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29" r:id="rId3"/>
    <p:sldId id="328" r:id="rId4"/>
    <p:sldId id="327" r:id="rId5"/>
    <p:sldId id="319" r:id="rId6"/>
    <p:sldId id="259" r:id="rId7"/>
    <p:sldId id="311" r:id="rId8"/>
    <p:sldId id="309" r:id="rId9"/>
    <p:sldId id="263" r:id="rId10"/>
    <p:sldId id="312" r:id="rId11"/>
    <p:sldId id="267" r:id="rId12"/>
    <p:sldId id="326" r:id="rId13"/>
    <p:sldId id="268" r:id="rId14"/>
    <p:sldId id="313" r:id="rId15"/>
    <p:sldId id="270" r:id="rId16"/>
    <p:sldId id="271" r:id="rId17"/>
    <p:sldId id="304" r:id="rId18"/>
    <p:sldId id="322" r:id="rId19"/>
    <p:sldId id="274" r:id="rId20"/>
    <p:sldId id="302" r:id="rId21"/>
    <p:sldId id="301" r:id="rId22"/>
    <p:sldId id="277" r:id="rId23"/>
    <p:sldId id="278" r:id="rId24"/>
    <p:sldId id="294" r:id="rId25"/>
    <p:sldId id="295" r:id="rId26"/>
    <p:sldId id="315" r:id="rId27"/>
    <p:sldId id="316" r:id="rId28"/>
    <p:sldId id="280" r:id="rId29"/>
    <p:sldId id="298" r:id="rId30"/>
    <p:sldId id="281" r:id="rId31"/>
    <p:sldId id="283" r:id="rId32"/>
    <p:sldId id="284" r:id="rId33"/>
    <p:sldId id="285" r:id="rId34"/>
    <p:sldId id="317" r:id="rId35"/>
    <p:sldId id="287" r:id="rId36"/>
    <p:sldId id="282" r:id="rId37"/>
    <p:sldId id="318" r:id="rId38"/>
    <p:sldId id="289" r:id="rId39"/>
    <p:sldId id="290" r:id="rId40"/>
    <p:sldId id="291" r:id="rId41"/>
    <p:sldId id="305" r:id="rId42"/>
    <p:sldId id="306" r:id="rId43"/>
    <p:sldId id="323"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00" userDrawn="1">
          <p15:clr>
            <a:srgbClr val="A4A3A4"/>
          </p15:clr>
        </p15:guide>
        <p15:guide id="4" pos="189" userDrawn="1">
          <p15:clr>
            <a:srgbClr val="A4A3A4"/>
          </p15:clr>
        </p15:guide>
        <p15:guide id="5" pos="370" userDrawn="1">
          <p15:clr>
            <a:srgbClr val="A4A3A4"/>
          </p15:clr>
        </p15:guide>
        <p15:guide id="6" orient="horz" pos="41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056"/>
    <a:srgbClr val="49565C"/>
    <a:srgbClr val="BBC0C1"/>
    <a:srgbClr val="4472C4"/>
    <a:srgbClr val="29AE8B"/>
    <a:srgbClr val="123E69"/>
    <a:srgbClr val="5D81BF"/>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081" autoAdjust="0"/>
  </p:normalViewPr>
  <p:slideViewPr>
    <p:cSldViewPr snapToGrid="0">
      <p:cViewPr varScale="1">
        <p:scale>
          <a:sx n="63" d="100"/>
          <a:sy n="63" d="100"/>
        </p:scale>
        <p:origin x="732" y="64"/>
      </p:cViewPr>
      <p:guideLst>
        <p:guide orient="horz" pos="300"/>
        <p:guide pos="189"/>
        <p:guide pos="370"/>
        <p:guide orient="horz" pos="41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1378618625056466"/>
          <c:y val="2.3562088548926163E-2"/>
          <c:w val="0.77242762749887073"/>
          <c:h val="0.95287582290214767"/>
        </c:manualLayout>
      </c:layout>
      <c:pieChart>
        <c:varyColors val="1"/>
        <c:ser>
          <c:idx val="0"/>
          <c:order val="0"/>
          <c:tx>
            <c:strRef>
              <c:f>Sheet1!$B$1</c:f>
              <c:strCache>
                <c:ptCount val="1"/>
                <c:pt idx="0">
                  <c:v>Sales</c:v>
                </c:pt>
              </c:strCache>
            </c:strRef>
          </c:tx>
          <c:spPr>
            <a:noFill/>
            <a:ln>
              <a:solidFill>
                <a:srgbClr val="156082"/>
              </a:solidFill>
            </a:ln>
          </c:spPr>
          <c:dPt>
            <c:idx val="0"/>
            <c:bubble3D val="0"/>
            <c:spPr>
              <a:noFill/>
              <a:ln w="19050">
                <a:solidFill>
                  <a:srgbClr val="156082"/>
                </a:solidFill>
              </a:ln>
              <a:effectLst/>
            </c:spPr>
            <c:extLst>
              <c:ext xmlns:c16="http://schemas.microsoft.com/office/drawing/2014/chart" uri="{C3380CC4-5D6E-409C-BE32-E72D297353CC}">
                <c16:uniqueId val="{00000001-7503-4A71-972F-EA8A405233D4}"/>
              </c:ext>
            </c:extLst>
          </c:dPt>
          <c:dPt>
            <c:idx val="1"/>
            <c:bubble3D val="0"/>
            <c:spPr>
              <a:noFill/>
              <a:ln w="19050">
                <a:solidFill>
                  <a:srgbClr val="123E69"/>
                </a:solidFill>
              </a:ln>
              <a:effectLst/>
            </c:spPr>
            <c:extLst>
              <c:ext xmlns:c16="http://schemas.microsoft.com/office/drawing/2014/chart" uri="{C3380CC4-5D6E-409C-BE32-E72D297353CC}">
                <c16:uniqueId val="{00000003-7503-4A71-972F-EA8A405233D4}"/>
              </c:ext>
            </c:extLst>
          </c:dPt>
          <c:dPt>
            <c:idx val="2"/>
            <c:bubble3D val="0"/>
            <c:spPr>
              <a:noFill/>
              <a:ln w="19050">
                <a:solidFill>
                  <a:srgbClr val="156082"/>
                </a:solidFill>
              </a:ln>
              <a:effectLst/>
            </c:spPr>
            <c:extLst>
              <c:ext xmlns:c16="http://schemas.microsoft.com/office/drawing/2014/chart" uri="{C3380CC4-5D6E-409C-BE32-E72D297353CC}">
                <c16:uniqueId val="{00000005-7503-4A71-972F-EA8A405233D4}"/>
              </c:ext>
            </c:extLst>
          </c:dPt>
          <c:dPt>
            <c:idx val="3"/>
            <c:bubble3D val="0"/>
            <c:spPr>
              <a:noFill/>
              <a:ln w="19050">
                <a:solidFill>
                  <a:srgbClr val="156082"/>
                </a:solidFill>
              </a:ln>
              <a:effectLst/>
            </c:spPr>
            <c:extLst>
              <c:ext xmlns:c16="http://schemas.microsoft.com/office/drawing/2014/chart" uri="{C3380CC4-5D6E-409C-BE32-E72D297353CC}">
                <c16:uniqueId val="{00000007-7503-4A71-972F-EA8A405233D4}"/>
              </c:ext>
            </c:extLst>
          </c:dPt>
          <c:dPt>
            <c:idx val="4"/>
            <c:bubble3D val="0"/>
            <c:spPr>
              <a:noFill/>
              <a:ln w="19050">
                <a:solidFill>
                  <a:srgbClr val="156082"/>
                </a:solidFill>
              </a:ln>
              <a:effectLst/>
            </c:spPr>
            <c:extLst>
              <c:ext xmlns:c16="http://schemas.microsoft.com/office/drawing/2014/chart" uri="{C3380CC4-5D6E-409C-BE32-E72D297353CC}">
                <c16:uniqueId val="{00000009-7503-4A71-972F-EA8A405233D4}"/>
              </c:ext>
            </c:extLst>
          </c:dPt>
          <c:dPt>
            <c:idx val="5"/>
            <c:bubble3D val="0"/>
            <c:spPr>
              <a:noFill/>
              <a:ln w="19050">
                <a:solidFill>
                  <a:srgbClr val="156082"/>
                </a:solidFill>
              </a:ln>
              <a:effectLst/>
            </c:spPr>
            <c:extLst>
              <c:ext xmlns:c16="http://schemas.microsoft.com/office/drawing/2014/chart" uri="{C3380CC4-5D6E-409C-BE32-E72D297353CC}">
                <c16:uniqueId val="{0000000B-7503-4A71-972F-EA8A405233D4}"/>
              </c:ext>
            </c:extLst>
          </c:dPt>
          <c:cat>
            <c:strRef>
              <c:f>Sheet1!$A$2:$A$7</c:f>
              <c:strCache>
                <c:ptCount val="3"/>
                <c:pt idx="0">
                  <c:v>1st Qtr</c:v>
                </c:pt>
                <c:pt idx="1">
                  <c:v>2nd Qtr</c:v>
                </c:pt>
                <c:pt idx="2">
                  <c:v>3rd Qtr</c:v>
                </c:pt>
              </c:strCache>
            </c:strRef>
          </c:cat>
          <c:val>
            <c:numRef>
              <c:f>Sheet1!$B$2:$B$7</c:f>
              <c:numCache>
                <c:formatCode>0%</c:formatCode>
                <c:ptCount val="6"/>
                <c:pt idx="0">
                  <c:v>0.1111</c:v>
                </c:pt>
                <c:pt idx="1">
                  <c:v>0.1111</c:v>
                </c:pt>
                <c:pt idx="2">
                  <c:v>0.1111</c:v>
                </c:pt>
                <c:pt idx="3">
                  <c:v>0.1111</c:v>
                </c:pt>
                <c:pt idx="4">
                  <c:v>0.1111</c:v>
                </c:pt>
                <c:pt idx="5">
                  <c:v>0.1111</c:v>
                </c:pt>
              </c:numCache>
            </c:numRef>
          </c:val>
          <c:extLst>
            <c:ext xmlns:c16="http://schemas.microsoft.com/office/drawing/2014/chart" uri="{C3380CC4-5D6E-409C-BE32-E72D297353CC}">
              <c16:uniqueId val="{0000000C-7503-4A71-972F-EA8A405233D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0"/>
        <c:ser>
          <c:idx val="0"/>
          <c:order val="0"/>
          <c:tx>
            <c:strRef>
              <c:f>Sheet1!$B$1</c:f>
              <c:strCache>
                <c:ptCount val="1"/>
                <c:pt idx="0">
                  <c:v>Sales</c:v>
                </c:pt>
              </c:strCache>
            </c:strRef>
          </c:tx>
          <c:spPr>
            <a:solidFill>
              <a:srgbClr val="123E69"/>
            </a:solidFill>
            <a:ln w="19050">
              <a:solidFill>
                <a:schemeClr val="lt1"/>
              </a:solidFill>
            </a:ln>
            <a:effectLst/>
          </c:spPr>
          <c:dPt>
            <c:idx val="0"/>
            <c:bubble3D val="0"/>
            <c:spPr>
              <a:solidFill>
                <a:srgbClr val="123E69"/>
              </a:solidFill>
              <a:ln w="19050">
                <a:solidFill>
                  <a:schemeClr val="lt1"/>
                </a:solidFill>
              </a:ln>
              <a:effectLst/>
            </c:spPr>
            <c:extLst>
              <c:ext xmlns:c16="http://schemas.microsoft.com/office/drawing/2014/chart" uri="{C3380CC4-5D6E-409C-BE32-E72D297353CC}">
                <c16:uniqueId val="{00000001-F9E7-4C39-A6F1-BAB10B2084C3}"/>
              </c:ext>
            </c:extLst>
          </c:dPt>
          <c:dPt>
            <c:idx val="1"/>
            <c:bubble3D val="0"/>
            <c:spPr>
              <a:solidFill>
                <a:srgbClr val="123E69"/>
              </a:solidFill>
              <a:ln w="19050">
                <a:solidFill>
                  <a:schemeClr val="lt1"/>
                </a:solidFill>
              </a:ln>
              <a:effectLst/>
            </c:spPr>
            <c:extLst>
              <c:ext xmlns:c16="http://schemas.microsoft.com/office/drawing/2014/chart" uri="{C3380CC4-5D6E-409C-BE32-E72D297353CC}">
                <c16:uniqueId val="{00000003-F9E7-4C39-A6F1-BAB10B2084C3}"/>
              </c:ext>
            </c:extLst>
          </c:dPt>
          <c:dPt>
            <c:idx val="2"/>
            <c:bubble3D val="0"/>
            <c:spPr>
              <a:solidFill>
                <a:srgbClr val="123E69"/>
              </a:solidFill>
              <a:ln w="19050">
                <a:solidFill>
                  <a:schemeClr val="lt1"/>
                </a:solidFill>
              </a:ln>
              <a:effectLst/>
            </c:spPr>
            <c:extLst>
              <c:ext xmlns:c16="http://schemas.microsoft.com/office/drawing/2014/chart" uri="{C3380CC4-5D6E-409C-BE32-E72D297353CC}">
                <c16:uniqueId val="{00000005-F9E7-4C39-A6F1-BAB10B2084C3}"/>
              </c:ext>
            </c:extLst>
          </c:dPt>
          <c:dPt>
            <c:idx val="3"/>
            <c:bubble3D val="0"/>
            <c:spPr>
              <a:solidFill>
                <a:srgbClr val="123E69"/>
              </a:solidFill>
              <a:ln w="19050">
                <a:solidFill>
                  <a:schemeClr val="lt1"/>
                </a:solidFill>
              </a:ln>
              <a:effectLst/>
            </c:spPr>
            <c:extLst>
              <c:ext xmlns:c16="http://schemas.microsoft.com/office/drawing/2014/chart" uri="{C3380CC4-5D6E-409C-BE32-E72D297353CC}">
                <c16:uniqueId val="{00000007-F9E7-4C39-A6F1-BAB10B2084C3}"/>
              </c:ext>
            </c:extLst>
          </c:dPt>
          <c:dPt>
            <c:idx val="4"/>
            <c:bubble3D val="0"/>
            <c:spPr>
              <a:solidFill>
                <a:srgbClr val="123E69"/>
              </a:solidFill>
              <a:ln w="19050">
                <a:solidFill>
                  <a:schemeClr val="lt1"/>
                </a:solidFill>
              </a:ln>
              <a:effectLst/>
            </c:spPr>
            <c:extLst>
              <c:ext xmlns:c16="http://schemas.microsoft.com/office/drawing/2014/chart" uri="{C3380CC4-5D6E-409C-BE32-E72D297353CC}">
                <c16:uniqueId val="{00000009-F9E7-4C39-A6F1-BAB10B2084C3}"/>
              </c:ext>
            </c:extLst>
          </c:dPt>
          <c:dPt>
            <c:idx val="5"/>
            <c:bubble3D val="0"/>
            <c:spPr>
              <a:solidFill>
                <a:srgbClr val="123E69"/>
              </a:solidFill>
              <a:ln w="19050">
                <a:solidFill>
                  <a:schemeClr val="lt1"/>
                </a:solidFill>
              </a:ln>
              <a:effectLst/>
            </c:spPr>
            <c:extLst>
              <c:ext xmlns:c16="http://schemas.microsoft.com/office/drawing/2014/chart" uri="{C3380CC4-5D6E-409C-BE32-E72D297353CC}">
                <c16:uniqueId val="{0000000B-F9E7-4C39-A6F1-BAB10B2084C3}"/>
              </c:ext>
            </c:extLst>
          </c:dPt>
          <c:cat>
            <c:strRef>
              <c:f>Sheet1!$A$2:$A$7</c:f>
              <c:strCache>
                <c:ptCount val="3"/>
                <c:pt idx="0">
                  <c:v>1st Qtr</c:v>
                </c:pt>
                <c:pt idx="1">
                  <c:v>2nd Qtr</c:v>
                </c:pt>
                <c:pt idx="2">
                  <c:v>3rd Qtr</c:v>
                </c:pt>
              </c:strCache>
            </c:strRef>
          </c:cat>
          <c:val>
            <c:numRef>
              <c:f>Sheet1!$B$2:$B$7</c:f>
              <c:numCache>
                <c:formatCode>0%</c:formatCode>
                <c:ptCount val="6"/>
                <c:pt idx="0">
                  <c:v>0.1111</c:v>
                </c:pt>
                <c:pt idx="1">
                  <c:v>0.1111</c:v>
                </c:pt>
                <c:pt idx="2">
                  <c:v>0.1111</c:v>
                </c:pt>
                <c:pt idx="3">
                  <c:v>0.1111</c:v>
                </c:pt>
                <c:pt idx="4">
                  <c:v>0.1111</c:v>
                </c:pt>
                <c:pt idx="5">
                  <c:v>0.1111</c:v>
                </c:pt>
              </c:numCache>
            </c:numRef>
          </c:val>
          <c:extLst>
            <c:ext xmlns:c16="http://schemas.microsoft.com/office/drawing/2014/chart" uri="{C3380CC4-5D6E-409C-BE32-E72D297353CC}">
              <c16:uniqueId val="{0000000C-F9E7-4C39-A6F1-BAB10B2084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69E70-521A-47F1-AA52-2307316350D8}"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4B847016-C92E-4F9F-89BB-6D8FA18FAE55}">
      <dgm:prSet phldrT="[Texto]" custT="1"/>
      <dgm:spPr/>
      <dgm:t>
        <a:bodyPr/>
        <a:lstStyle/>
        <a:p>
          <a:endParaRPr lang="es-ES" sz="1800" b="1" dirty="0"/>
        </a:p>
      </dgm:t>
    </dgm:pt>
    <dgm:pt modelId="{A4879B02-0024-4860-B6C3-2D95A83FA0DD}" type="parTrans" cxnId="{BC6423BC-9D55-49C4-9F25-7E5BFD2B6A59}">
      <dgm:prSet/>
      <dgm:spPr/>
      <dgm:t>
        <a:bodyPr/>
        <a:lstStyle/>
        <a:p>
          <a:endParaRPr lang="es-ES"/>
        </a:p>
      </dgm:t>
    </dgm:pt>
    <dgm:pt modelId="{C9E87F36-EE8E-45CC-A79F-4C73597DEED0}" type="sibTrans" cxnId="{BC6423BC-9D55-49C4-9F25-7E5BFD2B6A59}">
      <dgm:prSet/>
      <dgm:spPr/>
      <dgm:t>
        <a:bodyPr/>
        <a:lstStyle/>
        <a:p>
          <a:endParaRPr lang="es-ES"/>
        </a:p>
      </dgm:t>
    </dgm:pt>
    <dgm:pt modelId="{C1D206F5-004D-47DA-8265-DCAA77B0E7B1}">
      <dgm:prSet phldrT="[Texto]" custT="1"/>
      <dgm:spPr/>
      <dgm:t>
        <a:bodyPr/>
        <a:lstStyle/>
        <a:p>
          <a:pPr marL="87313" indent="-87313">
            <a:lnSpc>
              <a:spcPct val="100000"/>
            </a:lnSpc>
            <a:spcAft>
              <a:spcPts val="600"/>
            </a:spcAft>
            <a:buFont typeface="Wingdings" panose="05000000000000000000" pitchFamily="2" charset="2"/>
            <a:buChar char="§"/>
          </a:pPr>
          <a:r>
            <a:rPr lang="es-ES" sz="1200" dirty="0"/>
            <a:t>HbA</a:t>
          </a:r>
          <a:r>
            <a:rPr lang="es-ES" sz="1200" baseline="-25000" dirty="0"/>
            <a:t>1C</a:t>
          </a:r>
          <a:r>
            <a:rPr lang="es-ES" sz="1200" dirty="0"/>
            <a:t> de 5,7-6,4% (39-47 mmol/mol) o</a:t>
          </a:r>
        </a:p>
      </dgm:t>
    </dgm:pt>
    <dgm:pt modelId="{3B13D41A-72E4-48EE-BF52-97478DD2D33A}" type="parTrans" cxnId="{9FE9B8FA-BB45-4E8F-9665-3F07A1076935}">
      <dgm:prSet/>
      <dgm:spPr/>
      <dgm:t>
        <a:bodyPr/>
        <a:lstStyle/>
        <a:p>
          <a:endParaRPr lang="es-ES"/>
        </a:p>
      </dgm:t>
    </dgm:pt>
    <dgm:pt modelId="{C8882C56-7C54-45CE-BD43-AECAAA05674A}" type="sibTrans" cxnId="{9FE9B8FA-BB45-4E8F-9665-3F07A1076935}">
      <dgm:prSet/>
      <dgm:spPr/>
      <dgm:t>
        <a:bodyPr/>
        <a:lstStyle/>
        <a:p>
          <a:endParaRPr lang="es-ES"/>
        </a:p>
      </dgm:t>
    </dgm:pt>
    <dgm:pt modelId="{1B26C759-7BDC-4313-934D-1397C04711DC}">
      <dgm:prSet phldrT="[Texto]" custT="1"/>
      <dgm:spPr/>
      <dgm:t>
        <a:bodyPr/>
        <a:lstStyle/>
        <a:p>
          <a:pPr marL="0" indent="0"/>
          <a:endParaRPr lang="es-ES" sz="1800" b="1" dirty="0"/>
        </a:p>
      </dgm:t>
    </dgm:pt>
    <dgm:pt modelId="{B90761EB-4FFD-45B4-8AD9-5B51E6E1D048}" type="parTrans" cxnId="{97D93DBE-1325-4AC4-A2BA-535184F40255}">
      <dgm:prSet/>
      <dgm:spPr/>
      <dgm:t>
        <a:bodyPr/>
        <a:lstStyle/>
        <a:p>
          <a:endParaRPr lang="es-ES"/>
        </a:p>
      </dgm:t>
    </dgm:pt>
    <dgm:pt modelId="{E6BFBA40-A22F-4DB0-9320-C2ADC814BD55}" type="sibTrans" cxnId="{97D93DBE-1325-4AC4-A2BA-535184F40255}">
      <dgm:prSet/>
      <dgm:spPr/>
      <dgm:t>
        <a:bodyPr/>
        <a:lstStyle/>
        <a:p>
          <a:endParaRPr lang="es-ES"/>
        </a:p>
      </dgm:t>
    </dgm:pt>
    <dgm:pt modelId="{A96F2BC0-404D-4FEA-9F1A-85292B2CB5EA}">
      <dgm:prSet phldrT="[Texto]" custT="1"/>
      <dgm:spPr/>
      <dgm:t>
        <a:bodyPr/>
        <a:lstStyle/>
        <a:p>
          <a:pPr marL="87313" indent="-87313">
            <a:lnSpc>
              <a:spcPct val="100000"/>
            </a:lnSpc>
            <a:spcAft>
              <a:spcPts val="600"/>
            </a:spcAft>
            <a:buFont typeface="Wingdings" panose="05000000000000000000" pitchFamily="2" charset="2"/>
            <a:buChar char="§"/>
          </a:pPr>
          <a:r>
            <a:rPr lang="es-ES" sz="1200" dirty="0"/>
            <a:t>HbA</a:t>
          </a:r>
          <a:r>
            <a:rPr lang="es-ES" sz="1200" baseline="-25000" dirty="0"/>
            <a:t>1C</a:t>
          </a:r>
          <a:r>
            <a:rPr lang="es-ES" sz="1200" dirty="0"/>
            <a:t> ≥ 6,5% (≥ 48 mmol/mol). La prueba se debe realizar en un laboratorio que utilice un método certificado por el NGSP y estandarizado según el análisis de referencia del estudio DCCT* o</a:t>
          </a:r>
        </a:p>
      </dgm:t>
    </dgm:pt>
    <dgm:pt modelId="{CD822878-56B7-4C82-BB84-AD150C7F54CC}" type="parTrans" cxnId="{AAC95ED7-FC27-4E21-9633-AB89CAB0FBCA}">
      <dgm:prSet/>
      <dgm:spPr/>
      <dgm:t>
        <a:bodyPr/>
        <a:lstStyle/>
        <a:p>
          <a:endParaRPr lang="es-ES"/>
        </a:p>
      </dgm:t>
    </dgm:pt>
    <dgm:pt modelId="{C1199D8F-6B50-40FE-AA13-22F54B105A76}" type="sibTrans" cxnId="{AAC95ED7-FC27-4E21-9633-AB89CAB0FBCA}">
      <dgm:prSet/>
      <dgm:spPr/>
      <dgm:t>
        <a:bodyPr/>
        <a:lstStyle/>
        <a:p>
          <a:endParaRPr lang="es-ES"/>
        </a:p>
      </dgm:t>
    </dgm:pt>
    <dgm:pt modelId="{9AEE9E70-3FC1-441C-BE2F-9DE8DA3587AB}">
      <dgm:prSet custT="1"/>
      <dgm:spPr/>
      <dgm:t>
        <a:bodyPr/>
        <a:lstStyle/>
        <a:p>
          <a:pPr marL="87313" indent="-87313">
            <a:lnSpc>
              <a:spcPct val="100000"/>
            </a:lnSpc>
            <a:spcAft>
              <a:spcPts val="600"/>
            </a:spcAft>
            <a:buFont typeface="Wingdings" panose="05000000000000000000" pitchFamily="2" charset="2"/>
            <a:buChar char="§"/>
          </a:pPr>
          <a:r>
            <a:rPr lang="es-ES" sz="1200" dirty="0"/>
            <a:t>GA de 100 mg/</a:t>
          </a:r>
          <a:r>
            <a:rPr lang="es-ES" sz="1200" dirty="0" err="1"/>
            <a:t>dL</a:t>
          </a:r>
          <a:r>
            <a:rPr lang="es-ES" sz="1200" dirty="0"/>
            <a:t> (5,6 mmol/L) a 125 mg/</a:t>
          </a:r>
          <a:r>
            <a:rPr lang="es-ES" sz="1200" dirty="0" err="1"/>
            <a:t>dL</a:t>
          </a:r>
          <a:r>
            <a:rPr lang="es-ES" sz="1200" dirty="0"/>
            <a:t> (6,9 mmol/L) (GAA) o</a:t>
          </a:r>
        </a:p>
      </dgm:t>
    </dgm:pt>
    <dgm:pt modelId="{A7118104-28FD-4BF7-840E-F3C47A4B9CBF}" type="parTrans" cxnId="{5DB6C4FF-5FD2-4DFB-94D1-4E55922760AB}">
      <dgm:prSet/>
      <dgm:spPr/>
      <dgm:t>
        <a:bodyPr/>
        <a:lstStyle/>
        <a:p>
          <a:endParaRPr lang="es-ES"/>
        </a:p>
      </dgm:t>
    </dgm:pt>
    <dgm:pt modelId="{9F8F27EF-897A-4BA6-ABA3-8881059C14C4}" type="sibTrans" cxnId="{5DB6C4FF-5FD2-4DFB-94D1-4E55922760AB}">
      <dgm:prSet/>
      <dgm:spPr/>
      <dgm:t>
        <a:bodyPr/>
        <a:lstStyle/>
        <a:p>
          <a:endParaRPr lang="es-ES"/>
        </a:p>
      </dgm:t>
    </dgm:pt>
    <dgm:pt modelId="{0059FDD4-5929-4956-871D-C510B8F64D36}">
      <dgm:prSet custT="1"/>
      <dgm:spPr/>
      <dgm:t>
        <a:bodyPr/>
        <a:lstStyle/>
        <a:p>
          <a:pPr marL="87313" indent="-87313">
            <a:lnSpc>
              <a:spcPct val="100000"/>
            </a:lnSpc>
            <a:spcAft>
              <a:spcPts val="600"/>
            </a:spcAft>
            <a:buFont typeface="Wingdings" panose="05000000000000000000" pitchFamily="2" charset="2"/>
            <a:buChar char="§"/>
          </a:pPr>
          <a:r>
            <a:rPr lang="es-ES" sz="1200" dirty="0"/>
            <a:t>G2h durante la PTGO de 75 g de 140 mg/</a:t>
          </a:r>
          <a:r>
            <a:rPr lang="es-ES" sz="1200" dirty="0" err="1"/>
            <a:t>dL</a:t>
          </a:r>
          <a:r>
            <a:rPr lang="es-ES" sz="1200" dirty="0"/>
            <a:t> (7,8 mmol/L)</a:t>
          </a:r>
          <a:br>
            <a:rPr lang="es-ES" sz="1200" dirty="0"/>
          </a:br>
          <a:r>
            <a:rPr lang="es-ES" sz="1200" dirty="0"/>
            <a:t>a 199 mg/</a:t>
          </a:r>
          <a:r>
            <a:rPr lang="es-ES" sz="1200" dirty="0" err="1"/>
            <a:t>dL</a:t>
          </a:r>
          <a:r>
            <a:rPr lang="es-ES" sz="1200" dirty="0"/>
            <a:t> (11,0 mmol/L) (TAG).</a:t>
          </a:r>
        </a:p>
      </dgm:t>
    </dgm:pt>
    <dgm:pt modelId="{347D17DA-2095-4501-B025-1FEFC7585558}" type="parTrans" cxnId="{3E24BB52-A732-4076-A019-605C30CA30A9}">
      <dgm:prSet/>
      <dgm:spPr/>
      <dgm:t>
        <a:bodyPr/>
        <a:lstStyle/>
        <a:p>
          <a:endParaRPr lang="es-ES"/>
        </a:p>
      </dgm:t>
    </dgm:pt>
    <dgm:pt modelId="{0FF3BC53-82DD-43A5-AA19-71127507B1A2}" type="sibTrans" cxnId="{3E24BB52-A732-4076-A019-605C30CA30A9}">
      <dgm:prSet/>
      <dgm:spPr/>
      <dgm:t>
        <a:bodyPr/>
        <a:lstStyle/>
        <a:p>
          <a:endParaRPr lang="es-ES"/>
        </a:p>
      </dgm:t>
    </dgm:pt>
    <dgm:pt modelId="{7FEA8317-0DE5-4B7D-BAF2-A9675D98C2EE}">
      <dgm:prSet custT="1"/>
      <dgm:spPr/>
      <dgm:t>
        <a:bodyPr/>
        <a:lstStyle/>
        <a:p>
          <a:pPr marL="87313" indent="-87313">
            <a:lnSpc>
              <a:spcPct val="100000"/>
            </a:lnSpc>
            <a:spcAft>
              <a:spcPts val="600"/>
            </a:spcAft>
            <a:buFont typeface="Wingdings" panose="05000000000000000000" pitchFamily="2" charset="2"/>
            <a:buChar char="§"/>
          </a:pPr>
          <a:r>
            <a:rPr lang="es-ES" sz="1200" dirty="0"/>
            <a:t>GA ≥ 126 mg/</a:t>
          </a:r>
          <a:r>
            <a:rPr lang="es-ES" sz="1200" dirty="0" err="1"/>
            <a:t>dL</a:t>
          </a:r>
          <a:r>
            <a:rPr lang="es-ES" sz="1200" dirty="0"/>
            <a:t> (≥ 7,0 mmol/L). El ayuno se define como ningún aporte calórico durante al menos 8 h* o</a:t>
          </a:r>
        </a:p>
      </dgm:t>
    </dgm:pt>
    <dgm:pt modelId="{52AEA73A-5E8E-4803-94EF-7061C94D3FFE}" type="parTrans" cxnId="{3FB69FFF-C840-4406-9F90-501C566CA3F2}">
      <dgm:prSet/>
      <dgm:spPr/>
      <dgm:t>
        <a:bodyPr/>
        <a:lstStyle/>
        <a:p>
          <a:endParaRPr lang="es-ES"/>
        </a:p>
      </dgm:t>
    </dgm:pt>
    <dgm:pt modelId="{5C000BAB-8916-4A38-AD89-B123541AA00E}" type="sibTrans" cxnId="{3FB69FFF-C840-4406-9F90-501C566CA3F2}">
      <dgm:prSet/>
      <dgm:spPr/>
      <dgm:t>
        <a:bodyPr/>
        <a:lstStyle/>
        <a:p>
          <a:endParaRPr lang="es-ES"/>
        </a:p>
      </dgm:t>
    </dgm:pt>
    <dgm:pt modelId="{A8464718-0F4A-486B-BE49-FB6981BDAF27}">
      <dgm:prSet custT="1"/>
      <dgm:spPr/>
      <dgm:t>
        <a:bodyPr/>
        <a:lstStyle/>
        <a:p>
          <a:pPr marL="87313" indent="-87313">
            <a:lnSpc>
              <a:spcPct val="100000"/>
            </a:lnSpc>
            <a:spcAft>
              <a:spcPts val="600"/>
            </a:spcAft>
            <a:buFont typeface="Wingdings" panose="05000000000000000000" pitchFamily="2" charset="2"/>
            <a:buChar char="§"/>
          </a:pPr>
          <a:r>
            <a:rPr lang="es-ES" sz="1200" dirty="0"/>
            <a:t>G2h ≥ 200 mg/</a:t>
          </a:r>
          <a:r>
            <a:rPr lang="es-ES" sz="1200" dirty="0" err="1"/>
            <a:t>dL</a:t>
          </a:r>
          <a:r>
            <a:rPr lang="es-ES" sz="1200" dirty="0"/>
            <a:t> (≥ 11,1 mmol/L) durante la PTGO. El análisis debe efectuarse como lo describe la OMS, con una carga de glucosa que contenga el equivalente a 75 g de glucosa anhidra disueltos en agua* o</a:t>
          </a:r>
        </a:p>
      </dgm:t>
    </dgm:pt>
    <dgm:pt modelId="{D3F6FB71-564E-4CD0-B2DE-D1A9FF310329}" type="parTrans" cxnId="{5E4CFEC6-CDE0-4F85-8256-506902F17484}">
      <dgm:prSet/>
      <dgm:spPr/>
      <dgm:t>
        <a:bodyPr/>
        <a:lstStyle/>
        <a:p>
          <a:endParaRPr lang="es-ES"/>
        </a:p>
      </dgm:t>
    </dgm:pt>
    <dgm:pt modelId="{2ECDA426-4409-4E22-AC06-E1A2B8C3BC45}" type="sibTrans" cxnId="{5E4CFEC6-CDE0-4F85-8256-506902F17484}">
      <dgm:prSet/>
      <dgm:spPr/>
      <dgm:t>
        <a:bodyPr/>
        <a:lstStyle/>
        <a:p>
          <a:endParaRPr lang="es-ES"/>
        </a:p>
      </dgm:t>
    </dgm:pt>
    <dgm:pt modelId="{C59F6E59-A331-4074-9B6B-19A5CD56AC65}">
      <dgm:prSet custT="1"/>
      <dgm:spPr/>
      <dgm:t>
        <a:bodyPr/>
        <a:lstStyle/>
        <a:p>
          <a:pPr marL="87313" indent="-87313">
            <a:lnSpc>
              <a:spcPct val="100000"/>
            </a:lnSpc>
            <a:spcAft>
              <a:spcPts val="600"/>
            </a:spcAft>
            <a:buFont typeface="Wingdings" panose="05000000000000000000" pitchFamily="2" charset="2"/>
            <a:buChar char="§"/>
          </a:pPr>
          <a:r>
            <a:rPr lang="es-ES" sz="1200" dirty="0"/>
            <a:t>En un paciente con síntomas clásicos de hiperglucemia o una crisis hiperglucémica, una glucosa al azar ≥ 200 mg/</a:t>
          </a:r>
          <a:r>
            <a:rPr lang="es-ES" sz="1200" dirty="0" err="1"/>
            <a:t>dL</a:t>
          </a:r>
          <a:br>
            <a:rPr lang="es-ES" sz="1200" dirty="0"/>
          </a:br>
          <a:r>
            <a:rPr lang="es-ES" sz="1200" dirty="0"/>
            <a:t>(≥ 11,1 mmol/L) (al azar se refiere a cualquier momento del día, sin tener en cuenta el tiempo transcurrido desde la comida anterior).</a:t>
          </a:r>
        </a:p>
      </dgm:t>
    </dgm:pt>
    <dgm:pt modelId="{164C6A2F-A30B-4B46-A823-5E77BBB32155}" type="parTrans" cxnId="{567EB710-D458-426E-903C-00C26567C33A}">
      <dgm:prSet/>
      <dgm:spPr/>
      <dgm:t>
        <a:bodyPr/>
        <a:lstStyle/>
        <a:p>
          <a:endParaRPr lang="es-ES"/>
        </a:p>
      </dgm:t>
    </dgm:pt>
    <dgm:pt modelId="{5CA9E2B2-D703-4327-84FC-04704235A0D8}" type="sibTrans" cxnId="{567EB710-D458-426E-903C-00C26567C33A}">
      <dgm:prSet/>
      <dgm:spPr/>
      <dgm:t>
        <a:bodyPr/>
        <a:lstStyle/>
        <a:p>
          <a:endParaRPr lang="es-ES"/>
        </a:p>
      </dgm:t>
    </dgm:pt>
    <dgm:pt modelId="{E32AAC8B-7733-487D-A215-B47963A85AA8}" type="pres">
      <dgm:prSet presAssocID="{5C969E70-521A-47F1-AA52-2307316350D8}" presName="Name0" presStyleCnt="0">
        <dgm:presLayoutVars>
          <dgm:chMax val="7"/>
          <dgm:dir/>
          <dgm:animLvl val="lvl"/>
          <dgm:resizeHandles val="exact"/>
        </dgm:presLayoutVars>
      </dgm:prSet>
      <dgm:spPr/>
    </dgm:pt>
    <dgm:pt modelId="{DE698E47-54E9-4F94-A2E9-4AC0640DE693}" type="pres">
      <dgm:prSet presAssocID="{4B847016-C92E-4F9F-89BB-6D8FA18FAE55}" presName="circle1" presStyleLbl="node1" presStyleIdx="0" presStyleCnt="2"/>
      <dgm:spPr>
        <a:solidFill>
          <a:srgbClr val="123E69"/>
        </a:solidFill>
      </dgm:spPr>
    </dgm:pt>
    <dgm:pt modelId="{14392FE4-421B-477D-882B-25FF35C8BEAF}" type="pres">
      <dgm:prSet presAssocID="{4B847016-C92E-4F9F-89BB-6D8FA18FAE55}" presName="space" presStyleCnt="0"/>
      <dgm:spPr/>
    </dgm:pt>
    <dgm:pt modelId="{06AD0F12-E378-4610-8541-3CF649AD7EB3}" type="pres">
      <dgm:prSet presAssocID="{4B847016-C92E-4F9F-89BB-6D8FA18FAE55}" presName="rect1" presStyleLbl="alignAcc1" presStyleIdx="0" presStyleCnt="2" custScaleY="99343" custLinFactNeighborX="-695" custLinFactNeighborY="0"/>
      <dgm:spPr/>
    </dgm:pt>
    <dgm:pt modelId="{8EABA206-F9CC-4E76-B95A-6D61D0D60904}" type="pres">
      <dgm:prSet presAssocID="{1B26C759-7BDC-4313-934D-1397C04711DC}" presName="vertSpace2" presStyleLbl="node1" presStyleIdx="0" presStyleCnt="2"/>
      <dgm:spPr/>
    </dgm:pt>
    <dgm:pt modelId="{64F81B5B-92FE-47C1-9FD7-0C4E321C3231}" type="pres">
      <dgm:prSet presAssocID="{1B26C759-7BDC-4313-934D-1397C04711DC}" presName="circle2" presStyleLbl="node1" presStyleIdx="1" presStyleCnt="2" custScaleY="131767" custLinFactNeighborX="340" custLinFactNeighborY="-6655"/>
      <dgm:spPr>
        <a:solidFill>
          <a:srgbClr val="123E69"/>
        </a:solidFill>
      </dgm:spPr>
    </dgm:pt>
    <dgm:pt modelId="{811065FF-7469-4161-B93D-8212792F1304}" type="pres">
      <dgm:prSet presAssocID="{1B26C759-7BDC-4313-934D-1397C04711DC}" presName="rect2" presStyleLbl="alignAcc1" presStyleIdx="1" presStyleCnt="2" custScaleY="132350" custLinFactNeighborX="-695" custLinFactNeighborY="-6800"/>
      <dgm:spPr/>
    </dgm:pt>
    <dgm:pt modelId="{E0909E62-7607-497A-9D05-DBD8FBABCA83}" type="pres">
      <dgm:prSet presAssocID="{4B847016-C92E-4F9F-89BB-6D8FA18FAE55}" presName="rect1ParTx" presStyleLbl="alignAcc1" presStyleIdx="1" presStyleCnt="2">
        <dgm:presLayoutVars>
          <dgm:chMax val="1"/>
          <dgm:bulletEnabled val="1"/>
        </dgm:presLayoutVars>
      </dgm:prSet>
      <dgm:spPr/>
    </dgm:pt>
    <dgm:pt modelId="{F68DB52A-C82E-4B6F-869C-8E0B8834F078}" type="pres">
      <dgm:prSet presAssocID="{4B847016-C92E-4F9F-89BB-6D8FA18FAE55}" presName="rect1ChTx" presStyleLbl="alignAcc1" presStyleIdx="1" presStyleCnt="2" custScaleX="151970" custScaleY="75331" custLinFactNeighborX="-27265" custLinFactNeighborY="-11225">
        <dgm:presLayoutVars>
          <dgm:bulletEnabled val="1"/>
        </dgm:presLayoutVars>
      </dgm:prSet>
      <dgm:spPr/>
    </dgm:pt>
    <dgm:pt modelId="{B2C3C104-B0F2-4763-91BC-CAAB9F9CB8F2}" type="pres">
      <dgm:prSet presAssocID="{1B26C759-7BDC-4313-934D-1397C04711DC}" presName="rect2ParTx" presStyleLbl="alignAcc1" presStyleIdx="1" presStyleCnt="2">
        <dgm:presLayoutVars>
          <dgm:chMax val="1"/>
          <dgm:bulletEnabled val="1"/>
        </dgm:presLayoutVars>
      </dgm:prSet>
      <dgm:spPr/>
    </dgm:pt>
    <dgm:pt modelId="{F763F343-CD82-492D-9EAD-9FF6E67453E8}" type="pres">
      <dgm:prSet presAssocID="{1B26C759-7BDC-4313-934D-1397C04711DC}" presName="rect2ChTx" presStyleLbl="alignAcc1" presStyleIdx="1" presStyleCnt="2" custScaleX="151970" custScaleY="128752" custLinFactNeighborX="-27251" custLinFactNeighborY="-7480">
        <dgm:presLayoutVars>
          <dgm:bulletEnabled val="1"/>
        </dgm:presLayoutVars>
      </dgm:prSet>
      <dgm:spPr/>
    </dgm:pt>
  </dgm:ptLst>
  <dgm:cxnLst>
    <dgm:cxn modelId="{567EB710-D458-426E-903C-00C26567C33A}" srcId="{1B26C759-7BDC-4313-934D-1397C04711DC}" destId="{C59F6E59-A331-4074-9B6B-19A5CD56AC65}" srcOrd="3" destOrd="0" parTransId="{164C6A2F-A30B-4B46-A823-5E77BBB32155}" sibTransId="{5CA9E2B2-D703-4327-84FC-04704235A0D8}"/>
    <dgm:cxn modelId="{9413FD13-FC6D-4777-AAAF-C8567F7B00F4}" type="presOf" srcId="{4B847016-C92E-4F9F-89BB-6D8FA18FAE55}" destId="{E0909E62-7607-497A-9D05-DBD8FBABCA83}" srcOrd="1" destOrd="0" presId="urn:microsoft.com/office/officeart/2005/8/layout/target3"/>
    <dgm:cxn modelId="{F52FE925-308E-41A6-90F0-350F8B64DF05}" type="presOf" srcId="{4B847016-C92E-4F9F-89BB-6D8FA18FAE55}" destId="{06AD0F12-E378-4610-8541-3CF649AD7EB3}" srcOrd="0" destOrd="0" presId="urn:microsoft.com/office/officeart/2005/8/layout/target3"/>
    <dgm:cxn modelId="{4A66ED49-39A3-432D-906C-658615DD7C29}" type="presOf" srcId="{1B26C759-7BDC-4313-934D-1397C04711DC}" destId="{811065FF-7469-4161-B93D-8212792F1304}" srcOrd="0" destOrd="0" presId="urn:microsoft.com/office/officeart/2005/8/layout/target3"/>
    <dgm:cxn modelId="{3E24BB52-A732-4076-A019-605C30CA30A9}" srcId="{4B847016-C92E-4F9F-89BB-6D8FA18FAE55}" destId="{0059FDD4-5929-4956-871D-C510B8F64D36}" srcOrd="2" destOrd="0" parTransId="{347D17DA-2095-4501-B025-1FEFC7585558}" sibTransId="{0FF3BC53-82DD-43A5-AA19-71127507B1A2}"/>
    <dgm:cxn modelId="{CD52FC57-5179-40D2-AA8D-FDB52A137A00}" type="presOf" srcId="{9AEE9E70-3FC1-441C-BE2F-9DE8DA3587AB}" destId="{F68DB52A-C82E-4B6F-869C-8E0B8834F078}" srcOrd="0" destOrd="1" presId="urn:microsoft.com/office/officeart/2005/8/layout/target3"/>
    <dgm:cxn modelId="{C7EE355A-FAEA-47D9-9619-A593B0AF9F45}" type="presOf" srcId="{A8464718-0F4A-486B-BE49-FB6981BDAF27}" destId="{F763F343-CD82-492D-9EAD-9FF6E67453E8}" srcOrd="0" destOrd="2" presId="urn:microsoft.com/office/officeart/2005/8/layout/target3"/>
    <dgm:cxn modelId="{56B68081-787C-4600-8E85-A2CEED477951}" type="presOf" srcId="{5C969E70-521A-47F1-AA52-2307316350D8}" destId="{E32AAC8B-7733-487D-A215-B47963A85AA8}" srcOrd="0" destOrd="0" presId="urn:microsoft.com/office/officeart/2005/8/layout/target3"/>
    <dgm:cxn modelId="{1273DA83-DDFC-4CB3-9E25-4C101DB5F710}" type="presOf" srcId="{A96F2BC0-404D-4FEA-9F1A-85292B2CB5EA}" destId="{F763F343-CD82-492D-9EAD-9FF6E67453E8}" srcOrd="0" destOrd="0" presId="urn:microsoft.com/office/officeart/2005/8/layout/target3"/>
    <dgm:cxn modelId="{8EDC3A86-66EF-4198-B7F9-DDB1B3C617EB}" type="presOf" srcId="{C1D206F5-004D-47DA-8265-DCAA77B0E7B1}" destId="{F68DB52A-C82E-4B6F-869C-8E0B8834F078}" srcOrd="0" destOrd="0" presId="urn:microsoft.com/office/officeart/2005/8/layout/target3"/>
    <dgm:cxn modelId="{FE1B8E87-A9B8-4BB9-963D-335FC01147C5}" type="presOf" srcId="{0059FDD4-5929-4956-871D-C510B8F64D36}" destId="{F68DB52A-C82E-4B6F-869C-8E0B8834F078}" srcOrd="0" destOrd="2" presId="urn:microsoft.com/office/officeart/2005/8/layout/target3"/>
    <dgm:cxn modelId="{C3870D9B-29C9-428A-B97D-5D8B293550F5}" type="presOf" srcId="{C59F6E59-A331-4074-9B6B-19A5CD56AC65}" destId="{F763F343-CD82-492D-9EAD-9FF6E67453E8}" srcOrd="0" destOrd="3" presId="urn:microsoft.com/office/officeart/2005/8/layout/target3"/>
    <dgm:cxn modelId="{BC6423BC-9D55-49C4-9F25-7E5BFD2B6A59}" srcId="{5C969E70-521A-47F1-AA52-2307316350D8}" destId="{4B847016-C92E-4F9F-89BB-6D8FA18FAE55}" srcOrd="0" destOrd="0" parTransId="{A4879B02-0024-4860-B6C3-2D95A83FA0DD}" sibTransId="{C9E87F36-EE8E-45CC-A79F-4C73597DEED0}"/>
    <dgm:cxn modelId="{97D93DBE-1325-4AC4-A2BA-535184F40255}" srcId="{5C969E70-521A-47F1-AA52-2307316350D8}" destId="{1B26C759-7BDC-4313-934D-1397C04711DC}" srcOrd="1" destOrd="0" parTransId="{B90761EB-4FFD-45B4-8AD9-5B51E6E1D048}" sibTransId="{E6BFBA40-A22F-4DB0-9320-C2ADC814BD55}"/>
    <dgm:cxn modelId="{724079C0-DF33-4CC8-9B79-833103D0E329}" type="presOf" srcId="{1B26C759-7BDC-4313-934D-1397C04711DC}" destId="{B2C3C104-B0F2-4763-91BC-CAAB9F9CB8F2}" srcOrd="1" destOrd="0" presId="urn:microsoft.com/office/officeart/2005/8/layout/target3"/>
    <dgm:cxn modelId="{5E4CFEC6-CDE0-4F85-8256-506902F17484}" srcId="{1B26C759-7BDC-4313-934D-1397C04711DC}" destId="{A8464718-0F4A-486B-BE49-FB6981BDAF27}" srcOrd="2" destOrd="0" parTransId="{D3F6FB71-564E-4CD0-B2DE-D1A9FF310329}" sibTransId="{2ECDA426-4409-4E22-AC06-E1A2B8C3BC45}"/>
    <dgm:cxn modelId="{3B0C82C7-D340-4914-AA74-D2AAFA8311E1}" type="presOf" srcId="{7FEA8317-0DE5-4B7D-BAF2-A9675D98C2EE}" destId="{F763F343-CD82-492D-9EAD-9FF6E67453E8}" srcOrd="0" destOrd="1" presId="urn:microsoft.com/office/officeart/2005/8/layout/target3"/>
    <dgm:cxn modelId="{AAC95ED7-FC27-4E21-9633-AB89CAB0FBCA}" srcId="{1B26C759-7BDC-4313-934D-1397C04711DC}" destId="{A96F2BC0-404D-4FEA-9F1A-85292B2CB5EA}" srcOrd="0" destOrd="0" parTransId="{CD822878-56B7-4C82-BB84-AD150C7F54CC}" sibTransId="{C1199D8F-6B50-40FE-AA13-22F54B105A76}"/>
    <dgm:cxn modelId="{9FE9B8FA-BB45-4E8F-9665-3F07A1076935}" srcId="{4B847016-C92E-4F9F-89BB-6D8FA18FAE55}" destId="{C1D206F5-004D-47DA-8265-DCAA77B0E7B1}" srcOrd="0" destOrd="0" parTransId="{3B13D41A-72E4-48EE-BF52-97478DD2D33A}" sibTransId="{C8882C56-7C54-45CE-BD43-AECAAA05674A}"/>
    <dgm:cxn modelId="{3FB69FFF-C840-4406-9F90-501C566CA3F2}" srcId="{1B26C759-7BDC-4313-934D-1397C04711DC}" destId="{7FEA8317-0DE5-4B7D-BAF2-A9675D98C2EE}" srcOrd="1" destOrd="0" parTransId="{52AEA73A-5E8E-4803-94EF-7061C94D3FFE}" sibTransId="{5C000BAB-8916-4A38-AD89-B123541AA00E}"/>
    <dgm:cxn modelId="{5DB6C4FF-5FD2-4DFB-94D1-4E55922760AB}" srcId="{4B847016-C92E-4F9F-89BB-6D8FA18FAE55}" destId="{9AEE9E70-3FC1-441C-BE2F-9DE8DA3587AB}" srcOrd="1" destOrd="0" parTransId="{A7118104-28FD-4BF7-840E-F3C47A4B9CBF}" sibTransId="{9F8F27EF-897A-4BA6-ABA3-8881059C14C4}"/>
    <dgm:cxn modelId="{C60F7DD5-1765-4DB9-AB76-12D038B16E76}" type="presParOf" srcId="{E32AAC8B-7733-487D-A215-B47963A85AA8}" destId="{DE698E47-54E9-4F94-A2E9-4AC0640DE693}" srcOrd="0" destOrd="0" presId="urn:microsoft.com/office/officeart/2005/8/layout/target3"/>
    <dgm:cxn modelId="{08C045AF-D203-4C88-A21F-EE295DE4DB18}" type="presParOf" srcId="{E32AAC8B-7733-487D-A215-B47963A85AA8}" destId="{14392FE4-421B-477D-882B-25FF35C8BEAF}" srcOrd="1" destOrd="0" presId="urn:microsoft.com/office/officeart/2005/8/layout/target3"/>
    <dgm:cxn modelId="{7F0F1690-242F-4CF0-AAF1-E751F2C66199}" type="presParOf" srcId="{E32AAC8B-7733-487D-A215-B47963A85AA8}" destId="{06AD0F12-E378-4610-8541-3CF649AD7EB3}" srcOrd="2" destOrd="0" presId="urn:microsoft.com/office/officeart/2005/8/layout/target3"/>
    <dgm:cxn modelId="{67EDF3C9-558B-4742-846B-22806E862EE9}" type="presParOf" srcId="{E32AAC8B-7733-487D-A215-B47963A85AA8}" destId="{8EABA206-F9CC-4E76-B95A-6D61D0D60904}" srcOrd="3" destOrd="0" presId="urn:microsoft.com/office/officeart/2005/8/layout/target3"/>
    <dgm:cxn modelId="{7F346076-2294-40E6-B330-F4DAC58A2D38}" type="presParOf" srcId="{E32AAC8B-7733-487D-A215-B47963A85AA8}" destId="{64F81B5B-92FE-47C1-9FD7-0C4E321C3231}" srcOrd="4" destOrd="0" presId="urn:microsoft.com/office/officeart/2005/8/layout/target3"/>
    <dgm:cxn modelId="{17C5C3BF-3112-463F-BC7F-E50EB022B61C}" type="presParOf" srcId="{E32AAC8B-7733-487D-A215-B47963A85AA8}" destId="{811065FF-7469-4161-B93D-8212792F1304}" srcOrd="5" destOrd="0" presId="urn:microsoft.com/office/officeart/2005/8/layout/target3"/>
    <dgm:cxn modelId="{2893CB61-D3C0-4560-A627-EF48E566D9F4}" type="presParOf" srcId="{E32AAC8B-7733-487D-A215-B47963A85AA8}" destId="{E0909E62-7607-497A-9D05-DBD8FBABCA83}" srcOrd="6" destOrd="0" presId="urn:microsoft.com/office/officeart/2005/8/layout/target3"/>
    <dgm:cxn modelId="{E9F16237-AC25-4603-95B5-6EE14A3A8BC1}" type="presParOf" srcId="{E32AAC8B-7733-487D-A215-B47963A85AA8}" destId="{F68DB52A-C82E-4B6F-869C-8E0B8834F078}" srcOrd="7" destOrd="0" presId="urn:microsoft.com/office/officeart/2005/8/layout/target3"/>
    <dgm:cxn modelId="{23B93ACE-867C-4492-AFC9-E146411C8899}" type="presParOf" srcId="{E32AAC8B-7733-487D-A215-B47963A85AA8}" destId="{B2C3C104-B0F2-4763-91BC-CAAB9F9CB8F2}" srcOrd="8" destOrd="0" presId="urn:microsoft.com/office/officeart/2005/8/layout/target3"/>
    <dgm:cxn modelId="{E06C8F84-155F-466C-BA9F-DB008191DD97}" type="presParOf" srcId="{E32AAC8B-7733-487D-A215-B47963A85AA8}" destId="{F763F343-CD82-492D-9EAD-9FF6E67453E8}"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43C24-3D9E-4DF4-9F56-A4F86F96CFD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BBD08E20-B225-4F63-B8F0-83ECB6BC77C2}">
      <dgm:prSet phldrT="[Texto]" custT="1"/>
      <dgm:spPr>
        <a:solidFill>
          <a:srgbClr val="123E69"/>
        </a:solidFill>
      </dgm:spPr>
      <dgm:t>
        <a:bodyPr/>
        <a:lstStyle/>
        <a:p>
          <a:r>
            <a:rPr lang="es-ES" sz="1800" b="1" dirty="0"/>
            <a:t>DM tipo 1 (DM1)</a:t>
          </a:r>
          <a:endParaRPr lang="es-ES" sz="1800" dirty="0"/>
        </a:p>
      </dgm:t>
    </dgm:pt>
    <dgm:pt modelId="{E2FB75DB-7B6A-4FBB-AE12-A89ECF6BA4C6}" type="parTrans" cxnId="{7CE0C445-8841-4322-A1BF-9A4B4329BC7D}">
      <dgm:prSet/>
      <dgm:spPr/>
      <dgm:t>
        <a:bodyPr/>
        <a:lstStyle/>
        <a:p>
          <a:endParaRPr lang="es-ES"/>
        </a:p>
      </dgm:t>
    </dgm:pt>
    <dgm:pt modelId="{C1BA8702-887E-43AF-B723-53E687EECB0F}" type="sibTrans" cxnId="{7CE0C445-8841-4322-A1BF-9A4B4329BC7D}">
      <dgm:prSet/>
      <dgm:spPr/>
      <dgm:t>
        <a:bodyPr/>
        <a:lstStyle/>
        <a:p>
          <a:endParaRPr lang="es-ES"/>
        </a:p>
      </dgm:t>
    </dgm:pt>
    <dgm:pt modelId="{79A629A8-3713-4691-8468-E5C9FB76AA22}">
      <dgm:prSet phldrT="[Texto]"/>
      <dgm:spPr/>
      <dgm:t>
        <a:bodyPr/>
        <a:lstStyle/>
        <a:p>
          <a:pPr marL="180975" indent="0" algn="l">
            <a:lnSpc>
              <a:spcPct val="100000"/>
            </a:lnSpc>
            <a:buFont typeface="Wingdings" panose="05000000000000000000" pitchFamily="2" charset="2"/>
            <a:buChar char="§"/>
          </a:pPr>
          <a:r>
            <a:rPr lang="es-ES" dirty="0"/>
            <a:t>Debida a la destrucción inmunológica de las células beta-pancreáticas, que causa una deficiencia absoluta de insulina. Dentro de esta, se incluyen a los adultos con una autoinmunidad lenta y progresiva como causa de DM; es la denominada </a:t>
          </a:r>
          <a:r>
            <a:rPr lang="es-ES" i="1" dirty="0" err="1"/>
            <a:t>latent</a:t>
          </a:r>
          <a:r>
            <a:rPr lang="es-ES" i="1" dirty="0"/>
            <a:t> </a:t>
          </a:r>
          <a:r>
            <a:rPr lang="es-ES" i="1" dirty="0" err="1"/>
            <a:t>autoimmune</a:t>
          </a:r>
          <a:r>
            <a:rPr lang="es-ES" i="1" dirty="0"/>
            <a:t> diabetes in </a:t>
          </a:r>
          <a:r>
            <a:rPr lang="es-ES" i="1" dirty="0" err="1"/>
            <a:t>adults</a:t>
          </a:r>
          <a:r>
            <a:rPr lang="es-ES" dirty="0"/>
            <a:t> (LADA).</a:t>
          </a:r>
        </a:p>
      </dgm:t>
    </dgm:pt>
    <dgm:pt modelId="{E7DBCFD9-126A-4566-A04F-CA89CE6EA42E}" type="parTrans" cxnId="{179B81C6-5C63-420A-B80B-1812D835A395}">
      <dgm:prSet/>
      <dgm:spPr/>
      <dgm:t>
        <a:bodyPr/>
        <a:lstStyle/>
        <a:p>
          <a:endParaRPr lang="es-ES"/>
        </a:p>
      </dgm:t>
    </dgm:pt>
    <dgm:pt modelId="{3CEE4F52-22E9-4063-94EA-E702E2A02801}" type="sibTrans" cxnId="{179B81C6-5C63-420A-B80B-1812D835A395}">
      <dgm:prSet/>
      <dgm:spPr/>
      <dgm:t>
        <a:bodyPr/>
        <a:lstStyle/>
        <a:p>
          <a:endParaRPr lang="es-ES"/>
        </a:p>
      </dgm:t>
    </dgm:pt>
    <dgm:pt modelId="{2BD6440E-F388-49FE-8231-2FA49892FFCB}">
      <dgm:prSet phldrT="[Texto]" custT="1"/>
      <dgm:spPr>
        <a:solidFill>
          <a:srgbClr val="123E69"/>
        </a:solidFill>
      </dgm:spPr>
      <dgm:t>
        <a:bodyPr/>
        <a:lstStyle/>
        <a:p>
          <a:r>
            <a:rPr lang="es-ES" sz="1800" b="1" dirty="0"/>
            <a:t>DM tipo 2 (DM2)</a:t>
          </a:r>
          <a:r>
            <a:rPr lang="es-ES" sz="1800" dirty="0"/>
            <a:t> </a:t>
          </a:r>
        </a:p>
      </dgm:t>
    </dgm:pt>
    <dgm:pt modelId="{6F0E8B27-8F40-4586-9DEF-94548134FF51}" type="parTrans" cxnId="{1432DD5A-AEA5-45C4-86A3-D0F641E36EE7}">
      <dgm:prSet/>
      <dgm:spPr/>
      <dgm:t>
        <a:bodyPr/>
        <a:lstStyle/>
        <a:p>
          <a:endParaRPr lang="es-ES"/>
        </a:p>
      </dgm:t>
    </dgm:pt>
    <dgm:pt modelId="{164F9ACF-7C6F-4B08-B450-0BC4E2AE35EF}" type="sibTrans" cxnId="{1432DD5A-AEA5-45C4-86A3-D0F641E36EE7}">
      <dgm:prSet/>
      <dgm:spPr/>
      <dgm:t>
        <a:bodyPr/>
        <a:lstStyle/>
        <a:p>
          <a:endParaRPr lang="es-ES"/>
        </a:p>
      </dgm:t>
    </dgm:pt>
    <dgm:pt modelId="{1090CBD0-0712-43C4-ABA2-EEFE573D15E6}">
      <dgm:prSet phldrT="[Texto]"/>
      <dgm:spPr/>
      <dgm:t>
        <a:bodyPr/>
        <a:lstStyle/>
        <a:p>
          <a:pPr marL="180975" indent="0" algn="l">
            <a:lnSpc>
              <a:spcPct val="100000"/>
            </a:lnSpc>
            <a:buFont typeface="Wingdings" panose="05000000000000000000" pitchFamily="2" charset="2"/>
            <a:buChar char="§"/>
          </a:pPr>
          <a:r>
            <a:rPr lang="es-ES" dirty="0"/>
            <a:t>Debida a un déficit progresivo de la secreción de insulina iniciado tras un proceso de resistencia insulínica.</a:t>
          </a:r>
        </a:p>
      </dgm:t>
    </dgm:pt>
    <dgm:pt modelId="{E0A5885C-A692-4EA7-AEBC-2AD5E0323883}" type="parTrans" cxnId="{A6E49A14-F641-40B5-945F-649A41E902D4}">
      <dgm:prSet/>
      <dgm:spPr/>
      <dgm:t>
        <a:bodyPr/>
        <a:lstStyle/>
        <a:p>
          <a:endParaRPr lang="es-ES"/>
        </a:p>
      </dgm:t>
    </dgm:pt>
    <dgm:pt modelId="{828B7129-9BB0-4509-B2AC-24952EA53FED}" type="sibTrans" cxnId="{A6E49A14-F641-40B5-945F-649A41E902D4}">
      <dgm:prSet/>
      <dgm:spPr/>
      <dgm:t>
        <a:bodyPr/>
        <a:lstStyle/>
        <a:p>
          <a:endParaRPr lang="es-ES"/>
        </a:p>
      </dgm:t>
    </dgm:pt>
    <dgm:pt modelId="{D145BE57-CB17-4E3B-B576-9677B727C770}">
      <dgm:prSet phldrT="[Texto]" custT="1"/>
      <dgm:spPr>
        <a:solidFill>
          <a:srgbClr val="123E69"/>
        </a:solidFill>
      </dgm:spPr>
      <dgm:t>
        <a:bodyPr/>
        <a:lstStyle/>
        <a:p>
          <a:r>
            <a:rPr lang="es-ES" sz="1800" b="1" dirty="0"/>
            <a:t>DM gestacional</a:t>
          </a:r>
          <a:r>
            <a:rPr lang="es-ES" sz="1800" dirty="0"/>
            <a:t> </a:t>
          </a:r>
        </a:p>
      </dgm:t>
    </dgm:pt>
    <dgm:pt modelId="{48370DED-AB21-466E-BEEA-33CEE011253E}" type="parTrans" cxnId="{FB9ED666-925A-4FAB-AFA4-7384F1DDFF8B}">
      <dgm:prSet/>
      <dgm:spPr/>
      <dgm:t>
        <a:bodyPr/>
        <a:lstStyle/>
        <a:p>
          <a:endParaRPr lang="es-ES"/>
        </a:p>
      </dgm:t>
    </dgm:pt>
    <dgm:pt modelId="{4CBAE0AF-1EC6-49E8-B281-9100D97ADC7E}" type="sibTrans" cxnId="{FB9ED666-925A-4FAB-AFA4-7384F1DDFF8B}">
      <dgm:prSet/>
      <dgm:spPr/>
      <dgm:t>
        <a:bodyPr/>
        <a:lstStyle/>
        <a:p>
          <a:endParaRPr lang="es-ES"/>
        </a:p>
      </dgm:t>
    </dgm:pt>
    <dgm:pt modelId="{E0822ED3-5747-4C45-AAD9-0BFCE9D260A7}">
      <dgm:prSet phldrT="[Texto]"/>
      <dgm:spPr/>
      <dgm:t>
        <a:bodyPr/>
        <a:lstStyle/>
        <a:p>
          <a:pPr marL="180975" indent="0" algn="l">
            <a:lnSpc>
              <a:spcPct val="100000"/>
            </a:lnSpc>
            <a:buFont typeface="Wingdings" panose="05000000000000000000" pitchFamily="2" charset="2"/>
            <a:buChar char="§"/>
          </a:pPr>
          <a:r>
            <a:rPr lang="es-ES" dirty="0"/>
            <a:t>Es aquella que se diagnosticaría en el segundo o tercer trimestre del embarazo sin que haya antecedentes de DM. </a:t>
          </a:r>
        </a:p>
      </dgm:t>
    </dgm:pt>
    <dgm:pt modelId="{242F19D8-FFFB-41C2-BF49-61EA3485AD37}" type="parTrans" cxnId="{D060F222-FD6B-4604-B93D-D4872723C5AE}">
      <dgm:prSet/>
      <dgm:spPr/>
      <dgm:t>
        <a:bodyPr/>
        <a:lstStyle/>
        <a:p>
          <a:endParaRPr lang="es-ES"/>
        </a:p>
      </dgm:t>
    </dgm:pt>
    <dgm:pt modelId="{2805FEF4-A163-4A75-8752-65B47E12BA51}" type="sibTrans" cxnId="{D060F222-FD6B-4604-B93D-D4872723C5AE}">
      <dgm:prSet/>
      <dgm:spPr/>
      <dgm:t>
        <a:bodyPr/>
        <a:lstStyle/>
        <a:p>
          <a:endParaRPr lang="es-ES"/>
        </a:p>
      </dgm:t>
    </dgm:pt>
    <dgm:pt modelId="{006B6835-7E57-41B4-ABA1-2228D900FE68}">
      <dgm:prSet phldrT="[Texto]" custT="1"/>
      <dgm:spPr>
        <a:solidFill>
          <a:srgbClr val="123E69"/>
        </a:solidFill>
      </dgm:spPr>
      <dgm:t>
        <a:bodyPr/>
        <a:lstStyle/>
        <a:p>
          <a:r>
            <a:rPr lang="es-ES" sz="1800" b="1" dirty="0"/>
            <a:t>Tipos específicos de DM por otras causas</a:t>
          </a:r>
          <a:r>
            <a:rPr lang="es-ES" sz="1800" dirty="0"/>
            <a:t> </a:t>
          </a:r>
        </a:p>
      </dgm:t>
    </dgm:pt>
    <dgm:pt modelId="{5017EF20-5E64-402D-AC61-F79ADFE58580}" type="parTrans" cxnId="{C8563143-4DB0-4C13-B6CA-D00E50A4E21A}">
      <dgm:prSet/>
      <dgm:spPr/>
      <dgm:t>
        <a:bodyPr/>
        <a:lstStyle/>
        <a:p>
          <a:endParaRPr lang="es-ES"/>
        </a:p>
      </dgm:t>
    </dgm:pt>
    <dgm:pt modelId="{1157F71D-C162-43E1-9515-ECD3B510A6D0}" type="sibTrans" cxnId="{C8563143-4DB0-4C13-B6CA-D00E50A4E21A}">
      <dgm:prSet/>
      <dgm:spPr/>
      <dgm:t>
        <a:bodyPr/>
        <a:lstStyle/>
        <a:p>
          <a:endParaRPr lang="es-ES"/>
        </a:p>
      </dgm:t>
    </dgm:pt>
    <dgm:pt modelId="{39F96AD8-9034-4717-88E4-B1AA05159D07}">
      <dgm:prSet phldrT="[Texto]"/>
      <dgm:spPr/>
      <dgm:t>
        <a:bodyPr/>
        <a:lstStyle/>
        <a:p>
          <a:pPr marL="180975" indent="0" algn="l">
            <a:lnSpc>
              <a:spcPct val="100000"/>
            </a:lnSpc>
          </a:pPr>
          <a:r>
            <a:rPr lang="es-ES" dirty="0"/>
            <a:t>Abarcan desde la DM monogénica (diabetes neonatal, </a:t>
          </a:r>
          <a:r>
            <a:rPr lang="es-ES" i="1" dirty="0" err="1"/>
            <a:t>maturity-onset</a:t>
          </a:r>
          <a:r>
            <a:rPr lang="es-ES" i="1" dirty="0"/>
            <a:t> diabetes </a:t>
          </a:r>
          <a:r>
            <a:rPr lang="es-ES" i="1" dirty="0" err="1"/>
            <a:t>of</a:t>
          </a:r>
          <a:r>
            <a:rPr lang="es-ES" i="1" dirty="0"/>
            <a:t> </a:t>
          </a:r>
          <a:r>
            <a:rPr lang="es-ES" i="1" dirty="0" err="1"/>
            <a:t>the</a:t>
          </a:r>
          <a:r>
            <a:rPr lang="es-ES" i="1" dirty="0"/>
            <a:t> </a:t>
          </a:r>
          <a:r>
            <a:rPr lang="es-ES" i="1" dirty="0" err="1"/>
            <a:t>young</a:t>
          </a:r>
          <a:r>
            <a:rPr lang="es-ES" i="1" dirty="0"/>
            <a:t> </a:t>
          </a:r>
          <a:r>
            <a:rPr lang="es-ES" dirty="0"/>
            <a:t>-MODY-), las enfermedades del páncreas exocrino (pancreatitis, fibrosis quística...), o las DM producidas por fármacos (glucocorticoides, tratamiento del virus de inmunodeficiencia humana -VIH-, trasplante de órganos).</a:t>
          </a:r>
        </a:p>
      </dgm:t>
    </dgm:pt>
    <dgm:pt modelId="{065E91A1-BC3F-4E45-AE8F-794073F8F717}" type="parTrans" cxnId="{207431CC-AB31-4752-A6C4-06321EA32B61}">
      <dgm:prSet/>
      <dgm:spPr/>
      <dgm:t>
        <a:bodyPr/>
        <a:lstStyle/>
        <a:p>
          <a:endParaRPr lang="es-ES"/>
        </a:p>
      </dgm:t>
    </dgm:pt>
    <dgm:pt modelId="{DDFF0CC7-A8E9-4B18-8FF6-204089D90CF2}" type="sibTrans" cxnId="{207431CC-AB31-4752-A6C4-06321EA32B61}">
      <dgm:prSet/>
      <dgm:spPr/>
      <dgm:t>
        <a:bodyPr/>
        <a:lstStyle/>
        <a:p>
          <a:endParaRPr lang="es-ES"/>
        </a:p>
      </dgm:t>
    </dgm:pt>
    <dgm:pt modelId="{23761C6F-136F-47F0-814B-5FE8C5310676}" type="pres">
      <dgm:prSet presAssocID="{6F243C24-3D9E-4DF4-9F56-A4F86F96CFD8}" presName="Name0" presStyleCnt="0">
        <dgm:presLayoutVars>
          <dgm:chPref val="3"/>
          <dgm:dir/>
          <dgm:animLvl val="lvl"/>
          <dgm:resizeHandles/>
        </dgm:presLayoutVars>
      </dgm:prSet>
      <dgm:spPr/>
    </dgm:pt>
    <dgm:pt modelId="{45C01DDD-CA40-4305-A212-2C2AF2D75B2C}" type="pres">
      <dgm:prSet presAssocID="{BBD08E20-B225-4F63-B8F0-83ECB6BC77C2}" presName="horFlow" presStyleCnt="0"/>
      <dgm:spPr/>
    </dgm:pt>
    <dgm:pt modelId="{4817B9F5-6001-4378-BADF-C7AF3B03ECE7}" type="pres">
      <dgm:prSet presAssocID="{BBD08E20-B225-4F63-B8F0-83ECB6BC77C2}" presName="bigChev" presStyleLbl="node1" presStyleIdx="0" presStyleCnt="4" custLinFactX="-62222" custLinFactNeighborX="-100000"/>
      <dgm:spPr/>
    </dgm:pt>
    <dgm:pt modelId="{94926D22-5C3B-4127-BF23-04F6D7669C5F}" type="pres">
      <dgm:prSet presAssocID="{E7DBCFD9-126A-4566-A04F-CA89CE6EA42E}" presName="parTrans" presStyleCnt="0"/>
      <dgm:spPr/>
    </dgm:pt>
    <dgm:pt modelId="{BDDFB247-A2DD-40C6-9C8D-A4B5935C677B}" type="pres">
      <dgm:prSet presAssocID="{79A629A8-3713-4691-8468-E5C9FB76AA22}" presName="node" presStyleLbl="alignAccFollowNode1" presStyleIdx="0" presStyleCnt="4" custScaleX="284087" custLinFactNeighborX="-92211">
        <dgm:presLayoutVars>
          <dgm:bulletEnabled val="1"/>
        </dgm:presLayoutVars>
      </dgm:prSet>
      <dgm:spPr/>
    </dgm:pt>
    <dgm:pt modelId="{FC1C918B-9CB7-445B-9755-5E25FA1C7390}" type="pres">
      <dgm:prSet presAssocID="{BBD08E20-B225-4F63-B8F0-83ECB6BC77C2}" presName="vSp" presStyleCnt="0"/>
      <dgm:spPr/>
    </dgm:pt>
    <dgm:pt modelId="{17C08AA3-E6CF-4EE0-96AE-176A7255C240}" type="pres">
      <dgm:prSet presAssocID="{2BD6440E-F388-49FE-8231-2FA49892FFCB}" presName="horFlow" presStyleCnt="0"/>
      <dgm:spPr/>
    </dgm:pt>
    <dgm:pt modelId="{0BF83EAE-B2FE-4BF3-95BB-1F0D714F6F5E}" type="pres">
      <dgm:prSet presAssocID="{2BD6440E-F388-49FE-8231-2FA49892FFCB}" presName="bigChev" presStyleLbl="node1" presStyleIdx="1" presStyleCnt="4" custLinFactX="-62222" custLinFactNeighborX="-100000"/>
      <dgm:spPr/>
    </dgm:pt>
    <dgm:pt modelId="{13E9925D-D7B0-410B-A9B4-E4485EB768AB}" type="pres">
      <dgm:prSet presAssocID="{E0A5885C-A692-4EA7-AEBC-2AD5E0323883}" presName="parTrans" presStyleCnt="0"/>
      <dgm:spPr/>
    </dgm:pt>
    <dgm:pt modelId="{9D7856AF-5795-45C7-A39D-7C491E49DEE7}" type="pres">
      <dgm:prSet presAssocID="{1090CBD0-0712-43C4-ABA2-EEFE573D15E6}" presName="node" presStyleLbl="alignAccFollowNode1" presStyleIdx="1" presStyleCnt="4" custScaleX="284087" custLinFactNeighborX="-92211">
        <dgm:presLayoutVars>
          <dgm:bulletEnabled val="1"/>
        </dgm:presLayoutVars>
      </dgm:prSet>
      <dgm:spPr/>
    </dgm:pt>
    <dgm:pt modelId="{45ED28FF-13B1-462B-8E2F-344AAC9FBB29}" type="pres">
      <dgm:prSet presAssocID="{2BD6440E-F388-49FE-8231-2FA49892FFCB}" presName="vSp" presStyleCnt="0"/>
      <dgm:spPr/>
    </dgm:pt>
    <dgm:pt modelId="{B1E02F74-542A-488A-8A3A-2E4A6DA1846C}" type="pres">
      <dgm:prSet presAssocID="{D145BE57-CB17-4E3B-B576-9677B727C770}" presName="horFlow" presStyleCnt="0"/>
      <dgm:spPr/>
    </dgm:pt>
    <dgm:pt modelId="{CE89ADDC-141F-43A1-AD6F-EEDE4ADD830C}" type="pres">
      <dgm:prSet presAssocID="{D145BE57-CB17-4E3B-B576-9677B727C770}" presName="bigChev" presStyleLbl="node1" presStyleIdx="2" presStyleCnt="4" custLinFactX="-62222" custLinFactNeighborX="-100000"/>
      <dgm:spPr/>
    </dgm:pt>
    <dgm:pt modelId="{B0687270-BDA5-4BF8-809E-3630CE6BC8FE}" type="pres">
      <dgm:prSet presAssocID="{242F19D8-FFFB-41C2-BF49-61EA3485AD37}" presName="parTrans" presStyleCnt="0"/>
      <dgm:spPr/>
    </dgm:pt>
    <dgm:pt modelId="{DD7344A5-F62C-4BF7-AFB3-110C295455A3}" type="pres">
      <dgm:prSet presAssocID="{E0822ED3-5747-4C45-AAD9-0BFCE9D260A7}" presName="node" presStyleLbl="alignAccFollowNode1" presStyleIdx="2" presStyleCnt="4" custScaleX="284087" custLinFactNeighborX="-92211">
        <dgm:presLayoutVars>
          <dgm:bulletEnabled val="1"/>
        </dgm:presLayoutVars>
      </dgm:prSet>
      <dgm:spPr/>
    </dgm:pt>
    <dgm:pt modelId="{25367CBF-1C14-43DC-9244-999463598DAD}" type="pres">
      <dgm:prSet presAssocID="{D145BE57-CB17-4E3B-B576-9677B727C770}" presName="vSp" presStyleCnt="0"/>
      <dgm:spPr/>
    </dgm:pt>
    <dgm:pt modelId="{180AF3FC-8FC8-44B9-89C4-D48B5307303A}" type="pres">
      <dgm:prSet presAssocID="{006B6835-7E57-41B4-ABA1-2228D900FE68}" presName="horFlow" presStyleCnt="0"/>
      <dgm:spPr/>
    </dgm:pt>
    <dgm:pt modelId="{85A98B4A-672D-493B-8D1E-EAB7A61C3D51}" type="pres">
      <dgm:prSet presAssocID="{006B6835-7E57-41B4-ABA1-2228D900FE68}" presName="bigChev" presStyleLbl="node1" presStyleIdx="3" presStyleCnt="4" custLinFactX="-62222" custLinFactNeighborX="-100000"/>
      <dgm:spPr/>
    </dgm:pt>
    <dgm:pt modelId="{40D6DC42-6804-4A99-9552-4AF93C1B58FA}" type="pres">
      <dgm:prSet presAssocID="{065E91A1-BC3F-4E45-AE8F-794073F8F717}" presName="parTrans" presStyleCnt="0"/>
      <dgm:spPr/>
    </dgm:pt>
    <dgm:pt modelId="{7D35B501-C90C-49EE-A1C3-C0CCE48916D1}" type="pres">
      <dgm:prSet presAssocID="{39F96AD8-9034-4717-88E4-B1AA05159D07}" presName="node" presStyleLbl="alignAccFollowNode1" presStyleIdx="3" presStyleCnt="4" custScaleX="284087" custLinFactNeighborX="-92211">
        <dgm:presLayoutVars>
          <dgm:bulletEnabled val="1"/>
        </dgm:presLayoutVars>
      </dgm:prSet>
      <dgm:spPr/>
    </dgm:pt>
  </dgm:ptLst>
  <dgm:cxnLst>
    <dgm:cxn modelId="{A6E49A14-F641-40B5-945F-649A41E902D4}" srcId="{2BD6440E-F388-49FE-8231-2FA49892FFCB}" destId="{1090CBD0-0712-43C4-ABA2-EEFE573D15E6}" srcOrd="0" destOrd="0" parTransId="{E0A5885C-A692-4EA7-AEBC-2AD5E0323883}" sibTransId="{828B7129-9BB0-4509-B2AC-24952EA53FED}"/>
    <dgm:cxn modelId="{C2171820-EC19-400F-A440-C17E96374E67}" type="presOf" srcId="{D145BE57-CB17-4E3B-B576-9677B727C770}" destId="{CE89ADDC-141F-43A1-AD6F-EEDE4ADD830C}" srcOrd="0" destOrd="0" presId="urn:microsoft.com/office/officeart/2005/8/layout/lProcess3"/>
    <dgm:cxn modelId="{D060F222-FD6B-4604-B93D-D4872723C5AE}" srcId="{D145BE57-CB17-4E3B-B576-9677B727C770}" destId="{E0822ED3-5747-4C45-AAD9-0BFCE9D260A7}" srcOrd="0" destOrd="0" parTransId="{242F19D8-FFFB-41C2-BF49-61EA3485AD37}" sibTransId="{2805FEF4-A163-4A75-8752-65B47E12BA51}"/>
    <dgm:cxn modelId="{C8563143-4DB0-4C13-B6CA-D00E50A4E21A}" srcId="{6F243C24-3D9E-4DF4-9F56-A4F86F96CFD8}" destId="{006B6835-7E57-41B4-ABA1-2228D900FE68}" srcOrd="3" destOrd="0" parTransId="{5017EF20-5E64-402D-AC61-F79ADFE58580}" sibTransId="{1157F71D-C162-43E1-9515-ECD3B510A6D0}"/>
    <dgm:cxn modelId="{8EF61C65-7B14-4F92-940C-50FE2269615E}" type="presOf" srcId="{E0822ED3-5747-4C45-AAD9-0BFCE9D260A7}" destId="{DD7344A5-F62C-4BF7-AFB3-110C295455A3}" srcOrd="0" destOrd="0" presId="urn:microsoft.com/office/officeart/2005/8/layout/lProcess3"/>
    <dgm:cxn modelId="{7CE0C445-8841-4322-A1BF-9A4B4329BC7D}" srcId="{6F243C24-3D9E-4DF4-9F56-A4F86F96CFD8}" destId="{BBD08E20-B225-4F63-B8F0-83ECB6BC77C2}" srcOrd="0" destOrd="0" parTransId="{E2FB75DB-7B6A-4FBB-AE12-A89ECF6BA4C6}" sibTransId="{C1BA8702-887E-43AF-B723-53E687EECB0F}"/>
    <dgm:cxn modelId="{FB9ED666-925A-4FAB-AFA4-7384F1DDFF8B}" srcId="{6F243C24-3D9E-4DF4-9F56-A4F86F96CFD8}" destId="{D145BE57-CB17-4E3B-B576-9677B727C770}" srcOrd="2" destOrd="0" parTransId="{48370DED-AB21-466E-BEEA-33CEE011253E}" sibTransId="{4CBAE0AF-1EC6-49E8-B281-9100D97ADC7E}"/>
    <dgm:cxn modelId="{86099152-4ABD-4584-A166-B281A4D79C21}" type="presOf" srcId="{1090CBD0-0712-43C4-ABA2-EEFE573D15E6}" destId="{9D7856AF-5795-45C7-A39D-7C491E49DEE7}" srcOrd="0" destOrd="0" presId="urn:microsoft.com/office/officeart/2005/8/layout/lProcess3"/>
    <dgm:cxn modelId="{33BACA57-1928-446A-BA09-456427B5ED09}" type="presOf" srcId="{6F243C24-3D9E-4DF4-9F56-A4F86F96CFD8}" destId="{23761C6F-136F-47F0-814B-5FE8C5310676}" srcOrd="0" destOrd="0" presId="urn:microsoft.com/office/officeart/2005/8/layout/lProcess3"/>
    <dgm:cxn modelId="{1432DD5A-AEA5-45C4-86A3-D0F641E36EE7}" srcId="{6F243C24-3D9E-4DF4-9F56-A4F86F96CFD8}" destId="{2BD6440E-F388-49FE-8231-2FA49892FFCB}" srcOrd="1" destOrd="0" parTransId="{6F0E8B27-8F40-4586-9DEF-94548134FF51}" sibTransId="{164F9ACF-7C6F-4B08-B450-0BC4E2AE35EF}"/>
    <dgm:cxn modelId="{3C109690-C83E-4389-9645-83D7C9E4AF14}" type="presOf" srcId="{BBD08E20-B225-4F63-B8F0-83ECB6BC77C2}" destId="{4817B9F5-6001-4378-BADF-C7AF3B03ECE7}" srcOrd="0" destOrd="0" presId="urn:microsoft.com/office/officeart/2005/8/layout/lProcess3"/>
    <dgm:cxn modelId="{A736A9AC-7F5D-465B-81FB-75E26C6EA752}" type="presOf" srcId="{39F96AD8-9034-4717-88E4-B1AA05159D07}" destId="{7D35B501-C90C-49EE-A1C3-C0CCE48916D1}" srcOrd="0" destOrd="0" presId="urn:microsoft.com/office/officeart/2005/8/layout/lProcess3"/>
    <dgm:cxn modelId="{179B81C6-5C63-420A-B80B-1812D835A395}" srcId="{BBD08E20-B225-4F63-B8F0-83ECB6BC77C2}" destId="{79A629A8-3713-4691-8468-E5C9FB76AA22}" srcOrd="0" destOrd="0" parTransId="{E7DBCFD9-126A-4566-A04F-CA89CE6EA42E}" sibTransId="{3CEE4F52-22E9-4063-94EA-E702E2A02801}"/>
    <dgm:cxn modelId="{207431CC-AB31-4752-A6C4-06321EA32B61}" srcId="{006B6835-7E57-41B4-ABA1-2228D900FE68}" destId="{39F96AD8-9034-4717-88E4-B1AA05159D07}" srcOrd="0" destOrd="0" parTransId="{065E91A1-BC3F-4E45-AE8F-794073F8F717}" sibTransId="{DDFF0CC7-A8E9-4B18-8FF6-204089D90CF2}"/>
    <dgm:cxn modelId="{884090CE-A65A-4402-ADC9-F36D23AD3F64}" type="presOf" srcId="{79A629A8-3713-4691-8468-E5C9FB76AA22}" destId="{BDDFB247-A2DD-40C6-9C8D-A4B5935C677B}" srcOrd="0" destOrd="0" presId="urn:microsoft.com/office/officeart/2005/8/layout/lProcess3"/>
    <dgm:cxn modelId="{72524AD7-72A2-4451-AEF9-633F14CE5577}" type="presOf" srcId="{2BD6440E-F388-49FE-8231-2FA49892FFCB}" destId="{0BF83EAE-B2FE-4BF3-95BB-1F0D714F6F5E}" srcOrd="0" destOrd="0" presId="urn:microsoft.com/office/officeart/2005/8/layout/lProcess3"/>
    <dgm:cxn modelId="{7D16CEDF-C41F-4EED-9D21-FBA8ED97FD6B}" type="presOf" srcId="{006B6835-7E57-41B4-ABA1-2228D900FE68}" destId="{85A98B4A-672D-493B-8D1E-EAB7A61C3D51}" srcOrd="0" destOrd="0" presId="urn:microsoft.com/office/officeart/2005/8/layout/lProcess3"/>
    <dgm:cxn modelId="{C85F5DE9-182C-4474-BA36-EF0CC1A9D669}" type="presParOf" srcId="{23761C6F-136F-47F0-814B-5FE8C5310676}" destId="{45C01DDD-CA40-4305-A212-2C2AF2D75B2C}" srcOrd="0" destOrd="0" presId="urn:microsoft.com/office/officeart/2005/8/layout/lProcess3"/>
    <dgm:cxn modelId="{5325892B-5B61-411C-B6E6-D7B0A99D1031}" type="presParOf" srcId="{45C01DDD-CA40-4305-A212-2C2AF2D75B2C}" destId="{4817B9F5-6001-4378-BADF-C7AF3B03ECE7}" srcOrd="0" destOrd="0" presId="urn:microsoft.com/office/officeart/2005/8/layout/lProcess3"/>
    <dgm:cxn modelId="{7B147A19-1069-46E2-8ABB-9C5C1BAAE5AB}" type="presParOf" srcId="{45C01DDD-CA40-4305-A212-2C2AF2D75B2C}" destId="{94926D22-5C3B-4127-BF23-04F6D7669C5F}" srcOrd="1" destOrd="0" presId="urn:microsoft.com/office/officeart/2005/8/layout/lProcess3"/>
    <dgm:cxn modelId="{F2FBD75F-CFD7-4534-9F19-1F91E071ED46}" type="presParOf" srcId="{45C01DDD-CA40-4305-A212-2C2AF2D75B2C}" destId="{BDDFB247-A2DD-40C6-9C8D-A4B5935C677B}" srcOrd="2" destOrd="0" presId="urn:microsoft.com/office/officeart/2005/8/layout/lProcess3"/>
    <dgm:cxn modelId="{910412ED-B369-4E73-B399-E6581B95A43A}" type="presParOf" srcId="{23761C6F-136F-47F0-814B-5FE8C5310676}" destId="{FC1C918B-9CB7-445B-9755-5E25FA1C7390}" srcOrd="1" destOrd="0" presId="urn:microsoft.com/office/officeart/2005/8/layout/lProcess3"/>
    <dgm:cxn modelId="{E24C03D5-BA8A-41BE-BDB5-CBE1094FADC8}" type="presParOf" srcId="{23761C6F-136F-47F0-814B-5FE8C5310676}" destId="{17C08AA3-E6CF-4EE0-96AE-176A7255C240}" srcOrd="2" destOrd="0" presId="urn:microsoft.com/office/officeart/2005/8/layout/lProcess3"/>
    <dgm:cxn modelId="{603C1638-3D82-4F91-8101-000E568D7AE9}" type="presParOf" srcId="{17C08AA3-E6CF-4EE0-96AE-176A7255C240}" destId="{0BF83EAE-B2FE-4BF3-95BB-1F0D714F6F5E}" srcOrd="0" destOrd="0" presId="urn:microsoft.com/office/officeart/2005/8/layout/lProcess3"/>
    <dgm:cxn modelId="{CDEBD5A8-3EC1-418D-8C3C-62223AA357A5}" type="presParOf" srcId="{17C08AA3-E6CF-4EE0-96AE-176A7255C240}" destId="{13E9925D-D7B0-410B-A9B4-E4485EB768AB}" srcOrd="1" destOrd="0" presId="urn:microsoft.com/office/officeart/2005/8/layout/lProcess3"/>
    <dgm:cxn modelId="{3F5FDBA1-B7B0-438A-A037-411CB55301AB}" type="presParOf" srcId="{17C08AA3-E6CF-4EE0-96AE-176A7255C240}" destId="{9D7856AF-5795-45C7-A39D-7C491E49DEE7}" srcOrd="2" destOrd="0" presId="urn:microsoft.com/office/officeart/2005/8/layout/lProcess3"/>
    <dgm:cxn modelId="{A87FF447-B24A-4E4C-9726-A113A06257D1}" type="presParOf" srcId="{23761C6F-136F-47F0-814B-5FE8C5310676}" destId="{45ED28FF-13B1-462B-8E2F-344AAC9FBB29}" srcOrd="3" destOrd="0" presId="urn:microsoft.com/office/officeart/2005/8/layout/lProcess3"/>
    <dgm:cxn modelId="{A277DBB7-D7EB-4128-9DDE-88F5989580A9}" type="presParOf" srcId="{23761C6F-136F-47F0-814B-5FE8C5310676}" destId="{B1E02F74-542A-488A-8A3A-2E4A6DA1846C}" srcOrd="4" destOrd="0" presId="urn:microsoft.com/office/officeart/2005/8/layout/lProcess3"/>
    <dgm:cxn modelId="{75617050-F08C-4A5E-96F7-FD936B1A0764}" type="presParOf" srcId="{B1E02F74-542A-488A-8A3A-2E4A6DA1846C}" destId="{CE89ADDC-141F-43A1-AD6F-EEDE4ADD830C}" srcOrd="0" destOrd="0" presId="urn:microsoft.com/office/officeart/2005/8/layout/lProcess3"/>
    <dgm:cxn modelId="{5179F34C-C1D4-4A8C-A3CF-C98DCD2520BE}" type="presParOf" srcId="{B1E02F74-542A-488A-8A3A-2E4A6DA1846C}" destId="{B0687270-BDA5-4BF8-809E-3630CE6BC8FE}" srcOrd="1" destOrd="0" presId="urn:microsoft.com/office/officeart/2005/8/layout/lProcess3"/>
    <dgm:cxn modelId="{C7104EDA-31C8-4BC3-AAAF-874E9FCA45B6}" type="presParOf" srcId="{B1E02F74-542A-488A-8A3A-2E4A6DA1846C}" destId="{DD7344A5-F62C-4BF7-AFB3-110C295455A3}" srcOrd="2" destOrd="0" presId="urn:microsoft.com/office/officeart/2005/8/layout/lProcess3"/>
    <dgm:cxn modelId="{29D332AE-7B8D-4901-A538-F4E5E1E7ABE0}" type="presParOf" srcId="{23761C6F-136F-47F0-814B-5FE8C5310676}" destId="{25367CBF-1C14-43DC-9244-999463598DAD}" srcOrd="5" destOrd="0" presId="urn:microsoft.com/office/officeart/2005/8/layout/lProcess3"/>
    <dgm:cxn modelId="{173A21B3-42F7-40BC-B075-5C997C146B4D}" type="presParOf" srcId="{23761C6F-136F-47F0-814B-5FE8C5310676}" destId="{180AF3FC-8FC8-44B9-89C4-D48B5307303A}" srcOrd="6" destOrd="0" presId="urn:microsoft.com/office/officeart/2005/8/layout/lProcess3"/>
    <dgm:cxn modelId="{CA93D275-2796-472B-A4CE-E3B393ED49CB}" type="presParOf" srcId="{180AF3FC-8FC8-44B9-89C4-D48B5307303A}" destId="{85A98B4A-672D-493B-8D1E-EAB7A61C3D51}" srcOrd="0" destOrd="0" presId="urn:microsoft.com/office/officeart/2005/8/layout/lProcess3"/>
    <dgm:cxn modelId="{C3ADBF4F-3111-41FA-8845-98324E064C23}" type="presParOf" srcId="{180AF3FC-8FC8-44B9-89C4-D48B5307303A}" destId="{40D6DC42-6804-4A99-9552-4AF93C1B58FA}" srcOrd="1" destOrd="0" presId="urn:microsoft.com/office/officeart/2005/8/layout/lProcess3"/>
    <dgm:cxn modelId="{69CAF070-CC48-4D92-BF0E-A9AD34F2A38B}" type="presParOf" srcId="{180AF3FC-8FC8-44B9-89C4-D48B5307303A}" destId="{7D35B501-C90C-49EE-A1C3-C0CCE48916D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A5914F-0203-4C0F-A925-0C4A462830A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0108141A-E759-4736-BF38-F1531A99D629}">
      <dgm:prSet phldrT="[Texto]" custT="1"/>
      <dgm:spPr>
        <a:solidFill>
          <a:srgbClr val="123E69"/>
        </a:solidFill>
      </dgm:spPr>
      <dgm:t>
        <a:bodyPr/>
        <a:lstStyle/>
        <a:p>
          <a:r>
            <a:rPr lang="es-ES" sz="1400" b="1" dirty="0"/>
            <a:t>Parámetro</a:t>
          </a:r>
        </a:p>
      </dgm:t>
    </dgm:pt>
    <dgm:pt modelId="{ADB7F9E3-66C6-4099-8A35-717549B68E0A}" type="parTrans" cxnId="{83B28052-3A3D-48AA-AA57-82046A273322}">
      <dgm:prSet/>
      <dgm:spPr/>
      <dgm:t>
        <a:bodyPr/>
        <a:lstStyle/>
        <a:p>
          <a:endParaRPr lang="es-ES" sz="1200"/>
        </a:p>
      </dgm:t>
    </dgm:pt>
    <dgm:pt modelId="{69842376-6394-4483-9E80-0396769D9694}" type="sibTrans" cxnId="{83B28052-3A3D-48AA-AA57-82046A273322}">
      <dgm:prSet/>
      <dgm:spPr/>
      <dgm:t>
        <a:bodyPr/>
        <a:lstStyle/>
        <a:p>
          <a:endParaRPr lang="es-ES" sz="1200"/>
        </a:p>
      </dgm:t>
    </dgm:pt>
    <dgm:pt modelId="{1C062246-0D80-4684-8B15-01425D5458AE}">
      <dgm:prSet phldrT="[Texto]" custT="1"/>
      <dgm:spPr/>
      <dgm:t>
        <a:bodyPr/>
        <a:lstStyle/>
        <a:p>
          <a:r>
            <a:rPr lang="es-ES" sz="1200" dirty="0"/>
            <a:t>Número de días con el dispositivo de MCG</a:t>
          </a:r>
        </a:p>
      </dgm:t>
    </dgm:pt>
    <dgm:pt modelId="{75807069-141B-478B-A52F-2398E42E6E1E}" type="parTrans" cxnId="{A48DECE4-430C-4C26-A95D-BE8FA4111435}">
      <dgm:prSet/>
      <dgm:spPr/>
      <dgm:t>
        <a:bodyPr/>
        <a:lstStyle/>
        <a:p>
          <a:endParaRPr lang="es-ES" sz="1200"/>
        </a:p>
      </dgm:t>
    </dgm:pt>
    <dgm:pt modelId="{8C49A3AE-A408-4EF6-8F60-55D390D3FC9E}" type="sibTrans" cxnId="{A48DECE4-430C-4C26-A95D-BE8FA4111435}">
      <dgm:prSet/>
      <dgm:spPr/>
      <dgm:t>
        <a:bodyPr/>
        <a:lstStyle/>
        <a:p>
          <a:endParaRPr lang="es-ES" sz="1200"/>
        </a:p>
      </dgm:t>
    </dgm:pt>
    <dgm:pt modelId="{C42A138D-011C-4449-B14C-E2E963F6AC8B}">
      <dgm:prSet phldrT="[Texto]" custT="1"/>
      <dgm:spPr/>
      <dgm:t>
        <a:bodyPr/>
        <a:lstStyle/>
        <a:p>
          <a:r>
            <a:rPr lang="es-ES" sz="1200" dirty="0"/>
            <a:t>Porcentaje de tiempo que el dispositivo de MCG está activo</a:t>
          </a:r>
        </a:p>
      </dgm:t>
    </dgm:pt>
    <dgm:pt modelId="{076A39F4-9763-4157-A27A-089C122547BA}" type="parTrans" cxnId="{669C54AF-970E-4485-9AD2-02D5307CFBD6}">
      <dgm:prSet/>
      <dgm:spPr/>
      <dgm:t>
        <a:bodyPr/>
        <a:lstStyle/>
        <a:p>
          <a:endParaRPr lang="es-ES" sz="1200"/>
        </a:p>
      </dgm:t>
    </dgm:pt>
    <dgm:pt modelId="{1CFF2663-302D-4C31-8885-4C7D87867389}" type="sibTrans" cxnId="{669C54AF-970E-4485-9AD2-02D5307CFBD6}">
      <dgm:prSet/>
      <dgm:spPr/>
      <dgm:t>
        <a:bodyPr/>
        <a:lstStyle/>
        <a:p>
          <a:endParaRPr lang="es-ES" sz="1200"/>
        </a:p>
      </dgm:t>
    </dgm:pt>
    <dgm:pt modelId="{A32ED96D-5F22-4BD2-A994-7F6C85CBCC49}">
      <dgm:prSet phldrT="[Texto]" custT="1"/>
      <dgm:spPr>
        <a:solidFill>
          <a:srgbClr val="123E69"/>
        </a:solidFill>
      </dgm:spPr>
      <dgm:t>
        <a:bodyPr/>
        <a:lstStyle/>
        <a:p>
          <a:r>
            <a:rPr lang="es-ES" sz="1400" b="1" dirty="0"/>
            <a:t>Objetivos</a:t>
          </a:r>
        </a:p>
      </dgm:t>
    </dgm:pt>
    <dgm:pt modelId="{A714D09F-F6D6-4A26-82C8-4967784399F3}" type="parTrans" cxnId="{90D4777A-F1A6-4A90-A40F-F09438F39338}">
      <dgm:prSet/>
      <dgm:spPr/>
      <dgm:t>
        <a:bodyPr/>
        <a:lstStyle/>
        <a:p>
          <a:endParaRPr lang="es-ES" sz="1200"/>
        </a:p>
      </dgm:t>
    </dgm:pt>
    <dgm:pt modelId="{2F4181D0-E3B4-4420-A0B8-9C53C8660C36}" type="sibTrans" cxnId="{90D4777A-F1A6-4A90-A40F-F09438F39338}">
      <dgm:prSet/>
      <dgm:spPr/>
      <dgm:t>
        <a:bodyPr/>
        <a:lstStyle/>
        <a:p>
          <a:endParaRPr lang="es-ES" sz="1200"/>
        </a:p>
      </dgm:t>
    </dgm:pt>
    <dgm:pt modelId="{8E77F159-677B-422C-A792-19E0DFC359C1}">
      <dgm:prSet phldrT="[Texto]" custT="1"/>
      <dgm:spPr/>
      <dgm:t>
        <a:bodyPr/>
        <a:lstStyle/>
        <a:p>
          <a:r>
            <a:rPr lang="es-ES" sz="1200" dirty="0"/>
            <a:t>Uso durante 14 días para el control del patrón</a:t>
          </a:r>
        </a:p>
      </dgm:t>
    </dgm:pt>
    <dgm:pt modelId="{56FEA56F-09C6-4B32-B1EA-7F111CF1C998}" type="parTrans" cxnId="{A1813C5B-989B-4470-BA62-EF4DD0620598}">
      <dgm:prSet/>
      <dgm:spPr/>
      <dgm:t>
        <a:bodyPr/>
        <a:lstStyle/>
        <a:p>
          <a:endParaRPr lang="es-ES" sz="1200"/>
        </a:p>
      </dgm:t>
    </dgm:pt>
    <dgm:pt modelId="{2B3B8165-8A12-4C91-8F93-FE2B57428B86}" type="sibTrans" cxnId="{A1813C5B-989B-4470-BA62-EF4DD0620598}">
      <dgm:prSet/>
      <dgm:spPr/>
      <dgm:t>
        <a:bodyPr/>
        <a:lstStyle/>
        <a:p>
          <a:endParaRPr lang="es-ES" sz="1200"/>
        </a:p>
      </dgm:t>
    </dgm:pt>
    <dgm:pt modelId="{4CD1D7A1-0979-4138-8704-DB8994889768}">
      <dgm:prSet phldrT="[Texto]" custT="1"/>
      <dgm:spPr/>
      <dgm:t>
        <a:bodyPr/>
        <a:lstStyle/>
        <a:p>
          <a:r>
            <a:rPr lang="es-ES" sz="1200" dirty="0"/>
            <a:t>70% de los datos de 14 días</a:t>
          </a:r>
        </a:p>
      </dgm:t>
    </dgm:pt>
    <dgm:pt modelId="{56C4AE51-C578-4DAD-A0D4-7EB21667B679}" type="parTrans" cxnId="{A285594B-D95D-42A0-8BAD-1ADA69FC0D33}">
      <dgm:prSet/>
      <dgm:spPr/>
      <dgm:t>
        <a:bodyPr/>
        <a:lstStyle/>
        <a:p>
          <a:endParaRPr lang="es-ES" sz="1200"/>
        </a:p>
      </dgm:t>
    </dgm:pt>
    <dgm:pt modelId="{6420D4F4-A0E5-49EE-9988-9F19C99DA069}" type="sibTrans" cxnId="{A285594B-D95D-42A0-8BAD-1ADA69FC0D33}">
      <dgm:prSet/>
      <dgm:spPr/>
      <dgm:t>
        <a:bodyPr/>
        <a:lstStyle/>
        <a:p>
          <a:endParaRPr lang="es-ES" sz="1200"/>
        </a:p>
      </dgm:t>
    </dgm:pt>
    <dgm:pt modelId="{E0690CB7-7032-4E67-97F6-414E6CEDFB6D}">
      <dgm:prSet phldrT="[Texto]" custT="1"/>
      <dgm:spPr/>
      <dgm:t>
        <a:bodyPr/>
        <a:lstStyle/>
        <a:p>
          <a:pPr>
            <a:spcAft>
              <a:spcPts val="0"/>
            </a:spcAft>
          </a:pPr>
          <a:r>
            <a:rPr lang="es-ES" sz="1200" dirty="0"/>
            <a:t>TPDR: % de lecturas y tiempo en &lt; 54 mg/</a:t>
          </a:r>
          <a:r>
            <a:rPr lang="es-ES" sz="1200" dirty="0" err="1"/>
            <a:t>dL</a:t>
          </a:r>
          <a:r>
            <a:rPr lang="es-ES" sz="1200" dirty="0"/>
            <a:t> (&lt; 3,0 mmol/L)</a:t>
          </a:r>
        </a:p>
      </dgm:t>
    </dgm:pt>
    <dgm:pt modelId="{D1422F86-C3B6-456B-B4D6-EE9419A937EB}" type="parTrans" cxnId="{08FCB63C-6849-490E-A5D2-DC3566A4CD98}">
      <dgm:prSet/>
      <dgm:spPr/>
      <dgm:t>
        <a:bodyPr/>
        <a:lstStyle/>
        <a:p>
          <a:endParaRPr lang="es-ES" sz="1200"/>
        </a:p>
      </dgm:t>
    </dgm:pt>
    <dgm:pt modelId="{4932DCCA-0522-453C-A89C-62A64A94BBB3}" type="sibTrans" cxnId="{08FCB63C-6849-490E-A5D2-DC3566A4CD98}">
      <dgm:prSet/>
      <dgm:spPr/>
      <dgm:t>
        <a:bodyPr/>
        <a:lstStyle/>
        <a:p>
          <a:endParaRPr lang="es-ES" sz="1200"/>
        </a:p>
      </dgm:t>
    </dgm:pt>
    <dgm:pt modelId="{4ED5035D-FED3-45BA-81E3-F5CBC0FDCA0A}">
      <dgm:prSet phldrT="[Texto]" custT="1"/>
      <dgm:spPr/>
      <dgm:t>
        <a:bodyPr/>
        <a:lstStyle/>
        <a:p>
          <a:r>
            <a:rPr lang="es-ES" sz="1200" dirty="0"/>
            <a:t>Media de glucosa (media simple de los valores de glucosa)</a:t>
          </a:r>
        </a:p>
      </dgm:t>
    </dgm:pt>
    <dgm:pt modelId="{C7F64CA0-1895-4E5B-B86E-2BDE9867EEA8}" type="parTrans" cxnId="{64973218-4A51-48BF-8597-5604C03B3E46}">
      <dgm:prSet/>
      <dgm:spPr/>
      <dgm:t>
        <a:bodyPr/>
        <a:lstStyle/>
        <a:p>
          <a:endParaRPr lang="es-ES" sz="1200"/>
        </a:p>
      </dgm:t>
    </dgm:pt>
    <dgm:pt modelId="{4F22C599-72D2-492E-8018-0A31EA03C46C}" type="sibTrans" cxnId="{64973218-4A51-48BF-8597-5604C03B3E46}">
      <dgm:prSet/>
      <dgm:spPr/>
      <dgm:t>
        <a:bodyPr/>
        <a:lstStyle/>
        <a:p>
          <a:endParaRPr lang="es-ES" sz="1200"/>
        </a:p>
      </dgm:t>
    </dgm:pt>
    <dgm:pt modelId="{0EADAB09-1E6D-4ED0-BAC0-0DD1100DF2FC}">
      <dgm:prSet phldrT="[Texto]" custT="1"/>
      <dgm:spPr/>
      <dgm:t>
        <a:bodyPr/>
        <a:lstStyle/>
        <a:p>
          <a:pPr>
            <a:spcAft>
              <a:spcPts val="0"/>
            </a:spcAft>
          </a:pPr>
          <a:r>
            <a:rPr lang="es-ES" sz="1200" dirty="0"/>
            <a:t>Indicador del manejo de la glucosa (valor calculado que se aproxima a la HbA</a:t>
          </a:r>
          <a:r>
            <a:rPr lang="es-ES" sz="1200" baseline="-25000" dirty="0"/>
            <a:t>1c</a:t>
          </a:r>
          <a:r>
            <a:rPr lang="es-ES" sz="1200" dirty="0"/>
            <a:t> (no siempre equivalente)</a:t>
          </a:r>
        </a:p>
      </dgm:t>
    </dgm:pt>
    <dgm:pt modelId="{A5CDE83B-F196-4EF2-9194-0828DD48F0E0}" type="parTrans" cxnId="{10EFD1A2-EC1E-4EC6-8C6F-EC4B4E829CB1}">
      <dgm:prSet/>
      <dgm:spPr/>
      <dgm:t>
        <a:bodyPr/>
        <a:lstStyle/>
        <a:p>
          <a:endParaRPr lang="es-ES" sz="1200"/>
        </a:p>
      </dgm:t>
    </dgm:pt>
    <dgm:pt modelId="{747F62FE-8017-4088-BFC7-2DE18F8F7694}" type="sibTrans" cxnId="{10EFD1A2-EC1E-4EC6-8C6F-EC4B4E829CB1}">
      <dgm:prSet/>
      <dgm:spPr/>
      <dgm:t>
        <a:bodyPr/>
        <a:lstStyle/>
        <a:p>
          <a:endParaRPr lang="es-ES" sz="1200"/>
        </a:p>
      </dgm:t>
    </dgm:pt>
    <dgm:pt modelId="{3F9DC3C9-B0BD-4327-8DD7-71B52AB7021E}">
      <dgm:prSet phldrT="[Texto]" custT="1"/>
      <dgm:spPr/>
      <dgm:t>
        <a:bodyPr/>
        <a:lstStyle/>
        <a:p>
          <a:pPr>
            <a:spcAft>
              <a:spcPts val="0"/>
            </a:spcAft>
          </a:pPr>
          <a:r>
            <a:rPr lang="es-ES" sz="1200" dirty="0"/>
            <a:t>Objetivo de variabilidad glucémica (% CV) (distribución de los valores de glucosa)</a:t>
          </a:r>
        </a:p>
      </dgm:t>
    </dgm:pt>
    <dgm:pt modelId="{DD1F1E37-CF60-49D1-BF82-8F436DEAF1F6}" type="parTrans" cxnId="{3B68E93F-B7BE-4193-8F32-81549C68E4D8}">
      <dgm:prSet/>
      <dgm:spPr/>
      <dgm:t>
        <a:bodyPr/>
        <a:lstStyle/>
        <a:p>
          <a:endParaRPr lang="es-ES" sz="1200"/>
        </a:p>
      </dgm:t>
    </dgm:pt>
    <dgm:pt modelId="{D2D2B39E-23D7-45D7-9FA1-EE3D0E18151C}" type="sibTrans" cxnId="{3B68E93F-B7BE-4193-8F32-81549C68E4D8}">
      <dgm:prSet/>
      <dgm:spPr/>
      <dgm:t>
        <a:bodyPr/>
        <a:lstStyle/>
        <a:p>
          <a:endParaRPr lang="es-ES" sz="1200"/>
        </a:p>
      </dgm:t>
    </dgm:pt>
    <dgm:pt modelId="{5E6A25BC-9F3A-4FA1-AB68-A2498223C51E}">
      <dgm:prSet phldrT="[Texto]" custT="1"/>
      <dgm:spPr/>
      <dgm:t>
        <a:bodyPr/>
        <a:lstStyle/>
        <a:p>
          <a:pPr>
            <a:spcAft>
              <a:spcPts val="0"/>
            </a:spcAft>
          </a:pPr>
          <a:r>
            <a:rPr lang="es-ES" sz="1200" dirty="0"/>
            <a:t>TPER: % de lecturas y tiempo en &gt; 250 mg/</a:t>
          </a:r>
          <a:r>
            <a:rPr lang="es-ES" sz="1200" dirty="0" err="1"/>
            <a:t>dL</a:t>
          </a:r>
          <a:r>
            <a:rPr lang="es-ES" sz="1200" dirty="0"/>
            <a:t> (&gt; 13,9 mmol/L) (hiperglucemia de nivel 2)</a:t>
          </a:r>
        </a:p>
      </dgm:t>
    </dgm:pt>
    <dgm:pt modelId="{4D9FBB73-7491-4AD2-996A-23621BB0E5CC}" type="parTrans" cxnId="{2D9C3EBE-B912-498E-ADDF-8A4E75D7B3E9}">
      <dgm:prSet/>
      <dgm:spPr/>
      <dgm:t>
        <a:bodyPr/>
        <a:lstStyle/>
        <a:p>
          <a:endParaRPr lang="es-ES" sz="1200"/>
        </a:p>
      </dgm:t>
    </dgm:pt>
    <dgm:pt modelId="{A58FF268-3D9C-4724-A22E-BFE72955253E}" type="sibTrans" cxnId="{2D9C3EBE-B912-498E-ADDF-8A4E75D7B3E9}">
      <dgm:prSet/>
      <dgm:spPr/>
      <dgm:t>
        <a:bodyPr/>
        <a:lstStyle/>
        <a:p>
          <a:endParaRPr lang="es-ES" sz="1200"/>
        </a:p>
      </dgm:t>
    </dgm:pt>
    <dgm:pt modelId="{A95D97D5-A37D-49D2-840E-DEB85D5410A0}">
      <dgm:prSet phldrT="[Texto]" custT="1"/>
      <dgm:spPr/>
      <dgm:t>
        <a:bodyPr/>
        <a:lstStyle/>
        <a:p>
          <a:pPr>
            <a:spcAft>
              <a:spcPts val="0"/>
            </a:spcAft>
          </a:pPr>
          <a:r>
            <a:rPr lang="es-ES" sz="1200" dirty="0"/>
            <a:t>TPER: % de lecturas y tiempo en 181-250 mg/</a:t>
          </a:r>
          <a:r>
            <a:rPr lang="es-ES" sz="1200" dirty="0" err="1"/>
            <a:t>dL</a:t>
          </a:r>
          <a:r>
            <a:rPr lang="es-ES" sz="1200" dirty="0"/>
            <a:t> (10,1-13,9 mmol/L) (hiperglucemia de nivel 1)</a:t>
          </a:r>
        </a:p>
      </dgm:t>
    </dgm:pt>
    <dgm:pt modelId="{8A81A0CF-A76F-4E3A-B8C1-FA868A3616DB}" type="parTrans" cxnId="{9D5E8572-1088-4A0F-91FD-6ACA65DED534}">
      <dgm:prSet/>
      <dgm:spPr/>
      <dgm:t>
        <a:bodyPr/>
        <a:lstStyle/>
        <a:p>
          <a:endParaRPr lang="es-ES" sz="1200"/>
        </a:p>
      </dgm:t>
    </dgm:pt>
    <dgm:pt modelId="{16439A80-9B86-4F59-AEC7-5A7D1A8115F9}" type="sibTrans" cxnId="{9D5E8572-1088-4A0F-91FD-6ACA65DED534}">
      <dgm:prSet/>
      <dgm:spPr/>
      <dgm:t>
        <a:bodyPr/>
        <a:lstStyle/>
        <a:p>
          <a:endParaRPr lang="es-ES" sz="1200"/>
        </a:p>
      </dgm:t>
    </dgm:pt>
    <dgm:pt modelId="{A339323A-9668-4D1D-AB51-49A247D57F4B}">
      <dgm:prSet phldrT="[Texto]" custT="1"/>
      <dgm:spPr/>
      <dgm:t>
        <a:bodyPr/>
        <a:lstStyle/>
        <a:p>
          <a:pPr>
            <a:spcAft>
              <a:spcPts val="0"/>
            </a:spcAft>
          </a:pPr>
          <a:r>
            <a:rPr lang="es-ES" sz="1200" dirty="0"/>
            <a:t>TER: % de lecturas y tiempo en 70-180 mg/</a:t>
          </a:r>
          <a:r>
            <a:rPr lang="es-ES" sz="1200" dirty="0" err="1"/>
            <a:t>dL</a:t>
          </a:r>
          <a:r>
            <a:rPr lang="es-ES" sz="1200" dirty="0"/>
            <a:t> (3,9-10,0 mmol/L)</a:t>
          </a:r>
          <a:br>
            <a:rPr lang="es-ES" sz="1200" dirty="0"/>
          </a:br>
          <a:r>
            <a:rPr lang="es-ES" sz="1200" dirty="0"/>
            <a:t>(en rango)</a:t>
          </a:r>
        </a:p>
      </dgm:t>
    </dgm:pt>
    <dgm:pt modelId="{E5FA423E-37A7-45DE-AF96-297EA8984738}" type="parTrans" cxnId="{25D6D6C4-2585-4BC9-A9E2-57AF0CD3F12E}">
      <dgm:prSet/>
      <dgm:spPr/>
      <dgm:t>
        <a:bodyPr/>
        <a:lstStyle/>
        <a:p>
          <a:endParaRPr lang="es-ES" sz="1200"/>
        </a:p>
      </dgm:t>
    </dgm:pt>
    <dgm:pt modelId="{3B08FF69-D72A-4534-8719-AFC8AEA42724}" type="sibTrans" cxnId="{25D6D6C4-2585-4BC9-A9E2-57AF0CD3F12E}">
      <dgm:prSet/>
      <dgm:spPr/>
      <dgm:t>
        <a:bodyPr/>
        <a:lstStyle/>
        <a:p>
          <a:endParaRPr lang="es-ES" sz="1200"/>
        </a:p>
      </dgm:t>
    </dgm:pt>
    <dgm:pt modelId="{EA32C3B4-304D-41BE-8CB0-89B5D6F161A7}">
      <dgm:prSet phldrT="[Texto]" custT="1"/>
      <dgm:spPr/>
      <dgm:t>
        <a:bodyPr/>
        <a:lstStyle/>
        <a:p>
          <a:pPr>
            <a:spcAft>
              <a:spcPts val="0"/>
            </a:spcAft>
          </a:pPr>
          <a:r>
            <a:rPr lang="es-ES" sz="1200" dirty="0"/>
            <a:t>TPDR: % de lecturas y tiempo en 54-69 mg/</a:t>
          </a:r>
          <a:r>
            <a:rPr lang="es-ES" sz="1200" dirty="0" err="1"/>
            <a:t>dL</a:t>
          </a:r>
          <a:r>
            <a:rPr lang="es-ES" sz="1200" dirty="0"/>
            <a:t> (3,0-3,8 mmol/L) (hipoglucemia de nivel 1)</a:t>
          </a:r>
        </a:p>
      </dgm:t>
    </dgm:pt>
    <dgm:pt modelId="{9A2D14D8-1EE8-4D93-A2DA-D4CF6F62FBB0}" type="parTrans" cxnId="{FC3CC45C-8A3D-4A35-A686-AD366E5C5D1B}">
      <dgm:prSet/>
      <dgm:spPr/>
      <dgm:t>
        <a:bodyPr/>
        <a:lstStyle/>
        <a:p>
          <a:endParaRPr lang="es-ES" sz="1200"/>
        </a:p>
      </dgm:t>
    </dgm:pt>
    <dgm:pt modelId="{1032A4F5-5177-46BD-AB51-59CB83023F31}" type="sibTrans" cxnId="{FC3CC45C-8A3D-4A35-A686-AD366E5C5D1B}">
      <dgm:prSet/>
      <dgm:spPr/>
      <dgm:t>
        <a:bodyPr/>
        <a:lstStyle/>
        <a:p>
          <a:endParaRPr lang="es-ES" sz="1200"/>
        </a:p>
      </dgm:t>
    </dgm:pt>
    <dgm:pt modelId="{938C5EF5-3C88-4569-99F6-F591F4ACE6FB}">
      <dgm:prSet phldrT="[Texto]" custT="1"/>
      <dgm:spPr/>
      <dgm:t>
        <a:bodyPr/>
        <a:lstStyle/>
        <a:p>
          <a:r>
            <a:rPr lang="es-ES" sz="1200" dirty="0"/>
            <a:t>*</a:t>
          </a:r>
        </a:p>
      </dgm:t>
    </dgm:pt>
    <dgm:pt modelId="{9B1CB193-EC2A-4373-80D2-3DBDD3664A0D}" type="parTrans" cxnId="{CAC67193-B23A-4FCA-871D-686531593642}">
      <dgm:prSet/>
      <dgm:spPr/>
      <dgm:t>
        <a:bodyPr/>
        <a:lstStyle/>
        <a:p>
          <a:endParaRPr lang="es-ES" sz="1200"/>
        </a:p>
      </dgm:t>
    </dgm:pt>
    <dgm:pt modelId="{172898EA-6A48-4A5E-AAC3-21ECB82F8F32}" type="sibTrans" cxnId="{CAC67193-B23A-4FCA-871D-686531593642}">
      <dgm:prSet/>
      <dgm:spPr/>
      <dgm:t>
        <a:bodyPr/>
        <a:lstStyle/>
        <a:p>
          <a:endParaRPr lang="es-ES" sz="1200"/>
        </a:p>
      </dgm:t>
    </dgm:pt>
    <dgm:pt modelId="{2D24CC1E-DDCC-49E4-9587-3936AEC5B822}">
      <dgm:prSet phldrT="[Texto]" custT="1"/>
      <dgm:spPr/>
      <dgm:t>
        <a:bodyPr/>
        <a:lstStyle/>
        <a:p>
          <a:r>
            <a:rPr lang="es-ES" sz="1200" dirty="0"/>
            <a:t>*</a:t>
          </a:r>
        </a:p>
      </dgm:t>
    </dgm:pt>
    <dgm:pt modelId="{A30537D4-A6F0-44DC-952B-AB101FA1BC5A}" type="parTrans" cxnId="{B2E19048-13FE-4232-9C8B-E0345899C898}">
      <dgm:prSet/>
      <dgm:spPr/>
      <dgm:t>
        <a:bodyPr/>
        <a:lstStyle/>
        <a:p>
          <a:endParaRPr lang="es-ES" sz="1200"/>
        </a:p>
      </dgm:t>
    </dgm:pt>
    <dgm:pt modelId="{D24EF0BF-9727-422A-A962-37A4E156C3EB}" type="sibTrans" cxnId="{B2E19048-13FE-4232-9C8B-E0345899C898}">
      <dgm:prSet/>
      <dgm:spPr/>
      <dgm:t>
        <a:bodyPr/>
        <a:lstStyle/>
        <a:p>
          <a:endParaRPr lang="es-ES" sz="1200"/>
        </a:p>
      </dgm:t>
    </dgm:pt>
    <dgm:pt modelId="{815A48C7-A889-4365-897E-F85B437D3D76}">
      <dgm:prSet phldrT="[Texto]" custT="1"/>
      <dgm:spPr/>
      <dgm:t>
        <a:bodyPr/>
        <a:lstStyle/>
        <a:p>
          <a:r>
            <a:rPr lang="es-ES" sz="1200" dirty="0"/>
            <a:t>&lt; 36%†</a:t>
          </a:r>
        </a:p>
      </dgm:t>
    </dgm:pt>
    <dgm:pt modelId="{2B61C970-3F59-4909-A855-C78B459ED443}" type="parTrans" cxnId="{B441B945-6E88-4A3C-A583-10A98E6E2F61}">
      <dgm:prSet/>
      <dgm:spPr/>
      <dgm:t>
        <a:bodyPr/>
        <a:lstStyle/>
        <a:p>
          <a:endParaRPr lang="es-ES" sz="1200"/>
        </a:p>
      </dgm:t>
    </dgm:pt>
    <dgm:pt modelId="{D42304D0-5C5A-492D-9925-13B88877AB1D}" type="sibTrans" cxnId="{B441B945-6E88-4A3C-A583-10A98E6E2F61}">
      <dgm:prSet/>
      <dgm:spPr/>
      <dgm:t>
        <a:bodyPr/>
        <a:lstStyle/>
        <a:p>
          <a:endParaRPr lang="es-ES" sz="1200"/>
        </a:p>
      </dgm:t>
    </dgm:pt>
    <dgm:pt modelId="{43EAC6AB-42C7-43AF-8645-76D926848016}">
      <dgm:prSet phldrT="[Texto]" custT="1"/>
      <dgm:spPr/>
      <dgm:t>
        <a:bodyPr/>
        <a:lstStyle/>
        <a:p>
          <a:pPr>
            <a:spcAft>
              <a:spcPts val="0"/>
            </a:spcAft>
          </a:pPr>
          <a:r>
            <a:rPr lang="es-ES" sz="1200" dirty="0"/>
            <a:t>&lt; 5% (la mayoría de los adultos)</a:t>
          </a:r>
        </a:p>
        <a:p>
          <a:pPr>
            <a:spcAft>
              <a:spcPts val="0"/>
            </a:spcAft>
          </a:pPr>
          <a:r>
            <a:rPr lang="es-ES" sz="1200" dirty="0"/>
            <a:t>&lt; 10% (la mayoría de los adultos de edad avanzada)</a:t>
          </a:r>
        </a:p>
      </dgm:t>
    </dgm:pt>
    <dgm:pt modelId="{E6F47954-8B49-4632-8F2A-16DB0EAC13CF}" type="parTrans" cxnId="{15757106-F86A-44D6-BCBA-E51D032EC6DE}">
      <dgm:prSet/>
      <dgm:spPr/>
      <dgm:t>
        <a:bodyPr/>
        <a:lstStyle/>
        <a:p>
          <a:endParaRPr lang="es-ES" sz="1200"/>
        </a:p>
      </dgm:t>
    </dgm:pt>
    <dgm:pt modelId="{2627D3D8-6953-482C-BF35-B4EF9B3569EC}" type="sibTrans" cxnId="{15757106-F86A-44D6-BCBA-E51D032EC6DE}">
      <dgm:prSet/>
      <dgm:spPr/>
      <dgm:t>
        <a:bodyPr/>
        <a:lstStyle/>
        <a:p>
          <a:endParaRPr lang="es-ES" sz="1200"/>
        </a:p>
      </dgm:t>
    </dgm:pt>
    <dgm:pt modelId="{71B426E5-BE9D-459C-854D-E8DE5C51D2D8}">
      <dgm:prSet phldrT="[Texto]" custT="1"/>
      <dgm:spPr/>
      <dgm:t>
        <a:bodyPr/>
        <a:lstStyle/>
        <a:p>
          <a:pPr>
            <a:spcAft>
              <a:spcPts val="0"/>
            </a:spcAft>
          </a:pPr>
          <a:r>
            <a:rPr lang="es-ES" sz="1200" dirty="0"/>
            <a:t>&gt; 70% (la mayoría de los adultos)</a:t>
          </a:r>
        </a:p>
        <a:p>
          <a:pPr>
            <a:spcAft>
              <a:spcPts val="0"/>
            </a:spcAft>
          </a:pPr>
          <a:r>
            <a:rPr lang="es-ES" sz="1200" dirty="0"/>
            <a:t>&gt; 50% (adultos de edad avanzada)</a:t>
          </a:r>
        </a:p>
      </dgm:t>
    </dgm:pt>
    <dgm:pt modelId="{F38EFF98-98FE-4C2D-BDBD-B22D65A66506}" type="parTrans" cxnId="{BE7C94CE-6A95-4E64-A65A-FE277C5668E8}">
      <dgm:prSet/>
      <dgm:spPr/>
      <dgm:t>
        <a:bodyPr/>
        <a:lstStyle/>
        <a:p>
          <a:endParaRPr lang="es-ES" sz="1200"/>
        </a:p>
      </dgm:t>
    </dgm:pt>
    <dgm:pt modelId="{6E3C3328-1FFD-455F-971D-AD86B7CF3921}" type="sibTrans" cxnId="{BE7C94CE-6A95-4E64-A65A-FE277C5668E8}">
      <dgm:prSet/>
      <dgm:spPr/>
      <dgm:t>
        <a:bodyPr/>
        <a:lstStyle/>
        <a:p>
          <a:endParaRPr lang="es-ES" sz="1200"/>
        </a:p>
      </dgm:t>
    </dgm:pt>
    <dgm:pt modelId="{BAC2B593-7A82-4635-833F-D7AAE1DAD5A6}">
      <dgm:prSet phldrT="[Texto]" custT="1"/>
      <dgm:spPr/>
      <dgm:t>
        <a:bodyPr/>
        <a:lstStyle/>
        <a:p>
          <a:pPr>
            <a:spcAft>
              <a:spcPts val="0"/>
            </a:spcAft>
          </a:pPr>
          <a:r>
            <a:rPr lang="es-ES" sz="1200" dirty="0"/>
            <a:t>&lt; 4% (la mayoría de los adultos)</a:t>
          </a:r>
        </a:p>
        <a:p>
          <a:pPr>
            <a:spcAft>
              <a:spcPts val="0"/>
            </a:spcAft>
          </a:pPr>
          <a:r>
            <a:rPr lang="es-ES" sz="1200" dirty="0"/>
            <a:t>&lt; 1% (adultos de edad avanzada)§</a:t>
          </a:r>
        </a:p>
      </dgm:t>
    </dgm:pt>
    <dgm:pt modelId="{FAC274D7-341A-4A2F-93A0-EAA7A68651DE}" type="parTrans" cxnId="{45667460-04E2-43EA-BAC1-125645DC7F56}">
      <dgm:prSet/>
      <dgm:spPr/>
      <dgm:t>
        <a:bodyPr/>
        <a:lstStyle/>
        <a:p>
          <a:endParaRPr lang="es-ES" sz="1200"/>
        </a:p>
      </dgm:t>
    </dgm:pt>
    <dgm:pt modelId="{75BA8430-C2F6-4FC8-AD7C-B9B5B946579A}" type="sibTrans" cxnId="{45667460-04E2-43EA-BAC1-125645DC7F56}">
      <dgm:prSet/>
      <dgm:spPr/>
      <dgm:t>
        <a:bodyPr/>
        <a:lstStyle/>
        <a:p>
          <a:endParaRPr lang="es-ES" sz="1200"/>
        </a:p>
      </dgm:t>
    </dgm:pt>
    <dgm:pt modelId="{8732F86F-AAB9-406C-9082-32F50F88EA61}">
      <dgm:prSet phldrT="[Texto]" custT="1"/>
      <dgm:spPr/>
      <dgm:t>
        <a:bodyPr/>
        <a:lstStyle/>
        <a:p>
          <a:pPr>
            <a:spcAft>
              <a:spcPts val="0"/>
            </a:spcAft>
          </a:pPr>
          <a:r>
            <a:rPr lang="es-ES" sz="1200" dirty="0"/>
            <a:t>&lt; 1%</a:t>
          </a:r>
        </a:p>
      </dgm:t>
    </dgm:pt>
    <dgm:pt modelId="{0CB33910-4049-44BC-9745-70E1848579EE}" type="parTrans" cxnId="{08A25A3F-C397-4B7E-9D18-7D416275E25B}">
      <dgm:prSet/>
      <dgm:spPr/>
      <dgm:t>
        <a:bodyPr/>
        <a:lstStyle/>
        <a:p>
          <a:endParaRPr lang="es-ES" sz="1200"/>
        </a:p>
      </dgm:t>
    </dgm:pt>
    <dgm:pt modelId="{9EA0F49A-4915-4E27-B09D-5BEAD1668B01}" type="sibTrans" cxnId="{08A25A3F-C397-4B7E-9D18-7D416275E25B}">
      <dgm:prSet/>
      <dgm:spPr/>
      <dgm:t>
        <a:bodyPr/>
        <a:lstStyle/>
        <a:p>
          <a:endParaRPr lang="es-ES" sz="1200"/>
        </a:p>
      </dgm:t>
    </dgm:pt>
    <dgm:pt modelId="{8F2A39F1-9857-4F47-9AFD-60D646138C5B}">
      <dgm:prSet custT="1"/>
      <dgm:spPr/>
      <dgm:t>
        <a:bodyPr/>
        <a:lstStyle/>
        <a:p>
          <a:pPr>
            <a:spcAft>
              <a:spcPts val="0"/>
            </a:spcAft>
          </a:pPr>
          <a:r>
            <a:rPr lang="es-ES" sz="1200" dirty="0"/>
            <a:t>&lt; 25% (la mayoría de los adultos)</a:t>
          </a:r>
        </a:p>
        <a:p>
          <a:pPr>
            <a:spcAft>
              <a:spcPts val="0"/>
            </a:spcAft>
          </a:pPr>
          <a:r>
            <a:rPr lang="es-ES" sz="1200" dirty="0"/>
            <a:t>&lt; 50% (adultos de edad avanzada)‡</a:t>
          </a:r>
        </a:p>
      </dgm:t>
    </dgm:pt>
    <dgm:pt modelId="{727B797E-2348-43CE-B8D0-DB1BF7EE2BFC}" type="parTrans" cxnId="{C59C1D17-DC1B-4560-A48B-4ED0DC563161}">
      <dgm:prSet/>
      <dgm:spPr/>
      <dgm:t>
        <a:bodyPr/>
        <a:lstStyle/>
        <a:p>
          <a:endParaRPr lang="es-ES" sz="1200"/>
        </a:p>
      </dgm:t>
    </dgm:pt>
    <dgm:pt modelId="{12AE9C4F-5D99-4F2E-8CF4-18A745350F7E}" type="sibTrans" cxnId="{C59C1D17-DC1B-4560-A48B-4ED0DC563161}">
      <dgm:prSet/>
      <dgm:spPr/>
      <dgm:t>
        <a:bodyPr/>
        <a:lstStyle/>
        <a:p>
          <a:endParaRPr lang="es-ES" sz="1200"/>
        </a:p>
      </dgm:t>
    </dgm:pt>
    <dgm:pt modelId="{89BDFCF4-8600-4BB6-B4E8-7A021BACA8A3}" type="pres">
      <dgm:prSet presAssocID="{C0A5914F-0203-4C0F-A925-0C4A462830AE}" presName="diagram" presStyleCnt="0">
        <dgm:presLayoutVars>
          <dgm:chPref val="1"/>
          <dgm:dir/>
          <dgm:animOne val="branch"/>
          <dgm:animLvl val="lvl"/>
          <dgm:resizeHandles/>
        </dgm:presLayoutVars>
      </dgm:prSet>
      <dgm:spPr/>
    </dgm:pt>
    <dgm:pt modelId="{6251A566-20CF-4BF6-9DC9-E8278394A1D1}" type="pres">
      <dgm:prSet presAssocID="{0108141A-E759-4736-BF38-F1531A99D629}" presName="root" presStyleCnt="0"/>
      <dgm:spPr/>
    </dgm:pt>
    <dgm:pt modelId="{DA52491C-2615-418A-90AA-5BB2EC6343A5}" type="pres">
      <dgm:prSet presAssocID="{0108141A-E759-4736-BF38-F1531A99D629}" presName="rootComposite" presStyleCnt="0"/>
      <dgm:spPr/>
    </dgm:pt>
    <dgm:pt modelId="{46F69B6A-19EB-498F-9B53-0005F5AA86AB}" type="pres">
      <dgm:prSet presAssocID="{0108141A-E759-4736-BF38-F1531A99D629}" presName="rootText" presStyleLbl="node1" presStyleIdx="0" presStyleCnt="2" custScaleX="480724" custLinFactNeighborX="-45541"/>
      <dgm:spPr/>
    </dgm:pt>
    <dgm:pt modelId="{5C991DA1-5E4B-4747-A61A-7037346B42E0}" type="pres">
      <dgm:prSet presAssocID="{0108141A-E759-4736-BF38-F1531A99D629}" presName="rootConnector" presStyleLbl="node1" presStyleIdx="0" presStyleCnt="2"/>
      <dgm:spPr/>
    </dgm:pt>
    <dgm:pt modelId="{5837EA15-DFC3-427A-A0F4-C66E4E6D6FA9}" type="pres">
      <dgm:prSet presAssocID="{0108141A-E759-4736-BF38-F1531A99D629}" presName="childShape" presStyleCnt="0"/>
      <dgm:spPr/>
    </dgm:pt>
    <dgm:pt modelId="{2BB3A7C3-AB20-4C62-9E54-8E5537473A5F}" type="pres">
      <dgm:prSet presAssocID="{75807069-141B-478B-A52F-2398E42E6E1E}" presName="Name13" presStyleLbl="parChTrans1D2" presStyleIdx="0" presStyleCnt="20"/>
      <dgm:spPr/>
    </dgm:pt>
    <dgm:pt modelId="{230409D5-00C4-4A5D-8A3F-AD0D9DA018BF}" type="pres">
      <dgm:prSet presAssocID="{1C062246-0D80-4684-8B15-01425D5458AE}" presName="childText" presStyleLbl="bgAcc1" presStyleIdx="0" presStyleCnt="20" custScaleX="649776" custLinFactNeighborX="-80578" custLinFactNeighborY="13031">
        <dgm:presLayoutVars>
          <dgm:bulletEnabled val="1"/>
        </dgm:presLayoutVars>
      </dgm:prSet>
      <dgm:spPr/>
    </dgm:pt>
    <dgm:pt modelId="{0AD24A4C-60E6-4323-AB25-21F2891412C3}" type="pres">
      <dgm:prSet presAssocID="{076A39F4-9763-4157-A27A-089C122547BA}" presName="Name13" presStyleLbl="parChTrans1D2" presStyleIdx="1" presStyleCnt="20"/>
      <dgm:spPr/>
    </dgm:pt>
    <dgm:pt modelId="{F5D6D2CA-09C1-4C54-8E96-CB508658964D}" type="pres">
      <dgm:prSet presAssocID="{C42A138D-011C-4449-B14C-E2E963F6AC8B}" presName="childText" presStyleLbl="bgAcc1" presStyleIdx="1" presStyleCnt="20" custScaleX="649776" custLinFactNeighborX="-80578" custLinFactNeighborY="13031">
        <dgm:presLayoutVars>
          <dgm:bulletEnabled val="1"/>
        </dgm:presLayoutVars>
      </dgm:prSet>
      <dgm:spPr/>
    </dgm:pt>
    <dgm:pt modelId="{DC7AACA8-49D5-4718-A239-B0E11AADA53E}" type="pres">
      <dgm:prSet presAssocID="{C7F64CA0-1895-4E5B-B86E-2BDE9867EEA8}" presName="Name13" presStyleLbl="parChTrans1D2" presStyleIdx="2" presStyleCnt="20"/>
      <dgm:spPr/>
    </dgm:pt>
    <dgm:pt modelId="{8ED8F626-ED80-421C-9307-B41C70517909}" type="pres">
      <dgm:prSet presAssocID="{4ED5035D-FED3-45BA-81E3-F5CBC0FDCA0A}" presName="childText" presStyleLbl="bgAcc1" presStyleIdx="2" presStyleCnt="20" custScaleX="649776" custLinFactNeighborX="-80578" custLinFactNeighborY="13031">
        <dgm:presLayoutVars>
          <dgm:bulletEnabled val="1"/>
        </dgm:presLayoutVars>
      </dgm:prSet>
      <dgm:spPr/>
    </dgm:pt>
    <dgm:pt modelId="{768D164B-001A-49DE-B9EB-05CB32BBDD5E}" type="pres">
      <dgm:prSet presAssocID="{A5CDE83B-F196-4EF2-9194-0828DD48F0E0}" presName="Name13" presStyleLbl="parChTrans1D2" presStyleIdx="3" presStyleCnt="20"/>
      <dgm:spPr/>
    </dgm:pt>
    <dgm:pt modelId="{A435E919-3A09-4DBE-AA3D-EEE446CC0259}" type="pres">
      <dgm:prSet presAssocID="{0EADAB09-1E6D-4ED0-BAC0-0DD1100DF2FC}" presName="childText" presStyleLbl="bgAcc1" presStyleIdx="3" presStyleCnt="20" custScaleX="649776" custLinFactNeighborX="-80578" custLinFactNeighborY="13031">
        <dgm:presLayoutVars>
          <dgm:bulletEnabled val="1"/>
        </dgm:presLayoutVars>
      </dgm:prSet>
      <dgm:spPr/>
    </dgm:pt>
    <dgm:pt modelId="{2E29B988-3797-438A-81DA-4847D187921C}" type="pres">
      <dgm:prSet presAssocID="{DD1F1E37-CF60-49D1-BF82-8F436DEAF1F6}" presName="Name13" presStyleLbl="parChTrans1D2" presStyleIdx="4" presStyleCnt="20"/>
      <dgm:spPr/>
    </dgm:pt>
    <dgm:pt modelId="{6D654822-A58D-40F5-841D-583E482BCE51}" type="pres">
      <dgm:prSet presAssocID="{3F9DC3C9-B0BD-4327-8DD7-71B52AB7021E}" presName="childText" presStyleLbl="bgAcc1" presStyleIdx="4" presStyleCnt="20" custScaleX="649776" custLinFactNeighborX="-80578" custLinFactNeighborY="13031">
        <dgm:presLayoutVars>
          <dgm:bulletEnabled val="1"/>
        </dgm:presLayoutVars>
      </dgm:prSet>
      <dgm:spPr/>
    </dgm:pt>
    <dgm:pt modelId="{47CBBF41-3FD3-455E-A007-208C2DD8EBCC}" type="pres">
      <dgm:prSet presAssocID="{4D9FBB73-7491-4AD2-996A-23621BB0E5CC}" presName="Name13" presStyleLbl="parChTrans1D2" presStyleIdx="5" presStyleCnt="20"/>
      <dgm:spPr/>
    </dgm:pt>
    <dgm:pt modelId="{D4D18A43-AED3-4FA0-9BE6-161FCA8F4E8D}" type="pres">
      <dgm:prSet presAssocID="{5E6A25BC-9F3A-4FA1-AB68-A2498223C51E}" presName="childText" presStyleLbl="bgAcc1" presStyleIdx="5" presStyleCnt="20" custScaleX="649776" custLinFactNeighborX="-80578" custLinFactNeighborY="13031">
        <dgm:presLayoutVars>
          <dgm:bulletEnabled val="1"/>
        </dgm:presLayoutVars>
      </dgm:prSet>
      <dgm:spPr/>
    </dgm:pt>
    <dgm:pt modelId="{CCF27F91-82CC-426F-9B10-FB9C70B97C9F}" type="pres">
      <dgm:prSet presAssocID="{8A81A0CF-A76F-4E3A-B8C1-FA868A3616DB}" presName="Name13" presStyleLbl="parChTrans1D2" presStyleIdx="6" presStyleCnt="20"/>
      <dgm:spPr/>
    </dgm:pt>
    <dgm:pt modelId="{603E48E4-92D8-4FFA-AC0B-7800B121041D}" type="pres">
      <dgm:prSet presAssocID="{A95D97D5-A37D-49D2-840E-DEB85D5410A0}" presName="childText" presStyleLbl="bgAcc1" presStyleIdx="6" presStyleCnt="20" custScaleX="649776" custLinFactNeighborX="-80578" custLinFactNeighborY="13031">
        <dgm:presLayoutVars>
          <dgm:bulletEnabled val="1"/>
        </dgm:presLayoutVars>
      </dgm:prSet>
      <dgm:spPr/>
    </dgm:pt>
    <dgm:pt modelId="{2AF1A538-51B1-46FD-BFE1-01610723D0E0}" type="pres">
      <dgm:prSet presAssocID="{E5FA423E-37A7-45DE-AF96-297EA8984738}" presName="Name13" presStyleLbl="parChTrans1D2" presStyleIdx="7" presStyleCnt="20"/>
      <dgm:spPr/>
    </dgm:pt>
    <dgm:pt modelId="{8735A20E-DC27-4D9E-95F3-435919837605}" type="pres">
      <dgm:prSet presAssocID="{A339323A-9668-4D1D-AB51-49A247D57F4B}" presName="childText" presStyleLbl="bgAcc1" presStyleIdx="7" presStyleCnt="20" custScaleX="649776" custLinFactNeighborX="-80578" custLinFactNeighborY="13031">
        <dgm:presLayoutVars>
          <dgm:bulletEnabled val="1"/>
        </dgm:presLayoutVars>
      </dgm:prSet>
      <dgm:spPr/>
    </dgm:pt>
    <dgm:pt modelId="{1F4CC48E-2FA3-4E83-8AFE-11206B01F2DC}" type="pres">
      <dgm:prSet presAssocID="{9A2D14D8-1EE8-4D93-A2DA-D4CF6F62FBB0}" presName="Name13" presStyleLbl="parChTrans1D2" presStyleIdx="8" presStyleCnt="20"/>
      <dgm:spPr/>
    </dgm:pt>
    <dgm:pt modelId="{4FA43940-860E-410E-9D57-1CD036D37CFD}" type="pres">
      <dgm:prSet presAssocID="{EA32C3B4-304D-41BE-8CB0-89B5D6F161A7}" presName="childText" presStyleLbl="bgAcc1" presStyleIdx="8" presStyleCnt="20" custScaleX="649776" custLinFactNeighborX="-80578" custLinFactNeighborY="13031">
        <dgm:presLayoutVars>
          <dgm:bulletEnabled val="1"/>
        </dgm:presLayoutVars>
      </dgm:prSet>
      <dgm:spPr/>
    </dgm:pt>
    <dgm:pt modelId="{E1B31C57-8212-4C9C-B0CB-77E79F110C76}" type="pres">
      <dgm:prSet presAssocID="{D1422F86-C3B6-456B-B4D6-EE9419A937EB}" presName="Name13" presStyleLbl="parChTrans1D2" presStyleIdx="9" presStyleCnt="20"/>
      <dgm:spPr/>
    </dgm:pt>
    <dgm:pt modelId="{5D54489A-2874-491E-B307-59CE90EA078F}" type="pres">
      <dgm:prSet presAssocID="{E0690CB7-7032-4E67-97F6-414E6CEDFB6D}" presName="childText" presStyleLbl="bgAcc1" presStyleIdx="9" presStyleCnt="20" custScaleX="649776" custLinFactNeighborX="-80578">
        <dgm:presLayoutVars>
          <dgm:bulletEnabled val="1"/>
        </dgm:presLayoutVars>
      </dgm:prSet>
      <dgm:spPr/>
    </dgm:pt>
    <dgm:pt modelId="{D7B2B195-1C10-4AD1-AB4A-3585CEBBA375}" type="pres">
      <dgm:prSet presAssocID="{A32ED96D-5F22-4BD2-A994-7F6C85CBCC49}" presName="root" presStyleCnt="0"/>
      <dgm:spPr/>
    </dgm:pt>
    <dgm:pt modelId="{F888BF47-856B-4398-80F8-DA1CF5A8AA0F}" type="pres">
      <dgm:prSet presAssocID="{A32ED96D-5F22-4BD2-A994-7F6C85CBCC49}" presName="rootComposite" presStyleCnt="0"/>
      <dgm:spPr/>
    </dgm:pt>
    <dgm:pt modelId="{F69A4153-B624-4FBA-93CB-D071DCACF4B7}" type="pres">
      <dgm:prSet presAssocID="{A32ED96D-5F22-4BD2-A994-7F6C85CBCC49}" presName="rootText" presStyleLbl="node1" presStyleIdx="1" presStyleCnt="2" custScaleX="480724" custLinFactNeighborX="21044"/>
      <dgm:spPr/>
    </dgm:pt>
    <dgm:pt modelId="{A5665788-2A44-4D09-9DBE-196E99A6964D}" type="pres">
      <dgm:prSet presAssocID="{A32ED96D-5F22-4BD2-A994-7F6C85CBCC49}" presName="rootConnector" presStyleLbl="node1" presStyleIdx="1" presStyleCnt="2"/>
      <dgm:spPr/>
    </dgm:pt>
    <dgm:pt modelId="{763B29E9-BB4F-4A35-8045-3ED8DE0C8A0D}" type="pres">
      <dgm:prSet presAssocID="{A32ED96D-5F22-4BD2-A994-7F6C85CBCC49}" presName="childShape" presStyleCnt="0"/>
      <dgm:spPr/>
    </dgm:pt>
    <dgm:pt modelId="{B8ACAADA-9609-43D1-AAEB-5203EB72B078}" type="pres">
      <dgm:prSet presAssocID="{56FEA56F-09C6-4B32-B1EA-7F111CF1C998}" presName="Name13" presStyleLbl="parChTrans1D2" presStyleIdx="10" presStyleCnt="20"/>
      <dgm:spPr/>
    </dgm:pt>
    <dgm:pt modelId="{CACCE839-75D6-4D6A-BA27-B4883E37D2EA}" type="pres">
      <dgm:prSet presAssocID="{8E77F159-677B-422C-A792-19E0DFC359C1}" presName="childText" presStyleLbl="bgAcc1" presStyleIdx="10" presStyleCnt="20" custScaleX="527075" custLinFactNeighborX="-9927" custLinFactNeighborY="13255">
        <dgm:presLayoutVars>
          <dgm:bulletEnabled val="1"/>
        </dgm:presLayoutVars>
      </dgm:prSet>
      <dgm:spPr/>
    </dgm:pt>
    <dgm:pt modelId="{5588D07F-7FD6-447F-BBC2-FE0D3258CF34}" type="pres">
      <dgm:prSet presAssocID="{56C4AE51-C578-4DAD-A0D4-7EB21667B679}" presName="Name13" presStyleLbl="parChTrans1D2" presStyleIdx="11" presStyleCnt="20"/>
      <dgm:spPr/>
    </dgm:pt>
    <dgm:pt modelId="{C6453EBE-D8FA-45E3-ACCC-89030385782A}" type="pres">
      <dgm:prSet presAssocID="{4CD1D7A1-0979-4138-8704-DB8994889768}" presName="childText" presStyleLbl="bgAcc1" presStyleIdx="11" presStyleCnt="20" custScaleX="527075" custLinFactNeighborX="-9927" custLinFactNeighborY="12756">
        <dgm:presLayoutVars>
          <dgm:bulletEnabled val="1"/>
        </dgm:presLayoutVars>
      </dgm:prSet>
      <dgm:spPr/>
    </dgm:pt>
    <dgm:pt modelId="{66540DA7-068B-4176-94B6-314DBB215925}" type="pres">
      <dgm:prSet presAssocID="{9B1CB193-EC2A-4373-80D2-3DBDD3664A0D}" presName="Name13" presStyleLbl="parChTrans1D2" presStyleIdx="12" presStyleCnt="20"/>
      <dgm:spPr/>
    </dgm:pt>
    <dgm:pt modelId="{475DC1F4-C78B-46A8-9F16-9C9DE9A92DA6}" type="pres">
      <dgm:prSet presAssocID="{938C5EF5-3C88-4569-99F6-F591F4ACE6FB}" presName="childText" presStyleLbl="bgAcc1" presStyleIdx="12" presStyleCnt="20" custScaleX="527075" custLinFactNeighborX="-9927" custLinFactNeighborY="13105">
        <dgm:presLayoutVars>
          <dgm:bulletEnabled val="1"/>
        </dgm:presLayoutVars>
      </dgm:prSet>
      <dgm:spPr/>
    </dgm:pt>
    <dgm:pt modelId="{220649EA-40B5-4E5B-8E72-1EA957BB2591}" type="pres">
      <dgm:prSet presAssocID="{A30537D4-A6F0-44DC-952B-AB101FA1BC5A}" presName="Name13" presStyleLbl="parChTrans1D2" presStyleIdx="13" presStyleCnt="20"/>
      <dgm:spPr/>
    </dgm:pt>
    <dgm:pt modelId="{12A61C7B-03DE-41B4-A166-BCF5D6FD0EFA}" type="pres">
      <dgm:prSet presAssocID="{2D24CC1E-DDCC-49E4-9587-3936AEC5B822}" presName="childText" presStyleLbl="bgAcc1" presStyleIdx="13" presStyleCnt="20" custScaleX="527075" custLinFactNeighborX="-9927" custLinFactNeighborY="13029">
        <dgm:presLayoutVars>
          <dgm:bulletEnabled val="1"/>
        </dgm:presLayoutVars>
      </dgm:prSet>
      <dgm:spPr/>
    </dgm:pt>
    <dgm:pt modelId="{58A10578-98F1-429C-BB7A-7A80ADDAF5C8}" type="pres">
      <dgm:prSet presAssocID="{2B61C970-3F59-4909-A855-C78B459ED443}" presName="Name13" presStyleLbl="parChTrans1D2" presStyleIdx="14" presStyleCnt="20"/>
      <dgm:spPr/>
    </dgm:pt>
    <dgm:pt modelId="{1A396362-9510-482B-B801-160CA74454E4}" type="pres">
      <dgm:prSet presAssocID="{815A48C7-A889-4365-897E-F85B437D3D76}" presName="childText" presStyleLbl="bgAcc1" presStyleIdx="14" presStyleCnt="20" custScaleX="527075" custLinFactNeighborX="-9927" custLinFactNeighborY="12954">
        <dgm:presLayoutVars>
          <dgm:bulletEnabled val="1"/>
        </dgm:presLayoutVars>
      </dgm:prSet>
      <dgm:spPr/>
    </dgm:pt>
    <dgm:pt modelId="{615D233F-FD4C-477B-99FE-8A51BB6FAFB8}" type="pres">
      <dgm:prSet presAssocID="{E6F47954-8B49-4632-8F2A-16DB0EAC13CF}" presName="Name13" presStyleLbl="parChTrans1D2" presStyleIdx="15" presStyleCnt="20"/>
      <dgm:spPr/>
    </dgm:pt>
    <dgm:pt modelId="{0560ADB7-10B9-4381-9D3A-C4E8093CD5A1}" type="pres">
      <dgm:prSet presAssocID="{43EAC6AB-42C7-43AF-8645-76D926848016}" presName="childText" presStyleLbl="bgAcc1" presStyleIdx="15" presStyleCnt="20" custScaleX="527075" custLinFactNeighborX="-9927" custLinFactNeighborY="12879">
        <dgm:presLayoutVars>
          <dgm:bulletEnabled val="1"/>
        </dgm:presLayoutVars>
      </dgm:prSet>
      <dgm:spPr/>
    </dgm:pt>
    <dgm:pt modelId="{529B74E4-B848-4BDE-97F7-5AB8B6635211}" type="pres">
      <dgm:prSet presAssocID="{727B797E-2348-43CE-B8D0-DB1BF7EE2BFC}" presName="Name13" presStyleLbl="parChTrans1D2" presStyleIdx="16" presStyleCnt="20"/>
      <dgm:spPr/>
    </dgm:pt>
    <dgm:pt modelId="{CD2119B2-D202-4C69-B425-C704981871A7}" type="pres">
      <dgm:prSet presAssocID="{8F2A39F1-9857-4F47-9AFD-60D646138C5B}" presName="childText" presStyleLbl="bgAcc1" presStyleIdx="16" presStyleCnt="20" custScaleX="526900" custLinFactNeighborX="-9672" custLinFactNeighborY="13408">
        <dgm:presLayoutVars>
          <dgm:bulletEnabled val="1"/>
        </dgm:presLayoutVars>
      </dgm:prSet>
      <dgm:spPr/>
    </dgm:pt>
    <dgm:pt modelId="{AB21E376-A31D-4BE8-9088-142DA295FFD6}" type="pres">
      <dgm:prSet presAssocID="{F38EFF98-98FE-4C2D-BDBD-B22D65A66506}" presName="Name13" presStyleLbl="parChTrans1D2" presStyleIdx="17" presStyleCnt="20"/>
      <dgm:spPr/>
    </dgm:pt>
    <dgm:pt modelId="{D0347FCA-8DAC-41E3-8DC9-5DC621162146}" type="pres">
      <dgm:prSet presAssocID="{71B426E5-BE9D-459C-854D-E8DE5C51D2D8}" presName="childText" presStyleLbl="bgAcc1" presStyleIdx="17" presStyleCnt="20" custScaleX="527075" custLinFactNeighborX="-9927" custLinFactNeighborY="12728">
        <dgm:presLayoutVars>
          <dgm:bulletEnabled val="1"/>
        </dgm:presLayoutVars>
      </dgm:prSet>
      <dgm:spPr/>
    </dgm:pt>
    <dgm:pt modelId="{063A226C-E79C-4B83-B8CA-E661FD3A9FDD}" type="pres">
      <dgm:prSet presAssocID="{FAC274D7-341A-4A2F-93A0-EAA7A68651DE}" presName="Name13" presStyleLbl="parChTrans1D2" presStyleIdx="18" presStyleCnt="20"/>
      <dgm:spPr/>
    </dgm:pt>
    <dgm:pt modelId="{25A738D7-6878-4E6A-A8C5-F7956879EE63}" type="pres">
      <dgm:prSet presAssocID="{BAC2B593-7A82-4635-833F-D7AAE1DAD5A6}" presName="childText" presStyleLbl="bgAcc1" presStyleIdx="18" presStyleCnt="20" custScaleX="527075" custLinFactNeighborX="-9927" custLinFactNeighborY="13491">
        <dgm:presLayoutVars>
          <dgm:bulletEnabled val="1"/>
        </dgm:presLayoutVars>
      </dgm:prSet>
      <dgm:spPr/>
    </dgm:pt>
    <dgm:pt modelId="{3A4EC71A-F670-4682-8303-4B3F8FB5F267}" type="pres">
      <dgm:prSet presAssocID="{0CB33910-4049-44BC-9745-70E1848579EE}" presName="Name13" presStyleLbl="parChTrans1D2" presStyleIdx="19" presStyleCnt="20"/>
      <dgm:spPr/>
    </dgm:pt>
    <dgm:pt modelId="{9F17C43C-7DAF-4326-A476-2E3AF3CA3AEA}" type="pres">
      <dgm:prSet presAssocID="{8732F86F-AAB9-406C-9082-32F50F88EA61}" presName="childText" presStyleLbl="bgAcc1" presStyleIdx="19" presStyleCnt="20" custScaleX="526900" custLinFactNeighborX="-9672">
        <dgm:presLayoutVars>
          <dgm:bulletEnabled val="1"/>
        </dgm:presLayoutVars>
      </dgm:prSet>
      <dgm:spPr/>
    </dgm:pt>
  </dgm:ptLst>
  <dgm:cxnLst>
    <dgm:cxn modelId="{7E13A402-99C9-4F55-966C-CC825C4927B8}" type="presOf" srcId="{2B61C970-3F59-4909-A855-C78B459ED443}" destId="{58A10578-98F1-429C-BB7A-7A80ADDAF5C8}" srcOrd="0" destOrd="0" presId="urn:microsoft.com/office/officeart/2005/8/layout/hierarchy3"/>
    <dgm:cxn modelId="{15757106-F86A-44D6-BCBA-E51D032EC6DE}" srcId="{A32ED96D-5F22-4BD2-A994-7F6C85CBCC49}" destId="{43EAC6AB-42C7-43AF-8645-76D926848016}" srcOrd="5" destOrd="0" parTransId="{E6F47954-8B49-4632-8F2A-16DB0EAC13CF}" sibTransId="{2627D3D8-6953-482C-BF35-B4EF9B3569EC}"/>
    <dgm:cxn modelId="{4412A508-0A7A-4FAE-BC5B-D4572BC59DE2}" type="presOf" srcId="{56C4AE51-C578-4DAD-A0D4-7EB21667B679}" destId="{5588D07F-7FD6-447F-BBC2-FE0D3258CF34}" srcOrd="0" destOrd="0" presId="urn:microsoft.com/office/officeart/2005/8/layout/hierarchy3"/>
    <dgm:cxn modelId="{596AE60B-4C4F-48A9-A712-874BD36535F7}" type="presOf" srcId="{8F2A39F1-9857-4F47-9AFD-60D646138C5B}" destId="{CD2119B2-D202-4C69-B425-C704981871A7}" srcOrd="0" destOrd="0" presId="urn:microsoft.com/office/officeart/2005/8/layout/hierarchy3"/>
    <dgm:cxn modelId="{CBC8A615-A14D-4B5F-A134-0E85D66A0FD5}" type="presOf" srcId="{4ED5035D-FED3-45BA-81E3-F5CBC0FDCA0A}" destId="{8ED8F626-ED80-421C-9307-B41C70517909}" srcOrd="0" destOrd="0" presId="urn:microsoft.com/office/officeart/2005/8/layout/hierarchy3"/>
    <dgm:cxn modelId="{C59C1D17-DC1B-4560-A48B-4ED0DC563161}" srcId="{A32ED96D-5F22-4BD2-A994-7F6C85CBCC49}" destId="{8F2A39F1-9857-4F47-9AFD-60D646138C5B}" srcOrd="6" destOrd="0" parTransId="{727B797E-2348-43CE-B8D0-DB1BF7EE2BFC}" sibTransId="{12AE9C4F-5D99-4F2E-8CF4-18A745350F7E}"/>
    <dgm:cxn modelId="{BC02A817-7FED-426C-B90D-B15C0C825138}" type="presOf" srcId="{5E6A25BC-9F3A-4FA1-AB68-A2498223C51E}" destId="{D4D18A43-AED3-4FA0-9BE6-161FCA8F4E8D}" srcOrd="0" destOrd="0" presId="urn:microsoft.com/office/officeart/2005/8/layout/hierarchy3"/>
    <dgm:cxn modelId="{64973218-4A51-48BF-8597-5604C03B3E46}" srcId="{0108141A-E759-4736-BF38-F1531A99D629}" destId="{4ED5035D-FED3-45BA-81E3-F5CBC0FDCA0A}" srcOrd="2" destOrd="0" parTransId="{C7F64CA0-1895-4E5B-B86E-2BDE9867EEA8}" sibTransId="{4F22C599-72D2-492E-8018-0A31EA03C46C}"/>
    <dgm:cxn modelId="{CCABE719-4B53-4FDC-90EE-B5B93BB11AEE}" type="presOf" srcId="{A339323A-9668-4D1D-AB51-49A247D57F4B}" destId="{8735A20E-DC27-4D9E-95F3-435919837605}" srcOrd="0" destOrd="0" presId="urn:microsoft.com/office/officeart/2005/8/layout/hierarchy3"/>
    <dgm:cxn modelId="{CF8E482D-7F53-4191-B9DE-9A7A17144AB7}" type="presOf" srcId="{FAC274D7-341A-4A2F-93A0-EAA7A68651DE}" destId="{063A226C-E79C-4B83-B8CA-E661FD3A9FDD}" srcOrd="0" destOrd="0" presId="urn:microsoft.com/office/officeart/2005/8/layout/hierarchy3"/>
    <dgm:cxn modelId="{5C593C31-E970-459E-B89C-FC3B6D02284B}" type="presOf" srcId="{4D9FBB73-7491-4AD2-996A-23621BB0E5CC}" destId="{47CBBF41-3FD3-455E-A007-208C2DD8EBCC}" srcOrd="0" destOrd="0" presId="urn:microsoft.com/office/officeart/2005/8/layout/hierarchy3"/>
    <dgm:cxn modelId="{551F7B32-812B-4F24-AA13-1DE2F31432E9}" type="presOf" srcId="{9B1CB193-EC2A-4373-80D2-3DBDD3664A0D}" destId="{66540DA7-068B-4176-94B6-314DBB215925}" srcOrd="0" destOrd="0" presId="urn:microsoft.com/office/officeart/2005/8/layout/hierarchy3"/>
    <dgm:cxn modelId="{6C841135-5154-4306-B503-7979ACE6BA70}" type="presOf" srcId="{0108141A-E759-4736-BF38-F1531A99D629}" destId="{5C991DA1-5E4B-4747-A61A-7037346B42E0}" srcOrd="1" destOrd="0" presId="urn:microsoft.com/office/officeart/2005/8/layout/hierarchy3"/>
    <dgm:cxn modelId="{F0EFD137-9E6B-4BBC-A461-4419FA79E1A0}" type="presOf" srcId="{F38EFF98-98FE-4C2D-BDBD-B22D65A66506}" destId="{AB21E376-A31D-4BE8-9088-142DA295FFD6}" srcOrd="0" destOrd="0" presId="urn:microsoft.com/office/officeart/2005/8/layout/hierarchy3"/>
    <dgm:cxn modelId="{08FCB63C-6849-490E-A5D2-DC3566A4CD98}" srcId="{0108141A-E759-4736-BF38-F1531A99D629}" destId="{E0690CB7-7032-4E67-97F6-414E6CEDFB6D}" srcOrd="9" destOrd="0" parTransId="{D1422F86-C3B6-456B-B4D6-EE9419A937EB}" sibTransId="{4932DCCA-0522-453C-A89C-62A64A94BBB3}"/>
    <dgm:cxn modelId="{E0DBA93E-1A5A-4F63-9BA9-9B89FF37C6DB}" type="presOf" srcId="{A30537D4-A6F0-44DC-952B-AB101FA1BC5A}" destId="{220649EA-40B5-4E5B-8E72-1EA957BB2591}" srcOrd="0" destOrd="0" presId="urn:microsoft.com/office/officeart/2005/8/layout/hierarchy3"/>
    <dgm:cxn modelId="{08A25A3F-C397-4B7E-9D18-7D416275E25B}" srcId="{A32ED96D-5F22-4BD2-A994-7F6C85CBCC49}" destId="{8732F86F-AAB9-406C-9082-32F50F88EA61}" srcOrd="9" destOrd="0" parTransId="{0CB33910-4049-44BC-9745-70E1848579EE}" sibTransId="{9EA0F49A-4915-4E27-B09D-5BEAD1668B01}"/>
    <dgm:cxn modelId="{3B68E93F-B7BE-4193-8F32-81549C68E4D8}" srcId="{0108141A-E759-4736-BF38-F1531A99D629}" destId="{3F9DC3C9-B0BD-4327-8DD7-71B52AB7021E}" srcOrd="4" destOrd="0" parTransId="{DD1F1E37-CF60-49D1-BF82-8F436DEAF1F6}" sibTransId="{D2D2B39E-23D7-45D7-9FA1-EE3D0E18151C}"/>
    <dgm:cxn modelId="{A6E80340-57E4-40BC-A672-1E83464EA395}" type="presOf" srcId="{9A2D14D8-1EE8-4D93-A2DA-D4CF6F62FBB0}" destId="{1F4CC48E-2FA3-4E83-8AFE-11206B01F2DC}" srcOrd="0" destOrd="0" presId="urn:microsoft.com/office/officeart/2005/8/layout/hierarchy3"/>
    <dgm:cxn modelId="{90BE6340-3C58-4D55-8EC0-D0EB653192BD}" type="presOf" srcId="{EA32C3B4-304D-41BE-8CB0-89B5D6F161A7}" destId="{4FA43940-860E-410E-9D57-1CD036D37CFD}" srcOrd="0" destOrd="0" presId="urn:microsoft.com/office/officeart/2005/8/layout/hierarchy3"/>
    <dgm:cxn modelId="{A1813C5B-989B-4470-BA62-EF4DD0620598}" srcId="{A32ED96D-5F22-4BD2-A994-7F6C85CBCC49}" destId="{8E77F159-677B-422C-A792-19E0DFC359C1}" srcOrd="0" destOrd="0" parTransId="{56FEA56F-09C6-4B32-B1EA-7F111CF1C998}" sibTransId="{2B3B8165-8A12-4C91-8F93-FE2B57428B86}"/>
    <dgm:cxn modelId="{FC3CC45C-8A3D-4A35-A686-AD366E5C5D1B}" srcId="{0108141A-E759-4736-BF38-F1531A99D629}" destId="{EA32C3B4-304D-41BE-8CB0-89B5D6F161A7}" srcOrd="8" destOrd="0" parTransId="{9A2D14D8-1EE8-4D93-A2DA-D4CF6F62FBB0}" sibTransId="{1032A4F5-5177-46BD-AB51-59CB83023F31}"/>
    <dgm:cxn modelId="{45667460-04E2-43EA-BAC1-125645DC7F56}" srcId="{A32ED96D-5F22-4BD2-A994-7F6C85CBCC49}" destId="{BAC2B593-7A82-4635-833F-D7AAE1DAD5A6}" srcOrd="8" destOrd="0" parTransId="{FAC274D7-341A-4A2F-93A0-EAA7A68651DE}" sibTransId="{75BA8430-C2F6-4FC8-AD7C-B9B5B946579A}"/>
    <dgm:cxn modelId="{07727E63-F5E1-46EC-BABF-733F99C206F4}" type="presOf" srcId="{C42A138D-011C-4449-B14C-E2E963F6AC8B}" destId="{F5D6D2CA-09C1-4C54-8E96-CB508658964D}" srcOrd="0" destOrd="0" presId="urn:microsoft.com/office/officeart/2005/8/layout/hierarchy3"/>
    <dgm:cxn modelId="{2A643445-BD94-4D27-9E5D-32275F072B19}" type="presOf" srcId="{1C062246-0D80-4684-8B15-01425D5458AE}" destId="{230409D5-00C4-4A5D-8A3F-AD0D9DA018BF}" srcOrd="0" destOrd="0" presId="urn:microsoft.com/office/officeart/2005/8/layout/hierarchy3"/>
    <dgm:cxn modelId="{B441B945-6E88-4A3C-A583-10A98E6E2F61}" srcId="{A32ED96D-5F22-4BD2-A994-7F6C85CBCC49}" destId="{815A48C7-A889-4365-897E-F85B437D3D76}" srcOrd="4" destOrd="0" parTransId="{2B61C970-3F59-4909-A855-C78B459ED443}" sibTransId="{D42304D0-5C5A-492D-9925-13B88877AB1D}"/>
    <dgm:cxn modelId="{ACF27946-FB8D-4F9A-8332-F0C117DF843F}" type="presOf" srcId="{A5CDE83B-F196-4EF2-9194-0828DD48F0E0}" destId="{768D164B-001A-49DE-B9EB-05CB32BBDD5E}" srcOrd="0" destOrd="0" presId="urn:microsoft.com/office/officeart/2005/8/layout/hierarchy3"/>
    <dgm:cxn modelId="{59C59767-3B26-4718-A836-5C64149133F2}" type="presOf" srcId="{A95D97D5-A37D-49D2-840E-DEB85D5410A0}" destId="{603E48E4-92D8-4FFA-AC0B-7800B121041D}" srcOrd="0" destOrd="0" presId="urn:microsoft.com/office/officeart/2005/8/layout/hierarchy3"/>
    <dgm:cxn modelId="{B2E19048-13FE-4232-9C8B-E0345899C898}" srcId="{A32ED96D-5F22-4BD2-A994-7F6C85CBCC49}" destId="{2D24CC1E-DDCC-49E4-9587-3936AEC5B822}" srcOrd="3" destOrd="0" parTransId="{A30537D4-A6F0-44DC-952B-AB101FA1BC5A}" sibTransId="{D24EF0BF-9727-422A-A962-37A4E156C3EB}"/>
    <dgm:cxn modelId="{A285594B-D95D-42A0-8BAD-1ADA69FC0D33}" srcId="{A32ED96D-5F22-4BD2-A994-7F6C85CBCC49}" destId="{4CD1D7A1-0979-4138-8704-DB8994889768}" srcOrd="1" destOrd="0" parTransId="{56C4AE51-C578-4DAD-A0D4-7EB21667B679}" sibTransId="{6420D4F4-A0E5-49EE-9988-9F19C99DA069}"/>
    <dgm:cxn modelId="{0A652A4E-784F-4329-B23B-A48D85A6D488}" type="presOf" srcId="{727B797E-2348-43CE-B8D0-DB1BF7EE2BFC}" destId="{529B74E4-B848-4BDE-97F7-5AB8B6635211}" srcOrd="0" destOrd="0" presId="urn:microsoft.com/office/officeart/2005/8/layout/hierarchy3"/>
    <dgm:cxn modelId="{4DCB3F6E-FBE2-4DD0-ACF1-5177D3DE9B16}" type="presOf" srcId="{4CD1D7A1-0979-4138-8704-DB8994889768}" destId="{C6453EBE-D8FA-45E3-ACCC-89030385782A}" srcOrd="0" destOrd="0" presId="urn:microsoft.com/office/officeart/2005/8/layout/hierarchy3"/>
    <dgm:cxn modelId="{B961C46E-FCCF-46F9-BCCA-9924DA83BAAC}" type="presOf" srcId="{E0690CB7-7032-4E67-97F6-414E6CEDFB6D}" destId="{5D54489A-2874-491E-B307-59CE90EA078F}" srcOrd="0" destOrd="0" presId="urn:microsoft.com/office/officeart/2005/8/layout/hierarchy3"/>
    <dgm:cxn modelId="{83B28052-3A3D-48AA-AA57-82046A273322}" srcId="{C0A5914F-0203-4C0F-A925-0C4A462830AE}" destId="{0108141A-E759-4736-BF38-F1531A99D629}" srcOrd="0" destOrd="0" parTransId="{ADB7F9E3-66C6-4099-8A35-717549B68E0A}" sibTransId="{69842376-6394-4483-9E80-0396769D9694}"/>
    <dgm:cxn modelId="{9D5E8572-1088-4A0F-91FD-6ACA65DED534}" srcId="{0108141A-E759-4736-BF38-F1531A99D629}" destId="{A95D97D5-A37D-49D2-840E-DEB85D5410A0}" srcOrd="6" destOrd="0" parTransId="{8A81A0CF-A76F-4E3A-B8C1-FA868A3616DB}" sibTransId="{16439A80-9B86-4F59-AEC7-5A7D1A8115F9}"/>
    <dgm:cxn modelId="{0285F958-3E6B-4DA6-AAD4-E1A9CC3A4CCA}" type="presOf" srcId="{71B426E5-BE9D-459C-854D-E8DE5C51D2D8}" destId="{D0347FCA-8DAC-41E3-8DC9-5DC621162146}" srcOrd="0" destOrd="0" presId="urn:microsoft.com/office/officeart/2005/8/layout/hierarchy3"/>
    <dgm:cxn modelId="{90D4777A-F1A6-4A90-A40F-F09438F39338}" srcId="{C0A5914F-0203-4C0F-A925-0C4A462830AE}" destId="{A32ED96D-5F22-4BD2-A994-7F6C85CBCC49}" srcOrd="1" destOrd="0" parTransId="{A714D09F-F6D6-4A26-82C8-4967784399F3}" sibTransId="{2F4181D0-E3B4-4420-A0B8-9C53C8660C36}"/>
    <dgm:cxn modelId="{59347F7B-3879-4FFE-B060-54C57828F138}" type="presOf" srcId="{0CB33910-4049-44BC-9745-70E1848579EE}" destId="{3A4EC71A-F670-4682-8303-4B3F8FB5F267}" srcOrd="0" destOrd="0" presId="urn:microsoft.com/office/officeart/2005/8/layout/hierarchy3"/>
    <dgm:cxn modelId="{B186107C-BEFD-46D6-9706-30F2AF6FEFD5}" type="presOf" srcId="{3F9DC3C9-B0BD-4327-8DD7-71B52AB7021E}" destId="{6D654822-A58D-40F5-841D-583E482BCE51}" srcOrd="0" destOrd="0" presId="urn:microsoft.com/office/officeart/2005/8/layout/hierarchy3"/>
    <dgm:cxn modelId="{840E237D-6A95-4EF9-B6E5-329E9A1DF579}" type="presOf" srcId="{43EAC6AB-42C7-43AF-8645-76D926848016}" destId="{0560ADB7-10B9-4381-9D3A-C4E8093CD5A1}" srcOrd="0" destOrd="0" presId="urn:microsoft.com/office/officeart/2005/8/layout/hierarchy3"/>
    <dgm:cxn modelId="{52CDFB88-8895-478B-B56B-C42414E8F19B}" type="presOf" srcId="{8A81A0CF-A76F-4E3A-B8C1-FA868A3616DB}" destId="{CCF27F91-82CC-426F-9B10-FB9C70B97C9F}" srcOrd="0" destOrd="0" presId="urn:microsoft.com/office/officeart/2005/8/layout/hierarchy3"/>
    <dgm:cxn modelId="{64890A93-9B8D-4A1E-899A-EE1D61E9DD90}" type="presOf" srcId="{8732F86F-AAB9-406C-9082-32F50F88EA61}" destId="{9F17C43C-7DAF-4326-A476-2E3AF3CA3AEA}" srcOrd="0" destOrd="0" presId="urn:microsoft.com/office/officeart/2005/8/layout/hierarchy3"/>
    <dgm:cxn modelId="{CAC67193-B23A-4FCA-871D-686531593642}" srcId="{A32ED96D-5F22-4BD2-A994-7F6C85CBCC49}" destId="{938C5EF5-3C88-4569-99F6-F591F4ACE6FB}" srcOrd="2" destOrd="0" parTransId="{9B1CB193-EC2A-4373-80D2-3DBDD3664A0D}" sibTransId="{172898EA-6A48-4A5E-AAC3-21ECB82F8F32}"/>
    <dgm:cxn modelId="{4E918A9B-D57E-4E88-9BE6-34F93EAA659B}" type="presOf" srcId="{C7F64CA0-1895-4E5B-B86E-2BDE9867EEA8}" destId="{DC7AACA8-49D5-4718-A239-B0E11AADA53E}" srcOrd="0" destOrd="0" presId="urn:microsoft.com/office/officeart/2005/8/layout/hierarchy3"/>
    <dgm:cxn modelId="{BF067A9C-578A-44BA-8B4E-14D212040CF6}" type="presOf" srcId="{A32ED96D-5F22-4BD2-A994-7F6C85CBCC49}" destId="{F69A4153-B624-4FBA-93CB-D071DCACF4B7}" srcOrd="0" destOrd="0" presId="urn:microsoft.com/office/officeart/2005/8/layout/hierarchy3"/>
    <dgm:cxn modelId="{2541329E-E9DB-49A2-9DAB-A9CB0C47003A}" type="presOf" srcId="{BAC2B593-7A82-4635-833F-D7AAE1DAD5A6}" destId="{25A738D7-6878-4E6A-A8C5-F7956879EE63}" srcOrd="0" destOrd="0" presId="urn:microsoft.com/office/officeart/2005/8/layout/hierarchy3"/>
    <dgm:cxn modelId="{5F7C03A0-BD93-4C44-810E-BAAEE5AAA4C5}" type="presOf" srcId="{56FEA56F-09C6-4B32-B1EA-7F111CF1C998}" destId="{B8ACAADA-9609-43D1-AAEB-5203EB72B078}" srcOrd="0" destOrd="0" presId="urn:microsoft.com/office/officeart/2005/8/layout/hierarchy3"/>
    <dgm:cxn modelId="{10EFD1A2-EC1E-4EC6-8C6F-EC4B4E829CB1}" srcId="{0108141A-E759-4736-BF38-F1531A99D629}" destId="{0EADAB09-1E6D-4ED0-BAC0-0DD1100DF2FC}" srcOrd="3" destOrd="0" parTransId="{A5CDE83B-F196-4EF2-9194-0828DD48F0E0}" sibTransId="{747F62FE-8017-4088-BFC7-2DE18F8F7694}"/>
    <dgm:cxn modelId="{669C54AF-970E-4485-9AD2-02D5307CFBD6}" srcId="{0108141A-E759-4736-BF38-F1531A99D629}" destId="{C42A138D-011C-4449-B14C-E2E963F6AC8B}" srcOrd="1" destOrd="0" parTransId="{076A39F4-9763-4157-A27A-089C122547BA}" sibTransId="{1CFF2663-302D-4C31-8885-4C7D87867389}"/>
    <dgm:cxn modelId="{A8C62ABB-25EC-49BB-9CD1-D88BDDAAFF52}" type="presOf" srcId="{938C5EF5-3C88-4569-99F6-F591F4ACE6FB}" destId="{475DC1F4-C78B-46A8-9F16-9C9DE9A92DA6}" srcOrd="0" destOrd="0" presId="urn:microsoft.com/office/officeart/2005/8/layout/hierarchy3"/>
    <dgm:cxn modelId="{CA8193BC-A9EF-4947-84ED-82876447A280}" type="presOf" srcId="{75807069-141B-478B-A52F-2398E42E6E1E}" destId="{2BB3A7C3-AB20-4C62-9E54-8E5537473A5F}" srcOrd="0" destOrd="0" presId="urn:microsoft.com/office/officeart/2005/8/layout/hierarchy3"/>
    <dgm:cxn modelId="{926BB3BD-92AE-4BB1-84BC-31F51BB7813F}" type="presOf" srcId="{C0A5914F-0203-4C0F-A925-0C4A462830AE}" destId="{89BDFCF4-8600-4BB6-B4E8-7A021BACA8A3}" srcOrd="0" destOrd="0" presId="urn:microsoft.com/office/officeart/2005/8/layout/hierarchy3"/>
    <dgm:cxn modelId="{2D9C3EBE-B912-498E-ADDF-8A4E75D7B3E9}" srcId="{0108141A-E759-4736-BF38-F1531A99D629}" destId="{5E6A25BC-9F3A-4FA1-AB68-A2498223C51E}" srcOrd="5" destOrd="0" parTransId="{4D9FBB73-7491-4AD2-996A-23621BB0E5CC}" sibTransId="{A58FF268-3D9C-4724-A22E-BFE72955253E}"/>
    <dgm:cxn modelId="{C40A85C4-88AF-4646-B67F-AF56E8E2F7B5}" type="presOf" srcId="{A32ED96D-5F22-4BD2-A994-7F6C85CBCC49}" destId="{A5665788-2A44-4D09-9DBE-196E99A6964D}" srcOrd="1" destOrd="0" presId="urn:microsoft.com/office/officeart/2005/8/layout/hierarchy3"/>
    <dgm:cxn modelId="{25D6D6C4-2585-4BC9-A9E2-57AF0CD3F12E}" srcId="{0108141A-E759-4736-BF38-F1531A99D629}" destId="{A339323A-9668-4D1D-AB51-49A247D57F4B}" srcOrd="7" destOrd="0" parTransId="{E5FA423E-37A7-45DE-AF96-297EA8984738}" sibTransId="{3B08FF69-D72A-4534-8719-AFC8AEA42724}"/>
    <dgm:cxn modelId="{220578C5-E73C-431C-8968-E5BFECBA07B9}" type="presOf" srcId="{DD1F1E37-CF60-49D1-BF82-8F436DEAF1F6}" destId="{2E29B988-3797-438A-81DA-4847D187921C}" srcOrd="0" destOrd="0" presId="urn:microsoft.com/office/officeart/2005/8/layout/hierarchy3"/>
    <dgm:cxn modelId="{26E6E1CA-9591-4082-A302-58BFEF835153}" type="presOf" srcId="{0EADAB09-1E6D-4ED0-BAC0-0DD1100DF2FC}" destId="{A435E919-3A09-4DBE-AA3D-EEE446CC0259}" srcOrd="0" destOrd="0" presId="urn:microsoft.com/office/officeart/2005/8/layout/hierarchy3"/>
    <dgm:cxn modelId="{BE7C94CE-6A95-4E64-A65A-FE277C5668E8}" srcId="{A32ED96D-5F22-4BD2-A994-7F6C85CBCC49}" destId="{71B426E5-BE9D-459C-854D-E8DE5C51D2D8}" srcOrd="7" destOrd="0" parTransId="{F38EFF98-98FE-4C2D-BDBD-B22D65A66506}" sibTransId="{6E3C3328-1FFD-455F-971D-AD86B7CF3921}"/>
    <dgm:cxn modelId="{BF06F4D6-C9BC-4456-B420-C41F5F64EECA}" type="presOf" srcId="{E5FA423E-37A7-45DE-AF96-297EA8984738}" destId="{2AF1A538-51B1-46FD-BFE1-01610723D0E0}" srcOrd="0" destOrd="0" presId="urn:microsoft.com/office/officeart/2005/8/layout/hierarchy3"/>
    <dgm:cxn modelId="{8D7727E2-6BC1-4526-A49A-C137C4577B69}" type="presOf" srcId="{2D24CC1E-DDCC-49E4-9587-3936AEC5B822}" destId="{12A61C7B-03DE-41B4-A166-BCF5D6FD0EFA}" srcOrd="0" destOrd="0" presId="urn:microsoft.com/office/officeart/2005/8/layout/hierarchy3"/>
    <dgm:cxn modelId="{5AD3C7E2-654A-437C-A6B3-2EE678ABD289}" type="presOf" srcId="{0108141A-E759-4736-BF38-F1531A99D629}" destId="{46F69B6A-19EB-498F-9B53-0005F5AA86AB}" srcOrd="0" destOrd="0" presId="urn:microsoft.com/office/officeart/2005/8/layout/hierarchy3"/>
    <dgm:cxn modelId="{A48DECE4-430C-4C26-A95D-BE8FA4111435}" srcId="{0108141A-E759-4736-BF38-F1531A99D629}" destId="{1C062246-0D80-4684-8B15-01425D5458AE}" srcOrd="0" destOrd="0" parTransId="{75807069-141B-478B-A52F-2398E42E6E1E}" sibTransId="{8C49A3AE-A408-4EF6-8F60-55D390D3FC9E}"/>
    <dgm:cxn modelId="{3CADF7E6-27D0-4042-ACB3-4D3C7514F366}" type="presOf" srcId="{076A39F4-9763-4157-A27A-089C122547BA}" destId="{0AD24A4C-60E6-4323-AB25-21F2891412C3}" srcOrd="0" destOrd="0" presId="urn:microsoft.com/office/officeart/2005/8/layout/hierarchy3"/>
    <dgm:cxn modelId="{E8DC87E7-C6A5-4359-AB58-9AB867B08316}" type="presOf" srcId="{8E77F159-677B-422C-A792-19E0DFC359C1}" destId="{CACCE839-75D6-4D6A-BA27-B4883E37D2EA}" srcOrd="0" destOrd="0" presId="urn:microsoft.com/office/officeart/2005/8/layout/hierarchy3"/>
    <dgm:cxn modelId="{892C77ED-AB08-4DAB-9340-23165788FA63}" type="presOf" srcId="{815A48C7-A889-4365-897E-F85B437D3D76}" destId="{1A396362-9510-482B-B801-160CA74454E4}" srcOrd="0" destOrd="0" presId="urn:microsoft.com/office/officeart/2005/8/layout/hierarchy3"/>
    <dgm:cxn modelId="{60EF8FF1-B753-4218-B14E-539F60DE3967}" type="presOf" srcId="{E6F47954-8B49-4632-8F2A-16DB0EAC13CF}" destId="{615D233F-FD4C-477B-99FE-8A51BB6FAFB8}" srcOrd="0" destOrd="0" presId="urn:microsoft.com/office/officeart/2005/8/layout/hierarchy3"/>
    <dgm:cxn modelId="{C6E52DFA-ECD0-4804-BA5B-C58C02147C91}" type="presOf" srcId="{D1422F86-C3B6-456B-B4D6-EE9419A937EB}" destId="{E1B31C57-8212-4C9C-B0CB-77E79F110C76}" srcOrd="0" destOrd="0" presId="urn:microsoft.com/office/officeart/2005/8/layout/hierarchy3"/>
    <dgm:cxn modelId="{32E5BCFD-B0A7-4870-B806-638094FF2FC4}" type="presParOf" srcId="{89BDFCF4-8600-4BB6-B4E8-7A021BACA8A3}" destId="{6251A566-20CF-4BF6-9DC9-E8278394A1D1}" srcOrd="0" destOrd="0" presId="urn:microsoft.com/office/officeart/2005/8/layout/hierarchy3"/>
    <dgm:cxn modelId="{55B31CC1-BD3A-4950-9914-D2F7B3B7D4E4}" type="presParOf" srcId="{6251A566-20CF-4BF6-9DC9-E8278394A1D1}" destId="{DA52491C-2615-418A-90AA-5BB2EC6343A5}" srcOrd="0" destOrd="0" presId="urn:microsoft.com/office/officeart/2005/8/layout/hierarchy3"/>
    <dgm:cxn modelId="{CF275D55-8A3E-4EC7-8349-DB9C1AB6AF49}" type="presParOf" srcId="{DA52491C-2615-418A-90AA-5BB2EC6343A5}" destId="{46F69B6A-19EB-498F-9B53-0005F5AA86AB}" srcOrd="0" destOrd="0" presId="urn:microsoft.com/office/officeart/2005/8/layout/hierarchy3"/>
    <dgm:cxn modelId="{24314C69-5122-4048-9AE8-EA18E2E8A461}" type="presParOf" srcId="{DA52491C-2615-418A-90AA-5BB2EC6343A5}" destId="{5C991DA1-5E4B-4747-A61A-7037346B42E0}" srcOrd="1" destOrd="0" presId="urn:microsoft.com/office/officeart/2005/8/layout/hierarchy3"/>
    <dgm:cxn modelId="{255261FA-F9C7-426D-8B28-B64E3F890062}" type="presParOf" srcId="{6251A566-20CF-4BF6-9DC9-E8278394A1D1}" destId="{5837EA15-DFC3-427A-A0F4-C66E4E6D6FA9}" srcOrd="1" destOrd="0" presId="urn:microsoft.com/office/officeart/2005/8/layout/hierarchy3"/>
    <dgm:cxn modelId="{1A7FE81B-7E63-4F9A-9EBF-76E29192C366}" type="presParOf" srcId="{5837EA15-DFC3-427A-A0F4-C66E4E6D6FA9}" destId="{2BB3A7C3-AB20-4C62-9E54-8E5537473A5F}" srcOrd="0" destOrd="0" presId="urn:microsoft.com/office/officeart/2005/8/layout/hierarchy3"/>
    <dgm:cxn modelId="{A2B9827B-A0E8-4057-8F5A-B9A4B803E622}" type="presParOf" srcId="{5837EA15-DFC3-427A-A0F4-C66E4E6D6FA9}" destId="{230409D5-00C4-4A5D-8A3F-AD0D9DA018BF}" srcOrd="1" destOrd="0" presId="urn:microsoft.com/office/officeart/2005/8/layout/hierarchy3"/>
    <dgm:cxn modelId="{513BD181-069C-4DCF-989A-2BD3CAFD6D75}" type="presParOf" srcId="{5837EA15-DFC3-427A-A0F4-C66E4E6D6FA9}" destId="{0AD24A4C-60E6-4323-AB25-21F2891412C3}" srcOrd="2" destOrd="0" presId="urn:microsoft.com/office/officeart/2005/8/layout/hierarchy3"/>
    <dgm:cxn modelId="{1CB7C7AD-5C1A-4D64-88C6-F8BF3B4D843C}" type="presParOf" srcId="{5837EA15-DFC3-427A-A0F4-C66E4E6D6FA9}" destId="{F5D6D2CA-09C1-4C54-8E96-CB508658964D}" srcOrd="3" destOrd="0" presId="urn:microsoft.com/office/officeart/2005/8/layout/hierarchy3"/>
    <dgm:cxn modelId="{5F405D45-DF05-43C5-9BAF-A819FB561927}" type="presParOf" srcId="{5837EA15-DFC3-427A-A0F4-C66E4E6D6FA9}" destId="{DC7AACA8-49D5-4718-A239-B0E11AADA53E}" srcOrd="4" destOrd="0" presId="urn:microsoft.com/office/officeart/2005/8/layout/hierarchy3"/>
    <dgm:cxn modelId="{760F5344-C189-4DAB-908B-D5F7420F6610}" type="presParOf" srcId="{5837EA15-DFC3-427A-A0F4-C66E4E6D6FA9}" destId="{8ED8F626-ED80-421C-9307-B41C70517909}" srcOrd="5" destOrd="0" presId="urn:microsoft.com/office/officeart/2005/8/layout/hierarchy3"/>
    <dgm:cxn modelId="{3ACACF24-B5B1-45E2-8EC1-739346ABE1B7}" type="presParOf" srcId="{5837EA15-DFC3-427A-A0F4-C66E4E6D6FA9}" destId="{768D164B-001A-49DE-B9EB-05CB32BBDD5E}" srcOrd="6" destOrd="0" presId="urn:microsoft.com/office/officeart/2005/8/layout/hierarchy3"/>
    <dgm:cxn modelId="{92F2EF85-6A5D-46F9-B84D-E59FF142C0EE}" type="presParOf" srcId="{5837EA15-DFC3-427A-A0F4-C66E4E6D6FA9}" destId="{A435E919-3A09-4DBE-AA3D-EEE446CC0259}" srcOrd="7" destOrd="0" presId="urn:microsoft.com/office/officeart/2005/8/layout/hierarchy3"/>
    <dgm:cxn modelId="{3A42A0A9-3461-4838-9887-8985201DF212}" type="presParOf" srcId="{5837EA15-DFC3-427A-A0F4-C66E4E6D6FA9}" destId="{2E29B988-3797-438A-81DA-4847D187921C}" srcOrd="8" destOrd="0" presId="urn:microsoft.com/office/officeart/2005/8/layout/hierarchy3"/>
    <dgm:cxn modelId="{15F71FF4-5C6F-4F50-B382-01907ECF8A2B}" type="presParOf" srcId="{5837EA15-DFC3-427A-A0F4-C66E4E6D6FA9}" destId="{6D654822-A58D-40F5-841D-583E482BCE51}" srcOrd="9" destOrd="0" presId="urn:microsoft.com/office/officeart/2005/8/layout/hierarchy3"/>
    <dgm:cxn modelId="{DB77DE5F-46B5-4D32-9DF8-D92975909C24}" type="presParOf" srcId="{5837EA15-DFC3-427A-A0F4-C66E4E6D6FA9}" destId="{47CBBF41-3FD3-455E-A007-208C2DD8EBCC}" srcOrd="10" destOrd="0" presId="urn:microsoft.com/office/officeart/2005/8/layout/hierarchy3"/>
    <dgm:cxn modelId="{051C1603-2866-4EA4-AB3F-3CD0A7BC98B2}" type="presParOf" srcId="{5837EA15-DFC3-427A-A0F4-C66E4E6D6FA9}" destId="{D4D18A43-AED3-4FA0-9BE6-161FCA8F4E8D}" srcOrd="11" destOrd="0" presId="urn:microsoft.com/office/officeart/2005/8/layout/hierarchy3"/>
    <dgm:cxn modelId="{4E5C48E6-B6ED-4440-AF6A-7D5F07733B43}" type="presParOf" srcId="{5837EA15-DFC3-427A-A0F4-C66E4E6D6FA9}" destId="{CCF27F91-82CC-426F-9B10-FB9C70B97C9F}" srcOrd="12" destOrd="0" presId="urn:microsoft.com/office/officeart/2005/8/layout/hierarchy3"/>
    <dgm:cxn modelId="{B4FC594A-2539-4D25-907E-BEACFC377C89}" type="presParOf" srcId="{5837EA15-DFC3-427A-A0F4-C66E4E6D6FA9}" destId="{603E48E4-92D8-4FFA-AC0B-7800B121041D}" srcOrd="13" destOrd="0" presId="urn:microsoft.com/office/officeart/2005/8/layout/hierarchy3"/>
    <dgm:cxn modelId="{11144DD7-C066-4853-8962-5072057E07C1}" type="presParOf" srcId="{5837EA15-DFC3-427A-A0F4-C66E4E6D6FA9}" destId="{2AF1A538-51B1-46FD-BFE1-01610723D0E0}" srcOrd="14" destOrd="0" presId="urn:microsoft.com/office/officeart/2005/8/layout/hierarchy3"/>
    <dgm:cxn modelId="{6EB74627-7C65-4CC3-BD53-7610947BB806}" type="presParOf" srcId="{5837EA15-DFC3-427A-A0F4-C66E4E6D6FA9}" destId="{8735A20E-DC27-4D9E-95F3-435919837605}" srcOrd="15" destOrd="0" presId="urn:microsoft.com/office/officeart/2005/8/layout/hierarchy3"/>
    <dgm:cxn modelId="{59B0CDD5-47A7-4377-9454-E87B0BDACB44}" type="presParOf" srcId="{5837EA15-DFC3-427A-A0F4-C66E4E6D6FA9}" destId="{1F4CC48E-2FA3-4E83-8AFE-11206B01F2DC}" srcOrd="16" destOrd="0" presId="urn:microsoft.com/office/officeart/2005/8/layout/hierarchy3"/>
    <dgm:cxn modelId="{F0E63D9A-163B-425E-A55D-8A7D84CD7FA6}" type="presParOf" srcId="{5837EA15-DFC3-427A-A0F4-C66E4E6D6FA9}" destId="{4FA43940-860E-410E-9D57-1CD036D37CFD}" srcOrd="17" destOrd="0" presId="urn:microsoft.com/office/officeart/2005/8/layout/hierarchy3"/>
    <dgm:cxn modelId="{7976BC1B-50C1-4039-B0F0-FEBC7689A6EA}" type="presParOf" srcId="{5837EA15-DFC3-427A-A0F4-C66E4E6D6FA9}" destId="{E1B31C57-8212-4C9C-B0CB-77E79F110C76}" srcOrd="18" destOrd="0" presId="urn:microsoft.com/office/officeart/2005/8/layout/hierarchy3"/>
    <dgm:cxn modelId="{75D367E8-E0E3-4837-B858-F2C01DCAEFB9}" type="presParOf" srcId="{5837EA15-DFC3-427A-A0F4-C66E4E6D6FA9}" destId="{5D54489A-2874-491E-B307-59CE90EA078F}" srcOrd="19" destOrd="0" presId="urn:microsoft.com/office/officeart/2005/8/layout/hierarchy3"/>
    <dgm:cxn modelId="{26E2C720-7174-4691-B4E9-8B08FC86E22C}" type="presParOf" srcId="{89BDFCF4-8600-4BB6-B4E8-7A021BACA8A3}" destId="{D7B2B195-1C10-4AD1-AB4A-3585CEBBA375}" srcOrd="1" destOrd="0" presId="urn:microsoft.com/office/officeart/2005/8/layout/hierarchy3"/>
    <dgm:cxn modelId="{8F20F5EE-F36D-4140-86DD-2F195665779E}" type="presParOf" srcId="{D7B2B195-1C10-4AD1-AB4A-3585CEBBA375}" destId="{F888BF47-856B-4398-80F8-DA1CF5A8AA0F}" srcOrd="0" destOrd="0" presId="urn:microsoft.com/office/officeart/2005/8/layout/hierarchy3"/>
    <dgm:cxn modelId="{5F496D6A-42CA-41F8-BC1F-E4E66A4DA787}" type="presParOf" srcId="{F888BF47-856B-4398-80F8-DA1CF5A8AA0F}" destId="{F69A4153-B624-4FBA-93CB-D071DCACF4B7}" srcOrd="0" destOrd="0" presId="urn:microsoft.com/office/officeart/2005/8/layout/hierarchy3"/>
    <dgm:cxn modelId="{931860ED-B147-455B-A7A5-C9CD4A3EF929}" type="presParOf" srcId="{F888BF47-856B-4398-80F8-DA1CF5A8AA0F}" destId="{A5665788-2A44-4D09-9DBE-196E99A6964D}" srcOrd="1" destOrd="0" presId="urn:microsoft.com/office/officeart/2005/8/layout/hierarchy3"/>
    <dgm:cxn modelId="{5164FDE7-1AB6-49C0-8DD0-843A1371CE24}" type="presParOf" srcId="{D7B2B195-1C10-4AD1-AB4A-3585CEBBA375}" destId="{763B29E9-BB4F-4A35-8045-3ED8DE0C8A0D}" srcOrd="1" destOrd="0" presId="urn:microsoft.com/office/officeart/2005/8/layout/hierarchy3"/>
    <dgm:cxn modelId="{FAA774D4-9514-4105-9BD9-1E8120475BBC}" type="presParOf" srcId="{763B29E9-BB4F-4A35-8045-3ED8DE0C8A0D}" destId="{B8ACAADA-9609-43D1-AAEB-5203EB72B078}" srcOrd="0" destOrd="0" presId="urn:microsoft.com/office/officeart/2005/8/layout/hierarchy3"/>
    <dgm:cxn modelId="{3AD55EB9-D5E4-45C8-943E-8AF88991FE01}" type="presParOf" srcId="{763B29E9-BB4F-4A35-8045-3ED8DE0C8A0D}" destId="{CACCE839-75D6-4D6A-BA27-B4883E37D2EA}" srcOrd="1" destOrd="0" presId="urn:microsoft.com/office/officeart/2005/8/layout/hierarchy3"/>
    <dgm:cxn modelId="{FB34741B-5B46-4582-9170-5C38498200DC}" type="presParOf" srcId="{763B29E9-BB4F-4A35-8045-3ED8DE0C8A0D}" destId="{5588D07F-7FD6-447F-BBC2-FE0D3258CF34}" srcOrd="2" destOrd="0" presId="urn:microsoft.com/office/officeart/2005/8/layout/hierarchy3"/>
    <dgm:cxn modelId="{7C14ADC9-D186-43A2-A0F7-B0F764F8E2E0}" type="presParOf" srcId="{763B29E9-BB4F-4A35-8045-3ED8DE0C8A0D}" destId="{C6453EBE-D8FA-45E3-ACCC-89030385782A}" srcOrd="3" destOrd="0" presId="urn:microsoft.com/office/officeart/2005/8/layout/hierarchy3"/>
    <dgm:cxn modelId="{A622C2B5-0F39-4924-8040-4654EC057A1E}" type="presParOf" srcId="{763B29E9-BB4F-4A35-8045-3ED8DE0C8A0D}" destId="{66540DA7-068B-4176-94B6-314DBB215925}" srcOrd="4" destOrd="0" presId="urn:microsoft.com/office/officeart/2005/8/layout/hierarchy3"/>
    <dgm:cxn modelId="{F79B1B2A-3DE5-4BE4-9608-B33A4D1AD484}" type="presParOf" srcId="{763B29E9-BB4F-4A35-8045-3ED8DE0C8A0D}" destId="{475DC1F4-C78B-46A8-9F16-9C9DE9A92DA6}" srcOrd="5" destOrd="0" presId="urn:microsoft.com/office/officeart/2005/8/layout/hierarchy3"/>
    <dgm:cxn modelId="{C0F0400E-DCCE-48E0-82A7-B7E41640BDDD}" type="presParOf" srcId="{763B29E9-BB4F-4A35-8045-3ED8DE0C8A0D}" destId="{220649EA-40B5-4E5B-8E72-1EA957BB2591}" srcOrd="6" destOrd="0" presId="urn:microsoft.com/office/officeart/2005/8/layout/hierarchy3"/>
    <dgm:cxn modelId="{7F37DAF4-FF61-4FDF-9F47-7E27CC6DB36C}" type="presParOf" srcId="{763B29E9-BB4F-4A35-8045-3ED8DE0C8A0D}" destId="{12A61C7B-03DE-41B4-A166-BCF5D6FD0EFA}" srcOrd="7" destOrd="0" presId="urn:microsoft.com/office/officeart/2005/8/layout/hierarchy3"/>
    <dgm:cxn modelId="{CC07E76E-5251-4AA7-93B4-E0F1054E5E34}" type="presParOf" srcId="{763B29E9-BB4F-4A35-8045-3ED8DE0C8A0D}" destId="{58A10578-98F1-429C-BB7A-7A80ADDAF5C8}" srcOrd="8" destOrd="0" presId="urn:microsoft.com/office/officeart/2005/8/layout/hierarchy3"/>
    <dgm:cxn modelId="{F881FA4E-95B7-4737-A075-7C236E992981}" type="presParOf" srcId="{763B29E9-BB4F-4A35-8045-3ED8DE0C8A0D}" destId="{1A396362-9510-482B-B801-160CA74454E4}" srcOrd="9" destOrd="0" presId="urn:microsoft.com/office/officeart/2005/8/layout/hierarchy3"/>
    <dgm:cxn modelId="{335746B7-0C6E-4438-B953-4B9E9C33820A}" type="presParOf" srcId="{763B29E9-BB4F-4A35-8045-3ED8DE0C8A0D}" destId="{615D233F-FD4C-477B-99FE-8A51BB6FAFB8}" srcOrd="10" destOrd="0" presId="urn:microsoft.com/office/officeart/2005/8/layout/hierarchy3"/>
    <dgm:cxn modelId="{E4948FC1-204F-4B45-9D05-98F831382264}" type="presParOf" srcId="{763B29E9-BB4F-4A35-8045-3ED8DE0C8A0D}" destId="{0560ADB7-10B9-4381-9D3A-C4E8093CD5A1}" srcOrd="11" destOrd="0" presId="urn:microsoft.com/office/officeart/2005/8/layout/hierarchy3"/>
    <dgm:cxn modelId="{68C7A593-C84F-44C1-8A0A-3058CD9A21FC}" type="presParOf" srcId="{763B29E9-BB4F-4A35-8045-3ED8DE0C8A0D}" destId="{529B74E4-B848-4BDE-97F7-5AB8B6635211}" srcOrd="12" destOrd="0" presId="urn:microsoft.com/office/officeart/2005/8/layout/hierarchy3"/>
    <dgm:cxn modelId="{D84930A5-1145-426D-A5E7-C914DBAA5000}" type="presParOf" srcId="{763B29E9-BB4F-4A35-8045-3ED8DE0C8A0D}" destId="{CD2119B2-D202-4C69-B425-C704981871A7}" srcOrd="13" destOrd="0" presId="urn:microsoft.com/office/officeart/2005/8/layout/hierarchy3"/>
    <dgm:cxn modelId="{42C12019-6BBC-474A-9B27-419D26742F68}" type="presParOf" srcId="{763B29E9-BB4F-4A35-8045-3ED8DE0C8A0D}" destId="{AB21E376-A31D-4BE8-9088-142DA295FFD6}" srcOrd="14" destOrd="0" presId="urn:microsoft.com/office/officeart/2005/8/layout/hierarchy3"/>
    <dgm:cxn modelId="{8C29D8F8-5159-4657-9FD3-CE0F18EC36CE}" type="presParOf" srcId="{763B29E9-BB4F-4A35-8045-3ED8DE0C8A0D}" destId="{D0347FCA-8DAC-41E3-8DC9-5DC621162146}" srcOrd="15" destOrd="0" presId="urn:microsoft.com/office/officeart/2005/8/layout/hierarchy3"/>
    <dgm:cxn modelId="{24FD0F8D-DE6B-43DE-B2F4-8B00B3CCF1A5}" type="presParOf" srcId="{763B29E9-BB4F-4A35-8045-3ED8DE0C8A0D}" destId="{063A226C-E79C-4B83-B8CA-E661FD3A9FDD}" srcOrd="16" destOrd="0" presId="urn:microsoft.com/office/officeart/2005/8/layout/hierarchy3"/>
    <dgm:cxn modelId="{62DEDC38-4D28-4EBF-A3D7-C02E5AFD230A}" type="presParOf" srcId="{763B29E9-BB4F-4A35-8045-3ED8DE0C8A0D}" destId="{25A738D7-6878-4E6A-A8C5-F7956879EE63}" srcOrd="17" destOrd="0" presId="urn:microsoft.com/office/officeart/2005/8/layout/hierarchy3"/>
    <dgm:cxn modelId="{625F02E4-A8E9-4B71-BAF3-C1839B7C3135}" type="presParOf" srcId="{763B29E9-BB4F-4A35-8045-3ED8DE0C8A0D}" destId="{3A4EC71A-F670-4682-8303-4B3F8FB5F267}" srcOrd="18" destOrd="0" presId="urn:microsoft.com/office/officeart/2005/8/layout/hierarchy3"/>
    <dgm:cxn modelId="{21A95EA5-1701-4E59-9E93-8ACD730C1C11}" type="presParOf" srcId="{763B29E9-BB4F-4A35-8045-3ED8DE0C8A0D}" destId="{9F17C43C-7DAF-4326-A476-2E3AF3CA3AEA}" srcOrd="1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87E2CF-052A-4465-83B4-297295CD7EF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5DF12C2F-91DD-4662-86E2-207C1C983BC6}">
      <dgm:prSet phldrT="[Texto]" custT="1"/>
      <dgm:spPr>
        <a:solidFill>
          <a:srgbClr val="C00000"/>
        </a:solidFill>
      </dgm:spPr>
      <dgm:t>
        <a:bodyPr/>
        <a:lstStyle/>
        <a:p>
          <a:r>
            <a:rPr lang="es-ES" sz="1400" dirty="0"/>
            <a:t>Tratamiento</a:t>
          </a:r>
        </a:p>
      </dgm:t>
    </dgm:pt>
    <dgm:pt modelId="{24823467-A466-4068-AF99-4B3BCA069627}" type="parTrans" cxnId="{E73A18FB-C56B-42F0-BB9A-D30512F7585F}">
      <dgm:prSet/>
      <dgm:spPr/>
      <dgm:t>
        <a:bodyPr/>
        <a:lstStyle/>
        <a:p>
          <a:endParaRPr lang="es-ES" sz="1400"/>
        </a:p>
      </dgm:t>
    </dgm:pt>
    <dgm:pt modelId="{39991750-4F65-41B1-A563-65EC8167691D}" type="sibTrans" cxnId="{E73A18FB-C56B-42F0-BB9A-D30512F7585F}">
      <dgm:prSet/>
      <dgm:spPr/>
      <dgm:t>
        <a:bodyPr/>
        <a:lstStyle/>
        <a:p>
          <a:endParaRPr lang="es-ES" sz="1400"/>
        </a:p>
      </dgm:t>
    </dgm:pt>
    <dgm:pt modelId="{84590644-163D-4365-B689-4B8231CB6BB4}">
      <dgm:prSet phldrT="[Texto]" custT="1"/>
      <dgm:spPr>
        <a:solidFill>
          <a:srgbClr val="123E69"/>
        </a:solidFill>
      </dgm:spPr>
      <dgm:t>
        <a:bodyPr/>
        <a:lstStyle/>
        <a:p>
          <a:r>
            <a:rPr lang="es-ES" sz="1400" dirty="0"/>
            <a:t>Control del peso</a:t>
          </a:r>
        </a:p>
      </dgm:t>
    </dgm:pt>
    <dgm:pt modelId="{E1E269F1-89E1-4F68-8327-9B8ABA4E2D9C}" type="parTrans" cxnId="{2DD32929-F3C7-47A1-8171-585A796E7284}">
      <dgm:prSet custT="1"/>
      <dgm:spPr/>
      <dgm:t>
        <a:bodyPr/>
        <a:lstStyle/>
        <a:p>
          <a:endParaRPr lang="es-ES" sz="1400"/>
        </a:p>
      </dgm:t>
    </dgm:pt>
    <dgm:pt modelId="{8F767B19-2DF5-4FC5-B1CB-9EF74F58EEAD}" type="sibTrans" cxnId="{2DD32929-F3C7-47A1-8171-585A796E7284}">
      <dgm:prSet/>
      <dgm:spPr/>
      <dgm:t>
        <a:bodyPr/>
        <a:lstStyle/>
        <a:p>
          <a:endParaRPr lang="es-ES" sz="1400"/>
        </a:p>
      </dgm:t>
    </dgm:pt>
    <dgm:pt modelId="{9FF3267C-2986-4C1C-BD8E-F4100777C94F}">
      <dgm:prSet phldrT="[Texto]" custT="1"/>
      <dgm:spPr>
        <a:solidFill>
          <a:srgbClr val="123E69"/>
        </a:solidFill>
      </dgm:spPr>
      <dgm:t>
        <a:bodyPr/>
        <a:lstStyle/>
        <a:p>
          <a:r>
            <a:rPr lang="es-ES" sz="1400" dirty="0"/>
            <a:t>Control glucémico</a:t>
          </a:r>
        </a:p>
      </dgm:t>
    </dgm:pt>
    <dgm:pt modelId="{117FF92B-2A39-46CE-8143-A88DD982F703}" type="parTrans" cxnId="{59EBF46B-A15E-4405-A5A5-FEEF1D60131B}">
      <dgm:prSet custT="1"/>
      <dgm:spPr/>
      <dgm:t>
        <a:bodyPr/>
        <a:lstStyle/>
        <a:p>
          <a:endParaRPr lang="es-ES" sz="1400"/>
        </a:p>
      </dgm:t>
    </dgm:pt>
    <dgm:pt modelId="{692F0B37-00DD-458C-9D16-B87507A1E05F}" type="sibTrans" cxnId="{59EBF46B-A15E-4405-A5A5-FEEF1D60131B}">
      <dgm:prSet/>
      <dgm:spPr/>
      <dgm:t>
        <a:bodyPr/>
        <a:lstStyle/>
        <a:p>
          <a:endParaRPr lang="es-ES" sz="1400"/>
        </a:p>
      </dgm:t>
    </dgm:pt>
    <dgm:pt modelId="{54CF71F2-A5E1-4666-B746-59A9438B42DF}">
      <dgm:prSet phldrT="[Texto]" custT="1"/>
      <dgm:spPr>
        <a:solidFill>
          <a:srgbClr val="123E69"/>
        </a:solidFill>
      </dgm:spPr>
      <dgm:t>
        <a:bodyPr/>
        <a:lstStyle/>
        <a:p>
          <a:r>
            <a:rPr lang="es-ES" sz="1400" dirty="0"/>
            <a:t>Control del riesgo cardiorrenal</a:t>
          </a:r>
        </a:p>
      </dgm:t>
    </dgm:pt>
    <dgm:pt modelId="{7AAAAA6C-555E-4DA7-8ACD-E8D4F7B6AA8A}" type="parTrans" cxnId="{F3ABC0D1-0A1B-4ECA-8714-EA0F1C71A6DA}">
      <dgm:prSet custT="1"/>
      <dgm:spPr/>
      <dgm:t>
        <a:bodyPr/>
        <a:lstStyle/>
        <a:p>
          <a:endParaRPr lang="es-ES" sz="1400"/>
        </a:p>
      </dgm:t>
    </dgm:pt>
    <dgm:pt modelId="{B479E761-068C-46B5-B5B2-E3810260EC55}" type="sibTrans" cxnId="{F3ABC0D1-0A1B-4ECA-8714-EA0F1C71A6DA}">
      <dgm:prSet/>
      <dgm:spPr/>
      <dgm:t>
        <a:bodyPr/>
        <a:lstStyle/>
        <a:p>
          <a:endParaRPr lang="es-ES" sz="1400"/>
        </a:p>
      </dgm:t>
    </dgm:pt>
    <dgm:pt modelId="{7B6D1322-4FE7-49D6-A7A5-A84C3DC7C240}" type="pres">
      <dgm:prSet presAssocID="{5487E2CF-052A-4465-83B4-297295CD7EFB}" presName="Name0" presStyleCnt="0">
        <dgm:presLayoutVars>
          <dgm:chMax val="1"/>
          <dgm:dir/>
          <dgm:animLvl val="ctr"/>
          <dgm:resizeHandles val="exact"/>
        </dgm:presLayoutVars>
      </dgm:prSet>
      <dgm:spPr/>
    </dgm:pt>
    <dgm:pt modelId="{1BF64751-B4CF-40BE-B814-05B8954388F5}" type="pres">
      <dgm:prSet presAssocID="{5DF12C2F-91DD-4662-86E2-207C1C983BC6}" presName="centerShape" presStyleLbl="node0" presStyleIdx="0" presStyleCnt="1" custScaleX="137782" custScaleY="130531"/>
      <dgm:spPr/>
    </dgm:pt>
    <dgm:pt modelId="{036CE516-524A-441C-BF05-1DD59EC90375}" type="pres">
      <dgm:prSet presAssocID="{E1E269F1-89E1-4F68-8327-9B8ABA4E2D9C}" presName="parTrans" presStyleLbl="sibTrans2D1" presStyleIdx="0" presStyleCnt="3"/>
      <dgm:spPr/>
    </dgm:pt>
    <dgm:pt modelId="{44729438-A151-455A-9931-E7E37DF7C6E6}" type="pres">
      <dgm:prSet presAssocID="{E1E269F1-89E1-4F68-8327-9B8ABA4E2D9C}" presName="connectorText" presStyleLbl="sibTrans2D1" presStyleIdx="0" presStyleCnt="3"/>
      <dgm:spPr/>
    </dgm:pt>
    <dgm:pt modelId="{A7F99401-A60E-4415-AB65-AFB6D805BAF2}" type="pres">
      <dgm:prSet presAssocID="{84590644-163D-4365-B689-4B8231CB6BB4}" presName="node" presStyleLbl="node1" presStyleIdx="0" presStyleCnt="3" custScaleX="119350" custScaleY="119350">
        <dgm:presLayoutVars>
          <dgm:bulletEnabled val="1"/>
        </dgm:presLayoutVars>
      </dgm:prSet>
      <dgm:spPr/>
    </dgm:pt>
    <dgm:pt modelId="{BCB24331-52B8-4379-99F4-62A1CFC9AB16}" type="pres">
      <dgm:prSet presAssocID="{117FF92B-2A39-46CE-8143-A88DD982F703}" presName="parTrans" presStyleLbl="sibTrans2D1" presStyleIdx="1" presStyleCnt="3"/>
      <dgm:spPr/>
    </dgm:pt>
    <dgm:pt modelId="{7238A2AA-99A8-43BD-B82A-18FE836FE64B}" type="pres">
      <dgm:prSet presAssocID="{117FF92B-2A39-46CE-8143-A88DD982F703}" presName="connectorText" presStyleLbl="sibTrans2D1" presStyleIdx="1" presStyleCnt="3"/>
      <dgm:spPr/>
    </dgm:pt>
    <dgm:pt modelId="{BB04024F-E2C3-4674-AD0B-7FE47690CDE2}" type="pres">
      <dgm:prSet presAssocID="{9FF3267C-2986-4C1C-BD8E-F4100777C94F}" presName="node" presStyleLbl="node1" presStyleIdx="1" presStyleCnt="3" custScaleX="119350" custScaleY="119350">
        <dgm:presLayoutVars>
          <dgm:bulletEnabled val="1"/>
        </dgm:presLayoutVars>
      </dgm:prSet>
      <dgm:spPr/>
    </dgm:pt>
    <dgm:pt modelId="{806028AC-CF27-4EB4-91A7-9AA64C19EB1B}" type="pres">
      <dgm:prSet presAssocID="{7AAAAA6C-555E-4DA7-8ACD-E8D4F7B6AA8A}" presName="parTrans" presStyleLbl="sibTrans2D1" presStyleIdx="2" presStyleCnt="3"/>
      <dgm:spPr/>
    </dgm:pt>
    <dgm:pt modelId="{1E02ABAD-562E-46EE-B773-1849972D45D8}" type="pres">
      <dgm:prSet presAssocID="{7AAAAA6C-555E-4DA7-8ACD-E8D4F7B6AA8A}" presName="connectorText" presStyleLbl="sibTrans2D1" presStyleIdx="2" presStyleCnt="3"/>
      <dgm:spPr/>
    </dgm:pt>
    <dgm:pt modelId="{DB789CB9-1918-4883-97CE-29B42C17D379}" type="pres">
      <dgm:prSet presAssocID="{54CF71F2-A5E1-4666-B746-59A9438B42DF}" presName="node" presStyleLbl="node1" presStyleIdx="2" presStyleCnt="3" custScaleX="119350" custScaleY="119350">
        <dgm:presLayoutVars>
          <dgm:bulletEnabled val="1"/>
        </dgm:presLayoutVars>
      </dgm:prSet>
      <dgm:spPr/>
    </dgm:pt>
  </dgm:ptLst>
  <dgm:cxnLst>
    <dgm:cxn modelId="{F1B0100D-ABF0-41E0-94D1-FE35C9892AAD}" type="presOf" srcId="{5DF12C2F-91DD-4662-86E2-207C1C983BC6}" destId="{1BF64751-B4CF-40BE-B814-05B8954388F5}" srcOrd="0" destOrd="0" presId="urn:microsoft.com/office/officeart/2005/8/layout/radial5"/>
    <dgm:cxn modelId="{2DD32929-F3C7-47A1-8171-585A796E7284}" srcId="{5DF12C2F-91DD-4662-86E2-207C1C983BC6}" destId="{84590644-163D-4365-B689-4B8231CB6BB4}" srcOrd="0" destOrd="0" parTransId="{E1E269F1-89E1-4F68-8327-9B8ABA4E2D9C}" sibTransId="{8F767B19-2DF5-4FC5-B1CB-9EF74F58EEAD}"/>
    <dgm:cxn modelId="{399F082C-6C4A-4F38-AE95-3D1503041E00}" type="presOf" srcId="{54CF71F2-A5E1-4666-B746-59A9438B42DF}" destId="{DB789CB9-1918-4883-97CE-29B42C17D379}" srcOrd="0" destOrd="0" presId="urn:microsoft.com/office/officeart/2005/8/layout/radial5"/>
    <dgm:cxn modelId="{35BC682D-E567-4497-A06D-B3269572CF73}" type="presOf" srcId="{7AAAAA6C-555E-4DA7-8ACD-E8D4F7B6AA8A}" destId="{806028AC-CF27-4EB4-91A7-9AA64C19EB1B}" srcOrd="0" destOrd="0" presId="urn:microsoft.com/office/officeart/2005/8/layout/radial5"/>
    <dgm:cxn modelId="{60ACA830-50D4-41FE-A794-C75C9FA52E75}" type="presOf" srcId="{5487E2CF-052A-4465-83B4-297295CD7EFB}" destId="{7B6D1322-4FE7-49D6-A7A5-A84C3DC7C240}" srcOrd="0" destOrd="0" presId="urn:microsoft.com/office/officeart/2005/8/layout/radial5"/>
    <dgm:cxn modelId="{FFCFB666-BBCD-4D98-B268-140F5C8AC845}" type="presOf" srcId="{E1E269F1-89E1-4F68-8327-9B8ABA4E2D9C}" destId="{44729438-A151-455A-9931-E7E37DF7C6E6}" srcOrd="1" destOrd="0" presId="urn:microsoft.com/office/officeart/2005/8/layout/radial5"/>
    <dgm:cxn modelId="{430B3F49-907C-4118-A411-44CED3CFDA5A}" type="presOf" srcId="{7AAAAA6C-555E-4DA7-8ACD-E8D4F7B6AA8A}" destId="{1E02ABAD-562E-46EE-B773-1849972D45D8}" srcOrd="1" destOrd="0" presId="urn:microsoft.com/office/officeart/2005/8/layout/radial5"/>
    <dgm:cxn modelId="{59EBF46B-A15E-4405-A5A5-FEEF1D60131B}" srcId="{5DF12C2F-91DD-4662-86E2-207C1C983BC6}" destId="{9FF3267C-2986-4C1C-BD8E-F4100777C94F}" srcOrd="1" destOrd="0" parTransId="{117FF92B-2A39-46CE-8143-A88DD982F703}" sibTransId="{692F0B37-00DD-458C-9D16-B87507A1E05F}"/>
    <dgm:cxn modelId="{536A436E-2420-4EBC-883E-F96F86993F9D}" type="presOf" srcId="{9FF3267C-2986-4C1C-BD8E-F4100777C94F}" destId="{BB04024F-E2C3-4674-AD0B-7FE47690CDE2}" srcOrd="0" destOrd="0" presId="urn:microsoft.com/office/officeart/2005/8/layout/radial5"/>
    <dgm:cxn modelId="{4D5AED82-CF7D-447A-8FF1-E3FE8A0EAADA}" type="presOf" srcId="{117FF92B-2A39-46CE-8143-A88DD982F703}" destId="{7238A2AA-99A8-43BD-B82A-18FE836FE64B}" srcOrd="1" destOrd="0" presId="urn:microsoft.com/office/officeart/2005/8/layout/radial5"/>
    <dgm:cxn modelId="{11777F93-E51C-446F-8E6F-E3DAD5C8B513}" type="presOf" srcId="{84590644-163D-4365-B689-4B8231CB6BB4}" destId="{A7F99401-A60E-4415-AB65-AFB6D805BAF2}" srcOrd="0" destOrd="0" presId="urn:microsoft.com/office/officeart/2005/8/layout/radial5"/>
    <dgm:cxn modelId="{BC8E28B7-2D5E-4C15-B359-298706392239}" type="presOf" srcId="{E1E269F1-89E1-4F68-8327-9B8ABA4E2D9C}" destId="{036CE516-524A-441C-BF05-1DD59EC90375}" srcOrd="0" destOrd="0" presId="urn:microsoft.com/office/officeart/2005/8/layout/radial5"/>
    <dgm:cxn modelId="{F3ABC0D1-0A1B-4ECA-8714-EA0F1C71A6DA}" srcId="{5DF12C2F-91DD-4662-86E2-207C1C983BC6}" destId="{54CF71F2-A5E1-4666-B746-59A9438B42DF}" srcOrd="2" destOrd="0" parTransId="{7AAAAA6C-555E-4DA7-8ACD-E8D4F7B6AA8A}" sibTransId="{B479E761-068C-46B5-B5B2-E3810260EC55}"/>
    <dgm:cxn modelId="{D37509D9-1B62-491B-8797-D2FF311B4131}" type="presOf" srcId="{117FF92B-2A39-46CE-8143-A88DD982F703}" destId="{BCB24331-52B8-4379-99F4-62A1CFC9AB16}" srcOrd="0" destOrd="0" presId="urn:microsoft.com/office/officeart/2005/8/layout/radial5"/>
    <dgm:cxn modelId="{E73A18FB-C56B-42F0-BB9A-D30512F7585F}" srcId="{5487E2CF-052A-4465-83B4-297295CD7EFB}" destId="{5DF12C2F-91DD-4662-86E2-207C1C983BC6}" srcOrd="0" destOrd="0" parTransId="{24823467-A466-4068-AF99-4B3BCA069627}" sibTransId="{39991750-4F65-41B1-A563-65EC8167691D}"/>
    <dgm:cxn modelId="{9F28E96D-D0B3-4602-92E9-1B0FA206248E}" type="presParOf" srcId="{7B6D1322-4FE7-49D6-A7A5-A84C3DC7C240}" destId="{1BF64751-B4CF-40BE-B814-05B8954388F5}" srcOrd="0" destOrd="0" presId="urn:microsoft.com/office/officeart/2005/8/layout/radial5"/>
    <dgm:cxn modelId="{FF9DF6C3-7916-4FD1-9248-E56072BC5F02}" type="presParOf" srcId="{7B6D1322-4FE7-49D6-A7A5-A84C3DC7C240}" destId="{036CE516-524A-441C-BF05-1DD59EC90375}" srcOrd="1" destOrd="0" presId="urn:microsoft.com/office/officeart/2005/8/layout/radial5"/>
    <dgm:cxn modelId="{47901734-21AC-44FE-8CFD-069BF6B2FB26}" type="presParOf" srcId="{036CE516-524A-441C-BF05-1DD59EC90375}" destId="{44729438-A151-455A-9931-E7E37DF7C6E6}" srcOrd="0" destOrd="0" presId="urn:microsoft.com/office/officeart/2005/8/layout/radial5"/>
    <dgm:cxn modelId="{F03215E9-1245-408E-B8E3-912C849844DB}" type="presParOf" srcId="{7B6D1322-4FE7-49D6-A7A5-A84C3DC7C240}" destId="{A7F99401-A60E-4415-AB65-AFB6D805BAF2}" srcOrd="2" destOrd="0" presId="urn:microsoft.com/office/officeart/2005/8/layout/radial5"/>
    <dgm:cxn modelId="{46B2A734-09ED-4640-958B-629AC013EA38}" type="presParOf" srcId="{7B6D1322-4FE7-49D6-A7A5-A84C3DC7C240}" destId="{BCB24331-52B8-4379-99F4-62A1CFC9AB16}" srcOrd="3" destOrd="0" presId="urn:microsoft.com/office/officeart/2005/8/layout/radial5"/>
    <dgm:cxn modelId="{283ABD8C-D683-43A2-9BC3-D78B60755738}" type="presParOf" srcId="{BCB24331-52B8-4379-99F4-62A1CFC9AB16}" destId="{7238A2AA-99A8-43BD-B82A-18FE836FE64B}" srcOrd="0" destOrd="0" presId="urn:microsoft.com/office/officeart/2005/8/layout/radial5"/>
    <dgm:cxn modelId="{8D079E38-E0AC-4896-A791-2EE00670900B}" type="presParOf" srcId="{7B6D1322-4FE7-49D6-A7A5-A84C3DC7C240}" destId="{BB04024F-E2C3-4674-AD0B-7FE47690CDE2}" srcOrd="4" destOrd="0" presId="urn:microsoft.com/office/officeart/2005/8/layout/radial5"/>
    <dgm:cxn modelId="{C6DD4441-9956-4099-8970-0F96D60C5E57}" type="presParOf" srcId="{7B6D1322-4FE7-49D6-A7A5-A84C3DC7C240}" destId="{806028AC-CF27-4EB4-91A7-9AA64C19EB1B}" srcOrd="5" destOrd="0" presId="urn:microsoft.com/office/officeart/2005/8/layout/radial5"/>
    <dgm:cxn modelId="{C909730A-DB2D-409A-8E96-BCB977CF4665}" type="presParOf" srcId="{806028AC-CF27-4EB4-91A7-9AA64C19EB1B}" destId="{1E02ABAD-562E-46EE-B773-1849972D45D8}" srcOrd="0" destOrd="0" presId="urn:microsoft.com/office/officeart/2005/8/layout/radial5"/>
    <dgm:cxn modelId="{51CF4331-B215-406D-A5F7-F4244FBD4877}" type="presParOf" srcId="{7B6D1322-4FE7-49D6-A7A5-A84C3DC7C240}" destId="{DB789CB9-1918-4883-97CE-29B42C17D379}"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02D72-A39A-4EED-A6CD-58BCCAEEB15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E98B326E-9D58-45C2-9044-CB43A97DA0F9}">
      <dgm:prSet phldrT="[Texto]"/>
      <dgm:spPr>
        <a:ln>
          <a:noFill/>
        </a:ln>
      </dgm:spPr>
      <dgm:t>
        <a:bodyPr/>
        <a:lstStyle/>
        <a:p>
          <a:r>
            <a:rPr lang="es-ES" dirty="0"/>
            <a:t>Evaluar características del paciente</a:t>
          </a:r>
        </a:p>
      </dgm:t>
    </dgm:pt>
    <dgm:pt modelId="{DA30F027-1A49-4C2E-BEBF-8FC531FDB43F}" type="parTrans" cxnId="{2805060F-8FFD-42F6-BE91-138A630A7AB2}">
      <dgm:prSet/>
      <dgm:spPr/>
      <dgm:t>
        <a:bodyPr/>
        <a:lstStyle/>
        <a:p>
          <a:endParaRPr lang="es-ES"/>
        </a:p>
      </dgm:t>
    </dgm:pt>
    <dgm:pt modelId="{322D0C55-1499-441D-9161-2DAE991A4ABF}" type="sibTrans" cxnId="{2805060F-8FFD-42F6-BE91-138A630A7AB2}">
      <dgm:prSet/>
      <dgm:spPr/>
      <dgm:t>
        <a:bodyPr/>
        <a:lstStyle/>
        <a:p>
          <a:endParaRPr lang="es-ES"/>
        </a:p>
      </dgm:t>
    </dgm:pt>
    <dgm:pt modelId="{7DBF91DE-E806-4138-8031-B7B87B28E8BB}">
      <dgm:prSet phldrT="[Texto]"/>
      <dgm:spPr>
        <a:ln>
          <a:noFill/>
        </a:ln>
      </dgm:spPr>
      <dgm:t>
        <a:bodyPr/>
        <a:lstStyle/>
        <a:p>
          <a:r>
            <a:rPr lang="es-ES" dirty="0"/>
            <a:t>Proporcionar apoyo y monitorización continua</a:t>
          </a:r>
        </a:p>
      </dgm:t>
    </dgm:pt>
    <dgm:pt modelId="{E6B2630F-5AEE-4B19-A320-9D16A31E7F3D}" type="parTrans" cxnId="{57F80DB4-E58C-4ED9-8425-440DEECC1489}">
      <dgm:prSet/>
      <dgm:spPr/>
      <dgm:t>
        <a:bodyPr/>
        <a:lstStyle/>
        <a:p>
          <a:endParaRPr lang="es-ES"/>
        </a:p>
      </dgm:t>
    </dgm:pt>
    <dgm:pt modelId="{5C750339-CD3D-421E-BA1B-52182100EB1D}" type="sibTrans" cxnId="{57F80DB4-E58C-4ED9-8425-440DEECC1489}">
      <dgm:prSet/>
      <dgm:spPr/>
      <dgm:t>
        <a:bodyPr/>
        <a:lstStyle/>
        <a:p>
          <a:endParaRPr lang="es-ES"/>
        </a:p>
      </dgm:t>
    </dgm:pt>
    <dgm:pt modelId="{613029FA-48CF-4251-830B-6EA3F3E89045}">
      <dgm:prSet phldrT="[Texto]"/>
      <dgm:spPr>
        <a:ln>
          <a:noFill/>
        </a:ln>
      </dgm:spPr>
      <dgm:t>
        <a:bodyPr/>
        <a:lstStyle/>
        <a:p>
          <a:r>
            <a:rPr lang="es-ES" dirty="0"/>
            <a:t>Revisar y ajustar plan de manejo</a:t>
          </a:r>
        </a:p>
      </dgm:t>
    </dgm:pt>
    <dgm:pt modelId="{D43E9838-7872-4B23-B607-40FDA3A7B397}" type="parTrans" cxnId="{1E4D6B9E-0CF7-46E6-83FE-49CFDA7189F0}">
      <dgm:prSet/>
      <dgm:spPr/>
      <dgm:t>
        <a:bodyPr/>
        <a:lstStyle/>
        <a:p>
          <a:endParaRPr lang="es-ES"/>
        </a:p>
      </dgm:t>
    </dgm:pt>
    <dgm:pt modelId="{FC8C5106-7311-4C76-A9B9-B4B350A9CC3C}" type="sibTrans" cxnId="{1E4D6B9E-0CF7-46E6-83FE-49CFDA7189F0}">
      <dgm:prSet/>
      <dgm:spPr/>
      <dgm:t>
        <a:bodyPr/>
        <a:lstStyle/>
        <a:p>
          <a:endParaRPr lang="es-ES"/>
        </a:p>
      </dgm:t>
    </dgm:pt>
    <dgm:pt modelId="{E785B4FE-BF54-485A-91F7-22D97485BB4D}">
      <dgm:prSet/>
      <dgm:spPr>
        <a:ln>
          <a:noFill/>
        </a:ln>
      </dgm:spPr>
      <dgm:t>
        <a:bodyPr/>
        <a:lstStyle/>
        <a:p>
          <a:r>
            <a:rPr lang="es-ES" dirty="0"/>
            <a:t>Acordar el plan de manejo</a:t>
          </a:r>
        </a:p>
      </dgm:t>
    </dgm:pt>
    <dgm:pt modelId="{3CC49FC9-8581-4588-9D4E-3EDE467E4344}" type="parTrans" cxnId="{72E91804-66AB-491B-850E-4D20D3C94E69}">
      <dgm:prSet/>
      <dgm:spPr/>
      <dgm:t>
        <a:bodyPr/>
        <a:lstStyle/>
        <a:p>
          <a:endParaRPr lang="es-ES"/>
        </a:p>
      </dgm:t>
    </dgm:pt>
    <dgm:pt modelId="{E1F9D967-08CD-4EBF-86B3-567128D7E484}" type="sibTrans" cxnId="{72E91804-66AB-491B-850E-4D20D3C94E69}">
      <dgm:prSet/>
      <dgm:spPr/>
      <dgm:t>
        <a:bodyPr/>
        <a:lstStyle/>
        <a:p>
          <a:endParaRPr lang="es-ES"/>
        </a:p>
      </dgm:t>
    </dgm:pt>
    <dgm:pt modelId="{DF1ADCCB-A9EC-4416-B5C7-843F5396CECC}">
      <dgm:prSet/>
      <dgm:spPr>
        <a:ln>
          <a:noFill/>
        </a:ln>
      </dgm:spPr>
      <dgm:t>
        <a:bodyPr/>
        <a:lstStyle/>
        <a:p>
          <a:r>
            <a:rPr lang="es-ES" dirty="0"/>
            <a:t>Implementar el plan de manejo</a:t>
          </a:r>
        </a:p>
      </dgm:t>
    </dgm:pt>
    <dgm:pt modelId="{A00FB48C-39CF-491D-AC4D-9AD8F9C48B55}" type="parTrans" cxnId="{AC916EC2-9FF3-4FD0-9D1D-F724D12FCFC3}">
      <dgm:prSet/>
      <dgm:spPr/>
      <dgm:t>
        <a:bodyPr/>
        <a:lstStyle/>
        <a:p>
          <a:endParaRPr lang="es-ES"/>
        </a:p>
      </dgm:t>
    </dgm:pt>
    <dgm:pt modelId="{C0E6B918-279A-481E-BF1D-3C6D9CDEC2E9}" type="sibTrans" cxnId="{AC916EC2-9FF3-4FD0-9D1D-F724D12FCFC3}">
      <dgm:prSet/>
      <dgm:spPr/>
      <dgm:t>
        <a:bodyPr/>
        <a:lstStyle/>
        <a:p>
          <a:endParaRPr lang="es-ES"/>
        </a:p>
      </dgm:t>
    </dgm:pt>
    <dgm:pt modelId="{B2AF04D5-1C28-4C69-9942-01417E2AD130}">
      <dgm:prSet/>
      <dgm:spPr>
        <a:ln>
          <a:noFill/>
        </a:ln>
      </dgm:spPr>
      <dgm:t>
        <a:bodyPr/>
        <a:lstStyle/>
        <a:p>
          <a:r>
            <a:rPr lang="es-ES" dirty="0"/>
            <a:t>Considerar factores específicos que influyen en la elección del tratamiento</a:t>
          </a:r>
        </a:p>
      </dgm:t>
    </dgm:pt>
    <dgm:pt modelId="{FE954022-EBB2-40C8-9BD6-7D5705532A15}" type="parTrans" cxnId="{DDF9C2ED-1F15-4D2A-BA54-9EE96893B94E}">
      <dgm:prSet/>
      <dgm:spPr/>
      <dgm:t>
        <a:bodyPr/>
        <a:lstStyle/>
        <a:p>
          <a:endParaRPr lang="es-ES"/>
        </a:p>
      </dgm:t>
    </dgm:pt>
    <dgm:pt modelId="{8BC22D58-988F-49B9-8C80-4AD6228E9AA7}" type="sibTrans" cxnId="{DDF9C2ED-1F15-4D2A-BA54-9EE96893B94E}">
      <dgm:prSet/>
      <dgm:spPr/>
      <dgm:t>
        <a:bodyPr/>
        <a:lstStyle/>
        <a:p>
          <a:endParaRPr lang="es-ES"/>
        </a:p>
      </dgm:t>
    </dgm:pt>
    <dgm:pt modelId="{AC22850B-99B6-4AF4-AF27-DC99A0BC50C6}">
      <dgm:prSet/>
      <dgm:spPr>
        <a:ln>
          <a:noFill/>
        </a:ln>
      </dgm:spPr>
      <dgm:t>
        <a:bodyPr/>
        <a:lstStyle/>
        <a:p>
          <a:r>
            <a:rPr lang="es-ES" dirty="0"/>
            <a:t>Toma de decisiones compartida para crear un plan de manejo</a:t>
          </a:r>
        </a:p>
      </dgm:t>
    </dgm:pt>
    <dgm:pt modelId="{282F72C4-61EF-484A-B1AC-C4EC181725C0}" type="parTrans" cxnId="{2C9CFD57-B4E8-4F1C-AC7A-5A31E6697D31}">
      <dgm:prSet/>
      <dgm:spPr/>
      <dgm:t>
        <a:bodyPr/>
        <a:lstStyle/>
        <a:p>
          <a:endParaRPr lang="es-ES"/>
        </a:p>
      </dgm:t>
    </dgm:pt>
    <dgm:pt modelId="{CB4CF1C3-8DC4-469D-9E56-F9A749D08405}" type="sibTrans" cxnId="{2C9CFD57-B4E8-4F1C-AC7A-5A31E6697D31}">
      <dgm:prSet/>
      <dgm:spPr/>
      <dgm:t>
        <a:bodyPr/>
        <a:lstStyle/>
        <a:p>
          <a:endParaRPr lang="es-ES"/>
        </a:p>
      </dgm:t>
    </dgm:pt>
    <dgm:pt modelId="{60A98912-9FF9-464C-91D8-4A1541FE146B}" type="pres">
      <dgm:prSet presAssocID="{D5702D72-A39A-4EED-A6CD-58BCCAEEB151}" presName="Name0" presStyleCnt="0">
        <dgm:presLayoutVars>
          <dgm:dir/>
          <dgm:resizeHandles val="exact"/>
        </dgm:presLayoutVars>
      </dgm:prSet>
      <dgm:spPr/>
    </dgm:pt>
    <dgm:pt modelId="{A0CE0C74-D4B2-48E8-AA47-0BCB75177458}" type="pres">
      <dgm:prSet presAssocID="{D5702D72-A39A-4EED-A6CD-58BCCAEEB151}" presName="cycle" presStyleCnt="0"/>
      <dgm:spPr/>
    </dgm:pt>
    <dgm:pt modelId="{ADA69B4C-1157-431F-B8F3-F08BAA055B82}" type="pres">
      <dgm:prSet presAssocID="{E98B326E-9D58-45C2-9044-CB43A97DA0F9}" presName="nodeFirstNode" presStyleLbl="node1" presStyleIdx="0" presStyleCnt="7">
        <dgm:presLayoutVars>
          <dgm:bulletEnabled val="1"/>
        </dgm:presLayoutVars>
      </dgm:prSet>
      <dgm:spPr/>
    </dgm:pt>
    <dgm:pt modelId="{63C3D5E4-DB57-4BF2-955B-9F6C69AD7157}" type="pres">
      <dgm:prSet presAssocID="{322D0C55-1499-441D-9161-2DAE991A4ABF}" presName="sibTransFirstNode" presStyleLbl="bgShp" presStyleIdx="0" presStyleCnt="1"/>
      <dgm:spPr/>
    </dgm:pt>
    <dgm:pt modelId="{3B1D8F38-9F8D-4D9F-B300-D09DD9A743ED}" type="pres">
      <dgm:prSet presAssocID="{B2AF04D5-1C28-4C69-9942-01417E2AD130}" presName="nodeFollowingNodes" presStyleLbl="node1" presStyleIdx="1" presStyleCnt="7">
        <dgm:presLayoutVars>
          <dgm:bulletEnabled val="1"/>
        </dgm:presLayoutVars>
      </dgm:prSet>
      <dgm:spPr/>
    </dgm:pt>
    <dgm:pt modelId="{DCB5A7EC-1FAD-4C55-BB35-01532FC4AE1D}" type="pres">
      <dgm:prSet presAssocID="{AC22850B-99B6-4AF4-AF27-DC99A0BC50C6}" presName="nodeFollowingNodes" presStyleLbl="node1" presStyleIdx="2" presStyleCnt="7">
        <dgm:presLayoutVars>
          <dgm:bulletEnabled val="1"/>
        </dgm:presLayoutVars>
      </dgm:prSet>
      <dgm:spPr/>
    </dgm:pt>
    <dgm:pt modelId="{4FF92BFD-42BC-4382-BB56-5F15E30880E3}" type="pres">
      <dgm:prSet presAssocID="{E785B4FE-BF54-485A-91F7-22D97485BB4D}" presName="nodeFollowingNodes" presStyleLbl="node1" presStyleIdx="3" presStyleCnt="7">
        <dgm:presLayoutVars>
          <dgm:bulletEnabled val="1"/>
        </dgm:presLayoutVars>
      </dgm:prSet>
      <dgm:spPr/>
    </dgm:pt>
    <dgm:pt modelId="{2486F565-9274-457E-AA10-F21BE425830C}" type="pres">
      <dgm:prSet presAssocID="{DF1ADCCB-A9EC-4416-B5C7-843F5396CECC}" presName="nodeFollowingNodes" presStyleLbl="node1" presStyleIdx="4" presStyleCnt="7">
        <dgm:presLayoutVars>
          <dgm:bulletEnabled val="1"/>
        </dgm:presLayoutVars>
      </dgm:prSet>
      <dgm:spPr/>
    </dgm:pt>
    <dgm:pt modelId="{E3AFE172-2D3F-4DA6-8871-33BFE91029B7}" type="pres">
      <dgm:prSet presAssocID="{7DBF91DE-E806-4138-8031-B7B87B28E8BB}" presName="nodeFollowingNodes" presStyleLbl="node1" presStyleIdx="5" presStyleCnt="7">
        <dgm:presLayoutVars>
          <dgm:bulletEnabled val="1"/>
        </dgm:presLayoutVars>
      </dgm:prSet>
      <dgm:spPr/>
    </dgm:pt>
    <dgm:pt modelId="{C4C24BF9-1130-4589-9AA9-914F8407C473}" type="pres">
      <dgm:prSet presAssocID="{613029FA-48CF-4251-830B-6EA3F3E89045}" presName="nodeFollowingNodes" presStyleLbl="node1" presStyleIdx="6" presStyleCnt="7">
        <dgm:presLayoutVars>
          <dgm:bulletEnabled val="1"/>
        </dgm:presLayoutVars>
      </dgm:prSet>
      <dgm:spPr/>
    </dgm:pt>
  </dgm:ptLst>
  <dgm:cxnLst>
    <dgm:cxn modelId="{72E91804-66AB-491B-850E-4D20D3C94E69}" srcId="{D5702D72-A39A-4EED-A6CD-58BCCAEEB151}" destId="{E785B4FE-BF54-485A-91F7-22D97485BB4D}" srcOrd="3" destOrd="0" parTransId="{3CC49FC9-8581-4588-9D4E-3EDE467E4344}" sibTransId="{E1F9D967-08CD-4EBF-86B3-567128D7E484}"/>
    <dgm:cxn modelId="{2805060F-8FFD-42F6-BE91-138A630A7AB2}" srcId="{D5702D72-A39A-4EED-A6CD-58BCCAEEB151}" destId="{E98B326E-9D58-45C2-9044-CB43A97DA0F9}" srcOrd="0" destOrd="0" parTransId="{DA30F027-1A49-4C2E-BEBF-8FC531FDB43F}" sibTransId="{322D0C55-1499-441D-9161-2DAE991A4ABF}"/>
    <dgm:cxn modelId="{EA7A0B15-C249-4240-9889-7810CF22608E}" type="presOf" srcId="{E785B4FE-BF54-485A-91F7-22D97485BB4D}" destId="{4FF92BFD-42BC-4382-BB56-5F15E30880E3}" srcOrd="0" destOrd="0" presId="urn:microsoft.com/office/officeart/2005/8/layout/cycle3"/>
    <dgm:cxn modelId="{7B2AF64D-73CD-45AD-AF43-3708496379B2}" type="presOf" srcId="{613029FA-48CF-4251-830B-6EA3F3E89045}" destId="{C4C24BF9-1130-4589-9AA9-914F8407C473}" srcOrd="0" destOrd="0" presId="urn:microsoft.com/office/officeart/2005/8/layout/cycle3"/>
    <dgm:cxn modelId="{2C9CFD57-B4E8-4F1C-AC7A-5A31E6697D31}" srcId="{D5702D72-A39A-4EED-A6CD-58BCCAEEB151}" destId="{AC22850B-99B6-4AF4-AF27-DC99A0BC50C6}" srcOrd="2" destOrd="0" parTransId="{282F72C4-61EF-484A-B1AC-C4EC181725C0}" sibTransId="{CB4CF1C3-8DC4-469D-9E56-F9A749D08405}"/>
    <dgm:cxn modelId="{0EAC1C95-3C7C-462A-94A3-F2DC201968B9}" type="presOf" srcId="{DF1ADCCB-A9EC-4416-B5C7-843F5396CECC}" destId="{2486F565-9274-457E-AA10-F21BE425830C}" srcOrd="0" destOrd="0" presId="urn:microsoft.com/office/officeart/2005/8/layout/cycle3"/>
    <dgm:cxn modelId="{C7FE4C9B-404D-4084-AFC3-7B90B849BAC2}" type="presOf" srcId="{7DBF91DE-E806-4138-8031-B7B87B28E8BB}" destId="{E3AFE172-2D3F-4DA6-8871-33BFE91029B7}" srcOrd="0" destOrd="0" presId="urn:microsoft.com/office/officeart/2005/8/layout/cycle3"/>
    <dgm:cxn modelId="{1E4D6B9E-0CF7-46E6-83FE-49CFDA7189F0}" srcId="{D5702D72-A39A-4EED-A6CD-58BCCAEEB151}" destId="{613029FA-48CF-4251-830B-6EA3F3E89045}" srcOrd="6" destOrd="0" parTransId="{D43E9838-7872-4B23-B607-40FDA3A7B397}" sibTransId="{FC8C5106-7311-4C76-A9B9-B4B350A9CC3C}"/>
    <dgm:cxn modelId="{57F80DB4-E58C-4ED9-8425-440DEECC1489}" srcId="{D5702D72-A39A-4EED-A6CD-58BCCAEEB151}" destId="{7DBF91DE-E806-4138-8031-B7B87B28E8BB}" srcOrd="5" destOrd="0" parTransId="{E6B2630F-5AEE-4B19-A320-9D16A31E7F3D}" sibTransId="{5C750339-CD3D-421E-BA1B-52182100EB1D}"/>
    <dgm:cxn modelId="{AC916EC2-9FF3-4FD0-9D1D-F724D12FCFC3}" srcId="{D5702D72-A39A-4EED-A6CD-58BCCAEEB151}" destId="{DF1ADCCB-A9EC-4416-B5C7-843F5396CECC}" srcOrd="4" destOrd="0" parTransId="{A00FB48C-39CF-491D-AC4D-9AD8F9C48B55}" sibTransId="{C0E6B918-279A-481E-BF1D-3C6D9CDEC2E9}"/>
    <dgm:cxn modelId="{C12CFFC9-D2F1-42A9-B33E-86CD0C26494F}" type="presOf" srcId="{AC22850B-99B6-4AF4-AF27-DC99A0BC50C6}" destId="{DCB5A7EC-1FAD-4C55-BB35-01532FC4AE1D}" srcOrd="0" destOrd="0" presId="urn:microsoft.com/office/officeart/2005/8/layout/cycle3"/>
    <dgm:cxn modelId="{8BB4B6DE-9841-4A9C-B228-F2C1C5AC5051}" type="presOf" srcId="{E98B326E-9D58-45C2-9044-CB43A97DA0F9}" destId="{ADA69B4C-1157-431F-B8F3-F08BAA055B82}" srcOrd="0" destOrd="0" presId="urn:microsoft.com/office/officeart/2005/8/layout/cycle3"/>
    <dgm:cxn modelId="{E7CAC2E4-9306-4858-8996-E56DC15B557E}" type="presOf" srcId="{322D0C55-1499-441D-9161-2DAE991A4ABF}" destId="{63C3D5E4-DB57-4BF2-955B-9F6C69AD7157}" srcOrd="0" destOrd="0" presId="urn:microsoft.com/office/officeart/2005/8/layout/cycle3"/>
    <dgm:cxn modelId="{DDF9C2ED-1F15-4D2A-BA54-9EE96893B94E}" srcId="{D5702D72-A39A-4EED-A6CD-58BCCAEEB151}" destId="{B2AF04D5-1C28-4C69-9942-01417E2AD130}" srcOrd="1" destOrd="0" parTransId="{FE954022-EBB2-40C8-9BD6-7D5705532A15}" sibTransId="{8BC22D58-988F-49B9-8C80-4AD6228E9AA7}"/>
    <dgm:cxn modelId="{5A22ACEE-9F73-4731-977B-BB453C1A3554}" type="presOf" srcId="{B2AF04D5-1C28-4C69-9942-01417E2AD130}" destId="{3B1D8F38-9F8D-4D9F-B300-D09DD9A743ED}" srcOrd="0" destOrd="0" presId="urn:microsoft.com/office/officeart/2005/8/layout/cycle3"/>
    <dgm:cxn modelId="{5B5819EF-803B-4499-9C4A-A38C8957B5FE}" type="presOf" srcId="{D5702D72-A39A-4EED-A6CD-58BCCAEEB151}" destId="{60A98912-9FF9-464C-91D8-4A1541FE146B}" srcOrd="0" destOrd="0" presId="urn:microsoft.com/office/officeart/2005/8/layout/cycle3"/>
    <dgm:cxn modelId="{7ADDC965-4B13-4A93-B916-01EC762FCB48}" type="presParOf" srcId="{60A98912-9FF9-464C-91D8-4A1541FE146B}" destId="{A0CE0C74-D4B2-48E8-AA47-0BCB75177458}" srcOrd="0" destOrd="0" presId="urn:microsoft.com/office/officeart/2005/8/layout/cycle3"/>
    <dgm:cxn modelId="{3F799F71-D73C-4F84-B145-081B512C3A86}" type="presParOf" srcId="{A0CE0C74-D4B2-48E8-AA47-0BCB75177458}" destId="{ADA69B4C-1157-431F-B8F3-F08BAA055B82}" srcOrd="0" destOrd="0" presId="urn:microsoft.com/office/officeart/2005/8/layout/cycle3"/>
    <dgm:cxn modelId="{28F90F66-2FE9-4A5B-8EC9-50A37CF09511}" type="presParOf" srcId="{A0CE0C74-D4B2-48E8-AA47-0BCB75177458}" destId="{63C3D5E4-DB57-4BF2-955B-9F6C69AD7157}" srcOrd="1" destOrd="0" presId="urn:microsoft.com/office/officeart/2005/8/layout/cycle3"/>
    <dgm:cxn modelId="{5AFA7DDF-C80E-4B9C-890D-BA56A1537493}" type="presParOf" srcId="{A0CE0C74-D4B2-48E8-AA47-0BCB75177458}" destId="{3B1D8F38-9F8D-4D9F-B300-D09DD9A743ED}" srcOrd="2" destOrd="0" presId="urn:microsoft.com/office/officeart/2005/8/layout/cycle3"/>
    <dgm:cxn modelId="{277648B7-FF49-4677-B4FD-C4E01A2F432C}" type="presParOf" srcId="{A0CE0C74-D4B2-48E8-AA47-0BCB75177458}" destId="{DCB5A7EC-1FAD-4C55-BB35-01532FC4AE1D}" srcOrd="3" destOrd="0" presId="urn:microsoft.com/office/officeart/2005/8/layout/cycle3"/>
    <dgm:cxn modelId="{DDF4A459-4CE0-4245-B63F-195193146EAE}" type="presParOf" srcId="{A0CE0C74-D4B2-48E8-AA47-0BCB75177458}" destId="{4FF92BFD-42BC-4382-BB56-5F15E30880E3}" srcOrd="4" destOrd="0" presId="urn:microsoft.com/office/officeart/2005/8/layout/cycle3"/>
    <dgm:cxn modelId="{B96970AB-9FCF-4917-8ADD-4212DC356753}" type="presParOf" srcId="{A0CE0C74-D4B2-48E8-AA47-0BCB75177458}" destId="{2486F565-9274-457E-AA10-F21BE425830C}" srcOrd="5" destOrd="0" presId="urn:microsoft.com/office/officeart/2005/8/layout/cycle3"/>
    <dgm:cxn modelId="{C894C2F2-594F-45D9-8501-AA5C4AAF87DC}" type="presParOf" srcId="{A0CE0C74-D4B2-48E8-AA47-0BCB75177458}" destId="{E3AFE172-2D3F-4DA6-8871-33BFE91029B7}" srcOrd="6" destOrd="0" presId="urn:microsoft.com/office/officeart/2005/8/layout/cycle3"/>
    <dgm:cxn modelId="{BDACF147-072A-437E-9790-6D5221546F27}" type="presParOf" srcId="{A0CE0C74-D4B2-48E8-AA47-0BCB75177458}" destId="{C4C24BF9-1130-4589-9AA9-914F8407C473}"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CC57A4-C43C-444B-A05A-545FDFF6AB1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AC1017B8-DA16-403E-B779-C8EC304E7761}">
      <dgm:prSet phldrT="[Texto]" custT="1"/>
      <dgm:spPr>
        <a:solidFill>
          <a:srgbClr val="123E69"/>
        </a:solidFill>
      </dgm:spPr>
      <dgm:t>
        <a:bodyPr/>
        <a:lstStyle/>
        <a:p>
          <a:r>
            <a:rPr lang="es-ES" sz="1000" dirty="0"/>
            <a:t>Mejora perfil lipídico </a:t>
          </a:r>
        </a:p>
        <a:p>
          <a:r>
            <a:rPr lang="es-ES" sz="1000" dirty="0"/>
            <a:t>Reducción riesgo desarrollo ECVA</a:t>
          </a:r>
        </a:p>
      </dgm:t>
    </dgm:pt>
    <dgm:pt modelId="{E3E726F2-C429-4297-A0C2-02702E0E2058}" type="parTrans" cxnId="{B48302E6-BC4D-48EC-BFC2-513DF6C5A99D}">
      <dgm:prSet/>
      <dgm:spPr/>
      <dgm:t>
        <a:bodyPr/>
        <a:lstStyle/>
        <a:p>
          <a:endParaRPr lang="es-ES"/>
        </a:p>
      </dgm:t>
    </dgm:pt>
    <dgm:pt modelId="{7990A72B-D689-4D1D-9899-4F9A42954AF8}" type="sibTrans" cxnId="{B48302E6-BC4D-48EC-BFC2-513DF6C5A99D}">
      <dgm:prSet/>
      <dgm:spPr/>
      <dgm:t>
        <a:bodyPr/>
        <a:lstStyle/>
        <a:p>
          <a:endParaRPr lang="es-ES"/>
        </a:p>
      </dgm:t>
    </dgm:pt>
    <dgm:pt modelId="{EC79FBEB-CEAF-4CE5-BF78-DB7E38FC8B3C}">
      <dgm:prSet phldrT="[Texto]"/>
      <dgm:spPr>
        <a:solidFill>
          <a:srgbClr val="123E69"/>
        </a:solidFill>
      </dgm:spPr>
      <dgm:t>
        <a:bodyPr/>
        <a:lstStyle/>
        <a:p>
          <a:r>
            <a:rPr lang="es-ES" dirty="0"/>
            <a:t>Aumento del consumo de ácidos grasos omega-3, fibras viscosas y esteroles vegetales </a:t>
          </a:r>
        </a:p>
      </dgm:t>
    </dgm:pt>
    <dgm:pt modelId="{58026248-1556-480D-BD70-948BBFD2EC8E}" type="parTrans" cxnId="{7D43E8BF-DBF9-4099-AF32-970B21F3C7B2}">
      <dgm:prSet/>
      <dgm:spPr/>
      <dgm:t>
        <a:bodyPr/>
        <a:lstStyle/>
        <a:p>
          <a:endParaRPr lang="es-ES"/>
        </a:p>
      </dgm:t>
    </dgm:pt>
    <dgm:pt modelId="{45A1CF67-55E2-469E-B778-FDBCE7A1C1D8}" type="sibTrans" cxnId="{7D43E8BF-DBF9-4099-AF32-970B21F3C7B2}">
      <dgm:prSet/>
      <dgm:spPr/>
      <dgm:t>
        <a:bodyPr/>
        <a:lstStyle/>
        <a:p>
          <a:endParaRPr lang="es-ES"/>
        </a:p>
      </dgm:t>
    </dgm:pt>
    <dgm:pt modelId="{BC651479-2522-4414-9DAE-B2BE71AFC10F}">
      <dgm:prSet phldrT="[Texto]" custT="1"/>
      <dgm:spPr>
        <a:solidFill>
          <a:srgbClr val="123E69"/>
        </a:solidFill>
      </dgm:spPr>
      <dgm:t>
        <a:bodyPr/>
        <a:lstStyle/>
        <a:p>
          <a:r>
            <a:rPr lang="es-ES" sz="1200" dirty="0"/>
            <a:t>Pérdida de peso</a:t>
          </a:r>
        </a:p>
      </dgm:t>
    </dgm:pt>
    <dgm:pt modelId="{112E4CEE-7373-43B9-BB95-CAD7C759979E}" type="parTrans" cxnId="{E5192F3E-1D35-42BF-AD6F-4734ED4D6FD2}">
      <dgm:prSet/>
      <dgm:spPr/>
      <dgm:t>
        <a:bodyPr/>
        <a:lstStyle/>
        <a:p>
          <a:endParaRPr lang="es-ES"/>
        </a:p>
      </dgm:t>
    </dgm:pt>
    <dgm:pt modelId="{691595FB-E113-4324-9212-7E5BB3642F08}" type="sibTrans" cxnId="{E5192F3E-1D35-42BF-AD6F-4734ED4D6FD2}">
      <dgm:prSet/>
      <dgm:spPr/>
      <dgm:t>
        <a:bodyPr/>
        <a:lstStyle/>
        <a:p>
          <a:endParaRPr lang="es-ES"/>
        </a:p>
      </dgm:t>
    </dgm:pt>
    <dgm:pt modelId="{A88E0B57-D5BF-476A-BBBB-1825DBDCBE02}">
      <dgm:prSet phldrT="[Texto]" custT="1"/>
      <dgm:spPr>
        <a:solidFill>
          <a:srgbClr val="123E69"/>
        </a:solidFill>
      </dgm:spPr>
      <dgm:t>
        <a:bodyPr/>
        <a:lstStyle/>
        <a:p>
          <a:r>
            <a:rPr lang="es-ES" sz="1200" dirty="0"/>
            <a:t>Reducción de grasas saturadas y trans</a:t>
          </a:r>
        </a:p>
      </dgm:t>
    </dgm:pt>
    <dgm:pt modelId="{65EDE148-1F4E-409B-99CA-E5A8066090FB}" type="parTrans" cxnId="{E8B2DFCA-ACAD-4A4C-A24D-E869E05ABBFC}">
      <dgm:prSet/>
      <dgm:spPr/>
      <dgm:t>
        <a:bodyPr/>
        <a:lstStyle/>
        <a:p>
          <a:endParaRPr lang="es-ES"/>
        </a:p>
      </dgm:t>
    </dgm:pt>
    <dgm:pt modelId="{3780B612-6C8A-47AD-BDEA-82F0DE01F332}" type="sibTrans" cxnId="{E8B2DFCA-ACAD-4A4C-A24D-E869E05ABBFC}">
      <dgm:prSet/>
      <dgm:spPr/>
      <dgm:t>
        <a:bodyPr/>
        <a:lstStyle/>
        <a:p>
          <a:endParaRPr lang="es-ES"/>
        </a:p>
      </dgm:t>
    </dgm:pt>
    <dgm:pt modelId="{5FEF0F17-1254-4833-99DF-321F4F9D4AEC}">
      <dgm:prSet/>
      <dgm:spPr/>
      <dgm:t>
        <a:bodyPr/>
        <a:lstStyle/>
        <a:p>
          <a:endParaRPr lang="es-ES"/>
        </a:p>
      </dgm:t>
    </dgm:pt>
    <dgm:pt modelId="{31471B9F-8FA8-42CE-AB56-949C6E12108A}" type="parTrans" cxnId="{579FE21C-F39E-4CF0-899C-E89DA9210A62}">
      <dgm:prSet/>
      <dgm:spPr/>
      <dgm:t>
        <a:bodyPr/>
        <a:lstStyle/>
        <a:p>
          <a:endParaRPr lang="es-ES"/>
        </a:p>
      </dgm:t>
    </dgm:pt>
    <dgm:pt modelId="{FE53F158-EA9E-4E34-A1B6-B1E1A5E5646F}" type="sibTrans" cxnId="{579FE21C-F39E-4CF0-899C-E89DA9210A62}">
      <dgm:prSet/>
      <dgm:spPr/>
      <dgm:t>
        <a:bodyPr/>
        <a:lstStyle/>
        <a:p>
          <a:endParaRPr lang="es-ES"/>
        </a:p>
      </dgm:t>
    </dgm:pt>
    <dgm:pt modelId="{F84F48ED-90A3-4E2B-BA39-A82FEDC77CC7}">
      <dgm:prSet/>
      <dgm:spPr/>
      <dgm:t>
        <a:bodyPr/>
        <a:lstStyle/>
        <a:p>
          <a:endParaRPr lang="es-ES"/>
        </a:p>
      </dgm:t>
    </dgm:pt>
    <dgm:pt modelId="{5C9EE84C-8C19-42E1-ACE2-5D667E35FC8F}" type="parTrans" cxnId="{C4DA7D3B-704C-4538-BDD9-425D574B96FA}">
      <dgm:prSet/>
      <dgm:spPr/>
      <dgm:t>
        <a:bodyPr/>
        <a:lstStyle/>
        <a:p>
          <a:endParaRPr lang="es-ES"/>
        </a:p>
      </dgm:t>
    </dgm:pt>
    <dgm:pt modelId="{27AE2532-80DA-4B36-BD6C-B7A76F892145}" type="sibTrans" cxnId="{C4DA7D3B-704C-4538-BDD9-425D574B96FA}">
      <dgm:prSet/>
      <dgm:spPr/>
      <dgm:t>
        <a:bodyPr/>
        <a:lstStyle/>
        <a:p>
          <a:endParaRPr lang="es-ES"/>
        </a:p>
      </dgm:t>
    </dgm:pt>
    <dgm:pt modelId="{A3967DF9-9EE2-4125-B8DD-649C5EDC989A}">
      <dgm:prSet/>
      <dgm:spPr/>
      <dgm:t>
        <a:bodyPr/>
        <a:lstStyle/>
        <a:p>
          <a:endParaRPr lang="es-ES"/>
        </a:p>
      </dgm:t>
    </dgm:pt>
    <dgm:pt modelId="{2E6EB343-A98F-4EF2-ACE6-551412BE92BE}" type="parTrans" cxnId="{DE24A633-2AD1-4C7C-BE4B-DD2D90FAE432}">
      <dgm:prSet/>
      <dgm:spPr/>
      <dgm:t>
        <a:bodyPr/>
        <a:lstStyle/>
        <a:p>
          <a:endParaRPr lang="es-ES"/>
        </a:p>
      </dgm:t>
    </dgm:pt>
    <dgm:pt modelId="{62AAF65A-0D12-42E0-8315-C2AD16674900}" type="sibTrans" cxnId="{DE24A633-2AD1-4C7C-BE4B-DD2D90FAE432}">
      <dgm:prSet/>
      <dgm:spPr/>
      <dgm:t>
        <a:bodyPr/>
        <a:lstStyle/>
        <a:p>
          <a:endParaRPr lang="es-ES"/>
        </a:p>
      </dgm:t>
    </dgm:pt>
    <dgm:pt modelId="{A072EAF6-C4D6-4BC9-AE10-40FA2FBAD5A3}">
      <dgm:prSet/>
      <dgm:spPr/>
      <dgm:t>
        <a:bodyPr/>
        <a:lstStyle/>
        <a:p>
          <a:endParaRPr lang="es-ES"/>
        </a:p>
      </dgm:t>
    </dgm:pt>
    <dgm:pt modelId="{2684C65F-72C3-4304-BD5D-62C72049A1D9}" type="parTrans" cxnId="{960EE5B8-62CA-4F7F-9C25-9EE60017E79A}">
      <dgm:prSet/>
      <dgm:spPr/>
      <dgm:t>
        <a:bodyPr/>
        <a:lstStyle/>
        <a:p>
          <a:endParaRPr lang="es-ES"/>
        </a:p>
      </dgm:t>
    </dgm:pt>
    <dgm:pt modelId="{1F9C9417-C12F-433B-B19B-8AE0926A5700}" type="sibTrans" cxnId="{960EE5B8-62CA-4F7F-9C25-9EE60017E79A}">
      <dgm:prSet/>
      <dgm:spPr/>
      <dgm:t>
        <a:bodyPr/>
        <a:lstStyle/>
        <a:p>
          <a:endParaRPr lang="es-ES"/>
        </a:p>
      </dgm:t>
    </dgm:pt>
    <dgm:pt modelId="{B6380B07-C5D2-4EE6-845D-C071DEC11CDF}">
      <dgm:prSet phldrT="[Texto]" custT="1"/>
      <dgm:spPr>
        <a:solidFill>
          <a:srgbClr val="123E69"/>
        </a:solidFill>
      </dgm:spPr>
      <dgm:t>
        <a:bodyPr/>
        <a:lstStyle/>
        <a:p>
          <a:r>
            <a:rPr lang="es-ES" sz="1200" dirty="0"/>
            <a:t>Aumento de la actividad física</a:t>
          </a:r>
        </a:p>
      </dgm:t>
    </dgm:pt>
    <dgm:pt modelId="{B3C2294F-F67F-4755-987A-6D3183097EA1}" type="parTrans" cxnId="{D49B1127-5F67-4B05-BC2B-5025538F2B73}">
      <dgm:prSet/>
      <dgm:spPr/>
      <dgm:t>
        <a:bodyPr/>
        <a:lstStyle/>
        <a:p>
          <a:endParaRPr lang="es-ES"/>
        </a:p>
      </dgm:t>
    </dgm:pt>
    <dgm:pt modelId="{70BE2C01-BD4A-41C2-B9B2-48E12A346DD5}" type="sibTrans" cxnId="{D49B1127-5F67-4B05-BC2B-5025538F2B73}">
      <dgm:prSet/>
      <dgm:spPr/>
      <dgm:t>
        <a:bodyPr/>
        <a:lstStyle/>
        <a:p>
          <a:endParaRPr lang="es-ES"/>
        </a:p>
      </dgm:t>
    </dgm:pt>
    <dgm:pt modelId="{5BA07641-02BA-483B-84A8-D0126720C053}">
      <dgm:prSet phldrT="[Texto]" custT="1"/>
      <dgm:spPr>
        <a:solidFill>
          <a:srgbClr val="123E69"/>
        </a:solidFill>
      </dgm:spPr>
      <dgm:t>
        <a:bodyPr/>
        <a:lstStyle/>
        <a:p>
          <a:r>
            <a:rPr lang="es-ES" sz="1200" dirty="0"/>
            <a:t>Dieta mediterránea o patrón DASH</a:t>
          </a:r>
        </a:p>
      </dgm:t>
    </dgm:pt>
    <dgm:pt modelId="{35A9D7F2-BD28-461A-B3C2-3C476C4A2351}" type="parTrans" cxnId="{C43D84BD-F9DA-46D3-AB56-29AB504EAD32}">
      <dgm:prSet/>
      <dgm:spPr/>
      <dgm:t>
        <a:bodyPr/>
        <a:lstStyle/>
        <a:p>
          <a:endParaRPr lang="es-ES"/>
        </a:p>
      </dgm:t>
    </dgm:pt>
    <dgm:pt modelId="{8874CC06-41DC-4ABC-AB3C-DC1B7E5C9A72}" type="sibTrans" cxnId="{C43D84BD-F9DA-46D3-AB56-29AB504EAD32}">
      <dgm:prSet/>
      <dgm:spPr/>
      <dgm:t>
        <a:bodyPr/>
        <a:lstStyle/>
        <a:p>
          <a:endParaRPr lang="es-ES"/>
        </a:p>
      </dgm:t>
    </dgm:pt>
    <dgm:pt modelId="{98F04F86-22F4-471C-B134-EA0D998F4A21}" type="pres">
      <dgm:prSet presAssocID="{A7CC57A4-C43C-444B-A05A-545FDFF6AB11}" presName="cycle" presStyleCnt="0">
        <dgm:presLayoutVars>
          <dgm:chMax val="1"/>
          <dgm:dir/>
          <dgm:animLvl val="ctr"/>
          <dgm:resizeHandles val="exact"/>
        </dgm:presLayoutVars>
      </dgm:prSet>
      <dgm:spPr/>
    </dgm:pt>
    <dgm:pt modelId="{8FDC4F10-B878-4934-9DE6-B9E311FCBF40}" type="pres">
      <dgm:prSet presAssocID="{AC1017B8-DA16-403E-B779-C8EC304E7761}" presName="centerShape" presStyleLbl="node0" presStyleIdx="0" presStyleCnt="1" custLinFactNeighborY="564"/>
      <dgm:spPr/>
    </dgm:pt>
    <dgm:pt modelId="{38DF368A-6453-4B67-B86B-9BC5BCE9E24E}" type="pres">
      <dgm:prSet presAssocID="{58026248-1556-480D-BD70-948BBFD2EC8E}" presName="parTrans" presStyleLbl="bgSibTrans2D1" presStyleIdx="0" presStyleCnt="5"/>
      <dgm:spPr/>
    </dgm:pt>
    <dgm:pt modelId="{6EED6938-B5A6-41D0-B3B1-C96D4196720A}" type="pres">
      <dgm:prSet presAssocID="{EC79FBEB-CEAF-4CE5-BF78-DB7E38FC8B3C}" presName="node" presStyleLbl="node1" presStyleIdx="0" presStyleCnt="5">
        <dgm:presLayoutVars>
          <dgm:bulletEnabled val="1"/>
        </dgm:presLayoutVars>
      </dgm:prSet>
      <dgm:spPr/>
    </dgm:pt>
    <dgm:pt modelId="{5AE25BDE-5187-4C72-A844-7514171CA54A}" type="pres">
      <dgm:prSet presAssocID="{112E4CEE-7373-43B9-BB95-CAD7C759979E}" presName="parTrans" presStyleLbl="bgSibTrans2D1" presStyleIdx="1" presStyleCnt="5"/>
      <dgm:spPr/>
    </dgm:pt>
    <dgm:pt modelId="{4AD3FA15-FFBF-4695-BA4F-0EEC8EE0F983}" type="pres">
      <dgm:prSet presAssocID="{BC651479-2522-4414-9DAE-B2BE71AFC10F}" presName="node" presStyleLbl="node1" presStyleIdx="1" presStyleCnt="5">
        <dgm:presLayoutVars>
          <dgm:bulletEnabled val="1"/>
        </dgm:presLayoutVars>
      </dgm:prSet>
      <dgm:spPr/>
    </dgm:pt>
    <dgm:pt modelId="{FA1AB254-5577-4C75-8EE3-E3B829B8DD7D}" type="pres">
      <dgm:prSet presAssocID="{65EDE148-1F4E-409B-99CA-E5A8066090FB}" presName="parTrans" presStyleLbl="bgSibTrans2D1" presStyleIdx="2" presStyleCnt="5"/>
      <dgm:spPr/>
    </dgm:pt>
    <dgm:pt modelId="{13C31913-BF85-4483-B204-31BE4FB2BED6}" type="pres">
      <dgm:prSet presAssocID="{A88E0B57-D5BF-476A-BBBB-1825DBDCBE02}" presName="node" presStyleLbl="node1" presStyleIdx="2" presStyleCnt="5">
        <dgm:presLayoutVars>
          <dgm:bulletEnabled val="1"/>
        </dgm:presLayoutVars>
      </dgm:prSet>
      <dgm:spPr/>
    </dgm:pt>
    <dgm:pt modelId="{F2549A41-DE9C-42E2-91AE-C0182DD4FFD0}" type="pres">
      <dgm:prSet presAssocID="{B3C2294F-F67F-4755-987A-6D3183097EA1}" presName="parTrans" presStyleLbl="bgSibTrans2D1" presStyleIdx="3" presStyleCnt="5"/>
      <dgm:spPr/>
    </dgm:pt>
    <dgm:pt modelId="{89F3EB85-8837-442F-AFE6-C5FA9B0B0E96}" type="pres">
      <dgm:prSet presAssocID="{B6380B07-C5D2-4EE6-845D-C071DEC11CDF}" presName="node" presStyleLbl="node1" presStyleIdx="3" presStyleCnt="5">
        <dgm:presLayoutVars>
          <dgm:bulletEnabled val="1"/>
        </dgm:presLayoutVars>
      </dgm:prSet>
      <dgm:spPr/>
    </dgm:pt>
    <dgm:pt modelId="{425A25D7-BCF4-439D-92A1-0743FD6E6C39}" type="pres">
      <dgm:prSet presAssocID="{35A9D7F2-BD28-461A-B3C2-3C476C4A2351}" presName="parTrans" presStyleLbl="bgSibTrans2D1" presStyleIdx="4" presStyleCnt="5"/>
      <dgm:spPr/>
    </dgm:pt>
    <dgm:pt modelId="{E668B9BA-C19E-42E3-A518-646F9F41BD27}" type="pres">
      <dgm:prSet presAssocID="{5BA07641-02BA-483B-84A8-D0126720C053}" presName="node" presStyleLbl="node1" presStyleIdx="4" presStyleCnt="5">
        <dgm:presLayoutVars>
          <dgm:bulletEnabled val="1"/>
        </dgm:presLayoutVars>
      </dgm:prSet>
      <dgm:spPr/>
    </dgm:pt>
  </dgm:ptLst>
  <dgm:cxnLst>
    <dgm:cxn modelId="{10E68E06-C478-42D1-B393-C4F0E7EBDE74}" type="presOf" srcId="{A7CC57A4-C43C-444B-A05A-545FDFF6AB11}" destId="{98F04F86-22F4-471C-B134-EA0D998F4A21}" srcOrd="0" destOrd="0" presId="urn:microsoft.com/office/officeart/2005/8/layout/radial4"/>
    <dgm:cxn modelId="{579FE21C-F39E-4CF0-899C-E89DA9210A62}" srcId="{A7CC57A4-C43C-444B-A05A-545FDFF6AB11}" destId="{5FEF0F17-1254-4833-99DF-321F4F9D4AEC}" srcOrd="3" destOrd="0" parTransId="{31471B9F-8FA8-42CE-AB56-949C6E12108A}" sibTransId="{FE53F158-EA9E-4E34-A1B6-B1E1A5E5646F}"/>
    <dgm:cxn modelId="{D49B1127-5F67-4B05-BC2B-5025538F2B73}" srcId="{AC1017B8-DA16-403E-B779-C8EC304E7761}" destId="{B6380B07-C5D2-4EE6-845D-C071DEC11CDF}" srcOrd="3" destOrd="0" parTransId="{B3C2294F-F67F-4755-987A-6D3183097EA1}" sibTransId="{70BE2C01-BD4A-41C2-B9B2-48E12A346DD5}"/>
    <dgm:cxn modelId="{DE24A633-2AD1-4C7C-BE4B-DD2D90FAE432}" srcId="{A7CC57A4-C43C-444B-A05A-545FDFF6AB11}" destId="{A3967DF9-9EE2-4125-B8DD-649C5EDC989A}" srcOrd="1" destOrd="0" parTransId="{2E6EB343-A98F-4EF2-ACE6-551412BE92BE}" sibTransId="{62AAF65A-0D12-42E0-8315-C2AD16674900}"/>
    <dgm:cxn modelId="{C4DA7D3B-704C-4538-BDD9-425D574B96FA}" srcId="{A7CC57A4-C43C-444B-A05A-545FDFF6AB11}" destId="{F84F48ED-90A3-4E2B-BA39-A82FEDC77CC7}" srcOrd="4" destOrd="0" parTransId="{5C9EE84C-8C19-42E1-ACE2-5D667E35FC8F}" sibTransId="{27AE2532-80DA-4B36-BD6C-B7A76F892145}"/>
    <dgm:cxn modelId="{E5192F3E-1D35-42BF-AD6F-4734ED4D6FD2}" srcId="{AC1017B8-DA16-403E-B779-C8EC304E7761}" destId="{BC651479-2522-4414-9DAE-B2BE71AFC10F}" srcOrd="1" destOrd="0" parTransId="{112E4CEE-7373-43B9-BB95-CAD7C759979E}" sibTransId="{691595FB-E113-4324-9212-7E5BB3642F08}"/>
    <dgm:cxn modelId="{550D6767-A307-4C47-B7C4-7AC778C93539}" type="presOf" srcId="{B3C2294F-F67F-4755-987A-6D3183097EA1}" destId="{F2549A41-DE9C-42E2-91AE-C0182DD4FFD0}" srcOrd="0" destOrd="0" presId="urn:microsoft.com/office/officeart/2005/8/layout/radial4"/>
    <dgm:cxn modelId="{7BB7D470-A081-4154-81D1-21D6938ECA43}" type="presOf" srcId="{5BA07641-02BA-483B-84A8-D0126720C053}" destId="{E668B9BA-C19E-42E3-A518-646F9F41BD27}" srcOrd="0" destOrd="0" presId="urn:microsoft.com/office/officeart/2005/8/layout/radial4"/>
    <dgm:cxn modelId="{46FA4F56-A935-4750-BF3F-DAF5846BEC87}" type="presOf" srcId="{35A9D7F2-BD28-461A-B3C2-3C476C4A2351}" destId="{425A25D7-BCF4-439D-92A1-0743FD6E6C39}" srcOrd="0" destOrd="0" presId="urn:microsoft.com/office/officeart/2005/8/layout/radial4"/>
    <dgm:cxn modelId="{C5AFEC77-4F51-47DE-BD19-CBBFF21300EE}" type="presOf" srcId="{AC1017B8-DA16-403E-B779-C8EC304E7761}" destId="{8FDC4F10-B878-4934-9DE6-B9E311FCBF40}" srcOrd="0" destOrd="0" presId="urn:microsoft.com/office/officeart/2005/8/layout/radial4"/>
    <dgm:cxn modelId="{EDAA0D7C-027C-49FF-869B-A10F647355E5}" type="presOf" srcId="{112E4CEE-7373-43B9-BB95-CAD7C759979E}" destId="{5AE25BDE-5187-4C72-A844-7514171CA54A}" srcOrd="0" destOrd="0" presId="urn:microsoft.com/office/officeart/2005/8/layout/radial4"/>
    <dgm:cxn modelId="{96CE41A1-3A2C-4339-B0CE-70AC816B148C}" type="presOf" srcId="{58026248-1556-480D-BD70-948BBFD2EC8E}" destId="{38DF368A-6453-4B67-B86B-9BC5BCE9E24E}" srcOrd="0" destOrd="0" presId="urn:microsoft.com/office/officeart/2005/8/layout/radial4"/>
    <dgm:cxn modelId="{878C45A9-7CEE-48C4-9664-BAD63061EB58}" type="presOf" srcId="{65EDE148-1F4E-409B-99CA-E5A8066090FB}" destId="{FA1AB254-5577-4C75-8EE3-E3B829B8DD7D}" srcOrd="0" destOrd="0" presId="urn:microsoft.com/office/officeart/2005/8/layout/radial4"/>
    <dgm:cxn modelId="{C957F5AA-5EC1-477A-B3E0-3B69ED40B234}" type="presOf" srcId="{A88E0B57-D5BF-476A-BBBB-1825DBDCBE02}" destId="{13C31913-BF85-4483-B204-31BE4FB2BED6}" srcOrd="0" destOrd="0" presId="urn:microsoft.com/office/officeart/2005/8/layout/radial4"/>
    <dgm:cxn modelId="{960EE5B8-62CA-4F7F-9C25-9EE60017E79A}" srcId="{A7CC57A4-C43C-444B-A05A-545FDFF6AB11}" destId="{A072EAF6-C4D6-4BC9-AE10-40FA2FBAD5A3}" srcOrd="2" destOrd="0" parTransId="{2684C65F-72C3-4304-BD5D-62C72049A1D9}" sibTransId="{1F9C9417-C12F-433B-B19B-8AE0926A5700}"/>
    <dgm:cxn modelId="{5E1040BC-F78D-49FC-936B-5C2B38AD189E}" type="presOf" srcId="{EC79FBEB-CEAF-4CE5-BF78-DB7E38FC8B3C}" destId="{6EED6938-B5A6-41D0-B3B1-C96D4196720A}" srcOrd="0" destOrd="0" presId="urn:microsoft.com/office/officeart/2005/8/layout/radial4"/>
    <dgm:cxn modelId="{C43D84BD-F9DA-46D3-AB56-29AB504EAD32}" srcId="{AC1017B8-DA16-403E-B779-C8EC304E7761}" destId="{5BA07641-02BA-483B-84A8-D0126720C053}" srcOrd="4" destOrd="0" parTransId="{35A9D7F2-BD28-461A-B3C2-3C476C4A2351}" sibTransId="{8874CC06-41DC-4ABC-AB3C-DC1B7E5C9A72}"/>
    <dgm:cxn modelId="{7D43E8BF-DBF9-4099-AF32-970B21F3C7B2}" srcId="{AC1017B8-DA16-403E-B779-C8EC304E7761}" destId="{EC79FBEB-CEAF-4CE5-BF78-DB7E38FC8B3C}" srcOrd="0" destOrd="0" parTransId="{58026248-1556-480D-BD70-948BBFD2EC8E}" sibTransId="{45A1CF67-55E2-469E-B778-FDBCE7A1C1D8}"/>
    <dgm:cxn modelId="{E8B2DFCA-ACAD-4A4C-A24D-E869E05ABBFC}" srcId="{AC1017B8-DA16-403E-B779-C8EC304E7761}" destId="{A88E0B57-D5BF-476A-BBBB-1825DBDCBE02}" srcOrd="2" destOrd="0" parTransId="{65EDE148-1F4E-409B-99CA-E5A8066090FB}" sibTransId="{3780B612-6C8A-47AD-BDEA-82F0DE01F332}"/>
    <dgm:cxn modelId="{B99DEEE1-2C1F-4492-95D1-BCFC1335D369}" type="presOf" srcId="{B6380B07-C5D2-4EE6-845D-C071DEC11CDF}" destId="{89F3EB85-8837-442F-AFE6-C5FA9B0B0E96}" srcOrd="0" destOrd="0" presId="urn:microsoft.com/office/officeart/2005/8/layout/radial4"/>
    <dgm:cxn modelId="{71F1CEE3-8605-4BF1-BF98-3701A79F9E93}" type="presOf" srcId="{BC651479-2522-4414-9DAE-B2BE71AFC10F}" destId="{4AD3FA15-FFBF-4695-BA4F-0EEC8EE0F983}" srcOrd="0" destOrd="0" presId="urn:microsoft.com/office/officeart/2005/8/layout/radial4"/>
    <dgm:cxn modelId="{B48302E6-BC4D-48EC-BFC2-513DF6C5A99D}" srcId="{A7CC57A4-C43C-444B-A05A-545FDFF6AB11}" destId="{AC1017B8-DA16-403E-B779-C8EC304E7761}" srcOrd="0" destOrd="0" parTransId="{E3E726F2-C429-4297-A0C2-02702E0E2058}" sibTransId="{7990A72B-D689-4D1D-9899-4F9A42954AF8}"/>
    <dgm:cxn modelId="{41243A2A-71F5-4780-906A-16B918404F03}" type="presParOf" srcId="{98F04F86-22F4-471C-B134-EA0D998F4A21}" destId="{8FDC4F10-B878-4934-9DE6-B9E311FCBF40}" srcOrd="0" destOrd="0" presId="urn:microsoft.com/office/officeart/2005/8/layout/radial4"/>
    <dgm:cxn modelId="{5B569BA9-A202-49BC-8E4B-81EC85370A30}" type="presParOf" srcId="{98F04F86-22F4-471C-B134-EA0D998F4A21}" destId="{38DF368A-6453-4B67-B86B-9BC5BCE9E24E}" srcOrd="1" destOrd="0" presId="urn:microsoft.com/office/officeart/2005/8/layout/radial4"/>
    <dgm:cxn modelId="{06283AC8-6B1A-4F27-9DF7-0B902DD10FCE}" type="presParOf" srcId="{98F04F86-22F4-471C-B134-EA0D998F4A21}" destId="{6EED6938-B5A6-41D0-B3B1-C96D4196720A}" srcOrd="2" destOrd="0" presId="urn:microsoft.com/office/officeart/2005/8/layout/radial4"/>
    <dgm:cxn modelId="{490D73E3-A224-414A-95FD-58F082EE79D5}" type="presParOf" srcId="{98F04F86-22F4-471C-B134-EA0D998F4A21}" destId="{5AE25BDE-5187-4C72-A844-7514171CA54A}" srcOrd="3" destOrd="0" presId="urn:microsoft.com/office/officeart/2005/8/layout/radial4"/>
    <dgm:cxn modelId="{3D64E776-2FF6-4255-8C3F-2BB96BD3A3C0}" type="presParOf" srcId="{98F04F86-22F4-471C-B134-EA0D998F4A21}" destId="{4AD3FA15-FFBF-4695-BA4F-0EEC8EE0F983}" srcOrd="4" destOrd="0" presId="urn:microsoft.com/office/officeart/2005/8/layout/radial4"/>
    <dgm:cxn modelId="{D7E77B05-6B69-4F4D-BEF0-E4570532294D}" type="presParOf" srcId="{98F04F86-22F4-471C-B134-EA0D998F4A21}" destId="{FA1AB254-5577-4C75-8EE3-E3B829B8DD7D}" srcOrd="5" destOrd="0" presId="urn:microsoft.com/office/officeart/2005/8/layout/radial4"/>
    <dgm:cxn modelId="{C1414BB9-1AED-43EC-AA0A-DAF57B830029}" type="presParOf" srcId="{98F04F86-22F4-471C-B134-EA0D998F4A21}" destId="{13C31913-BF85-4483-B204-31BE4FB2BED6}" srcOrd="6" destOrd="0" presId="urn:microsoft.com/office/officeart/2005/8/layout/radial4"/>
    <dgm:cxn modelId="{92D38897-9023-4D81-99D9-700BF45DA4C1}" type="presParOf" srcId="{98F04F86-22F4-471C-B134-EA0D998F4A21}" destId="{F2549A41-DE9C-42E2-91AE-C0182DD4FFD0}" srcOrd="7" destOrd="0" presId="urn:microsoft.com/office/officeart/2005/8/layout/radial4"/>
    <dgm:cxn modelId="{0B4E92A1-FCCC-4B93-AEB0-A7A1465E749A}" type="presParOf" srcId="{98F04F86-22F4-471C-B134-EA0D998F4A21}" destId="{89F3EB85-8837-442F-AFE6-C5FA9B0B0E96}" srcOrd="8" destOrd="0" presId="urn:microsoft.com/office/officeart/2005/8/layout/radial4"/>
    <dgm:cxn modelId="{D6247138-0973-4688-A94F-100E6B3459FB}" type="presParOf" srcId="{98F04F86-22F4-471C-B134-EA0D998F4A21}" destId="{425A25D7-BCF4-439D-92A1-0743FD6E6C39}" srcOrd="9" destOrd="0" presId="urn:microsoft.com/office/officeart/2005/8/layout/radial4"/>
    <dgm:cxn modelId="{6AB88562-B0A9-454E-8CD6-7AB2F75D0EF0}" type="presParOf" srcId="{98F04F86-22F4-471C-B134-EA0D998F4A21}" destId="{E668B9BA-C19E-42E3-A518-646F9F41BD27}" srcOrd="10"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A5914F-0203-4C0F-A925-0C4A462830A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0108141A-E759-4736-BF38-F1531A99D629}">
      <dgm:prSet phldrT="[Texto]" custT="1"/>
      <dgm:spPr>
        <a:solidFill>
          <a:srgbClr val="123E69"/>
        </a:solidFill>
      </dgm:spPr>
      <dgm:t>
        <a:bodyPr/>
        <a:lstStyle/>
        <a:p>
          <a:r>
            <a:rPr lang="es-ES" sz="2400" b="1" dirty="0"/>
            <a:t>Evaluación</a:t>
          </a:r>
        </a:p>
      </dgm:t>
    </dgm:pt>
    <dgm:pt modelId="{ADB7F9E3-66C6-4099-8A35-717549B68E0A}" type="parTrans" cxnId="{83B28052-3A3D-48AA-AA57-82046A273322}">
      <dgm:prSet/>
      <dgm:spPr/>
      <dgm:t>
        <a:bodyPr/>
        <a:lstStyle/>
        <a:p>
          <a:endParaRPr lang="es-ES" sz="1200"/>
        </a:p>
      </dgm:t>
    </dgm:pt>
    <dgm:pt modelId="{69842376-6394-4483-9E80-0396769D9694}" type="sibTrans" cxnId="{83B28052-3A3D-48AA-AA57-82046A273322}">
      <dgm:prSet/>
      <dgm:spPr/>
      <dgm:t>
        <a:bodyPr/>
        <a:lstStyle/>
        <a:p>
          <a:endParaRPr lang="es-ES" sz="1200"/>
        </a:p>
      </dgm:t>
    </dgm:pt>
    <dgm:pt modelId="{1C062246-0D80-4684-8B15-01425D5458AE}">
      <dgm:prSet phldrT="[Texto]" custT="1"/>
      <dgm:spPr/>
      <dgm:t>
        <a:bodyPr/>
        <a:lstStyle/>
        <a:p>
          <a:pPr algn="l"/>
          <a:r>
            <a:rPr lang="es-ES" sz="1200" dirty="0"/>
            <a:t>Realizar un </a:t>
          </a:r>
          <a:r>
            <a:rPr lang="es-ES" sz="1200" b="1" dirty="0"/>
            <a:t>examen exhaustivo de los pies </a:t>
          </a:r>
          <a:r>
            <a:rPr lang="es-ES" sz="1200" dirty="0"/>
            <a:t>al menos una vez al año para identificar factores de riesgo de úlceras y amputaciones </a:t>
          </a:r>
          <a:r>
            <a:rPr lang="es-ES" sz="1200" b="1" dirty="0">
              <a:solidFill>
                <a:srgbClr val="C00000"/>
              </a:solidFill>
            </a:rPr>
            <a:t>(A)</a:t>
          </a:r>
          <a:r>
            <a:rPr lang="es-ES" sz="1200" dirty="0"/>
            <a:t>.</a:t>
          </a:r>
        </a:p>
      </dgm:t>
    </dgm:pt>
    <dgm:pt modelId="{75807069-141B-478B-A52F-2398E42E6E1E}" type="parTrans" cxnId="{A48DECE4-430C-4C26-A95D-BE8FA4111435}">
      <dgm:prSet/>
      <dgm:spPr/>
      <dgm:t>
        <a:bodyPr/>
        <a:lstStyle/>
        <a:p>
          <a:endParaRPr lang="es-ES" sz="1200"/>
        </a:p>
      </dgm:t>
    </dgm:pt>
    <dgm:pt modelId="{8C49A3AE-A408-4EF6-8F60-55D390D3FC9E}" type="sibTrans" cxnId="{A48DECE4-430C-4C26-A95D-BE8FA4111435}">
      <dgm:prSet/>
      <dgm:spPr/>
      <dgm:t>
        <a:bodyPr/>
        <a:lstStyle/>
        <a:p>
          <a:endParaRPr lang="es-ES" sz="1200"/>
        </a:p>
      </dgm:t>
    </dgm:pt>
    <dgm:pt modelId="{C42A138D-011C-4449-B14C-E2E963F6AC8B}">
      <dgm:prSet phldrT="[Texto]" custT="1"/>
      <dgm:spPr/>
      <dgm:t>
        <a:bodyPr/>
        <a:lstStyle/>
        <a:p>
          <a:pPr algn="l"/>
          <a:r>
            <a:rPr lang="es-ES" sz="1200" dirty="0"/>
            <a:t>El examen debe incluir inspección de la piel, evaluación de deformidades de los pies, evaluación neurológica (estudio con monofilamento de 10 g con al menos una evaluación más: prueba de pinchazo, temperatura o vibración), y examen vascular que incluya los pulsos en las piernas y los pies </a:t>
          </a:r>
          <a:r>
            <a:rPr lang="es-ES" sz="1200" b="1" dirty="0">
              <a:solidFill>
                <a:srgbClr val="C00000"/>
              </a:solidFill>
            </a:rPr>
            <a:t>(B)</a:t>
          </a:r>
          <a:r>
            <a:rPr lang="es-ES" sz="1200" dirty="0"/>
            <a:t>.</a:t>
          </a:r>
        </a:p>
      </dgm:t>
    </dgm:pt>
    <dgm:pt modelId="{076A39F4-9763-4157-A27A-089C122547BA}" type="parTrans" cxnId="{669C54AF-970E-4485-9AD2-02D5307CFBD6}">
      <dgm:prSet/>
      <dgm:spPr/>
      <dgm:t>
        <a:bodyPr/>
        <a:lstStyle/>
        <a:p>
          <a:endParaRPr lang="es-ES" sz="1200"/>
        </a:p>
      </dgm:t>
    </dgm:pt>
    <dgm:pt modelId="{1CFF2663-302D-4C31-8885-4C7D87867389}" type="sibTrans" cxnId="{669C54AF-970E-4485-9AD2-02D5307CFBD6}">
      <dgm:prSet/>
      <dgm:spPr/>
      <dgm:t>
        <a:bodyPr/>
        <a:lstStyle/>
        <a:p>
          <a:endParaRPr lang="es-ES" sz="1200"/>
        </a:p>
      </dgm:t>
    </dgm:pt>
    <dgm:pt modelId="{4ED5035D-FED3-45BA-81E3-F5CBC0FDCA0A}">
      <dgm:prSet phldrT="[Texto]" custT="1"/>
      <dgm:spPr/>
      <dgm:t>
        <a:bodyPr/>
        <a:lstStyle/>
        <a:p>
          <a:pPr algn="l"/>
          <a:r>
            <a:rPr lang="es-ES" sz="1200" dirty="0"/>
            <a:t>En cada consulta se deben inspeccionar los pies de los pacientes con signos de pérdida sensorial o con úlceras o amputaciones previas </a:t>
          </a:r>
          <a:r>
            <a:rPr lang="es-ES" sz="1200" b="1" dirty="0">
              <a:solidFill>
                <a:srgbClr val="C00000"/>
              </a:solidFill>
            </a:rPr>
            <a:t>(A)</a:t>
          </a:r>
          <a:r>
            <a:rPr lang="es-ES" sz="1200" dirty="0"/>
            <a:t>.</a:t>
          </a:r>
        </a:p>
      </dgm:t>
    </dgm:pt>
    <dgm:pt modelId="{C7F64CA0-1895-4E5B-B86E-2BDE9867EEA8}" type="parTrans" cxnId="{64973218-4A51-48BF-8597-5604C03B3E46}">
      <dgm:prSet/>
      <dgm:spPr/>
      <dgm:t>
        <a:bodyPr/>
        <a:lstStyle/>
        <a:p>
          <a:endParaRPr lang="es-ES" sz="1200"/>
        </a:p>
      </dgm:t>
    </dgm:pt>
    <dgm:pt modelId="{4F22C599-72D2-492E-8018-0A31EA03C46C}" type="sibTrans" cxnId="{64973218-4A51-48BF-8597-5604C03B3E46}">
      <dgm:prSet/>
      <dgm:spPr/>
      <dgm:t>
        <a:bodyPr/>
        <a:lstStyle/>
        <a:p>
          <a:endParaRPr lang="es-ES" sz="1200"/>
        </a:p>
      </dgm:t>
    </dgm:pt>
    <dgm:pt modelId="{0EADAB09-1E6D-4ED0-BAC0-0DD1100DF2FC}">
      <dgm:prSet phldrT="[Texto]" custT="1"/>
      <dgm:spPr/>
      <dgm:t>
        <a:bodyPr/>
        <a:lstStyle/>
        <a:p>
          <a:pPr algn="l">
            <a:spcAft>
              <a:spcPts val="0"/>
            </a:spcAft>
          </a:pPr>
          <a:r>
            <a:rPr lang="es-ES" sz="1200" dirty="0"/>
            <a:t>Obtener los </a:t>
          </a:r>
          <a:r>
            <a:rPr lang="es-ES" sz="1200" b="1" dirty="0"/>
            <a:t>antecedentes</a:t>
          </a:r>
          <a:r>
            <a:rPr lang="es-ES" sz="1200" dirty="0"/>
            <a:t> de ulceraciones, amputaciones, pie de Charcot, angioplastia o cirugía vascular, tabaquismo, retinopatía y nefropatía, y evaluar los síntomas actuales de neuropatía (dolor, ardor, entumecimiento) y de enfermedad vascular (cansancio de piernas, claudicación)</a:t>
          </a:r>
          <a:r>
            <a:rPr kumimoji="0" lang="es-ES" sz="1200" b="1" i="0" u="none" strike="noStrike" cap="none" spc="0" normalizeH="0" baseline="0" noProof="0" dirty="0">
              <a:ln>
                <a:noFill/>
              </a:ln>
              <a:solidFill>
                <a:srgbClr val="FF0000"/>
              </a:solidFill>
              <a:effectLst/>
              <a:uLnTx/>
              <a:uFillTx/>
              <a:latin typeface="Aptos" panose="02110004020202020204"/>
              <a:ea typeface="+mn-ea"/>
              <a:cs typeface="+mn-cs"/>
            </a:rPr>
            <a:t> </a:t>
          </a:r>
          <a:r>
            <a:rPr kumimoji="0" lang="es-ES" sz="1200" b="1" i="0" u="none" strike="noStrike" cap="none" spc="0" normalizeH="0" baseline="0" noProof="0" dirty="0">
              <a:ln>
                <a:noFill/>
              </a:ln>
              <a:solidFill>
                <a:srgbClr val="C00000"/>
              </a:solidFill>
              <a:effectLst/>
              <a:uLnTx/>
              <a:uFillTx/>
              <a:latin typeface="Aptos" panose="02110004020202020204"/>
              <a:ea typeface="+mn-ea"/>
              <a:cs typeface="+mn-cs"/>
            </a:rPr>
            <a:t>(B)</a:t>
          </a:r>
          <a:r>
            <a:rPr kumimoji="0" lang="es-ES" sz="1200" b="0" i="0" u="none" strike="noStrike" cap="none" spc="0" normalizeH="0" baseline="0" noProof="0" dirty="0">
              <a:ln>
                <a:noFill/>
              </a:ln>
              <a:solidFill>
                <a:prstClr val="black"/>
              </a:solidFill>
              <a:effectLst/>
              <a:uLnTx/>
              <a:uFillTx/>
              <a:latin typeface="Aptos" panose="02110004020202020204"/>
              <a:ea typeface="+mn-ea"/>
              <a:cs typeface="+mn-cs"/>
            </a:rPr>
            <a:t>.</a:t>
          </a:r>
          <a:endParaRPr lang="es-ES" sz="1200" dirty="0"/>
        </a:p>
      </dgm:t>
    </dgm:pt>
    <dgm:pt modelId="{A5CDE83B-F196-4EF2-9194-0828DD48F0E0}" type="parTrans" cxnId="{10EFD1A2-EC1E-4EC6-8C6F-EC4B4E829CB1}">
      <dgm:prSet/>
      <dgm:spPr/>
      <dgm:t>
        <a:bodyPr/>
        <a:lstStyle/>
        <a:p>
          <a:endParaRPr lang="es-ES" sz="1200"/>
        </a:p>
      </dgm:t>
    </dgm:pt>
    <dgm:pt modelId="{747F62FE-8017-4088-BFC7-2DE18F8F7694}" type="sibTrans" cxnId="{10EFD1A2-EC1E-4EC6-8C6F-EC4B4E829CB1}">
      <dgm:prSet/>
      <dgm:spPr/>
      <dgm:t>
        <a:bodyPr/>
        <a:lstStyle/>
        <a:p>
          <a:endParaRPr lang="es-ES" sz="1200"/>
        </a:p>
      </dgm:t>
    </dgm:pt>
    <dgm:pt modelId="{3F9DC3C9-B0BD-4327-8DD7-71B52AB7021E}">
      <dgm:prSet phldrT="[Texto]" custT="1"/>
      <dgm:spPr/>
      <dgm:t>
        <a:bodyPr/>
        <a:lstStyle/>
        <a:p>
          <a:pPr algn="l">
            <a:spcAft>
              <a:spcPts val="0"/>
            </a:spcAft>
          </a:pPr>
          <a:r>
            <a:rPr kumimoji="0" lang="es-ES" sz="1200" b="0" i="0" u="none" strike="noStrike" cap="none" spc="0" normalizeH="0" baseline="0" noProof="0" dirty="0">
              <a:ln>
                <a:noFill/>
              </a:ln>
              <a:solidFill>
                <a:prstClr val="black"/>
              </a:solidFill>
              <a:effectLst/>
              <a:uLnTx/>
              <a:uFillTx/>
              <a:latin typeface="Aptos" panose="02110004020202020204"/>
              <a:ea typeface="+mn-ea"/>
              <a:cs typeface="+mn-cs"/>
            </a:rPr>
            <a:t>La detección inicial de la </a:t>
          </a:r>
          <a:r>
            <a:rPr lang="es-ES" sz="1200" b="1" dirty="0">
              <a:solidFill>
                <a:prstClr val="black"/>
              </a:solidFill>
              <a:latin typeface="Aptos" panose="02110004020202020204"/>
            </a:rPr>
            <a:t>EAP</a:t>
          </a:r>
          <a:r>
            <a:rPr kumimoji="0" lang="es-ES" sz="1200" b="1" i="0" u="none" strike="noStrike" cap="none" spc="0" normalizeH="0" baseline="0" noProof="0" dirty="0">
              <a:ln>
                <a:noFill/>
              </a:ln>
              <a:solidFill>
                <a:prstClr val="black"/>
              </a:solidFill>
              <a:effectLst/>
              <a:uLnTx/>
              <a:uFillTx/>
              <a:latin typeface="Aptos" panose="02110004020202020204"/>
              <a:ea typeface="+mn-ea"/>
              <a:cs typeface="+mn-cs"/>
            </a:rPr>
            <a:t> </a:t>
          </a:r>
          <a:r>
            <a:rPr kumimoji="0" lang="es-ES" sz="1200" b="0" i="0" u="none" strike="noStrike" cap="none" spc="0" normalizeH="0" baseline="0" noProof="0" dirty="0">
              <a:ln>
                <a:noFill/>
              </a:ln>
              <a:solidFill>
                <a:prstClr val="black"/>
              </a:solidFill>
              <a:effectLst/>
              <a:uLnTx/>
              <a:uFillTx/>
              <a:latin typeface="Aptos" panose="02110004020202020204"/>
              <a:ea typeface="+mn-ea"/>
              <a:cs typeface="+mn-cs"/>
            </a:rPr>
            <a:t>incluye la evaluación de los pulsos, el tiempo de llenado capilar, la palidez en la elevación y el tiempo de llenado venoso </a:t>
          </a:r>
          <a:r>
            <a:rPr kumimoji="0" lang="es-ES" sz="1200" b="1" i="0" u="none" strike="noStrike" cap="none" spc="0" normalizeH="0" baseline="0" noProof="0" dirty="0">
              <a:ln>
                <a:noFill/>
              </a:ln>
              <a:solidFill>
                <a:srgbClr val="C00000"/>
              </a:solidFill>
              <a:effectLst/>
              <a:uLnTx/>
              <a:uFillTx/>
              <a:latin typeface="Aptos" panose="02110004020202020204"/>
              <a:ea typeface="+mn-ea"/>
              <a:cs typeface="+mn-cs"/>
            </a:rPr>
            <a:t>(B)</a:t>
          </a:r>
          <a:r>
            <a:rPr kumimoji="0" lang="es-ES" sz="1200" b="0" i="0" u="none" strike="noStrike" cap="none" spc="0" normalizeH="0" baseline="0" noProof="0" dirty="0">
              <a:ln>
                <a:noFill/>
              </a:ln>
              <a:solidFill>
                <a:prstClr val="black"/>
              </a:solidFill>
              <a:effectLst/>
              <a:uLnTx/>
              <a:uFillTx/>
              <a:latin typeface="Aptos" panose="02110004020202020204"/>
              <a:ea typeface="+mn-ea"/>
              <a:cs typeface="+mn-cs"/>
            </a:rPr>
            <a:t>. </a:t>
          </a:r>
          <a:endParaRPr lang="es-ES" sz="1200" dirty="0"/>
        </a:p>
      </dgm:t>
    </dgm:pt>
    <dgm:pt modelId="{DD1F1E37-CF60-49D1-BF82-8F436DEAF1F6}" type="parTrans" cxnId="{3B68E93F-B7BE-4193-8F32-81549C68E4D8}">
      <dgm:prSet/>
      <dgm:spPr/>
      <dgm:t>
        <a:bodyPr/>
        <a:lstStyle/>
        <a:p>
          <a:endParaRPr lang="es-ES" sz="1200"/>
        </a:p>
      </dgm:t>
    </dgm:pt>
    <dgm:pt modelId="{D2D2B39E-23D7-45D7-9FA1-EE3D0E18151C}" type="sibTrans" cxnId="{3B68E93F-B7BE-4193-8F32-81549C68E4D8}">
      <dgm:prSet/>
      <dgm:spPr/>
      <dgm:t>
        <a:bodyPr/>
        <a:lstStyle/>
        <a:p>
          <a:endParaRPr lang="es-ES" sz="1200"/>
        </a:p>
      </dgm:t>
    </dgm:pt>
    <dgm:pt modelId="{5E6A25BC-9F3A-4FA1-AB68-A2498223C51E}">
      <dgm:prSet phldrT="[Texto]" custT="1"/>
      <dgm:spPr/>
      <dgm:t>
        <a:bodyPr/>
        <a:lstStyle/>
        <a:p>
          <a:pPr algn="l">
            <a:spcAft>
              <a:spcPts val="0"/>
            </a:spcAft>
          </a:pPr>
          <a:r>
            <a:rPr lang="es-ES" sz="1200" dirty="0">
              <a:solidFill>
                <a:prstClr val="black"/>
              </a:solidFill>
              <a:latin typeface="Aptos" panose="02110004020202020204"/>
            </a:rPr>
            <a:t>En l</a:t>
          </a:r>
          <a:r>
            <a:rPr kumimoji="0" lang="es-ES" sz="1200" b="0" i="0" u="none" strike="noStrike" cap="none" spc="0" normalizeH="0" baseline="0" noProof="0" dirty="0">
              <a:ln>
                <a:noFill/>
              </a:ln>
              <a:solidFill>
                <a:prstClr val="black"/>
              </a:solidFill>
              <a:effectLst/>
              <a:uLnTx/>
              <a:uFillTx/>
              <a:latin typeface="Aptos" panose="02110004020202020204"/>
              <a:ea typeface="+mn-ea"/>
              <a:cs typeface="+mn-cs"/>
            </a:rPr>
            <a:t>os pacientes con </a:t>
          </a:r>
          <a:r>
            <a:rPr kumimoji="0" lang="es-ES" sz="1200" b="1" i="0" u="none" strike="noStrike" cap="none" spc="0" normalizeH="0" baseline="0" noProof="0" dirty="0">
              <a:ln>
                <a:noFill/>
              </a:ln>
              <a:solidFill>
                <a:prstClr val="black"/>
              </a:solidFill>
              <a:effectLst/>
              <a:uLnTx/>
              <a:uFillTx/>
              <a:latin typeface="Aptos" panose="02110004020202020204"/>
              <a:ea typeface="+mn-ea"/>
              <a:cs typeface="+mn-cs"/>
            </a:rPr>
            <a:t>síntomas de claudicación </a:t>
          </a:r>
          <a:r>
            <a:rPr kumimoji="0" lang="es-ES" sz="1200" i="0" u="none" strike="noStrike" cap="none" spc="0" normalizeH="0" baseline="0" noProof="0" dirty="0">
              <a:ln>
                <a:noFill/>
              </a:ln>
              <a:solidFill>
                <a:prstClr val="black"/>
              </a:solidFill>
              <a:effectLst/>
              <a:uLnTx/>
              <a:uFillTx/>
              <a:latin typeface="Aptos" panose="02110004020202020204"/>
              <a:ea typeface="+mn-ea"/>
              <a:cs typeface="+mn-cs"/>
            </a:rPr>
            <a:t>o</a:t>
          </a:r>
          <a:r>
            <a:rPr kumimoji="0" lang="es-ES" sz="1200" b="1" i="0" u="none" strike="noStrike" cap="none" spc="0" normalizeH="0" baseline="0" noProof="0" dirty="0">
              <a:ln>
                <a:noFill/>
              </a:ln>
              <a:solidFill>
                <a:prstClr val="black"/>
              </a:solidFill>
              <a:effectLst/>
              <a:uLnTx/>
              <a:uFillTx/>
              <a:latin typeface="Aptos" panose="02110004020202020204"/>
              <a:ea typeface="+mn-ea"/>
              <a:cs typeface="+mn-cs"/>
            </a:rPr>
            <a:t> </a:t>
          </a:r>
          <a:r>
            <a:rPr kumimoji="0" lang="es-ES" sz="1200" i="0" u="none" strike="noStrike" cap="none" spc="0" normalizeH="0" baseline="0" noProof="0" dirty="0">
              <a:ln>
                <a:noFill/>
              </a:ln>
              <a:solidFill>
                <a:prstClr val="black"/>
              </a:solidFill>
              <a:effectLst/>
              <a:uLnTx/>
              <a:uFillTx/>
              <a:latin typeface="Aptos" panose="02110004020202020204"/>
              <a:ea typeface="+mn-ea"/>
              <a:cs typeface="+mn-cs"/>
            </a:rPr>
            <a:t>con</a:t>
          </a:r>
          <a:r>
            <a:rPr kumimoji="0" lang="es-ES" sz="1200" b="1" i="0" u="none" strike="noStrike" cap="none" spc="0" normalizeH="0" baseline="0" noProof="0" dirty="0">
              <a:ln>
                <a:noFill/>
              </a:ln>
              <a:solidFill>
                <a:prstClr val="black"/>
              </a:solidFill>
              <a:effectLst/>
              <a:uLnTx/>
              <a:uFillTx/>
              <a:latin typeface="Aptos" panose="02110004020202020204"/>
              <a:ea typeface="+mn-ea"/>
              <a:cs typeface="+mn-cs"/>
            </a:rPr>
            <a:t> pulsos disminuidos o ausentes</a:t>
          </a:r>
          <a:r>
            <a:rPr kumimoji="0" lang="es-ES" sz="1200" b="0" i="0" u="none" strike="noStrike" cap="none" spc="0" normalizeH="0" baseline="0" noProof="0" dirty="0">
              <a:ln>
                <a:noFill/>
              </a:ln>
              <a:solidFill>
                <a:prstClr val="black"/>
              </a:solidFill>
              <a:effectLst/>
              <a:uLnTx/>
              <a:uFillTx/>
              <a:latin typeface="Aptos" panose="02110004020202020204"/>
              <a:ea typeface="+mn-ea"/>
              <a:cs typeface="+mn-cs"/>
            </a:rPr>
            <a:t> se debe evaluar el índice tobillo-brazo con presiones en los dedos de los pies para una evaluación vascular</a:t>
          </a:r>
          <a:r>
            <a:rPr kumimoji="0" lang="es-ES" sz="1200" b="0" i="0" u="none" strike="noStrike" cap="none" spc="0" normalizeH="0" baseline="0" noProof="0" dirty="0">
              <a:ln>
                <a:noFill/>
              </a:ln>
              <a:solidFill>
                <a:srgbClr val="C00000"/>
              </a:solidFill>
              <a:effectLst/>
              <a:uLnTx/>
              <a:uFillTx/>
              <a:latin typeface="Aptos" panose="02110004020202020204"/>
              <a:ea typeface="+mn-ea"/>
              <a:cs typeface="+mn-cs"/>
            </a:rPr>
            <a:t> </a:t>
          </a:r>
          <a:r>
            <a:rPr kumimoji="0" lang="es-ES" sz="1200" b="1" i="0" u="none" strike="noStrike" cap="none" spc="0" normalizeH="0" baseline="0" noProof="0" dirty="0">
              <a:ln>
                <a:noFill/>
              </a:ln>
              <a:solidFill>
                <a:srgbClr val="C00000"/>
              </a:solidFill>
              <a:effectLst/>
              <a:uLnTx/>
              <a:uFillTx/>
              <a:latin typeface="Aptos" panose="02110004020202020204"/>
              <a:ea typeface="+mn-ea"/>
              <a:cs typeface="+mn-cs"/>
            </a:rPr>
            <a:t>(B)</a:t>
          </a:r>
          <a:r>
            <a:rPr kumimoji="0" lang="es-ES" sz="1200" b="0" i="0" u="none" strike="noStrike" cap="none" spc="0" normalizeH="0" baseline="0" noProof="0" dirty="0">
              <a:ln>
                <a:noFill/>
              </a:ln>
              <a:solidFill>
                <a:prstClr val="black"/>
              </a:solidFill>
              <a:effectLst/>
              <a:uLnTx/>
              <a:uFillTx/>
              <a:latin typeface="Aptos" panose="02110004020202020204"/>
              <a:ea typeface="+mn-ea"/>
              <a:cs typeface="+mn-cs"/>
            </a:rPr>
            <a:t>.</a:t>
          </a:r>
          <a:endParaRPr lang="es-ES" sz="1200" dirty="0"/>
        </a:p>
      </dgm:t>
    </dgm:pt>
    <dgm:pt modelId="{4D9FBB73-7491-4AD2-996A-23621BB0E5CC}" type="parTrans" cxnId="{2D9C3EBE-B912-498E-ADDF-8A4E75D7B3E9}">
      <dgm:prSet/>
      <dgm:spPr/>
      <dgm:t>
        <a:bodyPr/>
        <a:lstStyle/>
        <a:p>
          <a:endParaRPr lang="es-ES" sz="1200"/>
        </a:p>
      </dgm:t>
    </dgm:pt>
    <dgm:pt modelId="{A58FF268-3D9C-4724-A22E-BFE72955253E}" type="sibTrans" cxnId="{2D9C3EBE-B912-498E-ADDF-8A4E75D7B3E9}">
      <dgm:prSet/>
      <dgm:spPr/>
      <dgm:t>
        <a:bodyPr/>
        <a:lstStyle/>
        <a:p>
          <a:endParaRPr lang="es-ES" sz="1200"/>
        </a:p>
      </dgm:t>
    </dgm:pt>
    <dgm:pt modelId="{89BDFCF4-8600-4BB6-B4E8-7A021BACA8A3}" type="pres">
      <dgm:prSet presAssocID="{C0A5914F-0203-4C0F-A925-0C4A462830AE}" presName="diagram" presStyleCnt="0">
        <dgm:presLayoutVars>
          <dgm:chPref val="1"/>
          <dgm:dir/>
          <dgm:animOne val="branch"/>
          <dgm:animLvl val="lvl"/>
          <dgm:resizeHandles/>
        </dgm:presLayoutVars>
      </dgm:prSet>
      <dgm:spPr/>
    </dgm:pt>
    <dgm:pt modelId="{6251A566-20CF-4BF6-9DC9-E8278394A1D1}" type="pres">
      <dgm:prSet presAssocID="{0108141A-E759-4736-BF38-F1531A99D629}" presName="root" presStyleCnt="0"/>
      <dgm:spPr/>
    </dgm:pt>
    <dgm:pt modelId="{DA52491C-2615-418A-90AA-5BB2EC6343A5}" type="pres">
      <dgm:prSet presAssocID="{0108141A-E759-4736-BF38-F1531A99D629}" presName="rootComposite" presStyleCnt="0"/>
      <dgm:spPr/>
    </dgm:pt>
    <dgm:pt modelId="{46F69B6A-19EB-498F-9B53-0005F5AA86AB}" type="pres">
      <dgm:prSet presAssocID="{0108141A-E759-4736-BF38-F1531A99D629}" presName="rootText" presStyleLbl="node1" presStyleIdx="0" presStyleCnt="1" custScaleX="301050" custScaleY="76230" custLinFactNeighborX="-56446"/>
      <dgm:spPr/>
    </dgm:pt>
    <dgm:pt modelId="{5C991DA1-5E4B-4747-A61A-7037346B42E0}" type="pres">
      <dgm:prSet presAssocID="{0108141A-E759-4736-BF38-F1531A99D629}" presName="rootConnector" presStyleLbl="node1" presStyleIdx="0" presStyleCnt="1"/>
      <dgm:spPr/>
    </dgm:pt>
    <dgm:pt modelId="{5837EA15-DFC3-427A-A0F4-C66E4E6D6FA9}" type="pres">
      <dgm:prSet presAssocID="{0108141A-E759-4736-BF38-F1531A99D629}" presName="childShape" presStyleCnt="0"/>
      <dgm:spPr/>
    </dgm:pt>
    <dgm:pt modelId="{2BB3A7C3-AB20-4C62-9E54-8E5537473A5F}" type="pres">
      <dgm:prSet presAssocID="{75807069-141B-478B-A52F-2398E42E6E1E}" presName="Name13" presStyleLbl="parChTrans1D2" presStyleIdx="0" presStyleCnt="6"/>
      <dgm:spPr/>
    </dgm:pt>
    <dgm:pt modelId="{230409D5-00C4-4A5D-8A3F-AD0D9DA018BF}" type="pres">
      <dgm:prSet presAssocID="{1C062246-0D80-4684-8B15-01425D5458AE}" presName="childText" presStyleLbl="bgAcc1" presStyleIdx="0" presStyleCnt="6" custScaleX="663107" custLinFactNeighborX="-80578" custLinFactNeighborY="13031">
        <dgm:presLayoutVars>
          <dgm:bulletEnabled val="1"/>
        </dgm:presLayoutVars>
      </dgm:prSet>
      <dgm:spPr/>
    </dgm:pt>
    <dgm:pt modelId="{0AD24A4C-60E6-4323-AB25-21F2891412C3}" type="pres">
      <dgm:prSet presAssocID="{076A39F4-9763-4157-A27A-089C122547BA}" presName="Name13" presStyleLbl="parChTrans1D2" presStyleIdx="1" presStyleCnt="6"/>
      <dgm:spPr/>
    </dgm:pt>
    <dgm:pt modelId="{F5D6D2CA-09C1-4C54-8E96-CB508658964D}" type="pres">
      <dgm:prSet presAssocID="{C42A138D-011C-4449-B14C-E2E963F6AC8B}" presName="childText" presStyleLbl="bgAcc1" presStyleIdx="1" presStyleCnt="6" custScaleX="663107" custLinFactNeighborX="-80578" custLinFactNeighborY="13031">
        <dgm:presLayoutVars>
          <dgm:bulletEnabled val="1"/>
        </dgm:presLayoutVars>
      </dgm:prSet>
      <dgm:spPr/>
    </dgm:pt>
    <dgm:pt modelId="{DC7AACA8-49D5-4718-A239-B0E11AADA53E}" type="pres">
      <dgm:prSet presAssocID="{C7F64CA0-1895-4E5B-B86E-2BDE9867EEA8}" presName="Name13" presStyleLbl="parChTrans1D2" presStyleIdx="2" presStyleCnt="6"/>
      <dgm:spPr/>
    </dgm:pt>
    <dgm:pt modelId="{8ED8F626-ED80-421C-9307-B41C70517909}" type="pres">
      <dgm:prSet presAssocID="{4ED5035D-FED3-45BA-81E3-F5CBC0FDCA0A}" presName="childText" presStyleLbl="bgAcc1" presStyleIdx="2" presStyleCnt="6" custScaleX="663107" custLinFactNeighborX="-80578" custLinFactNeighborY="13031">
        <dgm:presLayoutVars>
          <dgm:bulletEnabled val="1"/>
        </dgm:presLayoutVars>
      </dgm:prSet>
      <dgm:spPr/>
    </dgm:pt>
    <dgm:pt modelId="{768D164B-001A-49DE-B9EB-05CB32BBDD5E}" type="pres">
      <dgm:prSet presAssocID="{A5CDE83B-F196-4EF2-9194-0828DD48F0E0}" presName="Name13" presStyleLbl="parChTrans1D2" presStyleIdx="3" presStyleCnt="6"/>
      <dgm:spPr/>
    </dgm:pt>
    <dgm:pt modelId="{A435E919-3A09-4DBE-AA3D-EEE446CC0259}" type="pres">
      <dgm:prSet presAssocID="{0EADAB09-1E6D-4ED0-BAC0-0DD1100DF2FC}" presName="childText" presStyleLbl="bgAcc1" presStyleIdx="3" presStyleCnt="6" custScaleX="663107" custLinFactNeighborX="-80578" custLinFactNeighborY="13031">
        <dgm:presLayoutVars>
          <dgm:bulletEnabled val="1"/>
        </dgm:presLayoutVars>
      </dgm:prSet>
      <dgm:spPr/>
    </dgm:pt>
    <dgm:pt modelId="{2E29B988-3797-438A-81DA-4847D187921C}" type="pres">
      <dgm:prSet presAssocID="{DD1F1E37-CF60-49D1-BF82-8F436DEAF1F6}" presName="Name13" presStyleLbl="parChTrans1D2" presStyleIdx="4" presStyleCnt="6"/>
      <dgm:spPr/>
    </dgm:pt>
    <dgm:pt modelId="{6D654822-A58D-40F5-841D-583E482BCE51}" type="pres">
      <dgm:prSet presAssocID="{3F9DC3C9-B0BD-4327-8DD7-71B52AB7021E}" presName="childText" presStyleLbl="bgAcc1" presStyleIdx="4" presStyleCnt="6" custScaleX="663107" custLinFactNeighborX="-80578" custLinFactNeighborY="13031">
        <dgm:presLayoutVars>
          <dgm:bulletEnabled val="1"/>
        </dgm:presLayoutVars>
      </dgm:prSet>
      <dgm:spPr/>
    </dgm:pt>
    <dgm:pt modelId="{47CBBF41-3FD3-455E-A007-208C2DD8EBCC}" type="pres">
      <dgm:prSet presAssocID="{4D9FBB73-7491-4AD2-996A-23621BB0E5CC}" presName="Name13" presStyleLbl="parChTrans1D2" presStyleIdx="5" presStyleCnt="6"/>
      <dgm:spPr/>
    </dgm:pt>
    <dgm:pt modelId="{D4D18A43-AED3-4FA0-9BE6-161FCA8F4E8D}" type="pres">
      <dgm:prSet presAssocID="{5E6A25BC-9F3A-4FA1-AB68-A2498223C51E}" presName="childText" presStyleLbl="bgAcc1" presStyleIdx="5" presStyleCnt="6" custScaleX="663107" custLinFactNeighborX="-80578" custLinFactNeighborY="13031">
        <dgm:presLayoutVars>
          <dgm:bulletEnabled val="1"/>
        </dgm:presLayoutVars>
      </dgm:prSet>
      <dgm:spPr/>
    </dgm:pt>
  </dgm:ptLst>
  <dgm:cxnLst>
    <dgm:cxn modelId="{CBC8A615-A14D-4B5F-A134-0E85D66A0FD5}" type="presOf" srcId="{4ED5035D-FED3-45BA-81E3-F5CBC0FDCA0A}" destId="{8ED8F626-ED80-421C-9307-B41C70517909}" srcOrd="0" destOrd="0" presId="urn:microsoft.com/office/officeart/2005/8/layout/hierarchy3"/>
    <dgm:cxn modelId="{BC02A817-7FED-426C-B90D-B15C0C825138}" type="presOf" srcId="{5E6A25BC-9F3A-4FA1-AB68-A2498223C51E}" destId="{D4D18A43-AED3-4FA0-9BE6-161FCA8F4E8D}" srcOrd="0" destOrd="0" presId="urn:microsoft.com/office/officeart/2005/8/layout/hierarchy3"/>
    <dgm:cxn modelId="{64973218-4A51-48BF-8597-5604C03B3E46}" srcId="{0108141A-E759-4736-BF38-F1531A99D629}" destId="{4ED5035D-FED3-45BA-81E3-F5CBC0FDCA0A}" srcOrd="2" destOrd="0" parTransId="{C7F64CA0-1895-4E5B-B86E-2BDE9867EEA8}" sibTransId="{4F22C599-72D2-492E-8018-0A31EA03C46C}"/>
    <dgm:cxn modelId="{5C593C31-E970-459E-B89C-FC3B6D02284B}" type="presOf" srcId="{4D9FBB73-7491-4AD2-996A-23621BB0E5CC}" destId="{47CBBF41-3FD3-455E-A007-208C2DD8EBCC}" srcOrd="0" destOrd="0" presId="urn:microsoft.com/office/officeart/2005/8/layout/hierarchy3"/>
    <dgm:cxn modelId="{6C841135-5154-4306-B503-7979ACE6BA70}" type="presOf" srcId="{0108141A-E759-4736-BF38-F1531A99D629}" destId="{5C991DA1-5E4B-4747-A61A-7037346B42E0}" srcOrd="1" destOrd="0" presId="urn:microsoft.com/office/officeart/2005/8/layout/hierarchy3"/>
    <dgm:cxn modelId="{3B68E93F-B7BE-4193-8F32-81549C68E4D8}" srcId="{0108141A-E759-4736-BF38-F1531A99D629}" destId="{3F9DC3C9-B0BD-4327-8DD7-71B52AB7021E}" srcOrd="4" destOrd="0" parTransId="{DD1F1E37-CF60-49D1-BF82-8F436DEAF1F6}" sibTransId="{D2D2B39E-23D7-45D7-9FA1-EE3D0E18151C}"/>
    <dgm:cxn modelId="{07727E63-F5E1-46EC-BABF-733F99C206F4}" type="presOf" srcId="{C42A138D-011C-4449-B14C-E2E963F6AC8B}" destId="{F5D6D2CA-09C1-4C54-8E96-CB508658964D}" srcOrd="0" destOrd="0" presId="urn:microsoft.com/office/officeart/2005/8/layout/hierarchy3"/>
    <dgm:cxn modelId="{2A643445-BD94-4D27-9E5D-32275F072B19}" type="presOf" srcId="{1C062246-0D80-4684-8B15-01425D5458AE}" destId="{230409D5-00C4-4A5D-8A3F-AD0D9DA018BF}" srcOrd="0" destOrd="0" presId="urn:microsoft.com/office/officeart/2005/8/layout/hierarchy3"/>
    <dgm:cxn modelId="{ACF27946-FB8D-4F9A-8332-F0C117DF843F}" type="presOf" srcId="{A5CDE83B-F196-4EF2-9194-0828DD48F0E0}" destId="{768D164B-001A-49DE-B9EB-05CB32BBDD5E}" srcOrd="0" destOrd="0" presId="urn:microsoft.com/office/officeart/2005/8/layout/hierarchy3"/>
    <dgm:cxn modelId="{83B28052-3A3D-48AA-AA57-82046A273322}" srcId="{C0A5914F-0203-4C0F-A925-0C4A462830AE}" destId="{0108141A-E759-4736-BF38-F1531A99D629}" srcOrd="0" destOrd="0" parTransId="{ADB7F9E3-66C6-4099-8A35-717549B68E0A}" sibTransId="{69842376-6394-4483-9E80-0396769D9694}"/>
    <dgm:cxn modelId="{B186107C-BEFD-46D6-9706-30F2AF6FEFD5}" type="presOf" srcId="{3F9DC3C9-B0BD-4327-8DD7-71B52AB7021E}" destId="{6D654822-A58D-40F5-841D-583E482BCE51}" srcOrd="0" destOrd="0" presId="urn:microsoft.com/office/officeart/2005/8/layout/hierarchy3"/>
    <dgm:cxn modelId="{4E918A9B-D57E-4E88-9BE6-34F93EAA659B}" type="presOf" srcId="{C7F64CA0-1895-4E5B-B86E-2BDE9867EEA8}" destId="{DC7AACA8-49D5-4718-A239-B0E11AADA53E}" srcOrd="0" destOrd="0" presId="urn:microsoft.com/office/officeart/2005/8/layout/hierarchy3"/>
    <dgm:cxn modelId="{10EFD1A2-EC1E-4EC6-8C6F-EC4B4E829CB1}" srcId="{0108141A-E759-4736-BF38-F1531A99D629}" destId="{0EADAB09-1E6D-4ED0-BAC0-0DD1100DF2FC}" srcOrd="3" destOrd="0" parTransId="{A5CDE83B-F196-4EF2-9194-0828DD48F0E0}" sibTransId="{747F62FE-8017-4088-BFC7-2DE18F8F7694}"/>
    <dgm:cxn modelId="{669C54AF-970E-4485-9AD2-02D5307CFBD6}" srcId="{0108141A-E759-4736-BF38-F1531A99D629}" destId="{C42A138D-011C-4449-B14C-E2E963F6AC8B}" srcOrd="1" destOrd="0" parTransId="{076A39F4-9763-4157-A27A-089C122547BA}" sibTransId="{1CFF2663-302D-4C31-8885-4C7D87867389}"/>
    <dgm:cxn modelId="{CA8193BC-A9EF-4947-84ED-82876447A280}" type="presOf" srcId="{75807069-141B-478B-A52F-2398E42E6E1E}" destId="{2BB3A7C3-AB20-4C62-9E54-8E5537473A5F}" srcOrd="0" destOrd="0" presId="urn:microsoft.com/office/officeart/2005/8/layout/hierarchy3"/>
    <dgm:cxn modelId="{926BB3BD-92AE-4BB1-84BC-31F51BB7813F}" type="presOf" srcId="{C0A5914F-0203-4C0F-A925-0C4A462830AE}" destId="{89BDFCF4-8600-4BB6-B4E8-7A021BACA8A3}" srcOrd="0" destOrd="0" presId="urn:microsoft.com/office/officeart/2005/8/layout/hierarchy3"/>
    <dgm:cxn modelId="{2D9C3EBE-B912-498E-ADDF-8A4E75D7B3E9}" srcId="{0108141A-E759-4736-BF38-F1531A99D629}" destId="{5E6A25BC-9F3A-4FA1-AB68-A2498223C51E}" srcOrd="5" destOrd="0" parTransId="{4D9FBB73-7491-4AD2-996A-23621BB0E5CC}" sibTransId="{A58FF268-3D9C-4724-A22E-BFE72955253E}"/>
    <dgm:cxn modelId="{220578C5-E73C-431C-8968-E5BFECBA07B9}" type="presOf" srcId="{DD1F1E37-CF60-49D1-BF82-8F436DEAF1F6}" destId="{2E29B988-3797-438A-81DA-4847D187921C}" srcOrd="0" destOrd="0" presId="urn:microsoft.com/office/officeart/2005/8/layout/hierarchy3"/>
    <dgm:cxn modelId="{26E6E1CA-9591-4082-A302-58BFEF835153}" type="presOf" srcId="{0EADAB09-1E6D-4ED0-BAC0-0DD1100DF2FC}" destId="{A435E919-3A09-4DBE-AA3D-EEE446CC0259}" srcOrd="0" destOrd="0" presId="urn:microsoft.com/office/officeart/2005/8/layout/hierarchy3"/>
    <dgm:cxn modelId="{5AD3C7E2-654A-437C-A6B3-2EE678ABD289}" type="presOf" srcId="{0108141A-E759-4736-BF38-F1531A99D629}" destId="{46F69B6A-19EB-498F-9B53-0005F5AA86AB}" srcOrd="0" destOrd="0" presId="urn:microsoft.com/office/officeart/2005/8/layout/hierarchy3"/>
    <dgm:cxn modelId="{A48DECE4-430C-4C26-A95D-BE8FA4111435}" srcId="{0108141A-E759-4736-BF38-F1531A99D629}" destId="{1C062246-0D80-4684-8B15-01425D5458AE}" srcOrd="0" destOrd="0" parTransId="{75807069-141B-478B-A52F-2398E42E6E1E}" sibTransId="{8C49A3AE-A408-4EF6-8F60-55D390D3FC9E}"/>
    <dgm:cxn modelId="{3CADF7E6-27D0-4042-ACB3-4D3C7514F366}" type="presOf" srcId="{076A39F4-9763-4157-A27A-089C122547BA}" destId="{0AD24A4C-60E6-4323-AB25-21F2891412C3}" srcOrd="0" destOrd="0" presId="urn:microsoft.com/office/officeart/2005/8/layout/hierarchy3"/>
    <dgm:cxn modelId="{32E5BCFD-B0A7-4870-B806-638094FF2FC4}" type="presParOf" srcId="{89BDFCF4-8600-4BB6-B4E8-7A021BACA8A3}" destId="{6251A566-20CF-4BF6-9DC9-E8278394A1D1}" srcOrd="0" destOrd="0" presId="urn:microsoft.com/office/officeart/2005/8/layout/hierarchy3"/>
    <dgm:cxn modelId="{55B31CC1-BD3A-4950-9914-D2F7B3B7D4E4}" type="presParOf" srcId="{6251A566-20CF-4BF6-9DC9-E8278394A1D1}" destId="{DA52491C-2615-418A-90AA-5BB2EC6343A5}" srcOrd="0" destOrd="0" presId="urn:microsoft.com/office/officeart/2005/8/layout/hierarchy3"/>
    <dgm:cxn modelId="{CF275D55-8A3E-4EC7-8349-DB9C1AB6AF49}" type="presParOf" srcId="{DA52491C-2615-418A-90AA-5BB2EC6343A5}" destId="{46F69B6A-19EB-498F-9B53-0005F5AA86AB}" srcOrd="0" destOrd="0" presId="urn:microsoft.com/office/officeart/2005/8/layout/hierarchy3"/>
    <dgm:cxn modelId="{24314C69-5122-4048-9AE8-EA18E2E8A461}" type="presParOf" srcId="{DA52491C-2615-418A-90AA-5BB2EC6343A5}" destId="{5C991DA1-5E4B-4747-A61A-7037346B42E0}" srcOrd="1" destOrd="0" presId="urn:microsoft.com/office/officeart/2005/8/layout/hierarchy3"/>
    <dgm:cxn modelId="{255261FA-F9C7-426D-8B28-B64E3F890062}" type="presParOf" srcId="{6251A566-20CF-4BF6-9DC9-E8278394A1D1}" destId="{5837EA15-DFC3-427A-A0F4-C66E4E6D6FA9}" srcOrd="1" destOrd="0" presId="urn:microsoft.com/office/officeart/2005/8/layout/hierarchy3"/>
    <dgm:cxn modelId="{1A7FE81B-7E63-4F9A-9EBF-76E29192C366}" type="presParOf" srcId="{5837EA15-DFC3-427A-A0F4-C66E4E6D6FA9}" destId="{2BB3A7C3-AB20-4C62-9E54-8E5537473A5F}" srcOrd="0" destOrd="0" presId="urn:microsoft.com/office/officeart/2005/8/layout/hierarchy3"/>
    <dgm:cxn modelId="{A2B9827B-A0E8-4057-8F5A-B9A4B803E622}" type="presParOf" srcId="{5837EA15-DFC3-427A-A0F4-C66E4E6D6FA9}" destId="{230409D5-00C4-4A5D-8A3F-AD0D9DA018BF}" srcOrd="1" destOrd="0" presId="urn:microsoft.com/office/officeart/2005/8/layout/hierarchy3"/>
    <dgm:cxn modelId="{513BD181-069C-4DCF-989A-2BD3CAFD6D75}" type="presParOf" srcId="{5837EA15-DFC3-427A-A0F4-C66E4E6D6FA9}" destId="{0AD24A4C-60E6-4323-AB25-21F2891412C3}" srcOrd="2" destOrd="0" presId="urn:microsoft.com/office/officeart/2005/8/layout/hierarchy3"/>
    <dgm:cxn modelId="{1CB7C7AD-5C1A-4D64-88C6-F8BF3B4D843C}" type="presParOf" srcId="{5837EA15-DFC3-427A-A0F4-C66E4E6D6FA9}" destId="{F5D6D2CA-09C1-4C54-8E96-CB508658964D}" srcOrd="3" destOrd="0" presId="urn:microsoft.com/office/officeart/2005/8/layout/hierarchy3"/>
    <dgm:cxn modelId="{5F405D45-DF05-43C5-9BAF-A819FB561927}" type="presParOf" srcId="{5837EA15-DFC3-427A-A0F4-C66E4E6D6FA9}" destId="{DC7AACA8-49D5-4718-A239-B0E11AADA53E}" srcOrd="4" destOrd="0" presId="urn:microsoft.com/office/officeart/2005/8/layout/hierarchy3"/>
    <dgm:cxn modelId="{760F5344-C189-4DAB-908B-D5F7420F6610}" type="presParOf" srcId="{5837EA15-DFC3-427A-A0F4-C66E4E6D6FA9}" destId="{8ED8F626-ED80-421C-9307-B41C70517909}" srcOrd="5" destOrd="0" presId="urn:microsoft.com/office/officeart/2005/8/layout/hierarchy3"/>
    <dgm:cxn modelId="{3ACACF24-B5B1-45E2-8EC1-739346ABE1B7}" type="presParOf" srcId="{5837EA15-DFC3-427A-A0F4-C66E4E6D6FA9}" destId="{768D164B-001A-49DE-B9EB-05CB32BBDD5E}" srcOrd="6" destOrd="0" presId="urn:microsoft.com/office/officeart/2005/8/layout/hierarchy3"/>
    <dgm:cxn modelId="{92F2EF85-6A5D-46F9-B84D-E59FF142C0EE}" type="presParOf" srcId="{5837EA15-DFC3-427A-A0F4-C66E4E6D6FA9}" destId="{A435E919-3A09-4DBE-AA3D-EEE446CC0259}" srcOrd="7" destOrd="0" presId="urn:microsoft.com/office/officeart/2005/8/layout/hierarchy3"/>
    <dgm:cxn modelId="{3A42A0A9-3461-4838-9887-8985201DF212}" type="presParOf" srcId="{5837EA15-DFC3-427A-A0F4-C66E4E6D6FA9}" destId="{2E29B988-3797-438A-81DA-4847D187921C}" srcOrd="8" destOrd="0" presId="urn:microsoft.com/office/officeart/2005/8/layout/hierarchy3"/>
    <dgm:cxn modelId="{15F71FF4-5C6F-4F50-B382-01907ECF8A2B}" type="presParOf" srcId="{5837EA15-DFC3-427A-A0F4-C66E4E6D6FA9}" destId="{6D654822-A58D-40F5-841D-583E482BCE51}" srcOrd="9" destOrd="0" presId="urn:microsoft.com/office/officeart/2005/8/layout/hierarchy3"/>
    <dgm:cxn modelId="{DB77DE5F-46B5-4D32-9DF8-D92975909C24}" type="presParOf" srcId="{5837EA15-DFC3-427A-A0F4-C66E4E6D6FA9}" destId="{47CBBF41-3FD3-455E-A007-208C2DD8EBCC}" srcOrd="10" destOrd="0" presId="urn:microsoft.com/office/officeart/2005/8/layout/hierarchy3"/>
    <dgm:cxn modelId="{051C1603-2866-4EA4-AB3F-3CD0A7BC98B2}" type="presParOf" srcId="{5837EA15-DFC3-427A-A0F4-C66E4E6D6FA9}" destId="{D4D18A43-AED3-4FA0-9BE6-161FCA8F4E8D}"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A5914F-0203-4C0F-A925-0C4A462830A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0108141A-E759-4736-BF38-F1531A99D629}">
      <dgm:prSet phldrT="[Texto]" custT="1"/>
      <dgm:spPr>
        <a:solidFill>
          <a:srgbClr val="123E69"/>
        </a:solidFill>
      </dgm:spPr>
      <dgm:t>
        <a:bodyPr/>
        <a:lstStyle/>
        <a:p>
          <a:r>
            <a:rPr lang="es-ES" sz="2400" b="1" dirty="0"/>
            <a:t>Evaluación</a:t>
          </a:r>
        </a:p>
      </dgm:t>
    </dgm:pt>
    <dgm:pt modelId="{ADB7F9E3-66C6-4099-8A35-717549B68E0A}" type="parTrans" cxnId="{83B28052-3A3D-48AA-AA57-82046A273322}">
      <dgm:prSet/>
      <dgm:spPr/>
      <dgm:t>
        <a:bodyPr/>
        <a:lstStyle/>
        <a:p>
          <a:endParaRPr lang="es-ES" sz="1200"/>
        </a:p>
      </dgm:t>
    </dgm:pt>
    <dgm:pt modelId="{69842376-6394-4483-9E80-0396769D9694}" type="sibTrans" cxnId="{83B28052-3A3D-48AA-AA57-82046A273322}">
      <dgm:prSet/>
      <dgm:spPr/>
      <dgm:t>
        <a:bodyPr/>
        <a:lstStyle/>
        <a:p>
          <a:endParaRPr lang="es-ES" sz="1200"/>
        </a:p>
      </dgm:t>
    </dgm:pt>
    <dgm:pt modelId="{1C062246-0D80-4684-8B15-01425D5458AE}">
      <dgm:prSet phldrT="[Texto]" custT="1"/>
      <dgm:spPr/>
      <dgm:t>
        <a:bodyPr/>
        <a:lstStyle/>
        <a:p>
          <a:pPr marL="85725" indent="0" algn="l">
            <a:buFont typeface="Wingdings" panose="05000000000000000000" pitchFamily="2" charset="2"/>
            <a:buChar char="§"/>
          </a:pPr>
          <a:r>
            <a:rPr lang="es-ES" sz="1400" dirty="0">
              <a:latin typeface="+mn-lt"/>
            </a:rPr>
            <a:t>En </a:t>
          </a:r>
          <a:r>
            <a:rPr lang="es-ES" sz="1400" b="1" dirty="0">
              <a:latin typeface="+mn-lt"/>
            </a:rPr>
            <a:t>adultos mayores con DM</a:t>
          </a:r>
          <a:r>
            <a:rPr lang="es-ES" sz="1400" dirty="0">
              <a:latin typeface="+mn-lt"/>
            </a:rPr>
            <a:t>, se debe considerar:</a:t>
          </a:r>
        </a:p>
        <a:p>
          <a:pPr marL="266700" indent="0" algn="l">
            <a:buFont typeface="Wingdings" panose="05000000000000000000" pitchFamily="2" charset="2"/>
            <a:buChar char="§"/>
          </a:pPr>
          <a:r>
            <a:rPr lang="es-ES" sz="1400" dirty="0">
              <a:solidFill>
                <a:srgbClr val="0E4B66"/>
              </a:solidFill>
              <a:latin typeface="Calibri" panose="020F0502020204030204" pitchFamily="34" charset="0"/>
              <a:cs typeface="Calibri" panose="020F0502020204030204" pitchFamily="34" charset="0"/>
            </a:rPr>
            <a:t>» </a:t>
          </a:r>
          <a:r>
            <a:rPr lang="es-ES" sz="1400" dirty="0">
              <a:latin typeface="+mn-lt"/>
            </a:rPr>
            <a:t>Evaluar los </a:t>
          </a:r>
          <a:r>
            <a:rPr lang="es-ES" sz="1400" b="1" dirty="0">
              <a:latin typeface="+mn-lt"/>
            </a:rPr>
            <a:t>aspectos médicos, psicológicos, funcionales </a:t>
          </a:r>
          <a:r>
            <a:rPr lang="es-ES" sz="1400" dirty="0">
              <a:latin typeface="+mn-lt"/>
            </a:rPr>
            <a:t>(capacidad de autocontrol) y </a:t>
          </a:r>
          <a:r>
            <a:rPr lang="es-ES" sz="1400" b="1" dirty="0">
              <a:latin typeface="+mn-lt"/>
            </a:rPr>
            <a:t>sociales</a:t>
          </a:r>
          <a:r>
            <a:rPr lang="es-ES" sz="1400" dirty="0">
              <a:latin typeface="+mn-lt"/>
            </a:rPr>
            <a:t> para definir un marco que permita determinar los objetivos y abordajes terapéuticos del manejo de la diabetes </a:t>
          </a:r>
          <a:r>
            <a:rPr lang="es-ES" sz="1400" b="1" dirty="0">
              <a:solidFill>
                <a:srgbClr val="C00000"/>
              </a:solidFill>
              <a:latin typeface="+mn-lt"/>
            </a:rPr>
            <a:t>(B)</a:t>
          </a:r>
          <a:r>
            <a:rPr lang="es-ES" sz="1400" dirty="0">
              <a:latin typeface="+mn-lt"/>
            </a:rPr>
            <a:t>.</a:t>
          </a:r>
        </a:p>
        <a:p>
          <a:pPr marL="266700" indent="0" algn="l">
            <a:buFont typeface="Wingdings" panose="05000000000000000000" pitchFamily="2" charset="2"/>
            <a:buChar char="§"/>
          </a:pPr>
          <a:r>
            <a:rPr lang="es-ES" sz="1400" dirty="0">
              <a:solidFill>
                <a:srgbClr val="0E4B66"/>
              </a:solidFill>
              <a:latin typeface="Calibri" panose="020F0502020204030204" pitchFamily="34" charset="0"/>
              <a:cs typeface="Calibri" panose="020F0502020204030204" pitchFamily="34" charset="0"/>
            </a:rPr>
            <a:t>» </a:t>
          </a:r>
          <a:r>
            <a:rPr lang="es-ES" sz="1400" dirty="0">
              <a:latin typeface="+mn-lt"/>
            </a:rPr>
            <a:t>Realizar estudios para detectar </a:t>
          </a:r>
          <a:r>
            <a:rPr lang="es-ES" sz="1400" b="1" dirty="0">
              <a:latin typeface="+mn-lt"/>
            </a:rPr>
            <a:t>síndromes geriátricos </a:t>
          </a:r>
          <a:r>
            <a:rPr lang="es-ES" sz="1400" dirty="0">
              <a:latin typeface="+mn-lt"/>
            </a:rPr>
            <a:t>(p. ej., deterioro cognitivo, depresión, incontinencia urinaria, caídas, dolor persistente y fragilidad) y </a:t>
          </a:r>
          <a:r>
            <a:rPr lang="es-ES" sz="1400" b="1" dirty="0">
              <a:latin typeface="+mn-lt"/>
            </a:rPr>
            <a:t>polimedicación</a:t>
          </a:r>
          <a:r>
            <a:rPr lang="es-ES" sz="1400" dirty="0">
              <a:latin typeface="+mn-lt"/>
            </a:rPr>
            <a:t>, ya que estos síndromes pueden afectar al autocontrol de la diabetes y empeorar la calidad de vida</a:t>
          </a:r>
          <a:r>
            <a:rPr kumimoji="0" lang="es-ES" sz="1400" b="1" i="0" u="none" strike="noStrike" cap="none" spc="0" normalizeH="0" baseline="0" noProof="0" dirty="0">
              <a:ln>
                <a:noFill/>
              </a:ln>
              <a:solidFill>
                <a:srgbClr val="FF0000"/>
              </a:solidFill>
              <a:effectLst/>
              <a:uLnTx/>
              <a:uFillTx/>
              <a:latin typeface="+mn-lt"/>
              <a:ea typeface="+mn-ea"/>
              <a:cs typeface="+mn-cs"/>
            </a:rPr>
            <a:t> </a:t>
          </a:r>
          <a:r>
            <a:rPr kumimoji="0" lang="es-ES" sz="1400" b="1" i="0" u="none" strike="noStrike" cap="none" spc="0" normalizeH="0" baseline="0" noProof="0" dirty="0">
              <a:ln>
                <a:noFill/>
              </a:ln>
              <a:solidFill>
                <a:srgbClr val="C00000"/>
              </a:solidFill>
              <a:effectLst/>
              <a:uLnTx/>
              <a:uFillTx/>
              <a:latin typeface="+mn-lt"/>
              <a:ea typeface="+mn-ea"/>
              <a:cs typeface="+mn-cs"/>
            </a:rPr>
            <a:t>(B)</a:t>
          </a:r>
          <a:r>
            <a:rPr lang="es-ES" sz="1400" dirty="0">
              <a:latin typeface="+mn-lt"/>
            </a:rPr>
            <a:t>.</a:t>
          </a:r>
        </a:p>
      </dgm:t>
    </dgm:pt>
    <dgm:pt modelId="{75807069-141B-478B-A52F-2398E42E6E1E}" type="parTrans" cxnId="{A48DECE4-430C-4C26-A95D-BE8FA4111435}">
      <dgm:prSet/>
      <dgm:spPr/>
      <dgm:t>
        <a:bodyPr/>
        <a:lstStyle/>
        <a:p>
          <a:endParaRPr lang="es-ES" sz="1200"/>
        </a:p>
      </dgm:t>
    </dgm:pt>
    <dgm:pt modelId="{8C49A3AE-A408-4EF6-8F60-55D390D3FC9E}" type="sibTrans" cxnId="{A48DECE4-430C-4C26-A95D-BE8FA4111435}">
      <dgm:prSet/>
      <dgm:spPr/>
      <dgm:t>
        <a:bodyPr/>
        <a:lstStyle/>
        <a:p>
          <a:endParaRPr lang="es-ES" sz="1200"/>
        </a:p>
      </dgm:t>
    </dgm:pt>
    <dgm:pt modelId="{C42A138D-011C-4449-B14C-E2E963F6AC8B}">
      <dgm:prSet phldrT="[Texto]" custT="1"/>
      <dgm:spPr/>
      <dgm:t>
        <a:bodyPr/>
        <a:lstStyle/>
        <a:p>
          <a:pPr marL="85725" indent="0" algn="l"/>
          <a:r>
            <a:rPr lang="es-ES" sz="1400" b="1" dirty="0">
              <a:latin typeface="+mn-lt"/>
            </a:rPr>
            <a:t>Función neurocognitiva</a:t>
          </a:r>
          <a:r>
            <a:rPr lang="es-ES" sz="1400" dirty="0">
              <a:latin typeface="+mn-lt"/>
            </a:rPr>
            <a:t>:</a:t>
          </a:r>
        </a:p>
        <a:p>
          <a:pPr marL="266700" indent="0" algn="l">
            <a:buClrTx/>
            <a:buSzTx/>
            <a:buFont typeface="Arial" panose="020B0604020202020204" pitchFamily="34" charset="0"/>
            <a:buChar char="•"/>
          </a:pPr>
          <a:r>
            <a:rPr lang="es-ES" sz="1400" dirty="0">
              <a:solidFill>
                <a:srgbClr val="0E4B66"/>
              </a:solidFill>
              <a:latin typeface="Calibri" panose="020F0502020204030204" pitchFamily="34" charset="0"/>
              <a:cs typeface="Calibri" panose="020F0502020204030204" pitchFamily="34" charset="0"/>
            </a:rPr>
            <a:t>» </a:t>
          </a:r>
          <a:r>
            <a:rPr lang="es-ES" sz="1400" dirty="0">
              <a:latin typeface="+mn-lt"/>
            </a:rPr>
            <a:t>Las pruebas de cribado para la detección temprana del deterioro cognitivo leve o la demencia están indicadas para los adultos de 65 años o más en la consulta inicial, anualmente y según corresponda </a:t>
          </a:r>
          <a:r>
            <a:rPr kumimoji="0" lang="es-ES" sz="1400" b="1" i="0" u="none" strike="noStrike" cap="none" spc="0" normalizeH="0" baseline="0" noProof="0" dirty="0">
              <a:ln>
                <a:noFill/>
              </a:ln>
              <a:solidFill>
                <a:srgbClr val="C00000"/>
              </a:solidFill>
              <a:effectLst/>
              <a:uLnTx/>
              <a:uFillTx/>
              <a:latin typeface="+mn-lt"/>
              <a:ea typeface="+mn-ea"/>
              <a:cs typeface="+mn-cs"/>
            </a:rPr>
            <a:t>(B)</a:t>
          </a:r>
          <a:r>
            <a:rPr kumimoji="0" lang="es-ES" sz="1400" b="0" i="0" u="none" strike="noStrike" cap="none" spc="0" normalizeH="0" baseline="0" noProof="0" dirty="0">
              <a:ln>
                <a:noFill/>
              </a:ln>
              <a:solidFill>
                <a:prstClr val="black"/>
              </a:solidFill>
              <a:effectLst/>
              <a:uLnTx/>
              <a:uFillTx/>
              <a:latin typeface="+mn-lt"/>
              <a:ea typeface="+mn-ea"/>
              <a:cs typeface="+mn-cs"/>
            </a:rPr>
            <a:t>.</a:t>
          </a:r>
          <a:endParaRPr lang="es-ES" sz="1400" dirty="0">
            <a:latin typeface="+mn-lt"/>
          </a:endParaRPr>
        </a:p>
      </dgm:t>
    </dgm:pt>
    <dgm:pt modelId="{076A39F4-9763-4157-A27A-089C122547BA}" type="parTrans" cxnId="{669C54AF-970E-4485-9AD2-02D5307CFBD6}">
      <dgm:prSet/>
      <dgm:spPr/>
      <dgm:t>
        <a:bodyPr/>
        <a:lstStyle/>
        <a:p>
          <a:endParaRPr lang="es-ES" sz="1200"/>
        </a:p>
      </dgm:t>
    </dgm:pt>
    <dgm:pt modelId="{1CFF2663-302D-4C31-8885-4C7D87867389}" type="sibTrans" cxnId="{669C54AF-970E-4485-9AD2-02D5307CFBD6}">
      <dgm:prSet/>
      <dgm:spPr/>
      <dgm:t>
        <a:bodyPr/>
        <a:lstStyle/>
        <a:p>
          <a:endParaRPr lang="es-ES" sz="1200"/>
        </a:p>
      </dgm:t>
    </dgm:pt>
    <dgm:pt modelId="{71A768D9-8DDB-482C-B4BD-A0B8AE06912C}">
      <dgm:prSet phldrT="[Texto]" custT="1"/>
      <dgm:spPr/>
      <dgm:t>
        <a:bodyPr/>
        <a:lstStyle/>
        <a:p>
          <a:pPr marL="85725" indent="0" algn="l">
            <a:buClrTx/>
            <a:buSzTx/>
            <a:buFont typeface="Arial" panose="020B0604020202020204" pitchFamily="34" charset="0"/>
            <a:buChar char="•"/>
          </a:pPr>
          <a:r>
            <a:rPr kumimoji="0" lang="es-ES" sz="1400" b="1" i="0" u="none" strike="noStrike" cap="none" spc="0" normalizeH="0" baseline="0" noProof="0" dirty="0">
              <a:ln>
                <a:noFill/>
              </a:ln>
              <a:solidFill>
                <a:prstClr val="black"/>
              </a:solidFill>
              <a:effectLst/>
              <a:uLnTx/>
              <a:uFillTx/>
              <a:latin typeface="+mn-lt"/>
              <a:ea typeface="+mn-ea"/>
              <a:cs typeface="+mn-cs"/>
            </a:rPr>
            <a:t>Riesgo de hipoglucemia</a:t>
          </a:r>
          <a:r>
            <a:rPr kumimoji="0" lang="es-ES" sz="1400" b="0" i="0" u="none" strike="noStrike" cap="none" spc="0" normalizeH="0" baseline="0" noProof="0" dirty="0">
              <a:ln>
                <a:noFill/>
              </a:ln>
              <a:solidFill>
                <a:prstClr val="black"/>
              </a:solidFill>
              <a:effectLst/>
              <a:uLnTx/>
              <a:uFillTx/>
              <a:latin typeface="+mn-lt"/>
              <a:ea typeface="+mn-ea"/>
              <a:cs typeface="+mn-cs"/>
            </a:rPr>
            <a:t>: </a:t>
          </a:r>
        </a:p>
        <a:p>
          <a:pPr marL="266700" indent="0" algn="l">
            <a:buClrTx/>
            <a:buSzTx/>
            <a:buFont typeface="Arial" panose="020B0604020202020204" pitchFamily="34" charset="0"/>
            <a:buChar char="•"/>
          </a:pPr>
          <a:r>
            <a:rPr lang="es-ES" sz="1400" dirty="0">
              <a:solidFill>
                <a:srgbClr val="0E4B66"/>
              </a:solidFill>
              <a:latin typeface="Calibri" panose="020F0502020204030204" pitchFamily="34" charset="0"/>
              <a:cs typeface="Calibri" panose="020F0502020204030204" pitchFamily="34" charset="0"/>
            </a:rPr>
            <a:t>» </a:t>
          </a:r>
          <a:r>
            <a:rPr lang="es-ES" sz="1400" dirty="0">
              <a:latin typeface="+mn-lt"/>
            </a:rPr>
            <a:t>Se deben identificar y abordar los episodios de hipoglucemia en las visitas de rutina </a:t>
          </a:r>
          <a:r>
            <a:rPr kumimoji="0" lang="es-ES" sz="1400" b="1" i="0" u="none" strike="noStrike" cap="none" spc="0" normalizeH="0" baseline="0" noProof="0" dirty="0">
              <a:ln>
                <a:noFill/>
              </a:ln>
              <a:solidFill>
                <a:srgbClr val="C00000"/>
              </a:solidFill>
              <a:effectLst/>
              <a:uLnTx/>
              <a:uFillTx/>
              <a:latin typeface="+mn-lt"/>
              <a:ea typeface="+mn-ea"/>
              <a:cs typeface="+mn-cs"/>
            </a:rPr>
            <a:t>(B)</a:t>
          </a:r>
          <a:r>
            <a:rPr kumimoji="0" lang="es-ES" sz="1400" b="0" i="0" u="none" strike="noStrike" cap="none" spc="0" normalizeH="0" baseline="0" noProof="0" dirty="0">
              <a:ln>
                <a:noFill/>
              </a:ln>
              <a:solidFill>
                <a:prstClr val="black"/>
              </a:solidFill>
              <a:effectLst/>
              <a:uLnTx/>
              <a:uFillTx/>
              <a:latin typeface="+mn-lt"/>
              <a:ea typeface="+mn-ea"/>
              <a:cs typeface="+mn-cs"/>
            </a:rPr>
            <a:t>.</a:t>
          </a:r>
        </a:p>
        <a:p>
          <a:pPr marL="266700" indent="0" algn="l">
            <a:buClrTx/>
            <a:buSzTx/>
            <a:buFont typeface="Arial" panose="020B0604020202020204" pitchFamily="34" charset="0"/>
            <a:buChar char="•"/>
          </a:pPr>
          <a:r>
            <a:rPr lang="es-ES" sz="1400" dirty="0">
              <a:solidFill>
                <a:srgbClr val="0E4B66"/>
              </a:solidFill>
              <a:latin typeface="Calibri" panose="020F0502020204030204" pitchFamily="34" charset="0"/>
              <a:cs typeface="Calibri" panose="020F0502020204030204" pitchFamily="34" charset="0"/>
            </a:rPr>
            <a:t>» </a:t>
          </a:r>
          <a:r>
            <a:rPr lang="es-ES" sz="1400" dirty="0">
              <a:latin typeface="+mn-lt"/>
            </a:rPr>
            <a:t>Se recomienda el uso de MCG para pacientes con DM1</a:t>
          </a:r>
          <a:r>
            <a:rPr lang="es-ES" sz="1400" dirty="0">
              <a:solidFill>
                <a:srgbClr val="C00000"/>
              </a:solidFill>
              <a:latin typeface="+mn-lt"/>
            </a:rPr>
            <a:t> </a:t>
          </a:r>
          <a:r>
            <a:rPr kumimoji="0" lang="es-ES" sz="1400" b="1" i="0" u="none" strike="noStrike" cap="none" spc="0" normalizeH="0" baseline="0" noProof="0" dirty="0">
              <a:ln>
                <a:noFill/>
              </a:ln>
              <a:solidFill>
                <a:srgbClr val="C00000"/>
              </a:solidFill>
              <a:effectLst/>
              <a:uLnTx/>
              <a:uFillTx/>
              <a:latin typeface="+mn-lt"/>
              <a:ea typeface="+mn-ea"/>
              <a:cs typeface="+mn-cs"/>
            </a:rPr>
            <a:t>(A)</a:t>
          </a:r>
          <a:r>
            <a:rPr lang="es-ES" sz="1400" dirty="0">
              <a:solidFill>
                <a:prstClr val="black"/>
              </a:solidFill>
              <a:latin typeface="+mn-lt"/>
            </a:rPr>
            <a:t> </a:t>
          </a:r>
          <a:r>
            <a:rPr lang="es-ES" sz="1400" dirty="0">
              <a:latin typeface="+mn-lt"/>
            </a:rPr>
            <a:t>y en pacientes con DM2 en tratamiento con insulina </a:t>
          </a:r>
          <a:r>
            <a:rPr kumimoji="0" lang="es-ES" sz="1400" b="1" i="0" u="none" strike="noStrike" cap="none" spc="0" normalizeH="0" baseline="0" noProof="0" dirty="0">
              <a:ln>
                <a:noFill/>
              </a:ln>
              <a:solidFill>
                <a:srgbClr val="C00000"/>
              </a:solidFill>
              <a:effectLst/>
              <a:uLnTx/>
              <a:uFillTx/>
              <a:latin typeface="+mn-lt"/>
              <a:ea typeface="+mn-ea"/>
              <a:cs typeface="+mn-cs"/>
            </a:rPr>
            <a:t>(B)</a:t>
          </a:r>
          <a:r>
            <a:rPr kumimoji="0" lang="es-ES" sz="1400" b="0" i="0" u="none" strike="noStrike" cap="none" spc="0" normalizeH="0" baseline="0" noProof="0" dirty="0">
              <a:ln>
                <a:noFill/>
              </a:ln>
              <a:solidFill>
                <a:prstClr val="black"/>
              </a:solidFill>
              <a:effectLst/>
              <a:uLnTx/>
              <a:uFillTx/>
              <a:latin typeface="+mn-lt"/>
              <a:ea typeface="+mn-ea"/>
              <a:cs typeface="+mn-cs"/>
            </a:rPr>
            <a:t>.</a:t>
          </a:r>
          <a:endParaRPr lang="es-ES" sz="1400" dirty="0">
            <a:latin typeface="+mn-lt"/>
          </a:endParaRPr>
        </a:p>
      </dgm:t>
    </dgm:pt>
    <dgm:pt modelId="{06F980BE-5B68-4403-8022-89B4BFAAE433}" type="parTrans" cxnId="{E4D1453B-B580-4999-99AE-C47F370A04DD}">
      <dgm:prSet/>
      <dgm:spPr/>
      <dgm:t>
        <a:bodyPr/>
        <a:lstStyle/>
        <a:p>
          <a:endParaRPr lang="es-ES"/>
        </a:p>
      </dgm:t>
    </dgm:pt>
    <dgm:pt modelId="{2DD3590C-439B-4CBB-BF97-0C089EF2D49E}" type="sibTrans" cxnId="{E4D1453B-B580-4999-99AE-C47F370A04DD}">
      <dgm:prSet/>
      <dgm:spPr/>
      <dgm:t>
        <a:bodyPr/>
        <a:lstStyle/>
        <a:p>
          <a:endParaRPr lang="es-ES"/>
        </a:p>
      </dgm:t>
    </dgm:pt>
    <dgm:pt modelId="{89BDFCF4-8600-4BB6-B4E8-7A021BACA8A3}" type="pres">
      <dgm:prSet presAssocID="{C0A5914F-0203-4C0F-A925-0C4A462830AE}" presName="diagram" presStyleCnt="0">
        <dgm:presLayoutVars>
          <dgm:chPref val="1"/>
          <dgm:dir/>
          <dgm:animOne val="branch"/>
          <dgm:animLvl val="lvl"/>
          <dgm:resizeHandles/>
        </dgm:presLayoutVars>
      </dgm:prSet>
      <dgm:spPr/>
    </dgm:pt>
    <dgm:pt modelId="{6251A566-20CF-4BF6-9DC9-E8278394A1D1}" type="pres">
      <dgm:prSet presAssocID="{0108141A-E759-4736-BF38-F1531A99D629}" presName="root" presStyleCnt="0"/>
      <dgm:spPr/>
    </dgm:pt>
    <dgm:pt modelId="{DA52491C-2615-418A-90AA-5BB2EC6343A5}" type="pres">
      <dgm:prSet presAssocID="{0108141A-E759-4736-BF38-F1531A99D629}" presName="rootComposite" presStyleCnt="0"/>
      <dgm:spPr/>
    </dgm:pt>
    <dgm:pt modelId="{46F69B6A-19EB-498F-9B53-0005F5AA86AB}" type="pres">
      <dgm:prSet presAssocID="{0108141A-E759-4736-BF38-F1531A99D629}" presName="rootText" presStyleLbl="node1" presStyleIdx="0" presStyleCnt="1" custScaleX="301050" custScaleY="76230" custLinFactNeighborX="-773"/>
      <dgm:spPr/>
    </dgm:pt>
    <dgm:pt modelId="{5C991DA1-5E4B-4747-A61A-7037346B42E0}" type="pres">
      <dgm:prSet presAssocID="{0108141A-E759-4736-BF38-F1531A99D629}" presName="rootConnector" presStyleLbl="node1" presStyleIdx="0" presStyleCnt="1"/>
      <dgm:spPr/>
    </dgm:pt>
    <dgm:pt modelId="{5837EA15-DFC3-427A-A0F4-C66E4E6D6FA9}" type="pres">
      <dgm:prSet presAssocID="{0108141A-E759-4736-BF38-F1531A99D629}" presName="childShape" presStyleCnt="0"/>
      <dgm:spPr/>
    </dgm:pt>
    <dgm:pt modelId="{2BB3A7C3-AB20-4C62-9E54-8E5537473A5F}" type="pres">
      <dgm:prSet presAssocID="{75807069-141B-478B-A52F-2398E42E6E1E}" presName="Name13" presStyleLbl="parChTrans1D2" presStyleIdx="0" presStyleCnt="3"/>
      <dgm:spPr/>
    </dgm:pt>
    <dgm:pt modelId="{230409D5-00C4-4A5D-8A3F-AD0D9DA018BF}" type="pres">
      <dgm:prSet presAssocID="{1C062246-0D80-4684-8B15-01425D5458AE}" presName="childText" presStyleLbl="bgAcc1" presStyleIdx="0" presStyleCnt="3" custScaleX="663091" custScaleY="211022" custLinFactNeighborX="966" custLinFactNeighborY="13031">
        <dgm:presLayoutVars>
          <dgm:bulletEnabled val="1"/>
        </dgm:presLayoutVars>
      </dgm:prSet>
      <dgm:spPr/>
    </dgm:pt>
    <dgm:pt modelId="{0AD24A4C-60E6-4323-AB25-21F2891412C3}" type="pres">
      <dgm:prSet presAssocID="{076A39F4-9763-4157-A27A-089C122547BA}" presName="Name13" presStyleLbl="parChTrans1D2" presStyleIdx="1" presStyleCnt="3"/>
      <dgm:spPr/>
    </dgm:pt>
    <dgm:pt modelId="{F5D6D2CA-09C1-4C54-8E96-CB508658964D}" type="pres">
      <dgm:prSet presAssocID="{C42A138D-011C-4449-B14C-E2E963F6AC8B}" presName="childText" presStyleLbl="bgAcc1" presStyleIdx="1" presStyleCnt="3" custScaleX="663091" custScaleY="125715" custLinFactNeighborX="3029" custLinFactNeighborY="13031">
        <dgm:presLayoutVars>
          <dgm:bulletEnabled val="1"/>
        </dgm:presLayoutVars>
      </dgm:prSet>
      <dgm:spPr/>
    </dgm:pt>
    <dgm:pt modelId="{9B9662F6-51CB-4D30-96E6-EA8099BA4370}" type="pres">
      <dgm:prSet presAssocID="{06F980BE-5B68-4403-8022-89B4BFAAE433}" presName="Name13" presStyleLbl="parChTrans1D2" presStyleIdx="2" presStyleCnt="3"/>
      <dgm:spPr/>
    </dgm:pt>
    <dgm:pt modelId="{15D595F7-F2B3-4970-87BD-D1834C44163D}" type="pres">
      <dgm:prSet presAssocID="{71A768D9-8DDB-482C-B4BD-A0B8AE06912C}" presName="childText" presStyleLbl="bgAcc1" presStyleIdx="2" presStyleCnt="3" custScaleX="663091" custScaleY="125715" custLinFactNeighborX="2797">
        <dgm:presLayoutVars>
          <dgm:bulletEnabled val="1"/>
        </dgm:presLayoutVars>
      </dgm:prSet>
      <dgm:spPr/>
    </dgm:pt>
  </dgm:ptLst>
  <dgm:cxnLst>
    <dgm:cxn modelId="{6C841135-5154-4306-B503-7979ACE6BA70}" type="presOf" srcId="{0108141A-E759-4736-BF38-F1531A99D629}" destId="{5C991DA1-5E4B-4747-A61A-7037346B42E0}" srcOrd="1" destOrd="0" presId="urn:microsoft.com/office/officeart/2005/8/layout/hierarchy3"/>
    <dgm:cxn modelId="{E4D1453B-B580-4999-99AE-C47F370A04DD}" srcId="{0108141A-E759-4736-BF38-F1531A99D629}" destId="{71A768D9-8DDB-482C-B4BD-A0B8AE06912C}" srcOrd="2" destOrd="0" parTransId="{06F980BE-5B68-4403-8022-89B4BFAAE433}" sibTransId="{2DD3590C-439B-4CBB-BF97-0C089EF2D49E}"/>
    <dgm:cxn modelId="{74DF343F-308E-4459-82D1-333EFCEF64C0}" type="presOf" srcId="{06F980BE-5B68-4403-8022-89B4BFAAE433}" destId="{9B9662F6-51CB-4D30-96E6-EA8099BA4370}" srcOrd="0" destOrd="0" presId="urn:microsoft.com/office/officeart/2005/8/layout/hierarchy3"/>
    <dgm:cxn modelId="{07727E63-F5E1-46EC-BABF-733F99C206F4}" type="presOf" srcId="{C42A138D-011C-4449-B14C-E2E963F6AC8B}" destId="{F5D6D2CA-09C1-4C54-8E96-CB508658964D}" srcOrd="0" destOrd="0" presId="urn:microsoft.com/office/officeart/2005/8/layout/hierarchy3"/>
    <dgm:cxn modelId="{2A643445-BD94-4D27-9E5D-32275F072B19}" type="presOf" srcId="{1C062246-0D80-4684-8B15-01425D5458AE}" destId="{230409D5-00C4-4A5D-8A3F-AD0D9DA018BF}" srcOrd="0" destOrd="0" presId="urn:microsoft.com/office/officeart/2005/8/layout/hierarchy3"/>
    <dgm:cxn modelId="{83B28052-3A3D-48AA-AA57-82046A273322}" srcId="{C0A5914F-0203-4C0F-A925-0C4A462830AE}" destId="{0108141A-E759-4736-BF38-F1531A99D629}" srcOrd="0" destOrd="0" parTransId="{ADB7F9E3-66C6-4099-8A35-717549B68E0A}" sibTransId="{69842376-6394-4483-9E80-0396769D9694}"/>
    <dgm:cxn modelId="{669C54AF-970E-4485-9AD2-02D5307CFBD6}" srcId="{0108141A-E759-4736-BF38-F1531A99D629}" destId="{C42A138D-011C-4449-B14C-E2E963F6AC8B}" srcOrd="1" destOrd="0" parTransId="{076A39F4-9763-4157-A27A-089C122547BA}" sibTransId="{1CFF2663-302D-4C31-8885-4C7D87867389}"/>
    <dgm:cxn modelId="{CA8193BC-A9EF-4947-84ED-82876447A280}" type="presOf" srcId="{75807069-141B-478B-A52F-2398E42E6E1E}" destId="{2BB3A7C3-AB20-4C62-9E54-8E5537473A5F}" srcOrd="0" destOrd="0" presId="urn:microsoft.com/office/officeart/2005/8/layout/hierarchy3"/>
    <dgm:cxn modelId="{926BB3BD-92AE-4BB1-84BC-31F51BB7813F}" type="presOf" srcId="{C0A5914F-0203-4C0F-A925-0C4A462830AE}" destId="{89BDFCF4-8600-4BB6-B4E8-7A021BACA8A3}" srcOrd="0" destOrd="0" presId="urn:microsoft.com/office/officeart/2005/8/layout/hierarchy3"/>
    <dgm:cxn modelId="{6F7D11C7-48D9-4216-9B8B-8177F14D8F6D}" type="presOf" srcId="{71A768D9-8DDB-482C-B4BD-A0B8AE06912C}" destId="{15D595F7-F2B3-4970-87BD-D1834C44163D}" srcOrd="0" destOrd="0" presId="urn:microsoft.com/office/officeart/2005/8/layout/hierarchy3"/>
    <dgm:cxn modelId="{5AD3C7E2-654A-437C-A6B3-2EE678ABD289}" type="presOf" srcId="{0108141A-E759-4736-BF38-F1531A99D629}" destId="{46F69B6A-19EB-498F-9B53-0005F5AA86AB}" srcOrd="0" destOrd="0" presId="urn:microsoft.com/office/officeart/2005/8/layout/hierarchy3"/>
    <dgm:cxn modelId="{A48DECE4-430C-4C26-A95D-BE8FA4111435}" srcId="{0108141A-E759-4736-BF38-F1531A99D629}" destId="{1C062246-0D80-4684-8B15-01425D5458AE}" srcOrd="0" destOrd="0" parTransId="{75807069-141B-478B-A52F-2398E42E6E1E}" sibTransId="{8C49A3AE-A408-4EF6-8F60-55D390D3FC9E}"/>
    <dgm:cxn modelId="{3CADF7E6-27D0-4042-ACB3-4D3C7514F366}" type="presOf" srcId="{076A39F4-9763-4157-A27A-089C122547BA}" destId="{0AD24A4C-60E6-4323-AB25-21F2891412C3}" srcOrd="0" destOrd="0" presId="urn:microsoft.com/office/officeart/2005/8/layout/hierarchy3"/>
    <dgm:cxn modelId="{32E5BCFD-B0A7-4870-B806-638094FF2FC4}" type="presParOf" srcId="{89BDFCF4-8600-4BB6-B4E8-7A021BACA8A3}" destId="{6251A566-20CF-4BF6-9DC9-E8278394A1D1}" srcOrd="0" destOrd="0" presId="urn:microsoft.com/office/officeart/2005/8/layout/hierarchy3"/>
    <dgm:cxn modelId="{55B31CC1-BD3A-4950-9914-D2F7B3B7D4E4}" type="presParOf" srcId="{6251A566-20CF-4BF6-9DC9-E8278394A1D1}" destId="{DA52491C-2615-418A-90AA-5BB2EC6343A5}" srcOrd="0" destOrd="0" presId="urn:microsoft.com/office/officeart/2005/8/layout/hierarchy3"/>
    <dgm:cxn modelId="{CF275D55-8A3E-4EC7-8349-DB9C1AB6AF49}" type="presParOf" srcId="{DA52491C-2615-418A-90AA-5BB2EC6343A5}" destId="{46F69B6A-19EB-498F-9B53-0005F5AA86AB}" srcOrd="0" destOrd="0" presId="urn:microsoft.com/office/officeart/2005/8/layout/hierarchy3"/>
    <dgm:cxn modelId="{24314C69-5122-4048-9AE8-EA18E2E8A461}" type="presParOf" srcId="{DA52491C-2615-418A-90AA-5BB2EC6343A5}" destId="{5C991DA1-5E4B-4747-A61A-7037346B42E0}" srcOrd="1" destOrd="0" presId="urn:microsoft.com/office/officeart/2005/8/layout/hierarchy3"/>
    <dgm:cxn modelId="{255261FA-F9C7-426D-8B28-B64E3F890062}" type="presParOf" srcId="{6251A566-20CF-4BF6-9DC9-E8278394A1D1}" destId="{5837EA15-DFC3-427A-A0F4-C66E4E6D6FA9}" srcOrd="1" destOrd="0" presId="urn:microsoft.com/office/officeart/2005/8/layout/hierarchy3"/>
    <dgm:cxn modelId="{1A7FE81B-7E63-4F9A-9EBF-76E29192C366}" type="presParOf" srcId="{5837EA15-DFC3-427A-A0F4-C66E4E6D6FA9}" destId="{2BB3A7C3-AB20-4C62-9E54-8E5537473A5F}" srcOrd="0" destOrd="0" presId="urn:microsoft.com/office/officeart/2005/8/layout/hierarchy3"/>
    <dgm:cxn modelId="{A2B9827B-A0E8-4057-8F5A-B9A4B803E622}" type="presParOf" srcId="{5837EA15-DFC3-427A-A0F4-C66E4E6D6FA9}" destId="{230409D5-00C4-4A5D-8A3F-AD0D9DA018BF}" srcOrd="1" destOrd="0" presId="urn:microsoft.com/office/officeart/2005/8/layout/hierarchy3"/>
    <dgm:cxn modelId="{513BD181-069C-4DCF-989A-2BD3CAFD6D75}" type="presParOf" srcId="{5837EA15-DFC3-427A-A0F4-C66E4E6D6FA9}" destId="{0AD24A4C-60E6-4323-AB25-21F2891412C3}" srcOrd="2" destOrd="0" presId="urn:microsoft.com/office/officeart/2005/8/layout/hierarchy3"/>
    <dgm:cxn modelId="{1CB7C7AD-5C1A-4D64-88C6-F8BF3B4D843C}" type="presParOf" srcId="{5837EA15-DFC3-427A-A0F4-C66E4E6D6FA9}" destId="{F5D6D2CA-09C1-4C54-8E96-CB508658964D}" srcOrd="3" destOrd="0" presId="urn:microsoft.com/office/officeart/2005/8/layout/hierarchy3"/>
    <dgm:cxn modelId="{3A5670BD-729A-4293-A9AC-F7EBCF159837}" type="presParOf" srcId="{5837EA15-DFC3-427A-A0F4-C66E4E6D6FA9}" destId="{9B9662F6-51CB-4D30-96E6-EA8099BA4370}" srcOrd="4" destOrd="0" presId="urn:microsoft.com/office/officeart/2005/8/layout/hierarchy3"/>
    <dgm:cxn modelId="{B63A6AC4-01E1-4C21-9E39-1D9336B184DE}" type="presParOf" srcId="{5837EA15-DFC3-427A-A0F4-C66E4E6D6FA9}" destId="{15D595F7-F2B3-4970-87BD-D1834C44163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98E47-54E9-4F94-A2E9-4AC0640DE693}">
      <dsp:nvSpPr>
        <dsp:cNvPr id="0" name=""/>
        <dsp:cNvSpPr/>
      </dsp:nvSpPr>
      <dsp:spPr>
        <a:xfrm>
          <a:off x="-382400" y="491494"/>
          <a:ext cx="5045552" cy="5045552"/>
        </a:xfrm>
        <a:prstGeom prst="pie">
          <a:avLst>
            <a:gd name="adj1" fmla="val 5400000"/>
            <a:gd name="adj2" fmla="val 1620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D0F12-E378-4610-8541-3CF649AD7EB3}">
      <dsp:nvSpPr>
        <dsp:cNvPr id="0" name=""/>
        <dsp:cNvSpPr/>
      </dsp:nvSpPr>
      <dsp:spPr>
        <a:xfrm>
          <a:off x="2099464" y="508068"/>
          <a:ext cx="5886477" cy="50124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ES" sz="1800" b="1" kern="1200" dirty="0"/>
        </a:p>
      </dsp:txBody>
      <dsp:txXfrm>
        <a:off x="2099464" y="508068"/>
        <a:ext cx="2943238" cy="2380891"/>
      </dsp:txXfrm>
    </dsp:sp>
    <dsp:sp modelId="{64F81B5B-92FE-47C1-9FD7-0C4E321C3231}">
      <dsp:nvSpPr>
        <dsp:cNvPr id="0" name=""/>
        <dsp:cNvSpPr/>
      </dsp:nvSpPr>
      <dsp:spPr>
        <a:xfrm>
          <a:off x="950205" y="2347965"/>
          <a:ext cx="2396637" cy="3157977"/>
        </a:xfrm>
        <a:prstGeom prst="pie">
          <a:avLst>
            <a:gd name="adj1" fmla="val 5400000"/>
            <a:gd name="adj2" fmla="val 1620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065FF-7469-4161-B93D-8212792F1304}">
      <dsp:nvSpPr>
        <dsp:cNvPr id="0" name=""/>
        <dsp:cNvSpPr/>
      </dsp:nvSpPr>
      <dsp:spPr>
        <a:xfrm>
          <a:off x="2099464" y="2337504"/>
          <a:ext cx="5886477" cy="31719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ES" sz="1800" b="1" kern="1200" dirty="0"/>
        </a:p>
      </dsp:txBody>
      <dsp:txXfrm>
        <a:off x="2099464" y="2337504"/>
        <a:ext cx="2943238" cy="3171949"/>
      </dsp:txXfrm>
    </dsp:sp>
    <dsp:sp modelId="{F68DB52A-C82E-4B6F-869C-8E0B8834F078}">
      <dsp:nvSpPr>
        <dsp:cNvPr id="0" name=""/>
        <dsp:cNvSpPr/>
      </dsp:nvSpPr>
      <dsp:spPr>
        <a:xfrm>
          <a:off x="3516340" y="518084"/>
          <a:ext cx="4472840" cy="18054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87313" lvl="1" indent="-87313" algn="l" defTabSz="533400">
            <a:lnSpc>
              <a:spcPct val="100000"/>
            </a:lnSpc>
            <a:spcBef>
              <a:spcPct val="0"/>
            </a:spcBef>
            <a:spcAft>
              <a:spcPts val="600"/>
            </a:spcAft>
            <a:buFont typeface="Wingdings" panose="05000000000000000000" pitchFamily="2" charset="2"/>
            <a:buChar char="§"/>
          </a:pPr>
          <a:r>
            <a:rPr lang="es-ES" sz="1200" kern="1200" dirty="0"/>
            <a:t>HbA</a:t>
          </a:r>
          <a:r>
            <a:rPr lang="es-ES" sz="1200" kern="1200" baseline="-25000" dirty="0"/>
            <a:t>1C</a:t>
          </a:r>
          <a:r>
            <a:rPr lang="es-ES" sz="1200" kern="1200" dirty="0"/>
            <a:t> de 5,7-6,4% (39-47 mmol/mol) o</a:t>
          </a:r>
        </a:p>
        <a:p>
          <a:pPr marL="87313" lvl="1" indent="-87313" algn="l" defTabSz="533400">
            <a:lnSpc>
              <a:spcPct val="100000"/>
            </a:lnSpc>
            <a:spcBef>
              <a:spcPct val="0"/>
            </a:spcBef>
            <a:spcAft>
              <a:spcPts val="600"/>
            </a:spcAft>
            <a:buFont typeface="Wingdings" panose="05000000000000000000" pitchFamily="2" charset="2"/>
            <a:buChar char="§"/>
          </a:pPr>
          <a:r>
            <a:rPr lang="es-ES" sz="1200" kern="1200" dirty="0"/>
            <a:t>GA de 100 mg/</a:t>
          </a:r>
          <a:r>
            <a:rPr lang="es-ES" sz="1200" kern="1200" dirty="0" err="1"/>
            <a:t>dL</a:t>
          </a:r>
          <a:r>
            <a:rPr lang="es-ES" sz="1200" kern="1200" dirty="0"/>
            <a:t> (5,6 mmol/L) a 125 mg/</a:t>
          </a:r>
          <a:r>
            <a:rPr lang="es-ES" sz="1200" kern="1200" dirty="0" err="1"/>
            <a:t>dL</a:t>
          </a:r>
          <a:r>
            <a:rPr lang="es-ES" sz="1200" kern="1200" dirty="0"/>
            <a:t> (6,9 mmol/L) (GAA) o</a:t>
          </a:r>
        </a:p>
        <a:p>
          <a:pPr marL="87313" lvl="1" indent="-87313" algn="l" defTabSz="533400">
            <a:lnSpc>
              <a:spcPct val="100000"/>
            </a:lnSpc>
            <a:spcBef>
              <a:spcPct val="0"/>
            </a:spcBef>
            <a:spcAft>
              <a:spcPts val="600"/>
            </a:spcAft>
            <a:buFont typeface="Wingdings" panose="05000000000000000000" pitchFamily="2" charset="2"/>
            <a:buChar char="§"/>
          </a:pPr>
          <a:r>
            <a:rPr lang="es-ES" sz="1200" kern="1200" dirty="0"/>
            <a:t>G2h durante la PTGO de 75 g de 140 mg/</a:t>
          </a:r>
          <a:r>
            <a:rPr lang="es-ES" sz="1200" kern="1200" dirty="0" err="1"/>
            <a:t>dL</a:t>
          </a:r>
          <a:r>
            <a:rPr lang="es-ES" sz="1200" kern="1200" dirty="0"/>
            <a:t> (7,8 mmol/L)</a:t>
          </a:r>
          <a:br>
            <a:rPr lang="es-ES" sz="1200" kern="1200" dirty="0"/>
          </a:br>
          <a:r>
            <a:rPr lang="es-ES" sz="1200" kern="1200" dirty="0"/>
            <a:t>a 199 mg/</a:t>
          </a:r>
          <a:r>
            <a:rPr lang="es-ES" sz="1200" kern="1200" dirty="0" err="1"/>
            <a:t>dL</a:t>
          </a:r>
          <a:r>
            <a:rPr lang="es-ES" sz="1200" kern="1200" dirty="0"/>
            <a:t> (11,0 mmol/L) (TAG).</a:t>
          </a:r>
        </a:p>
      </dsp:txBody>
      <dsp:txXfrm>
        <a:off x="3516340" y="518084"/>
        <a:ext cx="4472840" cy="1805410"/>
      </dsp:txXfrm>
    </dsp:sp>
    <dsp:sp modelId="{F763F343-CD82-492D-9EAD-9FF6E67453E8}">
      <dsp:nvSpPr>
        <dsp:cNvPr id="0" name=""/>
        <dsp:cNvSpPr/>
      </dsp:nvSpPr>
      <dsp:spPr>
        <a:xfrm>
          <a:off x="3516752" y="2364322"/>
          <a:ext cx="4472840" cy="308571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87313" lvl="1" indent="-87313" algn="l" defTabSz="533400">
            <a:lnSpc>
              <a:spcPct val="100000"/>
            </a:lnSpc>
            <a:spcBef>
              <a:spcPct val="0"/>
            </a:spcBef>
            <a:spcAft>
              <a:spcPts val="600"/>
            </a:spcAft>
            <a:buFont typeface="Wingdings" panose="05000000000000000000" pitchFamily="2" charset="2"/>
            <a:buChar char="§"/>
          </a:pPr>
          <a:r>
            <a:rPr lang="es-ES" sz="1200" kern="1200" dirty="0"/>
            <a:t>HbA</a:t>
          </a:r>
          <a:r>
            <a:rPr lang="es-ES" sz="1200" kern="1200" baseline="-25000" dirty="0"/>
            <a:t>1C</a:t>
          </a:r>
          <a:r>
            <a:rPr lang="es-ES" sz="1200" kern="1200" dirty="0"/>
            <a:t> ≥ 6,5% (≥ 48 mmol/mol). La prueba se debe realizar en un laboratorio que utilice un método certificado por el NGSP y estandarizado según el análisis de referencia del estudio DCCT* o</a:t>
          </a:r>
        </a:p>
        <a:p>
          <a:pPr marL="87313" lvl="1" indent="-87313" algn="l" defTabSz="533400">
            <a:lnSpc>
              <a:spcPct val="100000"/>
            </a:lnSpc>
            <a:spcBef>
              <a:spcPct val="0"/>
            </a:spcBef>
            <a:spcAft>
              <a:spcPts val="600"/>
            </a:spcAft>
            <a:buFont typeface="Wingdings" panose="05000000000000000000" pitchFamily="2" charset="2"/>
            <a:buChar char="§"/>
          </a:pPr>
          <a:r>
            <a:rPr lang="es-ES" sz="1200" kern="1200" dirty="0"/>
            <a:t>GA ≥ 126 mg/</a:t>
          </a:r>
          <a:r>
            <a:rPr lang="es-ES" sz="1200" kern="1200" dirty="0" err="1"/>
            <a:t>dL</a:t>
          </a:r>
          <a:r>
            <a:rPr lang="es-ES" sz="1200" kern="1200" dirty="0"/>
            <a:t> (≥ 7,0 mmol/L). El ayuno se define como ningún aporte calórico durante al menos 8 h* o</a:t>
          </a:r>
        </a:p>
        <a:p>
          <a:pPr marL="87313" lvl="1" indent="-87313" algn="l" defTabSz="533400">
            <a:lnSpc>
              <a:spcPct val="100000"/>
            </a:lnSpc>
            <a:spcBef>
              <a:spcPct val="0"/>
            </a:spcBef>
            <a:spcAft>
              <a:spcPts val="600"/>
            </a:spcAft>
            <a:buFont typeface="Wingdings" panose="05000000000000000000" pitchFamily="2" charset="2"/>
            <a:buChar char="§"/>
          </a:pPr>
          <a:r>
            <a:rPr lang="es-ES" sz="1200" kern="1200" dirty="0"/>
            <a:t>G2h ≥ 200 mg/</a:t>
          </a:r>
          <a:r>
            <a:rPr lang="es-ES" sz="1200" kern="1200" dirty="0" err="1"/>
            <a:t>dL</a:t>
          </a:r>
          <a:r>
            <a:rPr lang="es-ES" sz="1200" kern="1200" dirty="0"/>
            <a:t> (≥ 11,1 mmol/L) durante la PTGO. El análisis debe efectuarse como lo describe la OMS, con una carga de glucosa que contenga el equivalente a 75 g de glucosa anhidra disueltos en agua* o</a:t>
          </a:r>
        </a:p>
        <a:p>
          <a:pPr marL="87313" lvl="1" indent="-87313" algn="l" defTabSz="533400">
            <a:lnSpc>
              <a:spcPct val="100000"/>
            </a:lnSpc>
            <a:spcBef>
              <a:spcPct val="0"/>
            </a:spcBef>
            <a:spcAft>
              <a:spcPts val="600"/>
            </a:spcAft>
            <a:buFont typeface="Wingdings" panose="05000000000000000000" pitchFamily="2" charset="2"/>
            <a:buChar char="§"/>
          </a:pPr>
          <a:r>
            <a:rPr lang="es-ES" sz="1200" kern="1200" dirty="0"/>
            <a:t>En un paciente con síntomas clásicos de hiperglucemia o una crisis hiperglucémica, una glucosa al azar ≥ 200 mg/</a:t>
          </a:r>
          <a:r>
            <a:rPr lang="es-ES" sz="1200" kern="1200" dirty="0" err="1"/>
            <a:t>dL</a:t>
          </a:r>
          <a:br>
            <a:rPr lang="es-ES" sz="1200" kern="1200" dirty="0"/>
          </a:br>
          <a:r>
            <a:rPr lang="es-ES" sz="1200" kern="1200" dirty="0"/>
            <a:t>(≥ 11,1 mmol/L) (al azar se refiere a cualquier momento del día, sin tener en cuenta el tiempo transcurrido desde la comida anterior).</a:t>
          </a:r>
        </a:p>
      </dsp:txBody>
      <dsp:txXfrm>
        <a:off x="3516752" y="2364322"/>
        <a:ext cx="4472840" cy="3085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7B9F5-6001-4378-BADF-C7AF3B03ECE7}">
      <dsp:nvSpPr>
        <dsp:cNvPr id="0" name=""/>
        <dsp:cNvSpPr/>
      </dsp:nvSpPr>
      <dsp:spPr>
        <a:xfrm>
          <a:off x="0" y="4026"/>
          <a:ext cx="2884601" cy="1153840"/>
        </a:xfrm>
        <a:prstGeom prst="chevron">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DM tipo 1 (DM1)</a:t>
          </a:r>
          <a:endParaRPr lang="es-ES" sz="1800" kern="1200" dirty="0"/>
        </a:p>
      </dsp:txBody>
      <dsp:txXfrm>
        <a:off x="576920" y="4026"/>
        <a:ext cx="1730761" cy="1153840"/>
      </dsp:txXfrm>
    </dsp:sp>
    <dsp:sp modelId="{BDDFB247-A2DD-40C6-9C8D-A4B5935C677B}">
      <dsp:nvSpPr>
        <dsp:cNvPr id="0" name=""/>
        <dsp:cNvSpPr/>
      </dsp:nvSpPr>
      <dsp:spPr>
        <a:xfrm>
          <a:off x="2618615" y="102103"/>
          <a:ext cx="6801665" cy="9576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180975" lvl="0" indent="0" algn="l" defTabSz="577850">
            <a:lnSpc>
              <a:spcPct val="100000"/>
            </a:lnSpc>
            <a:spcBef>
              <a:spcPct val="0"/>
            </a:spcBef>
            <a:spcAft>
              <a:spcPct val="35000"/>
            </a:spcAft>
            <a:buFont typeface="Wingdings" panose="05000000000000000000" pitchFamily="2" charset="2"/>
            <a:buNone/>
          </a:pPr>
          <a:r>
            <a:rPr lang="es-ES" sz="1300" kern="1200" dirty="0"/>
            <a:t>Debida a la destrucción inmunológica de las células beta-pancreáticas, que causa una deficiencia absoluta de insulina. Dentro de esta, se incluyen a los adultos con una autoinmunidad lenta y progresiva como causa de DM; es la denominada </a:t>
          </a:r>
          <a:r>
            <a:rPr lang="es-ES" sz="1300" i="1" kern="1200" dirty="0" err="1"/>
            <a:t>latent</a:t>
          </a:r>
          <a:r>
            <a:rPr lang="es-ES" sz="1300" i="1" kern="1200" dirty="0"/>
            <a:t> </a:t>
          </a:r>
          <a:r>
            <a:rPr lang="es-ES" sz="1300" i="1" kern="1200" dirty="0" err="1"/>
            <a:t>autoimmune</a:t>
          </a:r>
          <a:r>
            <a:rPr lang="es-ES" sz="1300" i="1" kern="1200" dirty="0"/>
            <a:t> diabetes in </a:t>
          </a:r>
          <a:r>
            <a:rPr lang="es-ES" sz="1300" i="1" kern="1200" dirty="0" err="1"/>
            <a:t>adults</a:t>
          </a:r>
          <a:r>
            <a:rPr lang="es-ES" sz="1300" kern="1200" dirty="0"/>
            <a:t> (LADA).</a:t>
          </a:r>
        </a:p>
      </dsp:txBody>
      <dsp:txXfrm>
        <a:off x="3097459" y="102103"/>
        <a:ext cx="5843978" cy="957687"/>
      </dsp:txXfrm>
    </dsp:sp>
    <dsp:sp modelId="{0BF83EAE-B2FE-4BF3-95BB-1F0D714F6F5E}">
      <dsp:nvSpPr>
        <dsp:cNvPr id="0" name=""/>
        <dsp:cNvSpPr/>
      </dsp:nvSpPr>
      <dsp:spPr>
        <a:xfrm>
          <a:off x="0" y="1319405"/>
          <a:ext cx="2884601" cy="1153840"/>
        </a:xfrm>
        <a:prstGeom prst="chevron">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DM tipo 2 (DM2)</a:t>
          </a:r>
          <a:r>
            <a:rPr lang="es-ES" sz="1800" kern="1200" dirty="0"/>
            <a:t> </a:t>
          </a:r>
        </a:p>
      </dsp:txBody>
      <dsp:txXfrm>
        <a:off x="576920" y="1319405"/>
        <a:ext cx="1730761" cy="1153840"/>
      </dsp:txXfrm>
    </dsp:sp>
    <dsp:sp modelId="{9D7856AF-5795-45C7-A39D-7C491E49DEE7}">
      <dsp:nvSpPr>
        <dsp:cNvPr id="0" name=""/>
        <dsp:cNvSpPr/>
      </dsp:nvSpPr>
      <dsp:spPr>
        <a:xfrm>
          <a:off x="2618615" y="1417481"/>
          <a:ext cx="6801665" cy="9576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180975" lvl="0" indent="0" algn="l" defTabSz="577850">
            <a:lnSpc>
              <a:spcPct val="100000"/>
            </a:lnSpc>
            <a:spcBef>
              <a:spcPct val="0"/>
            </a:spcBef>
            <a:spcAft>
              <a:spcPct val="35000"/>
            </a:spcAft>
            <a:buFont typeface="Wingdings" panose="05000000000000000000" pitchFamily="2" charset="2"/>
            <a:buNone/>
          </a:pPr>
          <a:r>
            <a:rPr lang="es-ES" sz="1300" kern="1200" dirty="0"/>
            <a:t>Debida a un déficit progresivo de la secreción de insulina iniciado tras un proceso de resistencia insulínica.</a:t>
          </a:r>
        </a:p>
      </dsp:txBody>
      <dsp:txXfrm>
        <a:off x="3097459" y="1417481"/>
        <a:ext cx="5843978" cy="957687"/>
      </dsp:txXfrm>
    </dsp:sp>
    <dsp:sp modelId="{CE89ADDC-141F-43A1-AD6F-EEDE4ADD830C}">
      <dsp:nvSpPr>
        <dsp:cNvPr id="0" name=""/>
        <dsp:cNvSpPr/>
      </dsp:nvSpPr>
      <dsp:spPr>
        <a:xfrm>
          <a:off x="0" y="2634783"/>
          <a:ext cx="2884601" cy="1153840"/>
        </a:xfrm>
        <a:prstGeom prst="chevron">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DM gestacional</a:t>
          </a:r>
          <a:r>
            <a:rPr lang="es-ES" sz="1800" kern="1200" dirty="0"/>
            <a:t> </a:t>
          </a:r>
        </a:p>
      </dsp:txBody>
      <dsp:txXfrm>
        <a:off x="576920" y="2634783"/>
        <a:ext cx="1730761" cy="1153840"/>
      </dsp:txXfrm>
    </dsp:sp>
    <dsp:sp modelId="{DD7344A5-F62C-4BF7-AFB3-110C295455A3}">
      <dsp:nvSpPr>
        <dsp:cNvPr id="0" name=""/>
        <dsp:cNvSpPr/>
      </dsp:nvSpPr>
      <dsp:spPr>
        <a:xfrm>
          <a:off x="2618615" y="2732859"/>
          <a:ext cx="6801665" cy="9576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180975" lvl="0" indent="0" algn="l" defTabSz="577850">
            <a:lnSpc>
              <a:spcPct val="100000"/>
            </a:lnSpc>
            <a:spcBef>
              <a:spcPct val="0"/>
            </a:spcBef>
            <a:spcAft>
              <a:spcPct val="35000"/>
            </a:spcAft>
            <a:buFont typeface="Wingdings" panose="05000000000000000000" pitchFamily="2" charset="2"/>
            <a:buNone/>
          </a:pPr>
          <a:r>
            <a:rPr lang="es-ES" sz="1300" kern="1200" dirty="0"/>
            <a:t>Es aquella que se diagnosticaría en el segundo o tercer trimestre del embarazo sin que haya antecedentes de DM. </a:t>
          </a:r>
        </a:p>
      </dsp:txBody>
      <dsp:txXfrm>
        <a:off x="3097459" y="2732859"/>
        <a:ext cx="5843978" cy="957687"/>
      </dsp:txXfrm>
    </dsp:sp>
    <dsp:sp modelId="{85A98B4A-672D-493B-8D1E-EAB7A61C3D51}">
      <dsp:nvSpPr>
        <dsp:cNvPr id="0" name=""/>
        <dsp:cNvSpPr/>
      </dsp:nvSpPr>
      <dsp:spPr>
        <a:xfrm>
          <a:off x="0" y="3950161"/>
          <a:ext cx="2884601" cy="1153840"/>
        </a:xfrm>
        <a:prstGeom prst="chevron">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Tipos específicos de DM por otras causas</a:t>
          </a:r>
          <a:r>
            <a:rPr lang="es-ES" sz="1800" kern="1200" dirty="0"/>
            <a:t> </a:t>
          </a:r>
        </a:p>
      </dsp:txBody>
      <dsp:txXfrm>
        <a:off x="576920" y="3950161"/>
        <a:ext cx="1730761" cy="1153840"/>
      </dsp:txXfrm>
    </dsp:sp>
    <dsp:sp modelId="{7D35B501-C90C-49EE-A1C3-C0CCE48916D1}">
      <dsp:nvSpPr>
        <dsp:cNvPr id="0" name=""/>
        <dsp:cNvSpPr/>
      </dsp:nvSpPr>
      <dsp:spPr>
        <a:xfrm>
          <a:off x="2618615" y="4048238"/>
          <a:ext cx="6801665" cy="9576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180975" lvl="0" indent="0" algn="l" defTabSz="577850">
            <a:lnSpc>
              <a:spcPct val="100000"/>
            </a:lnSpc>
            <a:spcBef>
              <a:spcPct val="0"/>
            </a:spcBef>
            <a:spcAft>
              <a:spcPct val="35000"/>
            </a:spcAft>
            <a:buNone/>
          </a:pPr>
          <a:r>
            <a:rPr lang="es-ES" sz="1300" kern="1200" dirty="0"/>
            <a:t>Abarcan desde la DM monogénica (diabetes neonatal, </a:t>
          </a:r>
          <a:r>
            <a:rPr lang="es-ES" sz="1300" i="1" kern="1200" dirty="0" err="1"/>
            <a:t>maturity-onset</a:t>
          </a:r>
          <a:r>
            <a:rPr lang="es-ES" sz="1300" i="1" kern="1200" dirty="0"/>
            <a:t> diabetes </a:t>
          </a:r>
          <a:r>
            <a:rPr lang="es-ES" sz="1300" i="1" kern="1200" dirty="0" err="1"/>
            <a:t>of</a:t>
          </a:r>
          <a:r>
            <a:rPr lang="es-ES" sz="1300" i="1" kern="1200" dirty="0"/>
            <a:t> </a:t>
          </a:r>
          <a:r>
            <a:rPr lang="es-ES" sz="1300" i="1" kern="1200" dirty="0" err="1"/>
            <a:t>the</a:t>
          </a:r>
          <a:r>
            <a:rPr lang="es-ES" sz="1300" i="1" kern="1200" dirty="0"/>
            <a:t> </a:t>
          </a:r>
          <a:r>
            <a:rPr lang="es-ES" sz="1300" i="1" kern="1200" dirty="0" err="1"/>
            <a:t>young</a:t>
          </a:r>
          <a:r>
            <a:rPr lang="es-ES" sz="1300" i="1" kern="1200" dirty="0"/>
            <a:t> </a:t>
          </a:r>
          <a:r>
            <a:rPr lang="es-ES" sz="1300" kern="1200" dirty="0"/>
            <a:t>-MODY-), las enfermedades del páncreas exocrino (pancreatitis, fibrosis quística...), o las DM producidas por fármacos (glucocorticoides, tratamiento del virus de inmunodeficiencia humana -VIH-, trasplante de órganos).</a:t>
          </a:r>
        </a:p>
      </dsp:txBody>
      <dsp:txXfrm>
        <a:off x="3097459" y="4048238"/>
        <a:ext cx="5843978" cy="957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9B6A-19EB-498F-9B53-0005F5AA86AB}">
      <dsp:nvSpPr>
        <dsp:cNvPr id="0" name=""/>
        <dsp:cNvSpPr/>
      </dsp:nvSpPr>
      <dsp:spPr>
        <a:xfrm>
          <a:off x="131645" y="147"/>
          <a:ext cx="3977628" cy="413712"/>
        </a:xfrm>
        <a:prstGeom prst="roundRect">
          <a:avLst>
            <a:gd name="adj" fmla="val 1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Parámetro</a:t>
          </a:r>
        </a:p>
      </dsp:txBody>
      <dsp:txXfrm>
        <a:off x="143762" y="12264"/>
        <a:ext cx="3953394" cy="389478"/>
      </dsp:txXfrm>
    </dsp:sp>
    <dsp:sp modelId="{2BB3A7C3-AB20-4C62-9E54-8E5537473A5F}">
      <dsp:nvSpPr>
        <dsp:cNvPr id="0" name=""/>
        <dsp:cNvSpPr/>
      </dsp:nvSpPr>
      <dsp:spPr>
        <a:xfrm>
          <a:off x="529408" y="413860"/>
          <a:ext cx="241202" cy="364195"/>
        </a:xfrm>
        <a:custGeom>
          <a:avLst/>
          <a:gdLst/>
          <a:ahLst/>
          <a:cxnLst/>
          <a:rect l="0" t="0" r="0" b="0"/>
          <a:pathLst>
            <a:path>
              <a:moveTo>
                <a:pt x="0" y="0"/>
              </a:moveTo>
              <a:lnTo>
                <a:pt x="0" y="364195"/>
              </a:lnTo>
              <a:lnTo>
                <a:pt x="241202" y="364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0409D5-00C4-4A5D-8A3F-AD0D9DA018BF}">
      <dsp:nvSpPr>
        <dsp:cNvPr id="0" name=""/>
        <dsp:cNvSpPr/>
      </dsp:nvSpPr>
      <dsp:spPr>
        <a:xfrm>
          <a:off x="770611" y="571198"/>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Número de días con el dispositivo de MCG</a:t>
          </a:r>
        </a:p>
      </dsp:txBody>
      <dsp:txXfrm>
        <a:off x="782728" y="583315"/>
        <a:ext cx="4276890" cy="389478"/>
      </dsp:txXfrm>
    </dsp:sp>
    <dsp:sp modelId="{0AD24A4C-60E6-4323-AB25-21F2891412C3}">
      <dsp:nvSpPr>
        <dsp:cNvPr id="0" name=""/>
        <dsp:cNvSpPr/>
      </dsp:nvSpPr>
      <dsp:spPr>
        <a:xfrm>
          <a:off x="529408" y="413860"/>
          <a:ext cx="241202" cy="881335"/>
        </a:xfrm>
        <a:custGeom>
          <a:avLst/>
          <a:gdLst/>
          <a:ahLst/>
          <a:cxnLst/>
          <a:rect l="0" t="0" r="0" b="0"/>
          <a:pathLst>
            <a:path>
              <a:moveTo>
                <a:pt x="0" y="0"/>
              </a:moveTo>
              <a:lnTo>
                <a:pt x="0" y="881335"/>
              </a:lnTo>
              <a:lnTo>
                <a:pt x="241202" y="881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D6D2CA-09C1-4C54-8E96-CB508658964D}">
      <dsp:nvSpPr>
        <dsp:cNvPr id="0" name=""/>
        <dsp:cNvSpPr/>
      </dsp:nvSpPr>
      <dsp:spPr>
        <a:xfrm>
          <a:off x="770611" y="1088339"/>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Porcentaje de tiempo que el dispositivo de MCG está activo</a:t>
          </a:r>
        </a:p>
      </dsp:txBody>
      <dsp:txXfrm>
        <a:off x="782728" y="1100456"/>
        <a:ext cx="4276890" cy="389478"/>
      </dsp:txXfrm>
    </dsp:sp>
    <dsp:sp modelId="{DC7AACA8-49D5-4718-A239-B0E11AADA53E}">
      <dsp:nvSpPr>
        <dsp:cNvPr id="0" name=""/>
        <dsp:cNvSpPr/>
      </dsp:nvSpPr>
      <dsp:spPr>
        <a:xfrm>
          <a:off x="529408" y="413860"/>
          <a:ext cx="241202" cy="1398475"/>
        </a:xfrm>
        <a:custGeom>
          <a:avLst/>
          <a:gdLst/>
          <a:ahLst/>
          <a:cxnLst/>
          <a:rect l="0" t="0" r="0" b="0"/>
          <a:pathLst>
            <a:path>
              <a:moveTo>
                <a:pt x="0" y="0"/>
              </a:moveTo>
              <a:lnTo>
                <a:pt x="0" y="1398475"/>
              </a:lnTo>
              <a:lnTo>
                <a:pt x="241202" y="13984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8F626-ED80-421C-9307-B41C70517909}">
      <dsp:nvSpPr>
        <dsp:cNvPr id="0" name=""/>
        <dsp:cNvSpPr/>
      </dsp:nvSpPr>
      <dsp:spPr>
        <a:xfrm>
          <a:off x="770611" y="1605479"/>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Media de glucosa (media simple de los valores de glucosa)</a:t>
          </a:r>
        </a:p>
      </dsp:txBody>
      <dsp:txXfrm>
        <a:off x="782728" y="1617596"/>
        <a:ext cx="4276890" cy="389478"/>
      </dsp:txXfrm>
    </dsp:sp>
    <dsp:sp modelId="{768D164B-001A-49DE-B9EB-05CB32BBDD5E}">
      <dsp:nvSpPr>
        <dsp:cNvPr id="0" name=""/>
        <dsp:cNvSpPr/>
      </dsp:nvSpPr>
      <dsp:spPr>
        <a:xfrm>
          <a:off x="529408" y="413860"/>
          <a:ext cx="241202" cy="1915615"/>
        </a:xfrm>
        <a:custGeom>
          <a:avLst/>
          <a:gdLst/>
          <a:ahLst/>
          <a:cxnLst/>
          <a:rect l="0" t="0" r="0" b="0"/>
          <a:pathLst>
            <a:path>
              <a:moveTo>
                <a:pt x="0" y="0"/>
              </a:moveTo>
              <a:lnTo>
                <a:pt x="0" y="1915615"/>
              </a:lnTo>
              <a:lnTo>
                <a:pt x="241202" y="1915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35E919-3A09-4DBE-AA3D-EEE446CC0259}">
      <dsp:nvSpPr>
        <dsp:cNvPr id="0" name=""/>
        <dsp:cNvSpPr/>
      </dsp:nvSpPr>
      <dsp:spPr>
        <a:xfrm>
          <a:off x="770611" y="2122619"/>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Indicador del manejo de la glucosa (valor calculado que se aproxima a la HbA</a:t>
          </a:r>
          <a:r>
            <a:rPr lang="es-ES" sz="1200" kern="1200" baseline="-25000" dirty="0"/>
            <a:t>1c</a:t>
          </a:r>
          <a:r>
            <a:rPr lang="es-ES" sz="1200" kern="1200" dirty="0"/>
            <a:t> (no siempre equivalente)</a:t>
          </a:r>
        </a:p>
      </dsp:txBody>
      <dsp:txXfrm>
        <a:off x="782728" y="2134736"/>
        <a:ext cx="4276890" cy="389478"/>
      </dsp:txXfrm>
    </dsp:sp>
    <dsp:sp modelId="{2E29B988-3797-438A-81DA-4847D187921C}">
      <dsp:nvSpPr>
        <dsp:cNvPr id="0" name=""/>
        <dsp:cNvSpPr/>
      </dsp:nvSpPr>
      <dsp:spPr>
        <a:xfrm>
          <a:off x="529408" y="413860"/>
          <a:ext cx="241202" cy="2432756"/>
        </a:xfrm>
        <a:custGeom>
          <a:avLst/>
          <a:gdLst/>
          <a:ahLst/>
          <a:cxnLst/>
          <a:rect l="0" t="0" r="0" b="0"/>
          <a:pathLst>
            <a:path>
              <a:moveTo>
                <a:pt x="0" y="0"/>
              </a:moveTo>
              <a:lnTo>
                <a:pt x="0" y="2432756"/>
              </a:lnTo>
              <a:lnTo>
                <a:pt x="241202" y="24327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654822-A58D-40F5-841D-583E482BCE51}">
      <dsp:nvSpPr>
        <dsp:cNvPr id="0" name=""/>
        <dsp:cNvSpPr/>
      </dsp:nvSpPr>
      <dsp:spPr>
        <a:xfrm>
          <a:off x="770611" y="2639760"/>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Objetivo de variabilidad glucémica (% CV) (distribución de los valores de glucosa)</a:t>
          </a:r>
        </a:p>
      </dsp:txBody>
      <dsp:txXfrm>
        <a:off x="782728" y="2651877"/>
        <a:ext cx="4276890" cy="389478"/>
      </dsp:txXfrm>
    </dsp:sp>
    <dsp:sp modelId="{47CBBF41-3FD3-455E-A007-208C2DD8EBCC}">
      <dsp:nvSpPr>
        <dsp:cNvPr id="0" name=""/>
        <dsp:cNvSpPr/>
      </dsp:nvSpPr>
      <dsp:spPr>
        <a:xfrm>
          <a:off x="529408" y="413860"/>
          <a:ext cx="241202" cy="2949896"/>
        </a:xfrm>
        <a:custGeom>
          <a:avLst/>
          <a:gdLst/>
          <a:ahLst/>
          <a:cxnLst/>
          <a:rect l="0" t="0" r="0" b="0"/>
          <a:pathLst>
            <a:path>
              <a:moveTo>
                <a:pt x="0" y="0"/>
              </a:moveTo>
              <a:lnTo>
                <a:pt x="0" y="2949896"/>
              </a:lnTo>
              <a:lnTo>
                <a:pt x="241202" y="29498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18A43-AED3-4FA0-9BE6-161FCA8F4E8D}">
      <dsp:nvSpPr>
        <dsp:cNvPr id="0" name=""/>
        <dsp:cNvSpPr/>
      </dsp:nvSpPr>
      <dsp:spPr>
        <a:xfrm>
          <a:off x="770611" y="3156900"/>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TPER: % de lecturas y tiempo en &gt; 250 mg/</a:t>
          </a:r>
          <a:r>
            <a:rPr lang="es-ES" sz="1200" kern="1200" dirty="0" err="1"/>
            <a:t>dL</a:t>
          </a:r>
          <a:r>
            <a:rPr lang="es-ES" sz="1200" kern="1200" dirty="0"/>
            <a:t> (&gt; 13,9 mmol/L) (hiperglucemia de nivel 2)</a:t>
          </a:r>
        </a:p>
      </dsp:txBody>
      <dsp:txXfrm>
        <a:off x="782728" y="3169017"/>
        <a:ext cx="4276890" cy="389478"/>
      </dsp:txXfrm>
    </dsp:sp>
    <dsp:sp modelId="{CCF27F91-82CC-426F-9B10-FB9C70B97C9F}">
      <dsp:nvSpPr>
        <dsp:cNvPr id="0" name=""/>
        <dsp:cNvSpPr/>
      </dsp:nvSpPr>
      <dsp:spPr>
        <a:xfrm>
          <a:off x="529408" y="413860"/>
          <a:ext cx="241202" cy="3467036"/>
        </a:xfrm>
        <a:custGeom>
          <a:avLst/>
          <a:gdLst/>
          <a:ahLst/>
          <a:cxnLst/>
          <a:rect l="0" t="0" r="0" b="0"/>
          <a:pathLst>
            <a:path>
              <a:moveTo>
                <a:pt x="0" y="0"/>
              </a:moveTo>
              <a:lnTo>
                <a:pt x="0" y="3467036"/>
              </a:lnTo>
              <a:lnTo>
                <a:pt x="241202" y="34670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E48E4-92D8-4FFA-AC0B-7800B121041D}">
      <dsp:nvSpPr>
        <dsp:cNvPr id="0" name=""/>
        <dsp:cNvSpPr/>
      </dsp:nvSpPr>
      <dsp:spPr>
        <a:xfrm>
          <a:off x="770611" y="3674040"/>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TPER: % de lecturas y tiempo en 181-250 mg/</a:t>
          </a:r>
          <a:r>
            <a:rPr lang="es-ES" sz="1200" kern="1200" dirty="0" err="1"/>
            <a:t>dL</a:t>
          </a:r>
          <a:r>
            <a:rPr lang="es-ES" sz="1200" kern="1200" dirty="0"/>
            <a:t> (10,1-13,9 mmol/L) (hiperglucemia de nivel 1)</a:t>
          </a:r>
        </a:p>
      </dsp:txBody>
      <dsp:txXfrm>
        <a:off x="782728" y="3686157"/>
        <a:ext cx="4276890" cy="389478"/>
      </dsp:txXfrm>
    </dsp:sp>
    <dsp:sp modelId="{2AF1A538-51B1-46FD-BFE1-01610723D0E0}">
      <dsp:nvSpPr>
        <dsp:cNvPr id="0" name=""/>
        <dsp:cNvSpPr/>
      </dsp:nvSpPr>
      <dsp:spPr>
        <a:xfrm>
          <a:off x="529408" y="413860"/>
          <a:ext cx="241202" cy="3984177"/>
        </a:xfrm>
        <a:custGeom>
          <a:avLst/>
          <a:gdLst/>
          <a:ahLst/>
          <a:cxnLst/>
          <a:rect l="0" t="0" r="0" b="0"/>
          <a:pathLst>
            <a:path>
              <a:moveTo>
                <a:pt x="0" y="0"/>
              </a:moveTo>
              <a:lnTo>
                <a:pt x="0" y="3984177"/>
              </a:lnTo>
              <a:lnTo>
                <a:pt x="241202" y="39841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35A20E-DC27-4D9E-95F3-435919837605}">
      <dsp:nvSpPr>
        <dsp:cNvPr id="0" name=""/>
        <dsp:cNvSpPr/>
      </dsp:nvSpPr>
      <dsp:spPr>
        <a:xfrm>
          <a:off x="770611" y="4191181"/>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TER: % de lecturas y tiempo en 70-180 mg/</a:t>
          </a:r>
          <a:r>
            <a:rPr lang="es-ES" sz="1200" kern="1200" dirty="0" err="1"/>
            <a:t>dL</a:t>
          </a:r>
          <a:r>
            <a:rPr lang="es-ES" sz="1200" kern="1200" dirty="0"/>
            <a:t> (3,9-10,0 mmol/L)</a:t>
          </a:r>
          <a:br>
            <a:rPr lang="es-ES" sz="1200" kern="1200" dirty="0"/>
          </a:br>
          <a:r>
            <a:rPr lang="es-ES" sz="1200" kern="1200" dirty="0"/>
            <a:t>(en rango)</a:t>
          </a:r>
        </a:p>
      </dsp:txBody>
      <dsp:txXfrm>
        <a:off x="782728" y="4203298"/>
        <a:ext cx="4276890" cy="389478"/>
      </dsp:txXfrm>
    </dsp:sp>
    <dsp:sp modelId="{1F4CC48E-2FA3-4E83-8AFE-11206B01F2DC}">
      <dsp:nvSpPr>
        <dsp:cNvPr id="0" name=""/>
        <dsp:cNvSpPr/>
      </dsp:nvSpPr>
      <dsp:spPr>
        <a:xfrm>
          <a:off x="529408" y="413860"/>
          <a:ext cx="241202" cy="4501317"/>
        </a:xfrm>
        <a:custGeom>
          <a:avLst/>
          <a:gdLst/>
          <a:ahLst/>
          <a:cxnLst/>
          <a:rect l="0" t="0" r="0" b="0"/>
          <a:pathLst>
            <a:path>
              <a:moveTo>
                <a:pt x="0" y="0"/>
              </a:moveTo>
              <a:lnTo>
                <a:pt x="0" y="4501317"/>
              </a:lnTo>
              <a:lnTo>
                <a:pt x="241202" y="45013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A43940-860E-410E-9D57-1CD036D37CFD}">
      <dsp:nvSpPr>
        <dsp:cNvPr id="0" name=""/>
        <dsp:cNvSpPr/>
      </dsp:nvSpPr>
      <dsp:spPr>
        <a:xfrm>
          <a:off x="770611" y="4708321"/>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TPDR: % de lecturas y tiempo en 54-69 mg/</a:t>
          </a:r>
          <a:r>
            <a:rPr lang="es-ES" sz="1200" kern="1200" dirty="0" err="1"/>
            <a:t>dL</a:t>
          </a:r>
          <a:r>
            <a:rPr lang="es-ES" sz="1200" kern="1200" dirty="0"/>
            <a:t> (3,0-3,8 mmol/L) (hipoglucemia de nivel 1)</a:t>
          </a:r>
        </a:p>
      </dsp:txBody>
      <dsp:txXfrm>
        <a:off x="782728" y="4720438"/>
        <a:ext cx="4276890" cy="389478"/>
      </dsp:txXfrm>
    </dsp:sp>
    <dsp:sp modelId="{E1B31C57-8212-4C9C-B0CB-77E79F110C76}">
      <dsp:nvSpPr>
        <dsp:cNvPr id="0" name=""/>
        <dsp:cNvSpPr/>
      </dsp:nvSpPr>
      <dsp:spPr>
        <a:xfrm>
          <a:off x="529408" y="413860"/>
          <a:ext cx="241202" cy="4964547"/>
        </a:xfrm>
        <a:custGeom>
          <a:avLst/>
          <a:gdLst/>
          <a:ahLst/>
          <a:cxnLst/>
          <a:rect l="0" t="0" r="0" b="0"/>
          <a:pathLst>
            <a:path>
              <a:moveTo>
                <a:pt x="0" y="0"/>
              </a:moveTo>
              <a:lnTo>
                <a:pt x="0" y="4964547"/>
              </a:lnTo>
              <a:lnTo>
                <a:pt x="241202" y="4964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54489A-2874-491E-B307-59CE90EA078F}">
      <dsp:nvSpPr>
        <dsp:cNvPr id="0" name=""/>
        <dsp:cNvSpPr/>
      </dsp:nvSpPr>
      <dsp:spPr>
        <a:xfrm>
          <a:off x="770611" y="5171550"/>
          <a:ext cx="4301124"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TPDR: % de lecturas y tiempo en &lt; 54 mg/</a:t>
          </a:r>
          <a:r>
            <a:rPr lang="es-ES" sz="1200" kern="1200" dirty="0" err="1"/>
            <a:t>dL</a:t>
          </a:r>
          <a:r>
            <a:rPr lang="es-ES" sz="1200" kern="1200" dirty="0"/>
            <a:t> (&lt; 3,0 mmol/L)</a:t>
          </a:r>
        </a:p>
      </dsp:txBody>
      <dsp:txXfrm>
        <a:off x="782728" y="5183667"/>
        <a:ext cx="4276890" cy="389478"/>
      </dsp:txXfrm>
    </dsp:sp>
    <dsp:sp modelId="{F69A4153-B624-4FBA-93CB-D071DCACF4B7}">
      <dsp:nvSpPr>
        <dsp:cNvPr id="0" name=""/>
        <dsp:cNvSpPr/>
      </dsp:nvSpPr>
      <dsp:spPr>
        <a:xfrm>
          <a:off x="5190567" y="147"/>
          <a:ext cx="3977628" cy="413712"/>
        </a:xfrm>
        <a:prstGeom prst="roundRect">
          <a:avLst>
            <a:gd name="adj" fmla="val 1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Objetivos</a:t>
          </a:r>
        </a:p>
      </dsp:txBody>
      <dsp:txXfrm>
        <a:off x="5202684" y="12264"/>
        <a:ext cx="3953394" cy="389478"/>
      </dsp:txXfrm>
    </dsp:sp>
    <dsp:sp modelId="{B8ACAADA-9609-43D1-AAEB-5203EB72B078}">
      <dsp:nvSpPr>
        <dsp:cNvPr id="0" name=""/>
        <dsp:cNvSpPr/>
      </dsp:nvSpPr>
      <dsp:spPr>
        <a:xfrm>
          <a:off x="5588330" y="413860"/>
          <a:ext cx="157928" cy="365121"/>
        </a:xfrm>
        <a:custGeom>
          <a:avLst/>
          <a:gdLst/>
          <a:ahLst/>
          <a:cxnLst/>
          <a:rect l="0" t="0" r="0" b="0"/>
          <a:pathLst>
            <a:path>
              <a:moveTo>
                <a:pt x="0" y="0"/>
              </a:moveTo>
              <a:lnTo>
                <a:pt x="0" y="365121"/>
              </a:lnTo>
              <a:lnTo>
                <a:pt x="157928" y="365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CCE839-75D6-4D6A-BA27-B4883E37D2EA}">
      <dsp:nvSpPr>
        <dsp:cNvPr id="0" name=""/>
        <dsp:cNvSpPr/>
      </dsp:nvSpPr>
      <dsp:spPr>
        <a:xfrm>
          <a:off x="5746258" y="572125"/>
          <a:ext cx="3488918"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Uso durante 14 días para el control del patrón</a:t>
          </a:r>
        </a:p>
      </dsp:txBody>
      <dsp:txXfrm>
        <a:off x="5758375" y="584242"/>
        <a:ext cx="3464684" cy="389478"/>
      </dsp:txXfrm>
    </dsp:sp>
    <dsp:sp modelId="{5588D07F-7FD6-447F-BBC2-FE0D3258CF34}">
      <dsp:nvSpPr>
        <dsp:cNvPr id="0" name=""/>
        <dsp:cNvSpPr/>
      </dsp:nvSpPr>
      <dsp:spPr>
        <a:xfrm>
          <a:off x="5588330" y="413860"/>
          <a:ext cx="157928" cy="880197"/>
        </a:xfrm>
        <a:custGeom>
          <a:avLst/>
          <a:gdLst/>
          <a:ahLst/>
          <a:cxnLst/>
          <a:rect l="0" t="0" r="0" b="0"/>
          <a:pathLst>
            <a:path>
              <a:moveTo>
                <a:pt x="0" y="0"/>
              </a:moveTo>
              <a:lnTo>
                <a:pt x="0" y="880197"/>
              </a:lnTo>
              <a:lnTo>
                <a:pt x="157928" y="880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453EBE-D8FA-45E3-ACCC-89030385782A}">
      <dsp:nvSpPr>
        <dsp:cNvPr id="0" name=""/>
        <dsp:cNvSpPr/>
      </dsp:nvSpPr>
      <dsp:spPr>
        <a:xfrm>
          <a:off x="5746258" y="1087201"/>
          <a:ext cx="3488918"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70% de los datos de 14 días</a:t>
          </a:r>
        </a:p>
      </dsp:txBody>
      <dsp:txXfrm>
        <a:off x="5758375" y="1099318"/>
        <a:ext cx="3464684" cy="389478"/>
      </dsp:txXfrm>
    </dsp:sp>
    <dsp:sp modelId="{66540DA7-068B-4176-94B6-314DBB215925}">
      <dsp:nvSpPr>
        <dsp:cNvPr id="0" name=""/>
        <dsp:cNvSpPr/>
      </dsp:nvSpPr>
      <dsp:spPr>
        <a:xfrm>
          <a:off x="5588330" y="413860"/>
          <a:ext cx="157928" cy="1398781"/>
        </a:xfrm>
        <a:custGeom>
          <a:avLst/>
          <a:gdLst/>
          <a:ahLst/>
          <a:cxnLst/>
          <a:rect l="0" t="0" r="0" b="0"/>
          <a:pathLst>
            <a:path>
              <a:moveTo>
                <a:pt x="0" y="0"/>
              </a:moveTo>
              <a:lnTo>
                <a:pt x="0" y="1398781"/>
              </a:lnTo>
              <a:lnTo>
                <a:pt x="157928" y="1398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5DC1F4-C78B-46A8-9F16-9C9DE9A92DA6}">
      <dsp:nvSpPr>
        <dsp:cNvPr id="0" name=""/>
        <dsp:cNvSpPr/>
      </dsp:nvSpPr>
      <dsp:spPr>
        <a:xfrm>
          <a:off x="5746258" y="1605785"/>
          <a:ext cx="3488918"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a:t>
          </a:r>
        </a:p>
      </dsp:txBody>
      <dsp:txXfrm>
        <a:off x="5758375" y="1617902"/>
        <a:ext cx="3464684" cy="389478"/>
      </dsp:txXfrm>
    </dsp:sp>
    <dsp:sp modelId="{220649EA-40B5-4E5B-8E72-1EA957BB2591}">
      <dsp:nvSpPr>
        <dsp:cNvPr id="0" name=""/>
        <dsp:cNvSpPr/>
      </dsp:nvSpPr>
      <dsp:spPr>
        <a:xfrm>
          <a:off x="5588330" y="413860"/>
          <a:ext cx="157928" cy="1915607"/>
        </a:xfrm>
        <a:custGeom>
          <a:avLst/>
          <a:gdLst/>
          <a:ahLst/>
          <a:cxnLst/>
          <a:rect l="0" t="0" r="0" b="0"/>
          <a:pathLst>
            <a:path>
              <a:moveTo>
                <a:pt x="0" y="0"/>
              </a:moveTo>
              <a:lnTo>
                <a:pt x="0" y="1915607"/>
              </a:lnTo>
              <a:lnTo>
                <a:pt x="157928" y="1915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A61C7B-03DE-41B4-A166-BCF5D6FD0EFA}">
      <dsp:nvSpPr>
        <dsp:cNvPr id="0" name=""/>
        <dsp:cNvSpPr/>
      </dsp:nvSpPr>
      <dsp:spPr>
        <a:xfrm>
          <a:off x="5746258" y="2122611"/>
          <a:ext cx="3488918"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a:t>
          </a:r>
        </a:p>
      </dsp:txBody>
      <dsp:txXfrm>
        <a:off x="5758375" y="2134728"/>
        <a:ext cx="3464684" cy="389478"/>
      </dsp:txXfrm>
    </dsp:sp>
    <dsp:sp modelId="{58A10578-98F1-429C-BB7A-7A80ADDAF5C8}">
      <dsp:nvSpPr>
        <dsp:cNvPr id="0" name=""/>
        <dsp:cNvSpPr/>
      </dsp:nvSpPr>
      <dsp:spPr>
        <a:xfrm>
          <a:off x="5588330" y="413860"/>
          <a:ext cx="157928" cy="2432437"/>
        </a:xfrm>
        <a:custGeom>
          <a:avLst/>
          <a:gdLst/>
          <a:ahLst/>
          <a:cxnLst/>
          <a:rect l="0" t="0" r="0" b="0"/>
          <a:pathLst>
            <a:path>
              <a:moveTo>
                <a:pt x="0" y="0"/>
              </a:moveTo>
              <a:lnTo>
                <a:pt x="0" y="2432437"/>
              </a:lnTo>
              <a:lnTo>
                <a:pt x="157928" y="2432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396362-9510-482B-B801-160CA74454E4}">
      <dsp:nvSpPr>
        <dsp:cNvPr id="0" name=""/>
        <dsp:cNvSpPr/>
      </dsp:nvSpPr>
      <dsp:spPr>
        <a:xfrm>
          <a:off x="5746258" y="2639441"/>
          <a:ext cx="3488918"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ES" sz="1200" kern="1200" dirty="0"/>
            <a:t>&lt; 36%†</a:t>
          </a:r>
        </a:p>
      </dsp:txBody>
      <dsp:txXfrm>
        <a:off x="5758375" y="2651558"/>
        <a:ext cx="3464684" cy="389478"/>
      </dsp:txXfrm>
    </dsp:sp>
    <dsp:sp modelId="{615D233F-FD4C-477B-99FE-8A51BB6FAFB8}">
      <dsp:nvSpPr>
        <dsp:cNvPr id="0" name=""/>
        <dsp:cNvSpPr/>
      </dsp:nvSpPr>
      <dsp:spPr>
        <a:xfrm>
          <a:off x="5588330" y="413860"/>
          <a:ext cx="157928" cy="2949267"/>
        </a:xfrm>
        <a:custGeom>
          <a:avLst/>
          <a:gdLst/>
          <a:ahLst/>
          <a:cxnLst/>
          <a:rect l="0" t="0" r="0" b="0"/>
          <a:pathLst>
            <a:path>
              <a:moveTo>
                <a:pt x="0" y="0"/>
              </a:moveTo>
              <a:lnTo>
                <a:pt x="0" y="2949267"/>
              </a:lnTo>
              <a:lnTo>
                <a:pt x="157928" y="2949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60ADB7-10B9-4381-9D3A-C4E8093CD5A1}">
      <dsp:nvSpPr>
        <dsp:cNvPr id="0" name=""/>
        <dsp:cNvSpPr/>
      </dsp:nvSpPr>
      <dsp:spPr>
        <a:xfrm>
          <a:off x="5746258" y="3156271"/>
          <a:ext cx="3488918"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&lt; 5% (la mayoría de los adultos)</a:t>
          </a:r>
        </a:p>
        <a:p>
          <a:pPr marL="0" lvl="0" indent="0" algn="ctr" defTabSz="533400">
            <a:lnSpc>
              <a:spcPct val="90000"/>
            </a:lnSpc>
            <a:spcBef>
              <a:spcPct val="0"/>
            </a:spcBef>
            <a:spcAft>
              <a:spcPts val="0"/>
            </a:spcAft>
            <a:buNone/>
          </a:pPr>
          <a:r>
            <a:rPr lang="es-ES" sz="1200" kern="1200" dirty="0"/>
            <a:t>&lt; 10% (la mayoría de los adultos de edad avanzada)</a:t>
          </a:r>
        </a:p>
      </dsp:txBody>
      <dsp:txXfrm>
        <a:off x="5758375" y="3168388"/>
        <a:ext cx="3464684" cy="389478"/>
      </dsp:txXfrm>
    </dsp:sp>
    <dsp:sp modelId="{529B74E4-B848-4BDE-97F7-5AB8B6635211}">
      <dsp:nvSpPr>
        <dsp:cNvPr id="0" name=""/>
        <dsp:cNvSpPr/>
      </dsp:nvSpPr>
      <dsp:spPr>
        <a:xfrm>
          <a:off x="5588330" y="413860"/>
          <a:ext cx="159616" cy="3468596"/>
        </a:xfrm>
        <a:custGeom>
          <a:avLst/>
          <a:gdLst/>
          <a:ahLst/>
          <a:cxnLst/>
          <a:rect l="0" t="0" r="0" b="0"/>
          <a:pathLst>
            <a:path>
              <a:moveTo>
                <a:pt x="0" y="0"/>
              </a:moveTo>
              <a:lnTo>
                <a:pt x="0" y="3468596"/>
              </a:lnTo>
              <a:lnTo>
                <a:pt x="159616" y="34685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2119B2-D202-4C69-B425-C704981871A7}">
      <dsp:nvSpPr>
        <dsp:cNvPr id="0" name=""/>
        <dsp:cNvSpPr/>
      </dsp:nvSpPr>
      <dsp:spPr>
        <a:xfrm>
          <a:off x="5747946" y="3675600"/>
          <a:ext cx="3487759"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&lt; 25% (la mayoría de los adultos)</a:t>
          </a:r>
        </a:p>
        <a:p>
          <a:pPr marL="0" lvl="0" indent="0" algn="ctr" defTabSz="533400">
            <a:lnSpc>
              <a:spcPct val="90000"/>
            </a:lnSpc>
            <a:spcBef>
              <a:spcPct val="0"/>
            </a:spcBef>
            <a:spcAft>
              <a:spcPts val="0"/>
            </a:spcAft>
            <a:buNone/>
          </a:pPr>
          <a:r>
            <a:rPr lang="es-ES" sz="1200" kern="1200" dirty="0"/>
            <a:t>&lt; 50% (adultos de edad avanzada)‡</a:t>
          </a:r>
        </a:p>
      </dsp:txBody>
      <dsp:txXfrm>
        <a:off x="5760063" y="3687717"/>
        <a:ext cx="3463525" cy="389478"/>
      </dsp:txXfrm>
    </dsp:sp>
    <dsp:sp modelId="{AB21E376-A31D-4BE8-9088-142DA295FFD6}">
      <dsp:nvSpPr>
        <dsp:cNvPr id="0" name=""/>
        <dsp:cNvSpPr/>
      </dsp:nvSpPr>
      <dsp:spPr>
        <a:xfrm>
          <a:off x="5588330" y="413860"/>
          <a:ext cx="157928" cy="3982923"/>
        </a:xfrm>
        <a:custGeom>
          <a:avLst/>
          <a:gdLst/>
          <a:ahLst/>
          <a:cxnLst/>
          <a:rect l="0" t="0" r="0" b="0"/>
          <a:pathLst>
            <a:path>
              <a:moveTo>
                <a:pt x="0" y="0"/>
              </a:moveTo>
              <a:lnTo>
                <a:pt x="0" y="3982923"/>
              </a:lnTo>
              <a:lnTo>
                <a:pt x="157928" y="39829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347FCA-8DAC-41E3-8DC9-5DC621162146}">
      <dsp:nvSpPr>
        <dsp:cNvPr id="0" name=""/>
        <dsp:cNvSpPr/>
      </dsp:nvSpPr>
      <dsp:spPr>
        <a:xfrm>
          <a:off x="5746258" y="4189927"/>
          <a:ext cx="3488918"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&gt; 70% (la mayoría de los adultos)</a:t>
          </a:r>
        </a:p>
        <a:p>
          <a:pPr marL="0" lvl="0" indent="0" algn="ctr" defTabSz="533400">
            <a:lnSpc>
              <a:spcPct val="90000"/>
            </a:lnSpc>
            <a:spcBef>
              <a:spcPct val="0"/>
            </a:spcBef>
            <a:spcAft>
              <a:spcPts val="0"/>
            </a:spcAft>
            <a:buNone/>
          </a:pPr>
          <a:r>
            <a:rPr lang="es-ES" sz="1200" kern="1200" dirty="0"/>
            <a:t>&gt; 50% (adultos de edad avanzada)</a:t>
          </a:r>
        </a:p>
      </dsp:txBody>
      <dsp:txXfrm>
        <a:off x="5758375" y="4202044"/>
        <a:ext cx="3464684" cy="389478"/>
      </dsp:txXfrm>
    </dsp:sp>
    <dsp:sp modelId="{063A226C-E79C-4B83-B8CA-E661FD3A9FDD}">
      <dsp:nvSpPr>
        <dsp:cNvPr id="0" name=""/>
        <dsp:cNvSpPr/>
      </dsp:nvSpPr>
      <dsp:spPr>
        <a:xfrm>
          <a:off x="5588330" y="413860"/>
          <a:ext cx="157928" cy="4503220"/>
        </a:xfrm>
        <a:custGeom>
          <a:avLst/>
          <a:gdLst/>
          <a:ahLst/>
          <a:cxnLst/>
          <a:rect l="0" t="0" r="0" b="0"/>
          <a:pathLst>
            <a:path>
              <a:moveTo>
                <a:pt x="0" y="0"/>
              </a:moveTo>
              <a:lnTo>
                <a:pt x="0" y="4503220"/>
              </a:lnTo>
              <a:lnTo>
                <a:pt x="157928" y="45032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A738D7-6878-4E6A-A8C5-F7956879EE63}">
      <dsp:nvSpPr>
        <dsp:cNvPr id="0" name=""/>
        <dsp:cNvSpPr/>
      </dsp:nvSpPr>
      <dsp:spPr>
        <a:xfrm>
          <a:off x="5746258" y="4710224"/>
          <a:ext cx="3488918"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&lt; 4% (la mayoría de los adultos)</a:t>
          </a:r>
        </a:p>
        <a:p>
          <a:pPr marL="0" lvl="0" indent="0" algn="ctr" defTabSz="533400">
            <a:lnSpc>
              <a:spcPct val="90000"/>
            </a:lnSpc>
            <a:spcBef>
              <a:spcPct val="0"/>
            </a:spcBef>
            <a:spcAft>
              <a:spcPts val="0"/>
            </a:spcAft>
            <a:buNone/>
          </a:pPr>
          <a:r>
            <a:rPr lang="es-ES" sz="1200" kern="1200" dirty="0"/>
            <a:t>&lt; 1% (adultos de edad avanzada)§</a:t>
          </a:r>
        </a:p>
      </dsp:txBody>
      <dsp:txXfrm>
        <a:off x="5758375" y="4722341"/>
        <a:ext cx="3464684" cy="389478"/>
      </dsp:txXfrm>
    </dsp:sp>
    <dsp:sp modelId="{3A4EC71A-F670-4682-8303-4B3F8FB5F267}">
      <dsp:nvSpPr>
        <dsp:cNvPr id="0" name=""/>
        <dsp:cNvSpPr/>
      </dsp:nvSpPr>
      <dsp:spPr>
        <a:xfrm>
          <a:off x="5588330" y="413860"/>
          <a:ext cx="159616" cy="4964547"/>
        </a:xfrm>
        <a:custGeom>
          <a:avLst/>
          <a:gdLst/>
          <a:ahLst/>
          <a:cxnLst/>
          <a:rect l="0" t="0" r="0" b="0"/>
          <a:pathLst>
            <a:path>
              <a:moveTo>
                <a:pt x="0" y="0"/>
              </a:moveTo>
              <a:lnTo>
                <a:pt x="0" y="4964547"/>
              </a:lnTo>
              <a:lnTo>
                <a:pt x="159616" y="4964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17C43C-7DAF-4326-A476-2E3AF3CA3AEA}">
      <dsp:nvSpPr>
        <dsp:cNvPr id="0" name=""/>
        <dsp:cNvSpPr/>
      </dsp:nvSpPr>
      <dsp:spPr>
        <a:xfrm>
          <a:off x="5747946" y="5171550"/>
          <a:ext cx="3487759" cy="4137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ts val="0"/>
            </a:spcAft>
            <a:buNone/>
          </a:pPr>
          <a:r>
            <a:rPr lang="es-ES" sz="1200" kern="1200" dirty="0"/>
            <a:t>&lt; 1%</a:t>
          </a:r>
        </a:p>
      </dsp:txBody>
      <dsp:txXfrm>
        <a:off x="5760063" y="5183667"/>
        <a:ext cx="3463525" cy="389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64751-B4CF-40BE-B814-05B8954388F5}">
      <dsp:nvSpPr>
        <dsp:cNvPr id="0" name=""/>
        <dsp:cNvSpPr/>
      </dsp:nvSpPr>
      <dsp:spPr>
        <a:xfrm>
          <a:off x="1255414" y="1674962"/>
          <a:ext cx="1421408" cy="134660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Tratamiento</a:t>
          </a:r>
        </a:p>
      </dsp:txBody>
      <dsp:txXfrm>
        <a:off x="1463574" y="1872168"/>
        <a:ext cx="1005088" cy="952193"/>
      </dsp:txXfrm>
    </dsp:sp>
    <dsp:sp modelId="{036CE516-524A-441C-BF05-1DD59EC90375}">
      <dsp:nvSpPr>
        <dsp:cNvPr id="0" name=""/>
        <dsp:cNvSpPr/>
      </dsp:nvSpPr>
      <dsp:spPr>
        <a:xfrm rot="16200000">
          <a:off x="1900152" y="1359368"/>
          <a:ext cx="131931" cy="389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1919942" y="1457104"/>
        <a:ext cx="92352" cy="233837"/>
      </dsp:txXfrm>
    </dsp:sp>
    <dsp:sp modelId="{A7F99401-A60E-4415-AB65-AFB6D805BAF2}">
      <dsp:nvSpPr>
        <dsp:cNvPr id="0" name=""/>
        <dsp:cNvSpPr/>
      </dsp:nvSpPr>
      <dsp:spPr>
        <a:xfrm>
          <a:off x="1282086" y="57970"/>
          <a:ext cx="1368064" cy="1368064"/>
        </a:xfrm>
        <a:prstGeom prst="ellipse">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Control del peso</a:t>
          </a:r>
        </a:p>
      </dsp:txBody>
      <dsp:txXfrm>
        <a:off x="1482434" y="258318"/>
        <a:ext cx="967368" cy="967368"/>
      </dsp:txXfrm>
    </dsp:sp>
    <dsp:sp modelId="{BCB24331-52B8-4379-99F4-62A1CFC9AB16}">
      <dsp:nvSpPr>
        <dsp:cNvPr id="0" name=""/>
        <dsp:cNvSpPr/>
      </dsp:nvSpPr>
      <dsp:spPr>
        <a:xfrm rot="1800000">
          <a:off x="2607336" y="2557490"/>
          <a:ext cx="117372" cy="389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2609695" y="2626633"/>
        <a:ext cx="82160" cy="233837"/>
      </dsp:txXfrm>
    </dsp:sp>
    <dsp:sp modelId="{BB04024F-E2C3-4674-AD0B-7FE47690CDE2}">
      <dsp:nvSpPr>
        <dsp:cNvPr id="0" name=""/>
        <dsp:cNvSpPr/>
      </dsp:nvSpPr>
      <dsp:spPr>
        <a:xfrm>
          <a:off x="2673150" y="2467363"/>
          <a:ext cx="1368064" cy="1368064"/>
        </a:xfrm>
        <a:prstGeom prst="ellipse">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Control glucémico</a:t>
          </a:r>
        </a:p>
      </dsp:txBody>
      <dsp:txXfrm>
        <a:off x="2873498" y="2667711"/>
        <a:ext cx="967368" cy="967368"/>
      </dsp:txXfrm>
    </dsp:sp>
    <dsp:sp modelId="{806028AC-CF27-4EB4-91A7-9AA64C19EB1B}">
      <dsp:nvSpPr>
        <dsp:cNvPr id="0" name=""/>
        <dsp:cNvSpPr/>
      </dsp:nvSpPr>
      <dsp:spPr>
        <a:xfrm rot="9000000">
          <a:off x="1207528" y="2557490"/>
          <a:ext cx="117372" cy="389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1240381" y="2626633"/>
        <a:ext cx="82160" cy="233837"/>
      </dsp:txXfrm>
    </dsp:sp>
    <dsp:sp modelId="{DB789CB9-1918-4883-97CE-29B42C17D379}">
      <dsp:nvSpPr>
        <dsp:cNvPr id="0" name=""/>
        <dsp:cNvSpPr/>
      </dsp:nvSpPr>
      <dsp:spPr>
        <a:xfrm>
          <a:off x="-108977" y="2467363"/>
          <a:ext cx="1368064" cy="1368064"/>
        </a:xfrm>
        <a:prstGeom prst="ellipse">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Control del riesgo cardiorrenal</a:t>
          </a:r>
        </a:p>
      </dsp:txBody>
      <dsp:txXfrm>
        <a:off x="91371" y="2667711"/>
        <a:ext cx="967368" cy="967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3D5E4-DB57-4BF2-955B-9F6C69AD7157}">
      <dsp:nvSpPr>
        <dsp:cNvPr id="0" name=""/>
        <dsp:cNvSpPr/>
      </dsp:nvSpPr>
      <dsp:spPr>
        <a:xfrm>
          <a:off x="2862303" y="-31793"/>
          <a:ext cx="5273439" cy="5273439"/>
        </a:xfrm>
        <a:prstGeom prst="circularArrow">
          <a:avLst>
            <a:gd name="adj1" fmla="val 5544"/>
            <a:gd name="adj2" fmla="val 330680"/>
            <a:gd name="adj3" fmla="val 14482175"/>
            <a:gd name="adj4" fmla="val 1696947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69B4C-1157-431F-B8F3-F08BAA055B82}">
      <dsp:nvSpPr>
        <dsp:cNvPr id="0" name=""/>
        <dsp:cNvSpPr/>
      </dsp:nvSpPr>
      <dsp:spPr>
        <a:xfrm>
          <a:off x="4658596" y="2179"/>
          <a:ext cx="1680853" cy="840426"/>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Evaluar características del paciente</a:t>
          </a:r>
        </a:p>
      </dsp:txBody>
      <dsp:txXfrm>
        <a:off x="4699622" y="43205"/>
        <a:ext cx="1598801" cy="758374"/>
      </dsp:txXfrm>
    </dsp:sp>
    <dsp:sp modelId="{3B1D8F38-9F8D-4D9F-B300-D09DD9A743ED}">
      <dsp:nvSpPr>
        <dsp:cNvPr id="0" name=""/>
        <dsp:cNvSpPr/>
      </dsp:nvSpPr>
      <dsp:spPr>
        <a:xfrm>
          <a:off x="6416779" y="848876"/>
          <a:ext cx="1680853" cy="840426"/>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Considerar factores específicos que influyen en la elección del tratamiento</a:t>
          </a:r>
        </a:p>
      </dsp:txBody>
      <dsp:txXfrm>
        <a:off x="6457805" y="889902"/>
        <a:ext cx="1598801" cy="758374"/>
      </dsp:txXfrm>
    </dsp:sp>
    <dsp:sp modelId="{DCB5A7EC-1FAD-4C55-BB35-01532FC4AE1D}">
      <dsp:nvSpPr>
        <dsp:cNvPr id="0" name=""/>
        <dsp:cNvSpPr/>
      </dsp:nvSpPr>
      <dsp:spPr>
        <a:xfrm>
          <a:off x="6851015" y="2751386"/>
          <a:ext cx="1680853" cy="840426"/>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Toma de decisiones compartida para crear un plan de manejo</a:t>
          </a:r>
        </a:p>
      </dsp:txBody>
      <dsp:txXfrm>
        <a:off x="6892041" y="2792412"/>
        <a:ext cx="1598801" cy="758374"/>
      </dsp:txXfrm>
    </dsp:sp>
    <dsp:sp modelId="{4FF92BFD-42BC-4382-BB56-5F15E30880E3}">
      <dsp:nvSpPr>
        <dsp:cNvPr id="0" name=""/>
        <dsp:cNvSpPr/>
      </dsp:nvSpPr>
      <dsp:spPr>
        <a:xfrm>
          <a:off x="5634314" y="4277081"/>
          <a:ext cx="1680853" cy="840426"/>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Acordar el plan de manejo</a:t>
          </a:r>
        </a:p>
      </dsp:txBody>
      <dsp:txXfrm>
        <a:off x="5675340" y="4318107"/>
        <a:ext cx="1598801" cy="758374"/>
      </dsp:txXfrm>
    </dsp:sp>
    <dsp:sp modelId="{2486F565-9274-457E-AA10-F21BE425830C}">
      <dsp:nvSpPr>
        <dsp:cNvPr id="0" name=""/>
        <dsp:cNvSpPr/>
      </dsp:nvSpPr>
      <dsp:spPr>
        <a:xfrm>
          <a:off x="3682877" y="4277081"/>
          <a:ext cx="1680853" cy="840426"/>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Implementar el plan de manejo</a:t>
          </a:r>
        </a:p>
      </dsp:txBody>
      <dsp:txXfrm>
        <a:off x="3723903" y="4318107"/>
        <a:ext cx="1598801" cy="758374"/>
      </dsp:txXfrm>
    </dsp:sp>
    <dsp:sp modelId="{E3AFE172-2D3F-4DA6-8871-33BFE91029B7}">
      <dsp:nvSpPr>
        <dsp:cNvPr id="0" name=""/>
        <dsp:cNvSpPr/>
      </dsp:nvSpPr>
      <dsp:spPr>
        <a:xfrm>
          <a:off x="2466176" y="2751386"/>
          <a:ext cx="1680853" cy="840426"/>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Proporcionar apoyo y monitorización continua</a:t>
          </a:r>
        </a:p>
      </dsp:txBody>
      <dsp:txXfrm>
        <a:off x="2507202" y="2792412"/>
        <a:ext cx="1598801" cy="758374"/>
      </dsp:txXfrm>
    </dsp:sp>
    <dsp:sp modelId="{C4C24BF9-1130-4589-9AA9-914F8407C473}">
      <dsp:nvSpPr>
        <dsp:cNvPr id="0" name=""/>
        <dsp:cNvSpPr/>
      </dsp:nvSpPr>
      <dsp:spPr>
        <a:xfrm>
          <a:off x="2900412" y="848876"/>
          <a:ext cx="1680853" cy="840426"/>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Revisar y ajustar plan de manejo</a:t>
          </a:r>
        </a:p>
      </dsp:txBody>
      <dsp:txXfrm>
        <a:off x="2941438" y="889902"/>
        <a:ext cx="1598801" cy="758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C4F10-B878-4934-9DE6-B9E311FCBF40}">
      <dsp:nvSpPr>
        <dsp:cNvPr id="0" name=""/>
        <dsp:cNvSpPr/>
      </dsp:nvSpPr>
      <dsp:spPr>
        <a:xfrm>
          <a:off x="1578762" y="1918829"/>
          <a:ext cx="1094139" cy="1094139"/>
        </a:xfrm>
        <a:prstGeom prst="ellipse">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t>Mejora perfil lipídico </a:t>
          </a:r>
        </a:p>
        <a:p>
          <a:pPr marL="0" lvl="0" indent="0" algn="ctr" defTabSz="444500">
            <a:lnSpc>
              <a:spcPct val="90000"/>
            </a:lnSpc>
            <a:spcBef>
              <a:spcPct val="0"/>
            </a:spcBef>
            <a:spcAft>
              <a:spcPct val="35000"/>
            </a:spcAft>
            <a:buNone/>
          </a:pPr>
          <a:r>
            <a:rPr lang="es-ES" sz="1000" kern="1200" dirty="0"/>
            <a:t>Reducción riesgo desarrollo ECVA</a:t>
          </a:r>
        </a:p>
      </dsp:txBody>
      <dsp:txXfrm>
        <a:off x="1738995" y="2079062"/>
        <a:ext cx="773673" cy="773673"/>
      </dsp:txXfrm>
    </dsp:sp>
    <dsp:sp modelId="{38DF368A-6453-4B67-B86B-9BC5BCE9E24E}">
      <dsp:nvSpPr>
        <dsp:cNvPr id="0" name=""/>
        <dsp:cNvSpPr/>
      </dsp:nvSpPr>
      <dsp:spPr>
        <a:xfrm rot="10838776">
          <a:off x="520009" y="2297513"/>
          <a:ext cx="1000587" cy="3118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ED6938-B5A6-41D0-B3B1-C96D4196720A}">
      <dsp:nvSpPr>
        <dsp:cNvPr id="0" name=""/>
        <dsp:cNvSpPr/>
      </dsp:nvSpPr>
      <dsp:spPr>
        <a:xfrm>
          <a:off x="325" y="2032012"/>
          <a:ext cx="1039432" cy="831545"/>
        </a:xfrm>
        <a:prstGeom prst="roundRect">
          <a:avLst>
            <a:gd name="adj" fmla="val 1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kern="1200" dirty="0"/>
            <a:t>Aumento del consumo de ácidos grasos omega-3, fibras viscosas y esteroles vegetales </a:t>
          </a:r>
        </a:p>
      </dsp:txBody>
      <dsp:txXfrm>
        <a:off x="24680" y="2056367"/>
        <a:ext cx="990722" cy="782835"/>
      </dsp:txXfrm>
    </dsp:sp>
    <dsp:sp modelId="{5AE25BDE-5187-4C72-A844-7514171CA54A}">
      <dsp:nvSpPr>
        <dsp:cNvPr id="0" name=""/>
        <dsp:cNvSpPr/>
      </dsp:nvSpPr>
      <dsp:spPr>
        <a:xfrm rot="13527202">
          <a:off x="839224" y="1517250"/>
          <a:ext cx="1012642" cy="3118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D3FA15-FFBF-4695-BA4F-0EEC8EE0F983}">
      <dsp:nvSpPr>
        <dsp:cNvPr id="0" name=""/>
        <dsp:cNvSpPr/>
      </dsp:nvSpPr>
      <dsp:spPr>
        <a:xfrm>
          <a:off x="470650" y="896547"/>
          <a:ext cx="1039432" cy="831545"/>
        </a:xfrm>
        <a:prstGeom prst="roundRect">
          <a:avLst>
            <a:gd name="adj" fmla="val 1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ES" sz="1200" kern="1200" dirty="0"/>
            <a:t>Pérdida de peso</a:t>
          </a:r>
        </a:p>
      </dsp:txBody>
      <dsp:txXfrm>
        <a:off x="495005" y="920902"/>
        <a:ext cx="990722" cy="782835"/>
      </dsp:txXfrm>
    </dsp:sp>
    <dsp:sp modelId="{FA1AB254-5577-4C75-8EE3-E3B829B8DD7D}">
      <dsp:nvSpPr>
        <dsp:cNvPr id="0" name=""/>
        <dsp:cNvSpPr/>
      </dsp:nvSpPr>
      <dsp:spPr>
        <a:xfrm rot="16200000">
          <a:off x="1617027" y="1194884"/>
          <a:ext cx="1017608" cy="3118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C31913-BF85-4483-B204-31BE4FB2BED6}">
      <dsp:nvSpPr>
        <dsp:cNvPr id="0" name=""/>
        <dsp:cNvSpPr/>
      </dsp:nvSpPr>
      <dsp:spPr>
        <a:xfrm>
          <a:off x="1606115" y="426222"/>
          <a:ext cx="1039432" cy="831545"/>
        </a:xfrm>
        <a:prstGeom prst="roundRect">
          <a:avLst>
            <a:gd name="adj" fmla="val 1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ES" sz="1200" kern="1200" dirty="0"/>
            <a:t>Reducción de grasas saturadas y trans</a:t>
          </a:r>
        </a:p>
      </dsp:txBody>
      <dsp:txXfrm>
        <a:off x="1630470" y="450577"/>
        <a:ext cx="990722" cy="782835"/>
      </dsp:txXfrm>
    </dsp:sp>
    <dsp:sp modelId="{F2549A41-DE9C-42E2-91AE-C0182DD4FFD0}">
      <dsp:nvSpPr>
        <dsp:cNvPr id="0" name=""/>
        <dsp:cNvSpPr/>
      </dsp:nvSpPr>
      <dsp:spPr>
        <a:xfrm rot="18872798">
          <a:off x="2399796" y="1517250"/>
          <a:ext cx="1012642" cy="3118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F3EB85-8837-442F-AFE6-C5FA9B0B0E96}">
      <dsp:nvSpPr>
        <dsp:cNvPr id="0" name=""/>
        <dsp:cNvSpPr/>
      </dsp:nvSpPr>
      <dsp:spPr>
        <a:xfrm>
          <a:off x="2741581" y="896547"/>
          <a:ext cx="1039432" cy="831545"/>
        </a:xfrm>
        <a:prstGeom prst="roundRect">
          <a:avLst>
            <a:gd name="adj" fmla="val 1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ES" sz="1200" kern="1200" dirty="0"/>
            <a:t>Aumento de la actividad física</a:t>
          </a:r>
        </a:p>
      </dsp:txBody>
      <dsp:txXfrm>
        <a:off x="2765936" y="920902"/>
        <a:ext cx="990722" cy="782835"/>
      </dsp:txXfrm>
    </dsp:sp>
    <dsp:sp modelId="{425A25D7-BCF4-439D-92A1-0743FD6E6C39}">
      <dsp:nvSpPr>
        <dsp:cNvPr id="0" name=""/>
        <dsp:cNvSpPr/>
      </dsp:nvSpPr>
      <dsp:spPr>
        <a:xfrm rot="21561224">
          <a:off x="2731066" y="2297513"/>
          <a:ext cx="1000587" cy="3118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68B9BA-C19E-42E3-A518-646F9F41BD27}">
      <dsp:nvSpPr>
        <dsp:cNvPr id="0" name=""/>
        <dsp:cNvSpPr/>
      </dsp:nvSpPr>
      <dsp:spPr>
        <a:xfrm>
          <a:off x="3211906" y="2032012"/>
          <a:ext cx="1039432" cy="831545"/>
        </a:xfrm>
        <a:prstGeom prst="roundRect">
          <a:avLst>
            <a:gd name="adj" fmla="val 1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ES" sz="1200" kern="1200" dirty="0"/>
            <a:t>Dieta mediterránea o patrón DASH</a:t>
          </a:r>
        </a:p>
      </dsp:txBody>
      <dsp:txXfrm>
        <a:off x="3236261" y="2056367"/>
        <a:ext cx="990722" cy="7828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9B6A-19EB-498F-9B53-0005F5AA86AB}">
      <dsp:nvSpPr>
        <dsp:cNvPr id="0" name=""/>
        <dsp:cNvSpPr/>
      </dsp:nvSpPr>
      <dsp:spPr>
        <a:xfrm>
          <a:off x="131546" y="1313"/>
          <a:ext cx="3942983" cy="499208"/>
        </a:xfrm>
        <a:prstGeom prst="roundRect">
          <a:avLst>
            <a:gd name="adj" fmla="val 1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Evaluación</a:t>
          </a:r>
        </a:p>
      </dsp:txBody>
      <dsp:txXfrm>
        <a:off x="146167" y="15934"/>
        <a:ext cx="3913741" cy="469966"/>
      </dsp:txXfrm>
    </dsp:sp>
    <dsp:sp modelId="{2BB3A7C3-AB20-4C62-9E54-8E5537473A5F}">
      <dsp:nvSpPr>
        <dsp:cNvPr id="0" name=""/>
        <dsp:cNvSpPr/>
      </dsp:nvSpPr>
      <dsp:spPr>
        <a:xfrm>
          <a:off x="525844" y="500522"/>
          <a:ext cx="289304" cy="576490"/>
        </a:xfrm>
        <a:custGeom>
          <a:avLst/>
          <a:gdLst/>
          <a:ahLst/>
          <a:cxnLst/>
          <a:rect l="0" t="0" r="0" b="0"/>
          <a:pathLst>
            <a:path>
              <a:moveTo>
                <a:pt x="0" y="0"/>
              </a:moveTo>
              <a:lnTo>
                <a:pt x="0" y="576490"/>
              </a:lnTo>
              <a:lnTo>
                <a:pt x="289304" y="576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0409D5-00C4-4A5D-8A3F-AD0D9DA018BF}">
      <dsp:nvSpPr>
        <dsp:cNvPr id="0" name=""/>
        <dsp:cNvSpPr/>
      </dsp:nvSpPr>
      <dsp:spPr>
        <a:xfrm>
          <a:off x="815148" y="749576"/>
          <a:ext cx="6948001" cy="6548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s-ES" sz="1200" kern="1200" dirty="0"/>
            <a:t>Realizar un </a:t>
          </a:r>
          <a:r>
            <a:rPr lang="es-ES" sz="1200" b="1" kern="1200" dirty="0"/>
            <a:t>examen exhaustivo de los pies </a:t>
          </a:r>
          <a:r>
            <a:rPr lang="es-ES" sz="1200" kern="1200" dirty="0"/>
            <a:t>al menos una vez al año para identificar factores de riesgo de úlceras y amputaciones </a:t>
          </a:r>
          <a:r>
            <a:rPr lang="es-ES" sz="1200" b="1" kern="1200" dirty="0">
              <a:solidFill>
                <a:srgbClr val="C00000"/>
              </a:solidFill>
            </a:rPr>
            <a:t>(A)</a:t>
          </a:r>
          <a:r>
            <a:rPr lang="es-ES" sz="1200" kern="1200" dirty="0"/>
            <a:t>.</a:t>
          </a:r>
        </a:p>
      </dsp:txBody>
      <dsp:txXfrm>
        <a:off x="834329" y="768757"/>
        <a:ext cx="6909639" cy="616509"/>
      </dsp:txXfrm>
    </dsp:sp>
    <dsp:sp modelId="{0AD24A4C-60E6-4323-AB25-21F2891412C3}">
      <dsp:nvSpPr>
        <dsp:cNvPr id="0" name=""/>
        <dsp:cNvSpPr/>
      </dsp:nvSpPr>
      <dsp:spPr>
        <a:xfrm>
          <a:off x="525844" y="500522"/>
          <a:ext cx="289304" cy="1395079"/>
        </a:xfrm>
        <a:custGeom>
          <a:avLst/>
          <a:gdLst/>
          <a:ahLst/>
          <a:cxnLst/>
          <a:rect l="0" t="0" r="0" b="0"/>
          <a:pathLst>
            <a:path>
              <a:moveTo>
                <a:pt x="0" y="0"/>
              </a:moveTo>
              <a:lnTo>
                <a:pt x="0" y="1395079"/>
              </a:lnTo>
              <a:lnTo>
                <a:pt x="289304" y="13950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D6D2CA-09C1-4C54-8E96-CB508658964D}">
      <dsp:nvSpPr>
        <dsp:cNvPr id="0" name=""/>
        <dsp:cNvSpPr/>
      </dsp:nvSpPr>
      <dsp:spPr>
        <a:xfrm>
          <a:off x="815148" y="1568166"/>
          <a:ext cx="6948001" cy="6548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s-ES" sz="1200" kern="1200" dirty="0"/>
            <a:t>El examen debe incluir inspección de la piel, evaluación de deformidades de los pies, evaluación neurológica (estudio con monofilamento de 10 g con al menos una evaluación más: prueba de pinchazo, temperatura o vibración), y examen vascular que incluya los pulsos en las piernas y los pies </a:t>
          </a:r>
          <a:r>
            <a:rPr lang="es-ES" sz="1200" b="1" kern="1200" dirty="0">
              <a:solidFill>
                <a:srgbClr val="C00000"/>
              </a:solidFill>
            </a:rPr>
            <a:t>(B)</a:t>
          </a:r>
          <a:r>
            <a:rPr lang="es-ES" sz="1200" kern="1200" dirty="0"/>
            <a:t>.</a:t>
          </a:r>
        </a:p>
      </dsp:txBody>
      <dsp:txXfrm>
        <a:off x="834329" y="1587347"/>
        <a:ext cx="6909639" cy="616509"/>
      </dsp:txXfrm>
    </dsp:sp>
    <dsp:sp modelId="{DC7AACA8-49D5-4718-A239-B0E11AADA53E}">
      <dsp:nvSpPr>
        <dsp:cNvPr id="0" name=""/>
        <dsp:cNvSpPr/>
      </dsp:nvSpPr>
      <dsp:spPr>
        <a:xfrm>
          <a:off x="525844" y="500522"/>
          <a:ext cx="289304" cy="2213669"/>
        </a:xfrm>
        <a:custGeom>
          <a:avLst/>
          <a:gdLst/>
          <a:ahLst/>
          <a:cxnLst/>
          <a:rect l="0" t="0" r="0" b="0"/>
          <a:pathLst>
            <a:path>
              <a:moveTo>
                <a:pt x="0" y="0"/>
              </a:moveTo>
              <a:lnTo>
                <a:pt x="0" y="2213669"/>
              </a:lnTo>
              <a:lnTo>
                <a:pt x="289304" y="22136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8F626-ED80-421C-9307-B41C70517909}">
      <dsp:nvSpPr>
        <dsp:cNvPr id="0" name=""/>
        <dsp:cNvSpPr/>
      </dsp:nvSpPr>
      <dsp:spPr>
        <a:xfrm>
          <a:off x="815148" y="2386756"/>
          <a:ext cx="6948001" cy="6548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s-ES" sz="1200" kern="1200" dirty="0"/>
            <a:t>En cada consulta se deben inspeccionar los pies de los pacientes con signos de pérdida sensorial o con úlceras o amputaciones previas </a:t>
          </a:r>
          <a:r>
            <a:rPr lang="es-ES" sz="1200" b="1" kern="1200" dirty="0">
              <a:solidFill>
                <a:srgbClr val="C00000"/>
              </a:solidFill>
            </a:rPr>
            <a:t>(A)</a:t>
          </a:r>
          <a:r>
            <a:rPr lang="es-ES" sz="1200" kern="1200" dirty="0"/>
            <a:t>.</a:t>
          </a:r>
        </a:p>
      </dsp:txBody>
      <dsp:txXfrm>
        <a:off x="834329" y="2405937"/>
        <a:ext cx="6909639" cy="616509"/>
      </dsp:txXfrm>
    </dsp:sp>
    <dsp:sp modelId="{768D164B-001A-49DE-B9EB-05CB32BBDD5E}">
      <dsp:nvSpPr>
        <dsp:cNvPr id="0" name=""/>
        <dsp:cNvSpPr/>
      </dsp:nvSpPr>
      <dsp:spPr>
        <a:xfrm>
          <a:off x="525844" y="500522"/>
          <a:ext cx="289304" cy="3032259"/>
        </a:xfrm>
        <a:custGeom>
          <a:avLst/>
          <a:gdLst/>
          <a:ahLst/>
          <a:cxnLst/>
          <a:rect l="0" t="0" r="0" b="0"/>
          <a:pathLst>
            <a:path>
              <a:moveTo>
                <a:pt x="0" y="0"/>
              </a:moveTo>
              <a:lnTo>
                <a:pt x="0" y="3032259"/>
              </a:lnTo>
              <a:lnTo>
                <a:pt x="289304" y="30322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35E919-3A09-4DBE-AA3D-EEE446CC0259}">
      <dsp:nvSpPr>
        <dsp:cNvPr id="0" name=""/>
        <dsp:cNvSpPr/>
      </dsp:nvSpPr>
      <dsp:spPr>
        <a:xfrm>
          <a:off x="815148" y="3205346"/>
          <a:ext cx="6948001" cy="6548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ts val="0"/>
            </a:spcAft>
            <a:buNone/>
          </a:pPr>
          <a:r>
            <a:rPr lang="es-ES" sz="1200" kern="1200" dirty="0"/>
            <a:t>Obtener los </a:t>
          </a:r>
          <a:r>
            <a:rPr lang="es-ES" sz="1200" b="1" kern="1200" dirty="0"/>
            <a:t>antecedentes</a:t>
          </a:r>
          <a:r>
            <a:rPr lang="es-ES" sz="1200" kern="1200" dirty="0"/>
            <a:t> de ulceraciones, amputaciones, pie de Charcot, angioplastia o cirugía vascular, tabaquismo, retinopatía y nefropatía, y evaluar los síntomas actuales de neuropatía (dolor, ardor, entumecimiento) y de enfermedad vascular (cansancio de piernas, claudicación)</a:t>
          </a:r>
          <a:r>
            <a:rPr kumimoji="0" lang="es-ES" sz="1200" b="1" i="0" u="none" strike="noStrike" kern="1200" cap="none" spc="0" normalizeH="0" baseline="0" noProof="0" dirty="0">
              <a:ln>
                <a:noFill/>
              </a:ln>
              <a:solidFill>
                <a:srgbClr val="FF0000"/>
              </a:solidFill>
              <a:effectLst/>
              <a:uLnTx/>
              <a:uFillTx/>
              <a:latin typeface="Aptos" panose="02110004020202020204"/>
              <a:ea typeface="+mn-ea"/>
              <a:cs typeface="+mn-cs"/>
            </a:rPr>
            <a:t> </a:t>
          </a:r>
          <a:r>
            <a:rPr kumimoji="0" lang="es-ES" sz="1200" b="1" i="0" u="none" strike="noStrike" kern="1200" cap="none" spc="0" normalizeH="0" baseline="0" noProof="0" dirty="0">
              <a:ln>
                <a:noFill/>
              </a:ln>
              <a:solidFill>
                <a:srgbClr val="C00000"/>
              </a:solidFill>
              <a:effectLst/>
              <a:uLnTx/>
              <a:uFillTx/>
              <a:latin typeface="Aptos" panose="02110004020202020204"/>
              <a:ea typeface="+mn-ea"/>
              <a:cs typeface="+mn-cs"/>
            </a:rPr>
            <a:t>(B)</a:t>
          </a: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lang="es-ES" sz="1200" kern="1200" dirty="0"/>
        </a:p>
      </dsp:txBody>
      <dsp:txXfrm>
        <a:off x="834329" y="3224527"/>
        <a:ext cx="6909639" cy="616509"/>
      </dsp:txXfrm>
    </dsp:sp>
    <dsp:sp modelId="{2E29B988-3797-438A-81DA-4847D187921C}">
      <dsp:nvSpPr>
        <dsp:cNvPr id="0" name=""/>
        <dsp:cNvSpPr/>
      </dsp:nvSpPr>
      <dsp:spPr>
        <a:xfrm>
          <a:off x="525844" y="500522"/>
          <a:ext cx="289304" cy="3850849"/>
        </a:xfrm>
        <a:custGeom>
          <a:avLst/>
          <a:gdLst/>
          <a:ahLst/>
          <a:cxnLst/>
          <a:rect l="0" t="0" r="0" b="0"/>
          <a:pathLst>
            <a:path>
              <a:moveTo>
                <a:pt x="0" y="0"/>
              </a:moveTo>
              <a:lnTo>
                <a:pt x="0" y="3850849"/>
              </a:lnTo>
              <a:lnTo>
                <a:pt x="289304" y="38508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654822-A58D-40F5-841D-583E482BCE51}">
      <dsp:nvSpPr>
        <dsp:cNvPr id="0" name=""/>
        <dsp:cNvSpPr/>
      </dsp:nvSpPr>
      <dsp:spPr>
        <a:xfrm>
          <a:off x="815148" y="4023935"/>
          <a:ext cx="6948001" cy="6548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ts val="0"/>
            </a:spcAft>
            <a:buNone/>
          </a:pP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La detección inicial de la </a:t>
          </a:r>
          <a:r>
            <a:rPr lang="es-ES" sz="1200" b="1" kern="1200" dirty="0">
              <a:solidFill>
                <a:prstClr val="black"/>
              </a:solidFill>
              <a:latin typeface="Aptos" panose="02110004020202020204"/>
            </a:rPr>
            <a:t>EAP</a:t>
          </a:r>
          <a:r>
            <a:rPr kumimoji="0" lang="es-ES" sz="1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incluye la evaluación de los pulsos, el tiempo de llenado capilar, la palidez en la elevación y el tiempo de llenado venoso </a:t>
          </a:r>
          <a:r>
            <a:rPr kumimoji="0" lang="es-ES" sz="1200" b="1" i="0" u="none" strike="noStrike" kern="1200" cap="none" spc="0" normalizeH="0" baseline="0" noProof="0" dirty="0">
              <a:ln>
                <a:noFill/>
              </a:ln>
              <a:solidFill>
                <a:srgbClr val="C00000"/>
              </a:solidFill>
              <a:effectLst/>
              <a:uLnTx/>
              <a:uFillTx/>
              <a:latin typeface="Aptos" panose="02110004020202020204"/>
              <a:ea typeface="+mn-ea"/>
              <a:cs typeface="+mn-cs"/>
            </a:rPr>
            <a:t>(B)</a:t>
          </a: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 </a:t>
          </a:r>
          <a:endParaRPr lang="es-ES" sz="1200" kern="1200" dirty="0"/>
        </a:p>
      </dsp:txBody>
      <dsp:txXfrm>
        <a:off x="834329" y="4043116"/>
        <a:ext cx="6909639" cy="616509"/>
      </dsp:txXfrm>
    </dsp:sp>
    <dsp:sp modelId="{47CBBF41-3FD3-455E-A007-208C2DD8EBCC}">
      <dsp:nvSpPr>
        <dsp:cNvPr id="0" name=""/>
        <dsp:cNvSpPr/>
      </dsp:nvSpPr>
      <dsp:spPr>
        <a:xfrm>
          <a:off x="525844" y="500522"/>
          <a:ext cx="289304" cy="4585416"/>
        </a:xfrm>
        <a:custGeom>
          <a:avLst/>
          <a:gdLst/>
          <a:ahLst/>
          <a:cxnLst/>
          <a:rect l="0" t="0" r="0" b="0"/>
          <a:pathLst>
            <a:path>
              <a:moveTo>
                <a:pt x="0" y="0"/>
              </a:moveTo>
              <a:lnTo>
                <a:pt x="0" y="4585416"/>
              </a:lnTo>
              <a:lnTo>
                <a:pt x="289304" y="45854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18A43-AED3-4FA0-9BE6-161FCA8F4E8D}">
      <dsp:nvSpPr>
        <dsp:cNvPr id="0" name=""/>
        <dsp:cNvSpPr/>
      </dsp:nvSpPr>
      <dsp:spPr>
        <a:xfrm>
          <a:off x="815148" y="4758503"/>
          <a:ext cx="6948001" cy="6548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ts val="0"/>
            </a:spcAft>
            <a:buNone/>
          </a:pPr>
          <a:r>
            <a:rPr lang="es-ES" sz="1200" kern="1200" dirty="0">
              <a:solidFill>
                <a:prstClr val="black"/>
              </a:solidFill>
              <a:latin typeface="Aptos" panose="02110004020202020204"/>
            </a:rPr>
            <a:t>En l</a:t>
          </a: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os pacientes con </a:t>
          </a:r>
          <a:r>
            <a:rPr kumimoji="0" lang="es-ES" sz="1200" b="1" i="0" u="none" strike="noStrike" kern="1200" cap="none" spc="0" normalizeH="0" baseline="0" noProof="0" dirty="0">
              <a:ln>
                <a:noFill/>
              </a:ln>
              <a:solidFill>
                <a:prstClr val="black"/>
              </a:solidFill>
              <a:effectLst/>
              <a:uLnTx/>
              <a:uFillTx/>
              <a:latin typeface="Aptos" panose="02110004020202020204"/>
              <a:ea typeface="+mn-ea"/>
              <a:cs typeface="+mn-cs"/>
            </a:rPr>
            <a:t>síntomas de claudicación </a:t>
          </a:r>
          <a:r>
            <a:rPr kumimoji="0" lang="es-ES" sz="1200" i="0" u="none" strike="noStrike" kern="1200" cap="none" spc="0" normalizeH="0" baseline="0" noProof="0" dirty="0">
              <a:ln>
                <a:noFill/>
              </a:ln>
              <a:solidFill>
                <a:prstClr val="black"/>
              </a:solidFill>
              <a:effectLst/>
              <a:uLnTx/>
              <a:uFillTx/>
              <a:latin typeface="Aptos" panose="02110004020202020204"/>
              <a:ea typeface="+mn-ea"/>
              <a:cs typeface="+mn-cs"/>
            </a:rPr>
            <a:t>o</a:t>
          </a:r>
          <a:r>
            <a:rPr kumimoji="0" lang="es-ES" sz="1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1200" i="0" u="none" strike="noStrike" kern="1200" cap="none" spc="0" normalizeH="0" baseline="0" noProof="0" dirty="0">
              <a:ln>
                <a:noFill/>
              </a:ln>
              <a:solidFill>
                <a:prstClr val="black"/>
              </a:solidFill>
              <a:effectLst/>
              <a:uLnTx/>
              <a:uFillTx/>
              <a:latin typeface="Aptos" panose="02110004020202020204"/>
              <a:ea typeface="+mn-ea"/>
              <a:cs typeface="+mn-cs"/>
            </a:rPr>
            <a:t>con</a:t>
          </a:r>
          <a:r>
            <a:rPr kumimoji="0" lang="es-ES" sz="1200" b="1" i="0" u="none" strike="noStrike" kern="1200" cap="none" spc="0" normalizeH="0" baseline="0" noProof="0" dirty="0">
              <a:ln>
                <a:noFill/>
              </a:ln>
              <a:solidFill>
                <a:prstClr val="black"/>
              </a:solidFill>
              <a:effectLst/>
              <a:uLnTx/>
              <a:uFillTx/>
              <a:latin typeface="Aptos" panose="02110004020202020204"/>
              <a:ea typeface="+mn-ea"/>
              <a:cs typeface="+mn-cs"/>
            </a:rPr>
            <a:t> pulsos disminuidos o ausentes</a:t>
          </a: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 se debe evaluar el índice tobillo-brazo con presiones en los dedos de los pies para una evaluación vascular</a:t>
          </a:r>
          <a:r>
            <a:rPr kumimoji="0" lang="es-ES" sz="1200" b="0" i="0" u="none" strike="noStrike" kern="1200" cap="none" spc="0" normalizeH="0" baseline="0" noProof="0" dirty="0">
              <a:ln>
                <a:noFill/>
              </a:ln>
              <a:solidFill>
                <a:srgbClr val="C00000"/>
              </a:solidFill>
              <a:effectLst/>
              <a:uLnTx/>
              <a:uFillTx/>
              <a:latin typeface="Aptos" panose="02110004020202020204"/>
              <a:ea typeface="+mn-ea"/>
              <a:cs typeface="+mn-cs"/>
            </a:rPr>
            <a:t> </a:t>
          </a:r>
          <a:r>
            <a:rPr kumimoji="0" lang="es-ES" sz="1200" b="1" i="0" u="none" strike="noStrike" kern="1200" cap="none" spc="0" normalizeH="0" baseline="0" noProof="0" dirty="0">
              <a:ln>
                <a:noFill/>
              </a:ln>
              <a:solidFill>
                <a:srgbClr val="C00000"/>
              </a:solidFill>
              <a:effectLst/>
              <a:uLnTx/>
              <a:uFillTx/>
              <a:latin typeface="Aptos" panose="02110004020202020204"/>
              <a:ea typeface="+mn-ea"/>
              <a:cs typeface="+mn-cs"/>
            </a:rPr>
            <a:t>(B)</a:t>
          </a: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lang="es-ES" sz="1200" kern="1200" dirty="0"/>
        </a:p>
      </dsp:txBody>
      <dsp:txXfrm>
        <a:off x="834329" y="4777684"/>
        <a:ext cx="6909639" cy="616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9B6A-19EB-498F-9B53-0005F5AA86AB}">
      <dsp:nvSpPr>
        <dsp:cNvPr id="0" name=""/>
        <dsp:cNvSpPr/>
      </dsp:nvSpPr>
      <dsp:spPr>
        <a:xfrm>
          <a:off x="0" y="401589"/>
          <a:ext cx="5188313" cy="656876"/>
        </a:xfrm>
        <a:prstGeom prst="roundRect">
          <a:avLst>
            <a:gd name="adj" fmla="val 10000"/>
          </a:avLst>
        </a:prstGeom>
        <a:solidFill>
          <a:srgbClr val="123E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Evaluación</a:t>
          </a:r>
        </a:p>
      </dsp:txBody>
      <dsp:txXfrm>
        <a:off x="19239" y="420828"/>
        <a:ext cx="5149835" cy="618398"/>
      </dsp:txXfrm>
    </dsp:sp>
    <dsp:sp modelId="{2BB3A7C3-AB20-4C62-9E54-8E5537473A5F}">
      <dsp:nvSpPr>
        <dsp:cNvPr id="0" name=""/>
        <dsp:cNvSpPr/>
      </dsp:nvSpPr>
      <dsp:spPr>
        <a:xfrm>
          <a:off x="518831" y="1058465"/>
          <a:ext cx="525218" cy="1236905"/>
        </a:xfrm>
        <a:custGeom>
          <a:avLst/>
          <a:gdLst/>
          <a:ahLst/>
          <a:cxnLst/>
          <a:rect l="0" t="0" r="0" b="0"/>
          <a:pathLst>
            <a:path>
              <a:moveTo>
                <a:pt x="0" y="0"/>
              </a:moveTo>
              <a:lnTo>
                <a:pt x="0" y="1236905"/>
              </a:lnTo>
              <a:lnTo>
                <a:pt x="525218" y="12369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0409D5-00C4-4A5D-8A3F-AD0D9DA018BF}">
      <dsp:nvSpPr>
        <dsp:cNvPr id="0" name=""/>
        <dsp:cNvSpPr/>
      </dsp:nvSpPr>
      <dsp:spPr>
        <a:xfrm>
          <a:off x="1044049" y="1386179"/>
          <a:ext cx="9142200" cy="18183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85725" lvl="0" indent="0" algn="l" defTabSz="622300">
            <a:lnSpc>
              <a:spcPct val="90000"/>
            </a:lnSpc>
            <a:spcBef>
              <a:spcPct val="0"/>
            </a:spcBef>
            <a:spcAft>
              <a:spcPct val="35000"/>
            </a:spcAft>
            <a:buFont typeface="Wingdings" panose="05000000000000000000" pitchFamily="2" charset="2"/>
            <a:buNone/>
          </a:pPr>
          <a:r>
            <a:rPr lang="es-ES" sz="1400" kern="1200" dirty="0">
              <a:latin typeface="+mn-lt"/>
            </a:rPr>
            <a:t>En </a:t>
          </a:r>
          <a:r>
            <a:rPr lang="es-ES" sz="1400" b="1" kern="1200" dirty="0">
              <a:latin typeface="+mn-lt"/>
            </a:rPr>
            <a:t>adultos mayores con DM</a:t>
          </a:r>
          <a:r>
            <a:rPr lang="es-ES" sz="1400" kern="1200" dirty="0">
              <a:latin typeface="+mn-lt"/>
            </a:rPr>
            <a:t>, se debe considerar:</a:t>
          </a:r>
        </a:p>
        <a:p>
          <a:pPr marL="266700" lvl="0" indent="0" algn="l" defTabSz="622300">
            <a:lnSpc>
              <a:spcPct val="90000"/>
            </a:lnSpc>
            <a:spcBef>
              <a:spcPct val="0"/>
            </a:spcBef>
            <a:spcAft>
              <a:spcPct val="35000"/>
            </a:spcAft>
            <a:buFont typeface="Wingdings" panose="05000000000000000000" pitchFamily="2" charset="2"/>
            <a:buNone/>
          </a:pPr>
          <a:r>
            <a:rPr lang="es-ES" sz="1400" kern="1200" dirty="0">
              <a:solidFill>
                <a:srgbClr val="0E4B66"/>
              </a:solidFill>
              <a:latin typeface="Calibri" panose="020F0502020204030204" pitchFamily="34" charset="0"/>
              <a:cs typeface="Calibri" panose="020F0502020204030204" pitchFamily="34" charset="0"/>
            </a:rPr>
            <a:t>» </a:t>
          </a:r>
          <a:r>
            <a:rPr lang="es-ES" sz="1400" kern="1200" dirty="0">
              <a:latin typeface="+mn-lt"/>
            </a:rPr>
            <a:t>Evaluar los </a:t>
          </a:r>
          <a:r>
            <a:rPr lang="es-ES" sz="1400" b="1" kern="1200" dirty="0">
              <a:latin typeface="+mn-lt"/>
            </a:rPr>
            <a:t>aspectos médicos, psicológicos, funcionales </a:t>
          </a:r>
          <a:r>
            <a:rPr lang="es-ES" sz="1400" kern="1200" dirty="0">
              <a:latin typeface="+mn-lt"/>
            </a:rPr>
            <a:t>(capacidad de autocontrol) y </a:t>
          </a:r>
          <a:r>
            <a:rPr lang="es-ES" sz="1400" b="1" kern="1200" dirty="0">
              <a:latin typeface="+mn-lt"/>
            </a:rPr>
            <a:t>sociales</a:t>
          </a:r>
          <a:r>
            <a:rPr lang="es-ES" sz="1400" kern="1200" dirty="0">
              <a:latin typeface="+mn-lt"/>
            </a:rPr>
            <a:t> para definir un marco que permita determinar los objetivos y abordajes terapéuticos del manejo de la diabetes </a:t>
          </a:r>
          <a:r>
            <a:rPr lang="es-ES" sz="1400" b="1" kern="1200" dirty="0">
              <a:solidFill>
                <a:srgbClr val="C00000"/>
              </a:solidFill>
              <a:latin typeface="+mn-lt"/>
            </a:rPr>
            <a:t>(B)</a:t>
          </a:r>
          <a:r>
            <a:rPr lang="es-ES" sz="1400" kern="1200" dirty="0">
              <a:latin typeface="+mn-lt"/>
            </a:rPr>
            <a:t>.</a:t>
          </a:r>
        </a:p>
        <a:p>
          <a:pPr marL="266700" lvl="0" indent="0" algn="l" defTabSz="622300">
            <a:lnSpc>
              <a:spcPct val="90000"/>
            </a:lnSpc>
            <a:spcBef>
              <a:spcPct val="0"/>
            </a:spcBef>
            <a:spcAft>
              <a:spcPct val="35000"/>
            </a:spcAft>
            <a:buFont typeface="Wingdings" panose="05000000000000000000" pitchFamily="2" charset="2"/>
            <a:buNone/>
          </a:pPr>
          <a:r>
            <a:rPr lang="es-ES" sz="1400" kern="1200" dirty="0">
              <a:solidFill>
                <a:srgbClr val="0E4B66"/>
              </a:solidFill>
              <a:latin typeface="Calibri" panose="020F0502020204030204" pitchFamily="34" charset="0"/>
              <a:cs typeface="Calibri" panose="020F0502020204030204" pitchFamily="34" charset="0"/>
            </a:rPr>
            <a:t>» </a:t>
          </a:r>
          <a:r>
            <a:rPr lang="es-ES" sz="1400" kern="1200" dirty="0">
              <a:latin typeface="+mn-lt"/>
            </a:rPr>
            <a:t>Realizar estudios para detectar </a:t>
          </a:r>
          <a:r>
            <a:rPr lang="es-ES" sz="1400" b="1" kern="1200" dirty="0">
              <a:latin typeface="+mn-lt"/>
            </a:rPr>
            <a:t>síndromes geriátricos </a:t>
          </a:r>
          <a:r>
            <a:rPr lang="es-ES" sz="1400" kern="1200" dirty="0">
              <a:latin typeface="+mn-lt"/>
            </a:rPr>
            <a:t>(p. ej., deterioro cognitivo, depresión, incontinencia urinaria, caídas, dolor persistente y fragilidad) y </a:t>
          </a:r>
          <a:r>
            <a:rPr lang="es-ES" sz="1400" b="1" kern="1200" dirty="0">
              <a:latin typeface="+mn-lt"/>
            </a:rPr>
            <a:t>polimedicación</a:t>
          </a:r>
          <a:r>
            <a:rPr lang="es-ES" sz="1400" kern="1200" dirty="0">
              <a:latin typeface="+mn-lt"/>
            </a:rPr>
            <a:t>, ya que estos síndromes pueden afectar al autocontrol de la diabetes y empeorar la calidad de vida</a:t>
          </a:r>
          <a:r>
            <a:rPr kumimoji="0" lang="es-ES" sz="1400" b="1" i="0" u="none" strike="noStrike" kern="1200" cap="none" spc="0" normalizeH="0" baseline="0" noProof="0" dirty="0">
              <a:ln>
                <a:noFill/>
              </a:ln>
              <a:solidFill>
                <a:srgbClr val="FF0000"/>
              </a:solidFill>
              <a:effectLst/>
              <a:uLnTx/>
              <a:uFillTx/>
              <a:latin typeface="+mn-lt"/>
              <a:ea typeface="+mn-ea"/>
              <a:cs typeface="+mn-cs"/>
            </a:rPr>
            <a:t> </a:t>
          </a:r>
          <a:r>
            <a:rPr kumimoji="0" lang="es-ES" sz="1400" b="1" i="0" u="none" strike="noStrike" kern="1200" cap="none" spc="0" normalizeH="0" baseline="0" noProof="0" dirty="0">
              <a:ln>
                <a:noFill/>
              </a:ln>
              <a:solidFill>
                <a:srgbClr val="C00000"/>
              </a:solidFill>
              <a:effectLst/>
              <a:uLnTx/>
              <a:uFillTx/>
              <a:latin typeface="+mn-lt"/>
              <a:ea typeface="+mn-ea"/>
              <a:cs typeface="+mn-cs"/>
            </a:rPr>
            <a:t>(B)</a:t>
          </a:r>
          <a:r>
            <a:rPr lang="es-ES" sz="1400" kern="1200" dirty="0">
              <a:latin typeface="+mn-lt"/>
            </a:rPr>
            <a:t>.</a:t>
          </a:r>
        </a:p>
      </dsp:txBody>
      <dsp:txXfrm>
        <a:off x="1097308" y="1439438"/>
        <a:ext cx="9035682" cy="1711864"/>
      </dsp:txXfrm>
    </dsp:sp>
    <dsp:sp modelId="{0AD24A4C-60E6-4323-AB25-21F2891412C3}">
      <dsp:nvSpPr>
        <dsp:cNvPr id="0" name=""/>
        <dsp:cNvSpPr/>
      </dsp:nvSpPr>
      <dsp:spPr>
        <a:xfrm>
          <a:off x="518831" y="1058465"/>
          <a:ext cx="525218" cy="2903167"/>
        </a:xfrm>
        <a:custGeom>
          <a:avLst/>
          <a:gdLst/>
          <a:ahLst/>
          <a:cxnLst/>
          <a:rect l="0" t="0" r="0" b="0"/>
          <a:pathLst>
            <a:path>
              <a:moveTo>
                <a:pt x="0" y="0"/>
              </a:moveTo>
              <a:lnTo>
                <a:pt x="0" y="2903167"/>
              </a:lnTo>
              <a:lnTo>
                <a:pt x="525218" y="29031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D6D2CA-09C1-4C54-8E96-CB508658964D}">
      <dsp:nvSpPr>
        <dsp:cNvPr id="0" name=""/>
        <dsp:cNvSpPr/>
      </dsp:nvSpPr>
      <dsp:spPr>
        <a:xfrm>
          <a:off x="1044049" y="3419988"/>
          <a:ext cx="9142200" cy="10832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85725" lvl="0" indent="0" algn="l" defTabSz="622300">
            <a:lnSpc>
              <a:spcPct val="90000"/>
            </a:lnSpc>
            <a:spcBef>
              <a:spcPct val="0"/>
            </a:spcBef>
            <a:spcAft>
              <a:spcPct val="35000"/>
            </a:spcAft>
            <a:buNone/>
          </a:pPr>
          <a:r>
            <a:rPr lang="es-ES" sz="1400" b="1" kern="1200" dirty="0">
              <a:latin typeface="+mn-lt"/>
            </a:rPr>
            <a:t>Función neurocognitiva</a:t>
          </a:r>
          <a:r>
            <a:rPr lang="es-ES" sz="1400" kern="1200" dirty="0">
              <a:latin typeface="+mn-lt"/>
            </a:rPr>
            <a:t>:</a:t>
          </a:r>
        </a:p>
        <a:p>
          <a:pPr marL="266700" lvl="0" indent="0" algn="l" defTabSz="622300">
            <a:lnSpc>
              <a:spcPct val="90000"/>
            </a:lnSpc>
            <a:spcBef>
              <a:spcPct val="0"/>
            </a:spcBef>
            <a:spcAft>
              <a:spcPct val="35000"/>
            </a:spcAft>
            <a:buClrTx/>
            <a:buSzTx/>
            <a:buFont typeface="Arial" panose="020B0604020202020204" pitchFamily="34" charset="0"/>
            <a:buNone/>
          </a:pPr>
          <a:r>
            <a:rPr lang="es-ES" sz="1400" kern="1200" dirty="0">
              <a:solidFill>
                <a:srgbClr val="0E4B66"/>
              </a:solidFill>
              <a:latin typeface="Calibri" panose="020F0502020204030204" pitchFamily="34" charset="0"/>
              <a:cs typeface="Calibri" panose="020F0502020204030204" pitchFamily="34" charset="0"/>
            </a:rPr>
            <a:t>» </a:t>
          </a:r>
          <a:r>
            <a:rPr lang="es-ES" sz="1400" kern="1200" dirty="0">
              <a:latin typeface="+mn-lt"/>
            </a:rPr>
            <a:t>Las pruebas de cribado para la detección temprana del deterioro cognitivo leve o la demencia están indicadas para los adultos de 65 años o más en la consulta inicial, anualmente y según corresponda </a:t>
          </a:r>
          <a:r>
            <a:rPr kumimoji="0" lang="es-ES" sz="1400" b="1" i="0" u="none" strike="noStrike" kern="1200" cap="none" spc="0" normalizeH="0" baseline="0" noProof="0" dirty="0">
              <a:ln>
                <a:noFill/>
              </a:ln>
              <a:solidFill>
                <a:srgbClr val="C00000"/>
              </a:solidFill>
              <a:effectLst/>
              <a:uLnTx/>
              <a:uFillTx/>
              <a:latin typeface="+mn-lt"/>
              <a:ea typeface="+mn-ea"/>
              <a:cs typeface="+mn-cs"/>
            </a:rPr>
            <a:t>(B)</a:t>
          </a:r>
          <a:r>
            <a:rPr kumimoji="0" lang="es-ES" sz="1400" b="0" i="0" u="none" strike="noStrike" kern="1200" cap="none" spc="0" normalizeH="0" baseline="0" noProof="0" dirty="0">
              <a:ln>
                <a:noFill/>
              </a:ln>
              <a:solidFill>
                <a:prstClr val="black"/>
              </a:solidFill>
              <a:effectLst/>
              <a:uLnTx/>
              <a:uFillTx/>
              <a:latin typeface="+mn-lt"/>
              <a:ea typeface="+mn-ea"/>
              <a:cs typeface="+mn-cs"/>
            </a:rPr>
            <a:t>.</a:t>
          </a:r>
          <a:endParaRPr lang="es-ES" sz="1400" kern="1200" dirty="0">
            <a:latin typeface="+mn-lt"/>
          </a:endParaRPr>
        </a:p>
      </dsp:txBody>
      <dsp:txXfrm>
        <a:off x="1075777" y="3451716"/>
        <a:ext cx="9078744" cy="1019833"/>
      </dsp:txXfrm>
    </dsp:sp>
    <dsp:sp modelId="{9B9662F6-51CB-4D30-96E6-EA8099BA4370}">
      <dsp:nvSpPr>
        <dsp:cNvPr id="0" name=""/>
        <dsp:cNvSpPr/>
      </dsp:nvSpPr>
      <dsp:spPr>
        <a:xfrm>
          <a:off x="518831" y="1058465"/>
          <a:ext cx="525218" cy="4089595"/>
        </a:xfrm>
        <a:custGeom>
          <a:avLst/>
          <a:gdLst/>
          <a:ahLst/>
          <a:cxnLst/>
          <a:rect l="0" t="0" r="0" b="0"/>
          <a:pathLst>
            <a:path>
              <a:moveTo>
                <a:pt x="0" y="0"/>
              </a:moveTo>
              <a:lnTo>
                <a:pt x="0" y="4089595"/>
              </a:lnTo>
              <a:lnTo>
                <a:pt x="525218" y="40895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D595F7-F2B3-4970-87BD-D1834C44163D}">
      <dsp:nvSpPr>
        <dsp:cNvPr id="0" name=""/>
        <dsp:cNvSpPr/>
      </dsp:nvSpPr>
      <dsp:spPr>
        <a:xfrm>
          <a:off x="1044049" y="4606415"/>
          <a:ext cx="9142200" cy="10832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85725" lvl="0" indent="0" algn="l" defTabSz="622300">
            <a:lnSpc>
              <a:spcPct val="90000"/>
            </a:lnSpc>
            <a:spcBef>
              <a:spcPct val="0"/>
            </a:spcBef>
            <a:spcAft>
              <a:spcPct val="35000"/>
            </a:spcAft>
            <a:buClrTx/>
            <a:buSzTx/>
            <a:buFont typeface="Arial" panose="020B0604020202020204" pitchFamily="34" charset="0"/>
            <a:buNone/>
          </a:pPr>
          <a:r>
            <a:rPr kumimoji="0" lang="es-ES" sz="1400" b="1" i="0" u="none" strike="noStrike" kern="1200" cap="none" spc="0" normalizeH="0" baseline="0" noProof="0" dirty="0">
              <a:ln>
                <a:noFill/>
              </a:ln>
              <a:solidFill>
                <a:prstClr val="black"/>
              </a:solidFill>
              <a:effectLst/>
              <a:uLnTx/>
              <a:uFillTx/>
              <a:latin typeface="+mn-lt"/>
              <a:ea typeface="+mn-ea"/>
              <a:cs typeface="+mn-cs"/>
            </a:rPr>
            <a:t>Riesgo de hipoglucemia</a:t>
          </a:r>
          <a:r>
            <a:rPr kumimoji="0" lang="es-ES" sz="1400" b="0" i="0" u="none" strike="noStrike" kern="1200" cap="none" spc="0" normalizeH="0" baseline="0" noProof="0" dirty="0">
              <a:ln>
                <a:noFill/>
              </a:ln>
              <a:solidFill>
                <a:prstClr val="black"/>
              </a:solidFill>
              <a:effectLst/>
              <a:uLnTx/>
              <a:uFillTx/>
              <a:latin typeface="+mn-lt"/>
              <a:ea typeface="+mn-ea"/>
              <a:cs typeface="+mn-cs"/>
            </a:rPr>
            <a:t>: </a:t>
          </a:r>
        </a:p>
        <a:p>
          <a:pPr marL="266700" lvl="0" indent="0" algn="l" defTabSz="622300">
            <a:lnSpc>
              <a:spcPct val="90000"/>
            </a:lnSpc>
            <a:spcBef>
              <a:spcPct val="0"/>
            </a:spcBef>
            <a:spcAft>
              <a:spcPct val="35000"/>
            </a:spcAft>
            <a:buClrTx/>
            <a:buSzTx/>
            <a:buFont typeface="Arial" panose="020B0604020202020204" pitchFamily="34" charset="0"/>
            <a:buNone/>
          </a:pPr>
          <a:r>
            <a:rPr lang="es-ES" sz="1400" kern="1200" dirty="0">
              <a:solidFill>
                <a:srgbClr val="0E4B66"/>
              </a:solidFill>
              <a:latin typeface="Calibri" panose="020F0502020204030204" pitchFamily="34" charset="0"/>
              <a:cs typeface="Calibri" panose="020F0502020204030204" pitchFamily="34" charset="0"/>
            </a:rPr>
            <a:t>» </a:t>
          </a:r>
          <a:r>
            <a:rPr lang="es-ES" sz="1400" kern="1200" dirty="0">
              <a:latin typeface="+mn-lt"/>
            </a:rPr>
            <a:t>Se deben identificar y abordar los episodios de hipoglucemia en las visitas de rutina </a:t>
          </a:r>
          <a:r>
            <a:rPr kumimoji="0" lang="es-ES" sz="1400" b="1" i="0" u="none" strike="noStrike" kern="1200" cap="none" spc="0" normalizeH="0" baseline="0" noProof="0" dirty="0">
              <a:ln>
                <a:noFill/>
              </a:ln>
              <a:solidFill>
                <a:srgbClr val="C00000"/>
              </a:solidFill>
              <a:effectLst/>
              <a:uLnTx/>
              <a:uFillTx/>
              <a:latin typeface="+mn-lt"/>
              <a:ea typeface="+mn-ea"/>
              <a:cs typeface="+mn-cs"/>
            </a:rPr>
            <a:t>(B)</a:t>
          </a:r>
          <a:r>
            <a:rPr kumimoji="0" lang="es-ES" sz="1400" b="0" i="0" u="none" strike="noStrike" kern="1200" cap="none" spc="0" normalizeH="0" baseline="0" noProof="0" dirty="0">
              <a:ln>
                <a:noFill/>
              </a:ln>
              <a:solidFill>
                <a:prstClr val="black"/>
              </a:solidFill>
              <a:effectLst/>
              <a:uLnTx/>
              <a:uFillTx/>
              <a:latin typeface="+mn-lt"/>
              <a:ea typeface="+mn-ea"/>
              <a:cs typeface="+mn-cs"/>
            </a:rPr>
            <a:t>.</a:t>
          </a:r>
        </a:p>
        <a:p>
          <a:pPr marL="266700" lvl="0" indent="0" algn="l" defTabSz="622300">
            <a:lnSpc>
              <a:spcPct val="90000"/>
            </a:lnSpc>
            <a:spcBef>
              <a:spcPct val="0"/>
            </a:spcBef>
            <a:spcAft>
              <a:spcPct val="35000"/>
            </a:spcAft>
            <a:buClrTx/>
            <a:buSzTx/>
            <a:buFont typeface="Arial" panose="020B0604020202020204" pitchFamily="34" charset="0"/>
            <a:buNone/>
          </a:pPr>
          <a:r>
            <a:rPr lang="es-ES" sz="1400" kern="1200" dirty="0">
              <a:solidFill>
                <a:srgbClr val="0E4B66"/>
              </a:solidFill>
              <a:latin typeface="Calibri" panose="020F0502020204030204" pitchFamily="34" charset="0"/>
              <a:cs typeface="Calibri" panose="020F0502020204030204" pitchFamily="34" charset="0"/>
            </a:rPr>
            <a:t>» </a:t>
          </a:r>
          <a:r>
            <a:rPr lang="es-ES" sz="1400" kern="1200" dirty="0">
              <a:latin typeface="+mn-lt"/>
            </a:rPr>
            <a:t>Se recomienda el uso de MCG para pacientes con DM1</a:t>
          </a:r>
          <a:r>
            <a:rPr lang="es-ES" sz="1400" kern="1200" dirty="0">
              <a:solidFill>
                <a:srgbClr val="C00000"/>
              </a:solidFill>
              <a:latin typeface="+mn-lt"/>
            </a:rPr>
            <a:t> </a:t>
          </a:r>
          <a:r>
            <a:rPr kumimoji="0" lang="es-ES" sz="1400" b="1" i="0" u="none" strike="noStrike" kern="1200" cap="none" spc="0" normalizeH="0" baseline="0" noProof="0" dirty="0">
              <a:ln>
                <a:noFill/>
              </a:ln>
              <a:solidFill>
                <a:srgbClr val="C00000"/>
              </a:solidFill>
              <a:effectLst/>
              <a:uLnTx/>
              <a:uFillTx/>
              <a:latin typeface="+mn-lt"/>
              <a:ea typeface="+mn-ea"/>
              <a:cs typeface="+mn-cs"/>
            </a:rPr>
            <a:t>(A)</a:t>
          </a:r>
          <a:r>
            <a:rPr lang="es-ES" sz="1400" kern="1200" dirty="0">
              <a:solidFill>
                <a:prstClr val="black"/>
              </a:solidFill>
              <a:latin typeface="+mn-lt"/>
            </a:rPr>
            <a:t> </a:t>
          </a:r>
          <a:r>
            <a:rPr lang="es-ES" sz="1400" kern="1200" dirty="0">
              <a:latin typeface="+mn-lt"/>
            </a:rPr>
            <a:t>y en pacientes con DM2 en tratamiento con insulina </a:t>
          </a:r>
          <a:r>
            <a:rPr kumimoji="0" lang="es-ES" sz="1400" b="1" i="0" u="none" strike="noStrike" kern="1200" cap="none" spc="0" normalizeH="0" baseline="0" noProof="0" dirty="0">
              <a:ln>
                <a:noFill/>
              </a:ln>
              <a:solidFill>
                <a:srgbClr val="C00000"/>
              </a:solidFill>
              <a:effectLst/>
              <a:uLnTx/>
              <a:uFillTx/>
              <a:latin typeface="+mn-lt"/>
              <a:ea typeface="+mn-ea"/>
              <a:cs typeface="+mn-cs"/>
            </a:rPr>
            <a:t>(B)</a:t>
          </a:r>
          <a:r>
            <a:rPr kumimoji="0" lang="es-ES" sz="1400" b="0" i="0" u="none" strike="noStrike" kern="1200" cap="none" spc="0" normalizeH="0" baseline="0" noProof="0" dirty="0">
              <a:ln>
                <a:noFill/>
              </a:ln>
              <a:solidFill>
                <a:prstClr val="black"/>
              </a:solidFill>
              <a:effectLst/>
              <a:uLnTx/>
              <a:uFillTx/>
              <a:latin typeface="+mn-lt"/>
              <a:ea typeface="+mn-ea"/>
              <a:cs typeface="+mn-cs"/>
            </a:rPr>
            <a:t>.</a:t>
          </a:r>
          <a:endParaRPr lang="es-ES" sz="1400" kern="1200" dirty="0">
            <a:latin typeface="+mn-lt"/>
          </a:endParaRPr>
        </a:p>
      </dsp:txBody>
      <dsp:txXfrm>
        <a:off x="1075777" y="4638143"/>
        <a:ext cx="9078744" cy="101983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C19F53-7D1A-5102-8BE6-4FD9EF1A969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08E9E04-965B-007C-CE7A-5FEE7E6E4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20BAA77-BF58-BFC7-AB3E-693368D58248}"/>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5" name="Marcador de pie de página 4">
            <a:extLst>
              <a:ext uri="{FF2B5EF4-FFF2-40B4-BE49-F238E27FC236}">
                <a16:creationId xmlns:a16="http://schemas.microsoft.com/office/drawing/2014/main" id="{DD470A60-F27F-56D2-F91F-3161F721D4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060A3A-36BF-C644-ABFC-D3515D0BA310}"/>
              </a:ext>
            </a:extLst>
          </p:cNvPr>
          <p:cNvSpPr>
            <a:spLocks noGrp="1"/>
          </p:cNvSpPr>
          <p:nvPr>
            <p:ph type="sldNum" sz="quarter" idx="12"/>
          </p:nvPr>
        </p:nvSpPr>
        <p:spPr/>
        <p:txBody>
          <a:bodyPr/>
          <a:lstStyle/>
          <a:p>
            <a:fld id="{17B684CC-C753-4EF1-B03C-A6004695F299}" type="slidenum">
              <a:rPr lang="es-ES" smtClean="0"/>
              <a:t>‹#›</a:t>
            </a:fld>
            <a:endParaRPr lang="es-ES"/>
          </a:p>
        </p:txBody>
      </p:sp>
      <p:pic>
        <p:nvPicPr>
          <p:cNvPr id="8" name="Imagen 7" descr="Imagen que contiene Calendario&#10;&#10;Descripción generada automáticamente">
            <a:extLst>
              <a:ext uri="{FF2B5EF4-FFF2-40B4-BE49-F238E27FC236}">
                <a16:creationId xmlns:a16="http://schemas.microsoft.com/office/drawing/2014/main" id="{C271F296-938F-1A50-7969-9D33CF52AD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9FF81378-9504-7829-1DF1-6D0997D1D050}"/>
              </a:ext>
            </a:extLst>
          </p:cNvPr>
          <p:cNvSpPr/>
          <p:nvPr userDrawn="1"/>
        </p:nvSpPr>
        <p:spPr>
          <a:xfrm>
            <a:off x="102476" y="5955752"/>
            <a:ext cx="2041634" cy="705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DC5E9429-7FC3-7832-357D-4A3092B71D35}"/>
              </a:ext>
            </a:extLst>
          </p:cNvPr>
          <p:cNvSpPr txBox="1"/>
          <p:nvPr userDrawn="1"/>
        </p:nvSpPr>
        <p:spPr>
          <a:xfrm>
            <a:off x="4938057" y="3871704"/>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1" u="none" strike="noStrike" baseline="0" dirty="0">
                <a:solidFill>
                  <a:srgbClr val="455056"/>
                </a:solidFill>
                <a:latin typeface="+mn-lt"/>
              </a:rPr>
              <a:t>Diabetes Care 2024;47(</a:t>
            </a:r>
            <a:r>
              <a:rPr lang="es-ES" sz="1400" b="0" i="1" u="none" strike="noStrike" baseline="0" dirty="0" err="1">
                <a:solidFill>
                  <a:srgbClr val="455056"/>
                </a:solidFill>
                <a:latin typeface="+mn-lt"/>
              </a:rPr>
              <a:t>Suppl</a:t>
            </a:r>
            <a:r>
              <a:rPr lang="es-ES" sz="1400" b="0" i="1" u="none" strike="noStrike" baseline="0" dirty="0">
                <a:solidFill>
                  <a:srgbClr val="455056"/>
                </a:solidFill>
                <a:latin typeface="+mn-lt"/>
              </a:rPr>
              <a:t>. 1):S20-S42</a:t>
            </a:r>
            <a:endParaRPr kumimoji="0" lang="en-US" sz="1400" i="1" u="none" strike="noStrike" kern="1200" cap="none" spc="0" normalizeH="0" baseline="0" noProof="0" dirty="0">
              <a:ln>
                <a:noFill/>
              </a:ln>
              <a:solidFill>
                <a:srgbClr val="455056"/>
              </a:solidFill>
              <a:effectLst/>
              <a:uLnTx/>
              <a:uFillTx/>
              <a:latin typeface="+mn-lt"/>
              <a:ea typeface="ヒラギノ角ゴ Pro W3" charset="-128"/>
              <a:cs typeface="+mn-cs"/>
            </a:endParaRPr>
          </a:p>
        </p:txBody>
      </p:sp>
    </p:spTree>
    <p:extLst>
      <p:ext uri="{BB962C8B-B14F-4D97-AF65-F5344CB8AC3E}">
        <p14:creationId xmlns:p14="http://schemas.microsoft.com/office/powerpoint/2010/main" val="135160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38CF4-E556-5246-2E52-B820A1354A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6AEBE00-9820-A897-EAD8-2E904CD7D1B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6C8897-BF0C-C542-FC41-2BC05509F6F0}"/>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5" name="Marcador de pie de página 4">
            <a:extLst>
              <a:ext uri="{FF2B5EF4-FFF2-40B4-BE49-F238E27FC236}">
                <a16:creationId xmlns:a16="http://schemas.microsoft.com/office/drawing/2014/main" id="{B53CFCEE-6B4A-96C4-66B8-FA7880A3A0E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7D125E-BEA4-74DD-09D8-05484C47366B}"/>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365314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9F6BAE-A022-BA5B-6A99-8CF6EF2526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4D9091B-DA48-C337-4988-C55E0D86844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E6155D-8910-4B46-B9CE-A891D6EF3C5D}"/>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5" name="Marcador de pie de página 4">
            <a:extLst>
              <a:ext uri="{FF2B5EF4-FFF2-40B4-BE49-F238E27FC236}">
                <a16:creationId xmlns:a16="http://schemas.microsoft.com/office/drawing/2014/main" id="{DCF7CE29-1EF8-71C4-4610-9459E71E42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51290D-6C1D-A29C-D69B-DA29DF4918F8}"/>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242218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7A9D9-13B6-9EB9-09BE-1D1274545A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2EDC66C-EE74-098A-AA01-A0B9F19FFAF6}"/>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4" name="Marcador de pie de página 3">
            <a:extLst>
              <a:ext uri="{FF2B5EF4-FFF2-40B4-BE49-F238E27FC236}">
                <a16:creationId xmlns:a16="http://schemas.microsoft.com/office/drawing/2014/main" id="{909F6791-18A2-60F6-FCD2-F55B3A59E6A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F92F39C-B19E-A455-EFEC-927A1BF959F2}"/>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86693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3BDC3-AC5B-B4AF-94FD-BF31051D424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F64F6DD-DD46-A7E2-4098-49893B66D545}"/>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4" name="Marcador de pie de página 3">
            <a:extLst>
              <a:ext uri="{FF2B5EF4-FFF2-40B4-BE49-F238E27FC236}">
                <a16:creationId xmlns:a16="http://schemas.microsoft.com/office/drawing/2014/main" id="{2D16F0E0-20F6-CCA0-AC23-B1841A96C23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46470D-AFC1-526C-B68B-AD8924F370B6}"/>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34570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52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7F545-4A3C-362D-F295-3E56F11D3941}"/>
              </a:ext>
            </a:extLst>
          </p:cNvPr>
          <p:cNvSpPr>
            <a:spLocks noGrp="1"/>
          </p:cNvSpPr>
          <p:nvPr>
            <p:ph type="title"/>
          </p:nvPr>
        </p:nvSpPr>
        <p:spPr>
          <a:xfrm>
            <a:off x="477370" y="-352425"/>
            <a:ext cx="10552580" cy="1409700"/>
          </a:xfrm>
        </p:spPr>
        <p:txBody>
          <a:bodyPr>
            <a:normAutofit/>
          </a:bodyPr>
          <a:lstStyle>
            <a:lvl1pPr>
              <a:defRPr lang="es-ES" sz="3200" b="1" kern="1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67822480-F872-9600-9AC4-234E17F88A6A}"/>
              </a:ext>
            </a:extLst>
          </p:cNvPr>
          <p:cNvSpPr>
            <a:spLocks noGrp="1"/>
          </p:cNvSpPr>
          <p:nvPr>
            <p:ph idx="1"/>
          </p:nvPr>
        </p:nvSpPr>
        <p:spPr>
          <a:xfrm>
            <a:off x="542363" y="1825625"/>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84EA19-1D01-0B9D-3A2C-196C9D12159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17FC2BA-3A72-4F04-8AC7-B6CD9632D728}" type="datetimeFigureOut">
              <a:rPr lang="es-ES" smtClean="0"/>
              <a:pPr/>
              <a:t>07/05/2024</a:t>
            </a:fld>
            <a:endParaRPr lang="es-ES"/>
          </a:p>
        </p:txBody>
      </p:sp>
      <p:sp>
        <p:nvSpPr>
          <p:cNvPr id="5" name="Marcador de pie de página 4">
            <a:extLst>
              <a:ext uri="{FF2B5EF4-FFF2-40B4-BE49-F238E27FC236}">
                <a16:creationId xmlns:a16="http://schemas.microsoft.com/office/drawing/2014/main" id="{C710711B-A14E-CDD1-4F5F-6FF80FEC882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s-ES"/>
          </a:p>
        </p:txBody>
      </p:sp>
      <p:sp>
        <p:nvSpPr>
          <p:cNvPr id="6" name="Marcador de número de diapositiva 5">
            <a:extLst>
              <a:ext uri="{FF2B5EF4-FFF2-40B4-BE49-F238E27FC236}">
                <a16:creationId xmlns:a16="http://schemas.microsoft.com/office/drawing/2014/main" id="{0424F973-378C-AA6E-9083-6435C2C108D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7B684CC-C753-4EF1-B03C-A6004695F299}" type="slidenum">
              <a:rPr lang="es-ES" smtClean="0"/>
              <a:pPr/>
              <a:t>‹#›</a:t>
            </a:fld>
            <a:endParaRPr lang="es-ES"/>
          </a:p>
        </p:txBody>
      </p:sp>
    </p:spTree>
    <p:extLst>
      <p:ext uri="{BB962C8B-B14F-4D97-AF65-F5344CB8AC3E}">
        <p14:creationId xmlns:p14="http://schemas.microsoft.com/office/powerpoint/2010/main" val="35515577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E9FB96-BC79-81C5-47B8-577761E76C4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22C7B4-A976-DB34-DD0F-A9C826637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6A2C78A-CD0F-8159-4F73-3BE90D8783CA}"/>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5" name="Marcador de pie de página 4">
            <a:extLst>
              <a:ext uri="{FF2B5EF4-FFF2-40B4-BE49-F238E27FC236}">
                <a16:creationId xmlns:a16="http://schemas.microsoft.com/office/drawing/2014/main" id="{ED201265-473F-DF81-3141-4781D428B1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2CD14E-25D0-D441-2FF5-6A7DAD7650FC}"/>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62492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836BF-0264-02F8-2015-7D7CB8E9FA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C793EA-444F-09EB-5B0B-661B986F63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D5DE4F5-8905-38E3-4B26-1FAE0EF26A9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D5655A4-8846-69F7-9678-FA5333C73958}"/>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6" name="Marcador de pie de página 5">
            <a:extLst>
              <a:ext uri="{FF2B5EF4-FFF2-40B4-BE49-F238E27FC236}">
                <a16:creationId xmlns:a16="http://schemas.microsoft.com/office/drawing/2014/main" id="{967DB7AE-F2CF-19E5-3E8B-C3CE96BADCE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822133-BFDE-1DB1-2DDA-BDE0716FC8FF}"/>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251757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53528-5531-0C90-464C-71C846A549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2914B6B-A86A-A9A3-C6BF-CE8D07932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9A0AA41-DF99-939E-D69C-E4F07CFF8D6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696C9EA-18B3-E043-7C7F-B0AFDB14A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FD1D7F0-5933-92ED-E9E4-C7A94D7EE6E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BAB0718-B250-9ADC-4F9B-B8EF5C5E53DE}"/>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8" name="Marcador de pie de página 7">
            <a:extLst>
              <a:ext uri="{FF2B5EF4-FFF2-40B4-BE49-F238E27FC236}">
                <a16:creationId xmlns:a16="http://schemas.microsoft.com/office/drawing/2014/main" id="{E007F9E4-2940-8E47-2C15-6EF5943D93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0624322-7E1B-2E66-5C2A-9A29065AF5AD}"/>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55488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CBC1D-560A-3AB1-BFCC-D2E03E1A9DB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07C258-E787-522E-ADAC-5745A9EC3DA4}"/>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4" name="Marcador de pie de página 3">
            <a:extLst>
              <a:ext uri="{FF2B5EF4-FFF2-40B4-BE49-F238E27FC236}">
                <a16:creationId xmlns:a16="http://schemas.microsoft.com/office/drawing/2014/main" id="{3610639A-958F-B4B7-38C9-FDFAF279310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4D2FBB0-541F-EFBD-432A-89E661B264B4}"/>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38040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026EE6-E927-03CB-FDCB-2151352649CB}"/>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3" name="Marcador de pie de página 2">
            <a:extLst>
              <a:ext uri="{FF2B5EF4-FFF2-40B4-BE49-F238E27FC236}">
                <a16:creationId xmlns:a16="http://schemas.microsoft.com/office/drawing/2014/main" id="{4C138658-FD48-B707-12ED-76799D62CF1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DC9EAF3-3896-7C29-4E53-D0D5A3B6B75A}"/>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48338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905B6-C018-FA9B-DC56-916A230490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1E740C-E7B8-008D-2619-839C21F90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5A97FC-8709-03AD-5A9E-8838592FA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B086C1-B31F-4E55-530A-F18A0F2C96FB}"/>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6" name="Marcador de pie de página 5">
            <a:extLst>
              <a:ext uri="{FF2B5EF4-FFF2-40B4-BE49-F238E27FC236}">
                <a16:creationId xmlns:a16="http://schemas.microsoft.com/office/drawing/2014/main" id="{AC1B793C-DD1A-927A-E19F-36B30F2C8D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CB4CECA-8706-7317-42A7-F708F90F5C1B}"/>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5868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E8E6F-429B-DA5A-1907-3803E1C6CE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DBC244-D5B2-80F8-11C7-373F72D2F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6D7E7BE-68F5-3F73-C39B-4604F84B8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3A7898-8B79-9833-6163-46B0CAC76192}"/>
              </a:ext>
            </a:extLst>
          </p:cNvPr>
          <p:cNvSpPr>
            <a:spLocks noGrp="1"/>
          </p:cNvSpPr>
          <p:nvPr>
            <p:ph type="dt" sz="half" idx="10"/>
          </p:nvPr>
        </p:nvSpPr>
        <p:spPr/>
        <p:txBody>
          <a:bodyPr/>
          <a:lstStyle/>
          <a:p>
            <a:fld id="{117FC2BA-3A72-4F04-8AC7-B6CD9632D728}" type="datetimeFigureOut">
              <a:rPr lang="es-ES" smtClean="0"/>
              <a:t>07/05/2024</a:t>
            </a:fld>
            <a:endParaRPr lang="es-ES"/>
          </a:p>
        </p:txBody>
      </p:sp>
      <p:sp>
        <p:nvSpPr>
          <p:cNvPr id="6" name="Marcador de pie de página 5">
            <a:extLst>
              <a:ext uri="{FF2B5EF4-FFF2-40B4-BE49-F238E27FC236}">
                <a16:creationId xmlns:a16="http://schemas.microsoft.com/office/drawing/2014/main" id="{ABA5C945-548A-B84A-B1C7-076BB8D243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06979C4-1168-3447-C85C-A3E5ECDFF9AB}"/>
              </a:ext>
            </a:extLst>
          </p:cNvPr>
          <p:cNvSpPr>
            <a:spLocks noGrp="1"/>
          </p:cNvSpPr>
          <p:nvPr>
            <p:ph type="sldNum" sz="quarter" idx="12"/>
          </p:nvPr>
        </p:nvSpPr>
        <p:spPr/>
        <p:txBody>
          <a:bodyPr/>
          <a:lstStyle/>
          <a:p>
            <a:fld id="{17B684CC-C753-4EF1-B03C-A6004695F299}" type="slidenum">
              <a:rPr lang="es-ES" smtClean="0"/>
              <a:t>‹#›</a:t>
            </a:fld>
            <a:endParaRPr lang="es-ES"/>
          </a:p>
        </p:txBody>
      </p:sp>
    </p:spTree>
    <p:extLst>
      <p:ext uri="{BB962C8B-B14F-4D97-AF65-F5344CB8AC3E}">
        <p14:creationId xmlns:p14="http://schemas.microsoft.com/office/powerpoint/2010/main" val="193631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E4E8F31-5E9B-9787-8E3F-AC63D8839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C55541-C3C3-D1ED-1FBB-E098CD257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D054F6B-BFE8-4BE8-ED6E-D4D125361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FC2BA-3A72-4F04-8AC7-B6CD9632D728}" type="datetimeFigureOut">
              <a:rPr lang="es-ES" smtClean="0"/>
              <a:t>07/05/2024</a:t>
            </a:fld>
            <a:endParaRPr lang="es-ES"/>
          </a:p>
        </p:txBody>
      </p:sp>
      <p:sp>
        <p:nvSpPr>
          <p:cNvPr id="5" name="Marcador de pie de página 4">
            <a:extLst>
              <a:ext uri="{FF2B5EF4-FFF2-40B4-BE49-F238E27FC236}">
                <a16:creationId xmlns:a16="http://schemas.microsoft.com/office/drawing/2014/main" id="{417135CB-0979-E47E-6CCA-A634423E1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A71C905-7B22-B0E3-4403-BDA32BB08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684CC-C753-4EF1-B03C-A6004695F299}" type="slidenum">
              <a:rPr lang="es-ES" smtClean="0"/>
              <a:t>‹#›</a:t>
            </a:fld>
            <a:endParaRPr lang="es-ES"/>
          </a:p>
        </p:txBody>
      </p:sp>
      <p:pic>
        <p:nvPicPr>
          <p:cNvPr id="8" name="Imagen 7" descr="Patrón de fondo&#10;&#10;Descripción generada automáticamente con confianza baja">
            <a:extLst>
              <a:ext uri="{FF2B5EF4-FFF2-40B4-BE49-F238E27FC236}">
                <a16:creationId xmlns:a16="http://schemas.microsoft.com/office/drawing/2014/main" id="{6AA4EE14-B3BF-75BC-401C-84493F86AC0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44EE9C0D-836B-3FEE-84A9-1966EE55EC57}"/>
              </a:ext>
            </a:extLst>
          </p:cNvPr>
          <p:cNvSpPr/>
          <p:nvPr userDrawn="1"/>
        </p:nvSpPr>
        <p:spPr>
          <a:xfrm>
            <a:off x="9790386" y="6258910"/>
            <a:ext cx="2325414" cy="528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EED2B22E-B512-70F6-1487-8BF68E3A41EB}"/>
              </a:ext>
            </a:extLst>
          </p:cNvPr>
          <p:cNvPicPr>
            <a:picLocks noChangeAspect="1"/>
          </p:cNvPicPr>
          <p:nvPr userDrawn="1"/>
        </p:nvPicPr>
        <p:blipFill>
          <a:blip r:embed="rId17"/>
          <a:stretch>
            <a:fillRect/>
          </a:stretch>
        </p:blipFill>
        <p:spPr>
          <a:xfrm>
            <a:off x="11079817" y="6240626"/>
            <a:ext cx="941391" cy="510585"/>
          </a:xfrm>
          <a:prstGeom prst="rect">
            <a:avLst/>
          </a:prstGeom>
        </p:spPr>
      </p:pic>
      <p:sp>
        <p:nvSpPr>
          <p:cNvPr id="11" name="TextBox 10">
            <a:extLst>
              <a:ext uri="{FF2B5EF4-FFF2-40B4-BE49-F238E27FC236}">
                <a16:creationId xmlns:a16="http://schemas.microsoft.com/office/drawing/2014/main" id="{E72201D4-633D-C6DD-0D90-20912B9B5A6F}"/>
              </a:ext>
            </a:extLst>
          </p:cNvPr>
          <p:cNvSpPr txBox="1"/>
          <p:nvPr userDrawn="1">
            <p:extLst>
              <p:ext uri="{1162E1C5-73C7-4A58-AE30-91384D911F3F}">
                <p184:classification xmlns:p184="http://schemas.microsoft.com/office/powerpoint/2018/4/main" val="hdr"/>
              </p:ext>
            </p:extLst>
          </p:nvPr>
        </p:nvSpPr>
        <p:spPr>
          <a:xfrm>
            <a:off x="11382375" y="63500"/>
            <a:ext cx="774700" cy="152400"/>
          </a:xfrm>
          <a:prstGeom prst="rect">
            <a:avLst/>
          </a:prstGeom>
        </p:spPr>
        <p:txBody>
          <a:bodyPr horzOverflow="overflow" lIns="0" tIns="0" rIns="0" bIns="0">
            <a:spAutoFit/>
          </a:bodyPr>
          <a:lstStyle/>
          <a:p>
            <a:pPr algn="l"/>
            <a:r>
              <a:rPr lang="es-ES" sz="1000">
                <a:solidFill>
                  <a:srgbClr val="000000"/>
                </a:solidFill>
                <a:latin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99741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EDA6D-F4A4-BAEA-837A-4B550B04B31B}"/>
              </a:ext>
            </a:extLst>
          </p:cNvPr>
          <p:cNvSpPr>
            <a:spLocks noGrp="1"/>
          </p:cNvSpPr>
          <p:nvPr>
            <p:ph type="ctrTitle"/>
          </p:nvPr>
        </p:nvSpPr>
        <p:spPr>
          <a:xfrm>
            <a:off x="5033726" y="4259580"/>
            <a:ext cx="6373639" cy="2177356"/>
          </a:xfrm>
        </p:spPr>
        <p:txBody>
          <a:bodyPr anchor="t">
            <a:normAutofit/>
          </a:bodyPr>
          <a:lstStyle/>
          <a:p>
            <a:pPr algn="l"/>
            <a:r>
              <a:rPr lang="es-ES" sz="2800" dirty="0">
                <a:highlight>
                  <a:srgbClr val="FFFF00"/>
                </a:highlight>
                <a:latin typeface="+mn-lt"/>
                <a:ea typeface="+mn-ea"/>
                <a:cs typeface="+mn-cs"/>
              </a:rPr>
              <a:t>Nombre y apellidos del ponente</a:t>
            </a:r>
            <a:br>
              <a:rPr lang="es-ES" sz="2800" dirty="0">
                <a:highlight>
                  <a:srgbClr val="FFFF00"/>
                </a:highlight>
                <a:latin typeface="+mn-lt"/>
                <a:ea typeface="+mn-ea"/>
                <a:cs typeface="+mn-cs"/>
              </a:rPr>
            </a:br>
            <a:br>
              <a:rPr lang="es-ES" sz="2800" dirty="0">
                <a:highlight>
                  <a:srgbClr val="FFFF00"/>
                </a:highlight>
                <a:latin typeface="+mn-lt"/>
                <a:ea typeface="+mn-ea"/>
                <a:cs typeface="+mn-cs"/>
              </a:rPr>
            </a:br>
            <a:r>
              <a:rPr lang="es-ES" sz="2400" i="1" dirty="0">
                <a:highlight>
                  <a:srgbClr val="FFFF00"/>
                </a:highlight>
                <a:latin typeface="+mn-lt"/>
                <a:ea typeface="+mn-ea"/>
                <a:cs typeface="+mn-cs"/>
              </a:rPr>
              <a:t>Filiación</a:t>
            </a:r>
          </a:p>
        </p:txBody>
      </p:sp>
    </p:spTree>
    <p:extLst>
      <p:ext uri="{BB962C8B-B14F-4D97-AF65-F5344CB8AC3E}">
        <p14:creationId xmlns:p14="http://schemas.microsoft.com/office/powerpoint/2010/main" val="238529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4E0C7-C053-732F-ABD3-29B330979F73}"/>
              </a:ext>
            </a:extLst>
          </p:cNvPr>
          <p:cNvSpPr>
            <a:spLocks noGrp="1"/>
          </p:cNvSpPr>
          <p:nvPr>
            <p:ph type="title"/>
          </p:nvPr>
        </p:nvSpPr>
        <p:spPr/>
        <p:txBody>
          <a:bodyPr>
            <a:noAutofit/>
          </a:bodyPr>
          <a:lstStyle/>
          <a:p>
            <a:r>
              <a:rPr lang="es-ES" dirty="0"/>
              <a:t>Evaluación de la glucemia mediante MCG</a:t>
            </a:r>
          </a:p>
        </p:txBody>
      </p:sp>
      <p:sp>
        <p:nvSpPr>
          <p:cNvPr id="5" name="CuadroTexto 4">
            <a:extLst>
              <a:ext uri="{FF2B5EF4-FFF2-40B4-BE49-F238E27FC236}">
                <a16:creationId xmlns:a16="http://schemas.microsoft.com/office/drawing/2014/main" id="{04C9E2BE-229C-62EC-B7E3-4CCA2124F267}"/>
              </a:ext>
            </a:extLst>
          </p:cNvPr>
          <p:cNvSpPr txBox="1"/>
          <p:nvPr/>
        </p:nvSpPr>
        <p:spPr>
          <a:xfrm>
            <a:off x="488257" y="1195851"/>
            <a:ext cx="2535037" cy="1938992"/>
          </a:xfrm>
          <a:prstGeom prst="rect">
            <a:avLst/>
          </a:prstGeom>
          <a:noFill/>
        </p:spPr>
        <p:txBody>
          <a:bodyPr wrap="square" rtlCol="0">
            <a:spAutoFit/>
          </a:bodyPr>
          <a:lstStyle/>
          <a:p>
            <a:r>
              <a:rPr lang="es-ES" sz="2000" b="1" dirty="0"/>
              <a:t>Parámetros estandarizados de la MCG para personas con DM1 y DM2 (excepto embarazadas)</a:t>
            </a:r>
          </a:p>
        </p:txBody>
      </p:sp>
      <p:sp>
        <p:nvSpPr>
          <p:cNvPr id="9" name="CuadroTexto 8">
            <a:extLst>
              <a:ext uri="{FF2B5EF4-FFF2-40B4-BE49-F238E27FC236}">
                <a16:creationId xmlns:a16="http://schemas.microsoft.com/office/drawing/2014/main" id="{C8762DF1-7A0D-7968-0159-82D1C232B982}"/>
              </a:ext>
            </a:extLst>
          </p:cNvPr>
          <p:cNvSpPr txBox="1"/>
          <p:nvPr/>
        </p:nvSpPr>
        <p:spPr>
          <a:xfrm>
            <a:off x="213969" y="6340644"/>
            <a:ext cx="9777756" cy="507831"/>
          </a:xfrm>
          <a:prstGeom prst="rect">
            <a:avLst/>
          </a:prstGeom>
          <a:noFill/>
        </p:spPr>
        <p:txBody>
          <a:bodyPr wrap="square">
            <a:spAutoFit/>
          </a:bodyPr>
          <a:lstStyle/>
          <a:p>
            <a:r>
              <a:rPr lang="es-ES" sz="900" dirty="0"/>
              <a:t>CV: coeficiente de variación; </a:t>
            </a:r>
            <a:r>
              <a:rPr kumimoji="0" lang="es-ES" sz="900" u="none" strike="noStrike" kern="1200" cap="none" spc="0" normalizeH="0" baseline="0" noProof="0" dirty="0">
                <a:ln>
                  <a:noFill/>
                </a:ln>
                <a:effectLst/>
                <a:uLnTx/>
                <a:uFillTx/>
                <a:ea typeface="ヒラギノ角ゴ Pro W3" charset="-128"/>
                <a:cs typeface="+mn-cs"/>
              </a:rPr>
              <a:t>DM: diabetes mellitus;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a:t>
            </a:r>
            <a:r>
              <a:rPr lang="es-ES" sz="900" dirty="0">
                <a:ea typeface="ヒラギノ角ゴ Pro W3" charset="-128"/>
              </a:rPr>
              <a:t>; </a:t>
            </a:r>
            <a:r>
              <a:rPr lang="es-ES" sz="900" dirty="0" err="1"/>
              <a:t>MCG</a:t>
            </a:r>
            <a:r>
              <a:rPr lang="es-ES" sz="900" dirty="0"/>
              <a:t>: monitorización continua de la glucosa; TER: tiempo en rango; TPDR: tiempo por debajo del rango; TPER: tiempo por encima del rango. *Los objetivos de estos valores no están estandarizados. †Algunos estudios sugieren que objetivos de %CV más bajos (&lt; 33%) proporcionan protección adicional contra la hipoglucemia en personas que reciben insulina o sulfonilureas. ‡Los objetivos son para la hiperglucemia de los niveles 1 y 2 combinados. ‡Los objetivos son para la hipoglucemia de los niveles 1 y 2 combinados.</a:t>
            </a:r>
          </a:p>
        </p:txBody>
      </p:sp>
      <p:sp>
        <p:nvSpPr>
          <p:cNvPr id="11" name="CuadroTexto 10">
            <a:extLst>
              <a:ext uri="{FF2B5EF4-FFF2-40B4-BE49-F238E27FC236}">
                <a16:creationId xmlns:a16="http://schemas.microsoft.com/office/drawing/2014/main" id="{6AD3957E-8A24-3330-23B9-1D4AF19CB34F}"/>
              </a:ext>
            </a:extLst>
          </p:cNvPr>
          <p:cNvSpPr txBox="1"/>
          <p:nvPr/>
        </p:nvSpPr>
        <p:spPr>
          <a:xfrm>
            <a:off x="498475" y="3429000"/>
            <a:ext cx="2440882" cy="2246769"/>
          </a:xfrm>
          <a:prstGeom prst="rect">
            <a:avLst/>
          </a:prstGeom>
          <a:noFill/>
        </p:spPr>
        <p:txBody>
          <a:bodyPr wrap="square">
            <a:spAutoFit/>
          </a:bodyPr>
          <a:lstStyle/>
          <a:p>
            <a:r>
              <a:rPr lang="es-ES" sz="1400" dirty="0"/>
              <a:t>La MCG es especialmente útil en personas con DM que presentan riesgo de hipoglucemia y se utiliza habitualmente en personas con DM1. El uso de la MCG en la DM2 (y en otras formas de DM) está aumentando, sobre todo entre las personas en tratamiento con insulina.</a:t>
            </a:r>
          </a:p>
        </p:txBody>
      </p:sp>
      <p:graphicFrame>
        <p:nvGraphicFramePr>
          <p:cNvPr id="4" name="Diagrama 3">
            <a:extLst>
              <a:ext uri="{FF2B5EF4-FFF2-40B4-BE49-F238E27FC236}">
                <a16:creationId xmlns:a16="http://schemas.microsoft.com/office/drawing/2014/main" id="{365CF539-5C16-6B4A-4B73-0DB26201802D}"/>
              </a:ext>
            </a:extLst>
          </p:cNvPr>
          <p:cNvGraphicFramePr/>
          <p:nvPr>
            <p:extLst>
              <p:ext uri="{D42A27DB-BD31-4B8C-83A1-F6EECF244321}">
                <p14:modId xmlns:p14="http://schemas.microsoft.com/office/powerpoint/2010/main" val="2952893484"/>
              </p:ext>
            </p:extLst>
          </p:nvPr>
        </p:nvGraphicFramePr>
        <p:xfrm>
          <a:off x="2634399" y="764758"/>
          <a:ext cx="9809351" cy="5585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3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346C8-63D9-88FD-47A4-7A9168DD9292}"/>
              </a:ext>
            </a:extLst>
          </p:cNvPr>
          <p:cNvSpPr>
            <a:spLocks noGrp="1"/>
          </p:cNvSpPr>
          <p:nvPr>
            <p:ph type="title"/>
          </p:nvPr>
        </p:nvSpPr>
        <p:spPr/>
        <p:txBody>
          <a:bodyPr>
            <a:normAutofit/>
          </a:bodyPr>
          <a:lstStyle/>
          <a:p>
            <a:r>
              <a:rPr lang="es-ES" dirty="0"/>
              <a:t>Objetivos glucémicos</a:t>
            </a:r>
          </a:p>
        </p:txBody>
      </p:sp>
      <p:sp>
        <p:nvSpPr>
          <p:cNvPr id="3" name="Marcador de contenido 2">
            <a:extLst>
              <a:ext uri="{FF2B5EF4-FFF2-40B4-BE49-F238E27FC236}">
                <a16:creationId xmlns:a16="http://schemas.microsoft.com/office/drawing/2014/main" id="{7C210FA2-3117-7E0F-A9A5-0A464835CA62}"/>
              </a:ext>
            </a:extLst>
          </p:cNvPr>
          <p:cNvSpPr>
            <a:spLocks noGrp="1"/>
          </p:cNvSpPr>
          <p:nvPr>
            <p:ph idx="1"/>
          </p:nvPr>
        </p:nvSpPr>
        <p:spPr>
          <a:xfrm>
            <a:off x="623888" y="996950"/>
            <a:ext cx="10515600" cy="4351338"/>
          </a:xfrm>
        </p:spPr>
        <p:txBody>
          <a:bodyPr>
            <a:normAutofit/>
          </a:bodyPr>
          <a:lstStyle/>
          <a:p>
            <a:pPr marL="0" indent="0">
              <a:buNone/>
            </a:pPr>
            <a:r>
              <a:rPr lang="es-ES" sz="1800" b="1" dirty="0">
                <a:latin typeface="+mn-lt"/>
              </a:rPr>
              <a:t>Los objetivos glucémicos y los tratamientos deben individualizarse, ya que no existe una solución válida para todos los casos. </a:t>
            </a:r>
          </a:p>
          <a:p>
            <a:pPr>
              <a:buFont typeface="Wingdings" panose="05000000000000000000" pitchFamily="2" charset="2"/>
              <a:buChar char="§"/>
            </a:pPr>
            <a:r>
              <a:rPr lang="es-ES" sz="1600" dirty="0">
                <a:latin typeface="+mn-lt"/>
              </a:rPr>
              <a:t>Para muchas personas adultas (salvo embarazadas) sin hipoglucemia significativa es apropiado un objetivo de HbA</a:t>
            </a:r>
            <a:r>
              <a:rPr lang="es-ES" sz="1600" baseline="-25000" dirty="0">
                <a:latin typeface="+mn-lt"/>
              </a:rPr>
              <a:t>1C</a:t>
            </a:r>
            <a:r>
              <a:rPr lang="es-ES" sz="1600" dirty="0">
                <a:latin typeface="+mn-lt"/>
              </a:rPr>
              <a:t> &lt; 7% (&lt; 53 mmol/mol) </a:t>
            </a:r>
            <a:r>
              <a:rPr lang="es-ES" sz="1600" b="1" dirty="0">
                <a:solidFill>
                  <a:srgbClr val="C00000"/>
                </a:solidFill>
                <a:latin typeface="+mn-lt"/>
              </a:rPr>
              <a:t>(A)</a:t>
            </a:r>
            <a:r>
              <a:rPr lang="es-ES" sz="1600" dirty="0">
                <a:latin typeface="+mn-lt"/>
              </a:rPr>
              <a:t>. </a:t>
            </a:r>
          </a:p>
          <a:p>
            <a:pPr>
              <a:buFont typeface="Wingdings" panose="05000000000000000000" pitchFamily="2" charset="2"/>
              <a:buChar char="§"/>
            </a:pPr>
            <a:r>
              <a:rPr lang="es-ES" sz="1600" dirty="0">
                <a:latin typeface="+mn-lt"/>
              </a:rPr>
              <a:t>Si para evaluar la glucemia se utiliza un indicador ambulatorio del perfil glucémico o del manejo glucémico, en muchas personas adultas (salvo embarazadas) se puede utilizar como objetivo paralelo un TER &gt; 70%, con un tiempo por debajo del rango &lt; 4% y un tiempo con &lt; 54 mg/</a:t>
            </a:r>
            <a:r>
              <a:rPr lang="es-ES" sz="1600" dirty="0" err="1">
                <a:latin typeface="+mn-lt"/>
              </a:rPr>
              <a:t>dL</a:t>
            </a:r>
            <a:r>
              <a:rPr lang="es-ES" sz="1600" dirty="0">
                <a:latin typeface="+mn-lt"/>
              </a:rPr>
              <a:t> (&lt; 3 mmol/L) &lt; 1%. Para las personas con fragilidad o alto riesgo de hipoglucemia, se recomienda un TER objetivo de &gt; 50%, con &lt; 1% de tiempo por debajo del rango </a:t>
            </a:r>
            <a:r>
              <a:rPr lang="es-ES" sz="1600" b="1" dirty="0">
                <a:solidFill>
                  <a:srgbClr val="C00000"/>
                </a:solidFill>
                <a:latin typeface="+mn-lt"/>
              </a:rPr>
              <a:t>(B)</a:t>
            </a:r>
            <a:r>
              <a:rPr lang="es-ES" sz="1600" dirty="0">
                <a:latin typeface="+mn-lt"/>
              </a:rPr>
              <a:t>.</a:t>
            </a:r>
          </a:p>
          <a:p>
            <a:pPr>
              <a:buFont typeface="Wingdings" panose="05000000000000000000" pitchFamily="2" charset="2"/>
              <a:buChar char="§"/>
            </a:pPr>
            <a:r>
              <a:rPr lang="es-ES" sz="1600" dirty="0">
                <a:latin typeface="+mn-lt"/>
              </a:rPr>
              <a:t>Para pacientes con una esperanza de vida limitada, o cuando los perjuicios del tratamiento superen a los beneficios, pueden ser apropiados objetivos glucémicos menos estrictos </a:t>
            </a:r>
            <a:r>
              <a:rPr lang="es-ES" sz="1600" b="1" dirty="0">
                <a:solidFill>
                  <a:srgbClr val="C00000"/>
                </a:solidFill>
                <a:latin typeface="+mn-lt"/>
              </a:rPr>
              <a:t>(B)</a:t>
            </a:r>
            <a:r>
              <a:rPr lang="es-ES" sz="1600" dirty="0">
                <a:latin typeface="+mn-lt"/>
              </a:rPr>
              <a:t>.</a:t>
            </a:r>
          </a:p>
        </p:txBody>
      </p:sp>
      <p:sp>
        <p:nvSpPr>
          <p:cNvPr id="6" name="CuadroTexto 5">
            <a:extLst>
              <a:ext uri="{FF2B5EF4-FFF2-40B4-BE49-F238E27FC236}">
                <a16:creationId xmlns:a16="http://schemas.microsoft.com/office/drawing/2014/main" id="{0FBF7031-9C03-FDB5-1A46-88FDCC4794F2}"/>
              </a:ext>
            </a:extLst>
          </p:cNvPr>
          <p:cNvSpPr txBox="1"/>
          <p:nvPr/>
        </p:nvSpPr>
        <p:spPr>
          <a:xfrm>
            <a:off x="1766104" y="3860965"/>
            <a:ext cx="8044155" cy="369332"/>
          </a:xfrm>
          <a:prstGeom prst="rect">
            <a:avLst/>
          </a:prstGeom>
          <a:noFill/>
        </p:spPr>
        <p:txBody>
          <a:bodyPr wrap="square">
            <a:spAutoFit/>
          </a:bodyPr>
          <a:lstStyle/>
          <a:p>
            <a:r>
              <a:rPr lang="es-ES" b="1" dirty="0"/>
              <a:t>Recomendaciones glucémicas para adultos con DM (salvo en caso de embarazo)</a:t>
            </a:r>
          </a:p>
        </p:txBody>
      </p:sp>
      <p:sp>
        <p:nvSpPr>
          <p:cNvPr id="8" name="CuadroTexto 7">
            <a:extLst>
              <a:ext uri="{FF2B5EF4-FFF2-40B4-BE49-F238E27FC236}">
                <a16:creationId xmlns:a16="http://schemas.microsoft.com/office/drawing/2014/main" id="{5FD776FE-32F2-A6EE-5010-9478D6274A34}"/>
              </a:ext>
            </a:extLst>
          </p:cNvPr>
          <p:cNvSpPr txBox="1"/>
          <p:nvPr/>
        </p:nvSpPr>
        <p:spPr>
          <a:xfrm>
            <a:off x="204266" y="6446022"/>
            <a:ext cx="8866573" cy="369332"/>
          </a:xfrm>
          <a:prstGeom prst="rect">
            <a:avLst/>
          </a:prstGeom>
          <a:noFill/>
        </p:spPr>
        <p:txBody>
          <a:bodyPr wrap="square">
            <a:spAutoFit/>
          </a:bodyPr>
          <a:lstStyle/>
          <a:p>
            <a:r>
              <a:rPr lang="es-ES" sz="900" dirty="0"/>
              <a:t>*Para determinadas personas pueden ser apropiados objetivos glucémicos más o menos estrictos.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a:t>
            </a:r>
            <a:r>
              <a:rPr lang="es-ES" sz="900" dirty="0">
                <a:ea typeface="ヒラギノ角ゴ Pro W3" charset="-128"/>
              </a:rPr>
              <a:t>; </a:t>
            </a:r>
            <a:r>
              <a:rPr lang="es-ES" sz="900" dirty="0"/>
              <a:t>TER: tiempo en rango.</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
        <p:nvSpPr>
          <p:cNvPr id="5" name="Rectángulo: esquinas redondeadas 4">
            <a:extLst>
              <a:ext uri="{FF2B5EF4-FFF2-40B4-BE49-F238E27FC236}">
                <a16:creationId xmlns:a16="http://schemas.microsoft.com/office/drawing/2014/main" id="{999432B8-522A-324D-CB35-B2F457DA33E0}"/>
              </a:ext>
            </a:extLst>
          </p:cNvPr>
          <p:cNvSpPr/>
          <p:nvPr/>
        </p:nvSpPr>
        <p:spPr>
          <a:xfrm>
            <a:off x="1692244" y="4357676"/>
            <a:ext cx="2966128" cy="457201"/>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HbA</a:t>
            </a:r>
            <a:r>
              <a:rPr lang="es-ES" sz="1600" baseline="-25000" dirty="0"/>
              <a:t>1c</a:t>
            </a:r>
          </a:p>
        </p:txBody>
      </p:sp>
      <p:sp>
        <p:nvSpPr>
          <p:cNvPr id="7" name="Rectángulo: esquinas redondeadas 6">
            <a:extLst>
              <a:ext uri="{FF2B5EF4-FFF2-40B4-BE49-F238E27FC236}">
                <a16:creationId xmlns:a16="http://schemas.microsoft.com/office/drawing/2014/main" id="{675D4BC9-1871-49A3-1901-147CDF396BE0}"/>
              </a:ext>
            </a:extLst>
          </p:cNvPr>
          <p:cNvSpPr/>
          <p:nvPr/>
        </p:nvSpPr>
        <p:spPr>
          <a:xfrm>
            <a:off x="1692244" y="4890636"/>
            <a:ext cx="2966128" cy="457201"/>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Glucemia capilar </a:t>
            </a:r>
            <a:r>
              <a:rPr lang="es-ES" sz="1600" dirty="0" err="1"/>
              <a:t>preprandial</a:t>
            </a:r>
            <a:endParaRPr lang="es-ES" sz="1600" dirty="0"/>
          </a:p>
        </p:txBody>
      </p:sp>
      <p:sp>
        <p:nvSpPr>
          <p:cNvPr id="9" name="Rectángulo: esquinas redondeadas 8">
            <a:extLst>
              <a:ext uri="{FF2B5EF4-FFF2-40B4-BE49-F238E27FC236}">
                <a16:creationId xmlns:a16="http://schemas.microsoft.com/office/drawing/2014/main" id="{25A673D7-F4A7-C55D-FB1F-2C8A5AF50B1E}"/>
              </a:ext>
            </a:extLst>
          </p:cNvPr>
          <p:cNvSpPr/>
          <p:nvPr/>
        </p:nvSpPr>
        <p:spPr>
          <a:xfrm>
            <a:off x="1692243" y="5487311"/>
            <a:ext cx="2966127" cy="457201"/>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Glucemia capilar posprandial máxima</a:t>
            </a:r>
          </a:p>
        </p:txBody>
      </p:sp>
      <p:sp>
        <p:nvSpPr>
          <p:cNvPr id="10" name="Rectángulo: esquinas redondeadas 9">
            <a:extLst>
              <a:ext uri="{FF2B5EF4-FFF2-40B4-BE49-F238E27FC236}">
                <a16:creationId xmlns:a16="http://schemas.microsoft.com/office/drawing/2014/main" id="{0A0DA85E-9E4C-91A9-3C6A-2D76BF8A2CE5}"/>
              </a:ext>
            </a:extLst>
          </p:cNvPr>
          <p:cNvSpPr/>
          <p:nvPr/>
        </p:nvSpPr>
        <p:spPr>
          <a:xfrm>
            <a:off x="6602583" y="4357677"/>
            <a:ext cx="2831976" cy="457200"/>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&lt; 7,0% (53 mmol/mol)*</a:t>
            </a:r>
          </a:p>
        </p:txBody>
      </p:sp>
      <p:sp>
        <p:nvSpPr>
          <p:cNvPr id="11" name="Rectángulo: esquinas redondeadas 10">
            <a:extLst>
              <a:ext uri="{FF2B5EF4-FFF2-40B4-BE49-F238E27FC236}">
                <a16:creationId xmlns:a16="http://schemas.microsoft.com/office/drawing/2014/main" id="{D761019B-6F76-B35A-65EC-200E9D41A808}"/>
              </a:ext>
            </a:extLst>
          </p:cNvPr>
          <p:cNvSpPr/>
          <p:nvPr/>
        </p:nvSpPr>
        <p:spPr>
          <a:xfrm>
            <a:off x="6602583" y="4892077"/>
            <a:ext cx="2831976" cy="457200"/>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80-130 mg/</a:t>
            </a:r>
            <a:r>
              <a:rPr lang="es-ES" sz="1600" dirty="0" err="1"/>
              <a:t>dL</a:t>
            </a:r>
            <a:r>
              <a:rPr lang="es-ES" sz="1600" dirty="0"/>
              <a:t>*</a:t>
            </a:r>
            <a:br>
              <a:rPr lang="es-ES" sz="1600" dirty="0"/>
            </a:br>
            <a:r>
              <a:rPr lang="es-ES" sz="1600" dirty="0"/>
              <a:t>(4,4-7,2 mmol/L)</a:t>
            </a:r>
          </a:p>
        </p:txBody>
      </p:sp>
      <p:sp>
        <p:nvSpPr>
          <p:cNvPr id="12" name="Rectángulo: esquinas redondeadas 11">
            <a:extLst>
              <a:ext uri="{FF2B5EF4-FFF2-40B4-BE49-F238E27FC236}">
                <a16:creationId xmlns:a16="http://schemas.microsoft.com/office/drawing/2014/main" id="{FFC80194-4730-B39B-CF3D-9E61226B609F}"/>
              </a:ext>
            </a:extLst>
          </p:cNvPr>
          <p:cNvSpPr/>
          <p:nvPr/>
        </p:nvSpPr>
        <p:spPr>
          <a:xfrm>
            <a:off x="6602583" y="5456060"/>
            <a:ext cx="2831976" cy="457200"/>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&lt; 180 mg/</a:t>
            </a:r>
            <a:r>
              <a:rPr lang="es-ES" sz="1600" dirty="0" err="1"/>
              <a:t>dL</a:t>
            </a:r>
            <a:r>
              <a:rPr lang="es-ES" sz="1600" dirty="0"/>
              <a:t>* (10,0 mmol/L)</a:t>
            </a:r>
          </a:p>
        </p:txBody>
      </p:sp>
      <p:cxnSp>
        <p:nvCxnSpPr>
          <p:cNvPr id="14" name="Conector recto de flecha 13">
            <a:extLst>
              <a:ext uri="{FF2B5EF4-FFF2-40B4-BE49-F238E27FC236}">
                <a16:creationId xmlns:a16="http://schemas.microsoft.com/office/drawing/2014/main" id="{559E7417-F1B6-5D42-529F-CDEEE05CCE13}"/>
              </a:ext>
            </a:extLst>
          </p:cNvPr>
          <p:cNvCxnSpPr/>
          <p:nvPr/>
        </p:nvCxnSpPr>
        <p:spPr>
          <a:xfrm>
            <a:off x="4969091" y="4566914"/>
            <a:ext cx="12872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a:extLst>
              <a:ext uri="{FF2B5EF4-FFF2-40B4-BE49-F238E27FC236}">
                <a16:creationId xmlns:a16="http://schemas.microsoft.com/office/drawing/2014/main" id="{6702C16F-F614-9FA6-0457-EBD2BCE2C74E}"/>
              </a:ext>
            </a:extLst>
          </p:cNvPr>
          <p:cNvCxnSpPr/>
          <p:nvPr/>
        </p:nvCxnSpPr>
        <p:spPr>
          <a:xfrm>
            <a:off x="4969091" y="5109931"/>
            <a:ext cx="12872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880AC688-6F35-5CCC-638C-75686808E5EA}"/>
              </a:ext>
            </a:extLst>
          </p:cNvPr>
          <p:cNvCxnSpPr/>
          <p:nvPr/>
        </p:nvCxnSpPr>
        <p:spPr>
          <a:xfrm>
            <a:off x="4969091" y="5695858"/>
            <a:ext cx="12872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12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4BB07-4DCB-0878-0ABD-3C409F8B7354}"/>
              </a:ext>
            </a:extLst>
          </p:cNvPr>
          <p:cNvSpPr>
            <a:spLocks noGrp="1"/>
          </p:cNvSpPr>
          <p:nvPr>
            <p:ph type="title"/>
          </p:nvPr>
        </p:nvSpPr>
        <p:spPr/>
        <p:txBody>
          <a:bodyPr>
            <a:normAutofit/>
          </a:bodyPr>
          <a:lstStyle/>
          <a:p>
            <a:r>
              <a:rPr lang="es-ES" dirty="0"/>
              <a:t>Objetivos glucémicos por perfil del paciente</a:t>
            </a:r>
          </a:p>
        </p:txBody>
      </p:sp>
      <p:sp>
        <p:nvSpPr>
          <p:cNvPr id="8" name="CuadroTexto 7">
            <a:extLst>
              <a:ext uri="{FF2B5EF4-FFF2-40B4-BE49-F238E27FC236}">
                <a16:creationId xmlns:a16="http://schemas.microsoft.com/office/drawing/2014/main" id="{F3FF9D0B-2C8B-B795-29FB-7E27D8F97F55}"/>
              </a:ext>
            </a:extLst>
          </p:cNvPr>
          <p:cNvSpPr txBox="1"/>
          <p:nvPr/>
        </p:nvSpPr>
        <p:spPr>
          <a:xfrm>
            <a:off x="1734774" y="841832"/>
            <a:ext cx="8869031" cy="369332"/>
          </a:xfrm>
          <a:prstGeom prst="rect">
            <a:avLst/>
          </a:prstGeom>
          <a:noFill/>
        </p:spPr>
        <p:txBody>
          <a:bodyPr wrap="none" rtlCol="0">
            <a:spAutoFit/>
          </a:bodyPr>
          <a:lstStyle/>
          <a:p>
            <a:r>
              <a:rPr lang="es-ES" dirty="0"/>
              <a:t>Los </a:t>
            </a:r>
            <a:r>
              <a:rPr lang="es-ES" b="1" dirty="0"/>
              <a:t>objetivos</a:t>
            </a:r>
            <a:r>
              <a:rPr lang="es-ES" dirty="0"/>
              <a:t> de HbA1c y los </a:t>
            </a:r>
            <a:r>
              <a:rPr lang="es-ES" b="1" dirty="0"/>
              <a:t>ajustes de tratamiento </a:t>
            </a:r>
            <a:r>
              <a:rPr lang="es-ES" dirty="0"/>
              <a:t>deben ser cada vez más </a:t>
            </a:r>
            <a:r>
              <a:rPr lang="es-ES" b="1" dirty="0"/>
              <a:t>personalizados</a:t>
            </a:r>
            <a:r>
              <a:rPr lang="es-ES" dirty="0"/>
              <a:t>.</a:t>
            </a:r>
          </a:p>
        </p:txBody>
      </p:sp>
      <p:grpSp>
        <p:nvGrpSpPr>
          <p:cNvPr id="78" name="Grupo 77">
            <a:extLst>
              <a:ext uri="{FF2B5EF4-FFF2-40B4-BE49-F238E27FC236}">
                <a16:creationId xmlns:a16="http://schemas.microsoft.com/office/drawing/2014/main" id="{2999D9F3-3140-AAD9-6580-639E770D84D0}"/>
              </a:ext>
            </a:extLst>
          </p:cNvPr>
          <p:cNvGrpSpPr/>
          <p:nvPr/>
        </p:nvGrpSpPr>
        <p:grpSpPr>
          <a:xfrm>
            <a:off x="415116" y="1367608"/>
            <a:ext cx="10885519" cy="5338389"/>
            <a:chOff x="653241" y="1177108"/>
            <a:chExt cx="10885519" cy="5338389"/>
          </a:xfrm>
        </p:grpSpPr>
        <p:sp>
          <p:nvSpPr>
            <p:cNvPr id="34" name="CuadroTexto 33">
              <a:extLst>
                <a:ext uri="{FF2B5EF4-FFF2-40B4-BE49-F238E27FC236}">
                  <a16:creationId xmlns:a16="http://schemas.microsoft.com/office/drawing/2014/main" id="{1B1DECFC-0A49-C07A-13CF-F68685A07E5E}"/>
                </a:ext>
              </a:extLst>
            </p:cNvPr>
            <p:cNvSpPr txBox="1"/>
            <p:nvPr/>
          </p:nvSpPr>
          <p:spPr>
            <a:xfrm rot="16200000">
              <a:off x="-370040" y="3709366"/>
              <a:ext cx="2569781" cy="523220"/>
            </a:xfrm>
            <a:prstGeom prst="rect">
              <a:avLst/>
            </a:prstGeom>
            <a:noFill/>
          </p:spPr>
          <p:txBody>
            <a:bodyPr wrap="square" rtlCol="0">
              <a:spAutoFit/>
            </a:bodyPr>
            <a:lstStyle/>
            <a:p>
              <a:pPr algn="ctr"/>
              <a:r>
                <a:rPr lang="es-ES" sz="1400" dirty="0"/>
                <a:t>Características del paciente/enfermedad</a:t>
              </a:r>
            </a:p>
          </p:txBody>
        </p:sp>
        <p:grpSp>
          <p:nvGrpSpPr>
            <p:cNvPr id="77" name="Grupo 76">
              <a:extLst>
                <a:ext uri="{FF2B5EF4-FFF2-40B4-BE49-F238E27FC236}">
                  <a16:creationId xmlns:a16="http://schemas.microsoft.com/office/drawing/2014/main" id="{B95C9405-29E9-09B0-DE35-EF7A2E5D1307}"/>
                </a:ext>
              </a:extLst>
            </p:cNvPr>
            <p:cNvGrpSpPr/>
            <p:nvPr/>
          </p:nvGrpSpPr>
          <p:grpSpPr>
            <a:xfrm>
              <a:off x="3314041" y="1177108"/>
              <a:ext cx="5414963" cy="307777"/>
              <a:chOff x="3314041" y="1177108"/>
              <a:chExt cx="5414963" cy="307777"/>
            </a:xfrm>
          </p:grpSpPr>
          <p:sp>
            <p:nvSpPr>
              <p:cNvPr id="33" name="CuadroTexto 32">
                <a:extLst>
                  <a:ext uri="{FF2B5EF4-FFF2-40B4-BE49-F238E27FC236}">
                    <a16:creationId xmlns:a16="http://schemas.microsoft.com/office/drawing/2014/main" id="{D53431AE-DC32-0770-18FA-7C7B5FA30AC1}"/>
                  </a:ext>
                </a:extLst>
              </p:cNvPr>
              <p:cNvSpPr txBox="1"/>
              <p:nvPr/>
            </p:nvSpPr>
            <p:spPr>
              <a:xfrm>
                <a:off x="3314041" y="1177108"/>
                <a:ext cx="1296000" cy="307777"/>
              </a:xfrm>
              <a:prstGeom prst="rect">
                <a:avLst/>
              </a:prstGeom>
              <a:noFill/>
            </p:spPr>
            <p:txBody>
              <a:bodyPr wrap="square" rtlCol="0">
                <a:spAutoFit/>
              </a:bodyPr>
              <a:lstStyle/>
              <a:p>
                <a:pPr algn="ctr"/>
                <a:r>
                  <a:rPr lang="es-ES" sz="1400" b="1" dirty="0"/>
                  <a:t>Más estricto</a:t>
                </a:r>
              </a:p>
            </p:txBody>
          </p:sp>
          <p:sp>
            <p:nvSpPr>
              <p:cNvPr id="35" name="CuadroTexto 34">
                <a:extLst>
                  <a:ext uri="{FF2B5EF4-FFF2-40B4-BE49-F238E27FC236}">
                    <a16:creationId xmlns:a16="http://schemas.microsoft.com/office/drawing/2014/main" id="{19745534-5BAC-6350-61D7-B81ACF205059}"/>
                  </a:ext>
                </a:extLst>
              </p:cNvPr>
              <p:cNvSpPr txBox="1"/>
              <p:nvPr/>
            </p:nvSpPr>
            <p:spPr>
              <a:xfrm>
                <a:off x="7433004" y="1177108"/>
                <a:ext cx="1296000" cy="307777"/>
              </a:xfrm>
              <a:prstGeom prst="rect">
                <a:avLst/>
              </a:prstGeom>
              <a:noFill/>
            </p:spPr>
            <p:txBody>
              <a:bodyPr wrap="square" rtlCol="0">
                <a:spAutoFit/>
              </a:bodyPr>
              <a:lstStyle/>
              <a:p>
                <a:pPr algn="ctr"/>
                <a:r>
                  <a:rPr lang="es-ES" sz="1400" b="1" dirty="0"/>
                  <a:t>Menos estricto</a:t>
                </a:r>
              </a:p>
            </p:txBody>
          </p:sp>
          <p:sp>
            <p:nvSpPr>
              <p:cNvPr id="36" name="CuadroTexto 35">
                <a:extLst>
                  <a:ext uri="{FF2B5EF4-FFF2-40B4-BE49-F238E27FC236}">
                    <a16:creationId xmlns:a16="http://schemas.microsoft.com/office/drawing/2014/main" id="{E9EAB33F-0B7E-697F-12D5-9073E231B5FF}"/>
                  </a:ext>
                </a:extLst>
              </p:cNvPr>
              <p:cNvSpPr txBox="1"/>
              <p:nvPr/>
            </p:nvSpPr>
            <p:spPr>
              <a:xfrm>
                <a:off x="5418755" y="1177108"/>
                <a:ext cx="1296000" cy="307777"/>
              </a:xfrm>
              <a:prstGeom prst="rect">
                <a:avLst/>
              </a:prstGeom>
              <a:noFill/>
            </p:spPr>
            <p:txBody>
              <a:bodyPr wrap="square" rtlCol="0">
                <a:spAutoFit/>
              </a:bodyPr>
              <a:lstStyle/>
              <a:p>
                <a:pPr algn="ctr"/>
                <a:r>
                  <a:rPr lang="es-ES" sz="1400" b="1" dirty="0"/>
                  <a:t>HbA1c 7%</a:t>
                </a:r>
              </a:p>
            </p:txBody>
          </p:sp>
          <p:cxnSp>
            <p:nvCxnSpPr>
              <p:cNvPr id="51" name="Conector recto de flecha 50">
                <a:extLst>
                  <a:ext uri="{FF2B5EF4-FFF2-40B4-BE49-F238E27FC236}">
                    <a16:creationId xmlns:a16="http://schemas.microsoft.com/office/drawing/2014/main" id="{94A9BF15-3129-1ED8-34AC-F00A6BE41AC7}"/>
                  </a:ext>
                </a:extLst>
              </p:cNvPr>
              <p:cNvCxnSpPr>
                <a:cxnSpLocks/>
              </p:cNvCxnSpPr>
              <p:nvPr/>
            </p:nvCxnSpPr>
            <p:spPr>
              <a:xfrm flipH="1">
                <a:off x="4610992" y="1330996"/>
                <a:ext cx="808714" cy="0"/>
              </a:xfrm>
              <a:prstGeom prst="straightConnector1">
                <a:avLst/>
              </a:prstGeom>
              <a:ln w="34925">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CC452BA5-F67E-89C8-497D-5AD881DA8BC6}"/>
                  </a:ext>
                </a:extLst>
              </p:cNvPr>
              <p:cNvCxnSpPr>
                <a:cxnSpLocks/>
              </p:cNvCxnSpPr>
              <p:nvPr/>
            </p:nvCxnSpPr>
            <p:spPr>
              <a:xfrm rot="10800000" flipH="1">
                <a:off x="6717608" y="1330996"/>
                <a:ext cx="714444" cy="0"/>
              </a:xfrm>
              <a:prstGeom prst="straightConnector1">
                <a:avLst/>
              </a:prstGeom>
              <a:ln w="34925">
                <a:solidFill>
                  <a:srgbClr val="4472C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o 75">
              <a:extLst>
                <a:ext uri="{FF2B5EF4-FFF2-40B4-BE49-F238E27FC236}">
                  <a16:creationId xmlns:a16="http://schemas.microsoft.com/office/drawing/2014/main" id="{EA4D0B8F-30DE-A850-50D0-EEAF49474BE4}"/>
                </a:ext>
              </a:extLst>
            </p:cNvPr>
            <p:cNvGrpSpPr/>
            <p:nvPr/>
          </p:nvGrpSpPr>
          <p:grpSpPr>
            <a:xfrm>
              <a:off x="1384592" y="1426456"/>
              <a:ext cx="10154168" cy="5089041"/>
              <a:chOff x="1384592" y="1426456"/>
              <a:chExt cx="10154168" cy="5089041"/>
            </a:xfrm>
          </p:grpSpPr>
          <p:sp>
            <p:nvSpPr>
              <p:cNvPr id="6" name="CuadroTexto 5">
                <a:extLst>
                  <a:ext uri="{FF2B5EF4-FFF2-40B4-BE49-F238E27FC236}">
                    <a16:creationId xmlns:a16="http://schemas.microsoft.com/office/drawing/2014/main" id="{5296650C-1001-2748-E99D-85AB3839CF3C}"/>
                  </a:ext>
                </a:extLst>
              </p:cNvPr>
              <p:cNvSpPr txBox="1"/>
              <p:nvPr/>
            </p:nvSpPr>
            <p:spPr>
              <a:xfrm>
                <a:off x="4224998" y="1835708"/>
                <a:ext cx="3683515" cy="523220"/>
              </a:xfrm>
              <a:prstGeom prst="rect">
                <a:avLst/>
              </a:prstGeom>
              <a:noFill/>
            </p:spPr>
            <p:txBody>
              <a:bodyPr wrap="square" rtlCol="0">
                <a:spAutoFit/>
              </a:bodyPr>
              <a:lstStyle/>
              <a:p>
                <a:pPr algn="ctr"/>
                <a:r>
                  <a:rPr lang="es-ES" sz="1400" dirty="0"/>
                  <a:t>Riesgo potencial asociado a hipoglucemia y otros efectos adversos de fármacos</a:t>
                </a:r>
              </a:p>
            </p:txBody>
          </p:sp>
          <p:sp>
            <p:nvSpPr>
              <p:cNvPr id="7" name="CuadroTexto 6">
                <a:extLst>
                  <a:ext uri="{FF2B5EF4-FFF2-40B4-BE49-F238E27FC236}">
                    <a16:creationId xmlns:a16="http://schemas.microsoft.com/office/drawing/2014/main" id="{2104BA0C-3AAF-5AA4-FCD2-CA91A58D7926}"/>
                  </a:ext>
                </a:extLst>
              </p:cNvPr>
              <p:cNvSpPr txBox="1"/>
              <p:nvPr/>
            </p:nvSpPr>
            <p:spPr>
              <a:xfrm>
                <a:off x="4781865" y="2648046"/>
                <a:ext cx="2569781" cy="307777"/>
              </a:xfrm>
              <a:prstGeom prst="rect">
                <a:avLst/>
              </a:prstGeom>
              <a:noFill/>
            </p:spPr>
            <p:txBody>
              <a:bodyPr wrap="square" rtlCol="0">
                <a:spAutoFit/>
              </a:bodyPr>
              <a:lstStyle/>
              <a:p>
                <a:pPr algn="ctr"/>
                <a:r>
                  <a:rPr lang="es-ES" sz="1400" dirty="0"/>
                  <a:t>Duración de la enfermedad</a:t>
                </a:r>
              </a:p>
            </p:txBody>
          </p:sp>
          <p:sp>
            <p:nvSpPr>
              <p:cNvPr id="17" name="CuadroTexto 16">
                <a:extLst>
                  <a:ext uri="{FF2B5EF4-FFF2-40B4-BE49-F238E27FC236}">
                    <a16:creationId xmlns:a16="http://schemas.microsoft.com/office/drawing/2014/main" id="{325E5431-5DC3-2E0E-0EF7-D8E768D3B2B4}"/>
                  </a:ext>
                </a:extLst>
              </p:cNvPr>
              <p:cNvSpPr txBox="1"/>
              <p:nvPr/>
            </p:nvSpPr>
            <p:spPr>
              <a:xfrm>
                <a:off x="4781865" y="3338943"/>
                <a:ext cx="2569781" cy="307777"/>
              </a:xfrm>
              <a:prstGeom prst="rect">
                <a:avLst/>
              </a:prstGeom>
              <a:noFill/>
            </p:spPr>
            <p:txBody>
              <a:bodyPr wrap="square" rtlCol="0">
                <a:spAutoFit/>
              </a:bodyPr>
              <a:lstStyle/>
              <a:p>
                <a:pPr algn="ctr"/>
                <a:r>
                  <a:rPr lang="es-ES" sz="1400" dirty="0"/>
                  <a:t>Esperanza de vida</a:t>
                </a:r>
              </a:p>
            </p:txBody>
          </p:sp>
          <p:sp>
            <p:nvSpPr>
              <p:cNvPr id="18" name="CuadroTexto 17">
                <a:extLst>
                  <a:ext uri="{FF2B5EF4-FFF2-40B4-BE49-F238E27FC236}">
                    <a16:creationId xmlns:a16="http://schemas.microsoft.com/office/drawing/2014/main" id="{067C395F-B94C-B27E-F362-931930F2E915}"/>
                  </a:ext>
                </a:extLst>
              </p:cNvPr>
              <p:cNvSpPr txBox="1"/>
              <p:nvPr/>
            </p:nvSpPr>
            <p:spPr>
              <a:xfrm>
                <a:off x="4781865" y="4039063"/>
                <a:ext cx="2569781" cy="307777"/>
              </a:xfrm>
              <a:prstGeom prst="rect">
                <a:avLst/>
              </a:prstGeom>
              <a:noFill/>
            </p:spPr>
            <p:txBody>
              <a:bodyPr wrap="square" rtlCol="0">
                <a:spAutoFit/>
              </a:bodyPr>
              <a:lstStyle/>
              <a:p>
                <a:pPr algn="ctr"/>
                <a:r>
                  <a:rPr lang="es-ES" sz="1400" dirty="0"/>
                  <a:t>Comorbilidades importantes</a:t>
                </a:r>
              </a:p>
            </p:txBody>
          </p:sp>
          <p:sp>
            <p:nvSpPr>
              <p:cNvPr id="19" name="CuadroTexto 18">
                <a:extLst>
                  <a:ext uri="{FF2B5EF4-FFF2-40B4-BE49-F238E27FC236}">
                    <a16:creationId xmlns:a16="http://schemas.microsoft.com/office/drawing/2014/main" id="{8E328A5B-1475-DCBD-1D30-21B3DA1565DB}"/>
                  </a:ext>
                </a:extLst>
              </p:cNvPr>
              <p:cNvSpPr txBox="1"/>
              <p:nvPr/>
            </p:nvSpPr>
            <p:spPr>
              <a:xfrm>
                <a:off x="4374211" y="4725789"/>
                <a:ext cx="3385088" cy="307777"/>
              </a:xfrm>
              <a:prstGeom prst="rect">
                <a:avLst/>
              </a:prstGeom>
              <a:noFill/>
            </p:spPr>
            <p:txBody>
              <a:bodyPr wrap="square" rtlCol="0">
                <a:spAutoFit/>
              </a:bodyPr>
              <a:lstStyle/>
              <a:p>
                <a:pPr algn="ctr"/>
                <a:r>
                  <a:rPr lang="es-ES" sz="1400" dirty="0"/>
                  <a:t>Complicaciones vasculares establecidas</a:t>
                </a:r>
              </a:p>
            </p:txBody>
          </p:sp>
          <p:sp>
            <p:nvSpPr>
              <p:cNvPr id="20" name="CuadroTexto 19">
                <a:extLst>
                  <a:ext uri="{FF2B5EF4-FFF2-40B4-BE49-F238E27FC236}">
                    <a16:creationId xmlns:a16="http://schemas.microsoft.com/office/drawing/2014/main" id="{3CC187D6-10E7-75E9-A43F-E56FCC5B0EEF}"/>
                  </a:ext>
                </a:extLst>
              </p:cNvPr>
              <p:cNvSpPr txBox="1"/>
              <p:nvPr/>
            </p:nvSpPr>
            <p:spPr>
              <a:xfrm>
                <a:off x="4781865" y="5533239"/>
                <a:ext cx="2569781" cy="307777"/>
              </a:xfrm>
              <a:prstGeom prst="rect">
                <a:avLst/>
              </a:prstGeom>
              <a:noFill/>
            </p:spPr>
            <p:txBody>
              <a:bodyPr wrap="square" rtlCol="0">
                <a:spAutoFit/>
              </a:bodyPr>
              <a:lstStyle/>
              <a:p>
                <a:pPr algn="ctr"/>
                <a:r>
                  <a:rPr lang="es-ES" sz="1400" dirty="0"/>
                  <a:t>Preferencias del paciente</a:t>
                </a:r>
              </a:p>
            </p:txBody>
          </p:sp>
          <p:sp>
            <p:nvSpPr>
              <p:cNvPr id="21" name="CuadroTexto 20">
                <a:extLst>
                  <a:ext uri="{FF2B5EF4-FFF2-40B4-BE49-F238E27FC236}">
                    <a16:creationId xmlns:a16="http://schemas.microsoft.com/office/drawing/2014/main" id="{41EF0C47-F078-E0F5-AE15-C5FD9530201F}"/>
                  </a:ext>
                </a:extLst>
              </p:cNvPr>
              <p:cNvSpPr txBox="1"/>
              <p:nvPr/>
            </p:nvSpPr>
            <p:spPr>
              <a:xfrm>
                <a:off x="4781865" y="6207720"/>
                <a:ext cx="2569781" cy="307777"/>
              </a:xfrm>
              <a:prstGeom prst="rect">
                <a:avLst/>
              </a:prstGeom>
              <a:noFill/>
            </p:spPr>
            <p:txBody>
              <a:bodyPr wrap="square" rtlCol="0">
                <a:spAutoFit/>
              </a:bodyPr>
              <a:lstStyle/>
              <a:p>
                <a:pPr algn="ctr"/>
                <a:r>
                  <a:rPr lang="es-ES" sz="1400" dirty="0"/>
                  <a:t>Recursos sanitarios</a:t>
                </a:r>
              </a:p>
            </p:txBody>
          </p:sp>
          <p:sp>
            <p:nvSpPr>
              <p:cNvPr id="53" name="CuadroTexto 52">
                <a:extLst>
                  <a:ext uri="{FF2B5EF4-FFF2-40B4-BE49-F238E27FC236}">
                    <a16:creationId xmlns:a16="http://schemas.microsoft.com/office/drawing/2014/main" id="{FAFCAA4E-5C74-35D5-73BF-036A527D7908}"/>
                  </a:ext>
                </a:extLst>
              </p:cNvPr>
              <p:cNvSpPr txBox="1"/>
              <p:nvPr/>
            </p:nvSpPr>
            <p:spPr>
              <a:xfrm rot="5400000">
                <a:off x="10603900" y="2790400"/>
                <a:ext cx="1346499" cy="523220"/>
              </a:xfrm>
              <a:prstGeom prst="rect">
                <a:avLst/>
              </a:prstGeom>
              <a:noFill/>
            </p:spPr>
            <p:txBody>
              <a:bodyPr wrap="square" rtlCol="0">
                <a:spAutoFit/>
              </a:bodyPr>
              <a:lstStyle/>
              <a:p>
                <a:pPr algn="ctr"/>
                <a:r>
                  <a:rPr lang="es-ES" sz="1400" dirty="0" err="1"/>
                  <a:t>Usualemnte</a:t>
                </a:r>
                <a:r>
                  <a:rPr lang="es-ES" sz="1400" dirty="0"/>
                  <a:t> no modificable</a:t>
                </a:r>
              </a:p>
            </p:txBody>
          </p:sp>
          <p:sp>
            <p:nvSpPr>
              <p:cNvPr id="54" name="CuadroTexto 53">
                <a:extLst>
                  <a:ext uri="{FF2B5EF4-FFF2-40B4-BE49-F238E27FC236}">
                    <a16:creationId xmlns:a16="http://schemas.microsoft.com/office/drawing/2014/main" id="{D6E99E52-6380-9CC0-B0E6-F39133B96913}"/>
                  </a:ext>
                </a:extLst>
              </p:cNvPr>
              <p:cNvSpPr txBox="1"/>
              <p:nvPr/>
            </p:nvSpPr>
            <p:spPr>
              <a:xfrm rot="5400000">
                <a:off x="10478857" y="5428176"/>
                <a:ext cx="1346499" cy="523220"/>
              </a:xfrm>
              <a:prstGeom prst="rect">
                <a:avLst/>
              </a:prstGeom>
              <a:noFill/>
            </p:spPr>
            <p:txBody>
              <a:bodyPr wrap="square" rtlCol="0">
                <a:spAutoFit/>
              </a:bodyPr>
              <a:lstStyle/>
              <a:p>
                <a:pPr algn="ctr"/>
                <a:r>
                  <a:rPr lang="es-ES" sz="1400" dirty="0"/>
                  <a:t>Potencialmente modificable</a:t>
                </a:r>
              </a:p>
            </p:txBody>
          </p:sp>
          <p:sp>
            <p:nvSpPr>
              <p:cNvPr id="55" name="Cerrar corchete 54">
                <a:extLst>
                  <a:ext uri="{FF2B5EF4-FFF2-40B4-BE49-F238E27FC236}">
                    <a16:creationId xmlns:a16="http://schemas.microsoft.com/office/drawing/2014/main" id="{E0021E64-453D-7629-9233-6114A57FD333}"/>
                  </a:ext>
                </a:extLst>
              </p:cNvPr>
              <p:cNvSpPr/>
              <p:nvPr/>
            </p:nvSpPr>
            <p:spPr>
              <a:xfrm>
                <a:off x="10775484" y="1426456"/>
                <a:ext cx="114471" cy="3251109"/>
              </a:xfrm>
              <a:prstGeom prst="rightBracket">
                <a:avLst/>
              </a:prstGeom>
              <a:ln w="158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CuadroTexto 10">
                <a:extLst>
                  <a:ext uri="{FF2B5EF4-FFF2-40B4-BE49-F238E27FC236}">
                    <a16:creationId xmlns:a16="http://schemas.microsoft.com/office/drawing/2014/main" id="{CF8442DC-3DD6-6BC9-5C2A-60683A13CD25}"/>
                  </a:ext>
                </a:extLst>
              </p:cNvPr>
              <p:cNvSpPr txBox="1"/>
              <p:nvPr/>
            </p:nvSpPr>
            <p:spPr>
              <a:xfrm>
                <a:off x="1384592" y="1495550"/>
                <a:ext cx="1980000" cy="307777"/>
              </a:xfrm>
              <a:prstGeom prst="rect">
                <a:avLst/>
              </a:prstGeom>
              <a:noFill/>
            </p:spPr>
            <p:txBody>
              <a:bodyPr wrap="square" rtlCol="0">
                <a:spAutoFit/>
              </a:bodyPr>
              <a:lstStyle/>
              <a:p>
                <a:r>
                  <a:rPr lang="es-ES" sz="1400" dirty="0"/>
                  <a:t>Bajo</a:t>
                </a:r>
              </a:p>
            </p:txBody>
          </p:sp>
          <p:sp>
            <p:nvSpPr>
              <p:cNvPr id="45" name="Triángulo isósceles 44">
                <a:extLst>
                  <a:ext uri="{FF2B5EF4-FFF2-40B4-BE49-F238E27FC236}">
                    <a16:creationId xmlns:a16="http://schemas.microsoft.com/office/drawing/2014/main" id="{CAE80EEF-88EC-2FB9-43B9-60EE0AE38CA1}"/>
                  </a:ext>
                </a:extLst>
              </p:cNvPr>
              <p:cNvSpPr/>
              <p:nvPr/>
            </p:nvSpPr>
            <p:spPr>
              <a:xfrm rot="16200000">
                <a:off x="5845889" y="-2937203"/>
                <a:ext cx="441733" cy="9173282"/>
              </a:xfrm>
              <a:prstGeom prst="triangle">
                <a:avLst>
                  <a:gd name="adj" fmla="val 0"/>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5" name="CuadroTexto 4">
                <a:extLst>
                  <a:ext uri="{FF2B5EF4-FFF2-40B4-BE49-F238E27FC236}">
                    <a16:creationId xmlns:a16="http://schemas.microsoft.com/office/drawing/2014/main" id="{89F82E99-8FFA-A528-E777-0D3A7A9672C1}"/>
                  </a:ext>
                </a:extLst>
              </p:cNvPr>
              <p:cNvSpPr txBox="1"/>
              <p:nvPr/>
            </p:nvSpPr>
            <p:spPr>
              <a:xfrm>
                <a:off x="8673397" y="1495550"/>
                <a:ext cx="1980000" cy="307777"/>
              </a:xfrm>
              <a:prstGeom prst="rect">
                <a:avLst/>
              </a:prstGeom>
              <a:noFill/>
            </p:spPr>
            <p:txBody>
              <a:bodyPr wrap="square" rtlCol="0">
                <a:spAutoFit/>
              </a:bodyPr>
              <a:lstStyle/>
              <a:p>
                <a:pPr algn="r"/>
                <a:r>
                  <a:rPr lang="es-ES" sz="1400" dirty="0">
                    <a:solidFill>
                      <a:schemeClr val="bg1"/>
                    </a:solidFill>
                  </a:rPr>
                  <a:t>Alto</a:t>
                </a:r>
              </a:p>
            </p:txBody>
          </p:sp>
          <p:sp>
            <p:nvSpPr>
              <p:cNvPr id="22" name="CuadroTexto 21">
                <a:extLst>
                  <a:ext uri="{FF2B5EF4-FFF2-40B4-BE49-F238E27FC236}">
                    <a16:creationId xmlns:a16="http://schemas.microsoft.com/office/drawing/2014/main" id="{6AC25916-14F3-97EC-1937-126EA14A94A0}"/>
                  </a:ext>
                </a:extLst>
              </p:cNvPr>
              <p:cNvSpPr txBox="1"/>
              <p:nvPr/>
            </p:nvSpPr>
            <p:spPr>
              <a:xfrm>
                <a:off x="1384593" y="2227724"/>
                <a:ext cx="1980000" cy="307777"/>
              </a:xfrm>
              <a:prstGeom prst="rect">
                <a:avLst/>
              </a:prstGeom>
              <a:noFill/>
            </p:spPr>
            <p:txBody>
              <a:bodyPr wrap="square" rtlCol="0">
                <a:spAutoFit/>
              </a:bodyPr>
              <a:lstStyle/>
              <a:p>
                <a:r>
                  <a:rPr lang="es-ES" sz="1400" dirty="0"/>
                  <a:t>Nuevo diagnóstico</a:t>
                </a:r>
              </a:p>
            </p:txBody>
          </p:sp>
          <p:sp>
            <p:nvSpPr>
              <p:cNvPr id="46" name="Triángulo isósceles 45">
                <a:extLst>
                  <a:ext uri="{FF2B5EF4-FFF2-40B4-BE49-F238E27FC236}">
                    <a16:creationId xmlns:a16="http://schemas.microsoft.com/office/drawing/2014/main" id="{ADCD4FEA-CF48-063E-A299-4B8182F8C8AA}"/>
                  </a:ext>
                </a:extLst>
              </p:cNvPr>
              <p:cNvSpPr/>
              <p:nvPr/>
            </p:nvSpPr>
            <p:spPr>
              <a:xfrm rot="16200000">
                <a:off x="5845889" y="-2205029"/>
                <a:ext cx="441733" cy="9173282"/>
              </a:xfrm>
              <a:prstGeom prst="triangle">
                <a:avLst>
                  <a:gd name="adj" fmla="val 0"/>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3" name="CuadroTexto 22">
                <a:extLst>
                  <a:ext uri="{FF2B5EF4-FFF2-40B4-BE49-F238E27FC236}">
                    <a16:creationId xmlns:a16="http://schemas.microsoft.com/office/drawing/2014/main" id="{D4A63687-0F58-8330-42BB-16615B27C9F2}"/>
                  </a:ext>
                </a:extLst>
              </p:cNvPr>
              <p:cNvSpPr txBox="1"/>
              <p:nvPr/>
            </p:nvSpPr>
            <p:spPr>
              <a:xfrm>
                <a:off x="8673397" y="2227724"/>
                <a:ext cx="1980000" cy="307777"/>
              </a:xfrm>
              <a:prstGeom prst="rect">
                <a:avLst/>
              </a:prstGeom>
              <a:noFill/>
            </p:spPr>
            <p:txBody>
              <a:bodyPr wrap="square" rtlCol="0">
                <a:spAutoFit/>
              </a:bodyPr>
              <a:lstStyle/>
              <a:p>
                <a:pPr algn="r"/>
                <a:r>
                  <a:rPr lang="es-ES" sz="1400" dirty="0">
                    <a:solidFill>
                      <a:schemeClr val="bg1"/>
                    </a:solidFill>
                  </a:rPr>
                  <a:t>Larga duración</a:t>
                </a:r>
              </a:p>
            </p:txBody>
          </p:sp>
          <p:sp>
            <p:nvSpPr>
              <p:cNvPr id="24" name="CuadroTexto 23">
                <a:extLst>
                  <a:ext uri="{FF2B5EF4-FFF2-40B4-BE49-F238E27FC236}">
                    <a16:creationId xmlns:a16="http://schemas.microsoft.com/office/drawing/2014/main" id="{C117DA2B-8C1C-F649-98FB-FD67F29084CE}"/>
                  </a:ext>
                </a:extLst>
              </p:cNvPr>
              <p:cNvSpPr txBox="1"/>
              <p:nvPr/>
            </p:nvSpPr>
            <p:spPr>
              <a:xfrm>
                <a:off x="1384593" y="2959898"/>
                <a:ext cx="1980000" cy="307777"/>
              </a:xfrm>
              <a:prstGeom prst="rect">
                <a:avLst/>
              </a:prstGeom>
              <a:noFill/>
            </p:spPr>
            <p:txBody>
              <a:bodyPr wrap="square" rtlCol="0">
                <a:spAutoFit/>
              </a:bodyPr>
              <a:lstStyle/>
              <a:p>
                <a:r>
                  <a:rPr lang="es-ES" sz="1400" dirty="0"/>
                  <a:t>Largo</a:t>
                </a:r>
              </a:p>
            </p:txBody>
          </p:sp>
          <p:sp>
            <p:nvSpPr>
              <p:cNvPr id="47" name="Triángulo isósceles 46">
                <a:extLst>
                  <a:ext uri="{FF2B5EF4-FFF2-40B4-BE49-F238E27FC236}">
                    <a16:creationId xmlns:a16="http://schemas.microsoft.com/office/drawing/2014/main" id="{AF36FB4D-378B-1CD7-6200-138A10AA4EFF}"/>
                  </a:ext>
                </a:extLst>
              </p:cNvPr>
              <p:cNvSpPr/>
              <p:nvPr/>
            </p:nvSpPr>
            <p:spPr>
              <a:xfrm rot="16200000">
                <a:off x="5845889" y="-1472855"/>
                <a:ext cx="441733" cy="9173282"/>
              </a:xfrm>
              <a:prstGeom prst="triangle">
                <a:avLst>
                  <a:gd name="adj" fmla="val 0"/>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5" name="CuadroTexto 24">
                <a:extLst>
                  <a:ext uri="{FF2B5EF4-FFF2-40B4-BE49-F238E27FC236}">
                    <a16:creationId xmlns:a16="http://schemas.microsoft.com/office/drawing/2014/main" id="{EFBC7E12-C0B9-9E0C-AC2A-3D2481FF8188}"/>
                  </a:ext>
                </a:extLst>
              </p:cNvPr>
              <p:cNvSpPr txBox="1"/>
              <p:nvPr/>
            </p:nvSpPr>
            <p:spPr>
              <a:xfrm>
                <a:off x="8673397" y="2959898"/>
                <a:ext cx="1980000" cy="307777"/>
              </a:xfrm>
              <a:prstGeom prst="rect">
                <a:avLst/>
              </a:prstGeom>
              <a:noFill/>
            </p:spPr>
            <p:txBody>
              <a:bodyPr wrap="square" rtlCol="0">
                <a:spAutoFit/>
              </a:bodyPr>
              <a:lstStyle/>
              <a:p>
                <a:pPr algn="r"/>
                <a:r>
                  <a:rPr lang="es-ES" sz="1400" dirty="0">
                    <a:solidFill>
                      <a:schemeClr val="bg1"/>
                    </a:solidFill>
                  </a:rPr>
                  <a:t>Corto</a:t>
                </a:r>
              </a:p>
            </p:txBody>
          </p:sp>
          <p:sp>
            <p:nvSpPr>
              <p:cNvPr id="49" name="Triángulo isósceles 48">
                <a:extLst>
                  <a:ext uri="{FF2B5EF4-FFF2-40B4-BE49-F238E27FC236}">
                    <a16:creationId xmlns:a16="http://schemas.microsoft.com/office/drawing/2014/main" id="{E7FF31F9-AC94-92C2-D8D3-D81F14B14A73}"/>
                  </a:ext>
                </a:extLst>
              </p:cNvPr>
              <p:cNvSpPr/>
              <p:nvPr/>
            </p:nvSpPr>
            <p:spPr>
              <a:xfrm rot="16200000">
                <a:off x="5845889" y="-8505"/>
                <a:ext cx="441733" cy="9173282"/>
              </a:xfrm>
              <a:prstGeom prst="triangle">
                <a:avLst>
                  <a:gd name="adj" fmla="val 0"/>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2" name="CuadroTexto 31">
                <a:extLst>
                  <a:ext uri="{FF2B5EF4-FFF2-40B4-BE49-F238E27FC236}">
                    <a16:creationId xmlns:a16="http://schemas.microsoft.com/office/drawing/2014/main" id="{719D1A85-4F0F-C018-9AA8-58887F4EDD5F}"/>
                  </a:ext>
                </a:extLst>
              </p:cNvPr>
              <p:cNvSpPr txBox="1"/>
              <p:nvPr/>
            </p:nvSpPr>
            <p:spPr>
              <a:xfrm>
                <a:off x="1384593" y="4424248"/>
                <a:ext cx="1980000" cy="307777"/>
              </a:xfrm>
              <a:prstGeom prst="rect">
                <a:avLst/>
              </a:prstGeom>
              <a:noFill/>
            </p:spPr>
            <p:txBody>
              <a:bodyPr wrap="square" rtlCol="0">
                <a:spAutoFit/>
              </a:bodyPr>
              <a:lstStyle/>
              <a:p>
                <a:r>
                  <a:rPr lang="es-ES" sz="1400" dirty="0"/>
                  <a:t>Ausente</a:t>
                </a:r>
              </a:p>
            </p:txBody>
          </p:sp>
          <p:sp>
            <p:nvSpPr>
              <p:cNvPr id="57" name="CuadroTexto 56">
                <a:extLst>
                  <a:ext uri="{FF2B5EF4-FFF2-40B4-BE49-F238E27FC236}">
                    <a16:creationId xmlns:a16="http://schemas.microsoft.com/office/drawing/2014/main" id="{A0777C35-9800-E0A6-5F2B-E4DC71C55BD3}"/>
                  </a:ext>
                </a:extLst>
              </p:cNvPr>
              <p:cNvSpPr txBox="1"/>
              <p:nvPr/>
            </p:nvSpPr>
            <p:spPr>
              <a:xfrm>
                <a:off x="5045760" y="4521210"/>
                <a:ext cx="2569781" cy="307777"/>
              </a:xfrm>
              <a:prstGeom prst="rect">
                <a:avLst/>
              </a:prstGeom>
              <a:noFill/>
            </p:spPr>
            <p:txBody>
              <a:bodyPr wrap="square" rtlCol="0">
                <a:spAutoFit/>
              </a:bodyPr>
              <a:lstStyle/>
              <a:p>
                <a:pPr algn="ctr"/>
                <a:r>
                  <a:rPr lang="es-ES" sz="1400" dirty="0">
                    <a:solidFill>
                      <a:schemeClr val="bg1"/>
                    </a:solidFill>
                  </a:rPr>
                  <a:t>Poco, moderado</a:t>
                </a:r>
              </a:p>
            </p:txBody>
          </p:sp>
          <p:sp>
            <p:nvSpPr>
              <p:cNvPr id="28" name="CuadroTexto 27">
                <a:extLst>
                  <a:ext uri="{FF2B5EF4-FFF2-40B4-BE49-F238E27FC236}">
                    <a16:creationId xmlns:a16="http://schemas.microsoft.com/office/drawing/2014/main" id="{FAA10434-7F1E-B185-F07A-4A70C4286963}"/>
                  </a:ext>
                </a:extLst>
              </p:cNvPr>
              <p:cNvSpPr txBox="1"/>
              <p:nvPr/>
            </p:nvSpPr>
            <p:spPr>
              <a:xfrm>
                <a:off x="8673397" y="4424248"/>
                <a:ext cx="1980000" cy="307777"/>
              </a:xfrm>
              <a:prstGeom prst="rect">
                <a:avLst/>
              </a:prstGeom>
              <a:noFill/>
            </p:spPr>
            <p:txBody>
              <a:bodyPr wrap="square" rtlCol="0">
                <a:spAutoFit/>
              </a:bodyPr>
              <a:lstStyle/>
              <a:p>
                <a:pPr algn="r"/>
                <a:r>
                  <a:rPr lang="es-ES" sz="1400" dirty="0">
                    <a:solidFill>
                      <a:schemeClr val="bg1"/>
                    </a:solidFill>
                  </a:rPr>
                  <a:t>Grave</a:t>
                </a:r>
              </a:p>
            </p:txBody>
          </p:sp>
          <p:grpSp>
            <p:nvGrpSpPr>
              <p:cNvPr id="73" name="Grupo 72">
                <a:extLst>
                  <a:ext uri="{FF2B5EF4-FFF2-40B4-BE49-F238E27FC236}">
                    <a16:creationId xmlns:a16="http://schemas.microsoft.com/office/drawing/2014/main" id="{F3C00511-7251-999A-1F4C-FF2263064FDC}"/>
                  </a:ext>
                </a:extLst>
              </p:cNvPr>
              <p:cNvGrpSpPr/>
              <p:nvPr/>
            </p:nvGrpSpPr>
            <p:grpSpPr>
              <a:xfrm>
                <a:off x="1384593" y="5765986"/>
                <a:ext cx="9268804" cy="441733"/>
                <a:chOff x="1223231" y="6080311"/>
                <a:chExt cx="9268804" cy="441733"/>
              </a:xfrm>
            </p:grpSpPr>
            <p:sp>
              <p:nvSpPr>
                <p:cNvPr id="30" name="CuadroTexto 29">
                  <a:extLst>
                    <a:ext uri="{FF2B5EF4-FFF2-40B4-BE49-F238E27FC236}">
                      <a16:creationId xmlns:a16="http://schemas.microsoft.com/office/drawing/2014/main" id="{FDF2F00F-590A-E078-9D61-228E6E122CF2}"/>
                    </a:ext>
                  </a:extLst>
                </p:cNvPr>
                <p:cNvSpPr txBox="1"/>
                <p:nvPr/>
              </p:nvSpPr>
              <p:spPr>
                <a:xfrm>
                  <a:off x="1223231" y="6147290"/>
                  <a:ext cx="1980000" cy="307777"/>
                </a:xfrm>
                <a:prstGeom prst="rect">
                  <a:avLst/>
                </a:prstGeom>
                <a:noFill/>
              </p:spPr>
              <p:txBody>
                <a:bodyPr wrap="square" rtlCol="0">
                  <a:spAutoFit/>
                </a:bodyPr>
                <a:lstStyle/>
                <a:p>
                  <a:r>
                    <a:rPr lang="es-ES" sz="1400" dirty="0"/>
                    <a:t>Disponibles</a:t>
                  </a:r>
                </a:p>
              </p:txBody>
            </p:sp>
            <p:sp>
              <p:nvSpPr>
                <p:cNvPr id="44" name="Triángulo isósceles 43">
                  <a:extLst>
                    <a:ext uri="{FF2B5EF4-FFF2-40B4-BE49-F238E27FC236}">
                      <a16:creationId xmlns:a16="http://schemas.microsoft.com/office/drawing/2014/main" id="{0BE15A98-34A5-B673-A0BD-752BD08C49AE}"/>
                    </a:ext>
                  </a:extLst>
                </p:cNvPr>
                <p:cNvSpPr/>
                <p:nvPr/>
              </p:nvSpPr>
              <p:spPr>
                <a:xfrm rot="16200000">
                  <a:off x="5684527" y="1714537"/>
                  <a:ext cx="441733" cy="9173282"/>
                </a:xfrm>
                <a:prstGeom prst="triangle">
                  <a:avLst>
                    <a:gd name="adj" fmla="val 0"/>
                  </a:avLst>
                </a:prstGeom>
                <a:solidFill>
                  <a:srgbClr val="29AE8B"/>
                </a:solidFill>
                <a:ln>
                  <a:solidFill>
                    <a:srgbClr val="29AE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1" name="CuadroTexto 30">
                  <a:extLst>
                    <a:ext uri="{FF2B5EF4-FFF2-40B4-BE49-F238E27FC236}">
                      <a16:creationId xmlns:a16="http://schemas.microsoft.com/office/drawing/2014/main" id="{6068AEF5-9F5B-C36A-B1B2-51729D56995E}"/>
                    </a:ext>
                  </a:extLst>
                </p:cNvPr>
                <p:cNvSpPr txBox="1"/>
                <p:nvPr/>
              </p:nvSpPr>
              <p:spPr>
                <a:xfrm>
                  <a:off x="8512035" y="6147290"/>
                  <a:ext cx="1980000" cy="307777"/>
                </a:xfrm>
                <a:prstGeom prst="rect">
                  <a:avLst/>
                </a:prstGeom>
                <a:noFill/>
              </p:spPr>
              <p:txBody>
                <a:bodyPr wrap="square" rtlCol="0">
                  <a:spAutoFit/>
                </a:bodyPr>
                <a:lstStyle/>
                <a:p>
                  <a:pPr algn="r"/>
                  <a:r>
                    <a:rPr lang="es-ES" sz="1400" dirty="0"/>
                    <a:t>Limitados</a:t>
                  </a:r>
                </a:p>
              </p:txBody>
            </p:sp>
          </p:grpSp>
          <p:grpSp>
            <p:nvGrpSpPr>
              <p:cNvPr id="72" name="Grupo 71">
                <a:extLst>
                  <a:ext uri="{FF2B5EF4-FFF2-40B4-BE49-F238E27FC236}">
                    <a16:creationId xmlns:a16="http://schemas.microsoft.com/office/drawing/2014/main" id="{FAA61319-DBFC-75A2-B69B-A105AC1FF346}"/>
                  </a:ext>
                </a:extLst>
              </p:cNvPr>
              <p:cNvGrpSpPr/>
              <p:nvPr/>
            </p:nvGrpSpPr>
            <p:grpSpPr>
              <a:xfrm>
                <a:off x="1384593" y="5127032"/>
                <a:ext cx="9268804" cy="523220"/>
                <a:chOff x="1223231" y="5441357"/>
                <a:chExt cx="9268804" cy="523220"/>
              </a:xfrm>
            </p:grpSpPr>
            <p:sp>
              <p:nvSpPr>
                <p:cNvPr id="29" name="CuadroTexto 28">
                  <a:extLst>
                    <a:ext uri="{FF2B5EF4-FFF2-40B4-BE49-F238E27FC236}">
                      <a16:creationId xmlns:a16="http://schemas.microsoft.com/office/drawing/2014/main" id="{8A1A924B-EF32-884B-9E10-EB5A6DA0164D}"/>
                    </a:ext>
                  </a:extLst>
                </p:cNvPr>
                <p:cNvSpPr txBox="1"/>
                <p:nvPr/>
              </p:nvSpPr>
              <p:spPr>
                <a:xfrm>
                  <a:off x="1223231" y="5441357"/>
                  <a:ext cx="3225448" cy="523220"/>
                </a:xfrm>
                <a:prstGeom prst="rect">
                  <a:avLst/>
                </a:prstGeom>
                <a:noFill/>
              </p:spPr>
              <p:txBody>
                <a:bodyPr wrap="square" rtlCol="0">
                  <a:spAutoFit/>
                </a:bodyPr>
                <a:lstStyle/>
                <a:p>
                  <a:r>
                    <a:rPr lang="es-ES" sz="1400" dirty="0"/>
                    <a:t>Altamente motivado, excelente capacidad de autocuidado</a:t>
                  </a:r>
                </a:p>
              </p:txBody>
            </p:sp>
            <p:sp>
              <p:nvSpPr>
                <p:cNvPr id="43" name="Triángulo isósceles 42">
                  <a:extLst>
                    <a:ext uri="{FF2B5EF4-FFF2-40B4-BE49-F238E27FC236}">
                      <a16:creationId xmlns:a16="http://schemas.microsoft.com/office/drawing/2014/main" id="{BF38F653-5D94-0A02-4467-053C820A9E79}"/>
                    </a:ext>
                  </a:extLst>
                </p:cNvPr>
                <p:cNvSpPr/>
                <p:nvPr/>
              </p:nvSpPr>
              <p:spPr>
                <a:xfrm rot="16200000">
                  <a:off x="5684527" y="1116326"/>
                  <a:ext cx="441733" cy="9173282"/>
                </a:xfrm>
                <a:prstGeom prst="triangle">
                  <a:avLst>
                    <a:gd name="adj" fmla="val 0"/>
                  </a:avLst>
                </a:prstGeom>
                <a:solidFill>
                  <a:srgbClr val="29AE8B"/>
                </a:solidFill>
                <a:ln>
                  <a:solidFill>
                    <a:srgbClr val="29AE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9" name="CuadroTexto 38">
                  <a:extLst>
                    <a:ext uri="{FF2B5EF4-FFF2-40B4-BE49-F238E27FC236}">
                      <a16:creationId xmlns:a16="http://schemas.microsoft.com/office/drawing/2014/main" id="{6E691D44-80A4-D3C1-A75A-251AC6E15AC0}"/>
                    </a:ext>
                  </a:extLst>
                </p:cNvPr>
                <p:cNvSpPr txBox="1"/>
                <p:nvPr/>
              </p:nvSpPr>
              <p:spPr>
                <a:xfrm>
                  <a:off x="7106947" y="5596214"/>
                  <a:ext cx="3385088" cy="307777"/>
                </a:xfrm>
                <a:prstGeom prst="rect">
                  <a:avLst/>
                </a:prstGeom>
                <a:noFill/>
              </p:spPr>
              <p:txBody>
                <a:bodyPr wrap="square" rtlCol="0">
                  <a:spAutoFit/>
                </a:bodyPr>
                <a:lstStyle/>
                <a:p>
                  <a:pPr algn="r"/>
                  <a:r>
                    <a:rPr lang="es-ES" sz="1400" dirty="0"/>
                    <a:t>Preferencias por una terapia menos gravosa</a:t>
                  </a:r>
                </a:p>
              </p:txBody>
            </p:sp>
          </p:grpSp>
          <p:sp>
            <p:nvSpPr>
              <p:cNvPr id="10" name="Cerrar corchete 9">
                <a:extLst>
                  <a:ext uri="{FF2B5EF4-FFF2-40B4-BE49-F238E27FC236}">
                    <a16:creationId xmlns:a16="http://schemas.microsoft.com/office/drawing/2014/main" id="{727DF358-2495-BDB0-FB8C-011FD35CAED3}"/>
                  </a:ext>
                </a:extLst>
              </p:cNvPr>
              <p:cNvSpPr/>
              <p:nvPr/>
            </p:nvSpPr>
            <p:spPr>
              <a:xfrm>
                <a:off x="10775484" y="5171919"/>
                <a:ext cx="114471" cy="1035734"/>
              </a:xfrm>
              <a:prstGeom prst="rightBracket">
                <a:avLst/>
              </a:prstGeom>
              <a:ln w="158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6" name="CuadroTexto 25">
                <a:extLst>
                  <a:ext uri="{FF2B5EF4-FFF2-40B4-BE49-F238E27FC236}">
                    <a16:creationId xmlns:a16="http://schemas.microsoft.com/office/drawing/2014/main" id="{B40B9145-8516-C236-B7A7-C7281B20A854}"/>
                  </a:ext>
                </a:extLst>
              </p:cNvPr>
              <p:cNvSpPr txBox="1"/>
              <p:nvPr/>
            </p:nvSpPr>
            <p:spPr>
              <a:xfrm>
                <a:off x="1384593" y="3692071"/>
                <a:ext cx="1980000" cy="307777"/>
              </a:xfrm>
              <a:prstGeom prst="rect">
                <a:avLst/>
              </a:prstGeom>
              <a:noFill/>
            </p:spPr>
            <p:txBody>
              <a:bodyPr wrap="square" rtlCol="0">
                <a:spAutoFit/>
              </a:bodyPr>
              <a:lstStyle/>
              <a:p>
                <a:r>
                  <a:rPr lang="es-ES" sz="1400" dirty="0"/>
                  <a:t>Ausente</a:t>
                </a:r>
              </a:p>
            </p:txBody>
          </p:sp>
          <p:sp>
            <p:nvSpPr>
              <p:cNvPr id="48" name="Triángulo isósceles 47">
                <a:extLst>
                  <a:ext uri="{FF2B5EF4-FFF2-40B4-BE49-F238E27FC236}">
                    <a16:creationId xmlns:a16="http://schemas.microsoft.com/office/drawing/2014/main" id="{8C28C949-176D-7F10-0287-C115B735FF3B}"/>
                  </a:ext>
                </a:extLst>
              </p:cNvPr>
              <p:cNvSpPr/>
              <p:nvPr/>
            </p:nvSpPr>
            <p:spPr>
              <a:xfrm rot="16200000">
                <a:off x="5845887" y="-740680"/>
                <a:ext cx="441733" cy="9173279"/>
              </a:xfrm>
              <a:prstGeom prst="triangle">
                <a:avLst>
                  <a:gd name="adj" fmla="val 0"/>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7" name="CuadroTexto 26">
                <a:extLst>
                  <a:ext uri="{FF2B5EF4-FFF2-40B4-BE49-F238E27FC236}">
                    <a16:creationId xmlns:a16="http://schemas.microsoft.com/office/drawing/2014/main" id="{1B8E4A14-9438-2C1F-F3F4-ADFD42F4CCF8}"/>
                  </a:ext>
                </a:extLst>
              </p:cNvPr>
              <p:cNvSpPr txBox="1"/>
              <p:nvPr/>
            </p:nvSpPr>
            <p:spPr>
              <a:xfrm>
                <a:off x="8673397" y="3692071"/>
                <a:ext cx="1980000" cy="307777"/>
              </a:xfrm>
              <a:prstGeom prst="rect">
                <a:avLst/>
              </a:prstGeom>
              <a:noFill/>
            </p:spPr>
            <p:txBody>
              <a:bodyPr wrap="square" rtlCol="0">
                <a:spAutoFit/>
              </a:bodyPr>
              <a:lstStyle/>
              <a:p>
                <a:pPr algn="r"/>
                <a:r>
                  <a:rPr lang="es-ES" sz="1400" dirty="0">
                    <a:solidFill>
                      <a:schemeClr val="bg1"/>
                    </a:solidFill>
                  </a:rPr>
                  <a:t>Grave</a:t>
                </a:r>
              </a:p>
            </p:txBody>
          </p:sp>
          <p:sp>
            <p:nvSpPr>
              <p:cNvPr id="56" name="CuadroTexto 55">
                <a:extLst>
                  <a:ext uri="{FF2B5EF4-FFF2-40B4-BE49-F238E27FC236}">
                    <a16:creationId xmlns:a16="http://schemas.microsoft.com/office/drawing/2014/main" id="{9D3E1641-DEEA-F602-A664-E23BE7CA1117}"/>
                  </a:ext>
                </a:extLst>
              </p:cNvPr>
              <p:cNvSpPr txBox="1"/>
              <p:nvPr/>
            </p:nvSpPr>
            <p:spPr>
              <a:xfrm>
                <a:off x="5045760" y="3833674"/>
                <a:ext cx="2569781" cy="307777"/>
              </a:xfrm>
              <a:prstGeom prst="rect">
                <a:avLst/>
              </a:prstGeom>
              <a:noFill/>
            </p:spPr>
            <p:txBody>
              <a:bodyPr wrap="square" rtlCol="0">
                <a:spAutoFit/>
              </a:bodyPr>
              <a:lstStyle/>
              <a:p>
                <a:pPr algn="ctr"/>
                <a:r>
                  <a:rPr lang="es-ES" sz="1400" dirty="0">
                    <a:solidFill>
                      <a:schemeClr val="bg1"/>
                    </a:solidFill>
                  </a:rPr>
                  <a:t>Poco, moderado</a:t>
                </a:r>
              </a:p>
            </p:txBody>
          </p:sp>
        </p:grpSp>
      </p:grpSp>
    </p:spTree>
    <p:extLst>
      <p:ext uri="{BB962C8B-B14F-4D97-AF65-F5344CB8AC3E}">
        <p14:creationId xmlns:p14="http://schemas.microsoft.com/office/powerpoint/2010/main" val="3514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8BFD9-D3F2-1688-0481-99114084F5D2}"/>
              </a:ext>
            </a:extLst>
          </p:cNvPr>
          <p:cNvSpPr>
            <a:spLocks noGrp="1"/>
          </p:cNvSpPr>
          <p:nvPr>
            <p:ph type="title"/>
          </p:nvPr>
        </p:nvSpPr>
        <p:spPr/>
        <p:txBody>
          <a:bodyPr>
            <a:normAutofit/>
          </a:bodyPr>
          <a:lstStyle/>
          <a:p>
            <a:r>
              <a:rPr lang="es-ES" dirty="0"/>
              <a:t>Hipoglucemia</a:t>
            </a:r>
          </a:p>
        </p:txBody>
      </p:sp>
      <p:sp>
        <p:nvSpPr>
          <p:cNvPr id="3" name="Marcador de contenido 2">
            <a:extLst>
              <a:ext uri="{FF2B5EF4-FFF2-40B4-BE49-F238E27FC236}">
                <a16:creationId xmlns:a16="http://schemas.microsoft.com/office/drawing/2014/main" id="{1ED0C6D5-361C-13BE-4CBC-8FB8A4DB7ADC}"/>
              </a:ext>
            </a:extLst>
          </p:cNvPr>
          <p:cNvSpPr>
            <a:spLocks noGrp="1"/>
          </p:cNvSpPr>
          <p:nvPr>
            <p:ph idx="1"/>
          </p:nvPr>
        </p:nvSpPr>
        <p:spPr>
          <a:xfrm>
            <a:off x="533310" y="1047031"/>
            <a:ext cx="10515600" cy="4351338"/>
          </a:xfrm>
        </p:spPr>
        <p:txBody>
          <a:bodyPr>
            <a:normAutofit/>
          </a:bodyPr>
          <a:lstStyle/>
          <a:p>
            <a:pPr marL="0" indent="0">
              <a:buNone/>
            </a:pPr>
            <a:r>
              <a:rPr lang="es-ES" sz="2000" b="1" dirty="0">
                <a:latin typeface="+mn-lt"/>
              </a:rPr>
              <a:t>En las personas con riesgo de hipoglucemia:</a:t>
            </a:r>
          </a:p>
          <a:p>
            <a:r>
              <a:rPr lang="es-ES" sz="1800" dirty="0">
                <a:latin typeface="+mn-lt"/>
              </a:rPr>
              <a:t>Revisar antecedentes </a:t>
            </a:r>
            <a:r>
              <a:rPr lang="es-ES" sz="1800" b="1" dirty="0">
                <a:solidFill>
                  <a:srgbClr val="C00000"/>
                </a:solidFill>
                <a:latin typeface="+mn-lt"/>
              </a:rPr>
              <a:t>(C)</a:t>
            </a:r>
            <a:r>
              <a:rPr lang="es-ES" sz="1800" dirty="0">
                <a:latin typeface="+mn-lt"/>
              </a:rPr>
              <a:t>.</a:t>
            </a:r>
          </a:p>
          <a:p>
            <a:r>
              <a:rPr lang="es-ES" sz="1800" dirty="0">
                <a:latin typeface="+mn-lt"/>
              </a:rPr>
              <a:t>Examinar para detectar posibles casos en los que la hipoglucemia se esté pasando por alto </a:t>
            </a:r>
            <a:r>
              <a:rPr lang="es-ES" sz="1800" b="1" dirty="0">
                <a:solidFill>
                  <a:srgbClr val="C00000"/>
                </a:solidFill>
                <a:latin typeface="+mn-lt"/>
              </a:rPr>
              <a:t>(E)</a:t>
            </a:r>
            <a:r>
              <a:rPr lang="es-ES" sz="1800" dirty="0">
                <a:latin typeface="+mn-lt"/>
              </a:rPr>
              <a:t>. </a:t>
            </a:r>
          </a:p>
          <a:p>
            <a:r>
              <a:rPr lang="es-ES" sz="1800" dirty="0">
                <a:latin typeface="+mn-lt"/>
              </a:rPr>
              <a:t>Tener en cuenta el riesgo de hipoglucemia a la hora de seleccionar la medicación para la DM y los objetivos glucémicos </a:t>
            </a:r>
            <a:r>
              <a:rPr lang="es-ES" sz="1800" b="1" dirty="0">
                <a:solidFill>
                  <a:srgbClr val="C00000"/>
                </a:solidFill>
                <a:latin typeface="+mn-lt"/>
              </a:rPr>
              <a:t>(E)</a:t>
            </a:r>
            <a:r>
              <a:rPr lang="es-ES" sz="1800" dirty="0">
                <a:latin typeface="+mn-lt"/>
              </a:rPr>
              <a:t>.</a:t>
            </a:r>
          </a:p>
          <a:p>
            <a:r>
              <a:rPr lang="es-ES" sz="1800" dirty="0">
                <a:latin typeface="+mn-lt"/>
              </a:rPr>
              <a:t>El uso de la MCG es beneficioso y está recomendado para personas con alto riesgo de hipoglucemia </a:t>
            </a:r>
            <a:r>
              <a:rPr lang="es-ES" sz="1800" b="1" dirty="0">
                <a:solidFill>
                  <a:srgbClr val="C00000"/>
                </a:solidFill>
                <a:latin typeface="+mn-lt"/>
              </a:rPr>
              <a:t>(A)</a:t>
            </a:r>
            <a:r>
              <a:rPr lang="es-ES" sz="1800" dirty="0">
                <a:latin typeface="+mn-lt"/>
              </a:rPr>
              <a:t>.</a:t>
            </a:r>
          </a:p>
        </p:txBody>
      </p:sp>
      <p:sp>
        <p:nvSpPr>
          <p:cNvPr id="5" name="CuadroTexto 4">
            <a:extLst>
              <a:ext uri="{FF2B5EF4-FFF2-40B4-BE49-F238E27FC236}">
                <a16:creationId xmlns:a16="http://schemas.microsoft.com/office/drawing/2014/main" id="{6F9F5F73-A7FD-2C94-2A7A-A1442825FF0F}"/>
              </a:ext>
            </a:extLst>
          </p:cNvPr>
          <p:cNvSpPr txBox="1"/>
          <p:nvPr/>
        </p:nvSpPr>
        <p:spPr>
          <a:xfrm>
            <a:off x="1376128" y="3358935"/>
            <a:ext cx="9995024" cy="400110"/>
          </a:xfrm>
          <a:prstGeom prst="rect">
            <a:avLst/>
          </a:prstGeom>
          <a:noFill/>
        </p:spPr>
        <p:txBody>
          <a:bodyPr wrap="square" rtlCol="0">
            <a:spAutoFit/>
          </a:bodyPr>
          <a:lstStyle/>
          <a:p>
            <a:pPr algn="ctr"/>
            <a:r>
              <a:rPr lang="es-ES" sz="2000" b="1" dirty="0"/>
              <a:t>Clasificación de la hipoglucemia</a:t>
            </a:r>
          </a:p>
        </p:txBody>
      </p:sp>
      <p:sp>
        <p:nvSpPr>
          <p:cNvPr id="6" name="Rectángulo: esquinas redondeadas 5">
            <a:extLst>
              <a:ext uri="{FF2B5EF4-FFF2-40B4-BE49-F238E27FC236}">
                <a16:creationId xmlns:a16="http://schemas.microsoft.com/office/drawing/2014/main" id="{8FC63ACA-F13E-110B-AC86-1C155ABA1234}"/>
              </a:ext>
            </a:extLst>
          </p:cNvPr>
          <p:cNvSpPr/>
          <p:nvPr/>
        </p:nvSpPr>
        <p:spPr>
          <a:xfrm>
            <a:off x="1366984" y="3926571"/>
            <a:ext cx="1713391" cy="443884"/>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Nivel 1</a:t>
            </a:r>
          </a:p>
        </p:txBody>
      </p:sp>
      <p:sp>
        <p:nvSpPr>
          <p:cNvPr id="7" name="Rectángulo: esquinas redondeadas 6">
            <a:extLst>
              <a:ext uri="{FF2B5EF4-FFF2-40B4-BE49-F238E27FC236}">
                <a16:creationId xmlns:a16="http://schemas.microsoft.com/office/drawing/2014/main" id="{66E996E5-5405-8214-0E23-3C4012A268BD}"/>
              </a:ext>
            </a:extLst>
          </p:cNvPr>
          <p:cNvSpPr/>
          <p:nvPr/>
        </p:nvSpPr>
        <p:spPr>
          <a:xfrm>
            <a:off x="1366983" y="4525112"/>
            <a:ext cx="1713391" cy="443884"/>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Nivel 2</a:t>
            </a:r>
          </a:p>
        </p:txBody>
      </p:sp>
      <p:sp>
        <p:nvSpPr>
          <p:cNvPr id="8" name="Rectángulo: esquinas redondeadas 7">
            <a:extLst>
              <a:ext uri="{FF2B5EF4-FFF2-40B4-BE49-F238E27FC236}">
                <a16:creationId xmlns:a16="http://schemas.microsoft.com/office/drawing/2014/main" id="{A71AE7C1-A48D-E900-DEFA-7A25D5D86652}"/>
              </a:ext>
            </a:extLst>
          </p:cNvPr>
          <p:cNvSpPr/>
          <p:nvPr/>
        </p:nvSpPr>
        <p:spPr>
          <a:xfrm>
            <a:off x="1366983" y="5154648"/>
            <a:ext cx="1713391" cy="443884"/>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Nivel 3</a:t>
            </a:r>
          </a:p>
        </p:txBody>
      </p:sp>
      <p:sp>
        <p:nvSpPr>
          <p:cNvPr id="9" name="Rectángulo: esquinas redondeadas 8">
            <a:extLst>
              <a:ext uri="{FF2B5EF4-FFF2-40B4-BE49-F238E27FC236}">
                <a16:creationId xmlns:a16="http://schemas.microsoft.com/office/drawing/2014/main" id="{6998ECF5-9299-3472-2021-5BD99D7EE184}"/>
              </a:ext>
            </a:extLst>
          </p:cNvPr>
          <p:cNvSpPr/>
          <p:nvPr/>
        </p:nvSpPr>
        <p:spPr>
          <a:xfrm>
            <a:off x="4855909" y="3926571"/>
            <a:ext cx="6488837" cy="443884"/>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Glucemia &lt; 70 mg/</a:t>
            </a:r>
            <a:r>
              <a:rPr lang="es-ES" sz="1600" dirty="0" err="1"/>
              <a:t>dL</a:t>
            </a:r>
            <a:r>
              <a:rPr lang="es-ES" sz="1600" dirty="0"/>
              <a:t> (&lt; 3,9 mmol/L) y ≥ 54 mg/</a:t>
            </a:r>
            <a:r>
              <a:rPr lang="es-ES" sz="1600" dirty="0" err="1"/>
              <a:t>dL</a:t>
            </a:r>
            <a:r>
              <a:rPr lang="es-ES" sz="1600" dirty="0"/>
              <a:t> (≥ 3,0 mmol/L)</a:t>
            </a:r>
          </a:p>
        </p:txBody>
      </p:sp>
      <p:sp>
        <p:nvSpPr>
          <p:cNvPr id="10" name="Rectángulo: esquinas redondeadas 9">
            <a:extLst>
              <a:ext uri="{FF2B5EF4-FFF2-40B4-BE49-F238E27FC236}">
                <a16:creationId xmlns:a16="http://schemas.microsoft.com/office/drawing/2014/main" id="{AA292EF5-8396-009F-0DC0-62F99260F9B5}"/>
              </a:ext>
            </a:extLst>
          </p:cNvPr>
          <p:cNvSpPr/>
          <p:nvPr/>
        </p:nvSpPr>
        <p:spPr>
          <a:xfrm>
            <a:off x="4855908" y="4559392"/>
            <a:ext cx="6488837" cy="443884"/>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t>Glucemia &lt; 54 mg/dL (&lt; 3,0 mmol/L)</a:t>
            </a:r>
          </a:p>
        </p:txBody>
      </p:sp>
      <p:sp>
        <p:nvSpPr>
          <p:cNvPr id="11" name="Rectángulo: esquinas redondeadas 10">
            <a:extLst>
              <a:ext uri="{FF2B5EF4-FFF2-40B4-BE49-F238E27FC236}">
                <a16:creationId xmlns:a16="http://schemas.microsoft.com/office/drawing/2014/main" id="{A8BFB59E-FFD4-9AE9-AEC8-BE584B41CD7C}"/>
              </a:ext>
            </a:extLst>
          </p:cNvPr>
          <p:cNvSpPr/>
          <p:nvPr/>
        </p:nvSpPr>
        <p:spPr>
          <a:xfrm>
            <a:off x="4855908" y="5154648"/>
            <a:ext cx="6488837" cy="559632"/>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Un episodio grave caracterizado por alteración del estado mental o físico, que requiere asistencia para el tratamiento de la hipoglucemia</a:t>
            </a:r>
          </a:p>
        </p:txBody>
      </p:sp>
      <p:cxnSp>
        <p:nvCxnSpPr>
          <p:cNvPr id="13" name="Conector recto de flecha 12">
            <a:extLst>
              <a:ext uri="{FF2B5EF4-FFF2-40B4-BE49-F238E27FC236}">
                <a16:creationId xmlns:a16="http://schemas.microsoft.com/office/drawing/2014/main" id="{1A5AE2CD-4A12-C821-F10A-27A2768E0D87}"/>
              </a:ext>
            </a:extLst>
          </p:cNvPr>
          <p:cNvCxnSpPr/>
          <p:nvPr/>
        </p:nvCxnSpPr>
        <p:spPr>
          <a:xfrm>
            <a:off x="3293440" y="4201779"/>
            <a:ext cx="12872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a:extLst>
              <a:ext uri="{FF2B5EF4-FFF2-40B4-BE49-F238E27FC236}">
                <a16:creationId xmlns:a16="http://schemas.microsoft.com/office/drawing/2014/main" id="{7AE9EF36-7CB1-33F3-486F-21E894F02591}"/>
              </a:ext>
            </a:extLst>
          </p:cNvPr>
          <p:cNvCxnSpPr/>
          <p:nvPr/>
        </p:nvCxnSpPr>
        <p:spPr>
          <a:xfrm>
            <a:off x="3293440" y="4762552"/>
            <a:ext cx="12872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9EEF4C1F-8777-43AB-41FC-78936FF1E4A7}"/>
              </a:ext>
            </a:extLst>
          </p:cNvPr>
          <p:cNvCxnSpPr/>
          <p:nvPr/>
        </p:nvCxnSpPr>
        <p:spPr>
          <a:xfrm>
            <a:off x="3293440" y="5437255"/>
            <a:ext cx="12872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BEBA7B0A-730E-E85D-C83F-F9CD17159ED6}"/>
              </a:ext>
            </a:extLst>
          </p:cNvPr>
          <p:cNvSpPr txBox="1"/>
          <p:nvPr/>
        </p:nvSpPr>
        <p:spPr>
          <a:xfrm>
            <a:off x="213969" y="6440228"/>
            <a:ext cx="9777756" cy="3693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a:t>
            </a:r>
            <a:r>
              <a:rPr lang="es-ES" sz="900" dirty="0"/>
              <a:t>MCG: monitorización continua de la glucosa.</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C</a:t>
            </a:r>
            <a:r>
              <a:rPr lang="es-ES" sz="900" dirty="0">
                <a:ea typeface="ヒラギノ角ゴ Pro W3" charset="-128"/>
              </a:rPr>
              <a:t>,</a:t>
            </a:r>
            <a:r>
              <a:rPr lang="es-ES" sz="900" dirty="0">
                <a:solidFill>
                  <a:srgbClr val="C00000"/>
                </a:solidFill>
                <a:ea typeface="ヒラギノ角ゴ Pro W3" charset="-128"/>
              </a:rPr>
              <a:t> E</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373418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4BB07-4DCB-0878-0ABD-3C409F8B7354}"/>
              </a:ext>
            </a:extLst>
          </p:cNvPr>
          <p:cNvSpPr>
            <a:spLocks noGrp="1"/>
          </p:cNvSpPr>
          <p:nvPr>
            <p:ph type="title"/>
          </p:nvPr>
        </p:nvSpPr>
        <p:spPr/>
        <p:txBody>
          <a:bodyPr>
            <a:normAutofit/>
          </a:bodyPr>
          <a:lstStyle/>
          <a:p>
            <a:r>
              <a:rPr lang="es-ES" dirty="0"/>
              <a:t>Hipoglucemia</a:t>
            </a:r>
          </a:p>
        </p:txBody>
      </p:sp>
      <p:sp>
        <p:nvSpPr>
          <p:cNvPr id="3" name="Marcador de contenido 2">
            <a:extLst>
              <a:ext uri="{FF2B5EF4-FFF2-40B4-BE49-F238E27FC236}">
                <a16:creationId xmlns:a16="http://schemas.microsoft.com/office/drawing/2014/main" id="{5FC8ED61-7CF4-4E4F-761A-B16E5AD59CEC}"/>
              </a:ext>
            </a:extLst>
          </p:cNvPr>
          <p:cNvSpPr>
            <a:spLocks noGrp="1"/>
          </p:cNvSpPr>
          <p:nvPr>
            <p:ph idx="1"/>
          </p:nvPr>
        </p:nvSpPr>
        <p:spPr>
          <a:xfrm>
            <a:off x="687214" y="1391065"/>
            <a:ext cx="10515600" cy="4351338"/>
          </a:xfrm>
        </p:spPr>
        <p:txBody>
          <a:bodyPr/>
          <a:lstStyle/>
          <a:p>
            <a:endParaRPr lang="es-ES"/>
          </a:p>
        </p:txBody>
      </p:sp>
      <p:grpSp>
        <p:nvGrpSpPr>
          <p:cNvPr id="16" name="Grupo 15">
            <a:extLst>
              <a:ext uri="{FF2B5EF4-FFF2-40B4-BE49-F238E27FC236}">
                <a16:creationId xmlns:a16="http://schemas.microsoft.com/office/drawing/2014/main" id="{318126DC-1681-6CC6-9814-21F61F09C076}"/>
              </a:ext>
            </a:extLst>
          </p:cNvPr>
          <p:cNvGrpSpPr/>
          <p:nvPr/>
        </p:nvGrpSpPr>
        <p:grpSpPr>
          <a:xfrm>
            <a:off x="574355" y="783782"/>
            <a:ext cx="11459741" cy="5301691"/>
            <a:chOff x="330869" y="1191182"/>
            <a:chExt cx="11459741" cy="5301691"/>
          </a:xfrm>
        </p:grpSpPr>
        <p:sp>
          <p:nvSpPr>
            <p:cNvPr id="13" name="Flecha: cheurón 12">
              <a:extLst>
                <a:ext uri="{FF2B5EF4-FFF2-40B4-BE49-F238E27FC236}">
                  <a16:creationId xmlns:a16="http://schemas.microsoft.com/office/drawing/2014/main" id="{8848A273-8A56-3ABD-D0E8-9F0BA408992C}"/>
                </a:ext>
              </a:extLst>
            </p:cNvPr>
            <p:cNvSpPr/>
            <p:nvPr/>
          </p:nvSpPr>
          <p:spPr>
            <a:xfrm>
              <a:off x="5392713" y="1191182"/>
              <a:ext cx="6397897" cy="5290435"/>
            </a:xfrm>
            <a:prstGeom prst="chevron">
              <a:avLst>
                <a:gd name="adj" fmla="val 0"/>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90600" lvl="0" indent="-114300" algn="l" defTabSz="666750">
                <a:lnSpc>
                  <a:spcPct val="90000"/>
                </a:lnSpc>
                <a:spcBef>
                  <a:spcPct val="0"/>
                </a:spcBef>
                <a:spcAft>
                  <a:spcPts val="1800"/>
                </a:spcAft>
                <a:buNone/>
              </a:pPr>
              <a:r>
                <a:rPr lang="es-ES" sz="2000" b="1" kern="1200" dirty="0"/>
                <a:t>Tratamiento</a:t>
              </a:r>
            </a:p>
            <a:p>
              <a:pPr marL="1343025" lvl="1" indent="-180975" algn="l" defTabSz="533400">
                <a:lnSpc>
                  <a:spcPct val="100000"/>
                </a:lnSpc>
                <a:spcBef>
                  <a:spcPct val="0"/>
                </a:spcBef>
                <a:spcAft>
                  <a:spcPts val="600"/>
                </a:spcAft>
                <a:buFont typeface="Wingdings" panose="05000000000000000000" pitchFamily="2" charset="2"/>
                <a:buChar char="§"/>
              </a:pPr>
              <a:r>
                <a:rPr lang="es-ES" sz="1400" kern="1200" dirty="0">
                  <a:solidFill>
                    <a:prstClr val="white"/>
                  </a:solidFill>
                  <a:ea typeface="+mn-ea"/>
                  <a:cs typeface="+mn-cs"/>
                </a:rPr>
                <a:t>Uso de carbohidratos de acción rápida ante un valor indicativo de peligro de hipoglucemia de 70 mg/</a:t>
              </a:r>
              <a:r>
                <a:rPr lang="es-ES" sz="1400" kern="1200" dirty="0" err="1">
                  <a:solidFill>
                    <a:prstClr val="white"/>
                  </a:solidFill>
                  <a:ea typeface="+mn-ea"/>
                  <a:cs typeface="+mn-cs"/>
                </a:rPr>
                <a:t>dL</a:t>
              </a:r>
              <a:r>
                <a:rPr lang="es-ES" sz="1400" kern="1200" dirty="0">
                  <a:solidFill>
                    <a:prstClr val="white"/>
                  </a:solidFill>
                  <a:ea typeface="+mn-ea"/>
                  <a:cs typeface="+mn-cs"/>
                </a:rPr>
                <a:t> (3,9 mmol/L) o inferior. </a:t>
              </a:r>
            </a:p>
            <a:p>
              <a:pPr marL="1343025" lvl="1" indent="-180975" algn="l" defTabSz="533400">
                <a:lnSpc>
                  <a:spcPct val="100000"/>
                </a:lnSpc>
                <a:spcBef>
                  <a:spcPct val="0"/>
                </a:spcBef>
                <a:spcAft>
                  <a:spcPts val="600"/>
                </a:spcAft>
                <a:buFont typeface="Wingdings" panose="05000000000000000000" pitchFamily="2" charset="2"/>
                <a:buChar char="§"/>
              </a:pPr>
              <a:r>
                <a:rPr lang="es-ES" sz="1400" kern="1200" dirty="0">
                  <a:solidFill>
                    <a:prstClr val="white"/>
                  </a:solidFill>
                  <a:ea typeface="+mn-ea"/>
                  <a:cs typeface="+mn-cs"/>
                </a:rPr>
                <a:t>Medición de la glucosa 15 minutos después de ingerir carbohidratos y, en caso de hipoglucemia persistente, repetición de la ingesta de carbohidratos y asistencia médica.</a:t>
              </a:r>
            </a:p>
            <a:p>
              <a:pPr marL="1343025" lvl="1" indent="-180975" algn="l" defTabSz="533400">
                <a:lnSpc>
                  <a:spcPct val="100000"/>
                </a:lnSpc>
                <a:spcBef>
                  <a:spcPct val="0"/>
                </a:spcBef>
                <a:spcAft>
                  <a:spcPts val="600"/>
                </a:spcAft>
                <a:buFont typeface="Wingdings" panose="05000000000000000000" pitchFamily="2" charset="2"/>
                <a:buChar char="§"/>
              </a:pPr>
              <a:r>
                <a:rPr lang="es-ES" sz="1400" kern="1200" dirty="0">
                  <a:solidFill>
                    <a:prstClr val="white"/>
                  </a:solidFill>
                  <a:ea typeface="+mn-ea"/>
                  <a:cs typeface="+mn-cs"/>
                </a:rPr>
                <a:t>La glucosa es el tratamiento de elección para pacientes conscientes con una glucosa &lt; 70 mg/</a:t>
              </a:r>
              <a:r>
                <a:rPr lang="es-ES" sz="1400" kern="1200" dirty="0" err="1">
                  <a:solidFill>
                    <a:prstClr val="white"/>
                  </a:solidFill>
                  <a:ea typeface="+mn-ea"/>
                  <a:cs typeface="+mn-cs"/>
                </a:rPr>
                <a:t>dL</a:t>
              </a:r>
              <a:r>
                <a:rPr lang="es-ES" sz="1400" kern="1200" dirty="0">
                  <a:solidFill>
                    <a:prstClr val="white"/>
                  </a:solidFill>
                  <a:ea typeface="+mn-ea"/>
                  <a:cs typeface="+mn-cs"/>
                </a:rPr>
                <a:t> (&lt; 3,9 mmol/L), aunque se puede utilizar cualquier forma de carbohidrato que contenga glucosa.</a:t>
              </a:r>
            </a:p>
            <a:p>
              <a:pPr marL="1343025" lvl="1" indent="-180975" algn="l" defTabSz="533400">
                <a:lnSpc>
                  <a:spcPct val="100000"/>
                </a:lnSpc>
                <a:spcBef>
                  <a:spcPct val="0"/>
                </a:spcBef>
                <a:spcAft>
                  <a:spcPts val="600"/>
                </a:spcAft>
                <a:buFont typeface="Wingdings" panose="05000000000000000000" pitchFamily="2" charset="2"/>
                <a:buChar char="§"/>
              </a:pPr>
              <a:r>
                <a:rPr lang="es-ES" sz="1400" kern="1200" dirty="0">
                  <a:solidFill>
                    <a:prstClr val="white"/>
                  </a:solidFill>
                  <a:ea typeface="+mn-ea"/>
                  <a:cs typeface="+mn-cs"/>
                </a:rPr>
                <a:t>Prescripción de glucagón a aquellas personas que estén en tratamiento con insulina o que tengan un alto riesgo de hipoglucemia.</a:t>
              </a:r>
            </a:p>
            <a:p>
              <a:pPr marL="1343025" lvl="1" indent="-180975" algn="l" defTabSz="533400">
                <a:lnSpc>
                  <a:spcPct val="100000"/>
                </a:lnSpc>
                <a:spcBef>
                  <a:spcPct val="0"/>
                </a:spcBef>
                <a:spcAft>
                  <a:spcPts val="600"/>
                </a:spcAft>
                <a:buFont typeface="Wingdings" panose="05000000000000000000" pitchFamily="2" charset="2"/>
                <a:buChar char="§"/>
              </a:pPr>
              <a:r>
                <a:rPr lang="es-ES" sz="1400" kern="1200" dirty="0">
                  <a:solidFill>
                    <a:prstClr val="white"/>
                  </a:solidFill>
                  <a:ea typeface="+mn-ea"/>
                  <a:cs typeface="+mn-cs"/>
                </a:rPr>
                <a:t>Actualmente, la opción preferida es preparados de glucagón intranasal listos para inyectar, por su facilidad de administración y porque permiten corregir la hipoglucemia más rápido.</a:t>
              </a:r>
            </a:p>
            <a:p>
              <a:pPr marL="1343025" lvl="1" indent="-180975" algn="l" defTabSz="533400">
                <a:lnSpc>
                  <a:spcPct val="100000"/>
                </a:lnSpc>
                <a:spcBef>
                  <a:spcPct val="0"/>
                </a:spcBef>
                <a:spcAft>
                  <a:spcPts val="600"/>
                </a:spcAft>
                <a:buFont typeface="Wingdings" panose="05000000000000000000" pitchFamily="2" charset="2"/>
                <a:buChar char="§"/>
              </a:pPr>
              <a:endParaRPr lang="es-ES" sz="1400" dirty="0">
                <a:solidFill>
                  <a:prstClr val="white"/>
                </a:solidFill>
              </a:endParaRPr>
            </a:p>
            <a:p>
              <a:pPr marL="1343025" lvl="1" indent="-180975" algn="l" defTabSz="533400">
                <a:lnSpc>
                  <a:spcPct val="100000"/>
                </a:lnSpc>
                <a:spcBef>
                  <a:spcPct val="0"/>
                </a:spcBef>
                <a:spcAft>
                  <a:spcPts val="600"/>
                </a:spcAft>
                <a:buFont typeface="Wingdings" panose="05000000000000000000" pitchFamily="2" charset="2"/>
                <a:buChar char="§"/>
              </a:pPr>
              <a:endParaRPr lang="es-ES" sz="1400" kern="1200" dirty="0">
                <a:solidFill>
                  <a:prstClr val="white"/>
                </a:solidFill>
                <a:ea typeface="+mn-ea"/>
                <a:cs typeface="+mn-cs"/>
              </a:endParaRPr>
            </a:p>
            <a:p>
              <a:pPr algn="ctr"/>
              <a:endParaRPr lang="es-ES" sz="1400" dirty="0">
                <a:solidFill>
                  <a:schemeClr val="tx1"/>
                </a:solidFill>
              </a:endParaRPr>
            </a:p>
          </p:txBody>
        </p:sp>
        <p:sp>
          <p:nvSpPr>
            <p:cNvPr id="15" name="Flecha: pentágono 14">
              <a:extLst>
                <a:ext uri="{FF2B5EF4-FFF2-40B4-BE49-F238E27FC236}">
                  <a16:creationId xmlns:a16="http://schemas.microsoft.com/office/drawing/2014/main" id="{6060F899-7365-8E52-6331-8F5C9E838364}"/>
                </a:ext>
              </a:extLst>
            </p:cNvPr>
            <p:cNvSpPr/>
            <p:nvPr/>
          </p:nvSpPr>
          <p:spPr>
            <a:xfrm>
              <a:off x="4810542" y="1202438"/>
              <a:ext cx="1342648" cy="5290435"/>
            </a:xfrm>
            <a:prstGeom prst="homePlate">
              <a:avLst>
                <a:gd name="adj" fmla="val 58308"/>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2" name="Flecha: pentágono 11">
              <a:extLst>
                <a:ext uri="{FF2B5EF4-FFF2-40B4-BE49-F238E27FC236}">
                  <a16:creationId xmlns:a16="http://schemas.microsoft.com/office/drawing/2014/main" id="{F3E156F9-17D1-48C3-7412-EDACB6620D10}"/>
                </a:ext>
              </a:extLst>
            </p:cNvPr>
            <p:cNvSpPr/>
            <p:nvPr/>
          </p:nvSpPr>
          <p:spPr>
            <a:xfrm>
              <a:off x="330869" y="1202438"/>
              <a:ext cx="5727071" cy="5290435"/>
            </a:xfrm>
            <a:prstGeom prst="homePlate">
              <a:avLst>
                <a:gd name="adj" fmla="val 14583"/>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90000"/>
                </a:lnSpc>
                <a:spcAft>
                  <a:spcPts val="1800"/>
                </a:spcAft>
                <a:buNone/>
              </a:pPr>
              <a:r>
                <a:rPr lang="es-ES" sz="2000" b="1" dirty="0"/>
                <a:t>Prevención</a:t>
              </a:r>
            </a:p>
            <a:p>
              <a:pPr marL="361950" lvl="1" indent="-180975">
                <a:lnSpc>
                  <a:spcPct val="100000"/>
                </a:lnSpc>
                <a:spcAft>
                  <a:spcPts val="600"/>
                </a:spcAft>
                <a:buFont typeface="Wingdings" panose="05000000000000000000" pitchFamily="2" charset="2"/>
                <a:buChar char="§"/>
              </a:pPr>
              <a:r>
                <a:rPr lang="es-ES" sz="1400" dirty="0"/>
                <a:t>Evaluación de los antecedentes de hipoglucemia.</a:t>
              </a:r>
            </a:p>
            <a:p>
              <a:pPr marL="361950" lvl="1" indent="-180975">
                <a:lnSpc>
                  <a:spcPct val="100000"/>
                </a:lnSpc>
                <a:spcAft>
                  <a:spcPts val="600"/>
                </a:spcAft>
                <a:buFont typeface="Wingdings" panose="05000000000000000000" pitchFamily="2" charset="2"/>
                <a:buChar char="§"/>
              </a:pPr>
              <a:r>
                <a:rPr lang="es-ES" sz="1400" dirty="0"/>
                <a:t>Evaluación de la capacidad de detección de la hipoglucemia.</a:t>
              </a:r>
            </a:p>
            <a:p>
              <a:pPr marL="361950" lvl="1" indent="-180975">
                <a:lnSpc>
                  <a:spcPct val="100000"/>
                </a:lnSpc>
                <a:spcAft>
                  <a:spcPts val="600"/>
                </a:spcAft>
                <a:buFont typeface="Wingdings" panose="05000000000000000000" pitchFamily="2" charset="2"/>
                <a:buChar char="§"/>
              </a:pPr>
              <a:r>
                <a:rPr lang="es-ES" sz="1400" dirty="0"/>
                <a:t>Evaluación de la función cognitiva y de otros factores de riesgo</a:t>
              </a:r>
              <a:br>
                <a:rPr lang="es-ES" sz="1400" dirty="0"/>
              </a:br>
              <a:r>
                <a:rPr lang="es-ES" sz="1400" dirty="0"/>
                <a:t>de hipoglucemia.</a:t>
              </a:r>
            </a:p>
            <a:p>
              <a:pPr marL="361950" lvl="1" indent="-180975">
                <a:lnSpc>
                  <a:spcPct val="100000"/>
                </a:lnSpc>
                <a:spcAft>
                  <a:spcPts val="600"/>
                </a:spcAft>
                <a:buFont typeface="Wingdings" panose="05000000000000000000" pitchFamily="2" charset="2"/>
                <a:buChar char="§"/>
              </a:pPr>
              <a:r>
                <a:rPr lang="es-ES" sz="1400" dirty="0"/>
                <a:t>Formación estructurada al paciente sobre la prevención y el tratamiento de la hipoglucemia.</a:t>
              </a:r>
            </a:p>
            <a:p>
              <a:pPr marL="361950" lvl="1" indent="-180975">
                <a:lnSpc>
                  <a:spcPct val="100000"/>
                </a:lnSpc>
                <a:spcAft>
                  <a:spcPts val="600"/>
                </a:spcAft>
                <a:buFont typeface="Wingdings" panose="05000000000000000000" pitchFamily="2" charset="2"/>
                <a:buChar char="§"/>
              </a:pPr>
              <a:r>
                <a:rPr lang="es-ES" sz="1400" dirty="0"/>
                <a:t>Consideración de las necesidades de monitorización continua de la glucemia.</a:t>
              </a:r>
            </a:p>
            <a:p>
              <a:pPr marL="361950" lvl="1" indent="-180975">
                <a:lnSpc>
                  <a:spcPct val="100000"/>
                </a:lnSpc>
                <a:spcAft>
                  <a:spcPts val="600"/>
                </a:spcAft>
                <a:buFont typeface="Wingdings" panose="05000000000000000000" pitchFamily="2" charset="2"/>
                <a:buChar char="§"/>
              </a:pPr>
              <a:r>
                <a:rPr lang="es-ES" sz="1400" dirty="0"/>
                <a:t>Reevaluación del plan de tratamiento de la DM con </a:t>
              </a:r>
              <a:r>
                <a:rPr lang="es-ES" sz="1400" dirty="0" err="1"/>
                <a:t>desintensificación</a:t>
              </a:r>
              <a:r>
                <a:rPr lang="es-ES" sz="1400" dirty="0"/>
                <a:t>, simplificación o modificación del fármaco si procede.</a:t>
              </a:r>
            </a:p>
            <a:p>
              <a:pPr marL="361950" lvl="1" indent="-180975">
                <a:lnSpc>
                  <a:spcPct val="100000"/>
                </a:lnSpc>
                <a:spcAft>
                  <a:spcPts val="600"/>
                </a:spcAft>
                <a:buFont typeface="Wingdings" panose="05000000000000000000" pitchFamily="2" charset="2"/>
                <a:buChar char="§"/>
              </a:pPr>
              <a:r>
                <a:rPr lang="es-ES" sz="1400" dirty="0"/>
                <a:t>Prescripción de glucagón y formación a los contactos cercanos a las personas en tratamiento con insulina o con alto riesgo de hipoglucemia.</a:t>
              </a:r>
            </a:p>
            <a:p>
              <a:pPr marL="361950" lvl="1" indent="-180975">
                <a:lnSpc>
                  <a:spcPct val="100000"/>
                </a:lnSpc>
                <a:spcAft>
                  <a:spcPts val="600"/>
                </a:spcAft>
                <a:buFont typeface="Wingdings" panose="05000000000000000000" pitchFamily="2" charset="2"/>
                <a:buChar char="§"/>
              </a:pPr>
              <a:r>
                <a:rPr lang="es-ES" sz="1400" dirty="0"/>
                <a:t>Formación para restablecer la capacidad de detectar la hipoglucemia.</a:t>
              </a:r>
            </a:p>
            <a:p>
              <a:pPr algn="ctr"/>
              <a:endParaRPr lang="es-ES" sz="1400" dirty="0"/>
            </a:p>
          </p:txBody>
        </p:sp>
      </p:grpSp>
      <p:sp>
        <p:nvSpPr>
          <p:cNvPr id="4" name="CuadroTexto 3">
            <a:extLst>
              <a:ext uri="{FF2B5EF4-FFF2-40B4-BE49-F238E27FC236}">
                <a16:creationId xmlns:a16="http://schemas.microsoft.com/office/drawing/2014/main" id="{CF2F19DD-D3A0-637D-C6F6-848E211D7E78}"/>
              </a:ext>
            </a:extLst>
          </p:cNvPr>
          <p:cNvSpPr txBox="1"/>
          <p:nvPr/>
        </p:nvSpPr>
        <p:spPr>
          <a:xfrm>
            <a:off x="213969" y="6440228"/>
            <a:ext cx="9777756" cy="2308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a:t>
            </a:r>
            <a:endParaRPr lang="es-ES" sz="900" dirty="0"/>
          </a:p>
        </p:txBody>
      </p:sp>
    </p:spTree>
    <p:extLst>
      <p:ext uri="{BB962C8B-B14F-4D97-AF65-F5344CB8AC3E}">
        <p14:creationId xmlns:p14="http://schemas.microsoft.com/office/powerpoint/2010/main" val="45338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F96F11C-24C9-B05B-3155-6D6BBEFCEFF7}"/>
              </a:ext>
            </a:extLst>
          </p:cNvPr>
          <p:cNvSpPr txBox="1">
            <a:spLocks/>
          </p:cNvSpPr>
          <p:nvPr/>
        </p:nvSpPr>
        <p:spPr>
          <a:xfrm>
            <a:off x="1810800" y="2325421"/>
            <a:ext cx="10743080" cy="220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s-ES" sz="3200" b="1" kern="1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defRPr>
            </a:lvl1pPr>
          </a:lstStyle>
          <a:p>
            <a:r>
              <a:rPr lang="es-ES" dirty="0">
                <a:latin typeface="+mn-lt"/>
              </a:rPr>
              <a:t>Capítulo 9</a:t>
            </a:r>
            <a:br>
              <a:rPr lang="es-ES" dirty="0">
                <a:latin typeface="+mn-lt"/>
              </a:rPr>
            </a:br>
            <a:r>
              <a:rPr lang="es-ES" dirty="0">
                <a:latin typeface="+mn-lt"/>
              </a:rPr>
              <a:t>Abordajes farmacológicos para el tratamiento</a:t>
            </a:r>
            <a:br>
              <a:rPr lang="es-ES" dirty="0">
                <a:latin typeface="+mn-lt"/>
              </a:rPr>
            </a:br>
            <a:r>
              <a:rPr lang="es-ES" dirty="0">
                <a:latin typeface="+mn-lt"/>
              </a:rPr>
              <a:t>de la glucemia</a:t>
            </a:r>
          </a:p>
        </p:txBody>
      </p:sp>
    </p:spTree>
    <p:extLst>
      <p:ext uri="{BB962C8B-B14F-4D97-AF65-F5344CB8AC3E}">
        <p14:creationId xmlns:p14="http://schemas.microsoft.com/office/powerpoint/2010/main" val="41133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D8DCC-A7BB-F31A-4FC2-040103C0C579}"/>
              </a:ext>
            </a:extLst>
          </p:cNvPr>
          <p:cNvSpPr>
            <a:spLocks noGrp="1"/>
          </p:cNvSpPr>
          <p:nvPr>
            <p:ph type="title"/>
          </p:nvPr>
        </p:nvSpPr>
        <p:spPr/>
        <p:txBody>
          <a:bodyPr>
            <a:normAutofit/>
          </a:bodyPr>
          <a:lstStyle/>
          <a:p>
            <a:r>
              <a:rPr lang="es-ES" dirty="0"/>
              <a:t>Tratamiento farmacológico para la DM1</a:t>
            </a:r>
          </a:p>
        </p:txBody>
      </p:sp>
      <p:sp>
        <p:nvSpPr>
          <p:cNvPr id="3" name="Marcador de contenido 2">
            <a:extLst>
              <a:ext uri="{FF2B5EF4-FFF2-40B4-BE49-F238E27FC236}">
                <a16:creationId xmlns:a16="http://schemas.microsoft.com/office/drawing/2014/main" id="{2443BF2F-3135-568F-83C3-3F91ADEAA5F4}"/>
              </a:ext>
            </a:extLst>
          </p:cNvPr>
          <p:cNvSpPr>
            <a:spLocks noGrp="1"/>
          </p:cNvSpPr>
          <p:nvPr>
            <p:ph idx="1"/>
          </p:nvPr>
        </p:nvSpPr>
        <p:spPr>
          <a:xfrm>
            <a:off x="495209" y="1053903"/>
            <a:ext cx="10515600" cy="5102202"/>
          </a:xfrm>
        </p:spPr>
        <p:txBody>
          <a:bodyPr>
            <a:normAutofit lnSpcReduction="10000"/>
          </a:bodyPr>
          <a:lstStyle/>
          <a:p>
            <a:pPr>
              <a:lnSpc>
                <a:spcPct val="120000"/>
              </a:lnSpc>
              <a:spcBef>
                <a:spcPts val="0"/>
              </a:spcBef>
              <a:spcAft>
                <a:spcPts val="1200"/>
              </a:spcAft>
              <a:buFont typeface="Wingdings" panose="05000000000000000000" pitchFamily="2" charset="2"/>
              <a:buChar char="§"/>
            </a:pPr>
            <a:r>
              <a:rPr lang="es-ES" sz="1600" dirty="0">
                <a:latin typeface="+mn-lt"/>
              </a:rPr>
              <a:t>La mayoría de los adultos con DM1 deben recibir tratamiento con </a:t>
            </a:r>
            <a:r>
              <a:rPr lang="es-ES" sz="1600" b="1" dirty="0">
                <a:latin typeface="+mn-lt"/>
              </a:rPr>
              <a:t>infusión subcutánea continua </a:t>
            </a:r>
            <a:r>
              <a:rPr lang="es-ES" sz="1600" dirty="0">
                <a:latin typeface="+mn-lt"/>
              </a:rPr>
              <a:t>de insulina o con </a:t>
            </a:r>
            <a:r>
              <a:rPr lang="es-ES" sz="1600" b="1" dirty="0">
                <a:latin typeface="+mn-lt"/>
              </a:rPr>
              <a:t>múltiples inyecciones diarias </a:t>
            </a:r>
            <a:r>
              <a:rPr lang="es-ES" sz="1600" dirty="0">
                <a:latin typeface="+mn-lt"/>
              </a:rPr>
              <a:t>de insulina </a:t>
            </a:r>
            <a:r>
              <a:rPr lang="es-ES" sz="1600" dirty="0" err="1">
                <a:latin typeface="+mn-lt"/>
              </a:rPr>
              <a:t>prandial</a:t>
            </a:r>
            <a:r>
              <a:rPr lang="es-ES" sz="1600" dirty="0">
                <a:latin typeface="+mn-lt"/>
              </a:rPr>
              <a:t> (inyectada o inhalada) e insulina basal </a:t>
            </a:r>
            <a:r>
              <a:rPr lang="es-ES" sz="1600" b="1" dirty="0">
                <a:solidFill>
                  <a:srgbClr val="C00000"/>
                </a:solidFill>
                <a:latin typeface="+mn-lt"/>
              </a:rPr>
              <a:t>(A)</a:t>
            </a:r>
            <a:r>
              <a:rPr lang="es-ES" sz="1600" dirty="0">
                <a:latin typeface="+mn-lt"/>
              </a:rPr>
              <a:t>.</a:t>
            </a:r>
          </a:p>
          <a:p>
            <a:pPr>
              <a:lnSpc>
                <a:spcPct val="120000"/>
              </a:lnSpc>
              <a:spcBef>
                <a:spcPts val="0"/>
              </a:spcBef>
              <a:spcAft>
                <a:spcPts val="1200"/>
              </a:spcAft>
              <a:buFont typeface="Wingdings" panose="05000000000000000000" pitchFamily="2" charset="2"/>
              <a:buChar char="§"/>
            </a:pPr>
            <a:r>
              <a:rPr lang="es-ES" sz="1600" b="1" dirty="0">
                <a:latin typeface="+mn-lt"/>
              </a:rPr>
              <a:t>Análogos de la insulina </a:t>
            </a:r>
            <a:r>
              <a:rPr lang="es-ES" sz="1600" dirty="0">
                <a:latin typeface="+mn-lt"/>
              </a:rPr>
              <a:t>(o insulina inhalada): se prefieren, en general, sobre las insulinas humanas inyectables para reducir el riesgo de hipoglucemia </a:t>
            </a:r>
            <a:r>
              <a:rPr lang="es-ES" sz="1600" b="1" dirty="0">
                <a:solidFill>
                  <a:srgbClr val="C00000"/>
                </a:solidFill>
                <a:latin typeface="+mn-lt"/>
              </a:rPr>
              <a:t>(A)</a:t>
            </a:r>
            <a:r>
              <a:rPr lang="es-ES" sz="1600" dirty="0">
                <a:latin typeface="+mn-lt"/>
              </a:rPr>
              <a:t>.</a:t>
            </a:r>
          </a:p>
          <a:p>
            <a:pPr lvl="1">
              <a:lnSpc>
                <a:spcPct val="120000"/>
              </a:lnSpc>
              <a:spcBef>
                <a:spcPts val="0"/>
              </a:spcBef>
              <a:spcAft>
                <a:spcPts val="1200"/>
              </a:spcAft>
              <a:buFont typeface="Calibri Light" panose="020F0302020204030204" pitchFamily="34" charset="0"/>
              <a:buChar char="─"/>
            </a:pPr>
            <a:r>
              <a:rPr lang="es-ES" sz="1600" dirty="0">
                <a:latin typeface="+mn-lt"/>
              </a:rPr>
              <a:t>Los nuevos análogos de acción prolongada (U-300 glargina o </a:t>
            </a:r>
            <a:r>
              <a:rPr lang="es-ES" sz="1600" dirty="0" err="1">
                <a:latin typeface="+mn-lt"/>
              </a:rPr>
              <a:t>degludec</a:t>
            </a:r>
            <a:r>
              <a:rPr lang="es-ES" sz="1600" dirty="0">
                <a:latin typeface="+mn-lt"/>
              </a:rPr>
              <a:t>) presentan menor riesgo de hipoglucemia comparado con la glargina U-100 en pacientes con DM1.</a:t>
            </a:r>
          </a:p>
          <a:p>
            <a:pPr>
              <a:lnSpc>
                <a:spcPct val="120000"/>
              </a:lnSpc>
              <a:spcBef>
                <a:spcPts val="0"/>
              </a:spcBef>
              <a:spcAft>
                <a:spcPts val="1200"/>
              </a:spcAft>
              <a:buFont typeface="Wingdings" panose="05000000000000000000" pitchFamily="2" charset="2"/>
              <a:buChar char="§"/>
            </a:pPr>
            <a:r>
              <a:rPr lang="es-ES" sz="1600" b="1" dirty="0">
                <a:latin typeface="+mn-lt"/>
              </a:rPr>
              <a:t>Uso temprano de la MCG: </a:t>
            </a:r>
            <a:r>
              <a:rPr lang="es-ES" sz="1600" dirty="0">
                <a:latin typeface="+mn-lt"/>
              </a:rPr>
              <a:t>se recomienda en adultos con DM1 para mejorar los resultados glucémicos y la calidad de vida, y minimizar la hipoglucemia</a:t>
            </a:r>
            <a:r>
              <a:rPr lang="es-ES" sz="1600" b="1" dirty="0">
                <a:solidFill>
                  <a:srgbClr val="FF0000"/>
                </a:solidFill>
                <a:latin typeface="+mn-lt"/>
              </a:rPr>
              <a:t> </a:t>
            </a:r>
            <a:r>
              <a:rPr lang="es-ES" sz="1600" b="1" dirty="0">
                <a:solidFill>
                  <a:srgbClr val="C00000"/>
                </a:solidFill>
                <a:latin typeface="+mn-lt"/>
              </a:rPr>
              <a:t>(B)</a:t>
            </a:r>
            <a:r>
              <a:rPr lang="es-ES" sz="1600" dirty="0">
                <a:latin typeface="+mn-lt"/>
              </a:rPr>
              <a:t>.</a:t>
            </a:r>
          </a:p>
          <a:p>
            <a:pPr>
              <a:lnSpc>
                <a:spcPct val="120000"/>
              </a:lnSpc>
              <a:spcBef>
                <a:spcPts val="0"/>
              </a:spcBef>
              <a:spcAft>
                <a:spcPts val="1200"/>
              </a:spcAft>
              <a:buFont typeface="Wingdings" panose="05000000000000000000" pitchFamily="2" charset="2"/>
              <a:buChar char="§"/>
            </a:pPr>
            <a:r>
              <a:rPr lang="es-ES" sz="1600" dirty="0">
                <a:latin typeface="+mn-lt"/>
              </a:rPr>
              <a:t>Considerar el uso de </a:t>
            </a:r>
            <a:r>
              <a:rPr lang="es-ES" sz="1600" b="1" dirty="0">
                <a:latin typeface="+mn-lt"/>
              </a:rPr>
              <a:t>sistemas de administración automática </a:t>
            </a:r>
            <a:r>
              <a:rPr lang="es-ES" sz="1600" dirty="0">
                <a:latin typeface="+mn-lt"/>
              </a:rPr>
              <a:t>de insulina</a:t>
            </a:r>
            <a:r>
              <a:rPr lang="es-ES" sz="1600" b="1" dirty="0">
                <a:solidFill>
                  <a:srgbClr val="FF0000"/>
                </a:solidFill>
                <a:latin typeface="+mn-lt"/>
              </a:rPr>
              <a:t> </a:t>
            </a:r>
            <a:r>
              <a:rPr lang="es-ES" sz="1600" b="1" dirty="0">
                <a:solidFill>
                  <a:srgbClr val="C00000"/>
                </a:solidFill>
                <a:latin typeface="+mn-lt"/>
              </a:rPr>
              <a:t>(A)</a:t>
            </a:r>
            <a:r>
              <a:rPr lang="es-ES" sz="1600" dirty="0">
                <a:latin typeface="+mn-lt"/>
              </a:rPr>
              <a:t>.</a:t>
            </a:r>
          </a:p>
          <a:p>
            <a:pPr>
              <a:lnSpc>
                <a:spcPct val="120000"/>
              </a:lnSpc>
              <a:spcBef>
                <a:spcPts val="0"/>
              </a:spcBef>
              <a:spcAft>
                <a:spcPts val="1200"/>
              </a:spcAft>
              <a:buFont typeface="Wingdings" panose="05000000000000000000" pitchFamily="2" charset="2"/>
              <a:buChar char="§"/>
            </a:pPr>
            <a:r>
              <a:rPr lang="es-ES" sz="1600" dirty="0">
                <a:latin typeface="+mn-lt"/>
              </a:rPr>
              <a:t>Debe prescribirse </a:t>
            </a:r>
            <a:r>
              <a:rPr lang="es-ES" sz="1600" b="1" dirty="0">
                <a:latin typeface="+mn-lt"/>
              </a:rPr>
              <a:t>glucagón</a:t>
            </a:r>
            <a:r>
              <a:rPr lang="es-ES" sz="1600" dirty="0">
                <a:latin typeface="+mn-lt"/>
              </a:rPr>
              <a:t> a todas las personas que usan insulina o que corren un alto riesgo de hipoglucemia</a:t>
            </a:r>
            <a:r>
              <a:rPr lang="es-ES" sz="1600" b="1" dirty="0">
                <a:solidFill>
                  <a:srgbClr val="FF0000"/>
                </a:solidFill>
                <a:latin typeface="+mn-lt"/>
              </a:rPr>
              <a:t> </a:t>
            </a:r>
            <a:r>
              <a:rPr lang="es-ES" sz="1600" b="1" dirty="0">
                <a:solidFill>
                  <a:srgbClr val="C00000"/>
                </a:solidFill>
                <a:latin typeface="+mn-lt"/>
              </a:rPr>
              <a:t>(E)</a:t>
            </a:r>
            <a:r>
              <a:rPr lang="es-ES" sz="1600" dirty="0">
                <a:latin typeface="+mn-lt"/>
              </a:rPr>
              <a:t>.</a:t>
            </a:r>
          </a:p>
          <a:p>
            <a:pPr>
              <a:lnSpc>
                <a:spcPct val="120000"/>
              </a:lnSpc>
              <a:spcBef>
                <a:spcPts val="0"/>
              </a:spcBef>
              <a:spcAft>
                <a:spcPts val="1200"/>
              </a:spcAft>
              <a:buFont typeface="Wingdings" panose="05000000000000000000" pitchFamily="2" charset="2"/>
              <a:buChar char="§"/>
            </a:pPr>
            <a:r>
              <a:rPr lang="es-ES" sz="1600" b="1" dirty="0">
                <a:latin typeface="+mn-lt"/>
              </a:rPr>
              <a:t>Formación</a:t>
            </a:r>
            <a:r>
              <a:rPr lang="es-ES" sz="1600" dirty="0">
                <a:latin typeface="+mn-lt"/>
              </a:rPr>
              <a:t>: sobre el modo de ajustar y manejar la administración de insulina según distintas circunstancias, para mejorar los resultados glucémicos y la calidad de vida, además de minimizar el riesgo de hipoglucemia </a:t>
            </a:r>
            <a:r>
              <a:rPr lang="es-ES" sz="1600" b="1" dirty="0">
                <a:solidFill>
                  <a:srgbClr val="C00000"/>
                </a:solidFill>
                <a:latin typeface="+mn-lt"/>
              </a:rPr>
              <a:t>(B)</a:t>
            </a:r>
            <a:r>
              <a:rPr lang="es-ES" sz="1600" dirty="0">
                <a:latin typeface="+mn-lt"/>
              </a:rPr>
              <a:t>.</a:t>
            </a:r>
          </a:p>
          <a:p>
            <a:pPr>
              <a:lnSpc>
                <a:spcPct val="120000"/>
              </a:lnSpc>
              <a:spcBef>
                <a:spcPts val="0"/>
              </a:spcBef>
              <a:spcAft>
                <a:spcPts val="1200"/>
              </a:spcAft>
              <a:buFont typeface="Wingdings" panose="05000000000000000000" pitchFamily="2" charset="2"/>
              <a:buChar char="§"/>
            </a:pPr>
            <a:r>
              <a:rPr lang="es-ES" sz="1600" b="1" dirty="0">
                <a:latin typeface="+mn-lt"/>
              </a:rPr>
              <a:t>Reevaluación periódica </a:t>
            </a:r>
            <a:r>
              <a:rPr lang="es-ES" sz="1600" dirty="0">
                <a:latin typeface="+mn-lt"/>
              </a:rPr>
              <a:t>del plan de tratamiento con insulina y la conducta de uso de insulina para asegurar la consecución de los objetivos glucémicos individualizados </a:t>
            </a:r>
            <a:r>
              <a:rPr lang="es-ES" sz="1600" b="1" dirty="0">
                <a:solidFill>
                  <a:srgbClr val="C00000"/>
                </a:solidFill>
                <a:latin typeface="+mn-lt"/>
              </a:rPr>
              <a:t>(E)</a:t>
            </a:r>
            <a:r>
              <a:rPr lang="es-ES" sz="1600" dirty="0">
                <a:latin typeface="+mn-lt"/>
              </a:rPr>
              <a:t>.</a:t>
            </a:r>
            <a:endParaRPr lang="es-ES" sz="1400" dirty="0">
              <a:latin typeface="+mn-lt"/>
            </a:endParaRPr>
          </a:p>
        </p:txBody>
      </p:sp>
      <p:sp>
        <p:nvSpPr>
          <p:cNvPr id="5" name="CuadroTexto 4">
            <a:extLst>
              <a:ext uri="{FF2B5EF4-FFF2-40B4-BE49-F238E27FC236}">
                <a16:creationId xmlns:a16="http://schemas.microsoft.com/office/drawing/2014/main" id="{5DC4A867-AD88-CC52-7BCA-6A14E74C851B}"/>
              </a:ext>
            </a:extLst>
          </p:cNvPr>
          <p:cNvSpPr txBox="1"/>
          <p:nvPr/>
        </p:nvSpPr>
        <p:spPr>
          <a:xfrm>
            <a:off x="213969" y="6440228"/>
            <a:ext cx="9777756" cy="3693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a:t>
            </a:r>
            <a:r>
              <a:rPr lang="es-ES" sz="900" dirty="0"/>
              <a:t>MCG: monitorización continua de la glucosa.</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a:t>
            </a:r>
            <a:r>
              <a:rPr lang="es-ES" sz="900" dirty="0">
                <a:solidFill>
                  <a:srgbClr val="C00000"/>
                </a:solidFill>
                <a:ea typeface="ヒラギノ角ゴ Pro W3" charset="-128"/>
              </a:rPr>
              <a:t> E</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59335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3949E-8DA6-4FA8-4B7C-F4D66AD95023}"/>
              </a:ext>
            </a:extLst>
          </p:cNvPr>
          <p:cNvSpPr>
            <a:spLocks noGrp="1"/>
          </p:cNvSpPr>
          <p:nvPr>
            <p:ph type="title"/>
          </p:nvPr>
        </p:nvSpPr>
        <p:spPr/>
        <p:txBody>
          <a:bodyPr>
            <a:normAutofit/>
          </a:bodyPr>
          <a:lstStyle/>
          <a:p>
            <a:r>
              <a:rPr lang="es-ES" dirty="0"/>
              <a:t>Tratamiento farmacológico de la DM2</a:t>
            </a:r>
          </a:p>
        </p:txBody>
      </p:sp>
      <p:sp>
        <p:nvSpPr>
          <p:cNvPr id="3" name="Marcador de contenido 2">
            <a:extLst>
              <a:ext uri="{FF2B5EF4-FFF2-40B4-BE49-F238E27FC236}">
                <a16:creationId xmlns:a16="http://schemas.microsoft.com/office/drawing/2014/main" id="{686AFA17-1A5C-91EF-CFA7-2042A0F52F4E}"/>
              </a:ext>
            </a:extLst>
          </p:cNvPr>
          <p:cNvSpPr>
            <a:spLocks noGrp="1"/>
          </p:cNvSpPr>
          <p:nvPr>
            <p:ph idx="1"/>
          </p:nvPr>
        </p:nvSpPr>
        <p:spPr>
          <a:xfrm>
            <a:off x="524256" y="1798465"/>
            <a:ext cx="6455966" cy="4351338"/>
          </a:xfrm>
        </p:spPr>
        <p:txBody>
          <a:bodyPr>
            <a:normAutofit/>
          </a:body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prstClr val="black"/>
                </a:solidFill>
                <a:effectLst/>
                <a:uLnTx/>
                <a:uFillTx/>
                <a:latin typeface="+mn-lt"/>
                <a:cs typeface="+mn-cs"/>
              </a:rPr>
              <a:t>En el tratamiento hipoglucemiante de la DM2 deben incluirse hábitos de vida saludables, y formación y apoyo para el autocontrol de la DM, tener en cuenta los determinantes sociales de la salud y evitar la inercia terapéutica </a:t>
            </a:r>
            <a:r>
              <a:rPr kumimoji="0" lang="es-ES" sz="1600" b="1" i="0" u="none" strike="noStrike" kern="1200" cap="none" spc="0" normalizeH="0" baseline="0" noProof="0" dirty="0">
                <a:ln>
                  <a:noFill/>
                </a:ln>
                <a:solidFill>
                  <a:srgbClr val="C00000"/>
                </a:solidFill>
                <a:effectLst/>
                <a:uLnTx/>
                <a:uFillTx/>
                <a:latin typeface="+mn-lt"/>
                <a:cs typeface="+mn-cs"/>
              </a:rPr>
              <a:t>(A)</a:t>
            </a:r>
            <a:r>
              <a:rPr kumimoji="0" lang="es-ES" sz="1600" b="0" i="0" u="none" strike="noStrike" kern="1200" cap="none" spc="0" normalizeH="0" baseline="0" noProof="0" dirty="0">
                <a:ln>
                  <a:noFill/>
                </a:ln>
                <a:solidFill>
                  <a:prstClr val="black"/>
                </a:solidFill>
                <a:effectLst/>
                <a:uLnTx/>
                <a:uFillTx/>
                <a:latin typeface="+mn-lt"/>
                <a:cs typeface="+mn-cs"/>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prstClr val="black"/>
                </a:solidFill>
                <a:effectLst/>
                <a:uLnTx/>
                <a:uFillTx/>
                <a:latin typeface="+mn-lt"/>
                <a:cs typeface="+mn-cs"/>
              </a:rPr>
              <a:t>La elección de los fármacos para adultos con DM2 debe estar guiada por un abordaje centrado en la persona, en el que las decisiones se tomen de forma conjunta. Es preciso tener en cuenta los efectos sobre las </a:t>
            </a:r>
            <a:r>
              <a:rPr kumimoji="0" lang="es-ES" sz="1600" b="1" i="0" u="none" strike="noStrike" kern="1200" cap="none" spc="0" normalizeH="0" baseline="0" noProof="0" dirty="0">
                <a:ln>
                  <a:noFill/>
                </a:ln>
                <a:solidFill>
                  <a:prstClr val="black"/>
                </a:solidFill>
                <a:effectLst/>
                <a:uLnTx/>
                <a:uFillTx/>
                <a:latin typeface="+mn-lt"/>
                <a:cs typeface="+mn-cs"/>
              </a:rPr>
              <a:t>comorbilidades cardiovasculares (CV) y renales</a:t>
            </a:r>
            <a:r>
              <a:rPr kumimoji="0" lang="es-ES" sz="1600" b="0" i="0" u="none" strike="noStrike" kern="1200" cap="none" spc="0" normalizeH="0" baseline="0" noProof="0" dirty="0">
                <a:ln>
                  <a:noFill/>
                </a:ln>
                <a:solidFill>
                  <a:prstClr val="black"/>
                </a:solidFill>
                <a:effectLst/>
                <a:uLnTx/>
                <a:uFillTx/>
                <a:latin typeface="+mn-lt"/>
                <a:cs typeface="+mn-cs"/>
              </a:rPr>
              <a:t>, la </a:t>
            </a:r>
            <a:r>
              <a:rPr kumimoji="0" lang="es-ES" sz="1600" b="1" i="0" u="none" strike="noStrike" kern="1200" cap="none" spc="0" normalizeH="0" baseline="0" noProof="0" dirty="0">
                <a:ln>
                  <a:noFill/>
                </a:ln>
                <a:solidFill>
                  <a:prstClr val="black"/>
                </a:solidFill>
                <a:effectLst/>
                <a:uLnTx/>
                <a:uFillTx/>
                <a:latin typeface="+mn-lt"/>
                <a:cs typeface="+mn-cs"/>
              </a:rPr>
              <a:t>eficacia</a:t>
            </a:r>
            <a:r>
              <a:rPr kumimoji="0" lang="es-ES" sz="1600" b="0" i="0" u="none" strike="noStrike" kern="1200" cap="none" spc="0" normalizeH="0" baseline="0" noProof="0" dirty="0">
                <a:ln>
                  <a:noFill/>
                </a:ln>
                <a:solidFill>
                  <a:prstClr val="black"/>
                </a:solidFill>
                <a:effectLst/>
                <a:uLnTx/>
                <a:uFillTx/>
                <a:latin typeface="+mn-lt"/>
                <a:cs typeface="+mn-cs"/>
              </a:rPr>
              <a:t>, el </a:t>
            </a:r>
            <a:r>
              <a:rPr kumimoji="0" lang="es-ES" sz="1600" b="1" i="0" u="none" strike="noStrike" kern="1200" cap="none" spc="0" normalizeH="0" baseline="0" noProof="0" dirty="0">
                <a:ln>
                  <a:noFill/>
                </a:ln>
                <a:solidFill>
                  <a:prstClr val="black"/>
                </a:solidFill>
                <a:effectLst/>
                <a:uLnTx/>
                <a:uFillTx/>
                <a:latin typeface="+mn-lt"/>
                <a:cs typeface="+mn-cs"/>
              </a:rPr>
              <a:t>riesgo de hipoglucemia</a:t>
            </a:r>
            <a:r>
              <a:rPr kumimoji="0" lang="es-ES" sz="1600" b="0" i="0" u="none" strike="noStrike" kern="1200" cap="none" spc="0" normalizeH="0" baseline="0" noProof="0" dirty="0">
                <a:ln>
                  <a:noFill/>
                </a:ln>
                <a:solidFill>
                  <a:prstClr val="black"/>
                </a:solidFill>
                <a:effectLst/>
                <a:uLnTx/>
                <a:uFillTx/>
                <a:latin typeface="+mn-lt"/>
                <a:cs typeface="+mn-cs"/>
              </a:rPr>
              <a:t>, el efecto sobre el </a:t>
            </a:r>
            <a:r>
              <a:rPr kumimoji="0" lang="es-ES" sz="1600" b="1" i="0" u="none" strike="noStrike" kern="1200" cap="none" spc="0" normalizeH="0" baseline="0" noProof="0" dirty="0">
                <a:ln>
                  <a:noFill/>
                </a:ln>
                <a:solidFill>
                  <a:prstClr val="black"/>
                </a:solidFill>
                <a:effectLst/>
                <a:uLnTx/>
                <a:uFillTx/>
                <a:latin typeface="+mn-lt"/>
                <a:cs typeface="+mn-cs"/>
              </a:rPr>
              <a:t>peso corporal</a:t>
            </a:r>
            <a:r>
              <a:rPr kumimoji="0" lang="es-ES" sz="1600" b="0" i="0" u="none" strike="noStrike" kern="1200" cap="none" spc="0" normalizeH="0" baseline="0" noProof="0" dirty="0">
                <a:ln>
                  <a:noFill/>
                </a:ln>
                <a:solidFill>
                  <a:prstClr val="black"/>
                </a:solidFill>
                <a:effectLst/>
                <a:uLnTx/>
                <a:uFillTx/>
                <a:latin typeface="+mn-lt"/>
                <a:cs typeface="+mn-cs"/>
              </a:rPr>
              <a:t>, el </a:t>
            </a:r>
            <a:r>
              <a:rPr kumimoji="0" lang="es-ES" sz="1600" b="1" i="0" u="none" strike="noStrike" kern="1200" cap="none" spc="0" normalizeH="0" baseline="0" noProof="0" dirty="0">
                <a:ln>
                  <a:noFill/>
                </a:ln>
                <a:solidFill>
                  <a:prstClr val="black"/>
                </a:solidFill>
                <a:effectLst/>
                <a:uLnTx/>
                <a:uFillTx/>
                <a:latin typeface="+mn-lt"/>
                <a:cs typeface="+mn-cs"/>
              </a:rPr>
              <a:t>coste</a:t>
            </a:r>
            <a:r>
              <a:rPr kumimoji="0" lang="es-ES" sz="1600" b="0" i="0" u="none" strike="noStrike" kern="1200" cap="none" spc="0" normalizeH="0" baseline="0" noProof="0" dirty="0">
                <a:ln>
                  <a:noFill/>
                </a:ln>
                <a:solidFill>
                  <a:prstClr val="black"/>
                </a:solidFill>
                <a:effectLst/>
                <a:uLnTx/>
                <a:uFillTx/>
                <a:latin typeface="+mn-lt"/>
                <a:cs typeface="+mn-cs"/>
              </a:rPr>
              <a:t> y la </a:t>
            </a:r>
            <a:r>
              <a:rPr kumimoji="0" lang="es-ES" sz="1600" b="1" i="0" u="none" strike="noStrike" kern="1200" cap="none" spc="0" normalizeH="0" baseline="0" noProof="0" dirty="0">
                <a:ln>
                  <a:noFill/>
                </a:ln>
                <a:solidFill>
                  <a:prstClr val="black"/>
                </a:solidFill>
                <a:effectLst/>
                <a:uLnTx/>
                <a:uFillTx/>
                <a:latin typeface="+mn-lt"/>
                <a:cs typeface="+mn-cs"/>
              </a:rPr>
              <a:t>facilidad de acceso</a:t>
            </a:r>
            <a:r>
              <a:rPr kumimoji="0" lang="es-ES" sz="1600" b="0" i="0" u="none" strike="noStrike" kern="1200" cap="none" spc="0" normalizeH="0" baseline="0" noProof="0" dirty="0">
                <a:ln>
                  <a:noFill/>
                </a:ln>
                <a:solidFill>
                  <a:prstClr val="black"/>
                </a:solidFill>
                <a:effectLst/>
                <a:uLnTx/>
                <a:uFillTx/>
                <a:latin typeface="+mn-lt"/>
                <a:cs typeface="+mn-cs"/>
              </a:rPr>
              <a:t>, el riesgo de </a:t>
            </a:r>
            <a:r>
              <a:rPr kumimoji="0" lang="es-ES" sz="1600" b="1" i="0" u="none" strike="noStrike" kern="1200" cap="none" spc="0" normalizeH="0" baseline="0" noProof="0" dirty="0">
                <a:ln>
                  <a:noFill/>
                </a:ln>
                <a:solidFill>
                  <a:prstClr val="black"/>
                </a:solidFill>
                <a:effectLst/>
                <a:uLnTx/>
                <a:uFillTx/>
                <a:latin typeface="+mn-lt"/>
                <a:cs typeface="+mn-cs"/>
              </a:rPr>
              <a:t>efectos secundarios</a:t>
            </a:r>
            <a:r>
              <a:rPr kumimoji="0" lang="es-ES" sz="1600" b="0" i="0" u="none" strike="noStrike" kern="1200" cap="none" spc="0" normalizeH="0" baseline="0" noProof="0" dirty="0">
                <a:ln>
                  <a:noFill/>
                </a:ln>
                <a:solidFill>
                  <a:prstClr val="black"/>
                </a:solidFill>
                <a:effectLst/>
                <a:uLnTx/>
                <a:uFillTx/>
                <a:latin typeface="+mn-lt"/>
                <a:cs typeface="+mn-cs"/>
              </a:rPr>
              <a:t>, la </a:t>
            </a:r>
            <a:r>
              <a:rPr kumimoji="0" lang="es-ES" sz="1600" b="1" i="0" u="none" strike="noStrike" kern="1200" cap="none" spc="0" normalizeH="0" baseline="0" noProof="0" dirty="0">
                <a:ln>
                  <a:noFill/>
                </a:ln>
                <a:solidFill>
                  <a:prstClr val="black"/>
                </a:solidFill>
                <a:effectLst/>
                <a:uLnTx/>
                <a:uFillTx/>
                <a:latin typeface="+mn-lt"/>
                <a:cs typeface="+mn-cs"/>
              </a:rPr>
              <a:t>tolerabilidad</a:t>
            </a:r>
            <a:r>
              <a:rPr kumimoji="0" lang="es-ES" sz="1600" b="0" i="0" u="none" strike="noStrike" kern="1200" cap="none" spc="0" normalizeH="0" baseline="0" noProof="0" dirty="0">
                <a:ln>
                  <a:noFill/>
                </a:ln>
                <a:solidFill>
                  <a:prstClr val="black"/>
                </a:solidFill>
                <a:effectLst/>
                <a:uLnTx/>
                <a:uFillTx/>
                <a:latin typeface="+mn-lt"/>
                <a:cs typeface="+mn-cs"/>
              </a:rPr>
              <a:t> y las </a:t>
            </a:r>
            <a:r>
              <a:rPr kumimoji="0" lang="es-ES" sz="1600" b="1" i="0" u="none" strike="noStrike" kern="1200" cap="none" spc="0" normalizeH="0" baseline="0" noProof="0" dirty="0">
                <a:ln>
                  <a:noFill/>
                </a:ln>
                <a:solidFill>
                  <a:prstClr val="black"/>
                </a:solidFill>
                <a:effectLst/>
                <a:uLnTx/>
                <a:uFillTx/>
                <a:latin typeface="+mn-lt"/>
                <a:cs typeface="+mn-cs"/>
              </a:rPr>
              <a:t>preferencias</a:t>
            </a:r>
            <a:r>
              <a:rPr kumimoji="0" lang="es-ES" sz="1600" b="0" i="0" u="none" strike="noStrike" kern="1200" cap="none" spc="0" normalizeH="0" baseline="0" noProof="0" dirty="0">
                <a:ln>
                  <a:noFill/>
                </a:ln>
                <a:solidFill>
                  <a:prstClr val="black"/>
                </a:solidFill>
                <a:effectLst/>
                <a:uLnTx/>
                <a:uFillTx/>
                <a:latin typeface="+mn-lt"/>
                <a:cs typeface="+mn-cs"/>
              </a:rPr>
              <a:t> de cada persona </a:t>
            </a:r>
            <a:r>
              <a:rPr kumimoji="0" lang="es-ES" sz="1600" b="1" i="0" u="none" strike="noStrike" kern="1200" cap="none" spc="0" normalizeH="0" baseline="0" noProof="0" dirty="0">
                <a:ln>
                  <a:noFill/>
                </a:ln>
                <a:solidFill>
                  <a:srgbClr val="C00000"/>
                </a:solidFill>
                <a:effectLst/>
                <a:uLnTx/>
                <a:uFillTx/>
                <a:latin typeface="+mn-lt"/>
                <a:cs typeface="+mn-cs"/>
              </a:rPr>
              <a:t>(A)</a:t>
            </a:r>
            <a:r>
              <a:rPr kumimoji="0" lang="es-ES" sz="1600" b="0" i="0" u="none" strike="noStrike" kern="1200" cap="none" spc="0" normalizeH="0" baseline="0" noProof="0" dirty="0">
                <a:ln>
                  <a:noFill/>
                </a:ln>
                <a:solidFill>
                  <a:prstClr val="black"/>
                </a:solidFill>
                <a:effectLst/>
                <a:uLnTx/>
                <a:uFillTx/>
                <a:latin typeface="+mn-lt"/>
                <a:cs typeface="+mn-cs"/>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prstClr val="black"/>
                </a:solidFill>
                <a:effectLst/>
                <a:uLnTx/>
                <a:uFillTx/>
                <a:latin typeface="+mn-lt"/>
                <a:cs typeface="+mn-cs"/>
              </a:rPr>
              <a:t>Se deben utilizar estrategias farmacológicas que ofrezcan una eficacia suficiente para alcanzar y mantener los objetivos del tratamiento previstos </a:t>
            </a:r>
            <a:r>
              <a:rPr kumimoji="0" lang="es-ES" sz="1600" b="1" i="0" u="none" strike="noStrike" kern="1200" cap="none" spc="0" normalizeH="0" baseline="0" noProof="0" dirty="0">
                <a:ln>
                  <a:noFill/>
                </a:ln>
                <a:solidFill>
                  <a:srgbClr val="C00000"/>
                </a:solidFill>
                <a:effectLst/>
                <a:uLnTx/>
                <a:uFillTx/>
                <a:latin typeface="+mn-lt"/>
                <a:cs typeface="+mn-cs"/>
              </a:rPr>
              <a:t>(A)</a:t>
            </a:r>
            <a:r>
              <a:rPr kumimoji="0" lang="es-ES" sz="1600" b="0" i="0" u="none" strike="noStrike" kern="1200" cap="none" spc="0" normalizeH="0" baseline="0" noProof="0" dirty="0">
                <a:ln>
                  <a:noFill/>
                </a:ln>
                <a:solidFill>
                  <a:prstClr val="black"/>
                </a:solidFill>
                <a:effectLst/>
                <a:uLnTx/>
                <a:uFillTx/>
                <a:latin typeface="+mn-lt"/>
                <a:cs typeface="+mn-cs"/>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prstClr val="black"/>
                </a:solidFill>
                <a:effectLst/>
                <a:uLnTx/>
                <a:uFillTx/>
                <a:latin typeface="+mn-lt"/>
                <a:cs typeface="+mn-cs"/>
              </a:rPr>
              <a:t>La pauta farmacológica y la conducta relacionada con la toma de la medicación se deben volver a evaluar a intervalos regulares (p. ej., cada 3-6 meses) y ajustarse según sea necesario </a:t>
            </a:r>
            <a:r>
              <a:rPr kumimoji="0" lang="es-ES" sz="1600" b="1" i="0" u="none" strike="noStrike" kern="1200" cap="none" spc="0" normalizeH="0" baseline="0" noProof="0" dirty="0">
                <a:ln>
                  <a:noFill/>
                </a:ln>
                <a:solidFill>
                  <a:srgbClr val="C00000"/>
                </a:solidFill>
                <a:effectLst/>
                <a:uLnTx/>
                <a:uFillTx/>
                <a:latin typeface="+mn-lt"/>
                <a:cs typeface="+mn-cs"/>
              </a:rPr>
              <a:t>(E)</a:t>
            </a:r>
            <a:r>
              <a:rPr kumimoji="0" lang="es-ES" sz="1600" b="0" i="0" u="none" strike="noStrike" kern="1200" cap="none" spc="0" normalizeH="0" baseline="0" noProof="0" dirty="0">
                <a:ln>
                  <a:noFill/>
                </a:ln>
                <a:solidFill>
                  <a:prstClr val="black"/>
                </a:solidFill>
                <a:effectLst/>
                <a:uLnTx/>
                <a:uFillTx/>
                <a:latin typeface="+mn-lt"/>
                <a:cs typeface="+mn-cs"/>
              </a:rPr>
              <a:t>.</a:t>
            </a:r>
          </a:p>
          <a:p>
            <a:endParaRPr lang="es-ES" dirty="0">
              <a:latin typeface="+mn-lt"/>
            </a:endParaRPr>
          </a:p>
        </p:txBody>
      </p:sp>
      <p:graphicFrame>
        <p:nvGraphicFramePr>
          <p:cNvPr id="5" name="Marcador de contenido 4">
            <a:extLst>
              <a:ext uri="{FF2B5EF4-FFF2-40B4-BE49-F238E27FC236}">
                <a16:creationId xmlns:a16="http://schemas.microsoft.com/office/drawing/2014/main" id="{1B6E09E6-66E9-FE12-66DF-76588360D6AA}"/>
              </a:ext>
            </a:extLst>
          </p:cNvPr>
          <p:cNvGraphicFramePr>
            <a:graphicFrameLocks noGrp="1"/>
          </p:cNvGraphicFramePr>
          <p:nvPr>
            <p:ph sz="half" idx="4294967295"/>
            <p:extLst>
              <p:ext uri="{D42A27DB-BD31-4B8C-83A1-F6EECF244321}">
                <p14:modId xmlns:p14="http://schemas.microsoft.com/office/powerpoint/2010/main" val="406400089"/>
              </p:ext>
            </p:extLst>
          </p:nvPr>
        </p:nvGraphicFramePr>
        <p:xfrm>
          <a:off x="7616967" y="1846498"/>
          <a:ext cx="3932237" cy="3893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8AB797E3-FF05-16B6-3244-2E160894D2B1}"/>
              </a:ext>
            </a:extLst>
          </p:cNvPr>
          <p:cNvSpPr txBox="1"/>
          <p:nvPr/>
        </p:nvSpPr>
        <p:spPr>
          <a:xfrm>
            <a:off x="1452154" y="829056"/>
            <a:ext cx="9088515" cy="648126"/>
          </a:xfrm>
          <a:prstGeom prst="rect">
            <a:avLst/>
          </a:prstGeom>
          <a:solidFill>
            <a:schemeClr val="tx2">
              <a:lumMod val="10000"/>
              <a:lumOff val="90000"/>
            </a:schemeClr>
          </a:solidFill>
          <a:ln w="28575">
            <a:solidFill>
              <a:schemeClr val="tx2">
                <a:lumMod val="75000"/>
                <a:lumOff val="25000"/>
              </a:schemeClr>
            </a:solidFill>
          </a:ln>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prstClr val="black"/>
                </a:solidFill>
                <a:effectLst/>
                <a:uLnTx/>
                <a:uFillTx/>
                <a:ea typeface="+mn-ea"/>
                <a:cs typeface="+mn-cs"/>
              </a:rPr>
              <a:t>Enfoque holístico, multifactorial y centrado en la persona, y teniendo en cuenta la naturaleza vitalicia de la DM2</a:t>
            </a:r>
          </a:p>
        </p:txBody>
      </p:sp>
      <p:sp>
        <p:nvSpPr>
          <p:cNvPr id="4" name="CuadroTexto 3">
            <a:extLst>
              <a:ext uri="{FF2B5EF4-FFF2-40B4-BE49-F238E27FC236}">
                <a16:creationId xmlns:a16="http://schemas.microsoft.com/office/drawing/2014/main" id="{B3191E9C-9A62-CF79-0793-8AF3338752B5}"/>
              </a:ext>
            </a:extLst>
          </p:cNvPr>
          <p:cNvSpPr txBox="1"/>
          <p:nvPr/>
        </p:nvSpPr>
        <p:spPr>
          <a:xfrm>
            <a:off x="213969" y="6440228"/>
            <a:ext cx="9777756" cy="3693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a:t>
            </a:r>
            <a:r>
              <a:rPr lang="es-ES" sz="900" dirty="0"/>
              <a:t>.</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E</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311965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D47AC-2DF2-DA36-4429-0FEA218FF741}"/>
              </a:ext>
            </a:extLst>
          </p:cNvPr>
          <p:cNvSpPr>
            <a:spLocks noGrp="1"/>
          </p:cNvSpPr>
          <p:nvPr>
            <p:ph type="title"/>
          </p:nvPr>
        </p:nvSpPr>
        <p:spPr/>
        <p:txBody>
          <a:bodyPr/>
          <a:lstStyle/>
          <a:p>
            <a:r>
              <a:rPr lang="es-ES" dirty="0"/>
              <a:t>Tratamiento farmacológico de la DM2</a:t>
            </a:r>
          </a:p>
        </p:txBody>
      </p:sp>
      <p:graphicFrame>
        <p:nvGraphicFramePr>
          <p:cNvPr id="4" name="Marcador de contenido 3">
            <a:extLst>
              <a:ext uri="{FF2B5EF4-FFF2-40B4-BE49-F238E27FC236}">
                <a16:creationId xmlns:a16="http://schemas.microsoft.com/office/drawing/2014/main" id="{21C8C5FA-1EA3-7B10-752D-BF82E170D779}"/>
              </a:ext>
            </a:extLst>
          </p:cNvPr>
          <p:cNvGraphicFramePr>
            <a:graphicFrameLocks noGrp="1"/>
          </p:cNvGraphicFramePr>
          <p:nvPr>
            <p:ph idx="1"/>
            <p:extLst>
              <p:ext uri="{D42A27DB-BD31-4B8C-83A1-F6EECF244321}">
                <p14:modId xmlns:p14="http://schemas.microsoft.com/office/powerpoint/2010/main" val="2463379121"/>
              </p:ext>
            </p:extLst>
          </p:nvPr>
        </p:nvGraphicFramePr>
        <p:xfrm>
          <a:off x="542925" y="1057275"/>
          <a:ext cx="10998046" cy="511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6995A661-74C6-0FC1-0640-49ED68870903}"/>
              </a:ext>
            </a:extLst>
          </p:cNvPr>
          <p:cNvSpPr/>
          <p:nvPr/>
        </p:nvSpPr>
        <p:spPr>
          <a:xfrm>
            <a:off x="5095783" y="2752077"/>
            <a:ext cx="1873188" cy="1775534"/>
          </a:xfrm>
          <a:prstGeom prst="ellipse">
            <a:avLst/>
          </a:prstGeom>
          <a:solidFill>
            <a:srgbClr val="123E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t>Objetivos de cuidado</a:t>
            </a:r>
          </a:p>
          <a:p>
            <a:pPr marL="104775" indent="-104775">
              <a:buFont typeface="Wingdings" panose="05000000000000000000" pitchFamily="2" charset="2"/>
              <a:buChar char="§"/>
            </a:pPr>
            <a:r>
              <a:rPr lang="es-ES" sz="1300" dirty="0"/>
              <a:t>Prevenir complicaciones</a:t>
            </a:r>
          </a:p>
          <a:p>
            <a:pPr marL="104775" indent="-104775">
              <a:buFont typeface="Wingdings" panose="05000000000000000000" pitchFamily="2" charset="2"/>
              <a:buChar char="§"/>
            </a:pPr>
            <a:r>
              <a:rPr lang="es-ES" sz="1300" dirty="0"/>
              <a:t>Optimizar calidad de vida</a:t>
            </a:r>
          </a:p>
        </p:txBody>
      </p:sp>
    </p:spTree>
    <p:extLst>
      <p:ext uri="{BB962C8B-B14F-4D97-AF65-F5344CB8AC3E}">
        <p14:creationId xmlns:p14="http://schemas.microsoft.com/office/powerpoint/2010/main" val="151104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9477D-C99A-4B4D-207E-CF0D392A18DB}"/>
              </a:ext>
            </a:extLst>
          </p:cNvPr>
          <p:cNvSpPr>
            <a:spLocks noGrp="1"/>
          </p:cNvSpPr>
          <p:nvPr>
            <p:ph type="title"/>
          </p:nvPr>
        </p:nvSpPr>
        <p:spPr/>
        <p:txBody>
          <a:bodyPr>
            <a:normAutofit/>
          </a:bodyPr>
          <a:lstStyle/>
          <a:p>
            <a:r>
              <a:rPr lang="es-ES" dirty="0"/>
              <a:t>Tratamiento farmacológico de la DM2</a:t>
            </a:r>
          </a:p>
        </p:txBody>
      </p:sp>
      <p:sp>
        <p:nvSpPr>
          <p:cNvPr id="4" name="Rectángulo 3">
            <a:extLst>
              <a:ext uri="{FF2B5EF4-FFF2-40B4-BE49-F238E27FC236}">
                <a16:creationId xmlns:a16="http://schemas.microsoft.com/office/drawing/2014/main" id="{A49CC576-41B3-5DB3-9D7C-8DEA1A153FAC}"/>
              </a:ext>
            </a:extLst>
          </p:cNvPr>
          <p:cNvSpPr/>
          <p:nvPr/>
        </p:nvSpPr>
        <p:spPr>
          <a:xfrm>
            <a:off x="858846" y="3105239"/>
            <a:ext cx="3604335" cy="520355"/>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DM2  + IC (con fracción de eyección reducida o preservada)</a:t>
            </a:r>
          </a:p>
        </p:txBody>
      </p:sp>
      <p:sp>
        <p:nvSpPr>
          <p:cNvPr id="6" name="CuadroTexto 5">
            <a:extLst>
              <a:ext uri="{FF2B5EF4-FFF2-40B4-BE49-F238E27FC236}">
                <a16:creationId xmlns:a16="http://schemas.microsoft.com/office/drawing/2014/main" id="{BD0A0ACE-DFF0-B46E-4F3B-46A2399EF3A0}"/>
              </a:ext>
            </a:extLst>
          </p:cNvPr>
          <p:cNvSpPr txBox="1"/>
          <p:nvPr/>
        </p:nvSpPr>
        <p:spPr>
          <a:xfrm>
            <a:off x="547925" y="812165"/>
            <a:ext cx="10496365" cy="1384995"/>
          </a:xfrm>
          <a:prstGeom prst="rect">
            <a:avLst/>
          </a:prstGeom>
          <a:noFill/>
        </p:spPr>
        <p:txBody>
          <a:bodyPr wrap="square">
            <a:spAutoFit/>
          </a:bodyPr>
          <a:lstStyle/>
          <a:p>
            <a:r>
              <a:rPr lang="es-ES" sz="2000" b="1" dirty="0"/>
              <a:t>Comorbilidades CV y renales</a:t>
            </a:r>
          </a:p>
          <a:p>
            <a:r>
              <a:rPr lang="es-ES" sz="1600" dirty="0"/>
              <a:t>En adultos con DM2 y enfermedad CV aterosclerótica (ECVA), insuficiencia cardiaca (IC) o enfermedad renal crónica (ERC) establecidas o con alto riesgo de presentarlas, el plan de tratamiento debe incluir fármacos que reduzcan el riesgo cardiorrenal (p. ej., iSGLT2 o arGLP1) para controlar la glucemia y reducir el riesgo CV, independientemente de la HbA</a:t>
            </a:r>
            <a:r>
              <a:rPr lang="es-ES" sz="1600" baseline="-25000" dirty="0"/>
              <a:t>1C</a:t>
            </a:r>
            <a:r>
              <a:rPr lang="es-ES" sz="1600" dirty="0"/>
              <a:t> y teniendo en cuenta factores específicos de la persona </a:t>
            </a:r>
            <a:r>
              <a:rPr lang="es-ES" sz="1600" b="1" dirty="0">
                <a:solidFill>
                  <a:srgbClr val="C00000"/>
                </a:solidFill>
              </a:rPr>
              <a:t>(A)</a:t>
            </a:r>
            <a:r>
              <a:rPr lang="es-ES" sz="1600" dirty="0"/>
              <a:t>. </a:t>
            </a:r>
          </a:p>
        </p:txBody>
      </p:sp>
      <p:sp>
        <p:nvSpPr>
          <p:cNvPr id="7" name="Rectángulo 6">
            <a:extLst>
              <a:ext uri="{FF2B5EF4-FFF2-40B4-BE49-F238E27FC236}">
                <a16:creationId xmlns:a16="http://schemas.microsoft.com/office/drawing/2014/main" id="{DE452B2A-BCD2-1D23-7903-6D5B61D78198}"/>
              </a:ext>
            </a:extLst>
          </p:cNvPr>
          <p:cNvSpPr/>
          <p:nvPr/>
        </p:nvSpPr>
        <p:spPr>
          <a:xfrm>
            <a:off x="5439357" y="3102279"/>
            <a:ext cx="5782324" cy="539908"/>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Utilizar un iSGLT2 para el control glucémico y la prevención de hospitalizaciones por IC</a:t>
            </a:r>
          </a:p>
        </p:txBody>
      </p:sp>
      <p:sp>
        <p:nvSpPr>
          <p:cNvPr id="8" name="Rectángulo 7">
            <a:extLst>
              <a:ext uri="{FF2B5EF4-FFF2-40B4-BE49-F238E27FC236}">
                <a16:creationId xmlns:a16="http://schemas.microsoft.com/office/drawing/2014/main" id="{D738EAF2-68A4-73A3-11B3-1870F095B9D2}"/>
              </a:ext>
            </a:extLst>
          </p:cNvPr>
          <p:cNvSpPr/>
          <p:nvPr/>
        </p:nvSpPr>
        <p:spPr>
          <a:xfrm>
            <a:off x="858846" y="3966707"/>
            <a:ext cx="3604335" cy="520354"/>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DM2  + ERC (TFG </a:t>
            </a:r>
            <a:r>
              <a:rPr lang="pt-BR" sz="1600" b="0" i="0" u="none" strike="noStrike" baseline="0" dirty="0">
                <a:latin typeface="BlissPro"/>
              </a:rPr>
              <a:t>20-60 </a:t>
            </a:r>
            <a:r>
              <a:rPr lang="pt-BR" sz="1600" b="0" i="0" u="none" strike="noStrike" baseline="0" dirty="0" err="1">
                <a:latin typeface="BlissPro"/>
              </a:rPr>
              <a:t>mL</a:t>
            </a:r>
            <a:r>
              <a:rPr lang="pt-BR" sz="1600" b="0" i="0" u="none" strike="noStrike" baseline="0" dirty="0">
                <a:latin typeface="BlissPro"/>
              </a:rPr>
              <a:t>/min/ 1,73 m</a:t>
            </a:r>
            <a:r>
              <a:rPr lang="pt-BR" sz="1600" b="0" i="0" u="none" strike="noStrike" baseline="30000" dirty="0">
                <a:latin typeface="BlissPro"/>
              </a:rPr>
              <a:t>2</a:t>
            </a:r>
            <a:r>
              <a:rPr lang="pt-BR" sz="1600" b="0" i="0" u="none" strike="noStrike" baseline="0" dirty="0">
                <a:latin typeface="BlissPro"/>
              </a:rPr>
              <a:t> o </a:t>
            </a:r>
            <a:r>
              <a:rPr lang="pt-BR" sz="1600" b="0" i="0" u="none" strike="noStrike" baseline="0" dirty="0" err="1">
                <a:latin typeface="BlissPro"/>
              </a:rPr>
              <a:t>albuminuria</a:t>
            </a:r>
            <a:r>
              <a:rPr lang="pt-BR" sz="1600" b="0" i="0" u="none" strike="noStrike" baseline="0" dirty="0">
                <a:latin typeface="BlissPro"/>
              </a:rPr>
              <a:t>)</a:t>
            </a:r>
            <a:r>
              <a:rPr lang="es-ES" sz="1600" dirty="0"/>
              <a:t> </a:t>
            </a:r>
          </a:p>
        </p:txBody>
      </p:sp>
      <p:sp>
        <p:nvSpPr>
          <p:cNvPr id="9" name="Rectángulo 8">
            <a:extLst>
              <a:ext uri="{FF2B5EF4-FFF2-40B4-BE49-F238E27FC236}">
                <a16:creationId xmlns:a16="http://schemas.microsoft.com/office/drawing/2014/main" id="{56C6F0D5-F735-4BA9-7480-C977A82573D1}"/>
              </a:ext>
            </a:extLst>
          </p:cNvPr>
          <p:cNvSpPr/>
          <p:nvPr/>
        </p:nvSpPr>
        <p:spPr>
          <a:xfrm>
            <a:off x="5439357" y="3960787"/>
            <a:ext cx="5782324" cy="539908"/>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Utilizar un iSGLT2 para </a:t>
            </a:r>
            <a:r>
              <a:rPr lang="es-ES" sz="1600" b="0" i="0" u="none" strike="noStrike" baseline="0" dirty="0">
                <a:latin typeface="BlissPro"/>
              </a:rPr>
              <a:t>minimizar la progresión</a:t>
            </a:r>
            <a:r>
              <a:rPr lang="es-ES" sz="1600" dirty="0">
                <a:latin typeface="BlissPro"/>
              </a:rPr>
              <a:t> </a:t>
            </a:r>
            <a:r>
              <a:rPr lang="es-ES" sz="1600" b="0" i="0" u="none" strike="noStrike" baseline="0" dirty="0">
                <a:latin typeface="BlissPro"/>
              </a:rPr>
              <a:t>de la ERC, reducir los episodios CV y reducir las hospitalizaciones por IC</a:t>
            </a:r>
            <a:endParaRPr lang="es-ES" sz="1600" dirty="0"/>
          </a:p>
        </p:txBody>
      </p:sp>
      <p:sp>
        <p:nvSpPr>
          <p:cNvPr id="10" name="Rectángulo 9">
            <a:extLst>
              <a:ext uri="{FF2B5EF4-FFF2-40B4-BE49-F238E27FC236}">
                <a16:creationId xmlns:a16="http://schemas.microsoft.com/office/drawing/2014/main" id="{FA5C6286-3516-46D3-95BB-5ABDC98899AE}"/>
              </a:ext>
            </a:extLst>
          </p:cNvPr>
          <p:cNvSpPr/>
          <p:nvPr/>
        </p:nvSpPr>
        <p:spPr>
          <a:xfrm>
            <a:off x="858846" y="4828174"/>
            <a:ext cx="3604335" cy="520354"/>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DM2  + ERC avanzada (TFG </a:t>
            </a:r>
            <a:r>
              <a:rPr lang="pt-BR" sz="1600" dirty="0">
                <a:latin typeface="BlissPro"/>
              </a:rPr>
              <a:t>&lt; 30 </a:t>
            </a:r>
            <a:r>
              <a:rPr lang="pt-BR" sz="1600" b="0" i="0" u="none" strike="noStrike" baseline="0" dirty="0" err="1">
                <a:latin typeface="BlissPro"/>
              </a:rPr>
              <a:t>mL</a:t>
            </a:r>
            <a:r>
              <a:rPr lang="pt-BR" sz="1600" b="0" i="0" u="none" strike="noStrike" baseline="0" dirty="0">
                <a:latin typeface="BlissPro"/>
              </a:rPr>
              <a:t>/min/ 1,73 m</a:t>
            </a:r>
            <a:r>
              <a:rPr lang="pt-BR" sz="1600" b="0" i="0" u="none" strike="noStrike" baseline="30000" dirty="0">
                <a:latin typeface="BlissPro"/>
              </a:rPr>
              <a:t>2</a:t>
            </a:r>
            <a:r>
              <a:rPr lang="pt-BR" sz="1600" b="0" i="0" u="none" strike="noStrike" baseline="0" dirty="0">
                <a:latin typeface="BlissPro"/>
              </a:rPr>
              <a:t>)</a:t>
            </a:r>
            <a:r>
              <a:rPr lang="es-ES" sz="1600" dirty="0"/>
              <a:t> </a:t>
            </a:r>
          </a:p>
        </p:txBody>
      </p:sp>
      <p:sp>
        <p:nvSpPr>
          <p:cNvPr id="11" name="Rectángulo 10">
            <a:extLst>
              <a:ext uri="{FF2B5EF4-FFF2-40B4-BE49-F238E27FC236}">
                <a16:creationId xmlns:a16="http://schemas.microsoft.com/office/drawing/2014/main" id="{2E5BFD1C-1BD4-3D94-ABC5-1444A61C5BC9}"/>
              </a:ext>
            </a:extLst>
          </p:cNvPr>
          <p:cNvSpPr/>
          <p:nvPr/>
        </p:nvSpPr>
        <p:spPr>
          <a:xfrm>
            <a:off x="5439357" y="4819296"/>
            <a:ext cx="5782324" cy="529232"/>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Se prefiere un arGLP1 debido al menor riesgo de hipoglucemia y a la reducción de episodios CV</a:t>
            </a:r>
          </a:p>
        </p:txBody>
      </p:sp>
      <p:cxnSp>
        <p:nvCxnSpPr>
          <p:cNvPr id="13" name="Conector recto de flecha 12">
            <a:extLst>
              <a:ext uri="{FF2B5EF4-FFF2-40B4-BE49-F238E27FC236}">
                <a16:creationId xmlns:a16="http://schemas.microsoft.com/office/drawing/2014/main" id="{19E3DE12-220C-1924-594D-7BC83FD8C650}"/>
              </a:ext>
            </a:extLst>
          </p:cNvPr>
          <p:cNvCxnSpPr>
            <a:cxnSpLocks/>
          </p:cNvCxnSpPr>
          <p:nvPr/>
        </p:nvCxnSpPr>
        <p:spPr>
          <a:xfrm>
            <a:off x="4707133" y="3351284"/>
            <a:ext cx="48827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a:extLst>
              <a:ext uri="{FF2B5EF4-FFF2-40B4-BE49-F238E27FC236}">
                <a16:creationId xmlns:a16="http://schemas.microsoft.com/office/drawing/2014/main" id="{704B823C-F635-9224-7724-3164EEB6A474}"/>
              </a:ext>
            </a:extLst>
          </p:cNvPr>
          <p:cNvCxnSpPr>
            <a:cxnSpLocks/>
          </p:cNvCxnSpPr>
          <p:nvPr/>
        </p:nvCxnSpPr>
        <p:spPr>
          <a:xfrm>
            <a:off x="4707133" y="4198619"/>
            <a:ext cx="48827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4F86120A-DB41-078C-29BD-431B4D797BA4}"/>
              </a:ext>
            </a:extLst>
          </p:cNvPr>
          <p:cNvCxnSpPr>
            <a:cxnSpLocks/>
          </p:cNvCxnSpPr>
          <p:nvPr/>
        </p:nvCxnSpPr>
        <p:spPr>
          <a:xfrm>
            <a:off x="4707133" y="5045955"/>
            <a:ext cx="48827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ángulo 15">
            <a:extLst>
              <a:ext uri="{FF2B5EF4-FFF2-40B4-BE49-F238E27FC236}">
                <a16:creationId xmlns:a16="http://schemas.microsoft.com/office/drawing/2014/main" id="{F28BC3EE-8F09-44A5-CA18-59A5FC84DCD4}"/>
              </a:ext>
            </a:extLst>
          </p:cNvPr>
          <p:cNvSpPr/>
          <p:nvPr/>
        </p:nvSpPr>
        <p:spPr>
          <a:xfrm>
            <a:off x="858846" y="2243772"/>
            <a:ext cx="3604335" cy="520354"/>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DM2  + alto riesgo CV o eventos CV previos</a:t>
            </a:r>
          </a:p>
        </p:txBody>
      </p:sp>
      <p:sp>
        <p:nvSpPr>
          <p:cNvPr id="17" name="Rectángulo 16">
            <a:extLst>
              <a:ext uri="{FF2B5EF4-FFF2-40B4-BE49-F238E27FC236}">
                <a16:creationId xmlns:a16="http://schemas.microsoft.com/office/drawing/2014/main" id="{914C85BA-E42D-4AEF-48D3-439D89B4A110}"/>
              </a:ext>
            </a:extLst>
          </p:cNvPr>
          <p:cNvSpPr/>
          <p:nvPr/>
        </p:nvSpPr>
        <p:spPr>
          <a:xfrm>
            <a:off x="5439357" y="2224220"/>
            <a:ext cx="5782324" cy="559459"/>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Utilizar un iSGLT2 o un</a:t>
            </a:r>
            <a:r>
              <a:rPr kumimoji="0" lang="es-ES" sz="1600" b="0" i="0" u="none" strike="noStrike" kern="1200" cap="none" spc="0" normalizeH="0" baseline="0" noProof="0" dirty="0">
                <a:ln>
                  <a:noFill/>
                </a:ln>
                <a:solidFill>
                  <a:prstClr val="white"/>
                </a:solidFill>
                <a:effectLst/>
                <a:uLnTx/>
                <a:uFillTx/>
                <a:latin typeface="Aptos" panose="02110004020202020204"/>
                <a:ea typeface="+mn-ea"/>
                <a:cs typeface="+mn-cs"/>
              </a:rPr>
              <a:t> arGLP1 para reducir el riesgo CV</a:t>
            </a:r>
            <a:r>
              <a:rPr lang="es-ES" sz="1600" dirty="0"/>
              <a:t>  </a:t>
            </a:r>
          </a:p>
        </p:txBody>
      </p:sp>
      <p:cxnSp>
        <p:nvCxnSpPr>
          <p:cNvPr id="3" name="Conector recto de flecha 2">
            <a:extLst>
              <a:ext uri="{FF2B5EF4-FFF2-40B4-BE49-F238E27FC236}">
                <a16:creationId xmlns:a16="http://schemas.microsoft.com/office/drawing/2014/main" id="{AA1E8AED-F081-E7F8-9DCB-D23EA3D7F846}"/>
              </a:ext>
            </a:extLst>
          </p:cNvPr>
          <p:cNvCxnSpPr>
            <a:cxnSpLocks/>
          </p:cNvCxnSpPr>
          <p:nvPr/>
        </p:nvCxnSpPr>
        <p:spPr>
          <a:xfrm>
            <a:off x="4707133" y="2503949"/>
            <a:ext cx="48827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044E5360-F752-A500-BA6B-BDD8D110D29C}"/>
              </a:ext>
            </a:extLst>
          </p:cNvPr>
          <p:cNvSpPr txBox="1"/>
          <p:nvPr/>
        </p:nvSpPr>
        <p:spPr>
          <a:xfrm>
            <a:off x="720507" y="5612814"/>
            <a:ext cx="10759743" cy="584775"/>
          </a:xfrm>
          <a:prstGeom prst="rect">
            <a:avLst/>
          </a:prstGeom>
          <a:solidFill>
            <a:srgbClr val="E5C4C6"/>
          </a:solidFill>
          <a:ln>
            <a:solidFill>
              <a:schemeClr val="accent2"/>
            </a:solidFill>
          </a:ln>
        </p:spPr>
        <p:txBody>
          <a:bodyPr wrap="square">
            <a:spAutoFit/>
          </a:bodyPr>
          <a:lstStyle/>
          <a:p>
            <a:pPr algn="ctr"/>
            <a:r>
              <a:rPr lang="es-ES" sz="1600" b="0" i="0" dirty="0">
                <a:effectLst/>
              </a:rPr>
              <a:t>En los pacientes en los que se prioriza el beneficio cardiorrenal y no se consigue alcanzar objetivos,</a:t>
            </a:r>
            <a:br>
              <a:rPr lang="es-ES" sz="1600" b="0" i="0" dirty="0">
                <a:effectLst/>
              </a:rPr>
            </a:br>
            <a:r>
              <a:rPr lang="es-ES" sz="1600" b="0" i="0" dirty="0">
                <a:effectLst/>
              </a:rPr>
              <a:t>se recomienda la intensificación del tratamiento.</a:t>
            </a:r>
            <a:endParaRPr lang="es-ES" sz="1600" dirty="0"/>
          </a:p>
        </p:txBody>
      </p:sp>
      <p:sp>
        <p:nvSpPr>
          <p:cNvPr id="18" name="CuadroTexto 17">
            <a:extLst>
              <a:ext uri="{FF2B5EF4-FFF2-40B4-BE49-F238E27FC236}">
                <a16:creationId xmlns:a16="http://schemas.microsoft.com/office/drawing/2014/main" id="{C95933A0-3C7A-4527-3BAB-792E5E3AB05D}"/>
              </a:ext>
            </a:extLst>
          </p:cNvPr>
          <p:cNvSpPr txBox="1"/>
          <p:nvPr/>
        </p:nvSpPr>
        <p:spPr>
          <a:xfrm>
            <a:off x="213969" y="6337749"/>
            <a:ext cx="9777756" cy="507831"/>
          </a:xfrm>
          <a:prstGeom prst="rect">
            <a:avLst/>
          </a:prstGeom>
          <a:noFill/>
        </p:spPr>
        <p:txBody>
          <a:bodyPr wrap="square">
            <a:spAutoFit/>
          </a:bodyPr>
          <a:lstStyle/>
          <a:p>
            <a:r>
              <a:rPr lang="es-ES" sz="9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arGLP1: agonistas del receptor del péptido similar al glucagón 1; </a:t>
            </a:r>
            <a:r>
              <a:rPr kumimoji="0" lang="es-ES" sz="900" u="none" strike="noStrike" kern="1200" cap="none" spc="0" normalizeH="0" baseline="0" noProof="0" dirty="0">
                <a:ln>
                  <a:noFill/>
                </a:ln>
                <a:effectLst/>
                <a:uLnTx/>
                <a:uFillTx/>
                <a:ea typeface="ヒラギノ角ゴ Pro W3" charset="-128"/>
                <a:cs typeface="+mn-cs"/>
              </a:rPr>
              <a:t>DM: diabetes mellitus; </a:t>
            </a:r>
            <a:r>
              <a:rPr lang="es-ES" sz="900" dirty="0"/>
              <a:t>CV: cardiovascular;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 iSGLT2: inhibidores del cotransportador de sodio-glucosa tipo 2; TFG: tasa de filtración glomerular.</a:t>
            </a:r>
          </a:p>
          <a:p>
            <a:r>
              <a:rPr lang="es-ES" sz="900" dirty="0">
                <a:solidFill>
                  <a:srgbClr val="C00000"/>
                </a:solidFill>
                <a:ea typeface="ヒラギノ角ゴ Pro W3" charset="-128"/>
              </a:rPr>
              <a:t>A</a:t>
            </a:r>
            <a:r>
              <a:rPr lang="es-ES" sz="900" dirty="0">
                <a:ea typeface="ヒラギノ角ゴ Pro W3" charset="-128"/>
              </a:rPr>
              <a:t>: nivel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189311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D5A9D56-F87F-C400-9E69-9A79AB626240}"/>
              </a:ext>
            </a:extLst>
          </p:cNvPr>
          <p:cNvSpPr txBox="1"/>
          <p:nvPr/>
        </p:nvSpPr>
        <p:spPr>
          <a:xfrm>
            <a:off x="495823" y="329004"/>
            <a:ext cx="9801663" cy="954107"/>
          </a:xfrm>
          <a:prstGeom prst="rect">
            <a:avLst/>
          </a:prstGeom>
          <a:noFill/>
        </p:spPr>
        <p:txBody>
          <a:bodyPr wrap="square" rtlCol="0">
            <a:spAutoFit/>
          </a:bodyPr>
          <a:lstStyle/>
          <a:p>
            <a:r>
              <a:rPr lang="es-ES_tradnl" sz="2800" b="1" dirty="0">
                <a:solidFill>
                  <a:srgbClr val="002855"/>
                </a:solidFill>
                <a:latin typeface="Arial" panose="020B0604020202020204" pitchFamily="34" charset="0"/>
                <a:cs typeface="Arial" panose="020B0604020202020204" pitchFamily="34" charset="0"/>
              </a:rPr>
              <a:t>Exoneración de responsabilidad y uso de la presentación</a:t>
            </a:r>
            <a:endParaRPr lang="es-ES" sz="2800" b="1" dirty="0">
              <a:solidFill>
                <a:srgbClr val="002855"/>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0094B02-3AFA-42DB-D306-9FE70B3D32B7}"/>
              </a:ext>
            </a:extLst>
          </p:cNvPr>
          <p:cNvSpPr txBox="1"/>
          <p:nvPr/>
        </p:nvSpPr>
        <p:spPr>
          <a:xfrm>
            <a:off x="555944" y="1496472"/>
            <a:ext cx="9801663" cy="4678204"/>
          </a:xfrm>
          <a:prstGeom prst="rect">
            <a:avLst/>
          </a:prstGeom>
          <a:noFill/>
        </p:spPr>
        <p:txBody>
          <a:bodyPr wrap="square" rtlCol="0">
            <a:spAutoFit/>
          </a:bodyPr>
          <a:lstStyle/>
          <a:p>
            <a:pPr marL="0" lvl="0" indent="0" algn="just" rtl="0">
              <a:spcBef>
                <a:spcPts val="0"/>
              </a:spcBef>
              <a:spcAft>
                <a:spcPts val="0"/>
              </a:spcAft>
              <a:buClr>
                <a:schemeClr val="dk1"/>
              </a:buClr>
              <a:buFont typeface="Arial"/>
              <a:buNone/>
            </a:pPr>
            <a:r>
              <a:rPr lang="es-ES" sz="1400" dirty="0">
                <a:solidFill>
                  <a:srgbClr val="6F6F6F"/>
                </a:solidFill>
                <a:latin typeface="Arial" panose="020B0604020202020204" pitchFamily="34" charset="0"/>
                <a:cs typeface="Arial" panose="020B0604020202020204" pitchFamily="34" charset="0"/>
              </a:rPr>
              <a:t>Este documento (la “Presentación”) ha sido preparado exclusivamente para su uso en presentaciones y/o formaciones de Almirall, S.A. ("Almirall") dirigidas a la comunidad científica (“Uso Permitido”). Este documento incluye información resumida y no pretende ser exhaustivo. La divulgación, difusión o uso de este documento, para un uso distinto al Uso Permitido, sin la autorización previa, expresa y por escrito de Almirall está prohibida.</a:t>
            </a:r>
          </a:p>
          <a:p>
            <a:pPr marL="0" lvl="0" indent="0" algn="just" rtl="0">
              <a:spcBef>
                <a:spcPts val="0"/>
              </a:spcBef>
              <a:spcAft>
                <a:spcPts val="0"/>
              </a:spcAft>
              <a:buClr>
                <a:schemeClr val="dk1"/>
              </a:buClr>
              <a:buFont typeface="Arial"/>
              <a:buNone/>
            </a:pPr>
            <a:endParaRPr lang="es-ES" sz="1400" dirty="0">
              <a:solidFill>
                <a:srgbClr val="6F6F6F"/>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r>
              <a:rPr lang="es-ES" sz="1400" dirty="0">
                <a:solidFill>
                  <a:srgbClr val="6F6F6F"/>
                </a:solidFill>
                <a:latin typeface="Arial" panose="020B0604020202020204" pitchFamily="34" charset="0"/>
                <a:cs typeface="Arial" panose="020B0604020202020204" pitchFamily="34" charset="0"/>
              </a:rPr>
              <a:t>Almirall no otorga, ni implícita ni explícitamente, ninguna garantía de imparcialidad, precisión, integridad o exactitud de la información, opinión y declaraciones expresadas en dicha Presentación o en discusiones que puedan tener lugar durante su utilización. Tanto la Presentación como los contenidos incluidos en la misma (con carácter enunciativo, que no limitativo, imágenes, diseño gráfico, logos, textos, gráficos, ilustraciones, fotografías, y cualquier otro material susceptible de protección) están bajo la responsabilidad de Almirall y son titularidad exclusiva de Almirall o Almirall tiene sobre ellos la correspondiente autorización de uso. </a:t>
            </a:r>
          </a:p>
          <a:p>
            <a:pPr marL="0" lvl="0" indent="0" algn="just" rtl="0">
              <a:spcBef>
                <a:spcPts val="0"/>
              </a:spcBef>
              <a:spcAft>
                <a:spcPts val="0"/>
              </a:spcAft>
              <a:buClr>
                <a:schemeClr val="dk1"/>
              </a:buClr>
              <a:buFont typeface="Arial"/>
              <a:buNone/>
            </a:pPr>
            <a:endParaRPr lang="es-ES" sz="1400" dirty="0">
              <a:solidFill>
                <a:srgbClr val="6F6F6F"/>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r>
              <a:rPr lang="es-ES" sz="1400" dirty="0">
                <a:solidFill>
                  <a:srgbClr val="6F6F6F"/>
                </a:solidFill>
                <a:latin typeface="Arial" panose="020B0604020202020204" pitchFamily="34" charset="0"/>
                <a:cs typeface="Arial" panose="020B0604020202020204" pitchFamily="34" charset="0"/>
              </a:rPr>
              <a:t>Igualmente, todos los nombres comerciales, marcas o signos distintivos de cualquier clase contenidos en la Presentación están protegidos por la Ley. La reproducción, distribución, comercialización, transformación, comunicación pública y, en general, cualquier otra forma de explotación, por cualquier procedimiento, de todo o parte de la Presentación  o de la información contenida en la misma con fines distintos al Uso Permitido, podría constituir una infracción de los derechos de Propiedad Intelectual y/o Industrial de Almirall o del titular de los mismos y podría dar lugar al ejercicio de cuantas acciones judiciales o extrajudiciales pudieran corresponder en el ejercicio de sus derechos. Todo ello salvo que, previa solicitud, Almirall haya autorizado expresamente y por escrito el uso de los contenidos para un fin específico, en cuyo caso, el destinatario se compromete a citar la Almirall como fuente titular del contenido.</a:t>
            </a:r>
          </a:p>
          <a:p>
            <a:endParaRPr lang="es-ES" dirty="0">
              <a:solidFill>
                <a:srgbClr val="6F6F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10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94F05-140D-FEEB-1186-8ABA27484465}"/>
              </a:ext>
            </a:extLst>
          </p:cNvPr>
          <p:cNvSpPr>
            <a:spLocks noGrp="1"/>
          </p:cNvSpPr>
          <p:nvPr>
            <p:ph type="title"/>
          </p:nvPr>
        </p:nvSpPr>
        <p:spPr/>
        <p:txBody>
          <a:bodyPr>
            <a:normAutofit/>
          </a:bodyPr>
          <a:lstStyle/>
          <a:p>
            <a:r>
              <a:rPr lang="es-ES" dirty="0"/>
              <a:t>Tratamiento farmacológico de la DM2</a:t>
            </a:r>
          </a:p>
        </p:txBody>
      </p:sp>
      <p:sp>
        <p:nvSpPr>
          <p:cNvPr id="3" name="Marcador de contenido 2">
            <a:extLst>
              <a:ext uri="{FF2B5EF4-FFF2-40B4-BE49-F238E27FC236}">
                <a16:creationId xmlns:a16="http://schemas.microsoft.com/office/drawing/2014/main" id="{BD09F99F-2F42-E86D-259E-FF4C38F0C283}"/>
              </a:ext>
            </a:extLst>
          </p:cNvPr>
          <p:cNvSpPr>
            <a:spLocks noGrp="1"/>
          </p:cNvSpPr>
          <p:nvPr>
            <p:ph idx="1"/>
          </p:nvPr>
        </p:nvSpPr>
        <p:spPr>
          <a:xfrm>
            <a:off x="533358" y="630571"/>
            <a:ext cx="10515600" cy="138736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lang="es-ES" sz="2000" b="1" dirty="0">
                <a:solidFill>
                  <a:prstClr val="black"/>
                </a:solidFill>
                <a:latin typeface="Aptos" panose="02110004020202020204"/>
              </a:rPr>
              <a:t>Control glucémico</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s-ES" sz="1600" b="1" dirty="0">
                <a:solidFill>
                  <a:prstClr val="black"/>
                </a:solidFill>
                <a:latin typeface="Aptos" panose="02110004020202020204"/>
              </a:rPr>
              <a:t>Si no se han</a:t>
            </a:r>
            <a:r>
              <a:rPr kumimoji="0" lang="es-ES" sz="1600" b="1" i="0" u="none" strike="noStrike" kern="1200" cap="none" spc="0" normalizeH="0" baseline="0" noProof="0" dirty="0">
                <a:ln>
                  <a:noFill/>
                </a:ln>
                <a:solidFill>
                  <a:prstClr val="black"/>
                </a:solidFill>
                <a:effectLst/>
                <a:uLnTx/>
                <a:uFillTx/>
                <a:latin typeface="Aptos" panose="02110004020202020204"/>
                <a:ea typeface="+mn-ea"/>
                <a:cs typeface="+mn-cs"/>
              </a:rPr>
              <a:t> alcanzado </a:t>
            </a:r>
            <a:r>
              <a:rPr lang="es-ES" sz="1600" b="1" dirty="0">
                <a:solidFill>
                  <a:prstClr val="black"/>
                </a:solidFill>
                <a:latin typeface="Aptos" panose="02110004020202020204"/>
              </a:rPr>
              <a:t>los</a:t>
            </a:r>
            <a:r>
              <a:rPr kumimoji="0" lang="es-ES" sz="1600" b="1" i="0" u="none" strike="noStrike" kern="1200" cap="none" spc="0" normalizeH="0" baseline="0" noProof="0" dirty="0">
                <a:ln>
                  <a:noFill/>
                </a:ln>
                <a:solidFill>
                  <a:prstClr val="black"/>
                </a:solidFill>
                <a:effectLst/>
                <a:uLnTx/>
                <a:uFillTx/>
                <a:latin typeface="Aptos" panose="02110004020202020204"/>
                <a:ea typeface="+mn-ea"/>
                <a:cs typeface="+mn-cs"/>
              </a:rPr>
              <a:t> objetivos glucémicos </a:t>
            </a:r>
            <a:r>
              <a:rPr kumimoji="0" lang="es-ES" sz="1600" b="0" i="0" u="none" strike="noStrike" kern="1200" cap="none" spc="0" normalizeH="0" baseline="0" noProof="0" dirty="0">
                <a:ln>
                  <a:noFill/>
                </a:ln>
                <a:solidFill>
                  <a:prstClr val="black"/>
                </a:solidFill>
                <a:effectLst/>
                <a:uLnTx/>
                <a:uFillTx/>
                <a:latin typeface="Aptos" panose="02110004020202020204"/>
                <a:ea typeface="+mn-ea"/>
                <a:cs typeface="+mn-cs"/>
              </a:rPr>
              <a:t>individuales, para la selección de los fármacos hipoglucemiantes posteriores se deberán tener en cuenta los objetivos glucémicos y de peso individualizados, así como la presencia de otras comorbilidades metabólicas y el riesgo de hipoglucemia </a:t>
            </a:r>
            <a:r>
              <a:rPr kumimoji="0" lang="es-ES" sz="1800" b="1" i="0" u="none" strike="noStrike" kern="1200" cap="none" spc="0" normalizeH="0" baseline="0" noProof="0" dirty="0">
                <a:ln>
                  <a:noFill/>
                </a:ln>
                <a:solidFill>
                  <a:srgbClr val="C00000"/>
                </a:solidFill>
                <a:effectLst/>
                <a:uLnTx/>
                <a:uFillTx/>
                <a:latin typeface="Aptos" panose="02110004020202020204"/>
                <a:ea typeface="+mn-ea"/>
                <a:cs typeface="+mn-cs"/>
              </a:rPr>
              <a:t>(A)</a:t>
            </a:r>
            <a:r>
              <a:rPr kumimoji="0" lang="es-E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s-E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indent="0">
              <a:buNone/>
            </a:pPr>
            <a:endParaRPr lang="es-ES" dirty="0"/>
          </a:p>
        </p:txBody>
      </p:sp>
      <p:sp>
        <p:nvSpPr>
          <p:cNvPr id="4" name="Rectángulo 3">
            <a:extLst>
              <a:ext uri="{FF2B5EF4-FFF2-40B4-BE49-F238E27FC236}">
                <a16:creationId xmlns:a16="http://schemas.microsoft.com/office/drawing/2014/main" id="{2D998778-4E2B-D680-3CB0-43A93C7AA626}"/>
              </a:ext>
            </a:extLst>
          </p:cNvPr>
          <p:cNvSpPr/>
          <p:nvPr/>
        </p:nvSpPr>
        <p:spPr>
          <a:xfrm>
            <a:off x="861858" y="3027581"/>
            <a:ext cx="2379216" cy="616998"/>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Terapia combinada temprana</a:t>
            </a:r>
          </a:p>
        </p:txBody>
      </p:sp>
      <p:sp>
        <p:nvSpPr>
          <p:cNvPr id="5" name="Rectángulo 4">
            <a:extLst>
              <a:ext uri="{FF2B5EF4-FFF2-40B4-BE49-F238E27FC236}">
                <a16:creationId xmlns:a16="http://schemas.microsoft.com/office/drawing/2014/main" id="{6968F82E-2EF7-FDDE-47F2-ADFD58E3AD07}"/>
              </a:ext>
            </a:extLst>
          </p:cNvPr>
          <p:cNvSpPr/>
          <p:nvPr/>
        </p:nvSpPr>
        <p:spPr>
          <a:xfrm>
            <a:off x="4524273" y="2881524"/>
            <a:ext cx="6657514" cy="765700"/>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Considerar al comienzo del tratamiento para acortar el tiempo necesario hasta conseguir los objetivos terapéuticos </a:t>
            </a:r>
          </a:p>
        </p:txBody>
      </p:sp>
      <p:sp>
        <p:nvSpPr>
          <p:cNvPr id="8" name="Rectángulo 7">
            <a:extLst>
              <a:ext uri="{FF2B5EF4-FFF2-40B4-BE49-F238E27FC236}">
                <a16:creationId xmlns:a16="http://schemas.microsoft.com/office/drawing/2014/main" id="{944E45B1-AD0F-15D2-094D-616FCD04A4A4}"/>
              </a:ext>
            </a:extLst>
          </p:cNvPr>
          <p:cNvSpPr/>
          <p:nvPr/>
        </p:nvSpPr>
        <p:spPr>
          <a:xfrm>
            <a:off x="848918" y="4694034"/>
            <a:ext cx="2379216" cy="694678"/>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Inicio de terapia con insulina</a:t>
            </a:r>
          </a:p>
        </p:txBody>
      </p:sp>
      <p:sp>
        <p:nvSpPr>
          <p:cNvPr id="9" name="Rectángulo 8">
            <a:extLst>
              <a:ext uri="{FF2B5EF4-FFF2-40B4-BE49-F238E27FC236}">
                <a16:creationId xmlns:a16="http://schemas.microsoft.com/office/drawing/2014/main" id="{0EED42EA-18BA-FDF3-1B59-9DECF6AC988A}"/>
              </a:ext>
            </a:extLst>
          </p:cNvPr>
          <p:cNvSpPr/>
          <p:nvPr/>
        </p:nvSpPr>
        <p:spPr>
          <a:xfrm>
            <a:off x="4524273" y="4435487"/>
            <a:ext cx="6657514" cy="1013756"/>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s-ES" sz="1600" dirty="0"/>
              <a:t>Evidencia de catabolismo en curso (p. ej., pérdida de peso inesperada)</a:t>
            </a:r>
          </a:p>
          <a:p>
            <a:pPr marL="285750" indent="-285750">
              <a:buFontTx/>
              <a:buChar char="-"/>
            </a:pPr>
            <a:r>
              <a:rPr lang="es-ES" sz="1600" dirty="0"/>
              <a:t>Síntomas de hiperglucemia</a:t>
            </a:r>
          </a:p>
          <a:p>
            <a:pPr marL="285750" indent="-285750">
              <a:buFontTx/>
              <a:buChar char="-"/>
            </a:pPr>
            <a:r>
              <a:rPr lang="es-ES" sz="1600" dirty="0"/>
              <a:t>Niveles muy elevados de HbA</a:t>
            </a:r>
            <a:r>
              <a:rPr lang="es-ES" sz="1600" baseline="-25000" dirty="0"/>
              <a:t>1C</a:t>
            </a:r>
            <a:r>
              <a:rPr lang="es-ES" sz="1600" dirty="0"/>
              <a:t> o de glucemia (HbA</a:t>
            </a:r>
            <a:r>
              <a:rPr lang="es-ES" sz="1600" baseline="-25000" dirty="0"/>
              <a:t>1C</a:t>
            </a:r>
            <a:r>
              <a:rPr lang="es-ES" sz="1600" dirty="0"/>
              <a:t> &gt; 10%</a:t>
            </a:r>
            <a:br>
              <a:rPr lang="es-ES" sz="1600" dirty="0"/>
            </a:br>
            <a:r>
              <a:rPr lang="es-ES" sz="1600" dirty="0"/>
              <a:t>[&gt; 86 mmol/mol] o glucemia ≥ 300 mg/</a:t>
            </a:r>
            <a:r>
              <a:rPr lang="es-ES" sz="1600" dirty="0" err="1"/>
              <a:t>dL</a:t>
            </a:r>
            <a:r>
              <a:rPr lang="es-ES" sz="1600" dirty="0"/>
              <a:t> [≥ 16,7 mmol/L]) </a:t>
            </a:r>
          </a:p>
        </p:txBody>
      </p:sp>
      <p:sp>
        <p:nvSpPr>
          <p:cNvPr id="10" name="Rectángulo 9">
            <a:extLst>
              <a:ext uri="{FF2B5EF4-FFF2-40B4-BE49-F238E27FC236}">
                <a16:creationId xmlns:a16="http://schemas.microsoft.com/office/drawing/2014/main" id="{78DBC4FE-AF7C-2F5A-7867-58003C3AF111}"/>
              </a:ext>
            </a:extLst>
          </p:cNvPr>
          <p:cNvSpPr/>
          <p:nvPr/>
        </p:nvSpPr>
        <p:spPr>
          <a:xfrm>
            <a:off x="848918" y="5610092"/>
            <a:ext cx="2379216" cy="694678"/>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Tratamiento combinado con insulina</a:t>
            </a:r>
          </a:p>
        </p:txBody>
      </p:sp>
      <p:sp>
        <p:nvSpPr>
          <p:cNvPr id="11" name="Rectángulo 10">
            <a:extLst>
              <a:ext uri="{FF2B5EF4-FFF2-40B4-BE49-F238E27FC236}">
                <a16:creationId xmlns:a16="http://schemas.microsoft.com/office/drawing/2014/main" id="{2571535D-DC64-FEC1-4F2B-B1F08B891719}"/>
              </a:ext>
            </a:extLst>
          </p:cNvPr>
          <p:cNvSpPr/>
          <p:nvPr/>
        </p:nvSpPr>
        <p:spPr>
          <a:xfrm>
            <a:off x="4524273" y="5578447"/>
            <a:ext cx="6657514" cy="699148"/>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Combinación con un arGLP1 para lograr una mayor eficacia glucémica,</a:t>
            </a:r>
            <a:br>
              <a:rPr lang="es-ES" sz="1600" dirty="0"/>
            </a:br>
            <a:r>
              <a:rPr lang="es-ES" sz="1600" dirty="0"/>
              <a:t>además de efectos beneficiosos sobre el peso y el riesgo de hipoglucemia</a:t>
            </a:r>
          </a:p>
        </p:txBody>
      </p:sp>
      <p:cxnSp>
        <p:nvCxnSpPr>
          <p:cNvPr id="14" name="Conector recto de flecha 13">
            <a:extLst>
              <a:ext uri="{FF2B5EF4-FFF2-40B4-BE49-F238E27FC236}">
                <a16:creationId xmlns:a16="http://schemas.microsoft.com/office/drawing/2014/main" id="{2EBB0844-C56B-EA5B-2823-9C3A146AB6BE}"/>
              </a:ext>
            </a:extLst>
          </p:cNvPr>
          <p:cNvCxnSpPr/>
          <p:nvPr/>
        </p:nvCxnSpPr>
        <p:spPr>
          <a:xfrm>
            <a:off x="3502603" y="4041783"/>
            <a:ext cx="7901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419757A5-1D5C-F126-D28C-B05D58DC8BCB}"/>
              </a:ext>
            </a:extLst>
          </p:cNvPr>
          <p:cNvCxnSpPr/>
          <p:nvPr/>
        </p:nvCxnSpPr>
        <p:spPr>
          <a:xfrm>
            <a:off x="3434902" y="5041373"/>
            <a:ext cx="7901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a:extLst>
              <a:ext uri="{FF2B5EF4-FFF2-40B4-BE49-F238E27FC236}">
                <a16:creationId xmlns:a16="http://schemas.microsoft.com/office/drawing/2014/main" id="{7CE52C28-B9AB-F5FF-2863-814E012A34A1}"/>
              </a:ext>
            </a:extLst>
          </p:cNvPr>
          <p:cNvCxnSpPr/>
          <p:nvPr/>
        </p:nvCxnSpPr>
        <p:spPr>
          <a:xfrm>
            <a:off x="3451556" y="5957431"/>
            <a:ext cx="7901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ángulo 11">
            <a:extLst>
              <a:ext uri="{FF2B5EF4-FFF2-40B4-BE49-F238E27FC236}">
                <a16:creationId xmlns:a16="http://schemas.microsoft.com/office/drawing/2014/main" id="{5AAFE47C-6241-9C25-C02D-336A71FC5AC4}"/>
              </a:ext>
            </a:extLst>
          </p:cNvPr>
          <p:cNvSpPr/>
          <p:nvPr/>
        </p:nvSpPr>
        <p:spPr>
          <a:xfrm>
            <a:off x="861858" y="3795487"/>
            <a:ext cx="2379216" cy="497888"/>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Personas sin enfermedad CV o renal</a:t>
            </a:r>
          </a:p>
        </p:txBody>
      </p:sp>
      <p:sp>
        <p:nvSpPr>
          <p:cNvPr id="17" name="Rectángulo 16">
            <a:extLst>
              <a:ext uri="{FF2B5EF4-FFF2-40B4-BE49-F238E27FC236}">
                <a16:creationId xmlns:a16="http://schemas.microsoft.com/office/drawing/2014/main" id="{54282AAF-9EF9-00EC-ABAB-9477FE9374A7}"/>
              </a:ext>
            </a:extLst>
          </p:cNvPr>
          <p:cNvSpPr/>
          <p:nvPr/>
        </p:nvSpPr>
        <p:spPr>
          <a:xfrm>
            <a:off x="4524273" y="3792839"/>
            <a:ext cx="6657514" cy="497888"/>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Los fármacos deben abordar los objetivos individualizados</a:t>
            </a:r>
          </a:p>
          <a:p>
            <a:pPr algn="ctr"/>
            <a:r>
              <a:rPr lang="es-ES" sz="1600" dirty="0"/>
              <a:t>de glucemia y peso</a:t>
            </a:r>
          </a:p>
        </p:txBody>
      </p:sp>
      <p:cxnSp>
        <p:nvCxnSpPr>
          <p:cNvPr id="19" name="Conector recto de flecha 18">
            <a:extLst>
              <a:ext uri="{FF2B5EF4-FFF2-40B4-BE49-F238E27FC236}">
                <a16:creationId xmlns:a16="http://schemas.microsoft.com/office/drawing/2014/main" id="{81B0AF1A-989D-C00A-26F1-9E77103F3739}"/>
              </a:ext>
            </a:extLst>
          </p:cNvPr>
          <p:cNvCxnSpPr/>
          <p:nvPr/>
        </p:nvCxnSpPr>
        <p:spPr>
          <a:xfrm>
            <a:off x="3436020" y="3353124"/>
            <a:ext cx="8211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9159DD0F-913F-62B0-E315-7632C5A6C6FE}"/>
              </a:ext>
            </a:extLst>
          </p:cNvPr>
          <p:cNvSpPr txBox="1"/>
          <p:nvPr/>
        </p:nvSpPr>
        <p:spPr>
          <a:xfrm>
            <a:off x="213969" y="6440228"/>
            <a:ext cx="9777756" cy="369332"/>
          </a:xfrm>
          <a:prstGeom prst="rect">
            <a:avLst/>
          </a:prstGeom>
          <a:noFill/>
        </p:spPr>
        <p:txBody>
          <a:bodyPr wrap="square">
            <a:spAutoFit/>
          </a:bodyPr>
          <a:lstStyle/>
          <a:p>
            <a:r>
              <a:rPr lang="es-ES" sz="9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arGLP1: agonistas del receptor del péptido similar al glucagón 1; </a:t>
            </a:r>
            <a:r>
              <a:rPr lang="es-ES" sz="900" dirty="0"/>
              <a:t>CV: cardiovascular;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a:t>
            </a:r>
          </a:p>
          <a:p>
            <a:r>
              <a:rPr lang="es-ES" sz="900" dirty="0">
                <a:solidFill>
                  <a:srgbClr val="C00000"/>
                </a:solidFill>
                <a:ea typeface="ヒラギノ角ゴ Pro W3" charset="-128"/>
              </a:rPr>
              <a:t>A</a:t>
            </a:r>
            <a:r>
              <a:rPr lang="es-ES" sz="900" dirty="0">
                <a:ea typeface="ヒラギノ角ゴ Pro W3" charset="-128"/>
              </a:rPr>
              <a:t>: nivel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
        <p:nvSpPr>
          <p:cNvPr id="20" name="Rectángulo 19">
            <a:extLst>
              <a:ext uri="{FF2B5EF4-FFF2-40B4-BE49-F238E27FC236}">
                <a16:creationId xmlns:a16="http://schemas.microsoft.com/office/drawing/2014/main" id="{A29046C8-5BC9-B718-8E9E-377074DFB453}"/>
              </a:ext>
            </a:extLst>
          </p:cNvPr>
          <p:cNvSpPr/>
          <p:nvPr/>
        </p:nvSpPr>
        <p:spPr>
          <a:xfrm>
            <a:off x="1523621" y="1877193"/>
            <a:ext cx="8712332" cy="7971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600" dirty="0"/>
              <a:t>Priorizar tratamientos que favorezcan la eficacia  para obtener y mantener los objetivos glucémicos:</a:t>
            </a:r>
          </a:p>
          <a:p>
            <a:pPr marL="285750" indent="-285750">
              <a:buFont typeface="Arial" panose="020B0604020202020204" pitchFamily="34" charset="0"/>
              <a:buChar char="•"/>
            </a:pPr>
            <a:r>
              <a:rPr lang="es-ES" sz="1600" dirty="0"/>
              <a:t>Metformina u otros agentes incluyendo terapia combinada.</a:t>
            </a:r>
          </a:p>
          <a:p>
            <a:pPr marL="285750" indent="-285750">
              <a:buFont typeface="Arial" panose="020B0604020202020204" pitchFamily="34" charset="0"/>
              <a:buChar char="•"/>
            </a:pPr>
            <a:r>
              <a:rPr lang="es-ES" sz="1600" dirty="0"/>
              <a:t>Evitar las hipoglucemias en pacientes de alto riesgo:</a:t>
            </a:r>
            <a:endParaRPr lang="es-ES" dirty="0"/>
          </a:p>
        </p:txBody>
      </p:sp>
    </p:spTree>
    <p:extLst>
      <p:ext uri="{BB962C8B-B14F-4D97-AF65-F5344CB8AC3E}">
        <p14:creationId xmlns:p14="http://schemas.microsoft.com/office/powerpoint/2010/main" val="2819734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2059F9-44EA-BB5C-CA4D-36CF5CCC2AC0}"/>
              </a:ext>
            </a:extLst>
          </p:cNvPr>
          <p:cNvSpPr>
            <a:spLocks noGrp="1"/>
          </p:cNvSpPr>
          <p:nvPr>
            <p:ph type="title"/>
          </p:nvPr>
        </p:nvSpPr>
        <p:spPr/>
        <p:txBody>
          <a:bodyPr>
            <a:normAutofit/>
          </a:bodyPr>
          <a:lstStyle/>
          <a:p>
            <a:r>
              <a:rPr lang="es-ES" dirty="0"/>
              <a:t>Tratamiento farmacológico de la DM2</a:t>
            </a:r>
          </a:p>
        </p:txBody>
      </p:sp>
      <p:sp>
        <p:nvSpPr>
          <p:cNvPr id="3" name="Rectángulo 2">
            <a:extLst>
              <a:ext uri="{FF2B5EF4-FFF2-40B4-BE49-F238E27FC236}">
                <a16:creationId xmlns:a16="http://schemas.microsoft.com/office/drawing/2014/main" id="{0FBFC78F-AC3D-FAE3-0034-19876AD72072}"/>
              </a:ext>
            </a:extLst>
          </p:cNvPr>
          <p:cNvSpPr/>
          <p:nvPr/>
        </p:nvSpPr>
        <p:spPr>
          <a:xfrm>
            <a:off x="1145217" y="1269031"/>
            <a:ext cx="2449009" cy="1021496"/>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Control del peso</a:t>
            </a:r>
          </a:p>
        </p:txBody>
      </p:sp>
      <p:sp>
        <p:nvSpPr>
          <p:cNvPr id="4" name="Rectángulo 3">
            <a:extLst>
              <a:ext uri="{FF2B5EF4-FFF2-40B4-BE49-F238E27FC236}">
                <a16:creationId xmlns:a16="http://schemas.microsoft.com/office/drawing/2014/main" id="{94613B95-7123-2C87-8F72-1F8EE00FC467}"/>
              </a:ext>
            </a:extLst>
          </p:cNvPr>
          <p:cNvSpPr/>
          <p:nvPr/>
        </p:nvSpPr>
        <p:spPr>
          <a:xfrm>
            <a:off x="4634143" y="1269032"/>
            <a:ext cx="6631620" cy="1030547"/>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Si no se alcanzan objetivos de peso individualizados: realizar intervenciones adicionales para el control del peso (p. ej., aplicar modificaciones del estilo de vida más estrictas, programas estructurados de control del peso, fármacos o cirugía metabólica), según proceda.</a:t>
            </a:r>
          </a:p>
        </p:txBody>
      </p:sp>
      <p:sp>
        <p:nvSpPr>
          <p:cNvPr id="5" name="Rectángulo 4">
            <a:extLst>
              <a:ext uri="{FF2B5EF4-FFF2-40B4-BE49-F238E27FC236}">
                <a16:creationId xmlns:a16="http://schemas.microsoft.com/office/drawing/2014/main" id="{17217557-5526-ED97-0CE0-E4B07520D59D}"/>
              </a:ext>
            </a:extLst>
          </p:cNvPr>
          <p:cNvSpPr/>
          <p:nvPr/>
        </p:nvSpPr>
        <p:spPr>
          <a:xfrm>
            <a:off x="1145217" y="2969103"/>
            <a:ext cx="2405848" cy="914400"/>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Riesgo de hipoglucemia</a:t>
            </a:r>
          </a:p>
        </p:txBody>
      </p:sp>
      <p:sp>
        <p:nvSpPr>
          <p:cNvPr id="7" name="Rectángulo 6">
            <a:extLst>
              <a:ext uri="{FF2B5EF4-FFF2-40B4-BE49-F238E27FC236}">
                <a16:creationId xmlns:a16="http://schemas.microsoft.com/office/drawing/2014/main" id="{F970A657-1376-EF1F-F889-366590058F46}"/>
              </a:ext>
            </a:extLst>
          </p:cNvPr>
          <p:cNvSpPr/>
          <p:nvPr/>
        </p:nvSpPr>
        <p:spPr>
          <a:xfrm>
            <a:off x="4634143" y="2960226"/>
            <a:ext cx="6631620" cy="914400"/>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Reevaluar la necesidad y la dosis de los fármacos hipoglucemiantes que tengan mayor riesgo de provocar hipoglucemia</a:t>
            </a:r>
            <a:br>
              <a:rPr lang="es-ES" sz="1600" dirty="0"/>
            </a:br>
            <a:r>
              <a:rPr lang="es-ES" sz="1600" dirty="0"/>
              <a:t>(p. ej., sulfonilureas y </a:t>
            </a:r>
            <a:r>
              <a:rPr lang="es-ES" sz="1600" dirty="0" err="1"/>
              <a:t>meglitinidas</a:t>
            </a:r>
            <a:r>
              <a:rPr lang="es-ES" sz="1600" dirty="0"/>
              <a:t>) </a:t>
            </a:r>
          </a:p>
        </p:txBody>
      </p:sp>
      <p:sp>
        <p:nvSpPr>
          <p:cNvPr id="8" name="Rectángulo 7">
            <a:extLst>
              <a:ext uri="{FF2B5EF4-FFF2-40B4-BE49-F238E27FC236}">
                <a16:creationId xmlns:a16="http://schemas.microsoft.com/office/drawing/2014/main" id="{4C2FB0B6-3593-3C4A-B87D-27DFB504C486}"/>
              </a:ext>
            </a:extLst>
          </p:cNvPr>
          <p:cNvSpPr/>
          <p:nvPr/>
        </p:nvSpPr>
        <p:spPr>
          <a:xfrm>
            <a:off x="1145217" y="4771269"/>
            <a:ext cx="2405847" cy="914400"/>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Coste</a:t>
            </a:r>
          </a:p>
        </p:txBody>
      </p:sp>
      <p:sp>
        <p:nvSpPr>
          <p:cNvPr id="9" name="Rectángulo 8">
            <a:extLst>
              <a:ext uri="{FF2B5EF4-FFF2-40B4-BE49-F238E27FC236}">
                <a16:creationId xmlns:a16="http://schemas.microsoft.com/office/drawing/2014/main" id="{7BD7CAC5-6A58-6B63-0994-0C40FCF701CF}"/>
              </a:ext>
            </a:extLst>
          </p:cNvPr>
          <p:cNvSpPr/>
          <p:nvPr/>
        </p:nvSpPr>
        <p:spPr>
          <a:xfrm>
            <a:off x="4634143" y="4617267"/>
            <a:ext cx="6610262" cy="1245255"/>
          </a:xfrm>
          <a:prstGeom prst="rect">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Si existen problemas relacionados con el coste, se debe considerar el uso de fármacos para el control glucémico de menor coste (p. ej., metformina, sulfonilureas, </a:t>
            </a:r>
            <a:r>
              <a:rPr lang="es-ES" sz="1600" dirty="0" err="1"/>
              <a:t>tiazolidinedionas</a:t>
            </a:r>
            <a:r>
              <a:rPr lang="es-ES" sz="1600" dirty="0"/>
              <a:t> e insulina humana) en el contexto de sus riesgos de hipoglucemia, aumento de peso, episodios CV y renales, y de otros efectos adversos.</a:t>
            </a:r>
          </a:p>
        </p:txBody>
      </p:sp>
      <p:cxnSp>
        <p:nvCxnSpPr>
          <p:cNvPr id="11" name="Conector recto de flecha 10">
            <a:extLst>
              <a:ext uri="{FF2B5EF4-FFF2-40B4-BE49-F238E27FC236}">
                <a16:creationId xmlns:a16="http://schemas.microsoft.com/office/drawing/2014/main" id="{B4C51DF7-2132-0C38-8C62-EA7B0536DEE3}"/>
              </a:ext>
            </a:extLst>
          </p:cNvPr>
          <p:cNvCxnSpPr/>
          <p:nvPr/>
        </p:nvCxnSpPr>
        <p:spPr>
          <a:xfrm>
            <a:off x="3701988" y="1788372"/>
            <a:ext cx="68358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a:extLst>
              <a:ext uri="{FF2B5EF4-FFF2-40B4-BE49-F238E27FC236}">
                <a16:creationId xmlns:a16="http://schemas.microsoft.com/office/drawing/2014/main" id="{F4BCCB4B-1E68-E56F-F1C1-651AB1346F7A}"/>
              </a:ext>
            </a:extLst>
          </p:cNvPr>
          <p:cNvCxnSpPr/>
          <p:nvPr/>
        </p:nvCxnSpPr>
        <p:spPr>
          <a:xfrm>
            <a:off x="3774489" y="3361199"/>
            <a:ext cx="68358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1B9CDF8E-99D0-51C1-2BD0-B8891FCC66BF}"/>
              </a:ext>
            </a:extLst>
          </p:cNvPr>
          <p:cNvCxnSpPr/>
          <p:nvPr/>
        </p:nvCxnSpPr>
        <p:spPr>
          <a:xfrm>
            <a:off x="3774489" y="5252143"/>
            <a:ext cx="68358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CuadroTexto 9">
            <a:extLst>
              <a:ext uri="{FF2B5EF4-FFF2-40B4-BE49-F238E27FC236}">
                <a16:creationId xmlns:a16="http://schemas.microsoft.com/office/drawing/2014/main" id="{13FE4FA4-5399-089D-38C2-21F2B1226293}"/>
              </a:ext>
            </a:extLst>
          </p:cNvPr>
          <p:cNvSpPr txBox="1"/>
          <p:nvPr/>
        </p:nvSpPr>
        <p:spPr>
          <a:xfrm>
            <a:off x="213969" y="6440228"/>
            <a:ext cx="9777756" cy="230832"/>
          </a:xfrm>
          <a:prstGeom prst="rect">
            <a:avLst/>
          </a:prstGeom>
          <a:noFill/>
        </p:spPr>
        <p:txBody>
          <a:bodyPr wrap="square">
            <a:spAutoFit/>
          </a:bodyPr>
          <a:lstStyle/>
          <a:p>
            <a:r>
              <a:rPr lang="es-ES" sz="900" dirty="0"/>
              <a:t>CV: cardiovascular.</a:t>
            </a:r>
          </a:p>
        </p:txBody>
      </p:sp>
    </p:spTree>
    <p:extLst>
      <p:ext uri="{BB962C8B-B14F-4D97-AF65-F5344CB8AC3E}">
        <p14:creationId xmlns:p14="http://schemas.microsoft.com/office/powerpoint/2010/main" val="266115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CD5CFA-9E16-AE05-C682-89F6322588E2}"/>
              </a:ext>
            </a:extLst>
          </p:cNvPr>
          <p:cNvSpPr>
            <a:spLocks noGrp="1"/>
          </p:cNvSpPr>
          <p:nvPr>
            <p:ph type="title"/>
          </p:nvPr>
        </p:nvSpPr>
        <p:spPr>
          <a:xfrm>
            <a:off x="1810800" y="2724150"/>
            <a:ext cx="10552580" cy="1409700"/>
          </a:xfrm>
        </p:spPr>
        <p:txBody>
          <a:bodyPr>
            <a:normAutofit/>
          </a:bodyPr>
          <a:lstStyle/>
          <a:p>
            <a:r>
              <a:rPr lang="es-ES" dirty="0">
                <a:latin typeface="+mn-lt"/>
              </a:rPr>
              <a:t>Capítulo 10</a:t>
            </a:r>
            <a:br>
              <a:rPr lang="es-ES" dirty="0">
                <a:latin typeface="+mn-lt"/>
              </a:rPr>
            </a:br>
            <a:r>
              <a:rPr lang="es-ES" dirty="0">
                <a:latin typeface="+mn-lt"/>
              </a:rPr>
              <a:t>Enfermedad cardiovascular y manejo del riesgo</a:t>
            </a:r>
          </a:p>
        </p:txBody>
      </p:sp>
    </p:spTree>
    <p:extLst>
      <p:ext uri="{BB962C8B-B14F-4D97-AF65-F5344CB8AC3E}">
        <p14:creationId xmlns:p14="http://schemas.microsoft.com/office/powerpoint/2010/main" val="228146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5B2A6-B6B5-C78E-2B37-95B7481C6B28}"/>
              </a:ext>
            </a:extLst>
          </p:cNvPr>
          <p:cNvSpPr>
            <a:spLocks noGrp="1"/>
          </p:cNvSpPr>
          <p:nvPr>
            <p:ph type="title"/>
          </p:nvPr>
        </p:nvSpPr>
        <p:spPr>
          <a:xfrm>
            <a:off x="477370" y="-352425"/>
            <a:ext cx="10552580" cy="1409700"/>
          </a:xfrm>
        </p:spPr>
        <p:txBody>
          <a:bodyPr>
            <a:normAutofit/>
          </a:bodyPr>
          <a:lstStyle/>
          <a:p>
            <a:r>
              <a:rPr lang="es-ES" dirty="0"/>
              <a:t>Hipertensión arterial</a:t>
            </a:r>
          </a:p>
        </p:txBody>
      </p:sp>
      <p:sp>
        <p:nvSpPr>
          <p:cNvPr id="3" name="Marcador de contenido 2">
            <a:extLst>
              <a:ext uri="{FF2B5EF4-FFF2-40B4-BE49-F238E27FC236}">
                <a16:creationId xmlns:a16="http://schemas.microsoft.com/office/drawing/2014/main" id="{EDA5F887-5BF6-1659-A97E-EDD2FD28DA9D}"/>
              </a:ext>
            </a:extLst>
          </p:cNvPr>
          <p:cNvSpPr>
            <a:spLocks noGrp="1"/>
          </p:cNvSpPr>
          <p:nvPr>
            <p:ph idx="1"/>
          </p:nvPr>
        </p:nvSpPr>
        <p:spPr>
          <a:xfrm>
            <a:off x="542363" y="2015746"/>
            <a:ext cx="10515600" cy="4351338"/>
          </a:xfrm>
        </p:spPr>
        <p:txBody>
          <a:bodyPr>
            <a:normAutofit fontScale="85000" lnSpcReduction="20000"/>
          </a:bodyPr>
          <a:lstStyle/>
          <a:p>
            <a:pPr marL="0" indent="0">
              <a:buNone/>
            </a:pPr>
            <a:r>
              <a:rPr lang="es-ES" sz="2400" b="1" dirty="0">
                <a:latin typeface="+mn-lt"/>
              </a:rPr>
              <a:t>Cribado y diagnóstico</a:t>
            </a:r>
          </a:p>
          <a:p>
            <a:pPr>
              <a:lnSpc>
                <a:spcPct val="110000"/>
              </a:lnSpc>
              <a:spcBef>
                <a:spcPts val="600"/>
              </a:spcBef>
            </a:pPr>
            <a:r>
              <a:rPr lang="es-ES" sz="1900" dirty="0">
                <a:latin typeface="+mn-lt"/>
              </a:rPr>
              <a:t>La PA se debe medir en cada visita clínica de rutina. Si es posible, cuando se detecte una </a:t>
            </a:r>
            <a:r>
              <a:rPr lang="es-ES" sz="1900" dirty="0" err="1">
                <a:latin typeface="+mn-lt"/>
              </a:rPr>
              <a:t>PA</a:t>
            </a:r>
            <a:r>
              <a:rPr lang="es-ES" sz="1900" dirty="0">
                <a:latin typeface="+mn-lt"/>
              </a:rPr>
              <a:t> elevada se debe confirmar mediante varias lecturas, con mediciones en días separados, para poder diagnosticar HTA </a:t>
            </a:r>
            <a:r>
              <a:rPr lang="es-ES" sz="1900" b="1" dirty="0">
                <a:solidFill>
                  <a:srgbClr val="C00000"/>
                </a:solidFill>
                <a:latin typeface="+mn-lt"/>
              </a:rPr>
              <a:t>(A)</a:t>
            </a:r>
            <a:r>
              <a:rPr lang="es-ES" sz="1900" dirty="0">
                <a:latin typeface="+mn-lt"/>
              </a:rPr>
              <a:t>. </a:t>
            </a:r>
          </a:p>
          <a:p>
            <a:pPr>
              <a:lnSpc>
                <a:spcPct val="110000"/>
              </a:lnSpc>
              <a:spcBef>
                <a:spcPts val="600"/>
              </a:spcBef>
            </a:pPr>
            <a:r>
              <a:rPr lang="es-ES" sz="1900" dirty="0">
                <a:latin typeface="+mn-lt"/>
              </a:rPr>
              <a:t>En las personas con una PA ≥ 180/110 </a:t>
            </a:r>
            <a:r>
              <a:rPr lang="es-ES" sz="1900" dirty="0" err="1">
                <a:latin typeface="+mn-lt"/>
              </a:rPr>
              <a:t>mmHg</a:t>
            </a:r>
            <a:r>
              <a:rPr lang="es-ES" sz="1900" dirty="0">
                <a:latin typeface="+mn-lt"/>
              </a:rPr>
              <a:t> y ECV se puede diagnosticar HTA en una única visita </a:t>
            </a:r>
            <a:r>
              <a:rPr lang="es-ES" sz="1900" b="1" dirty="0">
                <a:solidFill>
                  <a:srgbClr val="C00000"/>
                </a:solidFill>
                <a:latin typeface="+mn-lt"/>
              </a:rPr>
              <a:t>(E)</a:t>
            </a:r>
            <a:r>
              <a:rPr lang="es-ES" sz="1900" dirty="0">
                <a:latin typeface="+mn-lt"/>
              </a:rPr>
              <a:t>. </a:t>
            </a:r>
          </a:p>
          <a:p>
            <a:pPr>
              <a:lnSpc>
                <a:spcPct val="110000"/>
              </a:lnSpc>
              <a:spcBef>
                <a:spcPts val="600"/>
              </a:spcBef>
            </a:pPr>
            <a:r>
              <a:rPr lang="es-ES" sz="1900" dirty="0">
                <a:latin typeface="+mn-lt"/>
              </a:rPr>
              <a:t>La </a:t>
            </a:r>
            <a:r>
              <a:rPr lang="es-ES" sz="1900" dirty="0" err="1">
                <a:latin typeface="+mn-lt"/>
              </a:rPr>
              <a:t>automonitorización</a:t>
            </a:r>
            <a:r>
              <a:rPr lang="es-ES" sz="1900" dirty="0">
                <a:latin typeface="+mn-lt"/>
              </a:rPr>
              <a:t> de la presión arterial en el domicilio y el control ambulatorio durante 24 horas pueden ofrecer evidencias adicionales de la HTA «de bata blanca» y «enmascarada», así como de otras discrepancias entre la PA en la consulta y la «real».</a:t>
            </a:r>
          </a:p>
          <a:p>
            <a:endParaRPr lang="es-ES" sz="1900" dirty="0">
              <a:latin typeface="+mn-lt"/>
            </a:endParaRPr>
          </a:p>
          <a:p>
            <a:pPr marL="0" indent="0">
              <a:buNone/>
            </a:pPr>
            <a:r>
              <a:rPr lang="es-ES" sz="2400" b="1" dirty="0">
                <a:latin typeface="+mn-lt"/>
              </a:rPr>
              <a:t>Objetivos de tratamiento</a:t>
            </a:r>
          </a:p>
          <a:p>
            <a:pPr>
              <a:lnSpc>
                <a:spcPct val="110000"/>
              </a:lnSpc>
              <a:spcBef>
                <a:spcPts val="600"/>
              </a:spcBef>
            </a:pPr>
            <a:r>
              <a:rPr lang="es-ES" sz="1900" dirty="0">
                <a:latin typeface="+mn-lt"/>
              </a:rPr>
              <a:t>Para las personas con DM e HTA, los objetivos de PA deben individualizarse mediante un proceso de toma de decisiones compartido que aborde el riesgo CV, los posibles efectos adversos de los medicamentos antihipertensivos y las preferencias del paciente </a:t>
            </a:r>
            <a:r>
              <a:rPr lang="es-ES" sz="1900" b="1" dirty="0">
                <a:solidFill>
                  <a:srgbClr val="C00000"/>
                </a:solidFill>
                <a:latin typeface="+mn-lt"/>
              </a:rPr>
              <a:t>(B)</a:t>
            </a:r>
            <a:r>
              <a:rPr lang="es-ES" sz="1900" dirty="0">
                <a:latin typeface="+mn-lt"/>
              </a:rPr>
              <a:t>. </a:t>
            </a:r>
          </a:p>
          <a:p>
            <a:pPr>
              <a:lnSpc>
                <a:spcPct val="110000"/>
              </a:lnSpc>
              <a:spcBef>
                <a:spcPts val="600"/>
              </a:spcBef>
            </a:pPr>
            <a:r>
              <a:rPr lang="es-ES" sz="1900" dirty="0">
                <a:latin typeface="+mn-lt"/>
              </a:rPr>
              <a:t>El objetivo de tratamiento de la PA en personas con DM e HTA es inferior a 130/80 </a:t>
            </a:r>
            <a:r>
              <a:rPr lang="es-ES" sz="1900" dirty="0" err="1">
                <a:latin typeface="+mn-lt"/>
              </a:rPr>
              <a:t>mmHg</a:t>
            </a:r>
            <a:r>
              <a:rPr lang="es-ES" sz="1900" dirty="0">
                <a:latin typeface="+mn-lt"/>
              </a:rPr>
              <a:t>, si se puede alcanzar de forma segura </a:t>
            </a:r>
            <a:r>
              <a:rPr lang="es-ES" sz="1900" b="1" dirty="0">
                <a:solidFill>
                  <a:srgbClr val="C00000"/>
                </a:solidFill>
                <a:latin typeface="+mn-lt"/>
              </a:rPr>
              <a:t>(A)</a:t>
            </a:r>
            <a:r>
              <a:rPr lang="es-ES" sz="1900" dirty="0">
                <a:latin typeface="+mn-lt"/>
              </a:rPr>
              <a:t>. </a:t>
            </a:r>
          </a:p>
          <a:p>
            <a:pPr>
              <a:lnSpc>
                <a:spcPct val="110000"/>
              </a:lnSpc>
              <a:spcBef>
                <a:spcPts val="600"/>
              </a:spcBef>
            </a:pPr>
            <a:r>
              <a:rPr lang="es-ES" sz="1900" dirty="0">
                <a:latin typeface="+mn-lt"/>
              </a:rPr>
              <a:t>En las mujeres embarazadas con DM e HTA, se plantea un objetivo de PA 140/90 </a:t>
            </a:r>
            <a:r>
              <a:rPr lang="es-ES" sz="1900" dirty="0" err="1">
                <a:latin typeface="+mn-lt"/>
              </a:rPr>
              <a:t>mmHg</a:t>
            </a:r>
            <a:r>
              <a:rPr lang="es-ES" sz="1900" dirty="0">
                <a:latin typeface="+mn-lt"/>
              </a:rPr>
              <a:t> para el inicio o la titulación del tratamiento, sin aumento del riesgo de peso al nacer </a:t>
            </a:r>
            <a:r>
              <a:rPr lang="es-ES" sz="1900" b="1" dirty="0">
                <a:solidFill>
                  <a:srgbClr val="C00000"/>
                </a:solidFill>
                <a:latin typeface="+mn-lt"/>
              </a:rPr>
              <a:t>(A)</a:t>
            </a:r>
            <a:r>
              <a:rPr lang="es-ES" sz="1900" dirty="0">
                <a:latin typeface="+mn-lt"/>
              </a:rPr>
              <a:t>.</a:t>
            </a:r>
            <a:endParaRPr lang="es-ES" dirty="0">
              <a:latin typeface="+mn-lt"/>
            </a:endParaRPr>
          </a:p>
        </p:txBody>
      </p:sp>
      <p:sp>
        <p:nvSpPr>
          <p:cNvPr id="5" name="CuadroTexto 4">
            <a:extLst>
              <a:ext uri="{FF2B5EF4-FFF2-40B4-BE49-F238E27FC236}">
                <a16:creationId xmlns:a16="http://schemas.microsoft.com/office/drawing/2014/main" id="{8A20663B-23E5-3912-AAD8-832DFDD90601}"/>
              </a:ext>
            </a:extLst>
          </p:cNvPr>
          <p:cNvSpPr txBox="1"/>
          <p:nvPr/>
        </p:nvSpPr>
        <p:spPr>
          <a:xfrm>
            <a:off x="596729" y="782830"/>
            <a:ext cx="10515600" cy="1000274"/>
          </a:xfrm>
          <a:prstGeom prst="rect">
            <a:avLst/>
          </a:prstGeom>
          <a:solidFill>
            <a:schemeClr val="tx2">
              <a:lumMod val="10000"/>
              <a:lumOff val="90000"/>
            </a:schemeClr>
          </a:solidFill>
          <a:ln>
            <a:solidFill>
              <a:schemeClr val="accent1"/>
            </a:solidFill>
          </a:ln>
        </p:spPr>
        <p:txBody>
          <a:bodyPr wrap="square">
            <a:spAutoFit/>
          </a:bodyPr>
          <a:lstStyle/>
          <a:p>
            <a:pPr marL="285750" indent="-285750">
              <a:spcAft>
                <a:spcPts val="600"/>
              </a:spcAft>
              <a:buFont typeface="Wingdings" panose="05000000000000000000" pitchFamily="2" charset="2"/>
              <a:buChar char="§"/>
            </a:pPr>
            <a:r>
              <a:rPr lang="es-ES" dirty="0"/>
              <a:t>La presión arterial (PA) elevada se define como una PA sistólica (PAS) ≥ 120-129 </a:t>
            </a:r>
            <a:r>
              <a:rPr lang="es-ES" dirty="0" err="1"/>
              <a:t>mmHg</a:t>
            </a:r>
            <a:r>
              <a:rPr lang="es-ES" dirty="0"/>
              <a:t> y una PA diastólica (PAD) &lt; 80 </a:t>
            </a:r>
            <a:r>
              <a:rPr lang="es-ES" dirty="0" err="1"/>
              <a:t>mmHg</a:t>
            </a:r>
            <a:r>
              <a:rPr lang="es-ES" dirty="0"/>
              <a:t>.</a:t>
            </a:r>
          </a:p>
          <a:p>
            <a:pPr marL="285750" indent="-285750">
              <a:spcAft>
                <a:spcPts val="600"/>
              </a:spcAft>
              <a:buFont typeface="Wingdings" panose="05000000000000000000" pitchFamily="2" charset="2"/>
              <a:buChar char="§"/>
            </a:pPr>
            <a:r>
              <a:rPr lang="es-ES" dirty="0"/>
              <a:t>La hipertensión arterial (HTA) se define como una PAS ≥ 130 </a:t>
            </a:r>
            <a:r>
              <a:rPr lang="es-ES" dirty="0" err="1"/>
              <a:t>mmHg</a:t>
            </a:r>
            <a:r>
              <a:rPr lang="es-ES" dirty="0"/>
              <a:t> o una PAD ≥ 80 </a:t>
            </a:r>
            <a:r>
              <a:rPr lang="es-ES" dirty="0" err="1"/>
              <a:t>mmHg</a:t>
            </a:r>
            <a:r>
              <a:rPr lang="es-ES" dirty="0"/>
              <a:t>.</a:t>
            </a:r>
          </a:p>
        </p:txBody>
      </p:sp>
      <p:sp>
        <p:nvSpPr>
          <p:cNvPr id="4" name="CuadroTexto 3">
            <a:extLst>
              <a:ext uri="{FF2B5EF4-FFF2-40B4-BE49-F238E27FC236}">
                <a16:creationId xmlns:a16="http://schemas.microsoft.com/office/drawing/2014/main" id="{2CD5685B-CD94-9598-3165-3F471BA9B85E}"/>
              </a:ext>
            </a:extLst>
          </p:cNvPr>
          <p:cNvSpPr txBox="1"/>
          <p:nvPr/>
        </p:nvSpPr>
        <p:spPr>
          <a:xfrm>
            <a:off x="213969" y="6440228"/>
            <a:ext cx="9777756" cy="369332"/>
          </a:xfrm>
          <a:prstGeom prst="rect">
            <a:avLst/>
          </a:prstGeom>
          <a:noFill/>
        </p:spPr>
        <p:txBody>
          <a:bodyPr wrap="square">
            <a:spAutoFit/>
          </a:bodyPr>
          <a:lstStyle/>
          <a:p>
            <a:r>
              <a:rPr lang="es-ES" sz="900" dirty="0"/>
              <a:t>CV: cardiovascular; </a:t>
            </a:r>
            <a:r>
              <a:rPr kumimoji="0" lang="es-ES" sz="900" u="none" strike="noStrike" kern="1200" cap="none" spc="0" normalizeH="0" baseline="0" noProof="0" dirty="0">
                <a:ln>
                  <a:noFill/>
                </a:ln>
                <a:effectLst/>
                <a:uLnTx/>
                <a:uFillTx/>
                <a:ea typeface="ヒラギノ角ゴ Pro W3" charset="-128"/>
                <a:cs typeface="+mn-cs"/>
              </a:rPr>
              <a:t>DM: diabetes mellitus; </a:t>
            </a:r>
            <a:r>
              <a:rPr lang="es-ES" sz="900" dirty="0"/>
              <a:t>ECV: enfermedad cardiovascular.</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a:t>
            </a:r>
            <a:r>
              <a:rPr lang="es-ES" sz="900" dirty="0">
                <a:solidFill>
                  <a:srgbClr val="C00000"/>
                </a:solidFill>
                <a:ea typeface="ヒラギノ角ゴ Pro W3" charset="-128"/>
              </a:rPr>
              <a:t> E</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4251341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C34EA-F151-5882-CC1F-BFD88F284611}"/>
              </a:ext>
            </a:extLst>
          </p:cNvPr>
          <p:cNvSpPr>
            <a:spLocks noGrp="1"/>
          </p:cNvSpPr>
          <p:nvPr>
            <p:ph type="title"/>
          </p:nvPr>
        </p:nvSpPr>
        <p:spPr>
          <a:xfrm>
            <a:off x="477370" y="-352425"/>
            <a:ext cx="10552580" cy="1409700"/>
          </a:xfrm>
        </p:spPr>
        <p:txBody>
          <a:bodyPr>
            <a:normAutofit/>
          </a:bodyPr>
          <a:lstStyle/>
          <a:p>
            <a:r>
              <a:rPr lang="es-ES" dirty="0"/>
              <a:t>Hipertensión arterial</a:t>
            </a:r>
          </a:p>
        </p:txBody>
      </p:sp>
      <p:sp>
        <p:nvSpPr>
          <p:cNvPr id="3" name="Marcador de contenido 2">
            <a:extLst>
              <a:ext uri="{FF2B5EF4-FFF2-40B4-BE49-F238E27FC236}">
                <a16:creationId xmlns:a16="http://schemas.microsoft.com/office/drawing/2014/main" id="{A95E7F7B-7D52-055E-5654-5B19DAE3740C}"/>
              </a:ext>
            </a:extLst>
          </p:cNvPr>
          <p:cNvSpPr>
            <a:spLocks noGrp="1"/>
          </p:cNvSpPr>
          <p:nvPr>
            <p:ph idx="1"/>
          </p:nvPr>
        </p:nvSpPr>
        <p:spPr>
          <a:xfrm>
            <a:off x="488044" y="875011"/>
            <a:ext cx="10720145" cy="5525789"/>
          </a:xfrm>
        </p:spPr>
        <p:txBody>
          <a:bodyPr>
            <a:normAutofit/>
          </a:bodyPr>
          <a:lstStyle/>
          <a:p>
            <a:pPr marL="0" marR="0" lvl="0" indent="0" algn="l" defTabSz="914400" rtl="0" eaLnBrk="1" fontAlgn="auto" latinLnBrk="0" hangingPunct="1">
              <a:lnSpc>
                <a:spcPct val="80000"/>
              </a:lnSpc>
              <a:spcBef>
                <a:spcPts val="0"/>
              </a:spcBef>
              <a:spcAft>
                <a:spcPts val="1200"/>
              </a:spcAft>
              <a:buClrTx/>
              <a:buSzTx/>
              <a:buFont typeface="Arial" panose="020B0604020202020204" pitchFamily="34" charset="0"/>
              <a:buNone/>
              <a:tabLst/>
              <a:defRPr/>
            </a:pPr>
            <a:r>
              <a:rPr kumimoji="0" lang="es-ES" sz="2000" b="1" i="0" u="none" strike="noStrike" kern="1200" cap="none" spc="0" normalizeH="0" baseline="0" noProof="0" dirty="0">
                <a:ln>
                  <a:noFill/>
                </a:ln>
                <a:solidFill>
                  <a:prstClr val="black"/>
                </a:solidFill>
                <a:effectLst/>
                <a:uLnTx/>
                <a:uFillTx/>
                <a:latin typeface="+mn-lt"/>
                <a:ea typeface="+mn-ea"/>
                <a:cs typeface="+mn-cs"/>
              </a:rPr>
              <a:t>Tratamiento</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b="1" i="0" u="none" strike="noStrike" kern="1200" cap="none" spc="0" normalizeH="0" baseline="0" noProof="0" dirty="0">
                <a:ln>
                  <a:noFill/>
                </a:ln>
                <a:solidFill>
                  <a:prstClr val="black"/>
                </a:solidFill>
                <a:effectLst/>
                <a:uLnTx/>
                <a:uFillTx/>
                <a:latin typeface="+mn-lt"/>
                <a:ea typeface="+mn-ea"/>
                <a:cs typeface="+mn-cs"/>
              </a:rPr>
              <a:t>Intervención sobre los hábitos de vida</a:t>
            </a:r>
            <a:r>
              <a:rPr kumimoji="0" lang="es-ES" sz="1600" b="0" i="0" u="none" strike="noStrike" kern="1200" cap="none" spc="0" normalizeH="0" baseline="0" noProof="0" dirty="0">
                <a:ln>
                  <a:noFill/>
                </a:ln>
                <a:solidFill>
                  <a:prstClr val="black"/>
                </a:solidFill>
                <a:effectLst/>
                <a:uLnTx/>
                <a:uFillTx/>
                <a:latin typeface="+mn-lt"/>
                <a:ea typeface="+mn-ea"/>
                <a:cs typeface="+mn-cs"/>
              </a:rPr>
              <a:t>: perder peso cuando esté indicado, adoptar un patrón alimentario según el estudio DASH, con menos sodio y más potasio, moderar el consumo de alcohol, dejar de fumar y aumentar la actividad física </a:t>
            </a:r>
            <a:r>
              <a:rPr kumimoji="0" lang="es-ES" sz="1600" b="1" i="0" u="none" strike="noStrike" kern="1200" cap="none" spc="0" normalizeH="0" baseline="0" noProof="0" dirty="0">
                <a:ln>
                  <a:noFill/>
                </a:ln>
                <a:solidFill>
                  <a:srgbClr val="C00000"/>
                </a:solidFill>
                <a:effectLst/>
                <a:uLnTx/>
                <a:uFillTx/>
                <a:latin typeface="+mn-lt"/>
                <a:ea typeface="+mn-ea"/>
                <a:cs typeface="+mn-cs"/>
              </a:rPr>
              <a:t>(A)</a:t>
            </a:r>
            <a:r>
              <a:rPr kumimoji="0" lang="es-ES" sz="1600" b="0" i="0" u="none" strike="noStrike" kern="1200" cap="none" spc="0" normalizeH="0" baseline="0" noProof="0" dirty="0">
                <a:ln>
                  <a:noFill/>
                </a:ln>
                <a:solidFill>
                  <a:prstClr val="black"/>
                </a:solidFill>
                <a:effectLst/>
                <a:uLnTx/>
                <a:uFillTx/>
                <a:latin typeface="+mn-lt"/>
                <a:ea typeface="+mn-ea"/>
                <a:cs typeface="+mn-cs"/>
              </a:rPr>
              <a:t>.</a:t>
            </a:r>
          </a:p>
          <a:p>
            <a:pPr marR="0" lvl="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s-ES" sz="1600" b="1" i="0" u="none" strike="noStrike" kern="1200" cap="none" spc="0" normalizeH="0" baseline="0" noProof="0" dirty="0">
                <a:ln>
                  <a:noFill/>
                </a:ln>
                <a:solidFill>
                  <a:prstClr val="black"/>
                </a:solidFill>
                <a:effectLst/>
                <a:uLnTx/>
                <a:uFillTx/>
                <a:latin typeface="+mn-lt"/>
                <a:ea typeface="+mn-ea"/>
                <a:cs typeface="+mn-cs"/>
              </a:rPr>
              <a:t>Intervención farmacológica</a:t>
            </a:r>
            <a:r>
              <a:rPr kumimoji="0" lang="es-ES" sz="1600" b="0" i="0" u="none" strike="noStrike" kern="1200" cap="none" spc="0" normalizeH="0" baseline="0" noProof="0" dirty="0">
                <a:ln>
                  <a:noFill/>
                </a:ln>
                <a:solidFill>
                  <a:prstClr val="black"/>
                </a:solidFill>
                <a:effectLst/>
                <a:uLnTx/>
                <a:uFillTx/>
                <a:latin typeface="+mn-lt"/>
                <a:ea typeface="+mn-ea"/>
                <a:cs typeface="+mn-cs"/>
              </a:rPr>
              <a:t>: en personas con PA confirmada ≥ 130/80 </a:t>
            </a:r>
            <a:r>
              <a:rPr kumimoji="0" lang="es-ES" sz="1600" b="0" i="0" u="none" strike="noStrike" kern="1200" cap="none" spc="0" normalizeH="0" baseline="0" noProof="0" dirty="0" err="1">
                <a:ln>
                  <a:noFill/>
                </a:ln>
                <a:solidFill>
                  <a:prstClr val="black"/>
                </a:solidFill>
                <a:effectLst/>
                <a:uLnTx/>
                <a:uFillTx/>
                <a:latin typeface="+mn-lt"/>
                <a:ea typeface="+mn-ea"/>
                <a:cs typeface="+mn-cs"/>
              </a:rPr>
              <a:t>mmHg</a:t>
            </a:r>
            <a:r>
              <a:rPr lang="es-ES" sz="1600" dirty="0">
                <a:solidFill>
                  <a:prstClr val="black"/>
                </a:solidFill>
                <a:latin typeface="+mn-lt"/>
              </a:rPr>
              <a:t>,</a:t>
            </a:r>
            <a:r>
              <a:rPr kumimoji="0" lang="es-ES" sz="1600" b="0" i="0" u="none" strike="noStrike" kern="1200" cap="none" spc="0" normalizeH="0" baseline="0" noProof="0" dirty="0">
                <a:ln>
                  <a:noFill/>
                </a:ln>
                <a:solidFill>
                  <a:prstClr val="black"/>
                </a:solidFill>
                <a:effectLst/>
                <a:uLnTx/>
                <a:uFillTx/>
                <a:latin typeface="+mn-lt"/>
                <a:ea typeface="+mn-ea"/>
                <a:cs typeface="+mn-cs"/>
              </a:rPr>
              <a:t> iniciar y titular la terapia farmacológica para lograr el objetivo de PA recomendado &lt; 130/80 </a:t>
            </a:r>
            <a:r>
              <a:rPr kumimoji="0" lang="es-ES" sz="1600" b="0" i="0" u="none" strike="noStrike" kern="1200" cap="none" spc="0" normalizeH="0" baseline="0" noProof="0" dirty="0" err="1">
                <a:ln>
                  <a:noFill/>
                </a:ln>
                <a:solidFill>
                  <a:prstClr val="black"/>
                </a:solidFill>
                <a:effectLst/>
                <a:uLnTx/>
                <a:uFillTx/>
                <a:latin typeface="+mn-lt"/>
                <a:ea typeface="+mn-ea"/>
                <a:cs typeface="+mn-cs"/>
              </a:rPr>
              <a:t>mmHg</a:t>
            </a:r>
            <a:r>
              <a:rPr kumimoji="0" lang="es-ES" sz="1600" b="0" i="0" u="none" strike="noStrike" kern="1200" cap="none" spc="0" normalizeH="0" baseline="0" noProof="0" dirty="0">
                <a:ln>
                  <a:noFill/>
                </a:ln>
                <a:solidFill>
                  <a:prstClr val="black"/>
                </a:solidFill>
                <a:effectLst/>
                <a:uLnTx/>
                <a:uFillTx/>
                <a:latin typeface="+mn-lt"/>
                <a:ea typeface="+mn-ea"/>
                <a:cs typeface="+mn-cs"/>
              </a:rPr>
              <a:t> </a:t>
            </a:r>
            <a:r>
              <a:rPr kumimoji="0" lang="es-ES" sz="1600" b="1" i="0" u="none" strike="noStrike" kern="1200" cap="none" spc="0" normalizeH="0" baseline="0" noProof="0" dirty="0">
                <a:ln>
                  <a:noFill/>
                </a:ln>
                <a:solidFill>
                  <a:srgbClr val="C00000"/>
                </a:solidFill>
                <a:effectLst/>
                <a:uLnTx/>
                <a:uFillTx/>
                <a:latin typeface="+mn-lt"/>
                <a:ea typeface="+mn-ea"/>
                <a:cs typeface="+mn-cs"/>
              </a:rPr>
              <a:t>(A)</a:t>
            </a:r>
            <a:r>
              <a:rPr kumimoji="0" lang="es-ES" sz="1600" b="0" i="0" u="none" strike="noStrike" kern="1200" cap="none" spc="0" normalizeH="0" baseline="0" noProof="0" dirty="0">
                <a:ln>
                  <a:noFill/>
                </a:ln>
                <a:solidFill>
                  <a:prstClr val="black"/>
                </a:solidFill>
                <a:effectLst/>
                <a:uLnTx/>
                <a:uFillTx/>
                <a:latin typeface="+mn-lt"/>
                <a:ea typeface="+mn-ea"/>
                <a:cs typeface="+mn-cs"/>
              </a:rPr>
              <a:t>. Si la PA confirmada es ≥ 150/90 </a:t>
            </a:r>
            <a:r>
              <a:rPr kumimoji="0" lang="es-ES" sz="1600" b="0" i="0" u="none" strike="noStrike" kern="1200" cap="none" spc="0" normalizeH="0" baseline="0" noProof="0" dirty="0" err="1">
                <a:ln>
                  <a:noFill/>
                </a:ln>
                <a:solidFill>
                  <a:prstClr val="black"/>
                </a:solidFill>
                <a:effectLst/>
                <a:uLnTx/>
                <a:uFillTx/>
                <a:latin typeface="+mn-lt"/>
                <a:ea typeface="+mn-ea"/>
                <a:cs typeface="+mn-cs"/>
              </a:rPr>
              <a:t>mmHg</a:t>
            </a:r>
            <a:r>
              <a:rPr kumimoji="0" lang="es-ES" sz="1600" b="0" i="0" u="none" strike="noStrike" kern="1200" cap="none" spc="0" normalizeH="0" baseline="0" noProof="0" dirty="0">
                <a:ln>
                  <a:noFill/>
                </a:ln>
                <a:solidFill>
                  <a:prstClr val="black"/>
                </a:solidFill>
                <a:effectLst/>
                <a:uLnTx/>
                <a:uFillTx/>
                <a:latin typeface="+mn-lt"/>
                <a:ea typeface="+mn-ea"/>
                <a:cs typeface="+mn-cs"/>
              </a:rPr>
              <a:t>, además de intervención sobre los hábitos de vida, se puede iniciar el tratamiento con dos fármacos juntos en un mismo comprimido </a:t>
            </a:r>
            <a:r>
              <a:rPr kumimoji="0" lang="es-ES" sz="1600" b="1" i="0" u="none" strike="noStrike" kern="1200" cap="none" spc="0" normalizeH="0" baseline="0" noProof="0" dirty="0">
                <a:ln>
                  <a:noFill/>
                </a:ln>
                <a:solidFill>
                  <a:srgbClr val="C00000"/>
                </a:solidFill>
                <a:effectLst/>
                <a:uLnTx/>
                <a:uFillTx/>
                <a:latin typeface="+mn-lt"/>
                <a:ea typeface="+mn-ea"/>
                <a:cs typeface="+mn-cs"/>
              </a:rPr>
              <a:t>(A)</a:t>
            </a:r>
            <a:r>
              <a:rPr kumimoji="0" lang="es-ES" sz="1600" b="0" i="0" u="none" strike="noStrike" kern="1200" cap="none" spc="0" normalizeH="0" baseline="0" noProof="0" dirty="0">
                <a:ln>
                  <a:noFill/>
                </a:ln>
                <a:solidFill>
                  <a:prstClr val="black"/>
                </a:solidFill>
                <a:effectLst/>
                <a:uLnTx/>
                <a:uFillTx/>
                <a:latin typeface="+mn-lt"/>
                <a:ea typeface="+mn-ea"/>
                <a:cs typeface="+mn-cs"/>
              </a:rPr>
              <a:t>.</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1600" dirty="0">
              <a:solidFill>
                <a:prstClr val="black"/>
              </a:solidFill>
              <a:latin typeface="+mn-lt"/>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6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1600" dirty="0">
              <a:solidFill>
                <a:prstClr val="black"/>
              </a:solidFill>
              <a:latin typeface="+mn-lt"/>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1600" dirty="0">
              <a:solidFill>
                <a:prstClr val="black"/>
              </a:solidFill>
              <a:latin typeface="+mn-lt"/>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1600" dirty="0">
              <a:solidFill>
                <a:prstClr val="black"/>
              </a:solidFill>
              <a:latin typeface="+mn-lt"/>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1600" dirty="0">
              <a:solidFill>
                <a:prstClr val="black"/>
              </a:solidFill>
              <a:latin typeface="+mn-lt"/>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6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1600" dirty="0">
              <a:solidFill>
                <a:prstClr val="black"/>
              </a:solidFill>
              <a:latin typeface="+mn-lt"/>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1600" dirty="0">
              <a:solidFill>
                <a:prstClr val="black"/>
              </a:solidFill>
              <a:latin typeface="+mn-lt"/>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6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prstClr val="black"/>
                </a:solidFill>
                <a:effectLst/>
                <a:uLnTx/>
                <a:uFillTx/>
                <a:latin typeface="+mn-lt"/>
                <a:ea typeface="+mn-ea"/>
                <a:cs typeface="+mn-cs"/>
              </a:rPr>
              <a:t>Se recomienda monitorizar la creatinina/</a:t>
            </a:r>
            <a:r>
              <a:rPr kumimoji="0" lang="es-ES" sz="1600" b="0" i="0" u="none" strike="noStrike" kern="1200" cap="none" spc="0" normalizeH="0" baseline="0" noProof="0" dirty="0" err="1">
                <a:ln>
                  <a:noFill/>
                </a:ln>
                <a:solidFill>
                  <a:prstClr val="black"/>
                </a:solidFill>
                <a:effectLst/>
                <a:uLnTx/>
                <a:uFillTx/>
                <a:latin typeface="+mn-lt"/>
                <a:ea typeface="+mn-ea"/>
                <a:cs typeface="+mn-cs"/>
              </a:rPr>
              <a:t>FGe</a:t>
            </a:r>
            <a:r>
              <a:rPr kumimoji="0" lang="es-ES" sz="1600" b="0" i="0" u="none" strike="noStrike" kern="1200" cap="none" spc="0" normalizeH="0" baseline="0" noProof="0" dirty="0">
                <a:ln>
                  <a:noFill/>
                </a:ln>
                <a:solidFill>
                  <a:prstClr val="black"/>
                </a:solidFill>
                <a:effectLst/>
                <a:uLnTx/>
                <a:uFillTx/>
                <a:latin typeface="+mn-lt"/>
                <a:ea typeface="+mn-ea"/>
                <a:cs typeface="+mn-cs"/>
              </a:rPr>
              <a:t> y el potasio dentro de los 7 a 14 días posteriores al inicio del tratamiento con IECA, ARA II, un antagonista de los receptores de mineralocorticoides (ARM) o un diurético </a:t>
            </a:r>
            <a:r>
              <a:rPr lang="es-ES" sz="1600" b="1" dirty="0">
                <a:solidFill>
                  <a:srgbClr val="C00000"/>
                </a:solidFill>
                <a:latin typeface="+mn-lt"/>
                <a:cs typeface="+mn-cs"/>
              </a:rPr>
              <a:t>(B)</a:t>
            </a:r>
            <a:r>
              <a:rPr kumimoji="0" lang="es-ES" sz="1600" b="0" i="0" u="none" strike="noStrike" kern="1200" cap="none" spc="0" normalizeH="0" baseline="0" noProof="0" dirty="0">
                <a:ln>
                  <a:noFill/>
                </a:ln>
                <a:solidFill>
                  <a:prstClr val="black"/>
                </a:solidFill>
                <a:effectLst/>
                <a:uLnTx/>
                <a:uFillTx/>
                <a:latin typeface="+mn-lt"/>
                <a:ea typeface="+mn-ea"/>
                <a:cs typeface="+mn-cs"/>
              </a:rPr>
              <a:t>.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lang="es-ES" sz="1600" dirty="0">
              <a:solidFill>
                <a:prstClr val="black"/>
              </a:solidFill>
              <a:latin typeface="+mn-lt"/>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s-ES" sz="1600" b="0" i="0" u="none" strike="noStrike" kern="1200" cap="none" spc="0" normalizeH="0" baseline="0" noProof="0" dirty="0">
              <a:ln>
                <a:noFill/>
              </a:ln>
              <a:solidFill>
                <a:prstClr val="black"/>
              </a:solidFill>
              <a:effectLst/>
              <a:uLnTx/>
              <a:uFillTx/>
              <a:latin typeface="+mn-lt"/>
              <a:ea typeface="+mn-ea"/>
              <a:cs typeface="+mn-cs"/>
            </a:endParaRPr>
          </a:p>
          <a:p>
            <a:endParaRPr lang="es-ES" dirty="0">
              <a:latin typeface="+mn-lt"/>
            </a:endParaRPr>
          </a:p>
        </p:txBody>
      </p:sp>
      <p:sp>
        <p:nvSpPr>
          <p:cNvPr id="4" name="Marcador de contenido 3">
            <a:extLst>
              <a:ext uri="{FF2B5EF4-FFF2-40B4-BE49-F238E27FC236}">
                <a16:creationId xmlns:a16="http://schemas.microsoft.com/office/drawing/2014/main" id="{39082830-411F-9611-BBA3-CCFE1D894B73}"/>
              </a:ext>
            </a:extLst>
          </p:cNvPr>
          <p:cNvSpPr>
            <a:spLocks noGrp="1"/>
          </p:cNvSpPr>
          <p:nvPr>
            <p:ph sz="half" idx="4294967295"/>
          </p:nvPr>
        </p:nvSpPr>
        <p:spPr>
          <a:xfrm>
            <a:off x="1484839" y="2911318"/>
            <a:ext cx="8805863" cy="2063750"/>
          </a:xfrm>
          <a:solidFill>
            <a:schemeClr val="bg2"/>
          </a:solidFill>
          <a:ln>
            <a:solidFill>
              <a:schemeClr val="accent1"/>
            </a:solidFill>
          </a:ln>
        </p:spPr>
        <p:txBody>
          <a:bodyPr>
            <a:noAutofit/>
          </a:bodyPr>
          <a:lstStyle/>
          <a:p>
            <a:pPr>
              <a:lnSpc>
                <a:spcPct val="100000"/>
              </a:lnSpc>
              <a:spcBef>
                <a:spcPts val="600"/>
              </a:spcBef>
              <a:buFont typeface="Calibri Light" panose="020F0302020204030204" pitchFamily="34" charset="0"/>
              <a:buChar char="─"/>
            </a:pPr>
            <a:r>
              <a:rPr lang="es-ES" sz="1600" dirty="0"/>
              <a:t>Incluir medicamentos que hayan demostrado reducir los eventos CV en personas con DM</a:t>
            </a:r>
            <a:br>
              <a:rPr lang="es-ES" sz="1600" dirty="0"/>
            </a:br>
            <a:r>
              <a:rPr lang="es-ES" sz="1600" dirty="0"/>
              <a:t>(IECA, ARA II, diuréticos tiazídicos o bloqueadores del canal del calcio </a:t>
            </a:r>
            <a:r>
              <a:rPr lang="es-ES" sz="1600" dirty="0" err="1"/>
              <a:t>dihiropiridínicos</a:t>
            </a:r>
            <a:r>
              <a:rPr lang="es-ES" sz="1600" dirty="0"/>
              <a:t>) </a:t>
            </a:r>
            <a:r>
              <a:rPr lang="es-ES" sz="1600" b="1" dirty="0">
                <a:solidFill>
                  <a:srgbClr val="C00000"/>
                </a:solidFill>
              </a:rPr>
              <a:t>(A)</a:t>
            </a:r>
            <a:r>
              <a:rPr lang="es-ES" sz="1600" dirty="0"/>
              <a:t>. </a:t>
            </a:r>
          </a:p>
          <a:p>
            <a:pPr lvl="1">
              <a:lnSpc>
                <a:spcPct val="100000"/>
              </a:lnSpc>
              <a:spcBef>
                <a:spcPts val="600"/>
              </a:spcBef>
            </a:pPr>
            <a:r>
              <a:rPr lang="es-ES" sz="1400" dirty="0"/>
              <a:t>Los IECA o ARA II se recomiendan como tratamiento de primera línea en personas con DM y enfermedad de las arterias coronarias </a:t>
            </a:r>
            <a:r>
              <a:rPr lang="es-ES" sz="1400" b="1" dirty="0">
                <a:solidFill>
                  <a:srgbClr val="C00000"/>
                </a:solidFill>
              </a:rPr>
              <a:t>(A)</a:t>
            </a:r>
            <a:r>
              <a:rPr lang="es-ES" sz="1400" dirty="0"/>
              <a:t>. </a:t>
            </a:r>
          </a:p>
          <a:p>
            <a:pPr lvl="1">
              <a:lnSpc>
                <a:spcPct val="100000"/>
              </a:lnSpc>
              <a:spcBef>
                <a:spcPts val="600"/>
              </a:spcBef>
            </a:pPr>
            <a:r>
              <a:rPr lang="es-ES" sz="1400" dirty="0"/>
              <a:t>No usar las combinaciones de estos grupos farmacológicos, incluidos ARA II/inhibidores de neprilisina </a:t>
            </a:r>
            <a:r>
              <a:rPr lang="es-ES" sz="1400" b="1" dirty="0">
                <a:solidFill>
                  <a:srgbClr val="C00000"/>
                </a:solidFill>
              </a:rPr>
              <a:t>(A)</a:t>
            </a:r>
            <a:r>
              <a:rPr lang="es-ES" sz="1400" dirty="0"/>
              <a:t>.</a:t>
            </a:r>
          </a:p>
          <a:p>
            <a:pPr>
              <a:lnSpc>
                <a:spcPct val="100000"/>
              </a:lnSpc>
              <a:spcBef>
                <a:spcPts val="600"/>
              </a:spcBef>
              <a:buFont typeface="Calibri Light" panose="020F0302020204030204" pitchFamily="34" charset="0"/>
              <a:buChar char="─"/>
            </a:pPr>
            <a:r>
              <a:rPr lang="es-ES" sz="1600" dirty="0"/>
              <a:t>Los IECA o los ARA II a dosis máxima son los fármacos de primera línea en HTA si el paciente con DM presenta un cociente albúmina-creatinina (CAC) ≥ 300 mg/g (A) o 30-299 mg/g </a:t>
            </a:r>
            <a:r>
              <a:rPr lang="es-ES" sz="1600" b="1" dirty="0">
                <a:solidFill>
                  <a:srgbClr val="C00000"/>
                </a:solidFill>
              </a:rPr>
              <a:t>(B)</a:t>
            </a:r>
            <a:r>
              <a:rPr lang="es-ES" sz="1600" dirty="0"/>
              <a:t>. </a:t>
            </a:r>
          </a:p>
        </p:txBody>
      </p:sp>
      <p:sp>
        <p:nvSpPr>
          <p:cNvPr id="9" name="CuadroTexto 8">
            <a:extLst>
              <a:ext uri="{FF2B5EF4-FFF2-40B4-BE49-F238E27FC236}">
                <a16:creationId xmlns:a16="http://schemas.microsoft.com/office/drawing/2014/main" id="{F26810EB-DD24-FAEE-B867-C917D21DB1EB}"/>
              </a:ext>
            </a:extLst>
          </p:cNvPr>
          <p:cNvSpPr txBox="1"/>
          <p:nvPr/>
        </p:nvSpPr>
        <p:spPr>
          <a:xfrm>
            <a:off x="207130" y="6339600"/>
            <a:ext cx="8773906" cy="507831"/>
          </a:xfrm>
          <a:prstGeom prst="rect">
            <a:avLst/>
          </a:prstGeom>
          <a:noFill/>
        </p:spPr>
        <p:txBody>
          <a:bodyPr wrap="square">
            <a:spAutoFit/>
          </a:bodyPr>
          <a:lstStyle/>
          <a:p>
            <a:r>
              <a:rPr lang="es-ES" sz="900" dirty="0"/>
              <a:t>ARA II: antagonistas del receptor de la angiotensina II; CV: cardiovascular; </a:t>
            </a:r>
            <a:r>
              <a:rPr lang="en-US" sz="900" dirty="0"/>
              <a:t>DASH: </a:t>
            </a:r>
            <a:r>
              <a:rPr lang="en-US" sz="900" i="1" dirty="0"/>
              <a:t>Dietary Approaches to Stop Hypertension; </a:t>
            </a:r>
            <a:r>
              <a:rPr kumimoji="0" lang="es-ES" sz="900" u="none" strike="noStrike" kern="1200" cap="none" spc="0" normalizeH="0" baseline="0" noProof="0" dirty="0">
                <a:ln>
                  <a:noFill/>
                </a:ln>
                <a:effectLst/>
                <a:uLnTx/>
                <a:uFillTx/>
                <a:ea typeface="ヒラギノ角ゴ Pro W3" charset="-128"/>
                <a:cs typeface="+mn-cs"/>
              </a:rPr>
              <a:t>DM: diabetes mellitus; </a:t>
            </a:r>
            <a:r>
              <a:rPr lang="en-US" sz="900" dirty="0" err="1"/>
              <a:t>FGe</a:t>
            </a:r>
            <a:r>
              <a:rPr lang="en-US" sz="900" dirty="0"/>
              <a:t>: </a:t>
            </a:r>
            <a:r>
              <a:rPr lang="en-US" sz="900" dirty="0" err="1"/>
              <a:t>filtración</a:t>
            </a:r>
            <a:r>
              <a:rPr lang="en-US" sz="900" dirty="0"/>
              <a:t> glomerular </a:t>
            </a:r>
            <a:r>
              <a:rPr lang="en-US" sz="900" dirty="0" err="1"/>
              <a:t>estimada</a:t>
            </a:r>
            <a:r>
              <a:rPr lang="en-US" sz="900" dirty="0"/>
              <a:t>; HTA : </a:t>
            </a:r>
            <a:r>
              <a:rPr lang="en-US" sz="900" dirty="0" err="1"/>
              <a:t>hipertensión</a:t>
            </a:r>
            <a:r>
              <a:rPr lang="en-US" sz="900" dirty="0"/>
              <a:t> arterial; </a:t>
            </a:r>
            <a:r>
              <a:rPr lang="es-ES" sz="900" dirty="0" err="1"/>
              <a:t>IECA</a:t>
            </a:r>
            <a:r>
              <a:rPr lang="es-ES" sz="900" dirty="0"/>
              <a:t>: inhibidores de la enzima convertidora de angiotensina; </a:t>
            </a:r>
            <a:r>
              <a:rPr lang="en-US" sz="900" dirty="0"/>
              <a:t>PA: </a:t>
            </a:r>
            <a:r>
              <a:rPr lang="en-US" sz="900" dirty="0" err="1"/>
              <a:t>presión</a:t>
            </a:r>
            <a:r>
              <a:rPr lang="en-US" sz="900" dirty="0"/>
              <a:t> arterial.</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132685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9D99E-2563-EDB3-821A-C09C43E60778}"/>
              </a:ext>
            </a:extLst>
          </p:cNvPr>
          <p:cNvSpPr>
            <a:spLocks noGrp="1"/>
          </p:cNvSpPr>
          <p:nvPr>
            <p:ph type="title"/>
          </p:nvPr>
        </p:nvSpPr>
        <p:spPr/>
        <p:txBody>
          <a:bodyPr>
            <a:normAutofit/>
          </a:bodyPr>
          <a:lstStyle/>
          <a:p>
            <a:r>
              <a:rPr lang="es-ES" dirty="0"/>
              <a:t>Control de lípidos</a:t>
            </a:r>
          </a:p>
        </p:txBody>
      </p:sp>
      <p:sp>
        <p:nvSpPr>
          <p:cNvPr id="3" name="Marcador de contenido 2">
            <a:extLst>
              <a:ext uri="{FF2B5EF4-FFF2-40B4-BE49-F238E27FC236}">
                <a16:creationId xmlns:a16="http://schemas.microsoft.com/office/drawing/2014/main" id="{FAFC116A-E472-A11D-A60B-1C3E288F5824}"/>
              </a:ext>
            </a:extLst>
          </p:cNvPr>
          <p:cNvSpPr>
            <a:spLocks noGrp="1"/>
          </p:cNvSpPr>
          <p:nvPr>
            <p:ph idx="1"/>
          </p:nvPr>
        </p:nvSpPr>
        <p:spPr>
          <a:xfrm>
            <a:off x="506149" y="911225"/>
            <a:ext cx="5170374" cy="4351338"/>
          </a:xfrm>
        </p:spPr>
        <p:txBody>
          <a:bodyPr>
            <a:normAutofit/>
          </a:bodyPr>
          <a:lstStyle/>
          <a:p>
            <a:pPr marL="0" indent="0">
              <a:buNone/>
            </a:pPr>
            <a:r>
              <a:rPr lang="es-ES" sz="2000" b="1" dirty="0">
                <a:latin typeface="+mn-lt"/>
              </a:rPr>
              <a:t>Intervención sobre los hábitos de vida</a:t>
            </a:r>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1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19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s-ES" sz="2000" dirty="0"/>
          </a:p>
        </p:txBody>
      </p:sp>
      <p:sp>
        <p:nvSpPr>
          <p:cNvPr id="5" name="Marcador de contenido 4">
            <a:extLst>
              <a:ext uri="{FF2B5EF4-FFF2-40B4-BE49-F238E27FC236}">
                <a16:creationId xmlns:a16="http://schemas.microsoft.com/office/drawing/2014/main" id="{2038BB76-0919-0155-FA52-BC53BF58A219}"/>
              </a:ext>
            </a:extLst>
          </p:cNvPr>
          <p:cNvSpPr>
            <a:spLocks noGrp="1"/>
          </p:cNvSpPr>
          <p:nvPr>
            <p:ph sz="half" idx="4294967295"/>
          </p:nvPr>
        </p:nvSpPr>
        <p:spPr>
          <a:xfrm>
            <a:off x="6385711" y="911761"/>
            <a:ext cx="5181600" cy="3695700"/>
          </a:xfrm>
        </p:spPr>
        <p:txBody>
          <a:bodyPr>
            <a:normAutofit/>
          </a:bodyPr>
          <a:lstStyle/>
          <a:p>
            <a:pPr marL="0" indent="0">
              <a:buNone/>
            </a:pPr>
            <a:r>
              <a:rPr lang="es-ES" sz="2000" b="1" dirty="0"/>
              <a:t>Control periódico del perfil lipídico</a:t>
            </a:r>
          </a:p>
          <a:p>
            <a:pPr>
              <a:buFont typeface="Wingdings" panose="05000000000000000000" pitchFamily="2" charset="2"/>
              <a:buChar char="§"/>
            </a:pPr>
            <a:r>
              <a:rPr lang="es-ES" sz="1600" dirty="0"/>
              <a:t>Pedir perfil lipídico:</a:t>
            </a:r>
          </a:p>
          <a:p>
            <a:pPr lvl="1">
              <a:lnSpc>
                <a:spcPct val="100000"/>
              </a:lnSpc>
              <a:spcBef>
                <a:spcPts val="1200"/>
              </a:spcBef>
              <a:buFont typeface="Wingdings" panose="05000000000000000000" pitchFamily="2" charset="2"/>
              <a:buChar char="ü"/>
            </a:pPr>
            <a:r>
              <a:rPr lang="es-ES" sz="1500" dirty="0"/>
              <a:t>En pacientes que no reciben estatinas ni ningún otro tratamiento hipolipemiante: en el momento del diagnóstico, en la evaluación médica inicial y, posteriormente, cada año o con más frecuencia si está indicado </a:t>
            </a:r>
            <a:r>
              <a:rPr lang="es-ES" sz="1500" b="1" dirty="0">
                <a:solidFill>
                  <a:srgbClr val="C00000"/>
                </a:solidFill>
              </a:rPr>
              <a:t>(E)</a:t>
            </a:r>
            <a:r>
              <a:rPr lang="es-ES" sz="1500" dirty="0"/>
              <a:t>.</a:t>
            </a:r>
          </a:p>
          <a:p>
            <a:pPr lvl="1">
              <a:lnSpc>
                <a:spcPct val="100000"/>
              </a:lnSpc>
              <a:spcBef>
                <a:spcPts val="1200"/>
              </a:spcBef>
              <a:buFont typeface="Wingdings" panose="05000000000000000000" pitchFamily="2" charset="2"/>
              <a:buChar char="ü"/>
            </a:pPr>
            <a:r>
              <a:rPr lang="es-ES" sz="1500" dirty="0"/>
              <a:t>Al comenzar el tratamiento con estatinas u otros fármacos hipolipemiantes, 4-12 semanas después del comienzo o de un cambio en la dosis, y una vez al año a partir de entonces, ya que ayuda a controlar la respuesta al tratamiento y a documentar el cumplimiento terapéutico</a:t>
            </a:r>
            <a:r>
              <a:rPr lang="es-ES" sz="1500" b="1" dirty="0"/>
              <a:t> </a:t>
            </a:r>
            <a:r>
              <a:rPr lang="es-ES" sz="1500" b="1" dirty="0">
                <a:solidFill>
                  <a:srgbClr val="C00000"/>
                </a:solidFill>
              </a:rPr>
              <a:t>(A)</a:t>
            </a:r>
            <a:r>
              <a:rPr lang="es-ES" sz="1500" dirty="0"/>
              <a:t>.</a:t>
            </a:r>
          </a:p>
          <a:p>
            <a:pPr marL="0" indent="0">
              <a:buNone/>
            </a:pPr>
            <a:endParaRPr lang="es-ES" sz="1700" dirty="0"/>
          </a:p>
        </p:txBody>
      </p:sp>
      <p:graphicFrame>
        <p:nvGraphicFramePr>
          <p:cNvPr id="4" name="Marcador de contenido 3">
            <a:extLst>
              <a:ext uri="{FF2B5EF4-FFF2-40B4-BE49-F238E27FC236}">
                <a16:creationId xmlns:a16="http://schemas.microsoft.com/office/drawing/2014/main" id="{10C5AE1B-7B63-CC40-BB16-4DFD66CEF0C2}"/>
              </a:ext>
            </a:extLst>
          </p:cNvPr>
          <p:cNvGraphicFramePr>
            <a:graphicFrameLocks/>
          </p:cNvGraphicFramePr>
          <p:nvPr>
            <p:extLst>
              <p:ext uri="{D42A27DB-BD31-4B8C-83A1-F6EECF244321}">
                <p14:modId xmlns:p14="http://schemas.microsoft.com/office/powerpoint/2010/main" val="3318248410"/>
              </p:ext>
            </p:extLst>
          </p:nvPr>
        </p:nvGraphicFramePr>
        <p:xfrm>
          <a:off x="979364" y="1449086"/>
          <a:ext cx="4251664" cy="3421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7BB0C90B-DEAC-B9F6-B2A6-2189BDA4D0E4}"/>
              </a:ext>
            </a:extLst>
          </p:cNvPr>
          <p:cNvSpPr txBox="1"/>
          <p:nvPr/>
        </p:nvSpPr>
        <p:spPr>
          <a:xfrm>
            <a:off x="642890" y="5601132"/>
            <a:ext cx="10778790" cy="758606"/>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prstClr val="black"/>
                </a:solidFill>
                <a:effectLst/>
                <a:uLnTx/>
                <a:uFillTx/>
                <a:ea typeface="+mn-ea"/>
                <a:cs typeface="+mn-cs"/>
              </a:rPr>
              <a:t>Intensificar el tratamiento de los hábitos de vida y optimizar el control de la glucemia en personas con DM con niveles elevados de triglicéridos (≥ 150 mg/</a:t>
            </a:r>
            <a:r>
              <a:rPr kumimoji="0" lang="es-ES" sz="1600" b="0" i="0" u="none" strike="noStrike" kern="1200" cap="none" spc="0" normalizeH="0" baseline="0" noProof="0" dirty="0" err="1">
                <a:ln>
                  <a:noFill/>
                </a:ln>
                <a:solidFill>
                  <a:prstClr val="black"/>
                </a:solidFill>
                <a:effectLst/>
                <a:uLnTx/>
                <a:uFillTx/>
                <a:ea typeface="+mn-ea"/>
                <a:cs typeface="+mn-cs"/>
              </a:rPr>
              <a:t>dL</a:t>
            </a:r>
            <a:r>
              <a:rPr kumimoji="0" lang="es-ES" sz="1600" b="0" i="0" u="none" strike="noStrike" kern="1200" cap="none" spc="0" normalizeH="0" baseline="0" noProof="0" dirty="0">
                <a:ln>
                  <a:noFill/>
                </a:ln>
                <a:solidFill>
                  <a:prstClr val="black"/>
                </a:solidFill>
                <a:effectLst/>
                <a:uLnTx/>
                <a:uFillTx/>
                <a:ea typeface="+mn-ea"/>
                <a:cs typeface="+mn-cs"/>
              </a:rPr>
              <a:t> [≥ 1,7 mmol/L]) o colesterol-HDL bajo (&lt; 40 mg/</a:t>
            </a:r>
            <a:r>
              <a:rPr kumimoji="0" lang="es-ES" sz="1600" b="0" i="0" u="none" strike="noStrike" kern="1200" cap="none" spc="0" normalizeH="0" baseline="0" noProof="0" dirty="0" err="1">
                <a:ln>
                  <a:noFill/>
                </a:ln>
                <a:solidFill>
                  <a:prstClr val="black"/>
                </a:solidFill>
                <a:effectLst/>
                <a:uLnTx/>
                <a:uFillTx/>
                <a:ea typeface="+mn-ea"/>
                <a:cs typeface="+mn-cs"/>
              </a:rPr>
              <a:t>dL</a:t>
            </a:r>
            <a:r>
              <a:rPr kumimoji="0" lang="es-ES" sz="1600" b="0" i="0" u="none" strike="noStrike" kern="1200" cap="none" spc="0" normalizeH="0" baseline="0" noProof="0" dirty="0">
                <a:ln>
                  <a:noFill/>
                </a:ln>
                <a:solidFill>
                  <a:prstClr val="black"/>
                </a:solidFill>
                <a:effectLst/>
                <a:uLnTx/>
                <a:uFillTx/>
                <a:ea typeface="+mn-ea"/>
                <a:cs typeface="+mn-cs"/>
              </a:rPr>
              <a:t> [&lt; 1,0 mmol/L] para los hombres y &lt; 50 mg/</a:t>
            </a:r>
            <a:r>
              <a:rPr kumimoji="0" lang="es-ES" sz="1600" b="0" i="0" u="none" strike="noStrike" kern="1200" cap="none" spc="0" normalizeH="0" baseline="0" noProof="0" dirty="0" err="1">
                <a:ln>
                  <a:noFill/>
                </a:ln>
                <a:solidFill>
                  <a:prstClr val="black"/>
                </a:solidFill>
                <a:effectLst/>
                <a:uLnTx/>
                <a:uFillTx/>
                <a:ea typeface="+mn-ea"/>
                <a:cs typeface="+mn-cs"/>
              </a:rPr>
              <a:t>dL</a:t>
            </a:r>
            <a:r>
              <a:rPr kumimoji="0" lang="es-ES" sz="1600" b="0" i="0" u="none" strike="noStrike" kern="1200" cap="none" spc="0" normalizeH="0" baseline="0" noProof="0" dirty="0">
                <a:ln>
                  <a:noFill/>
                </a:ln>
                <a:solidFill>
                  <a:prstClr val="black"/>
                </a:solidFill>
                <a:effectLst/>
                <a:uLnTx/>
                <a:uFillTx/>
                <a:ea typeface="+mn-ea"/>
                <a:cs typeface="+mn-cs"/>
              </a:rPr>
              <a:t> [&lt; 1,3 mmol/L] para las mujeres) </a:t>
            </a:r>
            <a:r>
              <a:rPr kumimoji="0" lang="es-ES" sz="1600" b="1" i="0" u="none" strike="noStrike" kern="1200" cap="none" spc="0" normalizeH="0" baseline="0" noProof="0" dirty="0">
                <a:ln>
                  <a:noFill/>
                </a:ln>
                <a:solidFill>
                  <a:srgbClr val="C00000"/>
                </a:solidFill>
                <a:effectLst/>
                <a:uLnTx/>
                <a:uFillTx/>
                <a:ea typeface="+mn-ea"/>
                <a:cs typeface="+mn-cs"/>
              </a:rPr>
              <a:t>(C)</a:t>
            </a:r>
            <a:r>
              <a:rPr kumimoji="0" lang="es-ES" sz="1600" b="0" i="0" u="none" strike="noStrike" kern="1200" cap="none" spc="0" normalizeH="0" baseline="0" noProof="0" dirty="0">
                <a:ln>
                  <a:noFill/>
                </a:ln>
                <a:solidFill>
                  <a:prstClr val="black"/>
                </a:solidFill>
                <a:effectLst/>
                <a:uLnTx/>
                <a:uFillTx/>
                <a:ea typeface="+mn-ea"/>
                <a:cs typeface="+mn-cs"/>
              </a:rPr>
              <a:t>.</a:t>
            </a:r>
          </a:p>
        </p:txBody>
      </p:sp>
      <p:sp>
        <p:nvSpPr>
          <p:cNvPr id="9" name="CuadroTexto 8">
            <a:extLst>
              <a:ext uri="{FF2B5EF4-FFF2-40B4-BE49-F238E27FC236}">
                <a16:creationId xmlns:a16="http://schemas.microsoft.com/office/drawing/2014/main" id="{2166F519-F83B-AA96-C4CE-DBFB7623E52E}"/>
              </a:ext>
            </a:extLst>
          </p:cNvPr>
          <p:cNvSpPr txBox="1"/>
          <p:nvPr/>
        </p:nvSpPr>
        <p:spPr>
          <a:xfrm>
            <a:off x="198078" y="6441959"/>
            <a:ext cx="9244687" cy="369332"/>
          </a:xfrm>
          <a:prstGeom prst="rect">
            <a:avLst/>
          </a:prstGeom>
          <a:noFill/>
        </p:spPr>
        <p:txBody>
          <a:bodyPr wrap="square">
            <a:spAutoFit/>
          </a:bodyPr>
          <a:lstStyle/>
          <a:p>
            <a:r>
              <a:rPr lang="en-US" sz="900" dirty="0"/>
              <a:t>DASH: </a:t>
            </a:r>
            <a:r>
              <a:rPr lang="en-US" sz="900" i="1" dirty="0"/>
              <a:t>Dietary Approaches to Stop Hypertension; </a:t>
            </a:r>
            <a:r>
              <a:rPr lang="en-US" sz="900" dirty="0"/>
              <a:t>ECVA: </a:t>
            </a:r>
            <a:r>
              <a:rPr lang="en-US" sz="900" dirty="0" err="1"/>
              <a:t>enfermedad</a:t>
            </a:r>
            <a:r>
              <a:rPr lang="en-US" sz="900" dirty="0"/>
              <a:t> cardiovascular </a:t>
            </a:r>
            <a:r>
              <a:rPr lang="en-US" sz="900" dirty="0" err="1"/>
              <a:t>aterosclerótica</a:t>
            </a:r>
            <a:r>
              <a:rPr lang="en-US" sz="900" dirty="0"/>
              <a:t>.</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C</a:t>
            </a:r>
            <a:r>
              <a:rPr lang="es-ES" sz="900" dirty="0">
                <a:ea typeface="ヒラギノ角ゴ Pro W3" charset="-128"/>
              </a:rPr>
              <a:t>,</a:t>
            </a:r>
            <a:r>
              <a:rPr lang="es-ES" sz="900" dirty="0">
                <a:solidFill>
                  <a:srgbClr val="C00000"/>
                </a:solidFill>
                <a:ea typeface="ヒラギノ角ゴ Pro W3" charset="-128"/>
              </a:rPr>
              <a:t> E</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115248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4BB07-4DCB-0878-0ABD-3C409F8B7354}"/>
              </a:ext>
            </a:extLst>
          </p:cNvPr>
          <p:cNvSpPr>
            <a:spLocks noGrp="1"/>
          </p:cNvSpPr>
          <p:nvPr>
            <p:ph type="title"/>
          </p:nvPr>
        </p:nvSpPr>
        <p:spPr/>
        <p:txBody>
          <a:bodyPr>
            <a:normAutofit/>
          </a:bodyPr>
          <a:lstStyle/>
          <a:p>
            <a:r>
              <a:rPr lang="es-ES" dirty="0"/>
              <a:t>Control de lípidos</a:t>
            </a:r>
          </a:p>
        </p:txBody>
      </p:sp>
      <p:grpSp>
        <p:nvGrpSpPr>
          <p:cNvPr id="8" name="Grupo 7">
            <a:extLst>
              <a:ext uri="{FF2B5EF4-FFF2-40B4-BE49-F238E27FC236}">
                <a16:creationId xmlns:a16="http://schemas.microsoft.com/office/drawing/2014/main" id="{A3C9B748-2FFB-26EA-3212-84F5C87BA564}"/>
              </a:ext>
            </a:extLst>
          </p:cNvPr>
          <p:cNvGrpSpPr/>
          <p:nvPr/>
        </p:nvGrpSpPr>
        <p:grpSpPr>
          <a:xfrm>
            <a:off x="587375" y="663131"/>
            <a:ext cx="11332992" cy="5531737"/>
            <a:chOff x="410454" y="1202438"/>
            <a:chExt cx="11332992" cy="5290435"/>
          </a:xfrm>
        </p:grpSpPr>
        <p:sp>
          <p:nvSpPr>
            <p:cNvPr id="13" name="Flecha: cheurón 12">
              <a:extLst>
                <a:ext uri="{FF2B5EF4-FFF2-40B4-BE49-F238E27FC236}">
                  <a16:creationId xmlns:a16="http://schemas.microsoft.com/office/drawing/2014/main" id="{8848A273-8A56-3ABD-D0E8-9F0BA408992C}"/>
                </a:ext>
              </a:extLst>
            </p:cNvPr>
            <p:cNvSpPr/>
            <p:nvPr/>
          </p:nvSpPr>
          <p:spPr>
            <a:xfrm>
              <a:off x="5762625" y="1202438"/>
              <a:ext cx="5980821" cy="5290435"/>
            </a:xfrm>
            <a:prstGeom prst="chevron">
              <a:avLst>
                <a:gd name="adj" fmla="val 0"/>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6350" indent="-285750">
                <a:spcAft>
                  <a:spcPts val="1200"/>
                </a:spcAft>
                <a:buFont typeface="Wingdings" panose="05000000000000000000" pitchFamily="2" charset="2"/>
                <a:buChar char="ü"/>
              </a:pPr>
              <a:r>
                <a:rPr lang="es-ES" sz="1400" dirty="0"/>
                <a:t>Personas de todas las edades con DM y ECVA: tratamiento de alta intensidad con estatinas junto con intervención sobre los hábitos de vida</a:t>
              </a:r>
              <a:r>
                <a:rPr lang="es-ES" sz="1400" b="1" dirty="0">
                  <a:solidFill>
                    <a:srgbClr val="FF0000"/>
                  </a:solidFill>
                </a:rPr>
                <a:t> </a:t>
              </a:r>
              <a:r>
                <a:rPr lang="es-ES" sz="1400" b="1" dirty="0">
                  <a:solidFill>
                    <a:srgbClr val="C00000"/>
                  </a:solidFill>
                </a:rPr>
                <a:t>(A)</a:t>
              </a:r>
              <a:r>
                <a:rPr lang="es-ES" sz="1400" dirty="0"/>
                <a:t>.</a:t>
              </a:r>
            </a:p>
            <a:p>
              <a:pPr marL="1276350" indent="-285750">
                <a:spcAft>
                  <a:spcPts val="1200"/>
                </a:spcAft>
                <a:buFont typeface="Wingdings" panose="05000000000000000000" pitchFamily="2" charset="2"/>
                <a:buChar char="ü"/>
              </a:pPr>
              <a:r>
                <a:rPr lang="es-ES" sz="1400" dirty="0"/>
                <a:t>Personas con DM y ECVA: tratamiento de alta intensidad con estatinas con un objetivo de reducción del colesterol-</a:t>
              </a:r>
              <a:r>
                <a:rPr lang="es-ES" sz="1400" dirty="0" err="1"/>
                <a:t>LDL</a:t>
              </a:r>
              <a:br>
                <a:rPr lang="es-ES" sz="1400" dirty="0"/>
              </a:br>
              <a:r>
                <a:rPr lang="es-ES" sz="1400" dirty="0"/>
                <a:t>≥ 50% con respecto al valor inicial y un objetivo de</a:t>
              </a:r>
              <a:br>
                <a:rPr lang="es-ES" sz="1400" dirty="0"/>
              </a:br>
              <a:r>
                <a:rPr lang="es-ES" sz="1400" dirty="0"/>
                <a:t>colesterol- LDL &lt; 55 mg/</a:t>
              </a:r>
              <a:r>
                <a:rPr lang="es-ES" sz="1400" dirty="0" err="1"/>
                <a:t>dL</a:t>
              </a:r>
              <a:r>
                <a:rPr lang="es-ES" sz="1400" dirty="0"/>
                <a:t> (&lt; 1,4 mmol/L). Se recomienda añadir ezetimiba o un inhibidor de PCSK9 con beneficios demostrados en esta población si con la terapia máxima tolerada de estatinas no se alcanza este objetivo </a:t>
              </a:r>
              <a:r>
                <a:rPr lang="es-ES" sz="1400" b="1" dirty="0">
                  <a:solidFill>
                    <a:srgbClr val="C00000"/>
                  </a:solidFill>
                </a:rPr>
                <a:t>(B)</a:t>
              </a:r>
              <a:r>
                <a:rPr lang="es-ES" sz="1400" dirty="0"/>
                <a:t>.</a:t>
              </a:r>
            </a:p>
            <a:p>
              <a:pPr marL="1276350" indent="-285750">
                <a:spcAft>
                  <a:spcPts val="1200"/>
                </a:spcAft>
                <a:buFont typeface="Wingdings" panose="05000000000000000000" pitchFamily="2" charset="2"/>
                <a:buChar char="ü"/>
              </a:pPr>
              <a:r>
                <a:rPr lang="es-ES" sz="1400" dirty="0"/>
                <a:t>Personas que no toleren la intensidad prevista del tratamiento con estatinas: dosis máxima tolerada de estatinas </a:t>
              </a:r>
              <a:r>
                <a:rPr lang="es-ES" sz="1400" b="1" dirty="0">
                  <a:solidFill>
                    <a:srgbClr val="C00000"/>
                  </a:solidFill>
                </a:rPr>
                <a:t>(E)</a:t>
              </a:r>
              <a:r>
                <a:rPr lang="es-ES" sz="1400" dirty="0"/>
                <a:t>.</a:t>
              </a:r>
            </a:p>
            <a:p>
              <a:pPr marL="1276350" indent="-285750">
                <a:spcAft>
                  <a:spcPts val="1200"/>
                </a:spcAft>
                <a:buFont typeface="Wingdings" panose="05000000000000000000" pitchFamily="2" charset="2"/>
                <a:buChar char="ü"/>
              </a:pPr>
              <a:r>
                <a:rPr lang="es-ES" sz="1400" dirty="0"/>
                <a:t>Personas con DM y ECVA intolerantes al tratamiento con estatinas: terapia con inhibidores de PCSK9 con tratamiento de anticuerpos monoclonales </a:t>
              </a:r>
              <a:r>
                <a:rPr lang="es-ES" sz="1400" b="1" dirty="0">
                  <a:solidFill>
                    <a:srgbClr val="C00000"/>
                  </a:solidFill>
                </a:rPr>
                <a:t>(A)</a:t>
              </a:r>
              <a:r>
                <a:rPr lang="es-ES" sz="1400" dirty="0"/>
                <a:t>, tratamiento con ácido </a:t>
              </a:r>
              <a:r>
                <a:rPr lang="es-ES" sz="1400" dirty="0" err="1"/>
                <a:t>bempedoico</a:t>
              </a:r>
              <a:r>
                <a:rPr kumimoji="0" lang="es-ES" sz="1400" b="0" i="0" u="none" strike="noStrike" kern="1200" cap="none" spc="0" normalizeH="0" baseline="0" noProof="0" dirty="0">
                  <a:ln>
                    <a:noFill/>
                  </a:ln>
                  <a:solidFill>
                    <a:prstClr val="black"/>
                  </a:solidFill>
                  <a:effectLst/>
                  <a:uLnTx/>
                  <a:uFillTx/>
                  <a:latin typeface="Aptos" panose="02110004020202020204"/>
                  <a:ea typeface="+mn-ea"/>
                  <a:cs typeface="+mn-cs"/>
                </a:rPr>
                <a:t> </a:t>
              </a:r>
              <a:r>
                <a:rPr lang="es-ES" sz="1400" b="1" dirty="0">
                  <a:solidFill>
                    <a:srgbClr val="C00000"/>
                  </a:solidFill>
                </a:rPr>
                <a:t>(A) </a:t>
              </a:r>
              <a:r>
                <a:rPr lang="es-ES" sz="1400" dirty="0"/>
                <a:t>o tratamiento con inhibidores de PCSK9 con el </a:t>
              </a:r>
              <a:r>
                <a:rPr lang="es-ES" sz="1400" dirty="0" err="1"/>
                <a:t>ARNpi</a:t>
              </a:r>
              <a:r>
                <a:rPr lang="es-ES" sz="1400" dirty="0"/>
                <a:t> </a:t>
              </a:r>
              <a:r>
                <a:rPr lang="es-ES" sz="1400" dirty="0" err="1"/>
                <a:t>inclisirán</a:t>
              </a:r>
              <a:r>
                <a:rPr lang="es-ES" sz="1400" dirty="0"/>
                <a:t> </a:t>
              </a:r>
              <a:r>
                <a:rPr lang="es-ES" sz="1400" b="1" dirty="0">
                  <a:solidFill>
                    <a:srgbClr val="C00000"/>
                  </a:solidFill>
                </a:rPr>
                <a:t>(E) </a:t>
              </a:r>
              <a:r>
                <a:rPr lang="es-ES" sz="1400" dirty="0"/>
                <a:t>como tratamientos alternativos para reducir el colesterol.</a:t>
              </a:r>
              <a:endParaRPr lang="es-ES" sz="1400" dirty="0">
                <a:solidFill>
                  <a:schemeClr val="tx1"/>
                </a:solidFill>
              </a:endParaRPr>
            </a:p>
          </p:txBody>
        </p:sp>
        <p:sp>
          <p:nvSpPr>
            <p:cNvPr id="15" name="Flecha: pentágono 14">
              <a:extLst>
                <a:ext uri="{FF2B5EF4-FFF2-40B4-BE49-F238E27FC236}">
                  <a16:creationId xmlns:a16="http://schemas.microsoft.com/office/drawing/2014/main" id="{6060F899-7365-8E52-6331-8F5C9E838364}"/>
                </a:ext>
              </a:extLst>
            </p:cNvPr>
            <p:cNvSpPr/>
            <p:nvPr/>
          </p:nvSpPr>
          <p:spPr>
            <a:xfrm>
              <a:off x="5423527" y="1202438"/>
              <a:ext cx="1342648" cy="5290435"/>
            </a:xfrm>
            <a:prstGeom prst="homePlate">
              <a:avLst>
                <a:gd name="adj" fmla="val 58308"/>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2" name="Flecha: pentágono 11">
              <a:extLst>
                <a:ext uri="{FF2B5EF4-FFF2-40B4-BE49-F238E27FC236}">
                  <a16:creationId xmlns:a16="http://schemas.microsoft.com/office/drawing/2014/main" id="{F3E156F9-17D1-48C3-7412-EDACB6620D10}"/>
                </a:ext>
              </a:extLst>
            </p:cNvPr>
            <p:cNvSpPr/>
            <p:nvPr/>
          </p:nvSpPr>
          <p:spPr>
            <a:xfrm>
              <a:off x="410454" y="1202438"/>
              <a:ext cx="6314196" cy="5290435"/>
            </a:xfrm>
            <a:prstGeom prst="homePlate">
              <a:avLst>
                <a:gd name="adj" fmla="val 14583"/>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Wingdings" panose="05000000000000000000" pitchFamily="2" charset="2"/>
                <a:buChar char="ü"/>
              </a:pPr>
              <a:endParaRPr lang="es-ES" sz="1400" dirty="0"/>
            </a:p>
            <a:p>
              <a:pPr marL="285750" indent="-285750">
                <a:spcAft>
                  <a:spcPts val="1200"/>
                </a:spcAft>
                <a:buFont typeface="Wingdings" panose="05000000000000000000" pitchFamily="2" charset="2"/>
                <a:buChar char="ü"/>
              </a:pPr>
              <a:r>
                <a:rPr lang="es-ES" sz="1400" spc="-20" dirty="0"/>
                <a:t>Personas de </a:t>
              </a:r>
              <a:r>
                <a:rPr lang="es-ES" sz="1400" b="1" spc="-20" dirty="0"/>
                <a:t>40-75 años sin ECVA</a:t>
              </a:r>
              <a:r>
                <a:rPr lang="es-ES" sz="1400" spc="-20" dirty="0"/>
                <a:t>: tratamiento de intensidad moderada </a:t>
              </a:r>
              <a:r>
                <a:rPr lang="es-ES" sz="1400" b="1" spc="-20" dirty="0">
                  <a:solidFill>
                    <a:srgbClr val="C00000"/>
                  </a:solidFill>
                </a:rPr>
                <a:t>(A)</a:t>
              </a:r>
              <a:r>
                <a:rPr lang="es-ES" sz="1400" spc="-20" dirty="0"/>
                <a:t>.</a:t>
              </a:r>
            </a:p>
            <a:p>
              <a:pPr marL="285750" indent="-285750">
                <a:spcAft>
                  <a:spcPts val="1200"/>
                </a:spcAft>
                <a:buFont typeface="Wingdings" panose="05000000000000000000" pitchFamily="2" charset="2"/>
                <a:buChar char="ü"/>
              </a:pPr>
              <a:r>
                <a:rPr lang="es-ES" sz="1400" dirty="0"/>
                <a:t>Personas de </a:t>
              </a:r>
              <a:r>
                <a:rPr lang="es-ES" sz="1400" b="1" dirty="0"/>
                <a:t>20-39 años con otros factores de riesgo de ECVA</a:t>
              </a:r>
              <a:r>
                <a:rPr lang="es-ES" sz="1400" dirty="0"/>
                <a:t>: razonable iniciar tratamiento con estatinas </a:t>
              </a:r>
              <a:r>
                <a:rPr lang="es-ES" sz="1400" b="1" dirty="0">
                  <a:solidFill>
                    <a:srgbClr val="C00000"/>
                  </a:solidFill>
                </a:rPr>
                <a:t>(C)</a:t>
              </a:r>
              <a:r>
                <a:rPr lang="es-ES" sz="1400" dirty="0"/>
                <a:t>.</a:t>
              </a:r>
            </a:p>
            <a:p>
              <a:pPr marL="285750" indent="-285750">
                <a:spcAft>
                  <a:spcPts val="1200"/>
                </a:spcAft>
                <a:buFont typeface="Wingdings" panose="05000000000000000000" pitchFamily="2" charset="2"/>
                <a:buChar char="ü"/>
              </a:pPr>
              <a:r>
                <a:rPr lang="es-ES" sz="1400" dirty="0"/>
                <a:t>Personas de </a:t>
              </a:r>
              <a:r>
                <a:rPr lang="es-ES" sz="1400" b="1" dirty="0"/>
                <a:t>40-75 años y riesgo CV más alt</a:t>
              </a:r>
              <a:r>
                <a:rPr lang="es-ES" sz="1400" dirty="0"/>
                <a:t>o, incluidas las que presentan uno o más factores de riesgo de ECVA:  tratamiento de intensidad alta con estatinas para reducir el colesterol-LDL ≥ 50% con respecto al valor inicial y establecer un objetivo de colesterol-LDL de &lt; 70 mg/</a:t>
              </a:r>
              <a:r>
                <a:rPr lang="es-ES" sz="1400" dirty="0" err="1"/>
                <a:t>dL</a:t>
              </a:r>
              <a:r>
                <a:rPr lang="es-ES" sz="1400" dirty="0"/>
                <a:t> (&lt; 1,8 mmol/L)</a:t>
              </a:r>
              <a:r>
                <a:rPr lang="es-ES" sz="1400" b="1" dirty="0">
                  <a:solidFill>
                    <a:srgbClr val="FF0000"/>
                  </a:solidFill>
                </a:rPr>
                <a:t> </a:t>
              </a:r>
              <a:r>
                <a:rPr lang="es-ES" sz="1400" b="1" dirty="0">
                  <a:solidFill>
                    <a:srgbClr val="C00000"/>
                  </a:solidFill>
                </a:rPr>
                <a:t>(A)</a:t>
              </a:r>
              <a:r>
                <a:rPr lang="es-ES" sz="1400" dirty="0"/>
                <a:t>.</a:t>
              </a:r>
            </a:p>
            <a:p>
              <a:pPr marL="285750" indent="-285750">
                <a:spcAft>
                  <a:spcPts val="1200"/>
                </a:spcAft>
                <a:buFont typeface="Wingdings" panose="05000000000000000000" pitchFamily="2" charset="2"/>
                <a:buChar char="ü"/>
              </a:pPr>
              <a:r>
                <a:rPr lang="es-ES" sz="1400" dirty="0"/>
                <a:t>Personas </a:t>
              </a:r>
              <a:r>
                <a:rPr lang="es-ES" sz="1400" b="1" dirty="0"/>
                <a:t>de 40-75 años, riesgo CV más alto, múltiples FRCV y un c-</a:t>
              </a:r>
              <a:r>
                <a:rPr lang="es-ES" sz="1400" b="1" dirty="0" err="1"/>
                <a:t>LDL</a:t>
              </a:r>
              <a:r>
                <a:rPr lang="es-ES" sz="1400" b="1" dirty="0"/>
                <a:t> de ≥ 70 mg/</a:t>
              </a:r>
              <a:r>
                <a:rPr lang="es-ES" sz="1400" b="1" dirty="0" err="1"/>
                <a:t>dL</a:t>
              </a:r>
              <a:r>
                <a:rPr lang="es-ES" sz="1400" dirty="0"/>
                <a:t>: razonable agregar ezetimiba o un inhibidor de PCSK9 al máximo tratamiento tolerado con estatinas </a:t>
              </a:r>
              <a:r>
                <a:rPr lang="es-ES" sz="1400" b="1" dirty="0">
                  <a:solidFill>
                    <a:srgbClr val="C00000"/>
                  </a:solidFill>
                </a:rPr>
                <a:t>(B)</a:t>
              </a:r>
              <a:r>
                <a:rPr lang="es-ES" sz="1400" dirty="0"/>
                <a:t>.</a:t>
              </a:r>
            </a:p>
            <a:p>
              <a:pPr marL="285750" indent="-285750">
                <a:spcAft>
                  <a:spcPts val="1200"/>
                </a:spcAft>
                <a:buFont typeface="Wingdings" panose="05000000000000000000" pitchFamily="2" charset="2"/>
                <a:buChar char="ü"/>
              </a:pPr>
              <a:r>
                <a:rPr lang="es-ES" sz="1400" dirty="0"/>
                <a:t>Personas </a:t>
              </a:r>
              <a:r>
                <a:rPr lang="es-ES" sz="1400" b="1" dirty="0"/>
                <a:t>mayores de 75 años </a:t>
              </a:r>
              <a:r>
                <a:rPr lang="es-ES" sz="1400" dirty="0"/>
                <a:t>que ya reciben tratamiento con estatinas: razonable continuar con el tratamiento (B) e iniciar una terapia con estatinas de intensidad moderada después de la discusión de posibles beneficios y riesgos </a:t>
              </a:r>
              <a:r>
                <a:rPr lang="es-ES" sz="1400" b="1" dirty="0">
                  <a:solidFill>
                    <a:srgbClr val="C00000"/>
                  </a:solidFill>
                </a:rPr>
                <a:t>(C)</a:t>
              </a:r>
              <a:r>
                <a:rPr lang="es-ES" sz="1400" dirty="0"/>
                <a:t>.</a:t>
              </a:r>
            </a:p>
            <a:p>
              <a:pPr marL="285750" indent="-285750">
                <a:spcAft>
                  <a:spcPts val="1200"/>
                </a:spcAft>
                <a:buFont typeface="Wingdings" panose="05000000000000000000" pitchFamily="2" charset="2"/>
                <a:buChar char="ü"/>
              </a:pPr>
              <a:r>
                <a:rPr lang="es-ES" sz="1400" dirty="0"/>
                <a:t>En personas con DM </a:t>
              </a:r>
              <a:r>
                <a:rPr lang="es-ES" sz="1400" b="1" dirty="0"/>
                <a:t>intolerantes a las estatinas</a:t>
              </a:r>
              <a:r>
                <a:rPr lang="es-ES" sz="1400" dirty="0"/>
                <a:t>: tratamiento con ácido </a:t>
              </a:r>
              <a:r>
                <a:rPr lang="es-ES" sz="1400" dirty="0" err="1"/>
                <a:t>bempedoico</a:t>
              </a:r>
              <a:r>
                <a:rPr lang="es-ES" sz="1400" dirty="0"/>
                <a:t> para reducir las tasas de eventos CV como plan alternativo para reducir el colesterol </a:t>
              </a:r>
              <a:r>
                <a:rPr lang="es-ES" sz="1400" b="1" dirty="0">
                  <a:solidFill>
                    <a:srgbClr val="C00000"/>
                  </a:solidFill>
                </a:rPr>
                <a:t>(A)</a:t>
              </a:r>
              <a:r>
                <a:rPr lang="es-ES" sz="1400" b="1" dirty="0"/>
                <a:t>.</a:t>
              </a:r>
              <a:r>
                <a:rPr lang="es-ES" sz="1400" dirty="0"/>
                <a:t> </a:t>
              </a:r>
            </a:p>
          </p:txBody>
        </p:sp>
        <p:sp>
          <p:nvSpPr>
            <p:cNvPr id="5" name="CuadroTexto 4">
              <a:extLst>
                <a:ext uri="{FF2B5EF4-FFF2-40B4-BE49-F238E27FC236}">
                  <a16:creationId xmlns:a16="http://schemas.microsoft.com/office/drawing/2014/main" id="{8D8D96C4-76C7-0B56-BA82-24E49F4EBD9A}"/>
                </a:ext>
              </a:extLst>
            </p:cNvPr>
            <p:cNvSpPr txBox="1"/>
            <p:nvPr/>
          </p:nvSpPr>
          <p:spPr>
            <a:xfrm>
              <a:off x="670175" y="1288136"/>
              <a:ext cx="2911225" cy="371127"/>
            </a:xfrm>
            <a:prstGeom prst="rect">
              <a:avLst/>
            </a:prstGeom>
            <a:noFill/>
          </p:spPr>
          <p:txBody>
            <a:bodyPr wrap="square">
              <a:spAutoFit/>
            </a:bodyPr>
            <a:lstStyle/>
            <a:p>
              <a:pPr lvl="0">
                <a:lnSpc>
                  <a:spcPct val="90000"/>
                </a:lnSpc>
                <a:spcAft>
                  <a:spcPts val="1800"/>
                </a:spcAft>
                <a:buNone/>
              </a:pPr>
              <a:r>
                <a:rPr lang="es-ES" sz="2000" b="1" dirty="0">
                  <a:solidFill>
                    <a:schemeClr val="bg1"/>
                  </a:solidFill>
                </a:rPr>
                <a:t>Prevención primaria</a:t>
              </a:r>
            </a:p>
          </p:txBody>
        </p:sp>
        <p:sp>
          <p:nvSpPr>
            <p:cNvPr id="7" name="CuadroTexto 6">
              <a:extLst>
                <a:ext uri="{FF2B5EF4-FFF2-40B4-BE49-F238E27FC236}">
                  <a16:creationId xmlns:a16="http://schemas.microsoft.com/office/drawing/2014/main" id="{08CF0DD0-B759-BFF8-04BE-3B7966EA6C1D}"/>
                </a:ext>
              </a:extLst>
            </p:cNvPr>
            <p:cNvSpPr txBox="1"/>
            <p:nvPr/>
          </p:nvSpPr>
          <p:spPr>
            <a:xfrm>
              <a:off x="7019594" y="1288136"/>
              <a:ext cx="3177416" cy="371127"/>
            </a:xfrm>
            <a:prstGeom prst="rect">
              <a:avLst/>
            </a:prstGeom>
            <a:noFill/>
          </p:spPr>
          <p:txBody>
            <a:bodyPr wrap="square">
              <a:spAutoFit/>
            </a:bodyPr>
            <a:lstStyle>
              <a:defPPr>
                <a:defRPr lang="es-ES"/>
              </a:defPPr>
              <a:lvl1pPr lvl="0">
                <a:lnSpc>
                  <a:spcPct val="90000"/>
                </a:lnSpc>
                <a:spcAft>
                  <a:spcPts val="1800"/>
                </a:spcAft>
                <a:buNone/>
                <a:defRPr sz="2000" b="1">
                  <a:solidFill>
                    <a:schemeClr val="bg1"/>
                  </a:solidFill>
                </a:defRPr>
              </a:lvl1pPr>
            </a:lstStyle>
            <a:p>
              <a:r>
                <a:rPr lang="es-ES" dirty="0"/>
                <a:t>Prevención secundaria</a:t>
              </a:r>
            </a:p>
          </p:txBody>
        </p:sp>
      </p:grpSp>
      <p:sp>
        <p:nvSpPr>
          <p:cNvPr id="4" name="CuadroTexto 3">
            <a:extLst>
              <a:ext uri="{FF2B5EF4-FFF2-40B4-BE49-F238E27FC236}">
                <a16:creationId xmlns:a16="http://schemas.microsoft.com/office/drawing/2014/main" id="{487FA314-85C9-715A-BE7D-33C721C237C9}"/>
              </a:ext>
            </a:extLst>
          </p:cNvPr>
          <p:cNvSpPr txBox="1"/>
          <p:nvPr/>
        </p:nvSpPr>
        <p:spPr>
          <a:xfrm>
            <a:off x="198082" y="6441959"/>
            <a:ext cx="9244687" cy="369332"/>
          </a:xfrm>
          <a:prstGeom prst="rect">
            <a:avLst/>
          </a:prstGeom>
          <a:noFill/>
        </p:spPr>
        <p:txBody>
          <a:bodyPr wrap="square">
            <a:spAutoFit/>
          </a:bodyPr>
          <a:lstStyle/>
          <a:p>
            <a:r>
              <a:rPr lang="es-ES" sz="900" dirty="0"/>
              <a:t>CV: cardiovascular; </a:t>
            </a:r>
            <a:r>
              <a:rPr kumimoji="0" lang="es-ES" sz="900" u="none" strike="noStrike" kern="1200" cap="none" spc="0" normalizeH="0" baseline="0" noProof="0" dirty="0">
                <a:ln>
                  <a:noFill/>
                </a:ln>
                <a:effectLst/>
                <a:uLnTx/>
                <a:uFillTx/>
                <a:ea typeface="ヒラギノ角ゴ Pro W3" charset="-128"/>
                <a:cs typeface="+mn-cs"/>
              </a:rPr>
              <a:t>DM: diabetes mellitus; </a:t>
            </a:r>
            <a:r>
              <a:rPr lang="en-US" sz="900" dirty="0" err="1"/>
              <a:t>ECVA</a:t>
            </a:r>
            <a:r>
              <a:rPr lang="en-US" sz="900" dirty="0"/>
              <a:t>: </a:t>
            </a:r>
            <a:r>
              <a:rPr lang="en-US" sz="900" dirty="0" err="1"/>
              <a:t>enfermedad</a:t>
            </a:r>
            <a:r>
              <a:rPr lang="en-US" sz="900" dirty="0"/>
              <a:t> cardiovascular </a:t>
            </a:r>
            <a:r>
              <a:rPr lang="en-US" sz="900" dirty="0" err="1"/>
              <a:t>aterosclerótica</a:t>
            </a:r>
            <a:r>
              <a:rPr lang="en-US" sz="900" dirty="0"/>
              <a:t>; </a:t>
            </a:r>
            <a:r>
              <a:rPr lang="es-ES" sz="900" dirty="0"/>
              <a:t>FRCV: factores de riesgo cardiovascular.</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 </a:t>
            </a:r>
            <a:r>
              <a:rPr lang="es-ES" sz="900" dirty="0">
                <a:solidFill>
                  <a:srgbClr val="C00000"/>
                </a:solidFill>
                <a:ea typeface="ヒラギノ角ゴ Pro W3" charset="-128"/>
              </a:rPr>
              <a:t>C</a:t>
            </a:r>
            <a:r>
              <a:rPr lang="es-ES" sz="900" dirty="0">
                <a:ea typeface="ヒラギノ角ゴ Pro W3" charset="-128"/>
              </a:rPr>
              <a:t>,</a:t>
            </a:r>
            <a:r>
              <a:rPr lang="es-ES" sz="900" dirty="0">
                <a:solidFill>
                  <a:srgbClr val="C00000"/>
                </a:solidFill>
                <a:ea typeface="ヒラギノ角ゴ Pro W3" charset="-128"/>
              </a:rPr>
              <a:t> E</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979708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8B34C-A344-EC01-66BE-90130B692587}"/>
              </a:ext>
            </a:extLst>
          </p:cNvPr>
          <p:cNvSpPr>
            <a:spLocks noGrp="1"/>
          </p:cNvSpPr>
          <p:nvPr>
            <p:ph type="title"/>
          </p:nvPr>
        </p:nvSpPr>
        <p:spPr/>
        <p:txBody>
          <a:bodyPr>
            <a:normAutofit/>
          </a:bodyPr>
          <a:lstStyle/>
          <a:p>
            <a:r>
              <a:rPr lang="es-ES" dirty="0"/>
              <a:t>Antiagregantes plaquetarios</a:t>
            </a:r>
          </a:p>
        </p:txBody>
      </p:sp>
      <p:grpSp>
        <p:nvGrpSpPr>
          <p:cNvPr id="10" name="Grupo 9">
            <a:extLst>
              <a:ext uri="{FF2B5EF4-FFF2-40B4-BE49-F238E27FC236}">
                <a16:creationId xmlns:a16="http://schemas.microsoft.com/office/drawing/2014/main" id="{75983D2D-0F8D-B5A6-BA5A-49C3389C4BCD}"/>
              </a:ext>
            </a:extLst>
          </p:cNvPr>
          <p:cNvGrpSpPr/>
          <p:nvPr/>
        </p:nvGrpSpPr>
        <p:grpSpPr>
          <a:xfrm>
            <a:off x="587375" y="867460"/>
            <a:ext cx="11332992" cy="5290435"/>
            <a:chOff x="410454" y="1202438"/>
            <a:chExt cx="11332992" cy="5290435"/>
          </a:xfrm>
        </p:grpSpPr>
        <p:sp>
          <p:nvSpPr>
            <p:cNvPr id="11" name="Flecha: cheurón 10">
              <a:extLst>
                <a:ext uri="{FF2B5EF4-FFF2-40B4-BE49-F238E27FC236}">
                  <a16:creationId xmlns:a16="http://schemas.microsoft.com/office/drawing/2014/main" id="{C8CEBB4B-2BED-C95E-9B4B-516706242B88}"/>
                </a:ext>
              </a:extLst>
            </p:cNvPr>
            <p:cNvSpPr/>
            <p:nvPr/>
          </p:nvSpPr>
          <p:spPr>
            <a:xfrm>
              <a:off x="4467225" y="1202438"/>
              <a:ext cx="7276221" cy="5290435"/>
            </a:xfrm>
            <a:prstGeom prst="chevron">
              <a:avLst>
                <a:gd name="adj" fmla="val 0"/>
              </a:avLst>
            </a:prstGeom>
            <a:solidFill>
              <a:srgbClr val="29AE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81100" indent="-285750">
                <a:buFont typeface="Wingdings" panose="05000000000000000000" pitchFamily="2" charset="2"/>
                <a:buChar char="ü"/>
              </a:pPr>
              <a:endParaRPr lang="es-ES" dirty="0"/>
            </a:p>
            <a:p>
              <a:pPr marL="1181100" indent="-285750">
                <a:buFont typeface="Wingdings" panose="05000000000000000000" pitchFamily="2" charset="2"/>
                <a:buChar char="ü"/>
              </a:pPr>
              <a:endParaRPr lang="es-ES" dirty="0"/>
            </a:p>
            <a:p>
              <a:pPr marL="1181100" indent="-285750">
                <a:spcAft>
                  <a:spcPts val="600"/>
                </a:spcAft>
                <a:buFont typeface="Wingdings" panose="05000000000000000000" pitchFamily="2" charset="2"/>
                <a:buChar char="ü"/>
              </a:pPr>
              <a:r>
                <a:rPr lang="es-ES" dirty="0"/>
                <a:t>Utilizar </a:t>
              </a:r>
              <a:r>
                <a:rPr lang="es-ES" b="1" dirty="0"/>
                <a:t>ácido acetilsalicílico </a:t>
              </a:r>
              <a:r>
                <a:rPr lang="es-ES" dirty="0"/>
                <a:t>(75-162 mg/día) como estrategia de prevención secundaria en pacientes con DM y antecedentes de ECVA </a:t>
              </a:r>
              <a:r>
                <a:rPr lang="es-ES" b="1" dirty="0">
                  <a:solidFill>
                    <a:srgbClr val="C00000"/>
                  </a:solidFill>
                </a:rPr>
                <a:t>(A)</a:t>
              </a:r>
              <a:r>
                <a:rPr lang="es-ES" dirty="0"/>
                <a:t>.</a:t>
              </a:r>
            </a:p>
            <a:p>
              <a:pPr marL="1181100" lvl="1" indent="-285750">
                <a:spcAft>
                  <a:spcPts val="600"/>
                </a:spcAft>
                <a:buFont typeface="Wingdings" panose="05000000000000000000" pitchFamily="2" charset="2"/>
                <a:buChar char="ü"/>
              </a:pPr>
              <a:r>
                <a:rPr lang="es-ES" dirty="0"/>
                <a:t>Si existe alergia documentada al ácido acetilsalicílico deben recibir tratamiento con </a:t>
              </a:r>
              <a:r>
                <a:rPr lang="es-ES" dirty="0" err="1"/>
                <a:t>clopidogrel</a:t>
              </a:r>
              <a:r>
                <a:rPr lang="es-ES" dirty="0"/>
                <a:t> (75 mg/día) </a:t>
              </a:r>
              <a:r>
                <a:rPr lang="es-ES" b="1" dirty="0">
                  <a:solidFill>
                    <a:srgbClr val="C00000"/>
                  </a:solidFill>
                </a:rPr>
                <a:t>(B)</a:t>
              </a:r>
              <a:r>
                <a:rPr lang="es-ES" dirty="0"/>
                <a:t>.</a:t>
              </a:r>
            </a:p>
            <a:p>
              <a:pPr marL="1181100" indent="-285750">
                <a:spcAft>
                  <a:spcPts val="600"/>
                </a:spcAft>
                <a:buFont typeface="Wingdings" panose="05000000000000000000" pitchFamily="2" charset="2"/>
                <a:buChar char="ü"/>
              </a:pPr>
              <a:r>
                <a:rPr lang="es-ES" dirty="0"/>
                <a:t>La </a:t>
              </a:r>
              <a:r>
                <a:rPr lang="es-ES" b="1" dirty="0"/>
                <a:t>terapia antiagregante dual </a:t>
              </a:r>
              <a:r>
                <a:rPr lang="es-ES" dirty="0"/>
                <a:t>(bajas dosis de ácido acetilsalicílico junto con inhibidores del receptor plaquetario P2Y12) debe considerarse en pacientes con DM tras un síndrome coronario agudo o ACV isquémico/AIT </a:t>
              </a:r>
              <a:r>
                <a:rPr lang="es-ES" b="1" dirty="0">
                  <a:solidFill>
                    <a:srgbClr val="C00000"/>
                  </a:solidFill>
                </a:rPr>
                <a:t>(E)</a:t>
              </a:r>
              <a:r>
                <a:rPr lang="es-ES" dirty="0"/>
                <a:t>. </a:t>
              </a:r>
            </a:p>
            <a:p>
              <a:pPr marL="1181100" indent="-285750">
                <a:spcAft>
                  <a:spcPts val="600"/>
                </a:spcAft>
                <a:buFont typeface="Wingdings" panose="05000000000000000000" pitchFamily="2" charset="2"/>
                <a:buChar char="ü"/>
              </a:pPr>
              <a:r>
                <a:rPr lang="es-ES" dirty="0"/>
                <a:t>Considerar el tratamiento combinado con </a:t>
              </a:r>
              <a:r>
                <a:rPr lang="es-ES" b="1" dirty="0"/>
                <a:t>ácido acetilsalicílico más rivaroxabán a dosis bajas </a:t>
              </a:r>
              <a:r>
                <a:rPr lang="es-ES" dirty="0"/>
                <a:t>para personas con enfermedad coronaria o enfermedad arterial o EAP estable y riesgo de hemorragia bajo, para prevenir eventos adversos graves CV y en las extremidades </a:t>
              </a:r>
              <a:r>
                <a:rPr lang="es-ES" b="1" dirty="0">
                  <a:solidFill>
                    <a:srgbClr val="C00000"/>
                  </a:solidFill>
                </a:rPr>
                <a:t>(A)</a:t>
              </a:r>
              <a:r>
                <a:rPr lang="es-ES" dirty="0"/>
                <a:t>.</a:t>
              </a:r>
            </a:p>
            <a:p>
              <a:pPr marL="1276350" indent="-285750">
                <a:spcAft>
                  <a:spcPts val="600"/>
                </a:spcAft>
                <a:buFont typeface="Wingdings" panose="05000000000000000000" pitchFamily="2" charset="2"/>
                <a:buChar char="ü"/>
              </a:pPr>
              <a:endParaRPr lang="es-ES" sz="1400" dirty="0"/>
            </a:p>
          </p:txBody>
        </p:sp>
        <p:sp>
          <p:nvSpPr>
            <p:cNvPr id="12" name="Flecha: pentágono 11">
              <a:extLst>
                <a:ext uri="{FF2B5EF4-FFF2-40B4-BE49-F238E27FC236}">
                  <a16:creationId xmlns:a16="http://schemas.microsoft.com/office/drawing/2014/main" id="{197A001D-383E-CE02-79CF-DF868593AB98}"/>
                </a:ext>
              </a:extLst>
            </p:cNvPr>
            <p:cNvSpPr/>
            <p:nvPr/>
          </p:nvSpPr>
          <p:spPr>
            <a:xfrm>
              <a:off x="4295774" y="1202438"/>
              <a:ext cx="971551" cy="5290435"/>
            </a:xfrm>
            <a:prstGeom prst="homePlate">
              <a:avLst>
                <a:gd name="adj" fmla="val 72033"/>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13" name="Flecha: pentágono 12">
              <a:extLst>
                <a:ext uri="{FF2B5EF4-FFF2-40B4-BE49-F238E27FC236}">
                  <a16:creationId xmlns:a16="http://schemas.microsoft.com/office/drawing/2014/main" id="{01D00BF2-E401-EC3F-C2D8-C88AD8D50A7B}"/>
                </a:ext>
              </a:extLst>
            </p:cNvPr>
            <p:cNvSpPr/>
            <p:nvPr/>
          </p:nvSpPr>
          <p:spPr>
            <a:xfrm>
              <a:off x="410454" y="1202438"/>
              <a:ext cx="4759654" cy="5290435"/>
            </a:xfrm>
            <a:prstGeom prst="homePlate">
              <a:avLst>
                <a:gd name="adj" fmla="val 14583"/>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s-ES" dirty="0"/>
                <a:t>Se puede utilizar </a:t>
              </a:r>
              <a:r>
                <a:rPr lang="es-ES" b="1" dirty="0"/>
                <a:t>ácido acetilsalicílico </a:t>
              </a:r>
              <a:br>
                <a:rPr lang="es-ES" b="1" dirty="0"/>
              </a:br>
              <a:r>
                <a:rPr lang="es-ES" dirty="0"/>
                <a:t>(75-162 mg/d) en personas con DM que tienen un alto riesgo CV, después de discutir con el paciente sobre los beneficios CV frente al hecho de aumentar el riesgo de sangrado </a:t>
              </a:r>
              <a:r>
                <a:rPr lang="es-ES" b="1" dirty="0">
                  <a:solidFill>
                    <a:srgbClr val="C00000"/>
                  </a:solidFill>
                </a:rPr>
                <a:t>(A)</a:t>
              </a:r>
              <a:r>
                <a:rPr lang="es-ES" dirty="0"/>
                <a:t>.</a:t>
              </a:r>
            </a:p>
            <a:p>
              <a:pPr marL="285750" indent="-285750">
                <a:spcAft>
                  <a:spcPts val="600"/>
                </a:spcAft>
                <a:buFont typeface="Wingdings" panose="05000000000000000000" pitchFamily="2" charset="2"/>
                <a:buChar char="ü"/>
              </a:pPr>
              <a:endParaRPr lang="es-ES" sz="1400" dirty="0"/>
            </a:p>
          </p:txBody>
        </p:sp>
        <p:sp>
          <p:nvSpPr>
            <p:cNvPr id="14" name="CuadroTexto 13">
              <a:extLst>
                <a:ext uri="{FF2B5EF4-FFF2-40B4-BE49-F238E27FC236}">
                  <a16:creationId xmlns:a16="http://schemas.microsoft.com/office/drawing/2014/main" id="{7EF4316C-3BE0-B545-0C49-3DCF64D74964}"/>
                </a:ext>
              </a:extLst>
            </p:cNvPr>
            <p:cNvSpPr txBox="1"/>
            <p:nvPr/>
          </p:nvSpPr>
          <p:spPr>
            <a:xfrm>
              <a:off x="838200" y="1435599"/>
              <a:ext cx="2911225" cy="371127"/>
            </a:xfrm>
            <a:prstGeom prst="rect">
              <a:avLst/>
            </a:prstGeom>
            <a:noFill/>
          </p:spPr>
          <p:txBody>
            <a:bodyPr wrap="square">
              <a:spAutoFit/>
            </a:bodyPr>
            <a:lstStyle/>
            <a:p>
              <a:pPr lvl="0">
                <a:lnSpc>
                  <a:spcPct val="90000"/>
                </a:lnSpc>
                <a:spcAft>
                  <a:spcPts val="1800"/>
                </a:spcAft>
                <a:buNone/>
              </a:pPr>
              <a:r>
                <a:rPr lang="es-ES" sz="2000" b="1" dirty="0">
                  <a:solidFill>
                    <a:schemeClr val="bg1"/>
                  </a:solidFill>
                </a:rPr>
                <a:t>Prevención primaria</a:t>
              </a:r>
            </a:p>
          </p:txBody>
        </p:sp>
        <p:sp>
          <p:nvSpPr>
            <p:cNvPr id="15" name="CuadroTexto 14">
              <a:extLst>
                <a:ext uri="{FF2B5EF4-FFF2-40B4-BE49-F238E27FC236}">
                  <a16:creationId xmlns:a16="http://schemas.microsoft.com/office/drawing/2014/main" id="{0E8D2680-0832-9B07-5283-DA028F9D9E78}"/>
                </a:ext>
              </a:extLst>
            </p:cNvPr>
            <p:cNvSpPr txBox="1"/>
            <p:nvPr/>
          </p:nvSpPr>
          <p:spPr>
            <a:xfrm>
              <a:off x="5618291" y="1435599"/>
              <a:ext cx="3177416" cy="371127"/>
            </a:xfrm>
            <a:prstGeom prst="rect">
              <a:avLst/>
            </a:prstGeom>
            <a:noFill/>
          </p:spPr>
          <p:txBody>
            <a:bodyPr wrap="square">
              <a:spAutoFit/>
            </a:bodyPr>
            <a:lstStyle>
              <a:defPPr>
                <a:defRPr lang="es-ES"/>
              </a:defPPr>
              <a:lvl1pPr lvl="0">
                <a:lnSpc>
                  <a:spcPct val="90000"/>
                </a:lnSpc>
                <a:spcAft>
                  <a:spcPts val="1800"/>
                </a:spcAft>
                <a:buNone/>
                <a:defRPr sz="2000" b="1">
                  <a:solidFill>
                    <a:schemeClr val="bg1"/>
                  </a:solidFill>
                </a:defRPr>
              </a:lvl1pPr>
            </a:lstStyle>
            <a:p>
              <a:r>
                <a:rPr lang="es-ES" dirty="0"/>
                <a:t>Prevención secundaria</a:t>
              </a:r>
            </a:p>
          </p:txBody>
        </p:sp>
      </p:grpSp>
      <p:sp>
        <p:nvSpPr>
          <p:cNvPr id="4" name="CuadroTexto 3">
            <a:extLst>
              <a:ext uri="{FF2B5EF4-FFF2-40B4-BE49-F238E27FC236}">
                <a16:creationId xmlns:a16="http://schemas.microsoft.com/office/drawing/2014/main" id="{8AD343CF-4075-A8CB-4137-F4B7A9CB6D83}"/>
              </a:ext>
            </a:extLst>
          </p:cNvPr>
          <p:cNvSpPr txBox="1"/>
          <p:nvPr/>
        </p:nvSpPr>
        <p:spPr>
          <a:xfrm>
            <a:off x="216186" y="6441959"/>
            <a:ext cx="9516291" cy="369332"/>
          </a:xfrm>
          <a:prstGeom prst="rect">
            <a:avLst/>
          </a:prstGeom>
          <a:noFill/>
        </p:spPr>
        <p:txBody>
          <a:bodyPr wrap="square">
            <a:spAutoFit/>
          </a:bodyPr>
          <a:lstStyle/>
          <a:p>
            <a:r>
              <a:rPr lang="es-ES" sz="900" dirty="0" err="1"/>
              <a:t>ACV</a:t>
            </a:r>
            <a:r>
              <a:rPr lang="es-ES" sz="900" dirty="0"/>
              <a:t>: accidente cerebrovascular; </a:t>
            </a:r>
            <a:r>
              <a:rPr lang="es-ES" sz="900" dirty="0" err="1"/>
              <a:t>AIT</a:t>
            </a:r>
            <a:r>
              <a:rPr lang="es-ES" sz="900" dirty="0"/>
              <a:t>: accidente isquémico transitorio; CV: cardiovascular; </a:t>
            </a:r>
            <a:r>
              <a:rPr kumimoji="0" lang="es-ES" sz="900" u="none" strike="noStrike" kern="1200" cap="none" spc="0" normalizeH="0" baseline="0" noProof="0" dirty="0">
                <a:ln>
                  <a:noFill/>
                </a:ln>
                <a:effectLst/>
                <a:uLnTx/>
                <a:uFillTx/>
                <a:ea typeface="ヒラギノ角ゴ Pro W3" charset="-128"/>
                <a:cs typeface="+mn-cs"/>
              </a:rPr>
              <a:t>DM: diabetes mellitus; </a:t>
            </a:r>
            <a:r>
              <a:rPr kumimoji="0" lang="es-ES" sz="900" u="none" strike="noStrike" kern="1200" cap="none" spc="0" normalizeH="0" baseline="0" noProof="0" dirty="0" err="1">
                <a:ln>
                  <a:noFill/>
                </a:ln>
                <a:effectLst/>
                <a:uLnTx/>
                <a:uFillTx/>
                <a:ea typeface="ヒラギノ角ゴ Pro W3" charset="-128"/>
                <a:cs typeface="+mn-cs"/>
              </a:rPr>
              <a:t>EAP</a:t>
            </a:r>
            <a:r>
              <a:rPr lang="es-ES" sz="900" dirty="0">
                <a:ea typeface="ヒラギノ角ゴ Pro W3" charset="-128"/>
              </a:rPr>
              <a:t>: </a:t>
            </a:r>
            <a:r>
              <a:rPr kumimoji="0" lang="es-ES" sz="900" u="none" strike="noStrike" kern="1200" cap="none" spc="0" normalizeH="0" baseline="0" noProof="0" dirty="0">
                <a:ln>
                  <a:noFill/>
                </a:ln>
                <a:effectLst/>
                <a:uLnTx/>
                <a:uFillTx/>
                <a:ea typeface="ヒラギノ角ゴ Pro W3" charset="-128"/>
                <a:cs typeface="+mn-cs"/>
              </a:rPr>
              <a:t>enfermedad arterial periférica</a:t>
            </a:r>
            <a:r>
              <a:rPr lang="es-ES" sz="900" dirty="0">
                <a:ea typeface="ヒラギノ角ゴ Pro W3" charset="-128"/>
              </a:rPr>
              <a:t>; </a:t>
            </a:r>
            <a:r>
              <a:rPr lang="en-US" sz="900" dirty="0"/>
              <a:t>ECVA: </a:t>
            </a:r>
            <a:r>
              <a:rPr lang="en-US" sz="900" dirty="0" err="1"/>
              <a:t>enfermedad</a:t>
            </a:r>
            <a:r>
              <a:rPr lang="en-US" sz="900" dirty="0"/>
              <a:t> cardiovascular </a:t>
            </a:r>
            <a:r>
              <a:rPr lang="en-US" sz="900" dirty="0" err="1"/>
              <a:t>aterosclerótica</a:t>
            </a:r>
            <a:r>
              <a:rPr lang="es-ES" sz="900" dirty="0"/>
              <a:t>.</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a:t>
            </a:r>
            <a:r>
              <a:rPr lang="es-ES" sz="900" dirty="0">
                <a:solidFill>
                  <a:srgbClr val="C00000"/>
                </a:solidFill>
                <a:ea typeface="ヒラギノ角ゴ Pro W3" charset="-128"/>
              </a:rPr>
              <a:t> E</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2063032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8228B-C9F1-3463-1FFB-54153650DCBE}"/>
              </a:ext>
            </a:extLst>
          </p:cNvPr>
          <p:cNvSpPr>
            <a:spLocks noGrp="1"/>
          </p:cNvSpPr>
          <p:nvPr>
            <p:ph type="title"/>
          </p:nvPr>
        </p:nvSpPr>
        <p:spPr/>
        <p:txBody>
          <a:bodyPr>
            <a:normAutofit/>
          </a:bodyPr>
          <a:lstStyle/>
          <a:p>
            <a:r>
              <a:rPr lang="es-ES" dirty="0"/>
              <a:t>Enfermedad cardiovascular</a:t>
            </a:r>
          </a:p>
        </p:txBody>
      </p:sp>
      <p:sp>
        <p:nvSpPr>
          <p:cNvPr id="6" name="Marcador de contenido 5">
            <a:extLst>
              <a:ext uri="{FF2B5EF4-FFF2-40B4-BE49-F238E27FC236}">
                <a16:creationId xmlns:a16="http://schemas.microsoft.com/office/drawing/2014/main" id="{771D1BD3-05D5-7468-82B2-88647904ADD9}"/>
              </a:ext>
            </a:extLst>
          </p:cNvPr>
          <p:cNvSpPr>
            <a:spLocks noGrp="1"/>
          </p:cNvSpPr>
          <p:nvPr>
            <p:ph idx="1"/>
          </p:nvPr>
        </p:nvSpPr>
        <p:spPr>
          <a:xfrm>
            <a:off x="497094" y="1092294"/>
            <a:ext cx="10982699" cy="4351338"/>
          </a:xfrm>
        </p:spPr>
        <p:txBody>
          <a:bodyPr>
            <a:normAutofit/>
          </a:bodyPr>
          <a:lstStyle/>
          <a:p>
            <a:pPr marL="0" indent="0">
              <a:buNone/>
            </a:pPr>
            <a:r>
              <a:rPr lang="es-ES" sz="2400" b="1" dirty="0">
                <a:latin typeface="+mn-lt"/>
              </a:rPr>
              <a:t>Cribado</a:t>
            </a:r>
          </a:p>
          <a:p>
            <a:pPr>
              <a:lnSpc>
                <a:spcPct val="110000"/>
              </a:lnSpc>
              <a:spcBef>
                <a:spcPts val="1200"/>
              </a:spcBef>
              <a:buFont typeface="Wingdings" panose="05000000000000000000" pitchFamily="2" charset="2"/>
              <a:buChar char="§"/>
            </a:pPr>
            <a:r>
              <a:rPr lang="es-ES" sz="1900" dirty="0">
                <a:latin typeface="+mn-lt"/>
              </a:rPr>
              <a:t>En pacientes </a:t>
            </a:r>
            <a:r>
              <a:rPr lang="es-ES" sz="1900" b="1" dirty="0">
                <a:latin typeface="+mn-lt"/>
              </a:rPr>
              <a:t>asintomáticos</a:t>
            </a:r>
            <a:r>
              <a:rPr lang="es-ES" sz="1900" dirty="0">
                <a:latin typeface="+mn-lt"/>
              </a:rPr>
              <a:t> no se recomienda el cribado de rutina de la enfermedad coronaria </a:t>
            </a:r>
            <a:r>
              <a:rPr lang="es-ES" sz="1900" b="1" dirty="0">
                <a:solidFill>
                  <a:srgbClr val="C00000"/>
                </a:solidFill>
                <a:latin typeface="+mn-lt"/>
              </a:rPr>
              <a:t>(A)</a:t>
            </a:r>
            <a:r>
              <a:rPr lang="es-ES" sz="1900" dirty="0">
                <a:latin typeface="+mn-lt"/>
              </a:rPr>
              <a:t>. </a:t>
            </a:r>
          </a:p>
          <a:p>
            <a:pPr>
              <a:lnSpc>
                <a:spcPct val="110000"/>
              </a:lnSpc>
              <a:spcBef>
                <a:spcPts val="1200"/>
              </a:spcBef>
              <a:buFont typeface="Wingdings" panose="05000000000000000000" pitchFamily="2" charset="2"/>
              <a:buChar char="§"/>
            </a:pPr>
            <a:r>
              <a:rPr lang="es-ES" sz="1900" dirty="0">
                <a:latin typeface="+mn-lt"/>
              </a:rPr>
              <a:t>Las personas con DM tienen un mayor riesgo de desarrollar anomalías cardíacas estructurales o funcionales asintomáticas (IC en estadio B) o IC sintomática (estadio C). Considerar la medición del </a:t>
            </a:r>
            <a:r>
              <a:rPr lang="es-ES" sz="1900" b="1" dirty="0">
                <a:latin typeface="+mn-lt"/>
              </a:rPr>
              <a:t>péptido natriurético (BNP o </a:t>
            </a:r>
            <a:r>
              <a:rPr lang="es-ES" sz="1900" b="1" dirty="0" err="1">
                <a:latin typeface="+mn-lt"/>
              </a:rPr>
              <a:t>NTproBNP</a:t>
            </a:r>
            <a:r>
              <a:rPr lang="es-ES" sz="1900" b="1" dirty="0">
                <a:latin typeface="+mn-lt"/>
              </a:rPr>
              <a:t>) </a:t>
            </a:r>
            <a:r>
              <a:rPr lang="es-ES" sz="1900" dirty="0">
                <a:latin typeface="+mn-lt"/>
              </a:rPr>
              <a:t>para facilitar la </a:t>
            </a:r>
            <a:r>
              <a:rPr lang="es-ES" sz="1900" b="1" dirty="0">
                <a:latin typeface="+mn-lt"/>
              </a:rPr>
              <a:t>prevención de la IC  </a:t>
            </a:r>
            <a:r>
              <a:rPr lang="es-ES" sz="1900" dirty="0">
                <a:latin typeface="+mn-lt"/>
              </a:rPr>
              <a:t>en estadio C </a:t>
            </a:r>
            <a:r>
              <a:rPr lang="es-ES" sz="1900" b="1" dirty="0">
                <a:solidFill>
                  <a:srgbClr val="C00000"/>
                </a:solidFill>
                <a:latin typeface="+mn-lt"/>
              </a:rPr>
              <a:t>(B)</a:t>
            </a:r>
            <a:r>
              <a:rPr lang="es-ES" sz="1900" dirty="0">
                <a:latin typeface="+mn-lt"/>
              </a:rPr>
              <a:t>. </a:t>
            </a:r>
          </a:p>
          <a:p>
            <a:pPr>
              <a:lnSpc>
                <a:spcPct val="110000"/>
              </a:lnSpc>
              <a:spcBef>
                <a:spcPts val="1200"/>
              </a:spcBef>
              <a:buFont typeface="Wingdings" panose="05000000000000000000" pitchFamily="2" charset="2"/>
              <a:buChar char="§"/>
            </a:pPr>
            <a:r>
              <a:rPr lang="es-ES" sz="1900" dirty="0">
                <a:latin typeface="+mn-lt"/>
              </a:rPr>
              <a:t>En individuos asintomáticos con DM y un nivel de </a:t>
            </a:r>
            <a:r>
              <a:rPr lang="es-ES" sz="1900" b="1" dirty="0">
                <a:latin typeface="+mn-lt"/>
              </a:rPr>
              <a:t>péptido natriurético anormal</a:t>
            </a:r>
            <a:r>
              <a:rPr lang="es-ES" sz="1900" dirty="0">
                <a:latin typeface="+mn-lt"/>
              </a:rPr>
              <a:t>, se recomienda la ecocardiografía para identificar la IC en etapa B </a:t>
            </a:r>
            <a:r>
              <a:rPr lang="es-ES" sz="1900" b="1" dirty="0">
                <a:solidFill>
                  <a:srgbClr val="C00000"/>
                </a:solidFill>
                <a:latin typeface="+mn-lt"/>
              </a:rPr>
              <a:t>(A)</a:t>
            </a:r>
            <a:r>
              <a:rPr lang="es-ES" sz="1900" dirty="0">
                <a:latin typeface="+mn-lt"/>
              </a:rPr>
              <a:t>.</a:t>
            </a:r>
          </a:p>
          <a:p>
            <a:pPr>
              <a:lnSpc>
                <a:spcPct val="110000"/>
              </a:lnSpc>
              <a:spcBef>
                <a:spcPts val="1200"/>
              </a:spcBef>
              <a:buFont typeface="Wingdings" panose="05000000000000000000" pitchFamily="2" charset="2"/>
              <a:buChar char="§"/>
            </a:pPr>
            <a:r>
              <a:rPr lang="es-ES" sz="1900" dirty="0">
                <a:latin typeface="+mn-lt"/>
              </a:rPr>
              <a:t>En personas asintomáticas con DM y ≥ 50 años, enfermedad microvascular o complicaciones en los pies o cualquier daño en órganos diana, se recomienda la </a:t>
            </a:r>
            <a:r>
              <a:rPr lang="es-ES" sz="1900" b="1" dirty="0">
                <a:latin typeface="+mn-lt"/>
              </a:rPr>
              <a:t>detección de EAP </a:t>
            </a:r>
            <a:r>
              <a:rPr lang="es-ES" sz="1900" dirty="0">
                <a:latin typeface="+mn-lt"/>
              </a:rPr>
              <a:t>con la prueba del índice tobillo-brazo para guiar el tratamiento para la prevención de ECV y la preservación de las extremidades. En personas con DM de más de 10 años de duración, se debe considerar la detección de EAP</a:t>
            </a:r>
            <a:r>
              <a:rPr lang="es-ES" sz="1900" b="1" dirty="0">
                <a:solidFill>
                  <a:srgbClr val="FF0000"/>
                </a:solidFill>
                <a:latin typeface="+mn-lt"/>
              </a:rPr>
              <a:t> </a:t>
            </a:r>
            <a:r>
              <a:rPr lang="es-ES" sz="1900" b="1" dirty="0">
                <a:solidFill>
                  <a:srgbClr val="C00000"/>
                </a:solidFill>
                <a:latin typeface="+mn-lt"/>
              </a:rPr>
              <a:t>(B)</a:t>
            </a:r>
            <a:r>
              <a:rPr lang="es-ES" sz="1900" dirty="0">
                <a:latin typeface="+mn-lt"/>
              </a:rPr>
              <a:t>.</a:t>
            </a:r>
          </a:p>
          <a:p>
            <a:endParaRPr lang="es-ES" dirty="0">
              <a:latin typeface="+mn-lt"/>
            </a:endParaRPr>
          </a:p>
        </p:txBody>
      </p:sp>
      <p:sp>
        <p:nvSpPr>
          <p:cNvPr id="3" name="CuadroTexto 2">
            <a:extLst>
              <a:ext uri="{FF2B5EF4-FFF2-40B4-BE49-F238E27FC236}">
                <a16:creationId xmlns:a16="http://schemas.microsoft.com/office/drawing/2014/main" id="{2C2D07C4-EFB7-B26C-EA1E-8C543AFA7BD4}"/>
              </a:ext>
            </a:extLst>
          </p:cNvPr>
          <p:cNvSpPr txBox="1"/>
          <p:nvPr/>
        </p:nvSpPr>
        <p:spPr>
          <a:xfrm>
            <a:off x="198088" y="6441959"/>
            <a:ext cx="9516291" cy="3693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a:t>
            </a:r>
            <a:r>
              <a:rPr kumimoji="0" lang="es-ES" sz="900" u="none" strike="noStrike" kern="1200" cap="none" spc="0" normalizeH="0" baseline="0" noProof="0" dirty="0" err="1">
                <a:ln>
                  <a:noFill/>
                </a:ln>
                <a:effectLst/>
                <a:uLnTx/>
                <a:uFillTx/>
                <a:ea typeface="ヒラギノ角ゴ Pro W3" charset="-128"/>
                <a:cs typeface="+mn-cs"/>
              </a:rPr>
              <a:t>EAP</a:t>
            </a:r>
            <a:r>
              <a:rPr lang="es-ES" sz="900" dirty="0">
                <a:ea typeface="ヒラギノ角ゴ Pro W3" charset="-128"/>
              </a:rPr>
              <a:t>: </a:t>
            </a:r>
            <a:r>
              <a:rPr kumimoji="0" lang="es-ES" sz="900" u="none" strike="noStrike" kern="1200" cap="none" spc="0" normalizeH="0" baseline="0" noProof="0" dirty="0">
                <a:ln>
                  <a:noFill/>
                </a:ln>
                <a:effectLst/>
                <a:uLnTx/>
                <a:uFillTx/>
                <a:ea typeface="ヒラギノ角ゴ Pro W3" charset="-128"/>
                <a:cs typeface="+mn-cs"/>
              </a:rPr>
              <a:t>enfermedad arterial periférica</a:t>
            </a:r>
            <a:r>
              <a:rPr lang="es-ES" sz="900" dirty="0">
                <a:ea typeface="ヒラギノ角ゴ Pro W3" charset="-128"/>
              </a:rPr>
              <a:t>; </a:t>
            </a:r>
            <a:r>
              <a:rPr lang="es-ES" sz="900" dirty="0" err="1"/>
              <a:t>ECV</a:t>
            </a:r>
            <a:r>
              <a:rPr lang="es-ES" sz="900" dirty="0"/>
              <a:t>: enfermedad cardiovascular; </a:t>
            </a:r>
            <a:r>
              <a:rPr lang="en-US" sz="900" dirty="0"/>
              <a:t>IC: </a:t>
            </a:r>
            <a:r>
              <a:rPr lang="en-US" sz="900" dirty="0" err="1"/>
              <a:t>insuficiencia</a:t>
            </a:r>
            <a:r>
              <a:rPr lang="en-US" sz="900" dirty="0"/>
              <a:t> </a:t>
            </a:r>
            <a:r>
              <a:rPr lang="en-US" sz="900" dirty="0" err="1"/>
              <a:t>cardiaca</a:t>
            </a:r>
            <a:r>
              <a:rPr lang="en-US" sz="900" dirty="0"/>
              <a:t>. </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144033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4495D-BB32-DD74-BF87-C19BBDB5B7DB}"/>
              </a:ext>
            </a:extLst>
          </p:cNvPr>
          <p:cNvSpPr>
            <a:spLocks noGrp="1"/>
          </p:cNvSpPr>
          <p:nvPr>
            <p:ph type="title"/>
          </p:nvPr>
        </p:nvSpPr>
        <p:spPr/>
        <p:txBody>
          <a:bodyPr>
            <a:normAutofit/>
          </a:bodyPr>
          <a:lstStyle/>
          <a:p>
            <a:r>
              <a:rPr lang="es-ES" dirty="0"/>
              <a:t>Enfermedad cardiovascular</a:t>
            </a:r>
          </a:p>
        </p:txBody>
      </p:sp>
      <p:sp>
        <p:nvSpPr>
          <p:cNvPr id="3" name="Marcador de contenido 2">
            <a:extLst>
              <a:ext uri="{FF2B5EF4-FFF2-40B4-BE49-F238E27FC236}">
                <a16:creationId xmlns:a16="http://schemas.microsoft.com/office/drawing/2014/main" id="{B2E45501-43CD-A16D-9209-FC61DDE0F731}"/>
              </a:ext>
            </a:extLst>
          </p:cNvPr>
          <p:cNvSpPr>
            <a:spLocks noGrp="1"/>
          </p:cNvSpPr>
          <p:nvPr>
            <p:ph idx="1"/>
          </p:nvPr>
        </p:nvSpPr>
        <p:spPr>
          <a:xfrm>
            <a:off x="497094" y="757317"/>
            <a:ext cx="10515600" cy="4351338"/>
          </a:xfrm>
        </p:spPr>
        <p:txBody>
          <a:bodyPr>
            <a:noAutofit/>
          </a:bodyPr>
          <a:lstStyle/>
          <a:p>
            <a:pPr marL="0" indent="0">
              <a:spcBef>
                <a:spcPts val="0"/>
              </a:spcBef>
              <a:spcAft>
                <a:spcPts val="1200"/>
              </a:spcAft>
              <a:buNone/>
            </a:pPr>
            <a:r>
              <a:rPr lang="es-ES" sz="2400" b="1" dirty="0">
                <a:latin typeface="+mn-lt"/>
              </a:rPr>
              <a:t>Tratamiento</a:t>
            </a:r>
            <a:endParaRPr lang="es-ES" sz="2000" b="1" dirty="0">
              <a:latin typeface="+mn-lt"/>
            </a:endParaRPr>
          </a:p>
          <a:p>
            <a:pPr>
              <a:lnSpc>
                <a:spcPct val="100000"/>
              </a:lnSpc>
              <a:spcBef>
                <a:spcPts val="0"/>
              </a:spcBef>
              <a:spcAft>
                <a:spcPts val="600"/>
              </a:spcAft>
              <a:buFont typeface="Wingdings" panose="05000000000000000000" pitchFamily="2" charset="2"/>
              <a:buChar char="§"/>
            </a:pPr>
            <a:r>
              <a:rPr lang="es-ES" sz="1600" dirty="0">
                <a:latin typeface="+mn-lt"/>
              </a:rPr>
              <a:t>En </a:t>
            </a:r>
            <a:r>
              <a:rPr lang="es-ES" sz="1600" b="1" dirty="0">
                <a:latin typeface="+mn-lt"/>
              </a:rPr>
              <a:t>DM2 con ECVA o ERC establecida</a:t>
            </a:r>
            <a:r>
              <a:rPr lang="es-ES" sz="1600" dirty="0">
                <a:latin typeface="+mn-lt"/>
              </a:rPr>
              <a:t>: iSGLT2 o un arGLP1 con beneficio CV demostrado, para reducir el riesgo CV y/o como pauta hipoglucemiante </a:t>
            </a:r>
            <a:r>
              <a:rPr lang="es-ES" sz="1600" b="1" dirty="0">
                <a:solidFill>
                  <a:srgbClr val="C00000"/>
                </a:solidFill>
                <a:latin typeface="+mn-lt"/>
              </a:rPr>
              <a:t>(A)</a:t>
            </a:r>
            <a:r>
              <a:rPr lang="es-ES" sz="1600" dirty="0">
                <a:latin typeface="+mn-lt"/>
              </a:rPr>
              <a:t>. </a:t>
            </a:r>
          </a:p>
          <a:p>
            <a:pPr lvl="1">
              <a:lnSpc>
                <a:spcPct val="100000"/>
              </a:lnSpc>
              <a:spcBef>
                <a:spcPts val="0"/>
              </a:spcBef>
              <a:spcAft>
                <a:spcPts val="600"/>
              </a:spcAft>
              <a:buFont typeface="Calibri Light" panose="020F0302020204030204" pitchFamily="34" charset="0"/>
              <a:buChar char="─"/>
            </a:pPr>
            <a:r>
              <a:rPr lang="es-ES" sz="1600" dirty="0">
                <a:latin typeface="+mn-lt"/>
              </a:rPr>
              <a:t>Si ECVA confirmada y múltiples factores de riesgo de ECVA o nefropatía diabética: iSGLT2 con beneficio CV demostrado para reducir el riesgo de acontecimientos adversos CV graves y de hospitalización por IC </a:t>
            </a:r>
            <a:r>
              <a:rPr kumimoji="0" lang="es-ES" sz="1600" b="1" i="0" u="none" strike="noStrike" kern="1200" cap="none" spc="0" normalizeH="0" baseline="0" noProof="0" dirty="0">
                <a:ln>
                  <a:noFill/>
                </a:ln>
                <a:solidFill>
                  <a:srgbClr val="C00000"/>
                </a:solidFill>
                <a:effectLst/>
                <a:uLnTx/>
                <a:uFillTx/>
                <a:latin typeface="+mn-lt"/>
                <a:ea typeface="+mn-ea"/>
                <a:cs typeface="+mn-cs"/>
              </a:rPr>
              <a:t>(A)</a:t>
            </a:r>
            <a:r>
              <a:rPr kumimoji="0" lang="es-ES" sz="1600" b="0" i="0" u="none" strike="noStrike" kern="1200" cap="none" spc="0" normalizeH="0" baseline="0" noProof="0" dirty="0">
                <a:ln>
                  <a:noFill/>
                </a:ln>
                <a:solidFill>
                  <a:prstClr val="black"/>
                </a:solidFill>
                <a:effectLst/>
                <a:uLnTx/>
                <a:uFillTx/>
                <a:latin typeface="+mn-lt"/>
                <a:ea typeface="+mn-ea"/>
                <a:cs typeface="+mn-cs"/>
              </a:rPr>
              <a:t>. </a:t>
            </a:r>
          </a:p>
          <a:p>
            <a:pPr lvl="1">
              <a:lnSpc>
                <a:spcPct val="100000"/>
              </a:lnSpc>
              <a:spcBef>
                <a:spcPts val="0"/>
              </a:spcBef>
              <a:spcAft>
                <a:spcPts val="600"/>
              </a:spcAft>
              <a:buFont typeface="Calibri Light" panose="020F0302020204030204" pitchFamily="34" charset="0"/>
              <a:buChar char="─"/>
            </a:pPr>
            <a:r>
              <a:rPr lang="es-ES" sz="1600" dirty="0">
                <a:latin typeface="+mn-lt"/>
              </a:rPr>
              <a:t>Si ECVA confirmada o múltiples factores de riesgo de ECVA: arGLP1 con beneficio CV demostrado para reducir el riesgo de acontecimientos adversos CV graves</a:t>
            </a:r>
            <a:r>
              <a:rPr kumimoji="0" lang="es-ES" sz="1600" b="1" i="0" u="none" strike="noStrike" kern="1200" cap="none" spc="0" normalizeH="0" baseline="0" noProof="0" dirty="0">
                <a:ln>
                  <a:noFill/>
                </a:ln>
                <a:solidFill>
                  <a:srgbClr val="FF0000"/>
                </a:solidFill>
                <a:effectLst/>
                <a:uLnTx/>
                <a:uFillTx/>
                <a:latin typeface="+mn-lt"/>
                <a:ea typeface="+mn-ea"/>
                <a:cs typeface="+mn-cs"/>
              </a:rPr>
              <a:t> </a:t>
            </a:r>
            <a:r>
              <a:rPr kumimoji="0" lang="es-ES" sz="1600" b="1" i="0" u="none" strike="noStrike" kern="1200" cap="none" spc="0" normalizeH="0" baseline="0" noProof="0" dirty="0">
                <a:ln>
                  <a:noFill/>
                </a:ln>
                <a:solidFill>
                  <a:srgbClr val="C00000"/>
                </a:solidFill>
                <a:effectLst/>
                <a:uLnTx/>
                <a:uFillTx/>
                <a:latin typeface="+mn-lt"/>
                <a:ea typeface="+mn-ea"/>
                <a:cs typeface="+mn-cs"/>
              </a:rPr>
              <a:t>(A)</a:t>
            </a:r>
            <a:r>
              <a:rPr lang="es-ES" sz="1600" dirty="0">
                <a:latin typeface="+mn-lt"/>
              </a:rPr>
              <a:t>. Considerar la terapia combinada con iSGLT2 y un arGLP1, para reducción del riesgo de acontecimientos adversos CV y renales</a:t>
            </a:r>
            <a:r>
              <a:rPr kumimoji="0" lang="es-ES" sz="1600" b="1" i="0" u="none" strike="noStrike" kern="1200" cap="none" spc="0" normalizeH="0" baseline="0" noProof="0" dirty="0">
                <a:ln>
                  <a:noFill/>
                </a:ln>
                <a:solidFill>
                  <a:srgbClr val="FF0000"/>
                </a:solidFill>
                <a:effectLst/>
                <a:uLnTx/>
                <a:uFillTx/>
                <a:latin typeface="+mn-lt"/>
                <a:ea typeface="+mn-ea"/>
                <a:cs typeface="+mn-cs"/>
              </a:rPr>
              <a:t> </a:t>
            </a:r>
            <a:r>
              <a:rPr kumimoji="0" lang="es-ES" sz="1600" b="1" i="0" u="none" strike="noStrike" kern="1200" cap="none" spc="0" normalizeH="0" baseline="0" noProof="0" dirty="0">
                <a:ln>
                  <a:noFill/>
                </a:ln>
                <a:solidFill>
                  <a:srgbClr val="C00000"/>
                </a:solidFill>
                <a:effectLst/>
                <a:uLnTx/>
                <a:uFillTx/>
                <a:latin typeface="+mn-lt"/>
                <a:ea typeface="+mn-ea"/>
                <a:cs typeface="+mn-cs"/>
              </a:rPr>
              <a:t>(A)</a:t>
            </a:r>
            <a:r>
              <a:rPr kumimoji="0" lang="es-ES" sz="1600" b="0" i="0" u="none" strike="noStrike" kern="1200" cap="none" spc="0" normalizeH="0" baseline="0" noProof="0" dirty="0">
                <a:ln>
                  <a:noFill/>
                </a:ln>
                <a:solidFill>
                  <a:prstClr val="black"/>
                </a:solidFill>
                <a:effectLst/>
                <a:uLnTx/>
                <a:uFillTx/>
                <a:latin typeface="+mn-lt"/>
                <a:ea typeface="+mn-ea"/>
                <a:cs typeface="+mn-cs"/>
              </a:rPr>
              <a:t>. </a:t>
            </a:r>
          </a:p>
          <a:p>
            <a:pPr>
              <a:lnSpc>
                <a:spcPct val="100000"/>
              </a:lnSpc>
              <a:spcBef>
                <a:spcPts val="0"/>
              </a:spcBef>
              <a:spcAft>
                <a:spcPts val="600"/>
              </a:spcAft>
              <a:buFont typeface="Wingdings" panose="05000000000000000000" pitchFamily="2" charset="2"/>
              <a:buChar char="§"/>
            </a:pPr>
            <a:endParaRPr lang="es-ES" sz="1600" dirty="0">
              <a:latin typeface="+mn-lt"/>
            </a:endParaRPr>
          </a:p>
          <a:p>
            <a:pPr>
              <a:lnSpc>
                <a:spcPct val="100000"/>
              </a:lnSpc>
              <a:spcBef>
                <a:spcPts val="0"/>
              </a:spcBef>
              <a:spcAft>
                <a:spcPts val="600"/>
              </a:spcAft>
              <a:buFont typeface="Wingdings" panose="05000000000000000000" pitchFamily="2" charset="2"/>
              <a:buChar char="§"/>
            </a:pPr>
            <a:r>
              <a:rPr lang="es-ES" sz="1600" dirty="0">
                <a:latin typeface="+mn-lt"/>
              </a:rPr>
              <a:t>En </a:t>
            </a:r>
            <a:r>
              <a:rPr lang="es-ES" sz="1600" b="1" dirty="0">
                <a:latin typeface="+mn-lt"/>
              </a:rPr>
              <a:t>DM2 e IC establecida</a:t>
            </a:r>
            <a:r>
              <a:rPr lang="es-ES" sz="1600" dirty="0">
                <a:latin typeface="+mn-lt"/>
              </a:rPr>
              <a:t>, con fracción de eyección reducida (ICFER) o preservada (ICFEP): iSGLT2 con beneficio demostrado en esta población de pacientes para reducir el riesgo de empeoramiento de la IC y muerte CV</a:t>
            </a:r>
            <a:r>
              <a:rPr lang="es-ES" sz="1600" b="1" dirty="0">
                <a:solidFill>
                  <a:srgbClr val="FF0000"/>
                </a:solidFill>
                <a:latin typeface="+mn-lt"/>
              </a:rPr>
              <a:t> </a:t>
            </a:r>
            <a:r>
              <a:rPr lang="es-ES" sz="1600" b="1" dirty="0">
                <a:solidFill>
                  <a:srgbClr val="C00000"/>
                </a:solidFill>
                <a:latin typeface="+mn-lt"/>
              </a:rPr>
              <a:t>(A)</a:t>
            </a:r>
            <a:r>
              <a:rPr lang="es-ES" sz="1600" dirty="0">
                <a:latin typeface="+mn-lt"/>
              </a:rPr>
              <a:t>.</a:t>
            </a:r>
          </a:p>
          <a:p>
            <a:pPr>
              <a:lnSpc>
                <a:spcPct val="100000"/>
              </a:lnSpc>
              <a:spcBef>
                <a:spcPts val="0"/>
              </a:spcBef>
              <a:spcAft>
                <a:spcPts val="600"/>
              </a:spcAft>
              <a:buFont typeface="Wingdings" panose="05000000000000000000" pitchFamily="2" charset="2"/>
              <a:buChar char="§"/>
            </a:pPr>
            <a:r>
              <a:rPr lang="es-ES" sz="1600" b="1" dirty="0">
                <a:latin typeface="+mn-lt"/>
              </a:rPr>
              <a:t>En DM2 y ERC </a:t>
            </a:r>
            <a:r>
              <a:rPr lang="es-ES" sz="1600" dirty="0">
                <a:latin typeface="+mn-lt"/>
              </a:rPr>
              <a:t>con albuminuria tratadas con las dosis máximas toleradas de IECA o ARA II: añadir </a:t>
            </a:r>
            <a:r>
              <a:rPr lang="es-ES" sz="1600" dirty="0" err="1">
                <a:latin typeface="+mn-lt"/>
              </a:rPr>
              <a:t>finerenona</a:t>
            </a:r>
            <a:r>
              <a:rPr lang="es-ES" sz="1600" dirty="0">
                <a:latin typeface="+mn-lt"/>
              </a:rPr>
              <a:t> para mejorar los resultados CV y reducir el riesgo de progresión de la ERC </a:t>
            </a:r>
            <a:r>
              <a:rPr lang="es-ES" sz="1600" b="1" dirty="0">
                <a:solidFill>
                  <a:srgbClr val="C00000"/>
                </a:solidFill>
                <a:latin typeface="+mn-lt"/>
              </a:rPr>
              <a:t>(A)</a:t>
            </a:r>
            <a:r>
              <a:rPr lang="es-ES" sz="1600" dirty="0">
                <a:latin typeface="+mn-lt"/>
              </a:rPr>
              <a:t>.</a:t>
            </a:r>
            <a:r>
              <a:rPr lang="es-ES" sz="1600" b="1" dirty="0">
                <a:solidFill>
                  <a:srgbClr val="FF0000"/>
                </a:solidFill>
                <a:latin typeface="+mn-lt"/>
              </a:rPr>
              <a:t> </a:t>
            </a:r>
          </a:p>
          <a:p>
            <a:pPr marL="198438" marR="0" lvl="0" indent="-198438"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prstClr val="black"/>
                </a:solidFill>
                <a:effectLst/>
                <a:uLnTx/>
                <a:uFillTx/>
                <a:latin typeface="+mn-lt"/>
                <a:ea typeface="+mn-ea"/>
                <a:cs typeface="+mn-cs"/>
              </a:rPr>
              <a:t>En personas con DM, se recomienda el tratamiento médico dirigido para el IAM y la IC sintomática en estadio C con IECA/ARA II, ARM, inhibidores del receptor de angiotensina/neprilisina, bloqueadores beta e iSGLT2, similar a las personas sin DM </a:t>
            </a:r>
            <a:r>
              <a:rPr kumimoji="0" lang="es-ES" sz="1600" b="1" i="0" u="none" strike="noStrike" kern="1200" cap="none" spc="0" normalizeH="0" baseline="0" noProof="0" dirty="0">
                <a:ln>
                  <a:noFill/>
                </a:ln>
                <a:solidFill>
                  <a:srgbClr val="C00000"/>
                </a:solidFill>
                <a:effectLst/>
                <a:uLnTx/>
                <a:uFillTx/>
                <a:latin typeface="+mn-lt"/>
                <a:ea typeface="+mn-ea"/>
                <a:cs typeface="+mn-cs"/>
              </a:rPr>
              <a:t>(A)</a:t>
            </a:r>
            <a:r>
              <a:rPr kumimoji="0" lang="es-ES" sz="1600" b="0" i="0" u="none" strike="noStrike" kern="1200" cap="none" spc="0" normalizeH="0" baseline="0" noProof="0" dirty="0">
                <a:ln>
                  <a:noFill/>
                </a:ln>
                <a:solidFill>
                  <a:prstClr val="black"/>
                </a:solidFill>
                <a:effectLst/>
                <a:uLnTx/>
                <a:uFillTx/>
                <a:latin typeface="+mn-lt"/>
                <a:ea typeface="+mn-ea"/>
                <a:cs typeface="+mn-cs"/>
              </a:rPr>
              <a:t>.</a:t>
            </a:r>
          </a:p>
          <a:p>
            <a:pPr marL="198438" marR="0" lvl="0" indent="-198438"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s-ES" sz="1600" b="0" i="0" u="none" strike="noStrike" kern="1200" cap="none" spc="0" normalizeH="0" baseline="0" noProof="0" dirty="0">
                <a:ln>
                  <a:noFill/>
                </a:ln>
                <a:solidFill>
                  <a:prstClr val="black"/>
                </a:solidFill>
                <a:effectLst/>
                <a:uLnTx/>
                <a:uFillTx/>
                <a:latin typeface="+mn-lt"/>
                <a:ea typeface="+mn-ea"/>
                <a:cs typeface="+mn-cs"/>
              </a:rPr>
              <a:t>En </a:t>
            </a:r>
            <a:r>
              <a:rPr kumimoji="0" lang="es-ES" sz="1600" b="1" i="0" u="none" strike="noStrike" kern="1200" cap="none" spc="0" normalizeH="0" baseline="0" noProof="0" dirty="0">
                <a:ln>
                  <a:noFill/>
                </a:ln>
                <a:solidFill>
                  <a:prstClr val="black"/>
                </a:solidFill>
                <a:effectLst/>
                <a:uLnTx/>
                <a:uFillTx/>
                <a:latin typeface="+mn-lt"/>
                <a:ea typeface="+mn-ea"/>
                <a:cs typeface="+mn-cs"/>
              </a:rPr>
              <a:t>DM2 e IC estable</a:t>
            </a:r>
            <a:r>
              <a:rPr kumimoji="0" lang="es-ES" sz="1600" b="0" i="0" u="none" strike="noStrike" kern="1200" cap="none" spc="0" normalizeH="0" baseline="0" noProof="0" dirty="0">
                <a:ln>
                  <a:noFill/>
                </a:ln>
                <a:solidFill>
                  <a:prstClr val="black"/>
                </a:solidFill>
                <a:effectLst/>
                <a:uLnTx/>
                <a:uFillTx/>
                <a:latin typeface="+mn-lt"/>
                <a:ea typeface="+mn-ea"/>
                <a:cs typeface="+mn-cs"/>
              </a:rPr>
              <a:t>: continuar con metformina para reducir la glucosa si la </a:t>
            </a:r>
            <a:r>
              <a:rPr kumimoji="0" lang="es-ES" sz="1600" b="0" i="0" u="none" strike="noStrike" kern="1200" cap="none" spc="0" normalizeH="0" baseline="0" noProof="0" dirty="0" err="1">
                <a:ln>
                  <a:noFill/>
                </a:ln>
                <a:solidFill>
                  <a:prstClr val="black"/>
                </a:solidFill>
                <a:effectLst/>
                <a:uLnTx/>
                <a:uFillTx/>
                <a:latin typeface="+mn-lt"/>
                <a:ea typeface="+mn-ea"/>
                <a:cs typeface="+mn-cs"/>
              </a:rPr>
              <a:t>FGe</a:t>
            </a:r>
            <a:r>
              <a:rPr kumimoji="0" lang="es-ES" sz="1600" b="0" i="0" u="none" strike="noStrike" kern="1200" cap="none" spc="0" normalizeH="0" baseline="0" noProof="0" dirty="0">
                <a:ln>
                  <a:noFill/>
                </a:ln>
                <a:solidFill>
                  <a:prstClr val="black"/>
                </a:solidFill>
                <a:effectLst/>
                <a:uLnTx/>
                <a:uFillTx/>
                <a:latin typeface="+mn-lt"/>
                <a:ea typeface="+mn-ea"/>
                <a:cs typeface="+mn-cs"/>
              </a:rPr>
              <a:t> permanece superior a 30 ml/min/1,73 m</a:t>
            </a:r>
            <a:r>
              <a:rPr kumimoji="0" lang="es-ES" sz="1600" b="0" i="0" u="none" strike="noStrike" kern="1200" cap="none" spc="0" normalizeH="0" baseline="30000" noProof="0" dirty="0">
                <a:ln>
                  <a:noFill/>
                </a:ln>
                <a:solidFill>
                  <a:prstClr val="black"/>
                </a:solidFill>
                <a:effectLst/>
                <a:uLnTx/>
                <a:uFillTx/>
                <a:latin typeface="+mn-lt"/>
                <a:ea typeface="+mn-ea"/>
                <a:cs typeface="+mn-cs"/>
              </a:rPr>
              <a:t>2</a:t>
            </a:r>
            <a:r>
              <a:rPr kumimoji="0" lang="es-ES" sz="1600" b="0" i="0" u="none" strike="noStrike" kern="1200" cap="none" spc="0" normalizeH="0" baseline="0" noProof="0" dirty="0">
                <a:ln>
                  <a:noFill/>
                </a:ln>
                <a:solidFill>
                  <a:prstClr val="black"/>
                </a:solidFill>
                <a:effectLst/>
                <a:uLnTx/>
                <a:uFillTx/>
                <a:latin typeface="+mn-lt"/>
                <a:ea typeface="+mn-ea"/>
                <a:cs typeface="+mn-cs"/>
              </a:rPr>
              <a:t>, pero debería evitarse en personas inestables u hospitalizadas por IC </a:t>
            </a:r>
            <a:r>
              <a:rPr kumimoji="0" lang="es-ES" sz="1600" b="1" i="0" u="none" strike="noStrike" kern="1200" cap="none" spc="0" normalizeH="0" baseline="0" noProof="0" dirty="0">
                <a:ln>
                  <a:noFill/>
                </a:ln>
                <a:solidFill>
                  <a:srgbClr val="C00000"/>
                </a:solidFill>
                <a:effectLst/>
                <a:uLnTx/>
                <a:uFillTx/>
                <a:latin typeface="+mn-lt"/>
                <a:ea typeface="+mn-ea"/>
                <a:cs typeface="+mn-cs"/>
              </a:rPr>
              <a:t>(B)</a:t>
            </a:r>
            <a:r>
              <a:rPr kumimoji="0" lang="es-ES" sz="1600" b="0" i="0" u="none" strike="noStrike" kern="1200" cap="none" spc="0" normalizeH="0" baseline="0" noProof="0" dirty="0">
                <a:ln>
                  <a:noFill/>
                </a:ln>
                <a:solidFill>
                  <a:prstClr val="black"/>
                </a:solidFill>
                <a:effectLst/>
                <a:uLnTx/>
                <a:uFillTx/>
                <a:latin typeface="+mn-lt"/>
                <a:ea typeface="+mn-ea"/>
                <a:cs typeface="+mn-cs"/>
              </a:rPr>
              <a:t>. </a:t>
            </a:r>
          </a:p>
          <a:p>
            <a:pPr>
              <a:buFont typeface="Wingdings" panose="05000000000000000000" pitchFamily="2" charset="2"/>
              <a:buChar char="§"/>
            </a:pPr>
            <a:endParaRPr lang="es-ES" sz="1600" dirty="0">
              <a:latin typeface="+mn-lt"/>
            </a:endParaRPr>
          </a:p>
        </p:txBody>
      </p:sp>
      <p:sp>
        <p:nvSpPr>
          <p:cNvPr id="4" name="CuadroTexto 3">
            <a:extLst>
              <a:ext uri="{FF2B5EF4-FFF2-40B4-BE49-F238E27FC236}">
                <a16:creationId xmlns:a16="http://schemas.microsoft.com/office/drawing/2014/main" id="{5CBA9A66-12E0-0ABD-2A79-1216C5B1372E}"/>
              </a:ext>
            </a:extLst>
          </p:cNvPr>
          <p:cNvSpPr txBox="1"/>
          <p:nvPr/>
        </p:nvSpPr>
        <p:spPr>
          <a:xfrm>
            <a:off x="207129" y="6194939"/>
            <a:ext cx="9561559" cy="646331"/>
          </a:xfrm>
          <a:prstGeom prst="rect">
            <a:avLst/>
          </a:prstGeom>
          <a:noFill/>
        </p:spPr>
        <p:txBody>
          <a:bodyPr wrap="square">
            <a:spAutoFit/>
          </a:bodyPr>
          <a:lstStyle/>
          <a:p>
            <a:r>
              <a:rPr lang="es-ES" sz="9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ARA II: antagonistas del receptor de la angiotensina II; arGLP1: agonistas del receptor del péptido similar al glucagón 1; </a:t>
            </a:r>
            <a:r>
              <a:rPr lang="es-ES" sz="900"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ARM</a:t>
            </a:r>
            <a:r>
              <a:rPr lang="es-ES" sz="9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antagonista de los receptores de mineralocorticoides; </a:t>
            </a:r>
            <a:r>
              <a:rPr lang="es-ES" sz="900" dirty="0"/>
              <a:t>CV: cardiovascular; </a:t>
            </a:r>
            <a:r>
              <a:rPr kumimoji="0" lang="es-ES" sz="900" u="none" strike="noStrike" kern="1200" cap="none" spc="0" normalizeH="0" baseline="0" noProof="0" dirty="0">
                <a:ln>
                  <a:noFill/>
                </a:ln>
                <a:effectLst/>
                <a:uLnTx/>
                <a:uFillTx/>
                <a:ea typeface="ヒラギノ角ゴ Pro W3" charset="-128"/>
                <a:cs typeface="+mn-cs"/>
              </a:rPr>
              <a:t>DM: diabetes mellitus; </a:t>
            </a:r>
            <a:r>
              <a:rPr lang="en-US" sz="900" dirty="0" err="1"/>
              <a:t>ECVA</a:t>
            </a:r>
            <a:r>
              <a:rPr lang="en-US" sz="900" dirty="0"/>
              <a:t>: </a:t>
            </a:r>
            <a:r>
              <a:rPr lang="en-US" sz="900" dirty="0" err="1"/>
              <a:t>enfermedad</a:t>
            </a:r>
            <a:r>
              <a:rPr lang="en-US" sz="900" dirty="0"/>
              <a:t> cardiovascular </a:t>
            </a:r>
            <a:r>
              <a:rPr lang="en-US" sz="900" dirty="0" err="1"/>
              <a:t>aterosclerótica</a:t>
            </a:r>
            <a:r>
              <a:rPr lang="en-US" sz="900" dirty="0"/>
              <a:t>; ERC: </a:t>
            </a:r>
            <a:r>
              <a:rPr lang="en-US" sz="900" dirty="0" err="1"/>
              <a:t>enfermedad</a:t>
            </a:r>
            <a:r>
              <a:rPr lang="en-US" sz="900" dirty="0"/>
              <a:t> renal </a:t>
            </a:r>
            <a:r>
              <a:rPr lang="en-US" sz="900" dirty="0" err="1"/>
              <a:t>crónica</a:t>
            </a:r>
            <a:r>
              <a:rPr lang="en-US" sz="900" dirty="0"/>
              <a:t>; </a:t>
            </a:r>
            <a:r>
              <a:rPr lang="en-US" sz="900" dirty="0" err="1"/>
              <a:t>FGe</a:t>
            </a:r>
            <a:r>
              <a:rPr lang="en-US" sz="900" dirty="0"/>
              <a:t>: </a:t>
            </a:r>
            <a:r>
              <a:rPr lang="en-US" sz="900" dirty="0" err="1"/>
              <a:t>filtración</a:t>
            </a:r>
            <a:r>
              <a:rPr lang="en-US" sz="900" dirty="0"/>
              <a:t> glomerular </a:t>
            </a:r>
            <a:r>
              <a:rPr lang="en-US" sz="900" dirty="0" err="1"/>
              <a:t>estimada</a:t>
            </a:r>
            <a:r>
              <a:rPr lang="en-US" sz="900" dirty="0"/>
              <a:t>; IAM: </a:t>
            </a:r>
            <a:r>
              <a:rPr lang="en-US" sz="900" dirty="0" err="1"/>
              <a:t>infarto</a:t>
            </a:r>
            <a:r>
              <a:rPr lang="en-US" sz="900" dirty="0"/>
              <a:t> </a:t>
            </a:r>
            <a:r>
              <a:rPr lang="en-US" sz="900" dirty="0" err="1"/>
              <a:t>agudo</a:t>
            </a:r>
            <a:r>
              <a:rPr lang="en-US" sz="900" dirty="0"/>
              <a:t> de </a:t>
            </a:r>
            <a:r>
              <a:rPr lang="en-US" sz="900" dirty="0" err="1"/>
              <a:t>miocardio</a:t>
            </a:r>
            <a:r>
              <a:rPr lang="en-US" sz="900" dirty="0"/>
              <a:t>; IC: </a:t>
            </a:r>
            <a:r>
              <a:rPr lang="en-US" sz="900" dirty="0" err="1"/>
              <a:t>insuficiencia</a:t>
            </a:r>
            <a:r>
              <a:rPr lang="en-US" sz="900" dirty="0"/>
              <a:t> </a:t>
            </a:r>
            <a:r>
              <a:rPr lang="en-US" sz="900" dirty="0" err="1"/>
              <a:t>cardiaca</a:t>
            </a:r>
            <a:r>
              <a:rPr lang="en-US" sz="900" dirty="0"/>
              <a:t>; </a:t>
            </a:r>
            <a:r>
              <a:rPr lang="en-US" sz="900" dirty="0" err="1"/>
              <a:t>IECA</a:t>
            </a:r>
            <a:r>
              <a:rPr lang="en-US" sz="900" dirty="0"/>
              <a:t>: </a:t>
            </a:r>
            <a:r>
              <a:rPr lang="en-US" sz="900" dirty="0" err="1"/>
              <a:t>inhibidores</a:t>
            </a:r>
            <a:r>
              <a:rPr lang="en-US" sz="900" dirty="0"/>
              <a:t> de la </a:t>
            </a:r>
            <a:r>
              <a:rPr lang="en-US" sz="900" dirty="0" err="1"/>
              <a:t>enzima</a:t>
            </a:r>
            <a:r>
              <a:rPr lang="en-US" sz="900" dirty="0"/>
              <a:t> </a:t>
            </a:r>
            <a:r>
              <a:rPr lang="en-US" sz="900" dirty="0" err="1"/>
              <a:t>convertidora</a:t>
            </a:r>
            <a:r>
              <a:rPr lang="en-US" sz="900" dirty="0"/>
              <a:t> de </a:t>
            </a:r>
            <a:r>
              <a:rPr lang="en-US" sz="900" dirty="0" err="1"/>
              <a:t>angiotensina</a:t>
            </a:r>
            <a:r>
              <a:rPr lang="en-US" sz="900" dirty="0"/>
              <a:t>; </a:t>
            </a:r>
            <a:r>
              <a:rPr lang="es-ES" sz="900" kern="100" dirty="0">
                <a:effectLst/>
                <a:ea typeface="Aptos" panose="020B0004020202020204" pitchFamily="34" charset="0"/>
                <a:cs typeface="Times New Roman" panose="02020603050405020304" pitchFamily="18" charset="0"/>
              </a:rPr>
              <a:t>iSGLT2: inhibidores del cotransportador de sodio-glucosa tipo 2.</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384473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CC719-E9D2-9330-DBBA-D2C6E16291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02E3536-8D54-FAAD-1250-612BCAD914E6}"/>
              </a:ext>
            </a:extLst>
          </p:cNvPr>
          <p:cNvSpPr>
            <a:spLocks noGrp="1"/>
          </p:cNvSpPr>
          <p:nvPr>
            <p:ph type="title"/>
          </p:nvPr>
        </p:nvSpPr>
        <p:spPr/>
        <p:txBody>
          <a:bodyPr>
            <a:normAutofit/>
          </a:bodyPr>
          <a:lstStyle/>
          <a:p>
            <a:r>
              <a:rPr lang="es-ES" dirty="0"/>
              <a:t>Conflictos de interés</a:t>
            </a:r>
          </a:p>
        </p:txBody>
      </p:sp>
      <p:sp>
        <p:nvSpPr>
          <p:cNvPr id="3" name="Marcador de contenido 2">
            <a:extLst>
              <a:ext uri="{FF2B5EF4-FFF2-40B4-BE49-F238E27FC236}">
                <a16:creationId xmlns:a16="http://schemas.microsoft.com/office/drawing/2014/main" id="{B7F1AC7C-6601-6592-36DE-4941F19FA72A}"/>
              </a:ext>
            </a:extLst>
          </p:cNvPr>
          <p:cNvSpPr>
            <a:spLocks noGrp="1"/>
          </p:cNvSpPr>
          <p:nvPr>
            <p:ph idx="1"/>
          </p:nvPr>
        </p:nvSpPr>
        <p:spPr>
          <a:xfrm>
            <a:off x="497143" y="1272540"/>
            <a:ext cx="10515600" cy="5013960"/>
          </a:xfrm>
        </p:spPr>
        <p:txBody>
          <a:bodyPr>
            <a:noAutofit/>
          </a:bodyPr>
          <a:lstStyle/>
          <a:p>
            <a:pPr>
              <a:lnSpc>
                <a:spcPct val="120000"/>
              </a:lnSpc>
              <a:spcBef>
                <a:spcPts val="0"/>
              </a:spcBef>
              <a:spcAft>
                <a:spcPts val="600"/>
              </a:spcAft>
              <a:buFont typeface="Wingdings" panose="05000000000000000000" pitchFamily="2" charset="2"/>
              <a:buChar char="§"/>
            </a:pPr>
            <a:r>
              <a:rPr lang="es-ES" sz="1400" dirty="0" err="1">
                <a:highlight>
                  <a:srgbClr val="FFFF00"/>
                </a:highlight>
                <a:latin typeface="+mn-lt"/>
              </a:rPr>
              <a:t>xxxx</a:t>
            </a:r>
            <a:endParaRPr lang="es-ES" sz="1400" dirty="0">
              <a:highlight>
                <a:srgbClr val="FFFF00"/>
              </a:highlight>
              <a:latin typeface="+mn-lt"/>
            </a:endParaRPr>
          </a:p>
          <a:p>
            <a:pPr>
              <a:lnSpc>
                <a:spcPct val="120000"/>
              </a:lnSpc>
              <a:spcBef>
                <a:spcPts val="0"/>
              </a:spcBef>
              <a:spcAft>
                <a:spcPts val="600"/>
              </a:spcAft>
              <a:buFont typeface="Wingdings" panose="05000000000000000000" pitchFamily="2" charset="2"/>
              <a:buChar char="§"/>
            </a:pPr>
            <a:r>
              <a:rPr lang="es-ES" sz="1400" dirty="0" err="1">
                <a:highlight>
                  <a:srgbClr val="FFFF00"/>
                </a:highlight>
                <a:latin typeface="+mn-lt"/>
              </a:rPr>
              <a:t>xxxx</a:t>
            </a:r>
            <a:endParaRPr lang="es-ES" sz="1400" dirty="0">
              <a:highlight>
                <a:srgbClr val="FFFF00"/>
              </a:highlight>
              <a:latin typeface="+mn-lt"/>
            </a:endParaRPr>
          </a:p>
        </p:txBody>
      </p:sp>
    </p:spTree>
    <p:extLst>
      <p:ext uri="{BB962C8B-B14F-4D97-AF65-F5344CB8AC3E}">
        <p14:creationId xmlns:p14="http://schemas.microsoft.com/office/powerpoint/2010/main" val="2747968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96FF603-4880-5B46-5E14-0EF07D09C0C4}"/>
              </a:ext>
            </a:extLst>
          </p:cNvPr>
          <p:cNvSpPr txBox="1">
            <a:spLocks/>
          </p:cNvSpPr>
          <p:nvPr/>
        </p:nvSpPr>
        <p:spPr>
          <a:xfrm>
            <a:off x="1810800" y="2724150"/>
            <a:ext cx="10552580" cy="14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s-ES" sz="3200" b="1" kern="1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defRPr>
            </a:lvl1pPr>
          </a:lstStyle>
          <a:p>
            <a:r>
              <a:rPr lang="es-ES" dirty="0">
                <a:latin typeface="+mn-lt"/>
              </a:rPr>
              <a:t>Capítulo 12</a:t>
            </a:r>
            <a:br>
              <a:rPr lang="es-ES" dirty="0">
                <a:latin typeface="+mn-lt"/>
              </a:rPr>
            </a:br>
            <a:r>
              <a:rPr lang="es-ES" dirty="0">
                <a:latin typeface="+mn-lt"/>
              </a:rPr>
              <a:t>Retinopatía, neuropatía y cuidado de los pies</a:t>
            </a:r>
          </a:p>
        </p:txBody>
      </p:sp>
    </p:spTree>
    <p:extLst>
      <p:ext uri="{BB962C8B-B14F-4D97-AF65-F5344CB8AC3E}">
        <p14:creationId xmlns:p14="http://schemas.microsoft.com/office/powerpoint/2010/main" val="233640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58F43-0359-32F9-74C0-7B32F1FC4BF3}"/>
              </a:ext>
            </a:extLst>
          </p:cNvPr>
          <p:cNvSpPr>
            <a:spLocks noGrp="1"/>
          </p:cNvSpPr>
          <p:nvPr>
            <p:ph type="title"/>
          </p:nvPr>
        </p:nvSpPr>
        <p:spPr/>
        <p:txBody>
          <a:bodyPr>
            <a:normAutofit/>
          </a:bodyPr>
          <a:lstStyle/>
          <a:p>
            <a:r>
              <a:rPr lang="es-ES" dirty="0"/>
              <a:t>Retinopatía</a:t>
            </a:r>
          </a:p>
        </p:txBody>
      </p:sp>
      <p:sp>
        <p:nvSpPr>
          <p:cNvPr id="3" name="Marcador de contenido 2">
            <a:extLst>
              <a:ext uri="{FF2B5EF4-FFF2-40B4-BE49-F238E27FC236}">
                <a16:creationId xmlns:a16="http://schemas.microsoft.com/office/drawing/2014/main" id="{5917582B-7E20-7987-AFD8-2AD6EBF74F01}"/>
              </a:ext>
            </a:extLst>
          </p:cNvPr>
          <p:cNvSpPr>
            <a:spLocks noGrp="1"/>
          </p:cNvSpPr>
          <p:nvPr>
            <p:ph idx="1"/>
          </p:nvPr>
        </p:nvSpPr>
        <p:spPr>
          <a:xfrm>
            <a:off x="497094" y="1391060"/>
            <a:ext cx="10515600" cy="4351338"/>
          </a:xfrm>
        </p:spPr>
        <p:txBody>
          <a:bodyPr>
            <a:noAutofit/>
          </a:bodyPr>
          <a:lstStyle/>
          <a:p>
            <a:endParaRPr lang="es-ES" sz="1600" dirty="0">
              <a:latin typeface="+mn-lt"/>
            </a:endParaRPr>
          </a:p>
          <a:p>
            <a:pPr marL="0" indent="0">
              <a:lnSpc>
                <a:spcPct val="100000"/>
              </a:lnSpc>
              <a:spcBef>
                <a:spcPts val="0"/>
              </a:spcBef>
              <a:spcAft>
                <a:spcPts val="1200"/>
              </a:spcAft>
              <a:buNone/>
            </a:pPr>
            <a:r>
              <a:rPr lang="es-ES" sz="2000" b="1" dirty="0">
                <a:latin typeface="+mn-lt"/>
              </a:rPr>
              <a:t>Cribado</a:t>
            </a:r>
          </a:p>
          <a:p>
            <a:pPr>
              <a:lnSpc>
                <a:spcPct val="100000"/>
              </a:lnSpc>
              <a:spcBef>
                <a:spcPts val="0"/>
              </a:spcBef>
              <a:spcAft>
                <a:spcPts val="1200"/>
              </a:spcAft>
              <a:buFont typeface="Wingdings" panose="05000000000000000000" pitchFamily="2" charset="2"/>
              <a:buChar char="§"/>
            </a:pPr>
            <a:r>
              <a:rPr lang="es-ES" sz="1600" dirty="0">
                <a:latin typeface="+mn-lt"/>
              </a:rPr>
              <a:t>Los adultos con </a:t>
            </a:r>
            <a:r>
              <a:rPr lang="es-ES" sz="1600" b="1" dirty="0">
                <a:latin typeface="+mn-lt"/>
              </a:rPr>
              <a:t>DM1</a:t>
            </a:r>
            <a:r>
              <a:rPr lang="es-ES" sz="1600" dirty="0">
                <a:latin typeface="+mn-lt"/>
              </a:rPr>
              <a:t> deben ser derivados a un oftalmólogo u optometrista para un examen inicial integral de la vista con dilatación de pupilas antes de que transcurran 5 años desde el comienzo de la DM. Los adultos con </a:t>
            </a:r>
            <a:r>
              <a:rPr lang="es-ES" sz="1600" b="1" dirty="0">
                <a:latin typeface="+mn-lt"/>
              </a:rPr>
              <a:t>DM2</a:t>
            </a:r>
            <a:r>
              <a:rPr lang="es-ES" sz="1600" dirty="0">
                <a:latin typeface="+mn-lt"/>
              </a:rPr>
              <a:t> deben ser derivados en el momento del diagnóstico</a:t>
            </a:r>
            <a:r>
              <a:rPr kumimoji="0" lang="es-ES" sz="1600" b="1" i="0" u="none" strike="noStrike" kern="1200" cap="none" spc="0" normalizeH="0" baseline="0" noProof="0" dirty="0">
                <a:ln>
                  <a:noFill/>
                </a:ln>
                <a:solidFill>
                  <a:srgbClr val="FF0000"/>
                </a:solidFill>
                <a:effectLst/>
                <a:uLnTx/>
                <a:uFillTx/>
                <a:latin typeface="+mn-lt"/>
                <a:ea typeface="+mn-ea"/>
                <a:cs typeface="+mn-cs"/>
              </a:rPr>
              <a:t> </a:t>
            </a:r>
            <a:r>
              <a:rPr kumimoji="0" lang="es-ES" sz="1600" b="1" i="0" u="none" strike="noStrike" kern="1200" cap="none" spc="0" normalizeH="0" baseline="0" noProof="0" dirty="0">
                <a:ln>
                  <a:noFill/>
                </a:ln>
                <a:solidFill>
                  <a:srgbClr val="C00000"/>
                </a:solidFill>
                <a:effectLst/>
                <a:uLnTx/>
                <a:uFillTx/>
                <a:latin typeface="+mn-lt"/>
                <a:ea typeface="+mn-ea"/>
                <a:cs typeface="+mn-cs"/>
              </a:rPr>
              <a:t>(B)</a:t>
            </a:r>
            <a:r>
              <a:rPr kumimoji="0" lang="es-ES" sz="1600" b="0" i="0" u="none" strike="noStrike" kern="1200" cap="none" spc="0" normalizeH="0" baseline="0" noProof="0" dirty="0">
                <a:ln>
                  <a:noFill/>
                </a:ln>
                <a:solidFill>
                  <a:prstClr val="black"/>
                </a:solidFill>
                <a:effectLst/>
                <a:uLnTx/>
                <a:uFillTx/>
                <a:latin typeface="+mn-lt"/>
                <a:ea typeface="+mn-ea"/>
                <a:cs typeface="+mn-cs"/>
              </a:rPr>
              <a:t>.</a:t>
            </a:r>
            <a:endParaRPr lang="es-ES" sz="1600" dirty="0">
              <a:latin typeface="+mn-lt"/>
            </a:endParaRPr>
          </a:p>
          <a:p>
            <a:pPr>
              <a:lnSpc>
                <a:spcPct val="100000"/>
              </a:lnSpc>
              <a:spcBef>
                <a:spcPts val="0"/>
              </a:spcBef>
              <a:spcAft>
                <a:spcPts val="1200"/>
              </a:spcAft>
              <a:buFont typeface="Wingdings" panose="05000000000000000000" pitchFamily="2" charset="2"/>
              <a:buChar char="§"/>
            </a:pPr>
            <a:r>
              <a:rPr lang="es-ES" sz="1600" dirty="0">
                <a:latin typeface="+mn-lt"/>
              </a:rPr>
              <a:t>Si no hay evidencia de retinopatía en uno o más exámenes oculares anuales y la glucemia está bien controlada, se puede considerar un cribado cada 1-2 años. Si se observa cualquier grado de retinopatía diabética, repetir los exámenes de la retina con dilatación de pupilas al menos una vez al año </a:t>
            </a:r>
            <a:r>
              <a:rPr kumimoji="0" lang="es-ES" sz="1600" b="1" i="0" u="none" strike="noStrike" kern="1200" cap="none" spc="0" normalizeH="0" baseline="0" noProof="0" dirty="0">
                <a:ln>
                  <a:noFill/>
                </a:ln>
                <a:solidFill>
                  <a:srgbClr val="C00000"/>
                </a:solidFill>
                <a:effectLst/>
                <a:uLnTx/>
                <a:uFillTx/>
                <a:latin typeface="+mn-lt"/>
                <a:ea typeface="+mn-ea"/>
                <a:cs typeface="+mn-cs"/>
              </a:rPr>
              <a:t>(B)</a:t>
            </a:r>
            <a:r>
              <a:rPr kumimoji="0" lang="es-ES" sz="1600" b="0" i="0" u="none" strike="noStrike" kern="1200" cap="none" spc="0" normalizeH="0" baseline="0" noProof="0" dirty="0">
                <a:ln>
                  <a:noFill/>
                </a:ln>
                <a:solidFill>
                  <a:prstClr val="black"/>
                </a:solidFill>
                <a:effectLst/>
                <a:uLnTx/>
                <a:uFillTx/>
                <a:latin typeface="+mn-lt"/>
                <a:ea typeface="+mn-ea"/>
                <a:cs typeface="+mn-cs"/>
              </a:rPr>
              <a:t>.</a:t>
            </a:r>
          </a:p>
          <a:p>
            <a:pPr>
              <a:lnSpc>
                <a:spcPct val="100000"/>
              </a:lnSpc>
              <a:spcBef>
                <a:spcPts val="0"/>
              </a:spcBef>
              <a:spcAft>
                <a:spcPts val="1200"/>
              </a:spcAft>
              <a:buFont typeface="Wingdings" panose="05000000000000000000" pitchFamily="2" charset="2"/>
              <a:buChar char="§"/>
            </a:pPr>
            <a:r>
              <a:rPr lang="es-ES" sz="1600" dirty="0">
                <a:solidFill>
                  <a:prstClr val="black"/>
                </a:solidFill>
                <a:latin typeface="+mn-lt"/>
              </a:rPr>
              <a:t>Las personas en edad fértil con DM1 o DM2 que estén buscando un </a:t>
            </a:r>
            <a:r>
              <a:rPr lang="es-ES" sz="1600" b="1" dirty="0">
                <a:solidFill>
                  <a:prstClr val="black"/>
                </a:solidFill>
                <a:latin typeface="+mn-lt"/>
              </a:rPr>
              <a:t>embarazo</a:t>
            </a:r>
            <a:r>
              <a:rPr lang="es-ES" sz="1600" dirty="0">
                <a:solidFill>
                  <a:prstClr val="black"/>
                </a:solidFill>
                <a:latin typeface="+mn-lt"/>
              </a:rPr>
              <a:t> deben recibir información sobre el riesgo de sufrir retinopatía diabética o de la progresión de la misma. Además, deben someterse a un examen ocular antes del embarazo y en el primer trimestre, y deben ser controladas cada trimestre y durante 1 año después del parto, según lo indique el grado de retinopatía</a:t>
            </a:r>
            <a:r>
              <a:rPr lang="es-ES" sz="1600" b="1" dirty="0">
                <a:solidFill>
                  <a:srgbClr val="FF0000"/>
                </a:solidFill>
                <a:latin typeface="+mn-lt"/>
              </a:rPr>
              <a:t> </a:t>
            </a:r>
            <a:r>
              <a:rPr lang="es-ES" sz="1600" b="1" dirty="0">
                <a:solidFill>
                  <a:srgbClr val="C00000"/>
                </a:solidFill>
                <a:latin typeface="+mn-lt"/>
              </a:rPr>
              <a:t>(B)</a:t>
            </a:r>
            <a:r>
              <a:rPr lang="es-ES" sz="1600" dirty="0">
                <a:solidFill>
                  <a:prstClr val="black"/>
                </a:solidFill>
                <a:latin typeface="+mn-lt"/>
              </a:rPr>
              <a:t>.</a:t>
            </a:r>
          </a:p>
          <a:p>
            <a:pPr>
              <a:lnSpc>
                <a:spcPct val="100000"/>
              </a:lnSpc>
              <a:spcBef>
                <a:spcPts val="0"/>
              </a:spcBef>
              <a:spcAft>
                <a:spcPts val="1200"/>
              </a:spcAft>
              <a:buFont typeface="Wingdings" panose="05000000000000000000" pitchFamily="2" charset="2"/>
              <a:buChar char="§"/>
            </a:pPr>
            <a:r>
              <a:rPr lang="es-ES" sz="1600" dirty="0">
                <a:latin typeface="+mn-lt"/>
              </a:rPr>
              <a:t>La FDA ha autorizado 3 algoritmos (</a:t>
            </a:r>
            <a:r>
              <a:rPr lang="es-ES" sz="1600" dirty="0" err="1">
                <a:latin typeface="+mn-lt"/>
              </a:rPr>
              <a:t>IDx</a:t>
            </a:r>
            <a:r>
              <a:rPr lang="es-ES" sz="1600" dirty="0">
                <a:latin typeface="+mn-lt"/>
              </a:rPr>
              <a:t>-DR, AEYE-DS, </a:t>
            </a:r>
            <a:r>
              <a:rPr lang="es-ES" sz="1600" dirty="0" err="1">
                <a:latin typeface="+mn-lt"/>
              </a:rPr>
              <a:t>EyeArt</a:t>
            </a:r>
            <a:r>
              <a:rPr lang="es-ES" sz="1600" dirty="0">
                <a:latin typeface="+mn-lt"/>
              </a:rPr>
              <a:t>) de inteligencia artificial para la lectura de las </a:t>
            </a:r>
            <a:r>
              <a:rPr lang="es-ES" sz="1600" dirty="0" err="1">
                <a:latin typeface="+mn-lt"/>
              </a:rPr>
              <a:t>retinografías</a:t>
            </a:r>
            <a:r>
              <a:rPr lang="es-ES" sz="1600" dirty="0">
                <a:latin typeface="+mn-lt"/>
              </a:rPr>
              <a:t>. Dichos programas deben proporcionar vías para la derivación oportuna a un examen ocular completo cuando esté indicado </a:t>
            </a:r>
            <a:r>
              <a:rPr lang="es-ES" sz="1600" b="1" dirty="0">
                <a:solidFill>
                  <a:srgbClr val="C00000"/>
                </a:solidFill>
                <a:latin typeface="+mn-lt"/>
              </a:rPr>
              <a:t>(B)</a:t>
            </a:r>
            <a:r>
              <a:rPr lang="es-ES" sz="1600" dirty="0">
                <a:latin typeface="+mn-lt"/>
              </a:rPr>
              <a:t>.</a:t>
            </a:r>
          </a:p>
        </p:txBody>
      </p:sp>
      <p:sp>
        <p:nvSpPr>
          <p:cNvPr id="5" name="CuadroTexto 4">
            <a:extLst>
              <a:ext uri="{FF2B5EF4-FFF2-40B4-BE49-F238E27FC236}">
                <a16:creationId xmlns:a16="http://schemas.microsoft.com/office/drawing/2014/main" id="{43DE822E-DF10-5A94-B9FF-0D9ADB9353F5}"/>
              </a:ext>
            </a:extLst>
          </p:cNvPr>
          <p:cNvSpPr txBox="1"/>
          <p:nvPr/>
        </p:nvSpPr>
        <p:spPr>
          <a:xfrm>
            <a:off x="587375" y="773285"/>
            <a:ext cx="10260367" cy="537006"/>
          </a:xfrm>
          <a:prstGeom prst="rect">
            <a:avLst/>
          </a:prstGeom>
          <a:solidFill>
            <a:schemeClr val="tx2">
              <a:lumMod val="10000"/>
              <a:lumOff val="90000"/>
            </a:schemeClr>
          </a:solidFill>
          <a:ln>
            <a:solidFill>
              <a:schemeClr val="tx2">
                <a:lumMod val="75000"/>
                <a:lumOff val="25000"/>
              </a:schemeClr>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prstClr val="black"/>
                </a:solidFill>
                <a:effectLst/>
                <a:uLnTx/>
                <a:uFillTx/>
                <a:ea typeface="+mn-ea"/>
                <a:cs typeface="+mn-cs"/>
              </a:rPr>
              <a:t>Se recomienda implementar estrategias para ayudar a las personas con DM a alcanzar sus objetivos glucémicos, de lípidos y de presión arterial, con el fin de reducir o retardar la progresión de la retinopatía </a:t>
            </a:r>
            <a:r>
              <a:rPr kumimoji="0" lang="es-ES" sz="1600" b="1" i="0" u="none" strike="noStrike" kern="1200" cap="none" spc="0" normalizeH="0" baseline="0" noProof="0" dirty="0">
                <a:ln>
                  <a:noFill/>
                </a:ln>
                <a:solidFill>
                  <a:srgbClr val="C00000"/>
                </a:solidFill>
                <a:effectLst/>
                <a:uLnTx/>
                <a:uFillTx/>
                <a:ea typeface="+mn-ea"/>
                <a:cs typeface="+mn-cs"/>
              </a:rPr>
              <a:t>(A)</a:t>
            </a:r>
            <a:r>
              <a:rPr kumimoji="0" lang="es-ES" sz="1600" b="0" i="0" u="none" strike="noStrike" kern="1200" cap="none" spc="0" normalizeH="0" baseline="0" noProof="0" dirty="0">
                <a:ln>
                  <a:noFill/>
                </a:ln>
                <a:solidFill>
                  <a:prstClr val="black"/>
                </a:solidFill>
                <a:effectLst/>
                <a:uLnTx/>
                <a:uFillTx/>
                <a:ea typeface="+mn-ea"/>
                <a:cs typeface="+mn-cs"/>
              </a:rPr>
              <a:t>.</a:t>
            </a:r>
          </a:p>
        </p:txBody>
      </p:sp>
      <p:sp>
        <p:nvSpPr>
          <p:cNvPr id="6" name="CuadroTexto 5">
            <a:extLst>
              <a:ext uri="{FF2B5EF4-FFF2-40B4-BE49-F238E27FC236}">
                <a16:creationId xmlns:a16="http://schemas.microsoft.com/office/drawing/2014/main" id="{FF2455C3-F3A6-56AF-09D6-56D4BDC8ADCC}"/>
              </a:ext>
            </a:extLst>
          </p:cNvPr>
          <p:cNvSpPr txBox="1"/>
          <p:nvPr/>
        </p:nvSpPr>
        <p:spPr>
          <a:xfrm>
            <a:off x="207141" y="6439242"/>
            <a:ext cx="8610944" cy="3693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FDA: </a:t>
            </a:r>
            <a:r>
              <a:rPr kumimoji="0" lang="es-ES" sz="900" i="1" u="none" strike="noStrike" kern="1200" cap="none" spc="0" normalizeH="0" baseline="0" noProof="0" dirty="0" err="1">
                <a:ln>
                  <a:noFill/>
                </a:ln>
                <a:effectLst/>
                <a:uLnTx/>
                <a:uFillTx/>
                <a:ea typeface="ヒラギノ角ゴ Pro W3" charset="-128"/>
                <a:cs typeface="+mn-cs"/>
              </a:rPr>
              <a:t>Food</a:t>
            </a:r>
            <a:r>
              <a:rPr kumimoji="0" lang="es-ES" sz="900" i="1" u="none" strike="noStrike" kern="1200" cap="none" spc="0" normalizeH="0" baseline="0" noProof="0" dirty="0">
                <a:ln>
                  <a:noFill/>
                </a:ln>
                <a:effectLst/>
                <a:uLnTx/>
                <a:uFillTx/>
                <a:ea typeface="ヒラギノ角ゴ Pro W3" charset="-128"/>
                <a:cs typeface="+mn-cs"/>
              </a:rPr>
              <a:t> and </a:t>
            </a:r>
            <a:r>
              <a:rPr kumimoji="0" lang="es-ES" sz="900" i="1" u="none" strike="noStrike" kern="1200" cap="none" spc="0" normalizeH="0" baseline="0" noProof="0" dirty="0" err="1">
                <a:ln>
                  <a:noFill/>
                </a:ln>
                <a:effectLst/>
                <a:uLnTx/>
                <a:uFillTx/>
                <a:ea typeface="ヒラギノ角ゴ Pro W3" charset="-128"/>
                <a:cs typeface="+mn-cs"/>
              </a:rPr>
              <a:t>Drug</a:t>
            </a:r>
            <a:r>
              <a:rPr kumimoji="0" lang="es-ES" sz="900" i="1" u="none" strike="noStrike" kern="1200" cap="none" spc="0" normalizeH="0" baseline="0" noProof="0" dirty="0">
                <a:ln>
                  <a:noFill/>
                </a:ln>
                <a:effectLst/>
                <a:uLnTx/>
                <a:uFillTx/>
                <a:ea typeface="ヒラギノ角ゴ Pro W3" charset="-128"/>
                <a:cs typeface="+mn-cs"/>
              </a:rPr>
              <a:t> </a:t>
            </a:r>
            <a:r>
              <a:rPr kumimoji="0" lang="es-ES" sz="900" i="1" u="none" strike="noStrike" kern="1200" cap="none" spc="0" normalizeH="0" baseline="0" noProof="0" dirty="0" err="1">
                <a:ln>
                  <a:noFill/>
                </a:ln>
                <a:effectLst/>
                <a:uLnTx/>
                <a:uFillTx/>
                <a:ea typeface="ヒラギノ角ゴ Pro W3" charset="-128"/>
                <a:cs typeface="+mn-cs"/>
              </a:rPr>
              <a:t>Administration</a:t>
            </a:r>
            <a:r>
              <a:rPr kumimoji="0" lang="es-ES" sz="900" u="none" strike="noStrike" kern="1200" cap="none" spc="0" normalizeH="0" baseline="0" noProof="0" dirty="0">
                <a:ln>
                  <a:noFill/>
                </a:ln>
                <a:effectLst/>
                <a:uLnTx/>
                <a:uFillTx/>
                <a:ea typeface="ヒラギノ角ゴ Pro W3" charset="-128"/>
                <a:cs typeface="+mn-cs"/>
              </a:rPr>
              <a:t>.</a:t>
            </a:r>
          </a:p>
          <a:p>
            <a:r>
              <a:rPr lang="es-ES" sz="900" dirty="0">
                <a:solidFill>
                  <a:srgbClr val="C00000"/>
                </a:solidFill>
                <a:ea typeface="ヒラギノ角ゴ Pro W3" charset="-128"/>
              </a:rPr>
              <a:t>B</a:t>
            </a:r>
            <a:r>
              <a:rPr lang="es-ES" sz="900" dirty="0">
                <a:ea typeface="ヒラギノ角ゴ Pro W3" charset="-128"/>
              </a:rPr>
              <a:t>: nivel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147748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72DCD-4CE6-A62D-556B-0A1D5EDC6C4E}"/>
              </a:ext>
            </a:extLst>
          </p:cNvPr>
          <p:cNvSpPr>
            <a:spLocks noGrp="1"/>
          </p:cNvSpPr>
          <p:nvPr>
            <p:ph type="title"/>
          </p:nvPr>
        </p:nvSpPr>
        <p:spPr/>
        <p:txBody>
          <a:bodyPr>
            <a:normAutofit/>
          </a:bodyPr>
          <a:lstStyle/>
          <a:p>
            <a:r>
              <a:rPr lang="es-ES" dirty="0"/>
              <a:t>Retinopatía</a:t>
            </a:r>
          </a:p>
        </p:txBody>
      </p:sp>
      <p:sp>
        <p:nvSpPr>
          <p:cNvPr id="3" name="Marcador de contenido 2">
            <a:extLst>
              <a:ext uri="{FF2B5EF4-FFF2-40B4-BE49-F238E27FC236}">
                <a16:creationId xmlns:a16="http://schemas.microsoft.com/office/drawing/2014/main" id="{7F123EDC-C2ED-2B1B-ED73-B4BF240E06E3}"/>
              </a:ext>
            </a:extLst>
          </p:cNvPr>
          <p:cNvSpPr>
            <a:spLocks noGrp="1"/>
          </p:cNvSpPr>
          <p:nvPr>
            <p:ph idx="1"/>
          </p:nvPr>
        </p:nvSpPr>
        <p:spPr>
          <a:xfrm>
            <a:off x="496845" y="748263"/>
            <a:ext cx="10515600" cy="4351338"/>
          </a:xfrm>
        </p:spPr>
        <p:txBody>
          <a:bodyPr>
            <a:normAutofit/>
          </a:bodyPr>
          <a:lstStyle/>
          <a:p>
            <a:pPr marL="0" indent="0">
              <a:buNone/>
            </a:pPr>
            <a:r>
              <a:rPr lang="es-ES" sz="2000" b="1" dirty="0">
                <a:latin typeface="+mn-lt"/>
              </a:rPr>
              <a:t>Tratamiento</a:t>
            </a:r>
          </a:p>
          <a:p>
            <a:pPr>
              <a:buFont typeface="Wingdings" panose="05000000000000000000" pitchFamily="2" charset="2"/>
              <a:buChar char="§"/>
            </a:pPr>
            <a:r>
              <a:rPr lang="es-ES" sz="1800" dirty="0">
                <a:latin typeface="+mn-lt"/>
              </a:rPr>
              <a:t>Las personas con cualquier grado de edema macular diabético, retinopatía diabética no proliferativa moderada o grave (un precursor de la retinopatía diabética proliferativa [RDP]) o cualquier tipo de RDP deben ser derivadas con urgencia a un oftalmólogo con conocimientos y experiencia en el manejo de la retinopatía diabética </a:t>
            </a:r>
            <a:r>
              <a:rPr lang="es-ES" sz="1800" b="1" dirty="0">
                <a:solidFill>
                  <a:srgbClr val="C00000"/>
                </a:solidFill>
                <a:latin typeface="+mn-lt"/>
              </a:rPr>
              <a:t>(A)</a:t>
            </a:r>
            <a:r>
              <a:rPr lang="es-ES" sz="1800" dirty="0">
                <a:latin typeface="+mn-lt"/>
              </a:rPr>
              <a:t>.</a:t>
            </a:r>
          </a:p>
        </p:txBody>
      </p:sp>
      <p:graphicFrame>
        <p:nvGraphicFramePr>
          <p:cNvPr id="4" name="Tabla 3">
            <a:extLst>
              <a:ext uri="{FF2B5EF4-FFF2-40B4-BE49-F238E27FC236}">
                <a16:creationId xmlns:a16="http://schemas.microsoft.com/office/drawing/2014/main" id="{64907FC7-0553-35A3-7724-F4EA93062446}"/>
              </a:ext>
            </a:extLst>
          </p:cNvPr>
          <p:cNvGraphicFramePr>
            <a:graphicFrameLocks noGrp="1"/>
          </p:cNvGraphicFramePr>
          <p:nvPr>
            <p:extLst>
              <p:ext uri="{D42A27DB-BD31-4B8C-83A1-F6EECF244321}">
                <p14:modId xmlns:p14="http://schemas.microsoft.com/office/powerpoint/2010/main" val="696359511"/>
              </p:ext>
            </p:extLst>
          </p:nvPr>
        </p:nvGraphicFramePr>
        <p:xfrm>
          <a:off x="609375" y="2623236"/>
          <a:ext cx="10625975" cy="2286000"/>
        </p:xfrm>
        <a:graphic>
          <a:graphicData uri="http://schemas.openxmlformats.org/drawingml/2006/table">
            <a:tbl>
              <a:tblPr firstRow="1" bandRow="1">
                <a:tableStyleId>{69CF1AB2-1976-4502-BF36-3FF5EA218861}</a:tableStyleId>
              </a:tblPr>
              <a:tblGrid>
                <a:gridCol w="3646710">
                  <a:extLst>
                    <a:ext uri="{9D8B030D-6E8A-4147-A177-3AD203B41FA5}">
                      <a16:colId xmlns:a16="http://schemas.microsoft.com/office/drawing/2014/main" val="4260119968"/>
                    </a:ext>
                  </a:extLst>
                </a:gridCol>
                <a:gridCol w="6979265">
                  <a:extLst>
                    <a:ext uri="{9D8B030D-6E8A-4147-A177-3AD203B41FA5}">
                      <a16:colId xmlns:a16="http://schemas.microsoft.com/office/drawing/2014/main" val="1082567340"/>
                    </a:ext>
                  </a:extLst>
                </a:gridCol>
              </a:tblGrid>
              <a:tr h="370840">
                <a:tc>
                  <a:txBody>
                    <a:bodyPr/>
                    <a:lstStyle/>
                    <a:p>
                      <a:r>
                        <a:rPr lang="es-ES" sz="1400" b="0" dirty="0"/>
                        <a:t>Fotocoagulación </a:t>
                      </a:r>
                      <a:r>
                        <a:rPr lang="es-ES" sz="1400" b="0" dirty="0" err="1"/>
                        <a:t>panretiniana</a:t>
                      </a:r>
                      <a:r>
                        <a:rPr lang="es-ES" sz="1400" b="0" dirty="0"/>
                        <a:t> con láser</a:t>
                      </a:r>
                    </a:p>
                  </a:txBody>
                  <a:tcPr/>
                </a:tc>
                <a:tc>
                  <a:txBody>
                    <a:bodyPr/>
                    <a:lstStyle/>
                    <a:p>
                      <a:r>
                        <a:rPr lang="es-ES" sz="1400" b="0" dirty="0"/>
                        <a:t>Indicado para reducir el riesgo de pérdida de la visión en personas con RDP de alto riesgo y, en algunos casos, con retinopatía diabética no proliferativa grave </a:t>
                      </a:r>
                      <a:r>
                        <a:rPr lang="es-ES" sz="1400" b="1" kern="1200" dirty="0">
                          <a:solidFill>
                            <a:srgbClr val="C00000"/>
                          </a:solidFill>
                          <a:latin typeface="+mn-lt"/>
                          <a:ea typeface="+mn-ea"/>
                          <a:cs typeface="+mn-cs"/>
                        </a:rPr>
                        <a:t>(A)</a:t>
                      </a:r>
                      <a:r>
                        <a:rPr lang="es-ES" sz="1400" b="0" dirty="0"/>
                        <a:t>.</a:t>
                      </a:r>
                      <a:endParaRPr lang="es-ES" sz="1400" b="1" kern="1200" dirty="0">
                        <a:solidFill>
                          <a:srgbClr val="FF0000"/>
                        </a:solidFill>
                        <a:latin typeface="+mn-lt"/>
                        <a:ea typeface="+mn-ea"/>
                        <a:cs typeface="+mn-cs"/>
                      </a:endParaRPr>
                    </a:p>
                  </a:txBody>
                  <a:tcPr/>
                </a:tc>
                <a:extLst>
                  <a:ext uri="{0D108BD9-81ED-4DB2-BD59-A6C34878D82A}">
                    <a16:rowId xmlns:a16="http://schemas.microsoft.com/office/drawing/2014/main" val="3845293892"/>
                  </a:ext>
                </a:extLst>
              </a:tr>
              <a:tr h="370840">
                <a:tc>
                  <a:txBody>
                    <a:bodyPr/>
                    <a:lstStyle/>
                    <a:p>
                      <a:r>
                        <a:rPr lang="es-ES" sz="1400" dirty="0"/>
                        <a:t>Inyecciones intravítreas de </a:t>
                      </a:r>
                      <a:r>
                        <a:rPr lang="es-ES" sz="1400" dirty="0" err="1"/>
                        <a:t>antifactor</a:t>
                      </a:r>
                      <a:r>
                        <a:rPr lang="es-ES" sz="1400" dirty="0"/>
                        <a:t> de crecimiento endotelial vascular (anti-FCEV)</a:t>
                      </a:r>
                    </a:p>
                  </a:txBody>
                  <a:tcPr/>
                </a:tc>
                <a:tc>
                  <a:txBody>
                    <a:bodyPr/>
                    <a:lstStyle/>
                    <a:p>
                      <a:r>
                        <a:rPr lang="es-ES" sz="1400" dirty="0"/>
                        <a:t>Son una alternativa razonable a la fotocoagulación </a:t>
                      </a:r>
                      <a:r>
                        <a:rPr lang="es-ES" sz="1400" dirty="0" err="1"/>
                        <a:t>panretiniana</a:t>
                      </a:r>
                      <a:r>
                        <a:rPr lang="es-ES" sz="1400" dirty="0"/>
                        <a:t> con láser en algunas personas con RDP y también disminuyen su riesgo de pérdida de la visión</a:t>
                      </a:r>
                      <a:r>
                        <a:rPr lang="es-ES" sz="1400" b="0" dirty="0"/>
                        <a:t> </a:t>
                      </a:r>
                      <a:r>
                        <a:rPr lang="es-ES" sz="1400" b="1" kern="1200" dirty="0">
                          <a:solidFill>
                            <a:srgbClr val="C00000"/>
                          </a:solidFill>
                          <a:latin typeface="+mn-lt"/>
                          <a:ea typeface="+mn-ea"/>
                          <a:cs typeface="+mn-cs"/>
                        </a:rPr>
                        <a:t>(A)</a:t>
                      </a:r>
                      <a:r>
                        <a:rPr lang="es-ES" sz="1400" b="0" dirty="0"/>
                        <a:t>.</a:t>
                      </a:r>
                      <a:endParaRPr lang="es-ES" sz="1400" b="1" dirty="0">
                        <a:solidFill>
                          <a:srgbClr val="FF0000"/>
                        </a:solidFill>
                      </a:endParaRPr>
                    </a:p>
                  </a:txBody>
                  <a:tcPr/>
                </a:tc>
                <a:extLst>
                  <a:ext uri="{0D108BD9-81ED-4DB2-BD59-A6C34878D82A}">
                    <a16:rowId xmlns:a16="http://schemas.microsoft.com/office/drawing/2014/main" val="2903154600"/>
                  </a:ext>
                </a:extLst>
              </a:tr>
              <a:tr h="370840">
                <a:tc>
                  <a:txBody>
                    <a:bodyPr/>
                    <a:lstStyle/>
                    <a:p>
                      <a:r>
                        <a:rPr lang="es-ES" sz="1400" dirty="0"/>
                        <a:t>Inyecciones intravítreas de anti-FCEV</a:t>
                      </a:r>
                    </a:p>
                  </a:txBody>
                  <a:tcPr/>
                </a:tc>
                <a:tc>
                  <a:txBody>
                    <a:bodyPr/>
                    <a:lstStyle/>
                    <a:p>
                      <a:r>
                        <a:rPr lang="es-ES" sz="1400" dirty="0"/>
                        <a:t>Indicadas como tratamiento de primera línea para el edema macular diabético que afecta al centro </a:t>
                      </a:r>
                      <a:r>
                        <a:rPr lang="es-ES" sz="1400" dirty="0" err="1"/>
                        <a:t>foveal</a:t>
                      </a:r>
                      <a:r>
                        <a:rPr lang="es-ES" sz="1400" dirty="0"/>
                        <a:t> y disminuye la agudeza visual</a:t>
                      </a:r>
                      <a:r>
                        <a:rPr lang="es-ES" sz="1400" b="0" dirty="0"/>
                        <a:t> </a:t>
                      </a:r>
                      <a:r>
                        <a:rPr lang="es-ES" sz="1400" b="1" kern="1200" dirty="0">
                          <a:solidFill>
                            <a:srgbClr val="C00000"/>
                          </a:solidFill>
                          <a:latin typeface="+mn-lt"/>
                          <a:ea typeface="+mn-ea"/>
                          <a:cs typeface="+mn-cs"/>
                        </a:rPr>
                        <a:t>(A)</a:t>
                      </a:r>
                      <a:r>
                        <a:rPr lang="es-ES" sz="1400" b="0" dirty="0"/>
                        <a:t>.</a:t>
                      </a:r>
                      <a:endParaRPr lang="es-ES" sz="1400" b="1" dirty="0">
                        <a:solidFill>
                          <a:srgbClr val="FF0000"/>
                        </a:solidFill>
                      </a:endParaRPr>
                    </a:p>
                  </a:txBody>
                  <a:tcPr/>
                </a:tc>
                <a:extLst>
                  <a:ext uri="{0D108BD9-81ED-4DB2-BD59-A6C34878D82A}">
                    <a16:rowId xmlns:a16="http://schemas.microsoft.com/office/drawing/2014/main" val="939388840"/>
                  </a:ext>
                </a:extLst>
              </a:tr>
              <a:tr h="370840">
                <a:tc>
                  <a:txBody>
                    <a:bodyPr/>
                    <a:lstStyle/>
                    <a:p>
                      <a:r>
                        <a:rPr lang="es-ES" sz="1400" dirty="0"/>
                        <a:t>Fotocoagulación macular focal/en rejilla y las inyecciones intravítreas de corticosteroides</a:t>
                      </a:r>
                    </a:p>
                  </a:txBody>
                  <a:tcPr/>
                </a:tc>
                <a:tc>
                  <a:txBody>
                    <a:bodyPr/>
                    <a:lstStyle/>
                    <a:p>
                      <a:r>
                        <a:rPr lang="es-ES" sz="1400" dirty="0"/>
                        <a:t>Son tratamientos razonables en ojos con edema macular diabético persistente a pesar del tratamiento previo con anti-FCEV o en ojos que no son candidatos a este abordaje de primera línea</a:t>
                      </a:r>
                      <a:r>
                        <a:rPr lang="es-ES" sz="1400" b="0" dirty="0"/>
                        <a:t> </a:t>
                      </a:r>
                      <a:r>
                        <a:rPr lang="es-ES" sz="1400" b="1" kern="1200" dirty="0">
                          <a:solidFill>
                            <a:srgbClr val="C00000"/>
                          </a:solidFill>
                          <a:latin typeface="+mn-lt"/>
                          <a:ea typeface="+mn-ea"/>
                          <a:cs typeface="+mn-cs"/>
                        </a:rPr>
                        <a:t>(A)</a:t>
                      </a:r>
                      <a:r>
                        <a:rPr lang="es-ES" sz="1400" b="0" dirty="0"/>
                        <a:t>.</a:t>
                      </a:r>
                      <a:endParaRPr lang="es-ES" sz="1400" b="1" dirty="0">
                        <a:solidFill>
                          <a:srgbClr val="FF0000"/>
                        </a:solidFill>
                      </a:endParaRPr>
                    </a:p>
                  </a:txBody>
                  <a:tcPr/>
                </a:tc>
                <a:extLst>
                  <a:ext uri="{0D108BD9-81ED-4DB2-BD59-A6C34878D82A}">
                    <a16:rowId xmlns:a16="http://schemas.microsoft.com/office/drawing/2014/main" val="2481225349"/>
                  </a:ext>
                </a:extLst>
              </a:tr>
            </a:tbl>
          </a:graphicData>
        </a:graphic>
      </p:graphicFrame>
      <p:sp>
        <p:nvSpPr>
          <p:cNvPr id="5" name="CuadroTexto 4">
            <a:extLst>
              <a:ext uri="{FF2B5EF4-FFF2-40B4-BE49-F238E27FC236}">
                <a16:creationId xmlns:a16="http://schemas.microsoft.com/office/drawing/2014/main" id="{35219A73-BD10-A03B-6015-643B49B5B166}"/>
              </a:ext>
            </a:extLst>
          </p:cNvPr>
          <p:cNvSpPr txBox="1"/>
          <p:nvPr/>
        </p:nvSpPr>
        <p:spPr>
          <a:xfrm>
            <a:off x="660902" y="2240253"/>
            <a:ext cx="9976919" cy="369332"/>
          </a:xfrm>
          <a:prstGeom prst="rect">
            <a:avLst/>
          </a:prstGeom>
          <a:noFill/>
        </p:spPr>
        <p:txBody>
          <a:bodyPr wrap="square" rtlCol="0">
            <a:spAutoFit/>
          </a:bodyPr>
          <a:lstStyle/>
          <a:p>
            <a:pPr algn="ctr"/>
            <a:r>
              <a:rPr lang="es-ES" b="1" dirty="0"/>
              <a:t>Opciones de tratamiento para la retinopatía diabética</a:t>
            </a:r>
          </a:p>
        </p:txBody>
      </p:sp>
      <p:sp>
        <p:nvSpPr>
          <p:cNvPr id="7" name="CuadroTexto 6">
            <a:extLst>
              <a:ext uri="{FF2B5EF4-FFF2-40B4-BE49-F238E27FC236}">
                <a16:creationId xmlns:a16="http://schemas.microsoft.com/office/drawing/2014/main" id="{7D31FD30-DF98-808E-0E74-21C667212747}"/>
              </a:ext>
            </a:extLst>
          </p:cNvPr>
          <p:cNvSpPr txBox="1"/>
          <p:nvPr/>
        </p:nvSpPr>
        <p:spPr>
          <a:xfrm>
            <a:off x="476063" y="5137799"/>
            <a:ext cx="10795501" cy="9961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000" b="1" dirty="0">
                <a:solidFill>
                  <a:prstClr val="black"/>
                </a:solidFill>
              </a:rPr>
              <a:t>Rehabilitación visual</a:t>
            </a:r>
            <a:endParaRPr kumimoji="0" lang="es-ES" sz="20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ES" b="0" i="0" u="none" strike="noStrike" kern="1200" cap="none" spc="0" normalizeH="0" baseline="0" noProof="0" dirty="0">
                <a:ln>
                  <a:noFill/>
                </a:ln>
                <a:solidFill>
                  <a:prstClr val="black"/>
                </a:solidFill>
                <a:effectLst/>
                <a:uLnTx/>
                <a:uFillTx/>
                <a:ea typeface="+mn-ea"/>
                <a:cs typeface="+mn-cs"/>
              </a:rPr>
              <a:t>Las personas que experimentan pérdida de visión debido a la DM deben recibir asesoramiento sobre la disponibilidad de rehabilitación de la visión para lograr la máxima función, independencia y calidad de vida </a:t>
            </a:r>
            <a:r>
              <a:rPr kumimoji="0" lang="es-ES" b="1" i="0" u="none" strike="noStrike" kern="1200" cap="none" spc="0" normalizeH="0" baseline="0" noProof="0" dirty="0">
                <a:ln>
                  <a:noFill/>
                </a:ln>
                <a:solidFill>
                  <a:srgbClr val="C00000"/>
                </a:solidFill>
                <a:effectLst/>
                <a:uLnTx/>
                <a:uFillTx/>
                <a:ea typeface="+mn-ea"/>
                <a:cs typeface="+mn-cs"/>
              </a:rPr>
              <a:t>(</a:t>
            </a:r>
            <a:r>
              <a:rPr lang="es-ES" b="1" dirty="0">
                <a:solidFill>
                  <a:srgbClr val="C00000"/>
                </a:solidFill>
              </a:rPr>
              <a:t>E</a:t>
            </a:r>
            <a:r>
              <a:rPr kumimoji="0" lang="es-ES" b="1" i="0" u="none" strike="noStrike" kern="1200" cap="none" spc="0" normalizeH="0" baseline="0" noProof="0" dirty="0">
                <a:ln>
                  <a:noFill/>
                </a:ln>
                <a:solidFill>
                  <a:srgbClr val="C00000"/>
                </a:solidFill>
                <a:effectLst/>
                <a:uLnTx/>
                <a:uFillTx/>
                <a:ea typeface="+mn-ea"/>
                <a:cs typeface="+mn-cs"/>
              </a:rPr>
              <a:t>)</a:t>
            </a:r>
            <a:r>
              <a:rPr kumimoji="0" lang="es-ES" b="0" i="0" u="none" strike="noStrike" kern="1200" cap="none" spc="0" normalizeH="0" baseline="0" noProof="0" dirty="0">
                <a:ln>
                  <a:noFill/>
                </a:ln>
                <a:solidFill>
                  <a:prstClr val="black"/>
                </a:solidFill>
                <a:effectLst/>
                <a:uLnTx/>
                <a:uFillTx/>
                <a:ea typeface="+mn-ea"/>
                <a:cs typeface="+mn-cs"/>
              </a:rPr>
              <a:t>.</a:t>
            </a:r>
          </a:p>
        </p:txBody>
      </p:sp>
      <p:sp>
        <p:nvSpPr>
          <p:cNvPr id="6" name="CuadroTexto 5">
            <a:extLst>
              <a:ext uri="{FF2B5EF4-FFF2-40B4-BE49-F238E27FC236}">
                <a16:creationId xmlns:a16="http://schemas.microsoft.com/office/drawing/2014/main" id="{3EB3CF8B-31A0-EF51-5EAD-A40D32630DFA}"/>
              </a:ext>
            </a:extLst>
          </p:cNvPr>
          <p:cNvSpPr txBox="1"/>
          <p:nvPr/>
        </p:nvSpPr>
        <p:spPr>
          <a:xfrm>
            <a:off x="198078" y="6443317"/>
            <a:ext cx="8610944" cy="3693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a:t>
            </a:r>
          </a:p>
          <a:p>
            <a:r>
              <a:rPr lang="es-ES" sz="900" dirty="0">
                <a:solidFill>
                  <a:srgbClr val="C00000"/>
                </a:solidFill>
                <a:ea typeface="ヒラギノ角ゴ Pro W3" charset="-128"/>
              </a:rPr>
              <a:t>A</a:t>
            </a:r>
            <a:r>
              <a:rPr lang="es-ES" sz="900" dirty="0">
                <a:ea typeface="ヒラギノ角ゴ Pro W3" charset="-128"/>
              </a:rPr>
              <a:t>: nivel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10011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E5D8E-18E4-E4E0-A645-235FBB13CC6A}"/>
              </a:ext>
            </a:extLst>
          </p:cNvPr>
          <p:cNvSpPr>
            <a:spLocks noGrp="1"/>
          </p:cNvSpPr>
          <p:nvPr>
            <p:ph type="title"/>
          </p:nvPr>
        </p:nvSpPr>
        <p:spPr/>
        <p:txBody>
          <a:bodyPr>
            <a:normAutofit/>
          </a:bodyPr>
          <a:lstStyle/>
          <a:p>
            <a:r>
              <a:rPr lang="es-ES" dirty="0"/>
              <a:t>Neuropatía</a:t>
            </a:r>
          </a:p>
        </p:txBody>
      </p:sp>
      <p:sp>
        <p:nvSpPr>
          <p:cNvPr id="3" name="Marcador de contenido 2">
            <a:extLst>
              <a:ext uri="{FF2B5EF4-FFF2-40B4-BE49-F238E27FC236}">
                <a16:creationId xmlns:a16="http://schemas.microsoft.com/office/drawing/2014/main" id="{B55A36BD-6E25-0330-9CFA-011D3CC1C0D7}"/>
              </a:ext>
            </a:extLst>
          </p:cNvPr>
          <p:cNvSpPr>
            <a:spLocks noGrp="1"/>
          </p:cNvSpPr>
          <p:nvPr>
            <p:ph idx="1"/>
          </p:nvPr>
        </p:nvSpPr>
        <p:spPr>
          <a:xfrm>
            <a:off x="487792" y="702994"/>
            <a:ext cx="10515600" cy="5399042"/>
          </a:xfrm>
        </p:spPr>
        <p:txBody>
          <a:bodyPr>
            <a:normAutofit fontScale="92500"/>
          </a:bodyPr>
          <a:lstStyle/>
          <a:p>
            <a:pPr marL="0" indent="0">
              <a:lnSpc>
                <a:spcPct val="120000"/>
              </a:lnSpc>
              <a:spcBef>
                <a:spcPts val="0"/>
              </a:spcBef>
              <a:spcAft>
                <a:spcPts val="1000"/>
              </a:spcAft>
              <a:buNone/>
            </a:pPr>
            <a:r>
              <a:rPr lang="es-ES" sz="2200" b="1" dirty="0">
                <a:latin typeface="+mn-lt"/>
              </a:rPr>
              <a:t>Cribado</a:t>
            </a:r>
            <a:endParaRPr lang="es-ES" sz="2400" b="1" dirty="0">
              <a:latin typeface="+mn-lt"/>
            </a:endParaRPr>
          </a:p>
          <a:p>
            <a:pPr>
              <a:lnSpc>
                <a:spcPct val="120000"/>
              </a:lnSpc>
              <a:spcBef>
                <a:spcPts val="0"/>
              </a:spcBef>
              <a:buFont typeface="Wingdings" panose="05000000000000000000" pitchFamily="2" charset="2"/>
              <a:buChar char="§"/>
            </a:pPr>
            <a:r>
              <a:rPr lang="es-ES" sz="1600" dirty="0">
                <a:latin typeface="+mn-lt"/>
              </a:rPr>
              <a:t>Se debe evaluar a todas las personas con DM para detectar neuropatía diabética periférica o neuropatía autonómica en el momento del diagnóstico de DM2, cinco años después del diagnóstico de DM1 y al menos una vez al año a partir de entonces </a:t>
            </a:r>
            <a:r>
              <a:rPr lang="es-ES" sz="1600" b="1" dirty="0">
                <a:solidFill>
                  <a:srgbClr val="C00000"/>
                </a:solidFill>
                <a:latin typeface="+mn-lt"/>
              </a:rPr>
              <a:t>(B)</a:t>
            </a:r>
            <a:r>
              <a:rPr lang="es-ES" sz="1600" dirty="0">
                <a:latin typeface="+mn-lt"/>
              </a:rPr>
              <a:t>.</a:t>
            </a:r>
          </a:p>
          <a:p>
            <a:pPr marL="0" indent="0">
              <a:spcAft>
                <a:spcPts val="1000"/>
              </a:spcAft>
              <a:buNone/>
            </a:pPr>
            <a:r>
              <a:rPr lang="es-ES" sz="2200" b="1" dirty="0">
                <a:latin typeface="+mn-lt"/>
              </a:rPr>
              <a:t>Tratamiento</a:t>
            </a:r>
            <a:endParaRPr lang="es-ES" sz="2400" b="1" dirty="0">
              <a:latin typeface="+mn-lt"/>
            </a:endParaRPr>
          </a:p>
          <a:p>
            <a:pPr>
              <a:lnSpc>
                <a:spcPct val="120000"/>
              </a:lnSpc>
              <a:spcBef>
                <a:spcPts val="0"/>
              </a:spcBef>
              <a:spcAft>
                <a:spcPts val="600"/>
              </a:spcAft>
              <a:buFont typeface="Wingdings" panose="05000000000000000000" pitchFamily="2" charset="2"/>
              <a:buChar char="§"/>
            </a:pPr>
            <a:r>
              <a:rPr lang="es-ES" sz="1600" dirty="0">
                <a:latin typeface="+mn-lt"/>
              </a:rPr>
              <a:t>La optimización glucémica previene o retrasa el desarrollo de la neuropatía en los pacientes con DM1 </a:t>
            </a:r>
            <a:r>
              <a:rPr lang="es-ES" sz="1600" b="1" dirty="0">
                <a:solidFill>
                  <a:srgbClr val="C00000"/>
                </a:solidFill>
                <a:latin typeface="+mn-lt"/>
              </a:rPr>
              <a:t>(A)</a:t>
            </a:r>
            <a:r>
              <a:rPr lang="es-ES" sz="1600" dirty="0">
                <a:latin typeface="+mn-lt"/>
              </a:rPr>
              <a:t> y atenúa la progresión en los pacientes con DM2</a:t>
            </a:r>
            <a:r>
              <a:rPr lang="es-ES" sz="1600" b="1" dirty="0">
                <a:solidFill>
                  <a:srgbClr val="FF0000"/>
                </a:solidFill>
                <a:latin typeface="+mn-lt"/>
              </a:rPr>
              <a:t> </a:t>
            </a:r>
            <a:r>
              <a:rPr lang="es-ES" sz="1600" b="1" dirty="0">
                <a:solidFill>
                  <a:srgbClr val="C00000"/>
                </a:solidFill>
                <a:latin typeface="+mn-lt"/>
              </a:rPr>
              <a:t>(C)</a:t>
            </a:r>
            <a:r>
              <a:rPr lang="es-ES" sz="1600" dirty="0">
                <a:latin typeface="+mn-lt"/>
              </a:rPr>
              <a:t>. La optimización de la PA y los lípidos reduce el riesgo o enlentece la progresión de la neuropatía diabética </a:t>
            </a:r>
            <a:r>
              <a:rPr lang="es-ES" sz="1600" b="1" dirty="0">
                <a:solidFill>
                  <a:srgbClr val="C00000"/>
                </a:solidFill>
                <a:latin typeface="+mn-lt"/>
              </a:rPr>
              <a:t>(B)</a:t>
            </a:r>
            <a:r>
              <a:rPr lang="es-ES" sz="1600" dirty="0">
                <a:latin typeface="+mn-lt"/>
              </a:rPr>
              <a:t>.</a:t>
            </a:r>
          </a:p>
          <a:p>
            <a:pPr>
              <a:lnSpc>
                <a:spcPct val="120000"/>
              </a:lnSpc>
              <a:spcBef>
                <a:spcPts val="0"/>
              </a:spcBef>
              <a:buFont typeface="Wingdings" panose="05000000000000000000" pitchFamily="2" charset="2"/>
              <a:buChar char="§"/>
            </a:pPr>
            <a:r>
              <a:rPr lang="es-ES" sz="1600" dirty="0">
                <a:latin typeface="+mn-lt"/>
              </a:rPr>
              <a:t>Se recomienda evaluar y tratar el </a:t>
            </a:r>
            <a:r>
              <a:rPr lang="es-ES" sz="1600" b="1" dirty="0">
                <a:latin typeface="+mn-lt"/>
              </a:rPr>
              <a:t>dolor</a:t>
            </a:r>
            <a:r>
              <a:rPr lang="es-ES" sz="1600" dirty="0">
                <a:latin typeface="+mn-lt"/>
              </a:rPr>
              <a:t> relacionado con la neuropatía diabética periférica </a:t>
            </a:r>
            <a:r>
              <a:rPr lang="es-ES" sz="1600" b="1" dirty="0">
                <a:solidFill>
                  <a:srgbClr val="C00000"/>
                </a:solidFill>
                <a:latin typeface="+mn-lt"/>
              </a:rPr>
              <a:t>(B)</a:t>
            </a:r>
            <a:r>
              <a:rPr lang="es-ES" sz="1600" dirty="0">
                <a:solidFill>
                  <a:srgbClr val="C00000"/>
                </a:solidFill>
                <a:latin typeface="+mn-lt"/>
              </a:rPr>
              <a:t> </a:t>
            </a:r>
            <a:r>
              <a:rPr lang="es-ES" sz="1600" dirty="0">
                <a:latin typeface="+mn-lt"/>
              </a:rPr>
              <a:t>y los síntomas de neuropatía autonómica para mejorar la calidad de vida</a:t>
            </a:r>
            <a:r>
              <a:rPr lang="es-ES" sz="1600" b="1" dirty="0">
                <a:solidFill>
                  <a:srgbClr val="FF0000"/>
                </a:solidFill>
                <a:latin typeface="+mn-lt"/>
              </a:rPr>
              <a:t> </a:t>
            </a:r>
            <a:r>
              <a:rPr lang="es-ES" sz="1600" b="1" dirty="0">
                <a:solidFill>
                  <a:srgbClr val="C00000"/>
                </a:solidFill>
                <a:latin typeface="+mn-lt"/>
              </a:rPr>
              <a:t>(E)</a:t>
            </a:r>
            <a:r>
              <a:rPr lang="es-ES" sz="1600" dirty="0">
                <a:latin typeface="+mn-lt"/>
              </a:rPr>
              <a:t>.</a:t>
            </a:r>
          </a:p>
          <a:p>
            <a:pPr lvl="1">
              <a:lnSpc>
                <a:spcPct val="120000"/>
              </a:lnSpc>
              <a:spcBef>
                <a:spcPts val="0"/>
              </a:spcBef>
              <a:spcAft>
                <a:spcPts val="600"/>
              </a:spcAft>
              <a:buFont typeface="Calibri Light" panose="020F0302020204030204" pitchFamily="34" charset="0"/>
              <a:buChar char="─"/>
            </a:pPr>
            <a:r>
              <a:rPr lang="es-ES" sz="1300" dirty="0">
                <a:latin typeface="+mn-lt"/>
              </a:rPr>
              <a:t>Como tratamiento farmacológico inicial del dolor neuropático en la DM se recomiendan los </a:t>
            </a:r>
            <a:r>
              <a:rPr lang="es-ES" sz="1300" dirty="0" err="1">
                <a:latin typeface="+mn-lt"/>
              </a:rPr>
              <a:t>gabapentinoides</a:t>
            </a:r>
            <a:r>
              <a:rPr lang="es-ES" sz="1300" dirty="0">
                <a:latin typeface="+mn-lt"/>
              </a:rPr>
              <a:t>, los inhibidores de la recaptación de serotonina-noradrenalina (</a:t>
            </a:r>
            <a:r>
              <a:rPr lang="es-ES" sz="1300" dirty="0" err="1">
                <a:latin typeface="+mn-lt"/>
              </a:rPr>
              <a:t>duloxetina</a:t>
            </a:r>
            <a:r>
              <a:rPr lang="es-ES" sz="1300" dirty="0">
                <a:latin typeface="+mn-lt"/>
              </a:rPr>
              <a:t>, venlafaxina y </a:t>
            </a:r>
            <a:r>
              <a:rPr lang="es-ES" sz="1300" dirty="0" err="1">
                <a:latin typeface="+mn-lt"/>
              </a:rPr>
              <a:t>desvenlafaxina</a:t>
            </a:r>
            <a:r>
              <a:rPr lang="es-ES" sz="1300" dirty="0">
                <a:latin typeface="+mn-lt"/>
              </a:rPr>
              <a:t>), los antidepresivos tricíclicos y los bloqueantes de los canales de sodio (lamotrigina, </a:t>
            </a:r>
            <a:r>
              <a:rPr lang="es-ES" sz="1300" dirty="0" err="1">
                <a:latin typeface="+mn-lt"/>
              </a:rPr>
              <a:t>lacosamida</a:t>
            </a:r>
            <a:r>
              <a:rPr lang="es-ES" sz="1300" dirty="0">
                <a:latin typeface="+mn-lt"/>
              </a:rPr>
              <a:t>, oxcarbazepina, carbamazepina y ácido valproico) </a:t>
            </a:r>
            <a:r>
              <a:rPr lang="es-ES" sz="1300" b="1" dirty="0">
                <a:solidFill>
                  <a:srgbClr val="C00000"/>
                </a:solidFill>
                <a:latin typeface="+mn-lt"/>
              </a:rPr>
              <a:t>(A)</a:t>
            </a:r>
            <a:r>
              <a:rPr lang="es-ES" sz="1300" dirty="0">
                <a:latin typeface="+mn-lt"/>
              </a:rPr>
              <a:t>.</a:t>
            </a:r>
          </a:p>
          <a:p>
            <a:pPr>
              <a:lnSpc>
                <a:spcPct val="120000"/>
              </a:lnSpc>
              <a:spcBef>
                <a:spcPts val="0"/>
              </a:spcBef>
              <a:spcAft>
                <a:spcPts val="600"/>
              </a:spcAft>
              <a:buFont typeface="Wingdings" panose="05000000000000000000" pitchFamily="2" charset="2"/>
              <a:buChar char="§"/>
            </a:pPr>
            <a:r>
              <a:rPr lang="es-ES" sz="1600" dirty="0">
                <a:latin typeface="+mn-lt"/>
              </a:rPr>
              <a:t>Para tratar la </a:t>
            </a:r>
            <a:r>
              <a:rPr lang="es-ES" sz="1600" b="1" dirty="0">
                <a:latin typeface="+mn-lt"/>
              </a:rPr>
              <a:t>gastroparesia</a:t>
            </a:r>
            <a:r>
              <a:rPr lang="es-ES" sz="1600" dirty="0">
                <a:latin typeface="+mn-lt"/>
              </a:rPr>
              <a:t> puede ser útil un plan de alimentación con bajo contenido en fibra y grasa mediante porciones pequeñas y frecuentes, y con una mayor proporción de calorías a partir de líquidos. Puede ser de ayuda eliminar fármacos con efectos adversos sobre la motilidad intestinal.</a:t>
            </a:r>
          </a:p>
          <a:p>
            <a:pPr>
              <a:lnSpc>
                <a:spcPct val="120000"/>
              </a:lnSpc>
              <a:spcBef>
                <a:spcPts val="0"/>
              </a:spcBef>
              <a:spcAft>
                <a:spcPts val="600"/>
              </a:spcAft>
              <a:buFont typeface="Wingdings" panose="05000000000000000000" pitchFamily="2" charset="2"/>
              <a:buChar char="§"/>
            </a:pPr>
            <a:r>
              <a:rPr lang="es-ES" sz="1600" dirty="0">
                <a:latin typeface="+mn-lt"/>
              </a:rPr>
              <a:t>Para la </a:t>
            </a:r>
            <a:r>
              <a:rPr lang="es-ES" sz="1600" b="1" dirty="0">
                <a:latin typeface="+mn-lt"/>
              </a:rPr>
              <a:t>disfunción eréctil</a:t>
            </a:r>
            <a:r>
              <a:rPr lang="es-ES" sz="1600" dirty="0">
                <a:latin typeface="+mn-lt"/>
              </a:rPr>
              <a:t>, además del tratamiento del hipogonadismo, si procede, se pueden administrar inhibidores de la fosfodiesterasa tipo 5, prostaglandinas </a:t>
            </a:r>
            <a:r>
              <a:rPr lang="es-ES" sz="1600" dirty="0" err="1">
                <a:latin typeface="+mn-lt"/>
              </a:rPr>
              <a:t>intracorpóreas</a:t>
            </a:r>
            <a:r>
              <a:rPr lang="es-ES" sz="1600" dirty="0">
                <a:latin typeface="+mn-lt"/>
              </a:rPr>
              <a:t> o </a:t>
            </a:r>
            <a:r>
              <a:rPr lang="es-ES" sz="1600" dirty="0" err="1">
                <a:latin typeface="+mn-lt"/>
              </a:rPr>
              <a:t>intrauretrales</a:t>
            </a:r>
            <a:r>
              <a:rPr lang="es-ES" sz="1600" dirty="0">
                <a:latin typeface="+mn-lt"/>
              </a:rPr>
              <a:t>, dispositivos de vacío o prótesis de pene.</a:t>
            </a:r>
          </a:p>
        </p:txBody>
      </p:sp>
      <p:sp>
        <p:nvSpPr>
          <p:cNvPr id="5" name="CuadroTexto 4">
            <a:extLst>
              <a:ext uri="{FF2B5EF4-FFF2-40B4-BE49-F238E27FC236}">
                <a16:creationId xmlns:a16="http://schemas.microsoft.com/office/drawing/2014/main" id="{FBDFA81D-0EB9-FE3A-2E9A-16A2CC28E737}"/>
              </a:ext>
            </a:extLst>
          </p:cNvPr>
          <p:cNvSpPr txBox="1"/>
          <p:nvPr/>
        </p:nvSpPr>
        <p:spPr>
          <a:xfrm>
            <a:off x="198078" y="6443317"/>
            <a:ext cx="8610944" cy="3693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PA: presión arterial.</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a:t>
            </a:r>
            <a:r>
              <a:rPr lang="es-ES" sz="900" dirty="0">
                <a:solidFill>
                  <a:srgbClr val="C00000"/>
                </a:solidFill>
                <a:ea typeface="ヒラギノ角ゴ Pro W3" charset="-128"/>
              </a:rPr>
              <a:t> C</a:t>
            </a:r>
            <a:r>
              <a:rPr lang="es-ES" sz="900" dirty="0">
                <a:ea typeface="ヒラギノ角ゴ Pro W3" charset="-128"/>
              </a:rPr>
              <a:t>,</a:t>
            </a:r>
            <a:r>
              <a:rPr lang="es-ES" sz="900" dirty="0">
                <a:solidFill>
                  <a:srgbClr val="C00000"/>
                </a:solidFill>
                <a:ea typeface="ヒラギノ角ゴ Pro W3" charset="-128"/>
              </a:rPr>
              <a:t> E</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273372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2E475-B998-6697-E3B9-EDCA9B6D893D}"/>
              </a:ext>
            </a:extLst>
          </p:cNvPr>
          <p:cNvSpPr>
            <a:spLocks noGrp="1"/>
          </p:cNvSpPr>
          <p:nvPr>
            <p:ph type="title"/>
          </p:nvPr>
        </p:nvSpPr>
        <p:spPr/>
        <p:txBody>
          <a:bodyPr>
            <a:normAutofit/>
          </a:bodyPr>
          <a:lstStyle/>
          <a:p>
            <a:r>
              <a:rPr lang="es-ES" dirty="0"/>
              <a:t>Cuidado de los pies</a:t>
            </a:r>
          </a:p>
        </p:txBody>
      </p:sp>
      <p:graphicFrame>
        <p:nvGraphicFramePr>
          <p:cNvPr id="6" name="Diagrama 5">
            <a:extLst>
              <a:ext uri="{FF2B5EF4-FFF2-40B4-BE49-F238E27FC236}">
                <a16:creationId xmlns:a16="http://schemas.microsoft.com/office/drawing/2014/main" id="{B263C789-2011-0FBF-9766-372199EF6E1D}"/>
              </a:ext>
            </a:extLst>
          </p:cNvPr>
          <p:cNvGraphicFramePr/>
          <p:nvPr>
            <p:extLst>
              <p:ext uri="{D42A27DB-BD31-4B8C-83A1-F6EECF244321}">
                <p14:modId xmlns:p14="http://schemas.microsoft.com/office/powerpoint/2010/main" val="2100589183"/>
              </p:ext>
            </p:extLst>
          </p:nvPr>
        </p:nvGraphicFramePr>
        <p:xfrm>
          <a:off x="435113" y="722312"/>
          <a:ext cx="9478286" cy="541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a 3">
            <a:extLst>
              <a:ext uri="{FF2B5EF4-FFF2-40B4-BE49-F238E27FC236}">
                <a16:creationId xmlns:a16="http://schemas.microsoft.com/office/drawing/2014/main" id="{3C70F95E-99CC-4258-D125-70B2426CF84A}"/>
              </a:ext>
            </a:extLst>
          </p:cNvPr>
          <p:cNvGraphicFramePr>
            <a:graphicFrameLocks noGrp="1"/>
          </p:cNvGraphicFramePr>
          <p:nvPr>
            <p:extLst>
              <p:ext uri="{D42A27DB-BD31-4B8C-83A1-F6EECF244321}">
                <p14:modId xmlns:p14="http://schemas.microsoft.com/office/powerpoint/2010/main" val="2501379510"/>
              </p:ext>
            </p:extLst>
          </p:nvPr>
        </p:nvGraphicFramePr>
        <p:xfrm>
          <a:off x="8505024" y="1871946"/>
          <a:ext cx="3308927" cy="3596640"/>
        </p:xfrm>
        <a:graphic>
          <a:graphicData uri="http://schemas.openxmlformats.org/drawingml/2006/table">
            <a:tbl>
              <a:tblPr firstRow="1" bandRow="1">
                <a:tableStyleId>{5C22544A-7EE6-4342-B048-85BDC9FD1C3A}</a:tableStyleId>
              </a:tblPr>
              <a:tblGrid>
                <a:gridCol w="3308927">
                  <a:extLst>
                    <a:ext uri="{9D8B030D-6E8A-4147-A177-3AD203B41FA5}">
                      <a16:colId xmlns:a16="http://schemas.microsoft.com/office/drawing/2014/main" val="3930926542"/>
                    </a:ext>
                  </a:extLst>
                </a:gridCol>
              </a:tblGrid>
              <a:tr h="514063">
                <a:tc>
                  <a:txBody>
                    <a:bodyPr/>
                    <a:lstStyle/>
                    <a:p>
                      <a:r>
                        <a:rPr lang="es-ES" sz="1400" dirty="0"/>
                        <a:t>Factores que aumentan el riesgo de ulceraciones y amputaciones</a:t>
                      </a:r>
                    </a:p>
                  </a:txBody>
                  <a:tcPr>
                    <a:solidFill>
                      <a:srgbClr val="123E69"/>
                    </a:solidFill>
                  </a:tcPr>
                </a:tc>
                <a:extLst>
                  <a:ext uri="{0D108BD9-81ED-4DB2-BD59-A6C34878D82A}">
                    <a16:rowId xmlns:a16="http://schemas.microsoft.com/office/drawing/2014/main" val="4173570841"/>
                  </a:ext>
                </a:extLst>
              </a:tr>
              <a:tr h="2130483">
                <a:tc>
                  <a:txBody>
                    <a:bodyPr/>
                    <a:lstStyle/>
                    <a:p>
                      <a:pPr marL="285750" indent="-285750">
                        <a:buClr>
                          <a:srgbClr val="0E4B66"/>
                        </a:buClr>
                        <a:buFont typeface="Wingdings" panose="05000000000000000000" pitchFamily="2" charset="2"/>
                        <a:buChar char="ü"/>
                      </a:pPr>
                      <a:r>
                        <a:rPr lang="es-ES" sz="1400" dirty="0"/>
                        <a:t>Control glucémico deficiente</a:t>
                      </a:r>
                    </a:p>
                    <a:p>
                      <a:pPr marL="285750" indent="-285750">
                        <a:buClr>
                          <a:srgbClr val="0E4B66"/>
                        </a:buClr>
                        <a:buFont typeface="Wingdings" panose="05000000000000000000" pitchFamily="2" charset="2"/>
                        <a:buChar char="ü"/>
                      </a:pPr>
                      <a:r>
                        <a:rPr lang="es-ES" sz="1400" dirty="0"/>
                        <a:t>Neuropatía periférica/Pérdida de sensación protectora</a:t>
                      </a:r>
                    </a:p>
                    <a:p>
                      <a:pPr marL="285750" indent="-285750">
                        <a:buClr>
                          <a:srgbClr val="0E4B66"/>
                        </a:buClr>
                        <a:buFont typeface="Wingdings" panose="05000000000000000000" pitchFamily="2" charset="2"/>
                        <a:buChar char="ü"/>
                      </a:pPr>
                      <a:r>
                        <a:rPr lang="es-ES" sz="1400" dirty="0"/>
                        <a:t>Enfermedad arterial periférica</a:t>
                      </a:r>
                    </a:p>
                    <a:p>
                      <a:pPr marL="285750" indent="-285750">
                        <a:buClr>
                          <a:srgbClr val="0E4B66"/>
                        </a:buClr>
                        <a:buFont typeface="Wingdings" panose="05000000000000000000" pitchFamily="2" charset="2"/>
                        <a:buChar char="ü"/>
                      </a:pPr>
                      <a:r>
                        <a:rPr lang="es-ES" sz="1400" dirty="0"/>
                        <a:t>Deformidades en los pies (juanetes,</a:t>
                      </a:r>
                    </a:p>
                    <a:p>
                      <a:pPr marL="285750" indent="-285750">
                        <a:buClr>
                          <a:srgbClr val="0E4B66"/>
                        </a:buClr>
                        <a:buFont typeface="Wingdings" panose="05000000000000000000" pitchFamily="2" charset="2"/>
                        <a:buChar char="ü"/>
                      </a:pPr>
                      <a:r>
                        <a:rPr lang="es-ES" sz="1400" dirty="0"/>
                        <a:t>dedos en martillo, articulación de</a:t>
                      </a:r>
                    </a:p>
                    <a:p>
                      <a:pPr marL="285750" indent="-285750">
                        <a:buClr>
                          <a:srgbClr val="0E4B66"/>
                        </a:buClr>
                        <a:buFont typeface="Wingdings" panose="05000000000000000000" pitchFamily="2" charset="2"/>
                        <a:buChar char="ü"/>
                      </a:pPr>
                      <a:r>
                        <a:rPr lang="es-ES" sz="1400" dirty="0"/>
                        <a:t>Charcot, etc.)</a:t>
                      </a:r>
                    </a:p>
                    <a:p>
                      <a:pPr marL="285750" indent="-285750">
                        <a:buClr>
                          <a:srgbClr val="0E4B66"/>
                        </a:buClr>
                        <a:buFont typeface="Wingdings" panose="05000000000000000000" pitchFamily="2" charset="2"/>
                        <a:buChar char="ü"/>
                      </a:pPr>
                      <a:r>
                        <a:rPr lang="es-ES" sz="1400" dirty="0"/>
                        <a:t>Callos o callosidades </a:t>
                      </a:r>
                      <a:r>
                        <a:rPr lang="es-ES" sz="1400" dirty="0" err="1"/>
                        <a:t>preulcerativas</a:t>
                      </a:r>
                      <a:endParaRPr lang="es-ES" sz="1400" dirty="0"/>
                    </a:p>
                    <a:p>
                      <a:pPr marL="285750" indent="-285750">
                        <a:buClr>
                          <a:srgbClr val="0E4B66"/>
                        </a:buClr>
                        <a:buFont typeface="Wingdings" panose="05000000000000000000" pitchFamily="2" charset="2"/>
                        <a:buChar char="ü"/>
                      </a:pPr>
                      <a:r>
                        <a:rPr lang="es-ES" sz="1400" dirty="0"/>
                        <a:t>Antecedentes de úlceras en los pies</a:t>
                      </a:r>
                    </a:p>
                    <a:p>
                      <a:pPr marL="285750" indent="-285750">
                        <a:buClr>
                          <a:srgbClr val="0E4B66"/>
                        </a:buClr>
                        <a:buFont typeface="Wingdings" panose="05000000000000000000" pitchFamily="2" charset="2"/>
                        <a:buChar char="ü"/>
                      </a:pPr>
                      <a:r>
                        <a:rPr lang="es-ES" sz="1400" dirty="0"/>
                        <a:t>Amputación previa</a:t>
                      </a:r>
                    </a:p>
                    <a:p>
                      <a:pPr marL="285750" indent="-285750">
                        <a:buClr>
                          <a:srgbClr val="0E4B66"/>
                        </a:buClr>
                        <a:buFont typeface="Wingdings" panose="05000000000000000000" pitchFamily="2" charset="2"/>
                        <a:buChar char="ü"/>
                      </a:pPr>
                      <a:r>
                        <a:rPr lang="es-ES" sz="1400" dirty="0"/>
                        <a:t>Tabaquismo</a:t>
                      </a:r>
                    </a:p>
                    <a:p>
                      <a:pPr marL="285750" indent="-285750">
                        <a:buClr>
                          <a:srgbClr val="0E4B66"/>
                        </a:buClr>
                        <a:buFont typeface="Wingdings" panose="05000000000000000000" pitchFamily="2" charset="2"/>
                        <a:buChar char="ü"/>
                      </a:pPr>
                      <a:r>
                        <a:rPr lang="es-ES" sz="1400" dirty="0"/>
                        <a:t>Retinopatía</a:t>
                      </a:r>
                    </a:p>
                    <a:p>
                      <a:pPr marL="285750" indent="-285750">
                        <a:buClr>
                          <a:srgbClr val="0E4B66"/>
                        </a:buClr>
                        <a:buFont typeface="Wingdings" panose="05000000000000000000" pitchFamily="2" charset="2"/>
                        <a:buChar char="ü"/>
                      </a:pPr>
                      <a:r>
                        <a:rPr lang="es-ES" sz="1400" dirty="0"/>
                        <a:t>Nefropatía (especialmente en personas en diálisis o después de trasplante)</a:t>
                      </a:r>
                    </a:p>
                  </a:txBody>
                  <a:tcPr/>
                </a:tc>
                <a:extLst>
                  <a:ext uri="{0D108BD9-81ED-4DB2-BD59-A6C34878D82A}">
                    <a16:rowId xmlns:a16="http://schemas.microsoft.com/office/drawing/2014/main" val="2696520138"/>
                  </a:ext>
                </a:extLst>
              </a:tr>
            </a:tbl>
          </a:graphicData>
        </a:graphic>
      </p:graphicFrame>
      <p:sp>
        <p:nvSpPr>
          <p:cNvPr id="5" name="CuadroTexto 4">
            <a:extLst>
              <a:ext uri="{FF2B5EF4-FFF2-40B4-BE49-F238E27FC236}">
                <a16:creationId xmlns:a16="http://schemas.microsoft.com/office/drawing/2014/main" id="{87096922-C50E-9ACF-02BF-1A3B083A6BE5}"/>
              </a:ext>
            </a:extLst>
          </p:cNvPr>
          <p:cNvSpPr txBox="1"/>
          <p:nvPr/>
        </p:nvSpPr>
        <p:spPr>
          <a:xfrm>
            <a:off x="198080" y="6441959"/>
            <a:ext cx="9516291" cy="369332"/>
          </a:xfrm>
          <a:prstGeom prst="rect">
            <a:avLst/>
          </a:prstGeom>
          <a:noFill/>
        </p:spPr>
        <p:txBody>
          <a:bodyPr wrap="square">
            <a:spAutoFit/>
          </a:bodyPr>
          <a:lstStyle/>
          <a:p>
            <a:r>
              <a:rPr kumimoji="0" lang="es-ES" sz="900" u="none" strike="noStrike" kern="1200" cap="none" spc="0" normalizeH="0" baseline="0" noProof="0" dirty="0" err="1">
                <a:ln>
                  <a:noFill/>
                </a:ln>
                <a:effectLst/>
                <a:uLnTx/>
                <a:uFillTx/>
                <a:ea typeface="ヒラギノ角ゴ Pro W3" charset="-128"/>
                <a:cs typeface="+mn-cs"/>
              </a:rPr>
              <a:t>EAP</a:t>
            </a:r>
            <a:r>
              <a:rPr lang="es-ES" sz="900" dirty="0">
                <a:ea typeface="ヒラギノ角ゴ Pro W3" charset="-128"/>
              </a:rPr>
              <a:t>: </a:t>
            </a:r>
            <a:r>
              <a:rPr kumimoji="0" lang="es-ES" sz="900" u="none" strike="noStrike" kern="1200" cap="none" spc="0" normalizeH="0" baseline="0" noProof="0" dirty="0">
                <a:ln>
                  <a:noFill/>
                </a:ln>
                <a:effectLst/>
                <a:uLnTx/>
                <a:uFillTx/>
                <a:ea typeface="ヒラギノ角ゴ Pro W3" charset="-128"/>
                <a:cs typeface="+mn-cs"/>
              </a:rPr>
              <a:t>enfermedad arterial periférica.</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840775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5E353-C6AB-AC01-90AD-6381209AFBCD}"/>
              </a:ext>
            </a:extLst>
          </p:cNvPr>
          <p:cNvSpPr>
            <a:spLocks noGrp="1"/>
          </p:cNvSpPr>
          <p:nvPr>
            <p:ph type="title"/>
          </p:nvPr>
        </p:nvSpPr>
        <p:spPr/>
        <p:txBody>
          <a:bodyPr>
            <a:normAutofit/>
          </a:bodyPr>
          <a:lstStyle/>
          <a:p>
            <a:r>
              <a:rPr lang="es-ES" dirty="0"/>
              <a:t>Cuidado de los pies</a:t>
            </a:r>
          </a:p>
        </p:txBody>
      </p:sp>
      <p:sp>
        <p:nvSpPr>
          <p:cNvPr id="3" name="Marcador de contenido 2">
            <a:extLst>
              <a:ext uri="{FF2B5EF4-FFF2-40B4-BE49-F238E27FC236}">
                <a16:creationId xmlns:a16="http://schemas.microsoft.com/office/drawing/2014/main" id="{6F9EB0CD-A82E-8645-E383-363E46C4A4EF}"/>
              </a:ext>
            </a:extLst>
          </p:cNvPr>
          <p:cNvSpPr>
            <a:spLocks noGrp="1"/>
          </p:cNvSpPr>
          <p:nvPr>
            <p:ph idx="1"/>
          </p:nvPr>
        </p:nvSpPr>
        <p:spPr>
          <a:xfrm>
            <a:off x="497096" y="712048"/>
            <a:ext cx="10515600" cy="4351338"/>
          </a:xfrm>
        </p:spPr>
        <p:txBody>
          <a:bodyPr>
            <a:normAutofit/>
          </a:bodyPr>
          <a:lstStyle/>
          <a:p>
            <a:pPr marL="0" indent="0">
              <a:buNone/>
            </a:pPr>
            <a:r>
              <a:rPr lang="es-ES" sz="2000" b="1" dirty="0">
                <a:latin typeface="+mn-lt"/>
              </a:rPr>
              <a:t>Tratamiento</a:t>
            </a:r>
            <a:endParaRPr lang="es-ES" sz="1800" b="1" dirty="0">
              <a:latin typeface="+mn-lt"/>
            </a:endParaRPr>
          </a:p>
          <a:p>
            <a:pPr>
              <a:buFont typeface="Wingdings" panose="05000000000000000000" pitchFamily="2" charset="2"/>
              <a:buChar char="§"/>
            </a:pPr>
            <a:r>
              <a:rPr lang="es-ES" sz="1600" b="1" dirty="0">
                <a:latin typeface="+mn-lt"/>
              </a:rPr>
              <a:t>Abordaje interprofesional facilitado por un podólogo </a:t>
            </a:r>
            <a:r>
              <a:rPr lang="es-ES" sz="1600" dirty="0">
                <a:latin typeface="+mn-lt"/>
              </a:rPr>
              <a:t>para personas con úlceras en los pies y pies de alto riesgo</a:t>
            </a:r>
            <a:br>
              <a:rPr lang="es-ES" sz="1600" dirty="0">
                <a:latin typeface="+mn-lt"/>
              </a:rPr>
            </a:br>
            <a:r>
              <a:rPr lang="es-ES" sz="1600" dirty="0">
                <a:latin typeface="+mn-lt"/>
              </a:rPr>
              <a:t>(p. ej., personas en diálisis, con pie de Charcot, con úlceras o amputaciones previas o con EAP) </a:t>
            </a:r>
            <a:r>
              <a:rPr lang="es-ES" sz="1600" b="1" dirty="0">
                <a:solidFill>
                  <a:srgbClr val="C00000"/>
                </a:solidFill>
                <a:latin typeface="+mn-lt"/>
              </a:rPr>
              <a:t>(B)</a:t>
            </a:r>
            <a:r>
              <a:rPr lang="es-ES" sz="1600" dirty="0">
                <a:latin typeface="+mn-lt"/>
              </a:rPr>
              <a:t>.</a:t>
            </a:r>
          </a:p>
          <a:p>
            <a:pPr>
              <a:buFont typeface="Wingdings" panose="05000000000000000000" pitchFamily="2" charset="2"/>
              <a:buChar char="§"/>
            </a:pPr>
            <a:r>
              <a:rPr lang="es-ES" sz="1600" b="1" dirty="0">
                <a:latin typeface="+mn-lt"/>
              </a:rPr>
              <a:t>Derivar a un podólogo </a:t>
            </a:r>
            <a:r>
              <a:rPr lang="es-ES" sz="1600" dirty="0">
                <a:latin typeface="+mn-lt"/>
              </a:rPr>
              <a:t>a las personas que fuman o que tienen antecedentes de complicaciones en las extremidades inferiores, pérdida de la sensibilidad protectora, anomalías estructurales o EAP, para establecer un tratamiento preventivo continuado y una vigilancia de por vida</a:t>
            </a:r>
            <a:r>
              <a:rPr kumimoji="0" lang="es-ES" sz="1600" b="1" i="0" u="none" strike="noStrike" kern="1200" cap="none" spc="0" normalizeH="0" baseline="0" noProof="0" dirty="0">
                <a:ln>
                  <a:noFill/>
                </a:ln>
                <a:solidFill>
                  <a:srgbClr val="FF0000"/>
                </a:solidFill>
                <a:effectLst/>
                <a:uLnTx/>
                <a:uFillTx/>
                <a:latin typeface="+mn-lt"/>
                <a:ea typeface="+mn-ea"/>
                <a:cs typeface="+mn-cs"/>
              </a:rPr>
              <a:t> </a:t>
            </a:r>
            <a:r>
              <a:rPr kumimoji="0" lang="es-ES" sz="1600" b="1" i="0" u="none" strike="noStrike" kern="1200" cap="none" spc="0" normalizeH="0" baseline="0" noProof="0" dirty="0">
                <a:ln>
                  <a:noFill/>
                </a:ln>
                <a:solidFill>
                  <a:srgbClr val="C00000"/>
                </a:solidFill>
                <a:effectLst/>
                <a:uLnTx/>
                <a:uFillTx/>
                <a:latin typeface="+mn-lt"/>
                <a:ea typeface="+mn-ea"/>
                <a:cs typeface="+mn-cs"/>
              </a:rPr>
              <a:t>(B)</a:t>
            </a:r>
            <a:r>
              <a:rPr kumimoji="0" lang="es-ES" sz="1600" i="0" u="none" strike="noStrike" kern="1200" cap="none" spc="0" normalizeH="0" baseline="0" noProof="0" dirty="0">
                <a:ln>
                  <a:noFill/>
                </a:ln>
                <a:effectLst/>
                <a:uLnTx/>
                <a:uFillTx/>
                <a:latin typeface="+mn-lt"/>
                <a:ea typeface="+mn-ea"/>
                <a:cs typeface="+mn-cs"/>
              </a:rPr>
              <a:t>.</a:t>
            </a:r>
            <a:endParaRPr kumimoji="0" lang="es-ES" sz="1600" b="1" i="0" u="none" strike="noStrike" kern="1200" cap="none" spc="0" normalizeH="0" baseline="0" noProof="0" dirty="0">
              <a:ln>
                <a:noFill/>
              </a:ln>
              <a:solidFill>
                <a:srgbClr val="FF0000"/>
              </a:solidFill>
              <a:effectLst/>
              <a:uLnTx/>
              <a:uFillTx/>
              <a:latin typeface="+mn-lt"/>
              <a:ea typeface="+mn-ea"/>
              <a:cs typeface="+mn-cs"/>
            </a:endParaRPr>
          </a:p>
        </p:txBody>
      </p:sp>
      <p:graphicFrame>
        <p:nvGraphicFramePr>
          <p:cNvPr id="6" name="Tabla 5">
            <a:extLst>
              <a:ext uri="{FF2B5EF4-FFF2-40B4-BE49-F238E27FC236}">
                <a16:creationId xmlns:a16="http://schemas.microsoft.com/office/drawing/2014/main" id="{290C123B-019B-8AA7-F242-7F4EFAE9DF75}"/>
              </a:ext>
            </a:extLst>
          </p:cNvPr>
          <p:cNvGraphicFramePr>
            <a:graphicFrameLocks noGrp="1"/>
          </p:cNvGraphicFramePr>
          <p:nvPr>
            <p:extLst>
              <p:ext uri="{D42A27DB-BD31-4B8C-83A1-F6EECF244321}">
                <p14:modId xmlns:p14="http://schemas.microsoft.com/office/powerpoint/2010/main" val="3563643386"/>
              </p:ext>
            </p:extLst>
          </p:nvPr>
        </p:nvGraphicFramePr>
        <p:xfrm>
          <a:off x="7716456" y="2580073"/>
          <a:ext cx="3625272" cy="2815790"/>
        </p:xfrm>
        <a:graphic>
          <a:graphicData uri="http://schemas.openxmlformats.org/drawingml/2006/table">
            <a:tbl>
              <a:tblPr firstRow="1" bandRow="1">
                <a:tableStyleId>{5C22544A-7EE6-4342-B048-85BDC9FD1C3A}</a:tableStyleId>
              </a:tblPr>
              <a:tblGrid>
                <a:gridCol w="3625272">
                  <a:extLst>
                    <a:ext uri="{9D8B030D-6E8A-4147-A177-3AD203B41FA5}">
                      <a16:colId xmlns:a16="http://schemas.microsoft.com/office/drawing/2014/main" val="1444331077"/>
                    </a:ext>
                  </a:extLst>
                </a:gridCol>
              </a:tblGrid>
              <a:tr h="619971">
                <a:tc>
                  <a:txBody>
                    <a:bodyPr/>
                    <a:lstStyle/>
                    <a:p>
                      <a:r>
                        <a:rPr lang="es-ES" sz="1600" dirty="0"/>
                        <a:t>Puntos básicos del tratamiento y evaluación de las úlceras</a:t>
                      </a:r>
                    </a:p>
                  </a:txBody>
                  <a:tcPr>
                    <a:solidFill>
                      <a:srgbClr val="123E69"/>
                    </a:solidFill>
                  </a:tcPr>
                </a:tc>
                <a:extLst>
                  <a:ext uri="{0D108BD9-81ED-4DB2-BD59-A6C34878D82A}">
                    <a16:rowId xmlns:a16="http://schemas.microsoft.com/office/drawing/2014/main" val="2542972117"/>
                  </a:ext>
                </a:extLst>
              </a:tr>
              <a:tr h="2195819">
                <a:tc>
                  <a:txBody>
                    <a:bodyPr/>
                    <a:lstStyle/>
                    <a:p>
                      <a:pPr marL="285750" indent="-285750">
                        <a:buFont typeface="Wingdings" panose="05000000000000000000" pitchFamily="2" charset="2"/>
                        <a:buChar char="ü"/>
                      </a:pPr>
                      <a:r>
                        <a:rPr lang="es-ES" sz="1600" dirty="0"/>
                        <a:t>Descarga de las ulceraciones plantares</a:t>
                      </a:r>
                    </a:p>
                    <a:p>
                      <a:pPr marL="285750" indent="-285750">
                        <a:buFont typeface="Wingdings" panose="05000000000000000000" pitchFamily="2" charset="2"/>
                        <a:buChar char="ü"/>
                      </a:pPr>
                      <a:r>
                        <a:rPr lang="es-ES" sz="1600" dirty="0"/>
                        <a:t>Desbridamiento del tejido necrótico no viable</a:t>
                      </a:r>
                    </a:p>
                    <a:p>
                      <a:pPr marL="285750" indent="-285750">
                        <a:buFont typeface="Wingdings" panose="05000000000000000000" pitchFamily="2" charset="2"/>
                        <a:buChar char="ü"/>
                      </a:pPr>
                      <a:r>
                        <a:rPr lang="es-ES" sz="1600" dirty="0"/>
                        <a:t>Revascularización de las heridas isquémicas cuando sea necesario</a:t>
                      </a:r>
                    </a:p>
                    <a:p>
                      <a:pPr marL="285750" indent="-285750">
                        <a:buFont typeface="Wingdings" panose="05000000000000000000" pitchFamily="2" charset="2"/>
                        <a:buChar char="ü"/>
                      </a:pPr>
                      <a:r>
                        <a:rPr lang="es-ES" sz="1600" dirty="0"/>
                        <a:t>Tratamiento de la infección: tejido blando o hueso</a:t>
                      </a:r>
                    </a:p>
                    <a:p>
                      <a:pPr marL="285750" indent="-285750">
                        <a:buFont typeface="Wingdings" panose="05000000000000000000" pitchFamily="2" charset="2"/>
                        <a:buChar char="ü"/>
                      </a:pPr>
                      <a:r>
                        <a:rPr lang="es-ES" sz="1600" dirty="0"/>
                        <a:t>Uso de apósitos tópicos fisiológicos</a:t>
                      </a:r>
                    </a:p>
                  </a:txBody>
                  <a:tcPr/>
                </a:tc>
                <a:extLst>
                  <a:ext uri="{0D108BD9-81ED-4DB2-BD59-A6C34878D82A}">
                    <a16:rowId xmlns:a16="http://schemas.microsoft.com/office/drawing/2014/main" val="3805577255"/>
                  </a:ext>
                </a:extLst>
              </a:tr>
            </a:tbl>
          </a:graphicData>
        </a:graphic>
      </p:graphicFrame>
      <p:sp>
        <p:nvSpPr>
          <p:cNvPr id="4" name="Marcador de contenido 2">
            <a:extLst>
              <a:ext uri="{FF2B5EF4-FFF2-40B4-BE49-F238E27FC236}">
                <a16:creationId xmlns:a16="http://schemas.microsoft.com/office/drawing/2014/main" id="{F7DCA47D-000B-52E2-C410-DAD076D0856B}"/>
              </a:ext>
            </a:extLst>
          </p:cNvPr>
          <p:cNvSpPr txBox="1">
            <a:spLocks/>
          </p:cNvSpPr>
          <p:nvPr/>
        </p:nvSpPr>
        <p:spPr>
          <a:xfrm>
            <a:off x="495587" y="2506662"/>
            <a:ext cx="6855826" cy="3839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s-ES" sz="1600" b="1" dirty="0">
                <a:solidFill>
                  <a:prstClr val="black"/>
                </a:solidFill>
                <a:latin typeface="+mn-lt"/>
              </a:rPr>
              <a:t>F</a:t>
            </a:r>
            <a:r>
              <a:rPr lang="es-ES" sz="1600" b="1" dirty="0">
                <a:solidFill>
                  <a:prstClr val="black"/>
                </a:solidFill>
                <a:latin typeface="+mn-lt"/>
                <a:cs typeface="+mn-cs"/>
              </a:rPr>
              <a:t>ormación general preventiva </a:t>
            </a:r>
            <a:r>
              <a:rPr lang="es-ES" sz="1600" dirty="0">
                <a:solidFill>
                  <a:prstClr val="black"/>
                </a:solidFill>
                <a:latin typeface="+mn-lt"/>
                <a:cs typeface="+mn-cs"/>
              </a:rPr>
              <a:t>sobre las formas adecuadas de examinar sus pies a todas las personas con DM, incluidas las que presentan pérdida de la sensibilidad protectora </a:t>
            </a:r>
            <a:r>
              <a:rPr lang="es-ES" sz="1600" b="1" dirty="0">
                <a:solidFill>
                  <a:srgbClr val="C00000"/>
                </a:solidFill>
                <a:latin typeface="+mn-lt"/>
                <a:cs typeface="+mn-cs"/>
              </a:rPr>
              <a:t>(B)</a:t>
            </a:r>
            <a:r>
              <a:rPr lang="es-ES" sz="1600" dirty="0">
                <a:solidFill>
                  <a:prstClr val="black"/>
                </a:solidFill>
                <a:latin typeface="+mn-lt"/>
                <a:cs typeface="+mn-cs"/>
              </a:rPr>
              <a:t>.</a:t>
            </a:r>
            <a:r>
              <a:rPr lang="es-ES" sz="1600" b="1" dirty="0">
                <a:solidFill>
                  <a:srgbClr val="FF0000"/>
                </a:solidFill>
                <a:latin typeface="+mn-lt"/>
                <a:cs typeface="+mn-cs"/>
              </a:rPr>
              <a:t> </a:t>
            </a:r>
            <a:endParaRPr lang="es-ES" sz="1600" dirty="0">
              <a:solidFill>
                <a:prstClr val="black"/>
              </a:solidFill>
              <a:latin typeface="+mn-lt"/>
              <a:cs typeface="+mn-cs"/>
            </a:endParaRPr>
          </a:p>
          <a:p>
            <a:pPr>
              <a:buFont typeface="Wingdings" panose="05000000000000000000" pitchFamily="2" charset="2"/>
              <a:buChar char="§"/>
            </a:pPr>
            <a:r>
              <a:rPr lang="es-ES" sz="1600" b="1" dirty="0">
                <a:solidFill>
                  <a:prstClr val="black"/>
                </a:solidFill>
                <a:latin typeface="+mn-lt"/>
              </a:rPr>
              <a:t>U</a:t>
            </a:r>
            <a:r>
              <a:rPr lang="es-ES" sz="1600" b="1" dirty="0">
                <a:solidFill>
                  <a:prstClr val="black"/>
                </a:solidFill>
                <a:latin typeface="+mn-lt"/>
                <a:cs typeface="+mn-cs"/>
              </a:rPr>
              <a:t>so de calzado terapéutico </a:t>
            </a:r>
            <a:r>
              <a:rPr lang="es-ES" sz="1600" dirty="0">
                <a:solidFill>
                  <a:prstClr val="black"/>
                </a:solidFill>
                <a:latin typeface="+mn-lt"/>
                <a:cs typeface="+mn-cs"/>
              </a:rPr>
              <a:t>especializado para pacientes de alto riesgo, incluidos aquellos con neuropatía grave, deformidades del pie, úlceras, formación de callos, mala circulación periférica o antecedentes de amputación </a:t>
            </a:r>
            <a:r>
              <a:rPr lang="es-ES" sz="1600" b="1" dirty="0">
                <a:solidFill>
                  <a:srgbClr val="C00000"/>
                </a:solidFill>
                <a:latin typeface="+mn-lt"/>
                <a:cs typeface="+mn-cs"/>
              </a:rPr>
              <a:t>(B)</a:t>
            </a:r>
            <a:r>
              <a:rPr lang="es-ES" sz="1600" dirty="0">
                <a:solidFill>
                  <a:prstClr val="black"/>
                </a:solidFill>
                <a:latin typeface="+mn-lt"/>
                <a:cs typeface="+mn-cs"/>
              </a:rPr>
              <a:t>.</a:t>
            </a:r>
          </a:p>
          <a:p>
            <a:pPr>
              <a:buFont typeface="Wingdings" panose="05000000000000000000" pitchFamily="2" charset="2"/>
              <a:buChar char="§"/>
            </a:pPr>
            <a:r>
              <a:rPr lang="es-ES" sz="1600" dirty="0">
                <a:solidFill>
                  <a:prstClr val="black"/>
                </a:solidFill>
                <a:latin typeface="+mn-lt"/>
                <a:cs typeface="+mn-cs"/>
              </a:rPr>
              <a:t>Para las úlceras crónicas del pie diabético que no han conseguido curarse con el cuidado estándar óptimo, se debe considerar el tratamiento con presión negativa, membranas placentarias, sustitutos de la piel creados por bioingeniería, parches autólogos de fibrina y plaquetas de leucocitos, y oxigenoterapia tópica (no es equivalente a la oxigenoterapia hiperbárica) </a:t>
            </a:r>
            <a:r>
              <a:rPr lang="es-ES" sz="1600" b="1" dirty="0">
                <a:solidFill>
                  <a:srgbClr val="C00000"/>
                </a:solidFill>
                <a:latin typeface="+mn-lt"/>
                <a:cs typeface="+mn-cs"/>
              </a:rPr>
              <a:t>(A)</a:t>
            </a:r>
            <a:r>
              <a:rPr lang="es-ES" sz="1600" dirty="0">
                <a:solidFill>
                  <a:prstClr val="black"/>
                </a:solidFill>
                <a:latin typeface="+mn-lt"/>
                <a:cs typeface="+mn-cs"/>
              </a:rPr>
              <a:t>.</a:t>
            </a:r>
          </a:p>
          <a:p>
            <a:pPr>
              <a:buFont typeface="Wingdings" panose="05000000000000000000" pitchFamily="2" charset="2"/>
              <a:buChar char="§"/>
            </a:pPr>
            <a:endParaRPr lang="es-ES" sz="1600" b="1" dirty="0">
              <a:solidFill>
                <a:srgbClr val="FF0000"/>
              </a:solidFill>
              <a:latin typeface="+mn-lt"/>
              <a:cs typeface="+mn-cs"/>
            </a:endParaRPr>
          </a:p>
        </p:txBody>
      </p:sp>
      <p:sp>
        <p:nvSpPr>
          <p:cNvPr id="7" name="CuadroTexto 6">
            <a:extLst>
              <a:ext uri="{FF2B5EF4-FFF2-40B4-BE49-F238E27FC236}">
                <a16:creationId xmlns:a16="http://schemas.microsoft.com/office/drawing/2014/main" id="{AAACC4E6-2691-7724-C7EF-D5FCB612EF7A}"/>
              </a:ext>
            </a:extLst>
          </p:cNvPr>
          <p:cNvSpPr txBox="1"/>
          <p:nvPr/>
        </p:nvSpPr>
        <p:spPr>
          <a:xfrm>
            <a:off x="198082" y="6441959"/>
            <a:ext cx="9516291" cy="3693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a:t>
            </a:r>
            <a:r>
              <a:rPr kumimoji="0" lang="es-ES" sz="900" u="none" strike="noStrike" kern="1200" cap="none" spc="0" normalizeH="0" baseline="0" noProof="0" dirty="0" err="1">
                <a:ln>
                  <a:noFill/>
                </a:ln>
                <a:effectLst/>
                <a:uLnTx/>
                <a:uFillTx/>
                <a:ea typeface="ヒラギノ角ゴ Pro W3" charset="-128"/>
                <a:cs typeface="+mn-cs"/>
              </a:rPr>
              <a:t>EAP</a:t>
            </a:r>
            <a:r>
              <a:rPr lang="es-ES" sz="900" dirty="0">
                <a:ea typeface="ヒラギノ角ゴ Pro W3" charset="-128"/>
              </a:rPr>
              <a:t>: </a:t>
            </a:r>
            <a:r>
              <a:rPr kumimoji="0" lang="es-ES" sz="900" u="none" strike="noStrike" kern="1200" cap="none" spc="0" normalizeH="0" baseline="0" noProof="0" dirty="0">
                <a:ln>
                  <a:noFill/>
                </a:ln>
                <a:effectLst/>
                <a:uLnTx/>
                <a:uFillTx/>
                <a:ea typeface="ヒラギノ角ゴ Pro W3" charset="-128"/>
                <a:cs typeface="+mn-cs"/>
              </a:rPr>
              <a:t>enfermedad arterial periférica.</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2088634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47B10B3-0594-8AD4-8BD7-F42CA5D53B7F}"/>
              </a:ext>
            </a:extLst>
          </p:cNvPr>
          <p:cNvSpPr txBox="1">
            <a:spLocks/>
          </p:cNvSpPr>
          <p:nvPr/>
        </p:nvSpPr>
        <p:spPr>
          <a:xfrm>
            <a:off x="1810800" y="2724150"/>
            <a:ext cx="10552580" cy="14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s-ES" sz="3200" b="1" kern="1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defRPr>
            </a:lvl1pPr>
          </a:lstStyle>
          <a:p>
            <a:r>
              <a:rPr lang="es-ES" dirty="0">
                <a:latin typeface="+mn-lt"/>
              </a:rPr>
              <a:t>Capítulo 13</a:t>
            </a:r>
            <a:br>
              <a:rPr lang="es-ES" dirty="0">
                <a:latin typeface="+mn-lt"/>
              </a:rPr>
            </a:br>
            <a:r>
              <a:rPr lang="es-ES" dirty="0">
                <a:latin typeface="+mn-lt"/>
              </a:rPr>
              <a:t>Adultos mayores</a:t>
            </a:r>
          </a:p>
        </p:txBody>
      </p:sp>
    </p:spTree>
    <p:extLst>
      <p:ext uri="{BB962C8B-B14F-4D97-AF65-F5344CB8AC3E}">
        <p14:creationId xmlns:p14="http://schemas.microsoft.com/office/powerpoint/2010/main" val="3922708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A0170-537E-97A4-B63A-18B339D56EF7}"/>
              </a:ext>
            </a:extLst>
          </p:cNvPr>
          <p:cNvSpPr>
            <a:spLocks noGrp="1"/>
          </p:cNvSpPr>
          <p:nvPr>
            <p:ph type="title"/>
          </p:nvPr>
        </p:nvSpPr>
        <p:spPr/>
        <p:txBody>
          <a:bodyPr>
            <a:normAutofit/>
          </a:bodyPr>
          <a:lstStyle/>
          <a:p>
            <a:r>
              <a:rPr lang="es-ES" dirty="0"/>
              <a:t>Evaluación</a:t>
            </a:r>
          </a:p>
        </p:txBody>
      </p:sp>
      <p:graphicFrame>
        <p:nvGraphicFramePr>
          <p:cNvPr id="4" name="Diagrama 3">
            <a:extLst>
              <a:ext uri="{FF2B5EF4-FFF2-40B4-BE49-F238E27FC236}">
                <a16:creationId xmlns:a16="http://schemas.microsoft.com/office/drawing/2014/main" id="{2508BBC4-6418-3E29-FC37-5F5B5455FAF7}"/>
              </a:ext>
            </a:extLst>
          </p:cNvPr>
          <p:cNvGraphicFramePr/>
          <p:nvPr>
            <p:extLst>
              <p:ext uri="{D42A27DB-BD31-4B8C-83A1-F6EECF244321}">
                <p14:modId xmlns:p14="http://schemas.microsoft.com/office/powerpoint/2010/main" val="2676355197"/>
              </p:ext>
            </p:extLst>
          </p:nvPr>
        </p:nvGraphicFramePr>
        <p:xfrm>
          <a:off x="587374" y="282345"/>
          <a:ext cx="10186250" cy="6091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C1AD067B-DA7C-954E-CB1F-3037F63FD032}"/>
              </a:ext>
            </a:extLst>
          </p:cNvPr>
          <p:cNvSpPr txBox="1"/>
          <p:nvPr/>
        </p:nvSpPr>
        <p:spPr>
          <a:xfrm>
            <a:off x="213969" y="6440228"/>
            <a:ext cx="9777756" cy="3693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a:t>
            </a:r>
            <a:r>
              <a:rPr lang="es-ES" sz="900" dirty="0"/>
              <a:t>MCG: monitorización continua de la glucosa.</a:t>
            </a:r>
          </a:p>
          <a:p>
            <a:r>
              <a:rPr lang="es-ES" sz="900" dirty="0">
                <a:solidFill>
                  <a:srgbClr val="C00000"/>
                </a:solidFill>
                <a:ea typeface="ヒラギノ角ゴ Pro W3" charset="-128"/>
              </a:rPr>
              <a:t>A</a:t>
            </a:r>
            <a:r>
              <a:rPr lang="es-ES" sz="900" dirty="0">
                <a:ea typeface="ヒラギノ角ゴ Pro W3" charset="-128"/>
              </a:rPr>
              <a:t>,</a:t>
            </a:r>
            <a:r>
              <a:rPr lang="es-ES" sz="900" dirty="0">
                <a:solidFill>
                  <a:srgbClr val="C00000"/>
                </a:solidFill>
                <a:ea typeface="ヒラギノ角ゴ Pro W3" charset="-128"/>
              </a:rPr>
              <a:t> B</a:t>
            </a:r>
            <a:r>
              <a:rPr lang="es-ES" sz="900" dirty="0">
                <a:ea typeface="ヒラギノ角ゴ Pro W3" charset="-128"/>
              </a:rPr>
              <a:t>: niveles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153545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D8414-893A-4289-07E9-F269918DD145}"/>
              </a:ext>
            </a:extLst>
          </p:cNvPr>
          <p:cNvSpPr>
            <a:spLocks noGrp="1"/>
          </p:cNvSpPr>
          <p:nvPr>
            <p:ph type="title"/>
          </p:nvPr>
        </p:nvSpPr>
        <p:spPr/>
        <p:txBody>
          <a:bodyPr>
            <a:normAutofit/>
          </a:bodyPr>
          <a:lstStyle/>
          <a:p>
            <a:r>
              <a:rPr lang="es-ES" dirty="0"/>
              <a:t>Objetivos glucémicos</a:t>
            </a:r>
          </a:p>
        </p:txBody>
      </p:sp>
      <p:sp>
        <p:nvSpPr>
          <p:cNvPr id="6" name="CuadroTexto 5">
            <a:extLst>
              <a:ext uri="{FF2B5EF4-FFF2-40B4-BE49-F238E27FC236}">
                <a16:creationId xmlns:a16="http://schemas.microsoft.com/office/drawing/2014/main" id="{E1EE2FCC-574B-30AE-6E3F-E9EB40B0BE44}"/>
              </a:ext>
            </a:extLst>
          </p:cNvPr>
          <p:cNvSpPr txBox="1"/>
          <p:nvPr/>
        </p:nvSpPr>
        <p:spPr>
          <a:xfrm>
            <a:off x="483709" y="722602"/>
            <a:ext cx="11222516" cy="1200329"/>
          </a:xfrm>
          <a:prstGeom prst="rect">
            <a:avLst/>
          </a:prstGeom>
          <a:noFill/>
        </p:spPr>
        <p:txBody>
          <a:bodyPr wrap="square">
            <a:spAutoFit/>
          </a:bodyPr>
          <a:lstStyle/>
          <a:p>
            <a:r>
              <a:rPr lang="es-ES" dirty="0"/>
              <a:t>La heterogeneidad clínica, cognitiva y funcional de los adultos mayores con DM, así como su variada experiencia previa en el control de enfermedades, hace que sea necesario establecer distintos objetivos glucémicos según su perfil.</a:t>
            </a:r>
            <a:br>
              <a:rPr lang="es-ES" dirty="0"/>
            </a:br>
            <a:r>
              <a:rPr lang="es-ES" dirty="0"/>
              <a:t>Se recomienda </a:t>
            </a:r>
            <a:r>
              <a:rPr lang="es-ES" b="1" dirty="0"/>
              <a:t>pensar en la calidad de vida de la persona mayor con DM a la hora de establecer un objetivo glucémico. </a:t>
            </a:r>
          </a:p>
        </p:txBody>
      </p:sp>
      <p:sp>
        <p:nvSpPr>
          <p:cNvPr id="3" name="Rectángulo 2">
            <a:extLst>
              <a:ext uri="{FF2B5EF4-FFF2-40B4-BE49-F238E27FC236}">
                <a16:creationId xmlns:a16="http://schemas.microsoft.com/office/drawing/2014/main" id="{4B204CF7-276B-CA16-58ED-10A8DD29E6E6}"/>
              </a:ext>
            </a:extLst>
          </p:cNvPr>
          <p:cNvSpPr/>
          <p:nvPr/>
        </p:nvSpPr>
        <p:spPr>
          <a:xfrm>
            <a:off x="2020778" y="2252271"/>
            <a:ext cx="2667002" cy="1187880"/>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Paciente sano (pocas enfermedades crónicas coexistentes, estado cognitivo y funcional intacto)</a:t>
            </a:r>
          </a:p>
        </p:txBody>
      </p:sp>
      <p:sp>
        <p:nvSpPr>
          <p:cNvPr id="5" name="Rectángulo 4">
            <a:extLst>
              <a:ext uri="{FF2B5EF4-FFF2-40B4-BE49-F238E27FC236}">
                <a16:creationId xmlns:a16="http://schemas.microsoft.com/office/drawing/2014/main" id="{DD5973C4-3999-A3CC-41A3-244DD38171AE}"/>
              </a:ext>
            </a:extLst>
          </p:cNvPr>
          <p:cNvSpPr/>
          <p:nvPr/>
        </p:nvSpPr>
        <p:spPr>
          <a:xfrm>
            <a:off x="4959286" y="2266491"/>
            <a:ext cx="3826278" cy="1187880"/>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Paciente complejo/intermedio (fragilidad, comorbilidades graves, deterioro de las actividades diarias y una relación riesgo-beneficio de la medicación para la DM menos favorable)</a:t>
            </a:r>
          </a:p>
        </p:txBody>
      </p:sp>
      <p:sp>
        <p:nvSpPr>
          <p:cNvPr id="7" name="Rectángulo 6">
            <a:extLst>
              <a:ext uri="{FF2B5EF4-FFF2-40B4-BE49-F238E27FC236}">
                <a16:creationId xmlns:a16="http://schemas.microsoft.com/office/drawing/2014/main" id="{C5FB6BE6-6BD6-8413-93A9-14C25918D329}"/>
              </a:ext>
            </a:extLst>
          </p:cNvPr>
          <p:cNvSpPr/>
          <p:nvPr/>
        </p:nvSpPr>
        <p:spPr>
          <a:xfrm>
            <a:off x="9000846" y="2283457"/>
            <a:ext cx="3030984" cy="1200328"/>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Paciente muy complejo/mala salud (enfermedades crónicas en fase terminal o deterioro cognitivo de moderado a grave o dos o más deterioros de las actividades diarias)</a:t>
            </a:r>
          </a:p>
        </p:txBody>
      </p:sp>
      <p:sp>
        <p:nvSpPr>
          <p:cNvPr id="8" name="Rectángulo: esquinas redondeadas 7">
            <a:extLst>
              <a:ext uri="{FF2B5EF4-FFF2-40B4-BE49-F238E27FC236}">
                <a16:creationId xmlns:a16="http://schemas.microsoft.com/office/drawing/2014/main" id="{9687C119-3EF7-0D34-B04A-05FFC78D4AC2}"/>
              </a:ext>
            </a:extLst>
          </p:cNvPr>
          <p:cNvSpPr/>
          <p:nvPr/>
        </p:nvSpPr>
        <p:spPr>
          <a:xfrm>
            <a:off x="568541" y="3747239"/>
            <a:ext cx="1278384" cy="616136"/>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Objetivo de HbA</a:t>
            </a:r>
            <a:r>
              <a:rPr lang="es-ES" sz="1400" baseline="-25000" dirty="0"/>
              <a:t>1c</a:t>
            </a:r>
          </a:p>
        </p:txBody>
      </p:sp>
      <p:sp>
        <p:nvSpPr>
          <p:cNvPr id="9" name="Rectángulo: esquinas redondeadas 8">
            <a:extLst>
              <a:ext uri="{FF2B5EF4-FFF2-40B4-BE49-F238E27FC236}">
                <a16:creationId xmlns:a16="http://schemas.microsoft.com/office/drawing/2014/main" id="{100717D1-40A1-0C4B-B2F4-0ABE97024AF2}"/>
              </a:ext>
            </a:extLst>
          </p:cNvPr>
          <p:cNvSpPr/>
          <p:nvPr/>
        </p:nvSpPr>
        <p:spPr>
          <a:xfrm>
            <a:off x="568541" y="4582228"/>
            <a:ext cx="1278384" cy="616136"/>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Objetivo glucemia </a:t>
            </a:r>
            <a:r>
              <a:rPr lang="es-ES" sz="1400" dirty="0" err="1"/>
              <a:t>preprandial</a:t>
            </a:r>
            <a:endParaRPr lang="es-ES" sz="1400" dirty="0"/>
          </a:p>
        </p:txBody>
      </p:sp>
      <p:sp>
        <p:nvSpPr>
          <p:cNvPr id="11" name="Rectángulo: esquinas redondeadas 10">
            <a:extLst>
              <a:ext uri="{FF2B5EF4-FFF2-40B4-BE49-F238E27FC236}">
                <a16:creationId xmlns:a16="http://schemas.microsoft.com/office/drawing/2014/main" id="{E1E24133-E030-4FE5-5E3C-15CE6DE7AB27}"/>
              </a:ext>
            </a:extLst>
          </p:cNvPr>
          <p:cNvSpPr/>
          <p:nvPr/>
        </p:nvSpPr>
        <p:spPr>
          <a:xfrm>
            <a:off x="561143" y="5419538"/>
            <a:ext cx="1285782" cy="616136"/>
          </a:xfrm>
          <a:prstGeom prst="round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Objetivo glucemia posprandial</a:t>
            </a:r>
          </a:p>
        </p:txBody>
      </p:sp>
      <p:sp>
        <p:nvSpPr>
          <p:cNvPr id="13" name="CuadroTexto 12">
            <a:extLst>
              <a:ext uri="{FF2B5EF4-FFF2-40B4-BE49-F238E27FC236}">
                <a16:creationId xmlns:a16="http://schemas.microsoft.com/office/drawing/2014/main" id="{8808D4B7-4117-A413-F7FC-98D3D0B962D7}"/>
              </a:ext>
            </a:extLst>
          </p:cNvPr>
          <p:cNvSpPr txBox="1"/>
          <p:nvPr/>
        </p:nvSpPr>
        <p:spPr>
          <a:xfrm>
            <a:off x="2186496" y="3893724"/>
            <a:ext cx="2667002"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ea typeface="+mn-ea"/>
                <a:cs typeface="+mn-cs"/>
              </a:rPr>
              <a:t>&lt; 7,0-7,5% (53-58 mmol/mol)</a:t>
            </a:r>
          </a:p>
        </p:txBody>
      </p:sp>
      <p:sp>
        <p:nvSpPr>
          <p:cNvPr id="17" name="CuadroTexto 16">
            <a:extLst>
              <a:ext uri="{FF2B5EF4-FFF2-40B4-BE49-F238E27FC236}">
                <a16:creationId xmlns:a16="http://schemas.microsoft.com/office/drawing/2014/main" id="{63DFBA38-82A4-E81C-0D3F-1D55E1B1EA72}"/>
              </a:ext>
            </a:extLst>
          </p:cNvPr>
          <p:cNvSpPr txBox="1"/>
          <p:nvPr/>
        </p:nvSpPr>
        <p:spPr>
          <a:xfrm>
            <a:off x="2186496" y="4789283"/>
            <a:ext cx="2772790"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ea typeface="+mn-ea"/>
                <a:cs typeface="+mn-cs"/>
              </a:rPr>
              <a:t>80-130 mg/dl (4,4-7,2 mmol/l)</a:t>
            </a:r>
            <a:endParaRPr lang="es-ES" dirty="0"/>
          </a:p>
        </p:txBody>
      </p:sp>
      <p:sp>
        <p:nvSpPr>
          <p:cNvPr id="19" name="CuadroTexto 18">
            <a:extLst>
              <a:ext uri="{FF2B5EF4-FFF2-40B4-BE49-F238E27FC236}">
                <a16:creationId xmlns:a16="http://schemas.microsoft.com/office/drawing/2014/main" id="{3D35718B-A7D0-17D9-215A-89868F20030F}"/>
              </a:ext>
            </a:extLst>
          </p:cNvPr>
          <p:cNvSpPr txBox="1"/>
          <p:nvPr/>
        </p:nvSpPr>
        <p:spPr>
          <a:xfrm>
            <a:off x="2133602" y="5566023"/>
            <a:ext cx="2772789"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ea typeface="+mn-ea"/>
                <a:cs typeface="+mn-cs"/>
              </a:rPr>
              <a:t>80-180 mg/dl (4,4-10,0 mmol/l)</a:t>
            </a:r>
          </a:p>
        </p:txBody>
      </p:sp>
      <p:sp>
        <p:nvSpPr>
          <p:cNvPr id="21" name="CuadroTexto 20">
            <a:extLst>
              <a:ext uri="{FF2B5EF4-FFF2-40B4-BE49-F238E27FC236}">
                <a16:creationId xmlns:a16="http://schemas.microsoft.com/office/drawing/2014/main" id="{0C743F5B-1C34-3FBE-A803-17238CBFDBF5}"/>
              </a:ext>
            </a:extLst>
          </p:cNvPr>
          <p:cNvSpPr txBox="1"/>
          <p:nvPr/>
        </p:nvSpPr>
        <p:spPr>
          <a:xfrm>
            <a:off x="5521263" y="3940932"/>
            <a:ext cx="2119543"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ea typeface="+mn-ea"/>
                <a:cs typeface="+mn-cs"/>
              </a:rPr>
              <a:t>&lt; 8,0% (64 mmol/mol)</a:t>
            </a:r>
          </a:p>
        </p:txBody>
      </p:sp>
      <p:sp>
        <p:nvSpPr>
          <p:cNvPr id="23" name="CuadroTexto 22">
            <a:extLst>
              <a:ext uri="{FF2B5EF4-FFF2-40B4-BE49-F238E27FC236}">
                <a16:creationId xmlns:a16="http://schemas.microsoft.com/office/drawing/2014/main" id="{4951EE64-61E8-B41B-CCBA-92A0239E13D8}"/>
              </a:ext>
            </a:extLst>
          </p:cNvPr>
          <p:cNvSpPr txBox="1"/>
          <p:nvPr/>
        </p:nvSpPr>
        <p:spPr>
          <a:xfrm>
            <a:off x="5521263" y="4759545"/>
            <a:ext cx="2918534"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ea typeface="+mn-ea"/>
                <a:cs typeface="+mn-cs"/>
              </a:rPr>
              <a:t>90-150 mg/dl (5,0-8,3 mmol/l)</a:t>
            </a:r>
          </a:p>
        </p:txBody>
      </p:sp>
      <p:sp>
        <p:nvSpPr>
          <p:cNvPr id="25" name="CuadroTexto 24">
            <a:extLst>
              <a:ext uri="{FF2B5EF4-FFF2-40B4-BE49-F238E27FC236}">
                <a16:creationId xmlns:a16="http://schemas.microsoft.com/office/drawing/2014/main" id="{F0B1601C-8E8C-65D6-DFA0-C6C2889C2ED2}"/>
              </a:ext>
            </a:extLst>
          </p:cNvPr>
          <p:cNvSpPr txBox="1"/>
          <p:nvPr/>
        </p:nvSpPr>
        <p:spPr>
          <a:xfrm>
            <a:off x="5521263" y="5516964"/>
            <a:ext cx="3048740"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ea typeface="+mn-ea"/>
                <a:cs typeface="+mn-cs"/>
              </a:rPr>
              <a:t>100-180 mg/dl (5,6-10,0 mmol/l)</a:t>
            </a:r>
          </a:p>
        </p:txBody>
      </p:sp>
      <p:sp>
        <p:nvSpPr>
          <p:cNvPr id="27" name="CuadroTexto 26">
            <a:extLst>
              <a:ext uri="{FF2B5EF4-FFF2-40B4-BE49-F238E27FC236}">
                <a16:creationId xmlns:a16="http://schemas.microsoft.com/office/drawing/2014/main" id="{31D482CB-5AF0-F315-8584-4480AF9D8606}"/>
              </a:ext>
            </a:extLst>
          </p:cNvPr>
          <p:cNvSpPr txBox="1"/>
          <p:nvPr/>
        </p:nvSpPr>
        <p:spPr>
          <a:xfrm>
            <a:off x="9120973" y="5511147"/>
            <a:ext cx="2903180"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ea typeface="+mn-ea"/>
                <a:cs typeface="+mn-cs"/>
              </a:rPr>
              <a:t>110-200 mg/dl (6,1-11,1 mmol/l)</a:t>
            </a:r>
            <a:endParaRPr lang="es-ES" dirty="0"/>
          </a:p>
        </p:txBody>
      </p:sp>
      <p:sp>
        <p:nvSpPr>
          <p:cNvPr id="29" name="CuadroTexto 28">
            <a:extLst>
              <a:ext uri="{FF2B5EF4-FFF2-40B4-BE49-F238E27FC236}">
                <a16:creationId xmlns:a16="http://schemas.microsoft.com/office/drawing/2014/main" id="{9E06C4DC-FC05-E9F5-AAEF-A2DA77C2E57B}"/>
              </a:ext>
            </a:extLst>
          </p:cNvPr>
          <p:cNvSpPr txBox="1"/>
          <p:nvPr/>
        </p:nvSpPr>
        <p:spPr>
          <a:xfrm>
            <a:off x="9113296" y="4789284"/>
            <a:ext cx="2918534"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ea typeface="+mn-ea"/>
                <a:cs typeface="+mn-cs"/>
              </a:rPr>
              <a:t>100-180 mg/dl (5,6-10,0 mmol/l)</a:t>
            </a:r>
            <a:endParaRPr lang="es-ES" dirty="0"/>
          </a:p>
        </p:txBody>
      </p:sp>
      <p:sp>
        <p:nvSpPr>
          <p:cNvPr id="31" name="CuadroTexto 30">
            <a:extLst>
              <a:ext uri="{FF2B5EF4-FFF2-40B4-BE49-F238E27FC236}">
                <a16:creationId xmlns:a16="http://schemas.microsoft.com/office/drawing/2014/main" id="{15120075-D1D4-A8CE-B117-B77ACED1480D}"/>
              </a:ext>
            </a:extLst>
          </p:cNvPr>
          <p:cNvSpPr txBox="1"/>
          <p:nvPr/>
        </p:nvSpPr>
        <p:spPr>
          <a:xfrm>
            <a:off x="9113296" y="3628703"/>
            <a:ext cx="29185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ea typeface="+mn-ea"/>
                <a:cs typeface="+mn-cs"/>
              </a:rPr>
              <a:t>No depender de la HbA</a:t>
            </a:r>
            <a:r>
              <a:rPr kumimoji="0" lang="es-ES" sz="1500" b="0" i="0" u="none" strike="noStrike" kern="1200" cap="none" spc="0" normalizeH="0" baseline="-25000" noProof="0" dirty="0">
                <a:ln>
                  <a:noFill/>
                </a:ln>
                <a:solidFill>
                  <a:prstClr val="black"/>
                </a:solidFill>
                <a:effectLst/>
                <a:uLnTx/>
                <a:uFillTx/>
                <a:ea typeface="+mn-ea"/>
                <a:cs typeface="+mn-cs"/>
              </a:rPr>
              <a:t>1c</a:t>
            </a:r>
            <a:r>
              <a:rPr kumimoji="0" lang="es-ES" sz="1500" b="0" i="0" u="none" strike="noStrike" kern="1200" cap="none" spc="0" normalizeH="0" baseline="0" noProof="0" dirty="0">
                <a:ln>
                  <a:noFill/>
                </a:ln>
                <a:solidFill>
                  <a:prstClr val="black"/>
                </a:solidFill>
                <a:effectLst/>
                <a:uLnTx/>
                <a:uFillTx/>
                <a:ea typeface="+mn-ea"/>
                <a:cs typeface="+mn-cs"/>
              </a:rPr>
              <a:t> y centrarse en prevenir la hipoglucemia y la hiperglucemia sintomática</a:t>
            </a:r>
          </a:p>
        </p:txBody>
      </p:sp>
      <p:sp>
        <p:nvSpPr>
          <p:cNvPr id="10" name="CuadroTexto 9">
            <a:extLst>
              <a:ext uri="{FF2B5EF4-FFF2-40B4-BE49-F238E27FC236}">
                <a16:creationId xmlns:a16="http://schemas.microsoft.com/office/drawing/2014/main" id="{C7D32E56-EFE1-3018-4CD1-1AF702527C77}"/>
              </a:ext>
            </a:extLst>
          </p:cNvPr>
          <p:cNvSpPr txBox="1"/>
          <p:nvPr/>
        </p:nvSpPr>
        <p:spPr>
          <a:xfrm>
            <a:off x="213969" y="6449753"/>
            <a:ext cx="9777756" cy="2308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a:t>
            </a:r>
            <a:r>
              <a:rPr kumimoji="0" lang="es-ES" sz="900" u="none" strike="noStrike" kern="1200" cap="none" spc="0" normalizeH="0" baseline="0" noProof="0" dirty="0">
                <a:ln>
                  <a:noFill/>
                </a:ln>
                <a:effectLst/>
                <a:uLnTx/>
                <a:uFillTx/>
                <a:ea typeface="ヒラギノ角ゴ Pro W3" charset="-128"/>
                <a:cs typeface="+mn-cs"/>
              </a:rPr>
              <a:t>.</a:t>
            </a:r>
            <a:endParaRPr lang="es-ES" sz="900" dirty="0"/>
          </a:p>
        </p:txBody>
      </p:sp>
    </p:spTree>
    <p:extLst>
      <p:ext uri="{BB962C8B-B14F-4D97-AF65-F5344CB8AC3E}">
        <p14:creationId xmlns:p14="http://schemas.microsoft.com/office/powerpoint/2010/main" val="2018109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3E881-73AE-3564-192A-56210F63C576}"/>
              </a:ext>
            </a:extLst>
          </p:cNvPr>
          <p:cNvSpPr>
            <a:spLocks noGrp="1"/>
          </p:cNvSpPr>
          <p:nvPr>
            <p:ph type="title"/>
          </p:nvPr>
        </p:nvSpPr>
        <p:spPr/>
        <p:txBody>
          <a:bodyPr>
            <a:normAutofit/>
          </a:bodyPr>
          <a:lstStyle/>
          <a:p>
            <a:r>
              <a:rPr lang="es-ES" dirty="0"/>
              <a:t>Tratamiento</a:t>
            </a:r>
          </a:p>
        </p:txBody>
      </p:sp>
      <p:sp>
        <p:nvSpPr>
          <p:cNvPr id="3" name="Marcador de contenido 2">
            <a:extLst>
              <a:ext uri="{FF2B5EF4-FFF2-40B4-BE49-F238E27FC236}">
                <a16:creationId xmlns:a16="http://schemas.microsoft.com/office/drawing/2014/main" id="{522BC59F-33DC-F3B4-6536-D59936B23CF5}"/>
              </a:ext>
            </a:extLst>
          </p:cNvPr>
          <p:cNvSpPr>
            <a:spLocks noGrp="1"/>
          </p:cNvSpPr>
          <p:nvPr>
            <p:ph idx="1"/>
          </p:nvPr>
        </p:nvSpPr>
        <p:spPr/>
        <p:txBody>
          <a:bodyPr>
            <a:normAutofit/>
          </a:bodyPr>
          <a:lstStyle/>
          <a:p>
            <a:pPr marL="0" indent="0">
              <a:buNone/>
            </a:pPr>
            <a:r>
              <a:rPr lang="es-ES" sz="2200" b="1" dirty="0">
                <a:latin typeface="+mn-lt"/>
              </a:rPr>
              <a:t>Intervenciones sobre los hábitos de vida</a:t>
            </a:r>
          </a:p>
          <a:p>
            <a:pPr>
              <a:buFont typeface="Wingdings" panose="05000000000000000000" pitchFamily="2" charset="2"/>
              <a:buChar char="§"/>
            </a:pPr>
            <a:r>
              <a:rPr lang="es-ES" sz="2000" dirty="0">
                <a:latin typeface="+mn-lt"/>
              </a:rPr>
              <a:t>Se deben adaptar al estado de fragilidad de cada persona.</a:t>
            </a:r>
          </a:p>
          <a:p>
            <a:pPr>
              <a:buFont typeface="Wingdings" panose="05000000000000000000" pitchFamily="2" charset="2"/>
              <a:buChar char="§"/>
            </a:pPr>
            <a:r>
              <a:rPr lang="es-ES" sz="2000" dirty="0">
                <a:latin typeface="+mn-lt"/>
              </a:rPr>
              <a:t>Se debe considerar una intervención estricta sobre los hábitos de vida:</a:t>
            </a:r>
          </a:p>
          <a:p>
            <a:pPr lvl="1">
              <a:buFont typeface="Calibri Light" panose="020F0302020204030204" pitchFamily="34" charset="0"/>
              <a:buChar char="─"/>
            </a:pPr>
            <a:r>
              <a:rPr lang="es-ES" sz="1800" dirty="0">
                <a:latin typeface="+mn-lt"/>
              </a:rPr>
              <a:t>Cambios en la dieta</a:t>
            </a:r>
          </a:p>
          <a:p>
            <a:pPr lvl="1">
              <a:buFont typeface="Calibri Light" panose="020F0302020204030204" pitchFamily="34" charset="0"/>
              <a:buChar char="─"/>
            </a:pPr>
            <a:r>
              <a:rPr lang="es-ES" sz="1800" dirty="0">
                <a:latin typeface="+mn-lt"/>
              </a:rPr>
              <a:t>Actividad física</a:t>
            </a:r>
          </a:p>
          <a:p>
            <a:pPr lvl="1">
              <a:buFont typeface="Calibri Light" panose="020F0302020204030204" pitchFamily="34" charset="0"/>
              <a:buChar char="─"/>
            </a:pPr>
            <a:r>
              <a:rPr lang="es-ES" sz="1800" dirty="0">
                <a:latin typeface="+mn-lt"/>
              </a:rPr>
              <a:t>Pérdida de peso moderada (p. ej., 5-7%)</a:t>
            </a:r>
            <a:endParaRPr lang="es-ES" sz="2000" dirty="0">
              <a:latin typeface="+mn-lt"/>
            </a:endParaRPr>
          </a:p>
          <a:p>
            <a:pPr marL="0" indent="0">
              <a:lnSpc>
                <a:spcPct val="100000"/>
              </a:lnSpc>
              <a:spcBef>
                <a:spcPts val="1800"/>
              </a:spcBef>
              <a:buNone/>
            </a:pPr>
            <a:r>
              <a:rPr lang="es-ES" sz="2200" b="1" dirty="0">
                <a:latin typeface="+mn-lt"/>
              </a:rPr>
              <a:t>Intervenciones sobre los factores de riesgo CV</a:t>
            </a:r>
          </a:p>
          <a:p>
            <a:pPr marR="0" lvl="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es-ES" sz="2000" dirty="0">
                <a:latin typeface="+mn-lt"/>
              </a:rPr>
              <a:t>Si ECVA, IC o ERC confirmadas, o con alto riesgo de presentarlas: incluir fármacos que reduzcan el riesgo cardiorrenal, independientemente de la glucemia</a:t>
            </a:r>
            <a:r>
              <a:rPr kumimoji="0" lang="es-ES" sz="2000" b="0" i="0" u="none" strike="noStrike" kern="1200" cap="none" spc="0" normalizeH="0" baseline="0" noProof="0" dirty="0">
                <a:ln>
                  <a:noFill/>
                </a:ln>
                <a:solidFill>
                  <a:prstClr val="black"/>
                </a:solidFill>
                <a:effectLst/>
                <a:uLnTx/>
                <a:uFillTx/>
                <a:latin typeface="+mn-lt"/>
                <a:ea typeface="+mn-ea"/>
                <a:cs typeface="+mn-cs"/>
              </a:rPr>
              <a:t>.</a:t>
            </a:r>
          </a:p>
          <a:p>
            <a:pPr marL="0" indent="0">
              <a:buNone/>
            </a:pPr>
            <a:endParaRPr lang="es-ES" dirty="0">
              <a:latin typeface="+mn-lt"/>
            </a:endParaRPr>
          </a:p>
        </p:txBody>
      </p:sp>
      <p:sp>
        <p:nvSpPr>
          <p:cNvPr id="5" name="CuadroTexto 4">
            <a:extLst>
              <a:ext uri="{FF2B5EF4-FFF2-40B4-BE49-F238E27FC236}">
                <a16:creationId xmlns:a16="http://schemas.microsoft.com/office/drawing/2014/main" id="{53EAC406-2AB0-F233-BE7D-188BB31BCB1F}"/>
              </a:ext>
            </a:extLst>
          </p:cNvPr>
          <p:cNvSpPr txBox="1"/>
          <p:nvPr/>
        </p:nvSpPr>
        <p:spPr>
          <a:xfrm>
            <a:off x="587375" y="775502"/>
            <a:ext cx="10515599" cy="707886"/>
          </a:xfrm>
          <a:prstGeom prst="rect">
            <a:avLst/>
          </a:prstGeom>
          <a:solidFill>
            <a:schemeClr val="tx2">
              <a:lumMod val="10000"/>
              <a:lumOff val="90000"/>
            </a:schemeClr>
          </a:solidFill>
          <a:ln>
            <a:solidFill>
              <a:schemeClr val="accent1"/>
            </a:solidFill>
          </a:ln>
        </p:spPr>
        <p:txBody>
          <a:bodyPr wrap="square">
            <a:spAutoFit/>
          </a:bodyPr>
          <a:lstStyle/>
          <a:p>
            <a:r>
              <a:rPr lang="es-ES" sz="2000" dirty="0"/>
              <a:t>Es importante adaptar la complejidad del plan de tratamiento a la capacidad de autocontrol de los adultos mayores con DM.</a:t>
            </a:r>
          </a:p>
        </p:txBody>
      </p:sp>
      <p:sp>
        <p:nvSpPr>
          <p:cNvPr id="4" name="CuadroTexto 3">
            <a:extLst>
              <a:ext uri="{FF2B5EF4-FFF2-40B4-BE49-F238E27FC236}">
                <a16:creationId xmlns:a16="http://schemas.microsoft.com/office/drawing/2014/main" id="{0A180756-74C6-8592-E586-548375A4011A}"/>
              </a:ext>
            </a:extLst>
          </p:cNvPr>
          <p:cNvSpPr txBox="1"/>
          <p:nvPr/>
        </p:nvSpPr>
        <p:spPr>
          <a:xfrm>
            <a:off x="213969" y="6449753"/>
            <a:ext cx="9777756" cy="230832"/>
          </a:xfrm>
          <a:prstGeom prst="rect">
            <a:avLst/>
          </a:prstGeom>
          <a:noFill/>
        </p:spPr>
        <p:txBody>
          <a:bodyPr wrap="square">
            <a:spAutoFit/>
          </a:bodyPr>
          <a:lstStyle/>
          <a:p>
            <a:r>
              <a:rPr lang="es-ES" sz="900" dirty="0"/>
              <a:t>CV: cardiovascular; </a:t>
            </a:r>
            <a:r>
              <a:rPr kumimoji="0" lang="es-ES" sz="900" u="none" strike="noStrike" kern="1200" cap="none" spc="0" normalizeH="0" baseline="0" noProof="0" dirty="0">
                <a:ln>
                  <a:noFill/>
                </a:ln>
                <a:effectLst/>
                <a:uLnTx/>
                <a:uFillTx/>
                <a:ea typeface="ヒラギノ角ゴ Pro W3" charset="-128"/>
                <a:cs typeface="+mn-cs"/>
              </a:rPr>
              <a:t>DM: diabetes mellitus; </a:t>
            </a:r>
            <a:r>
              <a:rPr lang="en-US" sz="900" dirty="0" err="1"/>
              <a:t>ECVA</a:t>
            </a:r>
            <a:r>
              <a:rPr lang="en-US" sz="900" dirty="0"/>
              <a:t>: </a:t>
            </a:r>
            <a:r>
              <a:rPr lang="en-US" sz="900" dirty="0" err="1"/>
              <a:t>enfermedad</a:t>
            </a:r>
            <a:r>
              <a:rPr lang="en-US" sz="900" dirty="0"/>
              <a:t> cardiovascular </a:t>
            </a:r>
            <a:r>
              <a:rPr lang="en-US" sz="900" dirty="0" err="1"/>
              <a:t>aterosclerótica</a:t>
            </a:r>
            <a:r>
              <a:rPr lang="en-US" sz="900" dirty="0"/>
              <a:t>; ERC: </a:t>
            </a:r>
            <a:r>
              <a:rPr lang="en-US" sz="900" dirty="0" err="1"/>
              <a:t>enfermedad</a:t>
            </a:r>
            <a:r>
              <a:rPr lang="en-US" sz="900" dirty="0"/>
              <a:t> renal </a:t>
            </a:r>
            <a:r>
              <a:rPr lang="en-US" sz="900" dirty="0" err="1"/>
              <a:t>crónica</a:t>
            </a:r>
            <a:r>
              <a:rPr lang="en-US" sz="900" dirty="0"/>
              <a:t>;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 </a:t>
            </a:r>
            <a:r>
              <a:rPr lang="en-US" sz="900" dirty="0"/>
              <a:t>IC: </a:t>
            </a:r>
            <a:r>
              <a:rPr lang="en-US" sz="900" dirty="0" err="1"/>
              <a:t>insuficiencia</a:t>
            </a:r>
            <a:r>
              <a:rPr lang="en-US" sz="900" dirty="0"/>
              <a:t> </a:t>
            </a:r>
            <a:r>
              <a:rPr lang="en-US" sz="900" dirty="0" err="1"/>
              <a:t>cardiaca</a:t>
            </a:r>
            <a:r>
              <a:rPr kumimoji="0" lang="es-ES" sz="900" u="none" strike="noStrike" kern="1200" cap="none" spc="0" normalizeH="0" baseline="0" noProof="0" dirty="0">
                <a:ln>
                  <a:noFill/>
                </a:ln>
                <a:effectLst/>
                <a:uLnTx/>
                <a:uFillTx/>
                <a:ea typeface="ヒラギノ角ゴ Pro W3" charset="-128"/>
                <a:cs typeface="+mn-cs"/>
              </a:rPr>
              <a:t>.</a:t>
            </a:r>
            <a:endParaRPr lang="es-ES" sz="900" dirty="0"/>
          </a:p>
        </p:txBody>
      </p:sp>
    </p:spTree>
    <p:extLst>
      <p:ext uri="{BB962C8B-B14F-4D97-AF65-F5344CB8AC3E}">
        <p14:creationId xmlns:p14="http://schemas.microsoft.com/office/powerpoint/2010/main" val="112300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CC719-E9D2-9330-DBBA-D2C6E16291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02E3536-8D54-FAAD-1250-612BCAD914E6}"/>
              </a:ext>
            </a:extLst>
          </p:cNvPr>
          <p:cNvSpPr>
            <a:spLocks noGrp="1"/>
          </p:cNvSpPr>
          <p:nvPr>
            <p:ph type="title"/>
          </p:nvPr>
        </p:nvSpPr>
        <p:spPr>
          <a:xfrm>
            <a:off x="1811376" y="2752725"/>
            <a:ext cx="10743080" cy="1352550"/>
          </a:xfrm>
        </p:spPr>
        <p:txBody>
          <a:bodyPr>
            <a:normAutofit/>
          </a:bodyPr>
          <a:lstStyle/>
          <a:p>
            <a:r>
              <a:rPr lang="es-ES" dirty="0">
                <a:latin typeface="+mn-lt"/>
              </a:rPr>
              <a:t>Capítulo 2</a:t>
            </a:r>
            <a:br>
              <a:rPr lang="es-ES" dirty="0">
                <a:latin typeface="+mn-lt"/>
              </a:rPr>
            </a:br>
            <a:r>
              <a:rPr lang="es-ES" dirty="0">
                <a:latin typeface="+mn-lt"/>
              </a:rPr>
              <a:t>Clasificación y diagnóstico de la diabetes</a:t>
            </a:r>
          </a:p>
        </p:txBody>
      </p:sp>
    </p:spTree>
    <p:extLst>
      <p:ext uri="{BB962C8B-B14F-4D97-AF65-F5344CB8AC3E}">
        <p14:creationId xmlns:p14="http://schemas.microsoft.com/office/powerpoint/2010/main" val="4045365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0CDD1-40E9-A392-29F9-46E902CE8D51}"/>
              </a:ext>
            </a:extLst>
          </p:cNvPr>
          <p:cNvSpPr>
            <a:spLocks noGrp="1"/>
          </p:cNvSpPr>
          <p:nvPr>
            <p:ph type="title"/>
          </p:nvPr>
        </p:nvSpPr>
        <p:spPr/>
        <p:txBody>
          <a:bodyPr>
            <a:normAutofit/>
          </a:bodyPr>
          <a:lstStyle/>
          <a:p>
            <a:r>
              <a:rPr lang="es-ES" dirty="0"/>
              <a:t>Tratamiento</a:t>
            </a:r>
          </a:p>
        </p:txBody>
      </p:sp>
      <p:sp>
        <p:nvSpPr>
          <p:cNvPr id="3" name="Marcador de contenido 2">
            <a:extLst>
              <a:ext uri="{FF2B5EF4-FFF2-40B4-BE49-F238E27FC236}">
                <a16:creationId xmlns:a16="http://schemas.microsoft.com/office/drawing/2014/main" id="{7AAEBFDC-C8ED-A3AA-1B43-2E87E992E9C4}"/>
              </a:ext>
            </a:extLst>
          </p:cNvPr>
          <p:cNvSpPr>
            <a:spLocks noGrp="1"/>
          </p:cNvSpPr>
          <p:nvPr>
            <p:ph idx="1"/>
          </p:nvPr>
        </p:nvSpPr>
        <p:spPr>
          <a:xfrm>
            <a:off x="492125" y="701675"/>
            <a:ext cx="10515600" cy="1974850"/>
          </a:xfrm>
        </p:spPr>
        <p:txBody>
          <a:bodyPr>
            <a:normAutofit/>
          </a:bodyPr>
          <a:lstStyle/>
          <a:p>
            <a:pPr marL="0" indent="0">
              <a:buNone/>
            </a:pPr>
            <a:r>
              <a:rPr lang="es-ES" sz="2200" b="1" dirty="0">
                <a:latin typeface="+mn-lt"/>
              </a:rPr>
              <a:t>Intervenciones farmacológicas</a:t>
            </a:r>
          </a:p>
          <a:p>
            <a:pPr>
              <a:buFont typeface="Wingdings" panose="05000000000000000000" pitchFamily="2" charset="2"/>
              <a:buChar char="§"/>
            </a:pPr>
            <a:r>
              <a:rPr lang="es-ES" sz="1600" dirty="0">
                <a:latin typeface="+mn-lt"/>
              </a:rPr>
              <a:t>Tanto la </a:t>
            </a:r>
            <a:r>
              <a:rPr lang="es-ES" sz="1600" dirty="0" err="1">
                <a:latin typeface="+mn-lt"/>
              </a:rPr>
              <a:t>desintensificación</a:t>
            </a:r>
            <a:r>
              <a:rPr lang="es-ES" sz="1600" dirty="0">
                <a:latin typeface="+mn-lt"/>
              </a:rPr>
              <a:t> como la simplificación de regímenes complejos son estrategias recomendadas para reducir el riesgo de hipoglucemia y la polifarmacia </a:t>
            </a:r>
            <a:r>
              <a:rPr lang="es-ES" sz="1600" b="1" dirty="0">
                <a:solidFill>
                  <a:srgbClr val="C00000"/>
                </a:solidFill>
                <a:latin typeface="+mn-lt"/>
              </a:rPr>
              <a:t>(B)</a:t>
            </a:r>
            <a:r>
              <a:rPr lang="es-ES" sz="1600" dirty="0">
                <a:latin typeface="+mn-lt"/>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s-ES" sz="1600" dirty="0">
                <a:latin typeface="+mn-lt"/>
              </a:rPr>
              <a:t>Se recomienda considerar los costes de los fármacos dada la relación entre adultos mayores y vulnerabilidad económica que existe en algunos casos </a:t>
            </a:r>
            <a:r>
              <a:rPr kumimoji="0" lang="es-ES" sz="1600" b="1" i="0" u="none" strike="noStrike" kern="1200" cap="none" spc="0" normalizeH="0" baseline="0" noProof="0" dirty="0">
                <a:ln>
                  <a:noFill/>
                </a:ln>
                <a:solidFill>
                  <a:srgbClr val="C00000"/>
                </a:solidFill>
                <a:effectLst/>
                <a:uLnTx/>
                <a:uFillTx/>
                <a:latin typeface="+mn-lt"/>
                <a:ea typeface="+mn-ea"/>
                <a:cs typeface="+mn-cs"/>
              </a:rPr>
              <a:t>(B)</a:t>
            </a:r>
            <a:r>
              <a:rPr kumimoji="0" lang="es-ES" sz="1600" b="0" i="0" u="none" strike="noStrike" kern="1200" cap="none" spc="0" normalizeH="0" baseline="0" noProof="0" dirty="0">
                <a:ln>
                  <a:noFill/>
                </a:ln>
                <a:solidFill>
                  <a:prstClr val="black"/>
                </a:solidFill>
                <a:effectLst/>
                <a:uLnTx/>
                <a:uFillTx/>
                <a:latin typeface="+mn-lt"/>
                <a:ea typeface="+mn-ea"/>
                <a:cs typeface="+mn-cs"/>
              </a:rPr>
              <a:t>.</a:t>
            </a:r>
          </a:p>
          <a:p>
            <a:endParaRPr lang="es-ES" dirty="0">
              <a:latin typeface="+mn-lt"/>
            </a:endParaRPr>
          </a:p>
        </p:txBody>
      </p:sp>
      <p:graphicFrame>
        <p:nvGraphicFramePr>
          <p:cNvPr id="4" name="Tabla 3">
            <a:extLst>
              <a:ext uri="{FF2B5EF4-FFF2-40B4-BE49-F238E27FC236}">
                <a16:creationId xmlns:a16="http://schemas.microsoft.com/office/drawing/2014/main" id="{7114739E-E425-734F-2A9C-108D7B2D4804}"/>
              </a:ext>
            </a:extLst>
          </p:cNvPr>
          <p:cNvGraphicFramePr>
            <a:graphicFrameLocks noGrp="1"/>
          </p:cNvGraphicFramePr>
          <p:nvPr>
            <p:extLst>
              <p:ext uri="{D42A27DB-BD31-4B8C-83A1-F6EECF244321}">
                <p14:modId xmlns:p14="http://schemas.microsoft.com/office/powerpoint/2010/main" val="3208024354"/>
              </p:ext>
            </p:extLst>
          </p:nvPr>
        </p:nvGraphicFramePr>
        <p:xfrm>
          <a:off x="587375" y="2390497"/>
          <a:ext cx="11271250" cy="3662680"/>
        </p:xfrm>
        <a:graphic>
          <a:graphicData uri="http://schemas.openxmlformats.org/drawingml/2006/table">
            <a:tbl>
              <a:tblPr firstRow="1" bandRow="1">
                <a:tableStyleId>{5C22544A-7EE6-4342-B048-85BDC9FD1C3A}</a:tableStyleId>
              </a:tblPr>
              <a:tblGrid>
                <a:gridCol w="1774825">
                  <a:extLst>
                    <a:ext uri="{9D8B030D-6E8A-4147-A177-3AD203B41FA5}">
                      <a16:colId xmlns:a16="http://schemas.microsoft.com/office/drawing/2014/main" val="2997280440"/>
                    </a:ext>
                  </a:extLst>
                </a:gridCol>
                <a:gridCol w="9496425">
                  <a:extLst>
                    <a:ext uri="{9D8B030D-6E8A-4147-A177-3AD203B41FA5}">
                      <a16:colId xmlns:a16="http://schemas.microsoft.com/office/drawing/2014/main" val="2661187008"/>
                    </a:ext>
                  </a:extLst>
                </a:gridCol>
              </a:tblGrid>
              <a:tr h="370840">
                <a:tc>
                  <a:txBody>
                    <a:bodyPr/>
                    <a:lstStyle/>
                    <a:p>
                      <a:r>
                        <a:rPr lang="es-ES" sz="1600" dirty="0"/>
                        <a:t>Fármaco</a:t>
                      </a:r>
                    </a:p>
                  </a:txBody>
                  <a:tcPr/>
                </a:tc>
                <a:tc>
                  <a:txBody>
                    <a:bodyPr/>
                    <a:lstStyle/>
                    <a:p>
                      <a:r>
                        <a:rPr lang="es-ES" sz="1600" dirty="0"/>
                        <a:t>Consideraciones</a:t>
                      </a:r>
                    </a:p>
                  </a:txBody>
                  <a:tcPr/>
                </a:tc>
                <a:extLst>
                  <a:ext uri="{0D108BD9-81ED-4DB2-BD59-A6C34878D82A}">
                    <a16:rowId xmlns:a16="http://schemas.microsoft.com/office/drawing/2014/main" val="679819788"/>
                  </a:ext>
                </a:extLst>
              </a:tr>
              <a:tr h="370840">
                <a:tc>
                  <a:txBody>
                    <a:bodyPr/>
                    <a:lstStyle/>
                    <a:p>
                      <a:r>
                        <a:rPr lang="es-ES" sz="1200" dirty="0"/>
                        <a:t>Metformina</a:t>
                      </a:r>
                    </a:p>
                  </a:txBody>
                  <a:tcPr/>
                </a:tc>
                <a:tc>
                  <a:txBody>
                    <a:bodyPr/>
                    <a:lstStyle/>
                    <a:p>
                      <a:r>
                        <a:rPr lang="es-ES" sz="1200" dirty="0"/>
                        <a:t>Se puede administrar sin riesgos a pacientes con una </a:t>
                      </a:r>
                      <a:r>
                        <a:rPr lang="es-ES" sz="1200" dirty="0" err="1"/>
                        <a:t>TFGe</a:t>
                      </a:r>
                      <a:r>
                        <a:rPr lang="es-ES" sz="1200" dirty="0"/>
                        <a:t> ≥ 30 </a:t>
                      </a:r>
                      <a:r>
                        <a:rPr lang="es-ES" sz="1200" dirty="0" err="1"/>
                        <a:t>mL</a:t>
                      </a:r>
                      <a:r>
                        <a:rPr lang="es-ES" sz="1200" dirty="0"/>
                        <a:t>/min/1,73 m</a:t>
                      </a:r>
                      <a:r>
                        <a:rPr lang="es-ES" sz="1200" baseline="30000" dirty="0"/>
                        <a:t>2</a:t>
                      </a:r>
                      <a:r>
                        <a:rPr lang="es-ES" sz="1200" dirty="0"/>
                        <a:t>. Sin embargo, está contraindicada para personas con insuficiencia renal avanzada y se debe administrar con cautela a quienes padecen alteración de la función hepática o IC debido al mayor riesgo de acidosis láctica.</a:t>
                      </a:r>
                    </a:p>
                    <a:p>
                      <a:r>
                        <a:rPr lang="es-ES" sz="1200" dirty="0"/>
                        <a:t>Puede causar efectos secundarios gastrointestinales y disminuir el apetito.</a:t>
                      </a:r>
                    </a:p>
                  </a:txBody>
                  <a:tcPr/>
                </a:tc>
                <a:extLst>
                  <a:ext uri="{0D108BD9-81ED-4DB2-BD59-A6C34878D82A}">
                    <a16:rowId xmlns:a16="http://schemas.microsoft.com/office/drawing/2014/main" val="3819644867"/>
                  </a:ext>
                </a:extLst>
              </a:tr>
              <a:tr h="370840">
                <a:tc>
                  <a:txBody>
                    <a:bodyPr/>
                    <a:lstStyle/>
                    <a:p>
                      <a:r>
                        <a:rPr lang="es-ES" sz="1200" dirty="0" err="1"/>
                        <a:t>Tiazolidinedionas</a:t>
                      </a:r>
                      <a:endParaRPr lang="es-ES" sz="1200" dirty="0"/>
                    </a:p>
                  </a:txBody>
                  <a:tcPr/>
                </a:tc>
                <a:tc>
                  <a:txBody>
                    <a:bodyPr/>
                    <a:lstStyle/>
                    <a:p>
                      <a:r>
                        <a:rPr lang="es-ES" sz="1200" dirty="0"/>
                        <a:t>Mucha cautela en adultos mayores tratados con insulina, así como en los casos de IC, osteoporosis, caídas o fracturas, edema macular o riesgo de padecer estos cuadros.</a:t>
                      </a:r>
                    </a:p>
                  </a:txBody>
                  <a:tcPr/>
                </a:tc>
                <a:extLst>
                  <a:ext uri="{0D108BD9-81ED-4DB2-BD59-A6C34878D82A}">
                    <a16:rowId xmlns:a16="http://schemas.microsoft.com/office/drawing/2014/main" val="417512771"/>
                  </a:ext>
                </a:extLst>
              </a:tr>
              <a:tr h="370840">
                <a:tc>
                  <a:txBody>
                    <a:bodyPr/>
                    <a:lstStyle/>
                    <a:p>
                      <a:r>
                        <a:rPr lang="es-ES" sz="1200" dirty="0" err="1"/>
                        <a:t>Secretagogos</a:t>
                      </a:r>
                      <a:r>
                        <a:rPr lang="es-ES" sz="1200" dirty="0"/>
                        <a:t> de la insulina</a:t>
                      </a:r>
                    </a:p>
                  </a:txBody>
                  <a:tcPr/>
                </a:tc>
                <a:tc>
                  <a:txBody>
                    <a:bodyPr/>
                    <a:lstStyle/>
                    <a:p>
                      <a:r>
                        <a:rPr lang="es-ES" sz="1200" dirty="0"/>
                        <a:t>Se asocian a hipoglucemia y deben administrarse con cautela. Se prefieren las sulfonilureas de acción más breve, como </a:t>
                      </a:r>
                      <a:r>
                        <a:rPr lang="es-ES" sz="1200" dirty="0" err="1"/>
                        <a:t>glipizida</a:t>
                      </a:r>
                      <a:r>
                        <a:rPr lang="es-ES" sz="1200" dirty="0"/>
                        <a:t>.</a:t>
                      </a:r>
                    </a:p>
                  </a:txBody>
                  <a:tcPr/>
                </a:tc>
                <a:extLst>
                  <a:ext uri="{0D108BD9-81ED-4DB2-BD59-A6C34878D82A}">
                    <a16:rowId xmlns:a16="http://schemas.microsoft.com/office/drawing/2014/main" val="4021629703"/>
                  </a:ext>
                </a:extLst>
              </a:tr>
              <a:tr h="370840">
                <a:tc>
                  <a:txBody>
                    <a:bodyPr/>
                    <a:lstStyle/>
                    <a:p>
                      <a:r>
                        <a:rPr lang="es-ES" sz="1200" dirty="0"/>
                        <a:t>Tratamientos basados en</a:t>
                      </a:r>
                    </a:p>
                    <a:p>
                      <a:r>
                        <a:rPr lang="es-ES" sz="1200" dirty="0"/>
                        <a:t>incretina</a:t>
                      </a:r>
                    </a:p>
                  </a:txBody>
                  <a:tcPr/>
                </a:tc>
                <a:tc>
                  <a:txBody>
                    <a:bodyPr/>
                    <a:lstStyle/>
                    <a:p>
                      <a:r>
                        <a:rPr lang="es-ES" sz="1200" dirty="0"/>
                        <a:t>Los </a:t>
                      </a:r>
                      <a:r>
                        <a:rPr lang="es-ES" sz="1200" b="1" dirty="0"/>
                        <a:t>inhibidores de la </a:t>
                      </a:r>
                      <a:r>
                        <a:rPr lang="es-ES" sz="1200" b="1" dirty="0" err="1"/>
                        <a:t>dipeptidil</a:t>
                      </a:r>
                      <a:r>
                        <a:rPr lang="es-ES" sz="1200" b="1" dirty="0"/>
                        <a:t> peptidasa 4 (DPP4) </a:t>
                      </a:r>
                      <a:r>
                        <a:rPr lang="es-ES" sz="1200" dirty="0"/>
                        <a:t>por vía oral tienen menos efectos secundarios y un riesgo mínimo de hipoglucemia.</a:t>
                      </a:r>
                    </a:p>
                    <a:p>
                      <a:r>
                        <a:rPr lang="es-ES" sz="1200" dirty="0"/>
                        <a:t>Los </a:t>
                      </a:r>
                      <a:r>
                        <a:rPr lang="es-ES" sz="1200" b="1" dirty="0"/>
                        <a:t>arGLP1</a:t>
                      </a:r>
                      <a:r>
                        <a:rPr lang="es-ES" sz="1200" dirty="0"/>
                        <a:t> tienen efectos CV beneficiosos, pero son inyectables y causan efectos adversos gastrointestinales, lo que puede hacerlos menos indicados en adultos mayores.</a:t>
                      </a:r>
                    </a:p>
                  </a:txBody>
                  <a:tcPr/>
                </a:tc>
                <a:extLst>
                  <a:ext uri="{0D108BD9-81ED-4DB2-BD59-A6C34878D82A}">
                    <a16:rowId xmlns:a16="http://schemas.microsoft.com/office/drawing/2014/main" val="262272688"/>
                  </a:ext>
                </a:extLst>
              </a:tr>
              <a:tr h="370840">
                <a:tc>
                  <a:txBody>
                    <a:bodyPr/>
                    <a:lstStyle/>
                    <a:p>
                      <a:r>
                        <a:rPr lang="es-ES" sz="1200" dirty="0"/>
                        <a:t>iSGLT2</a:t>
                      </a:r>
                    </a:p>
                  </a:txBody>
                  <a:tcPr/>
                </a:tc>
                <a:tc>
                  <a:txBody>
                    <a:bodyPr/>
                    <a:lstStyle/>
                    <a:p>
                      <a:r>
                        <a:rPr lang="es-ES" sz="1200" dirty="0"/>
                        <a:t>Se administran por vía oral y tienen beneficios CV y renales, pero algunos efectos secundarios, como pérdida de volumen, infección de las vías urinarias y empeoramiento de la incontinencia urinaria, pueden ser más frecuentes en adultos mayores.</a:t>
                      </a:r>
                    </a:p>
                  </a:txBody>
                  <a:tcPr/>
                </a:tc>
                <a:extLst>
                  <a:ext uri="{0D108BD9-81ED-4DB2-BD59-A6C34878D82A}">
                    <a16:rowId xmlns:a16="http://schemas.microsoft.com/office/drawing/2014/main" val="2751652076"/>
                  </a:ext>
                </a:extLst>
              </a:tr>
              <a:tr h="370840">
                <a:tc>
                  <a:txBody>
                    <a:bodyPr/>
                    <a:lstStyle/>
                    <a:p>
                      <a:r>
                        <a:rPr lang="es-ES" sz="1200" dirty="0"/>
                        <a:t>Insulina</a:t>
                      </a:r>
                    </a:p>
                  </a:txBody>
                  <a:tcPr/>
                </a:tc>
                <a:tc>
                  <a:txBody>
                    <a:bodyPr/>
                    <a:lstStyle/>
                    <a:p>
                      <a:r>
                        <a:rPr lang="es-ES" sz="1200" dirty="0"/>
                        <a:t>Se basa en la capacidad del adulto mayor para administrarse la insulina por sí solo o con ayuda de otra persona. Las dosis de insulina se deben ajustar para cumplir los objetivos glucémicos personalizados y evitar la hipoglucemia.</a:t>
                      </a:r>
                    </a:p>
                    <a:p>
                      <a:r>
                        <a:rPr lang="es-ES" sz="1200" dirty="0"/>
                        <a:t>Los análogos de insulina de acción prolongada se asocian a un menor riesgo de hipoglucemia.</a:t>
                      </a:r>
                    </a:p>
                  </a:txBody>
                  <a:tcPr/>
                </a:tc>
                <a:extLst>
                  <a:ext uri="{0D108BD9-81ED-4DB2-BD59-A6C34878D82A}">
                    <a16:rowId xmlns:a16="http://schemas.microsoft.com/office/drawing/2014/main" val="2084583270"/>
                  </a:ext>
                </a:extLst>
              </a:tr>
            </a:tbl>
          </a:graphicData>
        </a:graphic>
      </p:graphicFrame>
      <p:sp>
        <p:nvSpPr>
          <p:cNvPr id="5" name="CuadroTexto 4">
            <a:extLst>
              <a:ext uri="{FF2B5EF4-FFF2-40B4-BE49-F238E27FC236}">
                <a16:creationId xmlns:a16="http://schemas.microsoft.com/office/drawing/2014/main" id="{F2140D66-3007-F63F-050D-E33B0092F60C}"/>
              </a:ext>
            </a:extLst>
          </p:cNvPr>
          <p:cNvSpPr txBox="1"/>
          <p:nvPr/>
        </p:nvSpPr>
        <p:spPr>
          <a:xfrm>
            <a:off x="207129" y="6331717"/>
            <a:ext cx="9561559" cy="507831"/>
          </a:xfrm>
          <a:prstGeom prst="rect">
            <a:avLst/>
          </a:prstGeom>
          <a:noFill/>
        </p:spPr>
        <p:txBody>
          <a:bodyPr wrap="square">
            <a:spAutoFit/>
          </a:bodyPr>
          <a:lstStyle/>
          <a:p>
            <a:r>
              <a:rPr lang="es-ES" sz="9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arGLP1: agonistas del receptor del péptido similar al glucagón 1; </a:t>
            </a:r>
            <a:r>
              <a:rPr lang="es-ES" sz="900" dirty="0"/>
              <a:t>CV: cardiovascular; </a:t>
            </a:r>
            <a:r>
              <a:rPr lang="en-US" sz="900" dirty="0"/>
              <a:t>IC: </a:t>
            </a:r>
            <a:r>
              <a:rPr lang="en-US" sz="900" dirty="0" err="1"/>
              <a:t>insuficiencia</a:t>
            </a:r>
            <a:r>
              <a:rPr lang="en-US" sz="900" dirty="0"/>
              <a:t> </a:t>
            </a:r>
            <a:r>
              <a:rPr lang="en-US" sz="900" dirty="0" err="1"/>
              <a:t>cardiaca</a:t>
            </a:r>
            <a:r>
              <a:rPr lang="en-US" sz="900" dirty="0"/>
              <a:t>; </a:t>
            </a:r>
            <a:r>
              <a:rPr lang="es-ES" sz="900" kern="100" dirty="0">
                <a:effectLst/>
                <a:ea typeface="Aptos" panose="020B0004020202020204" pitchFamily="34" charset="0"/>
                <a:cs typeface="Times New Roman" panose="02020603050405020304" pitchFamily="18" charset="0"/>
              </a:rPr>
              <a:t>iSGLT2: inhibidores del cotransportador de sodio-glucosa tipo 2;</a:t>
            </a:r>
            <a:br>
              <a:rPr lang="es-ES" sz="900" kern="100" dirty="0">
                <a:effectLst/>
                <a:ea typeface="Aptos" panose="020B0004020202020204" pitchFamily="34" charset="0"/>
                <a:cs typeface="Times New Roman" panose="02020603050405020304" pitchFamily="18" charset="0"/>
              </a:rPr>
            </a:br>
            <a:r>
              <a:rPr lang="es-ES" sz="900" kern="100" dirty="0">
                <a:effectLst/>
                <a:ea typeface="Aptos" panose="020B0004020202020204" pitchFamily="34" charset="0"/>
                <a:cs typeface="Times New Roman" panose="02020603050405020304" pitchFamily="18" charset="0"/>
              </a:rPr>
              <a:t>T</a:t>
            </a:r>
            <a:r>
              <a:rPr lang="en-US" sz="900" dirty="0" err="1"/>
              <a:t>FGe</a:t>
            </a:r>
            <a:r>
              <a:rPr lang="en-US" sz="900" dirty="0"/>
              <a:t>: </a:t>
            </a:r>
            <a:r>
              <a:rPr lang="en-US" sz="900" dirty="0" err="1"/>
              <a:t>tasa</a:t>
            </a:r>
            <a:r>
              <a:rPr lang="en-US" sz="900" dirty="0"/>
              <a:t> de </a:t>
            </a:r>
            <a:r>
              <a:rPr lang="en-US" sz="900" dirty="0" err="1"/>
              <a:t>filtración</a:t>
            </a:r>
            <a:r>
              <a:rPr lang="en-US" sz="900" dirty="0"/>
              <a:t> glomerular </a:t>
            </a:r>
            <a:r>
              <a:rPr lang="en-US" sz="900" dirty="0" err="1"/>
              <a:t>estimada</a:t>
            </a:r>
            <a:r>
              <a:rPr lang="es-ES" sz="900" kern="100" dirty="0">
                <a:effectLst/>
                <a:ea typeface="Aptos" panose="020B0004020202020204" pitchFamily="34" charset="0"/>
                <a:cs typeface="Times New Roman" panose="02020603050405020304" pitchFamily="18" charset="0"/>
              </a:rPr>
              <a:t>.</a:t>
            </a:r>
          </a:p>
          <a:p>
            <a:r>
              <a:rPr lang="es-ES" sz="900" dirty="0">
                <a:solidFill>
                  <a:srgbClr val="C00000"/>
                </a:solidFill>
                <a:ea typeface="ヒラギノ角ゴ Pro W3" charset="-128"/>
              </a:rPr>
              <a:t>B</a:t>
            </a:r>
            <a:r>
              <a:rPr lang="es-ES" sz="900" dirty="0">
                <a:ea typeface="ヒラギノ角ゴ Pro W3" charset="-128"/>
              </a:rPr>
              <a:t>: nivel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2269024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1AD99-A2B8-504D-14BE-C8F069385F66}"/>
              </a:ext>
            </a:extLst>
          </p:cNvPr>
          <p:cNvSpPr>
            <a:spLocks noGrp="1"/>
          </p:cNvSpPr>
          <p:nvPr>
            <p:ph type="title"/>
          </p:nvPr>
        </p:nvSpPr>
        <p:spPr/>
        <p:txBody>
          <a:bodyPr>
            <a:normAutofit/>
          </a:bodyPr>
          <a:lstStyle/>
          <a:p>
            <a:r>
              <a:rPr lang="es-ES" dirty="0"/>
              <a:t>Tratamiento</a:t>
            </a:r>
          </a:p>
        </p:txBody>
      </p:sp>
      <p:graphicFrame>
        <p:nvGraphicFramePr>
          <p:cNvPr id="3" name="Tabla 2">
            <a:extLst>
              <a:ext uri="{FF2B5EF4-FFF2-40B4-BE49-F238E27FC236}">
                <a16:creationId xmlns:a16="http://schemas.microsoft.com/office/drawing/2014/main" id="{0D208EA5-AB28-EFF4-A718-76897687FAC1}"/>
              </a:ext>
            </a:extLst>
          </p:cNvPr>
          <p:cNvGraphicFramePr>
            <a:graphicFrameLocks noGrp="1"/>
          </p:cNvGraphicFramePr>
          <p:nvPr>
            <p:extLst>
              <p:ext uri="{D42A27DB-BD31-4B8C-83A1-F6EECF244321}">
                <p14:modId xmlns:p14="http://schemas.microsoft.com/office/powerpoint/2010/main" val="863034349"/>
              </p:ext>
            </p:extLst>
          </p:nvPr>
        </p:nvGraphicFramePr>
        <p:xfrm>
          <a:off x="838199" y="1612041"/>
          <a:ext cx="11079330" cy="1371600"/>
        </p:xfrm>
        <a:graphic>
          <a:graphicData uri="http://schemas.openxmlformats.org/drawingml/2006/table">
            <a:tbl>
              <a:tblPr firstRow="1" bandRow="1">
                <a:tableStyleId>{5C22544A-7EE6-4342-B048-85BDC9FD1C3A}</a:tableStyleId>
              </a:tblPr>
              <a:tblGrid>
                <a:gridCol w="2212904">
                  <a:extLst>
                    <a:ext uri="{9D8B030D-6E8A-4147-A177-3AD203B41FA5}">
                      <a16:colId xmlns:a16="http://schemas.microsoft.com/office/drawing/2014/main" val="2813094283"/>
                    </a:ext>
                  </a:extLst>
                </a:gridCol>
                <a:gridCol w="1786537">
                  <a:extLst>
                    <a:ext uri="{9D8B030D-6E8A-4147-A177-3AD203B41FA5}">
                      <a16:colId xmlns:a16="http://schemas.microsoft.com/office/drawing/2014/main" val="2991053934"/>
                    </a:ext>
                  </a:extLst>
                </a:gridCol>
                <a:gridCol w="3591779">
                  <a:extLst>
                    <a:ext uri="{9D8B030D-6E8A-4147-A177-3AD203B41FA5}">
                      <a16:colId xmlns:a16="http://schemas.microsoft.com/office/drawing/2014/main" val="476181256"/>
                    </a:ext>
                  </a:extLst>
                </a:gridCol>
                <a:gridCol w="3488110">
                  <a:extLst>
                    <a:ext uri="{9D8B030D-6E8A-4147-A177-3AD203B41FA5}">
                      <a16:colId xmlns:a16="http://schemas.microsoft.com/office/drawing/2014/main" val="1699859532"/>
                    </a:ext>
                  </a:extLst>
                </a:gridCol>
              </a:tblGrid>
              <a:tr h="182393">
                <a:tc>
                  <a:txBody>
                    <a:bodyPr/>
                    <a:lstStyle/>
                    <a:p>
                      <a:r>
                        <a:rPr lang="es-ES" sz="1200" b="0" dirty="0"/>
                        <a:t>Paciente sano (pocas enfermedades crónicas coexistentes, estado cognitivo y funcional intacto)</a:t>
                      </a:r>
                    </a:p>
                  </a:txBody>
                  <a:tcPr>
                    <a:solidFill>
                      <a:srgbClr val="123E69"/>
                    </a:solidFill>
                  </a:tcPr>
                </a:tc>
                <a:tc>
                  <a:txBody>
                    <a:bodyPr/>
                    <a:lstStyle/>
                    <a:p>
                      <a:r>
                        <a:rPr lang="es-ES" sz="1200" b="0" dirty="0"/>
                        <a:t>HbA</a:t>
                      </a:r>
                      <a:r>
                        <a:rPr lang="es-ES" sz="1200" b="0" baseline="-25000" dirty="0"/>
                        <a:t>1c</a:t>
                      </a:r>
                      <a:r>
                        <a:rPr lang="es-ES" sz="1200" b="0" dirty="0"/>
                        <a:t> &lt; 7,0-7,5%</a:t>
                      </a:r>
                    </a:p>
                    <a:p>
                      <a:r>
                        <a:rPr lang="es-ES" sz="1200" b="0" dirty="0"/>
                        <a:t>(&lt; 53-58 mmol/mol)</a:t>
                      </a:r>
                    </a:p>
                  </a:txBody>
                  <a:tcPr>
                    <a:solidFill>
                      <a:srgbClr val="123E69"/>
                    </a:solidFill>
                  </a:tcPr>
                </a:tc>
                <a:tc>
                  <a:txBody>
                    <a:bodyPr/>
                    <a:lstStyle/>
                    <a:p>
                      <a:pPr marL="0" indent="0">
                        <a:buFont typeface="Arial" panose="020B0604020202020204" pitchFamily="34" charset="0"/>
                        <a:buNone/>
                      </a:pPr>
                      <a:r>
                        <a:rPr lang="es-ES" sz="1200" b="0" dirty="0"/>
                        <a:t>Simplificar la pauta si:</a:t>
                      </a:r>
                    </a:p>
                    <a:p>
                      <a:pPr marL="285750" indent="-285750">
                        <a:buFont typeface="Arial" panose="020B0604020202020204" pitchFamily="34" charset="0"/>
                        <a:buChar char="•"/>
                      </a:pPr>
                      <a:r>
                        <a:rPr lang="es-ES" sz="1200" b="0" dirty="0"/>
                        <a:t>Hipoglucemia grave o recurrente en pacientes tratados con insulina (independientemente de la HbA</a:t>
                      </a:r>
                      <a:r>
                        <a:rPr lang="es-ES" sz="1200" b="0" baseline="-25000" dirty="0"/>
                        <a:t>1c</a:t>
                      </a:r>
                      <a:r>
                        <a:rPr lang="es-ES" sz="1200" b="0" dirty="0"/>
                        <a:t>).</a:t>
                      </a:r>
                    </a:p>
                    <a:p>
                      <a:pPr marL="285750" indent="-285750">
                        <a:buFont typeface="Arial" panose="020B0604020202020204" pitchFamily="34" charset="0"/>
                        <a:buChar char="•"/>
                      </a:pPr>
                      <a:r>
                        <a:rPr lang="es-ES" sz="1200" b="0" dirty="0"/>
                        <a:t>Oscilaciones amplias de la glucosa.</a:t>
                      </a:r>
                    </a:p>
                    <a:p>
                      <a:pPr marL="285750" indent="-285750">
                        <a:buFont typeface="Arial" panose="020B0604020202020204" pitchFamily="34" charset="0"/>
                        <a:buChar char="•"/>
                      </a:pPr>
                      <a:r>
                        <a:rPr lang="es-ES" sz="1200" b="0" dirty="0"/>
                        <a:t>Deterioro cognitivo o funcional después de una enfermedad aguda.</a:t>
                      </a:r>
                    </a:p>
                  </a:txBody>
                  <a:tcPr>
                    <a:solidFill>
                      <a:srgbClr val="123E69"/>
                    </a:solidFill>
                  </a:tcPr>
                </a:tc>
                <a:tc>
                  <a:txBody>
                    <a:bodyPr/>
                    <a:lstStyle/>
                    <a:p>
                      <a:pPr marL="0" indent="0">
                        <a:buFont typeface="Arial" panose="020B0604020202020204" pitchFamily="34" charset="0"/>
                        <a:buNone/>
                      </a:pPr>
                      <a:r>
                        <a:rPr lang="es-ES" sz="1200" b="0" dirty="0"/>
                        <a:t>Reducir intensidad/suspender si: </a:t>
                      </a:r>
                    </a:p>
                    <a:p>
                      <a:pPr marL="171450" indent="-171450">
                        <a:buFont typeface="Arial" panose="020B0604020202020204" pitchFamily="34" charset="0"/>
                        <a:buChar char="•"/>
                      </a:pPr>
                      <a:r>
                        <a:rPr lang="es-ES" sz="1200" b="0" dirty="0"/>
                        <a:t>Hipoglucemia grave o recurrente en pacientes que reciben tratamientos sin insulina con alto riesgo de hipoglucemia (independientemente de la HbA</a:t>
                      </a:r>
                      <a:r>
                        <a:rPr lang="es-ES" sz="1200" b="0" baseline="-25000" dirty="0"/>
                        <a:t>1c</a:t>
                      </a:r>
                      <a:r>
                        <a:rPr lang="es-ES" sz="1200" b="0" dirty="0"/>
                        <a:t>).</a:t>
                      </a:r>
                    </a:p>
                    <a:p>
                      <a:pPr marL="171450" indent="-171450">
                        <a:buFont typeface="Arial" panose="020B0604020202020204" pitchFamily="34" charset="0"/>
                        <a:buChar char="•"/>
                      </a:pPr>
                      <a:r>
                        <a:rPr lang="es-ES" sz="1200" b="0" dirty="0"/>
                        <a:t>Oscilaciones amplias de la glucosa.</a:t>
                      </a:r>
                    </a:p>
                    <a:p>
                      <a:pPr marL="171450" indent="-171450">
                        <a:buFont typeface="Arial" panose="020B0604020202020204" pitchFamily="34" charset="0"/>
                        <a:buChar char="•"/>
                      </a:pPr>
                      <a:r>
                        <a:rPr lang="es-ES" sz="1200" b="0" dirty="0"/>
                        <a:t>Polimedicación.</a:t>
                      </a:r>
                    </a:p>
                  </a:txBody>
                  <a:tcPr>
                    <a:solidFill>
                      <a:srgbClr val="123E69"/>
                    </a:solidFill>
                  </a:tcPr>
                </a:tc>
                <a:extLst>
                  <a:ext uri="{0D108BD9-81ED-4DB2-BD59-A6C34878D82A}">
                    <a16:rowId xmlns:a16="http://schemas.microsoft.com/office/drawing/2014/main" val="2352117735"/>
                  </a:ext>
                </a:extLst>
              </a:tr>
            </a:tbl>
          </a:graphicData>
        </a:graphic>
      </p:graphicFrame>
      <p:sp>
        <p:nvSpPr>
          <p:cNvPr id="5" name="CuadroTexto 4">
            <a:extLst>
              <a:ext uri="{FF2B5EF4-FFF2-40B4-BE49-F238E27FC236}">
                <a16:creationId xmlns:a16="http://schemas.microsoft.com/office/drawing/2014/main" id="{77D951ED-4683-7192-682C-941FB24CBFCB}"/>
              </a:ext>
            </a:extLst>
          </p:cNvPr>
          <p:cNvSpPr txBox="1"/>
          <p:nvPr/>
        </p:nvSpPr>
        <p:spPr>
          <a:xfrm>
            <a:off x="742950" y="705019"/>
            <a:ext cx="10872186" cy="830997"/>
          </a:xfrm>
          <a:prstGeom prst="rect">
            <a:avLst/>
          </a:prstGeom>
          <a:noFill/>
        </p:spPr>
        <p:txBody>
          <a:bodyPr wrap="square">
            <a:spAutoFit/>
          </a:bodyPr>
          <a:lstStyle/>
          <a:p>
            <a:pPr algn="ctr"/>
            <a:r>
              <a:rPr lang="es-ES" sz="2400" b="1" dirty="0"/>
              <a:t>Consideraciones para simplificar y reducir la intensidad/suspender la pauta terapéutica en adultos mayores con DM</a:t>
            </a:r>
          </a:p>
        </p:txBody>
      </p:sp>
      <p:graphicFrame>
        <p:nvGraphicFramePr>
          <p:cNvPr id="6" name="Tabla 5">
            <a:extLst>
              <a:ext uri="{FF2B5EF4-FFF2-40B4-BE49-F238E27FC236}">
                <a16:creationId xmlns:a16="http://schemas.microsoft.com/office/drawing/2014/main" id="{DB9FF9B2-AE85-3982-54C3-F84BFF50CE76}"/>
              </a:ext>
            </a:extLst>
          </p:cNvPr>
          <p:cNvGraphicFramePr>
            <a:graphicFrameLocks noGrp="1"/>
          </p:cNvGraphicFramePr>
          <p:nvPr>
            <p:extLst>
              <p:ext uri="{D42A27DB-BD31-4B8C-83A1-F6EECF244321}">
                <p14:modId xmlns:p14="http://schemas.microsoft.com/office/powerpoint/2010/main" val="1818861744"/>
              </p:ext>
            </p:extLst>
          </p:nvPr>
        </p:nvGraphicFramePr>
        <p:xfrm>
          <a:off x="838199" y="3205602"/>
          <a:ext cx="10977979" cy="1554480"/>
        </p:xfrm>
        <a:graphic>
          <a:graphicData uri="http://schemas.openxmlformats.org/drawingml/2006/table">
            <a:tbl>
              <a:tblPr firstRow="1" bandRow="1">
                <a:tableStyleId>{5C22544A-7EE6-4342-B048-85BDC9FD1C3A}</a:tableStyleId>
              </a:tblPr>
              <a:tblGrid>
                <a:gridCol w="2212904">
                  <a:extLst>
                    <a:ext uri="{9D8B030D-6E8A-4147-A177-3AD203B41FA5}">
                      <a16:colId xmlns:a16="http://schemas.microsoft.com/office/drawing/2014/main" val="3277053404"/>
                    </a:ext>
                  </a:extLst>
                </a:gridCol>
                <a:gridCol w="1786537">
                  <a:extLst>
                    <a:ext uri="{9D8B030D-6E8A-4147-A177-3AD203B41FA5}">
                      <a16:colId xmlns:a16="http://schemas.microsoft.com/office/drawing/2014/main" val="2817618786"/>
                    </a:ext>
                  </a:extLst>
                </a:gridCol>
                <a:gridCol w="3591779">
                  <a:extLst>
                    <a:ext uri="{9D8B030D-6E8A-4147-A177-3AD203B41FA5}">
                      <a16:colId xmlns:a16="http://schemas.microsoft.com/office/drawing/2014/main" val="1515310245"/>
                    </a:ext>
                  </a:extLst>
                </a:gridCol>
                <a:gridCol w="3386759">
                  <a:extLst>
                    <a:ext uri="{9D8B030D-6E8A-4147-A177-3AD203B41FA5}">
                      <a16:colId xmlns:a16="http://schemas.microsoft.com/office/drawing/2014/main" val="238340668"/>
                    </a:ext>
                  </a:extLst>
                </a:gridCol>
              </a:tblGrid>
              <a:tr h="562131">
                <a:tc>
                  <a:txBody>
                    <a:bodyPr/>
                    <a:lstStyle/>
                    <a:p>
                      <a:r>
                        <a:rPr lang="es-ES" sz="1200" b="0" dirty="0"/>
                        <a:t>Paciente complejo/intermedio (fragilidad, comorbilidades graves, deterioro de las actividades diarias y una relación riesgo-beneficio de la medicación para la diabetes menos favorable)</a:t>
                      </a:r>
                    </a:p>
                  </a:txBody>
                  <a:tcPr>
                    <a:solidFill>
                      <a:srgbClr val="29AE8B"/>
                    </a:solidFill>
                  </a:tcPr>
                </a:tc>
                <a:tc>
                  <a:txBody>
                    <a:bodyPr/>
                    <a:lstStyle/>
                    <a:p>
                      <a:r>
                        <a:rPr lang="es-ES" sz="1200" b="0" dirty="0"/>
                        <a:t>HbA</a:t>
                      </a:r>
                      <a:r>
                        <a:rPr lang="es-ES" sz="1200" b="0" baseline="-25000" dirty="0"/>
                        <a:t>1c</a:t>
                      </a:r>
                      <a:r>
                        <a:rPr lang="es-ES" sz="1200" b="0" dirty="0"/>
                        <a:t> &lt; 8,0%</a:t>
                      </a:r>
                    </a:p>
                    <a:p>
                      <a:r>
                        <a:rPr lang="es-ES" sz="1200" b="0" dirty="0"/>
                        <a:t>(64 mmol/mol)</a:t>
                      </a:r>
                    </a:p>
                  </a:txBody>
                  <a:tcPr>
                    <a:solidFill>
                      <a:srgbClr val="29AE8B"/>
                    </a:solidFill>
                  </a:tcPr>
                </a:tc>
                <a:tc>
                  <a:txBody>
                    <a:bodyPr/>
                    <a:lstStyle/>
                    <a:p>
                      <a:pPr marL="0" indent="0">
                        <a:buFont typeface="Arial" panose="020B0604020202020204" pitchFamily="34" charset="0"/>
                        <a:buNone/>
                      </a:pPr>
                      <a:r>
                        <a:rPr lang="es-ES" sz="1200" b="0" dirty="0"/>
                        <a:t>Simplificar la pauta si:</a:t>
                      </a:r>
                    </a:p>
                    <a:p>
                      <a:pPr marL="285750" indent="-285750">
                        <a:buFont typeface="Arial" panose="020B0604020202020204" pitchFamily="34" charset="0"/>
                        <a:buChar char="•"/>
                      </a:pPr>
                      <a:r>
                        <a:rPr lang="es-ES" sz="1200" b="0" dirty="0"/>
                        <a:t>Hipoglucemia grave o recurrente en pacientes tratados con insulina (incluso si la HbA</a:t>
                      </a:r>
                      <a:r>
                        <a:rPr lang="es-ES" sz="1200" b="0" baseline="-25000" dirty="0"/>
                        <a:t>1C</a:t>
                      </a:r>
                      <a:r>
                        <a:rPr lang="es-ES" sz="1200" b="0" dirty="0"/>
                        <a:t> es apropiada).</a:t>
                      </a:r>
                    </a:p>
                    <a:p>
                      <a:pPr marL="285750" indent="-285750">
                        <a:buFont typeface="Arial" panose="020B0604020202020204" pitchFamily="34" charset="0"/>
                        <a:buChar char="•"/>
                      </a:pPr>
                      <a:r>
                        <a:rPr lang="es-ES" sz="1200" b="0" dirty="0"/>
                        <a:t>El paciente no puede manejar la complejidad de una pauta con insulina.</a:t>
                      </a:r>
                    </a:p>
                    <a:p>
                      <a:pPr marL="285750" indent="-285750">
                        <a:buFont typeface="Arial" panose="020B0604020202020204" pitchFamily="34" charset="0"/>
                        <a:buChar char="•"/>
                      </a:pPr>
                      <a:r>
                        <a:rPr lang="es-ES" sz="1200" b="0" dirty="0"/>
                        <a:t>Cambio significativo en circunstancias sociales, situación vital o dificultades financieras.</a:t>
                      </a:r>
                    </a:p>
                  </a:txBody>
                  <a:tcPr>
                    <a:solidFill>
                      <a:srgbClr val="29AE8B"/>
                    </a:solidFill>
                  </a:tcPr>
                </a:tc>
                <a:tc>
                  <a:txBody>
                    <a:bodyPr/>
                    <a:lstStyle/>
                    <a:p>
                      <a:pPr marL="0" indent="0">
                        <a:buFont typeface="Arial" panose="020B0604020202020204" pitchFamily="34" charset="0"/>
                        <a:buNone/>
                      </a:pPr>
                      <a:r>
                        <a:rPr lang="es-ES" sz="1200" b="0" dirty="0"/>
                        <a:t>Reducir intensidad/suspender si:</a:t>
                      </a:r>
                    </a:p>
                    <a:p>
                      <a:pPr marL="171450" indent="-171450">
                        <a:buFont typeface="Arial" panose="020B0604020202020204" pitchFamily="34" charset="0"/>
                        <a:buChar char="•"/>
                      </a:pPr>
                      <a:r>
                        <a:rPr lang="es-ES" sz="1200" b="0" dirty="0"/>
                        <a:t>Hipoglucemia grave o recurrente en pacientes que reciben tratamientos sin insulina con alto riesgo de hipoglucemia (incluso si la HbA</a:t>
                      </a:r>
                      <a:r>
                        <a:rPr lang="es-ES" sz="1200" b="0" baseline="-25000" dirty="0"/>
                        <a:t>1C</a:t>
                      </a:r>
                      <a:r>
                        <a:rPr lang="es-ES" sz="1200" b="0" dirty="0"/>
                        <a:t> es apropiada).</a:t>
                      </a:r>
                    </a:p>
                    <a:p>
                      <a:pPr marL="171450" indent="-171450">
                        <a:buFont typeface="Arial" panose="020B0604020202020204" pitchFamily="34" charset="0"/>
                        <a:buChar char="•"/>
                      </a:pPr>
                      <a:r>
                        <a:rPr lang="es-ES" sz="1200" b="0" dirty="0"/>
                        <a:t>Oscilaciones amplias de la glucosa.</a:t>
                      </a:r>
                    </a:p>
                    <a:p>
                      <a:pPr marL="171450" indent="-171450">
                        <a:buFont typeface="Arial" panose="020B0604020202020204" pitchFamily="34" charset="0"/>
                        <a:buChar char="•"/>
                      </a:pPr>
                      <a:r>
                        <a:rPr lang="es-ES" sz="1200" b="0" dirty="0"/>
                        <a:t>Polimedicación.</a:t>
                      </a:r>
                    </a:p>
                  </a:txBody>
                  <a:tcPr>
                    <a:solidFill>
                      <a:srgbClr val="29AE8B"/>
                    </a:solidFill>
                  </a:tcPr>
                </a:tc>
                <a:extLst>
                  <a:ext uri="{0D108BD9-81ED-4DB2-BD59-A6C34878D82A}">
                    <a16:rowId xmlns:a16="http://schemas.microsoft.com/office/drawing/2014/main" val="2424601814"/>
                  </a:ext>
                </a:extLst>
              </a:tr>
            </a:tbl>
          </a:graphicData>
        </a:graphic>
      </p:graphicFrame>
      <p:graphicFrame>
        <p:nvGraphicFramePr>
          <p:cNvPr id="7" name="Tabla 6">
            <a:extLst>
              <a:ext uri="{FF2B5EF4-FFF2-40B4-BE49-F238E27FC236}">
                <a16:creationId xmlns:a16="http://schemas.microsoft.com/office/drawing/2014/main" id="{7DDDFB3F-D0AA-DA16-CE3A-D20557FCB6BE}"/>
              </a:ext>
            </a:extLst>
          </p:cNvPr>
          <p:cNvGraphicFramePr>
            <a:graphicFrameLocks noGrp="1"/>
          </p:cNvGraphicFramePr>
          <p:nvPr>
            <p:extLst>
              <p:ext uri="{D42A27DB-BD31-4B8C-83A1-F6EECF244321}">
                <p14:modId xmlns:p14="http://schemas.microsoft.com/office/powerpoint/2010/main" val="3285552899"/>
              </p:ext>
            </p:extLst>
          </p:nvPr>
        </p:nvGraphicFramePr>
        <p:xfrm>
          <a:off x="838199" y="4966803"/>
          <a:ext cx="11079330" cy="1005840"/>
        </p:xfrm>
        <a:graphic>
          <a:graphicData uri="http://schemas.openxmlformats.org/drawingml/2006/table">
            <a:tbl>
              <a:tblPr firstRow="1" bandRow="1">
                <a:tableStyleId>{5C22544A-7EE6-4342-B048-85BDC9FD1C3A}</a:tableStyleId>
              </a:tblPr>
              <a:tblGrid>
                <a:gridCol w="2212904">
                  <a:extLst>
                    <a:ext uri="{9D8B030D-6E8A-4147-A177-3AD203B41FA5}">
                      <a16:colId xmlns:a16="http://schemas.microsoft.com/office/drawing/2014/main" val="3821241808"/>
                    </a:ext>
                  </a:extLst>
                </a:gridCol>
                <a:gridCol w="1786537">
                  <a:extLst>
                    <a:ext uri="{9D8B030D-6E8A-4147-A177-3AD203B41FA5}">
                      <a16:colId xmlns:a16="http://schemas.microsoft.com/office/drawing/2014/main" val="1264552925"/>
                    </a:ext>
                  </a:extLst>
                </a:gridCol>
                <a:gridCol w="3591779">
                  <a:extLst>
                    <a:ext uri="{9D8B030D-6E8A-4147-A177-3AD203B41FA5}">
                      <a16:colId xmlns:a16="http://schemas.microsoft.com/office/drawing/2014/main" val="3962570790"/>
                    </a:ext>
                  </a:extLst>
                </a:gridCol>
                <a:gridCol w="3488110">
                  <a:extLst>
                    <a:ext uri="{9D8B030D-6E8A-4147-A177-3AD203B41FA5}">
                      <a16:colId xmlns:a16="http://schemas.microsoft.com/office/drawing/2014/main" val="2905851239"/>
                    </a:ext>
                  </a:extLst>
                </a:gridCol>
              </a:tblGrid>
              <a:tr h="687595">
                <a:tc>
                  <a:txBody>
                    <a:bodyPr/>
                    <a:lstStyle/>
                    <a:p>
                      <a:r>
                        <a:rPr lang="es-ES" sz="1200" b="0" dirty="0"/>
                        <a:t>Pacientes que residen en la</a:t>
                      </a:r>
                    </a:p>
                    <a:p>
                      <a:r>
                        <a:rPr lang="es-ES" sz="1200" b="0" dirty="0"/>
                        <a:t>comunidad y reciben atención en centros de atención especializada para su rehabilitación a corto plazo</a:t>
                      </a:r>
                    </a:p>
                  </a:txBody>
                  <a:tcPr>
                    <a:solidFill>
                      <a:srgbClr val="C00000"/>
                    </a:solidFill>
                  </a:tcPr>
                </a:tc>
                <a:tc>
                  <a:txBody>
                    <a:bodyPr/>
                    <a:lstStyle/>
                    <a:p>
                      <a:r>
                        <a:rPr lang="es-ES" sz="1200" b="0" dirty="0"/>
                        <a:t>Evitar basarse en la HbA</a:t>
                      </a:r>
                      <a:r>
                        <a:rPr lang="es-ES" sz="1200" b="0" baseline="-25000" dirty="0"/>
                        <a:t>1c</a:t>
                      </a:r>
                      <a:r>
                        <a:rPr lang="es-ES" sz="1200" b="0" dirty="0"/>
                        <a:t>, objetivo de</a:t>
                      </a:r>
                    </a:p>
                    <a:p>
                      <a:r>
                        <a:rPr lang="es-ES" sz="1200" b="0" dirty="0"/>
                        <a:t>glucosa 100-200 mg/</a:t>
                      </a:r>
                      <a:r>
                        <a:rPr lang="es-ES" sz="1200" b="0" dirty="0" err="1"/>
                        <a:t>dL</a:t>
                      </a:r>
                      <a:r>
                        <a:rPr lang="es-ES" sz="1200" b="0" dirty="0"/>
                        <a:t> (5,55-11,1 mmol/L)</a:t>
                      </a:r>
                    </a:p>
                  </a:txBody>
                  <a:tcPr>
                    <a:solidFill>
                      <a:srgbClr val="C00000"/>
                    </a:solidFill>
                  </a:tcPr>
                </a:tc>
                <a:tc>
                  <a:txBody>
                    <a:bodyPr/>
                    <a:lstStyle/>
                    <a:p>
                      <a:pPr marL="171450" indent="-171450">
                        <a:buFont typeface="Arial" panose="020B0604020202020204" pitchFamily="34" charset="0"/>
                        <a:buChar char="•"/>
                      </a:pPr>
                      <a:r>
                        <a:rPr lang="es-ES" sz="1200" b="0" dirty="0"/>
                        <a:t>Si la pauta terapéutica se volvió más compleja en la hospitalización, en muchos casos es razonable restablecer la pauta previa a la hospitalización durante la rehabilitación.</a:t>
                      </a:r>
                    </a:p>
                  </a:txBody>
                  <a:tcPr>
                    <a:solidFill>
                      <a:srgbClr val="C00000"/>
                    </a:solidFill>
                  </a:tcPr>
                </a:tc>
                <a:tc>
                  <a:txBody>
                    <a:bodyPr/>
                    <a:lstStyle/>
                    <a:p>
                      <a:pPr marL="171450" indent="-171450">
                        <a:buFont typeface="Arial" panose="020B0604020202020204" pitchFamily="34" charset="0"/>
                        <a:buChar char="•"/>
                      </a:pPr>
                      <a:r>
                        <a:rPr lang="es-ES" sz="1200" b="0" dirty="0"/>
                        <a:t>Si la hospitalización por enfermedad aguda provoca pérdida de peso, anorexia, deterioro cognitivo a corto plazo o pérdida de funcionamiento físico.</a:t>
                      </a:r>
                    </a:p>
                  </a:txBody>
                  <a:tcPr>
                    <a:solidFill>
                      <a:srgbClr val="C00000"/>
                    </a:solidFill>
                  </a:tcPr>
                </a:tc>
                <a:extLst>
                  <a:ext uri="{0D108BD9-81ED-4DB2-BD59-A6C34878D82A}">
                    <a16:rowId xmlns:a16="http://schemas.microsoft.com/office/drawing/2014/main" val="1324023136"/>
                  </a:ext>
                </a:extLst>
              </a:tr>
            </a:tbl>
          </a:graphicData>
        </a:graphic>
      </p:graphicFrame>
      <p:sp>
        <p:nvSpPr>
          <p:cNvPr id="8" name="CuadroTexto 7">
            <a:extLst>
              <a:ext uri="{FF2B5EF4-FFF2-40B4-BE49-F238E27FC236}">
                <a16:creationId xmlns:a16="http://schemas.microsoft.com/office/drawing/2014/main" id="{158D6B25-D5F1-F92C-E80D-2B7649533DAF}"/>
              </a:ext>
            </a:extLst>
          </p:cNvPr>
          <p:cNvSpPr txBox="1"/>
          <p:nvPr/>
        </p:nvSpPr>
        <p:spPr>
          <a:xfrm>
            <a:off x="213969" y="6449753"/>
            <a:ext cx="9777756" cy="2308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a:t>
            </a:r>
            <a:endParaRPr lang="es-ES" sz="900" dirty="0"/>
          </a:p>
        </p:txBody>
      </p:sp>
    </p:spTree>
    <p:extLst>
      <p:ext uri="{BB962C8B-B14F-4D97-AF65-F5344CB8AC3E}">
        <p14:creationId xmlns:p14="http://schemas.microsoft.com/office/powerpoint/2010/main" val="2486150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7B719-5F22-00A9-153F-1081A1D89DB4}"/>
              </a:ext>
            </a:extLst>
          </p:cNvPr>
          <p:cNvSpPr>
            <a:spLocks noGrp="1"/>
          </p:cNvSpPr>
          <p:nvPr>
            <p:ph type="title"/>
          </p:nvPr>
        </p:nvSpPr>
        <p:spPr/>
        <p:txBody>
          <a:bodyPr>
            <a:normAutofit/>
          </a:bodyPr>
          <a:lstStyle/>
          <a:p>
            <a:r>
              <a:rPr lang="es-ES" dirty="0"/>
              <a:t>Tratamiento</a:t>
            </a:r>
          </a:p>
        </p:txBody>
      </p:sp>
      <p:graphicFrame>
        <p:nvGraphicFramePr>
          <p:cNvPr id="5" name="Tabla 4">
            <a:extLst>
              <a:ext uri="{FF2B5EF4-FFF2-40B4-BE49-F238E27FC236}">
                <a16:creationId xmlns:a16="http://schemas.microsoft.com/office/drawing/2014/main" id="{AD034854-C807-9713-679A-6B47D4F572F1}"/>
              </a:ext>
            </a:extLst>
          </p:cNvPr>
          <p:cNvGraphicFramePr>
            <a:graphicFrameLocks noGrp="1"/>
          </p:cNvGraphicFramePr>
          <p:nvPr>
            <p:extLst>
              <p:ext uri="{D42A27DB-BD31-4B8C-83A1-F6EECF244321}">
                <p14:modId xmlns:p14="http://schemas.microsoft.com/office/powerpoint/2010/main" val="1611524603"/>
              </p:ext>
            </p:extLst>
          </p:nvPr>
        </p:nvGraphicFramePr>
        <p:xfrm>
          <a:off x="807871" y="1996335"/>
          <a:ext cx="11079330" cy="1188720"/>
        </p:xfrm>
        <a:graphic>
          <a:graphicData uri="http://schemas.openxmlformats.org/drawingml/2006/table">
            <a:tbl>
              <a:tblPr firstRow="1" bandRow="1">
                <a:tableStyleId>{5C22544A-7EE6-4342-B048-85BDC9FD1C3A}</a:tableStyleId>
              </a:tblPr>
              <a:tblGrid>
                <a:gridCol w="2212904">
                  <a:extLst>
                    <a:ext uri="{9D8B030D-6E8A-4147-A177-3AD203B41FA5}">
                      <a16:colId xmlns:a16="http://schemas.microsoft.com/office/drawing/2014/main" val="3983531968"/>
                    </a:ext>
                  </a:extLst>
                </a:gridCol>
                <a:gridCol w="1786537">
                  <a:extLst>
                    <a:ext uri="{9D8B030D-6E8A-4147-A177-3AD203B41FA5}">
                      <a16:colId xmlns:a16="http://schemas.microsoft.com/office/drawing/2014/main" val="2345365224"/>
                    </a:ext>
                  </a:extLst>
                </a:gridCol>
                <a:gridCol w="3591779">
                  <a:extLst>
                    <a:ext uri="{9D8B030D-6E8A-4147-A177-3AD203B41FA5}">
                      <a16:colId xmlns:a16="http://schemas.microsoft.com/office/drawing/2014/main" val="3043220254"/>
                    </a:ext>
                  </a:extLst>
                </a:gridCol>
                <a:gridCol w="3488110">
                  <a:extLst>
                    <a:ext uri="{9D8B030D-6E8A-4147-A177-3AD203B41FA5}">
                      <a16:colId xmlns:a16="http://schemas.microsoft.com/office/drawing/2014/main" val="3902320338"/>
                    </a:ext>
                  </a:extLst>
                </a:gridCol>
              </a:tblGrid>
              <a:tr h="370840">
                <a:tc>
                  <a:txBody>
                    <a:bodyPr/>
                    <a:lstStyle/>
                    <a:p>
                      <a:r>
                        <a:rPr lang="es-ES" sz="1200" b="0" dirty="0"/>
                        <a:t>Paciente muy complejo/ mala salud (enfermedades crónicas en fase terminal o deterioro cognitivo de moderado a grave o dos o más deterioros de las actividades diarias)</a:t>
                      </a:r>
                    </a:p>
                  </a:txBody>
                  <a:tcPr>
                    <a:solidFill>
                      <a:srgbClr val="123E69"/>
                    </a:solidFill>
                  </a:tcPr>
                </a:tc>
                <a:tc>
                  <a:txBody>
                    <a:bodyPr/>
                    <a:lstStyle/>
                    <a:p>
                      <a:r>
                        <a:rPr lang="es-ES" sz="1200" b="0" dirty="0"/>
                        <a:t>Evitar basarse en la</a:t>
                      </a:r>
                    </a:p>
                    <a:p>
                      <a:r>
                        <a:rPr lang="es-ES" sz="1200" b="0" dirty="0"/>
                        <a:t>HbA</a:t>
                      </a:r>
                      <a:r>
                        <a:rPr lang="es-ES" sz="1200" b="0" baseline="-25000" dirty="0"/>
                        <a:t>1c</a:t>
                      </a:r>
                      <a:r>
                        <a:rPr lang="es-ES" sz="1200" b="0" dirty="0"/>
                        <a:t> y evitar la</a:t>
                      </a:r>
                    </a:p>
                    <a:p>
                      <a:r>
                        <a:rPr lang="es-ES" sz="1200" b="0" dirty="0"/>
                        <a:t>hipoglucemia y</a:t>
                      </a:r>
                    </a:p>
                    <a:p>
                      <a:r>
                        <a:rPr lang="es-ES" sz="1200" b="0" dirty="0"/>
                        <a:t>la hiperglucemia</a:t>
                      </a:r>
                    </a:p>
                    <a:p>
                      <a:r>
                        <a:rPr lang="es-ES" sz="1200" b="0" dirty="0"/>
                        <a:t>sintomática</a:t>
                      </a:r>
                    </a:p>
                  </a:txBody>
                  <a:tcPr>
                    <a:solidFill>
                      <a:srgbClr val="123E69"/>
                    </a:solidFill>
                  </a:tcPr>
                </a:tc>
                <a:tc>
                  <a:txBody>
                    <a:bodyPr/>
                    <a:lstStyle/>
                    <a:p>
                      <a:pPr marL="0" indent="0">
                        <a:buFont typeface="Arial" panose="020B0604020202020204" pitchFamily="34" charset="0"/>
                        <a:buNone/>
                      </a:pPr>
                      <a:r>
                        <a:rPr lang="es-ES" sz="1200" b="0" dirty="0"/>
                        <a:t>Simplificar la pauta si:</a:t>
                      </a:r>
                    </a:p>
                    <a:p>
                      <a:pPr marL="171450" indent="-171450">
                        <a:buFont typeface="Arial" panose="020B0604020202020204" pitchFamily="34" charset="0"/>
                        <a:buChar char="•"/>
                      </a:pPr>
                      <a:r>
                        <a:rPr lang="es-ES" sz="1200" b="0" dirty="0"/>
                        <a:t>El paciente recibe una pauta con insulina y desea disminuir la cantidad de inyecciones y controles de glucemia con punción digital por día.</a:t>
                      </a:r>
                    </a:p>
                    <a:p>
                      <a:pPr marL="171450" indent="-171450">
                        <a:buFont typeface="Arial" panose="020B0604020202020204" pitchFamily="34" charset="0"/>
                        <a:buChar char="•"/>
                      </a:pPr>
                      <a:r>
                        <a:rPr lang="es-ES" sz="1200" b="0" dirty="0"/>
                        <a:t>El paciente tiene un patrón irregular de comidas.</a:t>
                      </a:r>
                    </a:p>
                  </a:txBody>
                  <a:tcPr>
                    <a:solidFill>
                      <a:srgbClr val="123E69"/>
                    </a:solidFill>
                  </a:tcPr>
                </a:tc>
                <a:tc>
                  <a:txBody>
                    <a:bodyPr/>
                    <a:lstStyle/>
                    <a:p>
                      <a:pPr marL="0" indent="0">
                        <a:buFont typeface="Arial" panose="020B0604020202020204" pitchFamily="34" charset="0"/>
                        <a:buNone/>
                      </a:pPr>
                      <a:r>
                        <a:rPr lang="es-ES" sz="1200" b="0" dirty="0"/>
                        <a:t>Reducir intensidad/suspender si:</a:t>
                      </a:r>
                    </a:p>
                    <a:p>
                      <a:pPr marL="171450" indent="-171450">
                        <a:buFont typeface="Arial" panose="020B0604020202020204" pitchFamily="34" charset="0"/>
                        <a:buChar char="•"/>
                      </a:pPr>
                      <a:r>
                        <a:rPr lang="es-ES" sz="1200" b="0" dirty="0"/>
                        <a:t>El paciente recibe fármacos sin insulina con un alto riesgo de hipoglucemia en el contexto de disfunción cognitiva, depresión, anorexia o un patrón irregular de comidas.</a:t>
                      </a:r>
                    </a:p>
                    <a:p>
                      <a:pPr marL="171450" indent="-171450">
                        <a:buFont typeface="Arial" panose="020B0604020202020204" pitchFamily="34" charset="0"/>
                        <a:buChar char="•"/>
                      </a:pPr>
                      <a:r>
                        <a:rPr lang="es-ES" sz="1200" b="0" dirty="0"/>
                        <a:t>Toma alguna medicación sin beneficios claros.</a:t>
                      </a:r>
                    </a:p>
                  </a:txBody>
                  <a:tcPr>
                    <a:solidFill>
                      <a:srgbClr val="123E69"/>
                    </a:solidFill>
                  </a:tcPr>
                </a:tc>
                <a:extLst>
                  <a:ext uri="{0D108BD9-81ED-4DB2-BD59-A6C34878D82A}">
                    <a16:rowId xmlns:a16="http://schemas.microsoft.com/office/drawing/2014/main" val="15315125"/>
                  </a:ext>
                </a:extLst>
              </a:tr>
            </a:tbl>
          </a:graphicData>
        </a:graphic>
      </p:graphicFrame>
      <p:graphicFrame>
        <p:nvGraphicFramePr>
          <p:cNvPr id="6" name="Tabla 5">
            <a:extLst>
              <a:ext uri="{FF2B5EF4-FFF2-40B4-BE49-F238E27FC236}">
                <a16:creationId xmlns:a16="http://schemas.microsoft.com/office/drawing/2014/main" id="{F3E7EBD6-FE6D-5324-6520-16E26B7115C9}"/>
              </a:ext>
            </a:extLst>
          </p:cNvPr>
          <p:cNvGraphicFramePr>
            <a:graphicFrameLocks noGrp="1"/>
          </p:cNvGraphicFramePr>
          <p:nvPr>
            <p:extLst>
              <p:ext uri="{D42A27DB-BD31-4B8C-83A1-F6EECF244321}">
                <p14:modId xmlns:p14="http://schemas.microsoft.com/office/powerpoint/2010/main" val="4180077614"/>
              </p:ext>
            </p:extLst>
          </p:nvPr>
        </p:nvGraphicFramePr>
        <p:xfrm>
          <a:off x="838200" y="3429000"/>
          <a:ext cx="11079330" cy="822960"/>
        </p:xfrm>
        <a:graphic>
          <a:graphicData uri="http://schemas.openxmlformats.org/drawingml/2006/table">
            <a:tbl>
              <a:tblPr firstRow="1" bandRow="1">
                <a:tableStyleId>{5C22544A-7EE6-4342-B048-85BDC9FD1C3A}</a:tableStyleId>
              </a:tblPr>
              <a:tblGrid>
                <a:gridCol w="2212904">
                  <a:extLst>
                    <a:ext uri="{9D8B030D-6E8A-4147-A177-3AD203B41FA5}">
                      <a16:colId xmlns:a16="http://schemas.microsoft.com/office/drawing/2014/main" val="3340612413"/>
                    </a:ext>
                  </a:extLst>
                </a:gridCol>
                <a:gridCol w="1786537">
                  <a:extLst>
                    <a:ext uri="{9D8B030D-6E8A-4147-A177-3AD203B41FA5}">
                      <a16:colId xmlns:a16="http://schemas.microsoft.com/office/drawing/2014/main" val="3630186679"/>
                    </a:ext>
                  </a:extLst>
                </a:gridCol>
                <a:gridCol w="3591779">
                  <a:extLst>
                    <a:ext uri="{9D8B030D-6E8A-4147-A177-3AD203B41FA5}">
                      <a16:colId xmlns:a16="http://schemas.microsoft.com/office/drawing/2014/main" val="2637013004"/>
                    </a:ext>
                  </a:extLst>
                </a:gridCol>
                <a:gridCol w="3488110">
                  <a:extLst>
                    <a:ext uri="{9D8B030D-6E8A-4147-A177-3AD203B41FA5}">
                      <a16:colId xmlns:a16="http://schemas.microsoft.com/office/drawing/2014/main" val="2491176383"/>
                    </a:ext>
                  </a:extLst>
                </a:gridCol>
              </a:tblGrid>
              <a:tr h="370840">
                <a:tc>
                  <a:txBody>
                    <a:bodyPr/>
                    <a:lstStyle/>
                    <a:p>
                      <a:r>
                        <a:rPr lang="es-ES" sz="1200" b="0" dirty="0"/>
                        <a:t>Al final de la vida</a:t>
                      </a:r>
                    </a:p>
                  </a:txBody>
                  <a:tcPr>
                    <a:solidFill>
                      <a:srgbClr val="29AE8B"/>
                    </a:solidFill>
                  </a:tcPr>
                </a:tc>
                <a:tc>
                  <a:txBody>
                    <a:bodyPr/>
                    <a:lstStyle/>
                    <a:p>
                      <a:r>
                        <a:rPr lang="es-ES" sz="1200" b="0" dirty="0"/>
                        <a:t>Evitar la hipoglucemia  y</a:t>
                      </a:r>
                    </a:p>
                    <a:p>
                      <a:r>
                        <a:rPr lang="es-ES" sz="1200" b="0" dirty="0"/>
                        <a:t>la hiperglucemia</a:t>
                      </a:r>
                    </a:p>
                    <a:p>
                      <a:r>
                        <a:rPr lang="es-ES" sz="1200" b="0" dirty="0"/>
                        <a:t>sintomática</a:t>
                      </a:r>
                    </a:p>
                  </a:txBody>
                  <a:tcPr>
                    <a:solidFill>
                      <a:srgbClr val="29AE8B"/>
                    </a:solidFill>
                  </a:tcPr>
                </a:tc>
                <a:tc>
                  <a:txBody>
                    <a:bodyPr/>
                    <a:lstStyle/>
                    <a:p>
                      <a:pPr marL="0" indent="0">
                        <a:buFont typeface="Arial" panose="020B0604020202020204" pitchFamily="34" charset="0"/>
                        <a:buNone/>
                      </a:pPr>
                      <a:r>
                        <a:rPr lang="es-ES" sz="1200" b="0" dirty="0"/>
                        <a:t>Simplificar la pauta si:</a:t>
                      </a:r>
                    </a:p>
                    <a:p>
                      <a:pPr marL="171450" indent="-171450">
                        <a:buFont typeface="Arial" panose="020B0604020202020204" pitchFamily="34" charset="0"/>
                        <a:buChar char="•"/>
                      </a:pPr>
                      <a:r>
                        <a:rPr lang="es-ES" sz="1200" b="0" dirty="0"/>
                        <a:t>Dolor o molestias causados por el tratamiento.</a:t>
                      </a:r>
                    </a:p>
                    <a:p>
                      <a:pPr marL="171450" indent="-171450">
                        <a:buFont typeface="Arial" panose="020B0604020202020204" pitchFamily="34" charset="0"/>
                        <a:buChar char="•"/>
                      </a:pPr>
                      <a:r>
                        <a:rPr lang="es-ES" sz="1200" b="0" dirty="0"/>
                        <a:t>Estrés excesivo para el cuidador debido a la complejidad del tratamiento.</a:t>
                      </a:r>
                    </a:p>
                  </a:txBody>
                  <a:tcPr>
                    <a:solidFill>
                      <a:srgbClr val="29AE8B"/>
                    </a:solidFill>
                  </a:tcPr>
                </a:tc>
                <a:tc>
                  <a:txBody>
                    <a:bodyPr/>
                    <a:lstStyle/>
                    <a:p>
                      <a:pPr marL="0" indent="0">
                        <a:buFont typeface="Arial" panose="020B0604020202020204" pitchFamily="34" charset="0"/>
                        <a:buNone/>
                      </a:pPr>
                      <a:r>
                        <a:rPr lang="es-ES" sz="1200" b="0" dirty="0"/>
                        <a:t>Reducir intensidad/suspender si:</a:t>
                      </a:r>
                    </a:p>
                    <a:p>
                      <a:pPr marL="171450" indent="-171450">
                        <a:buFont typeface="Arial" panose="020B0604020202020204" pitchFamily="34" charset="0"/>
                        <a:buChar char="•"/>
                      </a:pPr>
                      <a:r>
                        <a:rPr lang="es-ES" sz="1200" b="0" dirty="0"/>
                        <a:t>El paciente toma cualquier medicación sin beneficios claros para mejorar los síntomas o las molestias.</a:t>
                      </a:r>
                    </a:p>
                  </a:txBody>
                  <a:tcPr>
                    <a:solidFill>
                      <a:srgbClr val="29AE8B"/>
                    </a:solidFill>
                  </a:tcPr>
                </a:tc>
                <a:extLst>
                  <a:ext uri="{0D108BD9-81ED-4DB2-BD59-A6C34878D82A}">
                    <a16:rowId xmlns:a16="http://schemas.microsoft.com/office/drawing/2014/main" val="1252654829"/>
                  </a:ext>
                </a:extLst>
              </a:tr>
            </a:tbl>
          </a:graphicData>
        </a:graphic>
      </p:graphicFrame>
      <p:sp>
        <p:nvSpPr>
          <p:cNvPr id="8" name="CuadroTexto 7">
            <a:extLst>
              <a:ext uri="{FF2B5EF4-FFF2-40B4-BE49-F238E27FC236}">
                <a16:creationId xmlns:a16="http://schemas.microsoft.com/office/drawing/2014/main" id="{36EB173A-78B4-469F-D38C-9708DE737DA2}"/>
              </a:ext>
            </a:extLst>
          </p:cNvPr>
          <p:cNvSpPr txBox="1"/>
          <p:nvPr/>
        </p:nvSpPr>
        <p:spPr>
          <a:xfrm>
            <a:off x="742950" y="705019"/>
            <a:ext cx="10872186" cy="830997"/>
          </a:xfrm>
          <a:prstGeom prst="rect">
            <a:avLst/>
          </a:prstGeom>
          <a:noFill/>
        </p:spPr>
        <p:txBody>
          <a:bodyPr wrap="square">
            <a:spAutoFit/>
          </a:bodyPr>
          <a:lstStyle/>
          <a:p>
            <a:pPr algn="ctr"/>
            <a:r>
              <a:rPr lang="es-ES" sz="2400" b="1" dirty="0"/>
              <a:t>Consideraciones para simplificar y reducir la intensidad/suspender la </a:t>
            </a:r>
            <a:r>
              <a:rPr lang="es-ES" sz="2400" b="1"/>
              <a:t>pauta terapéutica en </a:t>
            </a:r>
            <a:r>
              <a:rPr lang="es-ES" sz="2400" b="1" dirty="0"/>
              <a:t>adultos mayores con DM</a:t>
            </a:r>
          </a:p>
        </p:txBody>
      </p:sp>
      <p:sp>
        <p:nvSpPr>
          <p:cNvPr id="9" name="CuadroTexto 8">
            <a:extLst>
              <a:ext uri="{FF2B5EF4-FFF2-40B4-BE49-F238E27FC236}">
                <a16:creationId xmlns:a16="http://schemas.microsoft.com/office/drawing/2014/main" id="{30A0742F-9CBD-04B6-8CC0-C2C6976CAA81}"/>
              </a:ext>
            </a:extLst>
          </p:cNvPr>
          <p:cNvSpPr txBox="1"/>
          <p:nvPr/>
        </p:nvSpPr>
        <p:spPr>
          <a:xfrm>
            <a:off x="213969" y="6449753"/>
            <a:ext cx="9777756" cy="230832"/>
          </a:xfrm>
          <a:prstGeom prst="rect">
            <a:avLst/>
          </a:prstGeom>
          <a:noFill/>
        </p:spPr>
        <p:txBody>
          <a:bodyPr wrap="square">
            <a:spAutoFit/>
          </a:bodyPr>
          <a:lstStyle/>
          <a:p>
            <a:r>
              <a:rPr kumimoji="0" lang="es-ES" sz="900" u="none" strike="noStrike" kern="1200" cap="none" spc="0" normalizeH="0" baseline="0" noProof="0" dirty="0">
                <a:ln>
                  <a:noFill/>
                </a:ln>
                <a:effectLst/>
                <a:uLnTx/>
                <a:uFillTx/>
                <a:ea typeface="ヒラギノ角ゴ Pro W3" charset="-128"/>
                <a:cs typeface="+mn-cs"/>
              </a:rPr>
              <a:t>DM: diabetes mellitus;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a:t>
            </a:r>
            <a:endParaRPr lang="es-ES" sz="900" dirty="0"/>
          </a:p>
        </p:txBody>
      </p:sp>
    </p:spTree>
    <p:extLst>
      <p:ext uri="{BB962C8B-B14F-4D97-AF65-F5344CB8AC3E}">
        <p14:creationId xmlns:p14="http://schemas.microsoft.com/office/powerpoint/2010/main" val="2661211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D1127-7EB6-C0EC-7696-FD478B25BE07}"/>
              </a:ext>
            </a:extLst>
          </p:cNvPr>
          <p:cNvSpPr>
            <a:spLocks noGrp="1"/>
          </p:cNvSpPr>
          <p:nvPr>
            <p:ph type="title"/>
          </p:nvPr>
        </p:nvSpPr>
        <p:spPr/>
        <p:txBody>
          <a:bodyPr/>
          <a:lstStyle/>
          <a:p>
            <a:r>
              <a:rPr lang="es-ES" dirty="0"/>
              <a:t>Mensajes clave</a:t>
            </a:r>
          </a:p>
        </p:txBody>
      </p:sp>
      <p:sp>
        <p:nvSpPr>
          <p:cNvPr id="3" name="Marcador de contenido 2">
            <a:extLst>
              <a:ext uri="{FF2B5EF4-FFF2-40B4-BE49-F238E27FC236}">
                <a16:creationId xmlns:a16="http://schemas.microsoft.com/office/drawing/2014/main" id="{A305B26C-90F3-107A-851A-AD41239FD198}"/>
              </a:ext>
            </a:extLst>
          </p:cNvPr>
          <p:cNvSpPr>
            <a:spLocks noGrp="1"/>
          </p:cNvSpPr>
          <p:nvPr>
            <p:ph idx="1"/>
          </p:nvPr>
        </p:nvSpPr>
        <p:spPr>
          <a:xfrm>
            <a:off x="542363" y="1136342"/>
            <a:ext cx="10515600" cy="5351168"/>
          </a:xfrm>
        </p:spPr>
        <p:txBody>
          <a:bodyPr>
            <a:normAutofit fontScale="92500"/>
          </a:bodyPr>
          <a:lstStyle/>
          <a:p>
            <a:pPr>
              <a:lnSpc>
                <a:spcPct val="120000"/>
              </a:lnSpc>
              <a:buClr>
                <a:srgbClr val="C00000"/>
              </a:buClr>
              <a:buFont typeface="Wingdings" panose="05000000000000000000" pitchFamily="2" charset="2"/>
              <a:buChar char="ü"/>
            </a:pPr>
            <a:r>
              <a:rPr lang="es-ES" sz="1800" b="1" dirty="0">
                <a:solidFill>
                  <a:srgbClr val="5D81BF"/>
                </a:solidFill>
                <a:latin typeface="+mn-lt"/>
              </a:rPr>
              <a:t>Cada 3-6 meses </a:t>
            </a:r>
            <a:r>
              <a:rPr lang="es-ES" sz="1800" dirty="0">
                <a:latin typeface="+mn-lt"/>
              </a:rPr>
              <a:t>debería </a:t>
            </a:r>
            <a:r>
              <a:rPr lang="es-ES" sz="1800" b="1" dirty="0">
                <a:solidFill>
                  <a:srgbClr val="5D81BF"/>
                </a:solidFill>
                <a:latin typeface="+mn-lt"/>
              </a:rPr>
              <a:t>reevaluarse el plan de medicación </a:t>
            </a:r>
            <a:r>
              <a:rPr lang="es-ES" sz="1800" dirty="0">
                <a:latin typeface="+mn-lt"/>
              </a:rPr>
              <a:t>y adherencia, y ajustarse si es necesario.</a:t>
            </a:r>
          </a:p>
          <a:p>
            <a:pPr>
              <a:lnSpc>
                <a:spcPct val="120000"/>
              </a:lnSpc>
              <a:buClr>
                <a:srgbClr val="C00000"/>
              </a:buClr>
              <a:buFont typeface="Wingdings" panose="05000000000000000000" pitchFamily="2" charset="2"/>
              <a:buChar char="ü"/>
            </a:pPr>
            <a:r>
              <a:rPr lang="es-ES" sz="1800" dirty="0">
                <a:latin typeface="+mn-lt"/>
              </a:rPr>
              <a:t>Hay que </a:t>
            </a:r>
            <a:r>
              <a:rPr lang="es-ES" sz="1800" b="1" dirty="0">
                <a:solidFill>
                  <a:srgbClr val="5D81BF"/>
                </a:solidFill>
                <a:latin typeface="+mn-lt"/>
              </a:rPr>
              <a:t>evitar la inercia terapéutica </a:t>
            </a:r>
            <a:r>
              <a:rPr lang="es-ES" sz="1800" dirty="0">
                <a:latin typeface="+mn-lt"/>
              </a:rPr>
              <a:t>para adultos que no alcancen sus objetivos individualizados.</a:t>
            </a:r>
          </a:p>
          <a:p>
            <a:pPr>
              <a:lnSpc>
                <a:spcPct val="120000"/>
              </a:lnSpc>
              <a:buClr>
                <a:srgbClr val="C00000"/>
              </a:buClr>
              <a:buFont typeface="Wingdings" panose="05000000000000000000" pitchFamily="2" charset="2"/>
              <a:buChar char="ü"/>
            </a:pPr>
            <a:r>
              <a:rPr lang="es-ES" sz="1800" dirty="0">
                <a:latin typeface="+mn-lt"/>
              </a:rPr>
              <a:t>En adultos con DM2 que no alcancen sus objetivos individualizados, la </a:t>
            </a:r>
            <a:r>
              <a:rPr lang="es-ES" sz="1800" b="1" dirty="0">
                <a:solidFill>
                  <a:srgbClr val="5D81BF"/>
                </a:solidFill>
                <a:latin typeface="+mn-lt"/>
              </a:rPr>
              <a:t>selección de la pauta de tratamiento hipoglucemiante debería considerar </a:t>
            </a:r>
            <a:r>
              <a:rPr lang="es-ES" sz="1800" dirty="0">
                <a:latin typeface="+mn-lt"/>
              </a:rPr>
              <a:t>sus </a:t>
            </a:r>
            <a:r>
              <a:rPr lang="es-ES" sz="1800" b="1" dirty="0">
                <a:solidFill>
                  <a:srgbClr val="5D81BF"/>
                </a:solidFill>
                <a:latin typeface="+mn-lt"/>
              </a:rPr>
              <a:t>objetivos glucémicos y de peso</a:t>
            </a:r>
            <a:r>
              <a:rPr lang="es-ES" sz="1800" dirty="0">
                <a:latin typeface="+mn-lt"/>
              </a:rPr>
              <a:t>, así como otras </a:t>
            </a:r>
            <a:r>
              <a:rPr lang="es-ES" sz="1800" b="1" dirty="0">
                <a:solidFill>
                  <a:srgbClr val="5D81BF"/>
                </a:solidFill>
                <a:latin typeface="+mn-lt"/>
              </a:rPr>
              <a:t>comorbilidades metabólicas </a:t>
            </a:r>
            <a:r>
              <a:rPr lang="es-ES" sz="1800" dirty="0">
                <a:latin typeface="+mn-lt"/>
              </a:rPr>
              <a:t>y el </a:t>
            </a:r>
            <a:r>
              <a:rPr lang="es-ES" sz="1800" b="1" dirty="0">
                <a:solidFill>
                  <a:srgbClr val="5D81BF"/>
                </a:solidFill>
                <a:latin typeface="+mn-lt"/>
              </a:rPr>
              <a:t>riesgo de hipoglucemia</a:t>
            </a:r>
            <a:r>
              <a:rPr lang="es-ES" sz="1800" dirty="0">
                <a:latin typeface="+mn-lt"/>
              </a:rPr>
              <a:t>.</a:t>
            </a:r>
          </a:p>
          <a:p>
            <a:pPr>
              <a:lnSpc>
                <a:spcPct val="120000"/>
              </a:lnSpc>
              <a:buClr>
                <a:srgbClr val="C00000"/>
              </a:buClr>
              <a:buFont typeface="Wingdings" panose="05000000000000000000" pitchFamily="2" charset="2"/>
              <a:buChar char="ü"/>
            </a:pPr>
            <a:r>
              <a:rPr lang="es-ES" sz="1800" dirty="0">
                <a:latin typeface="+mn-lt"/>
              </a:rPr>
              <a:t>Tener en cuenta el </a:t>
            </a:r>
            <a:r>
              <a:rPr lang="es-ES" sz="1800" b="1" dirty="0">
                <a:solidFill>
                  <a:srgbClr val="5D81BF"/>
                </a:solidFill>
                <a:latin typeface="+mn-lt"/>
              </a:rPr>
              <a:t>efecto legado</a:t>
            </a:r>
            <a:r>
              <a:rPr lang="es-ES" sz="1800" dirty="0">
                <a:latin typeface="+mn-lt"/>
              </a:rPr>
              <a:t>: considerar la </a:t>
            </a:r>
            <a:r>
              <a:rPr lang="es-ES" sz="1800" b="1" dirty="0">
                <a:solidFill>
                  <a:srgbClr val="5D81BF"/>
                </a:solidFill>
                <a:latin typeface="+mn-lt"/>
              </a:rPr>
              <a:t>terapia combinada temprana desde el inicio</a:t>
            </a:r>
            <a:r>
              <a:rPr lang="es-ES" sz="1800" dirty="0">
                <a:latin typeface="+mn-lt"/>
              </a:rPr>
              <a:t> para </a:t>
            </a:r>
            <a:r>
              <a:rPr lang="es-ES" sz="1800" b="1" dirty="0">
                <a:solidFill>
                  <a:srgbClr val="5D81BF"/>
                </a:solidFill>
                <a:latin typeface="+mn-lt"/>
              </a:rPr>
              <a:t>acortar el tiempo </a:t>
            </a:r>
            <a:r>
              <a:rPr lang="es-ES" sz="1800" dirty="0">
                <a:latin typeface="+mn-lt"/>
              </a:rPr>
              <a:t>hasta el </a:t>
            </a:r>
            <a:r>
              <a:rPr lang="es-ES" sz="1800" b="1" dirty="0">
                <a:solidFill>
                  <a:srgbClr val="5D81BF"/>
                </a:solidFill>
                <a:latin typeface="+mn-lt"/>
              </a:rPr>
              <a:t>logro de los objetivos </a:t>
            </a:r>
            <a:r>
              <a:rPr lang="es-ES" sz="1800" dirty="0">
                <a:latin typeface="+mn-lt"/>
              </a:rPr>
              <a:t>individualizados de tratamiento y </a:t>
            </a:r>
            <a:r>
              <a:rPr lang="es-ES" sz="1800" b="1" dirty="0">
                <a:solidFill>
                  <a:srgbClr val="5D81BF"/>
                </a:solidFill>
                <a:latin typeface="+mn-lt"/>
              </a:rPr>
              <a:t>conseguir mayor control a largo plazo</a:t>
            </a:r>
            <a:r>
              <a:rPr lang="es-ES" sz="1800" dirty="0">
                <a:latin typeface="+mn-lt"/>
              </a:rPr>
              <a:t>.</a:t>
            </a:r>
          </a:p>
          <a:p>
            <a:pPr>
              <a:buClr>
                <a:srgbClr val="C00000"/>
              </a:buClr>
              <a:buFont typeface="Wingdings" panose="05000000000000000000" pitchFamily="2" charset="2"/>
              <a:buChar char="ü"/>
            </a:pPr>
            <a:r>
              <a:rPr lang="es-ES" sz="1800" dirty="0">
                <a:latin typeface="+mn-lt"/>
              </a:rPr>
              <a:t>La </a:t>
            </a:r>
            <a:r>
              <a:rPr lang="es-ES" sz="1800" b="1" dirty="0">
                <a:solidFill>
                  <a:srgbClr val="5D81BF"/>
                </a:solidFill>
                <a:latin typeface="+mn-lt"/>
              </a:rPr>
              <a:t>intensificación</a:t>
            </a:r>
            <a:r>
              <a:rPr lang="es-ES" sz="1800" dirty="0">
                <a:latin typeface="+mn-lt"/>
              </a:rPr>
              <a:t> del control glucémico y del tratamiento no debe retrasarse porque:</a:t>
            </a:r>
          </a:p>
          <a:p>
            <a:pPr lvl="1">
              <a:lnSpc>
                <a:spcPct val="100000"/>
              </a:lnSpc>
              <a:buClr>
                <a:srgbClr val="5D81BF"/>
              </a:buClr>
              <a:buFont typeface="Wingdings" panose="05000000000000000000" pitchFamily="2" charset="2"/>
              <a:buChar char="§"/>
            </a:pPr>
            <a:r>
              <a:rPr lang="es-ES" sz="1800" dirty="0">
                <a:latin typeface="+mn-lt"/>
              </a:rPr>
              <a:t>Los pacientes </a:t>
            </a:r>
            <a:r>
              <a:rPr lang="es-ES" sz="1800" b="1" dirty="0">
                <a:solidFill>
                  <a:srgbClr val="5D81BF"/>
                </a:solidFill>
                <a:latin typeface="+mn-lt"/>
              </a:rPr>
              <a:t>sin comorbilidades </a:t>
            </a:r>
            <a:r>
              <a:rPr lang="es-ES" sz="1800" dirty="0">
                <a:latin typeface="+mn-lt"/>
              </a:rPr>
              <a:t>que limiten su esperanza de vida pueden </a:t>
            </a:r>
            <a:r>
              <a:rPr lang="es-ES" sz="1800" b="1" dirty="0">
                <a:solidFill>
                  <a:srgbClr val="5D81BF"/>
                </a:solidFill>
                <a:latin typeface="+mn-lt"/>
              </a:rPr>
              <a:t>beneficiarse</a:t>
            </a:r>
            <a:r>
              <a:rPr lang="es-ES" sz="1800" dirty="0">
                <a:latin typeface="+mn-lt"/>
              </a:rPr>
              <a:t> de un </a:t>
            </a:r>
            <a:r>
              <a:rPr lang="es-ES" sz="1800" b="1" dirty="0">
                <a:solidFill>
                  <a:srgbClr val="5D81BF"/>
                </a:solidFill>
                <a:latin typeface="+mn-lt"/>
              </a:rPr>
              <a:t>control glucémico intensivo</a:t>
            </a:r>
            <a:r>
              <a:rPr lang="es-ES" sz="1800" dirty="0">
                <a:latin typeface="+mn-lt"/>
              </a:rPr>
              <a:t>, que ha demostrado prevenir las complicaciones microvasculares.</a:t>
            </a:r>
          </a:p>
          <a:p>
            <a:pPr lvl="1">
              <a:lnSpc>
                <a:spcPct val="100000"/>
              </a:lnSpc>
              <a:buClr>
                <a:srgbClr val="5D81BF"/>
              </a:buClr>
              <a:buFont typeface="Wingdings" panose="05000000000000000000" pitchFamily="2" charset="2"/>
              <a:buChar char="§"/>
            </a:pPr>
            <a:r>
              <a:rPr lang="es-ES" sz="1800" b="1" dirty="0">
                <a:solidFill>
                  <a:srgbClr val="5D81BF"/>
                </a:solidFill>
                <a:latin typeface="+mn-lt"/>
              </a:rPr>
              <a:t>Puede reducir la tasa de enfermedades cardiovasculares </a:t>
            </a:r>
            <a:r>
              <a:rPr lang="es-ES" sz="1800" dirty="0">
                <a:latin typeface="+mn-lt"/>
              </a:rPr>
              <a:t>(enfermedad coronaria, accidente cerebrovascular y enfermedad arterial periférica) </a:t>
            </a:r>
            <a:r>
              <a:rPr lang="es-ES" sz="1800" b="1" dirty="0">
                <a:solidFill>
                  <a:srgbClr val="5D81BF"/>
                </a:solidFill>
                <a:latin typeface="+mn-lt"/>
              </a:rPr>
              <a:t>a largo plazo </a:t>
            </a:r>
            <a:r>
              <a:rPr lang="es-ES" sz="1800" dirty="0">
                <a:latin typeface="+mn-lt"/>
              </a:rPr>
              <a:t>en pacientes recientemente diagnosticados.</a:t>
            </a:r>
          </a:p>
          <a:p>
            <a:pPr lvl="1">
              <a:lnSpc>
                <a:spcPct val="100000"/>
              </a:lnSpc>
              <a:buClr>
                <a:srgbClr val="5D81BF"/>
              </a:buClr>
              <a:buFont typeface="Wingdings" panose="05000000000000000000" pitchFamily="2" charset="2"/>
              <a:buChar char="§"/>
            </a:pPr>
            <a:r>
              <a:rPr lang="es-ES" sz="1800" dirty="0">
                <a:latin typeface="+mn-lt"/>
              </a:rPr>
              <a:t>Consigue </a:t>
            </a:r>
            <a:r>
              <a:rPr lang="es-ES" sz="1800" b="1" dirty="0">
                <a:solidFill>
                  <a:srgbClr val="5D81BF"/>
                </a:solidFill>
                <a:latin typeface="+mn-lt"/>
              </a:rPr>
              <a:t>reducciones</a:t>
            </a:r>
            <a:r>
              <a:rPr lang="es-ES" sz="1800" dirty="0">
                <a:latin typeface="+mn-lt"/>
              </a:rPr>
              <a:t> significativas en </a:t>
            </a:r>
            <a:r>
              <a:rPr lang="es-ES" sz="1800" b="1" dirty="0">
                <a:solidFill>
                  <a:srgbClr val="5D81BF"/>
                </a:solidFill>
                <a:latin typeface="+mn-lt"/>
              </a:rPr>
              <a:t>infarto de miocardio </a:t>
            </a:r>
            <a:r>
              <a:rPr lang="es-ES" sz="1800" dirty="0">
                <a:latin typeface="+mn-lt"/>
              </a:rPr>
              <a:t>y en </a:t>
            </a:r>
            <a:r>
              <a:rPr lang="es-ES" sz="1800" b="1" dirty="0">
                <a:solidFill>
                  <a:srgbClr val="5D81BF"/>
                </a:solidFill>
                <a:latin typeface="+mn-lt"/>
              </a:rPr>
              <a:t>muerte</a:t>
            </a:r>
            <a:r>
              <a:rPr lang="es-ES" sz="1800" dirty="0">
                <a:latin typeface="+mn-lt"/>
              </a:rPr>
              <a:t> por todas las causas.</a:t>
            </a:r>
          </a:p>
          <a:p>
            <a:pPr>
              <a:lnSpc>
                <a:spcPct val="120000"/>
              </a:lnSpc>
              <a:buClr>
                <a:srgbClr val="C00000"/>
              </a:buClr>
              <a:buFont typeface="Wingdings" panose="05000000000000000000" pitchFamily="2" charset="2"/>
              <a:buChar char="ü"/>
            </a:pPr>
            <a:r>
              <a:rPr lang="es-ES" sz="1800" b="1" dirty="0">
                <a:solidFill>
                  <a:srgbClr val="5D81BF"/>
                </a:solidFill>
                <a:latin typeface="+mn-lt"/>
              </a:rPr>
              <a:t>No es necesario </a:t>
            </a:r>
            <a:r>
              <a:rPr lang="es-ES" sz="1800" b="1" dirty="0" err="1">
                <a:solidFill>
                  <a:srgbClr val="5D81BF"/>
                </a:solidFill>
                <a:latin typeface="+mn-lt"/>
              </a:rPr>
              <a:t>desintensificar</a:t>
            </a:r>
            <a:r>
              <a:rPr lang="es-ES" sz="1800" b="1" dirty="0">
                <a:solidFill>
                  <a:srgbClr val="5D81BF"/>
                </a:solidFill>
                <a:latin typeface="+mn-lt"/>
              </a:rPr>
              <a:t> </a:t>
            </a:r>
            <a:r>
              <a:rPr lang="es-ES" sz="1800" dirty="0">
                <a:latin typeface="+mn-lt"/>
              </a:rPr>
              <a:t>en pacientes con HbA1c en el 6-7% con bajo riesgo de hipoglucemia y una larga esperanza de vida.</a:t>
            </a:r>
          </a:p>
        </p:txBody>
      </p:sp>
      <p:sp>
        <p:nvSpPr>
          <p:cNvPr id="4" name="Marcador de contenido 2">
            <a:extLst>
              <a:ext uri="{FF2B5EF4-FFF2-40B4-BE49-F238E27FC236}">
                <a16:creationId xmlns:a16="http://schemas.microsoft.com/office/drawing/2014/main" id="{A0CE911B-416D-4A65-AE6B-81F253D21E52}"/>
              </a:ext>
            </a:extLst>
          </p:cNvPr>
          <p:cNvSpPr txBox="1">
            <a:spLocks/>
          </p:cNvSpPr>
          <p:nvPr/>
        </p:nvSpPr>
        <p:spPr>
          <a:xfrm rot="16200000">
            <a:off x="11290938" y="5093258"/>
            <a:ext cx="1359056" cy="641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rgbClr val="C00000"/>
              </a:buClr>
              <a:buNone/>
            </a:pPr>
            <a:r>
              <a:rPr lang="es-ES" sz="1000" b="0" i="0">
                <a:solidFill>
                  <a:srgbClr val="303030"/>
                </a:solidFill>
                <a:effectLst/>
                <a:latin typeface="Arial" panose="020B0604020202020204" pitchFamily="34" charset="0"/>
              </a:rPr>
              <a:t>ES-SIT-2400027</a:t>
            </a:r>
            <a:endParaRPr lang="es-ES" sz="1200" dirty="0">
              <a:latin typeface="+mn-lt"/>
            </a:endParaRPr>
          </a:p>
        </p:txBody>
      </p:sp>
    </p:spTree>
    <p:extLst>
      <p:ext uri="{BB962C8B-B14F-4D97-AF65-F5344CB8AC3E}">
        <p14:creationId xmlns:p14="http://schemas.microsoft.com/office/powerpoint/2010/main" val="313920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CC719-E9D2-9330-DBBA-D2C6E16291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02E3536-8D54-FAAD-1250-612BCAD914E6}"/>
              </a:ext>
            </a:extLst>
          </p:cNvPr>
          <p:cNvSpPr>
            <a:spLocks noGrp="1"/>
          </p:cNvSpPr>
          <p:nvPr>
            <p:ph type="title"/>
          </p:nvPr>
        </p:nvSpPr>
        <p:spPr/>
        <p:txBody>
          <a:bodyPr>
            <a:normAutofit/>
          </a:bodyPr>
          <a:lstStyle/>
          <a:p>
            <a:r>
              <a:rPr lang="es-ES" dirty="0"/>
              <a:t>Diagnóstico</a:t>
            </a:r>
          </a:p>
        </p:txBody>
      </p:sp>
      <p:sp>
        <p:nvSpPr>
          <p:cNvPr id="7" name="CuadroTexto 6">
            <a:extLst>
              <a:ext uri="{FF2B5EF4-FFF2-40B4-BE49-F238E27FC236}">
                <a16:creationId xmlns:a16="http://schemas.microsoft.com/office/drawing/2014/main" id="{58AEAA9C-8140-FF9F-DB18-B74A40DAE1D6}"/>
              </a:ext>
            </a:extLst>
          </p:cNvPr>
          <p:cNvSpPr txBox="1"/>
          <p:nvPr/>
        </p:nvSpPr>
        <p:spPr>
          <a:xfrm>
            <a:off x="838200" y="5673941"/>
            <a:ext cx="10515599" cy="523220"/>
          </a:xfrm>
          <a:prstGeom prst="rect">
            <a:avLst/>
          </a:prstGeom>
          <a:solidFill>
            <a:srgbClr val="E5C4C6"/>
          </a:solidFill>
          <a:ln>
            <a:solidFill>
              <a:schemeClr val="accent2">
                <a:lumMod val="75000"/>
              </a:schemeClr>
            </a:solidFill>
          </a:ln>
        </p:spPr>
        <p:txBody>
          <a:bodyPr wrap="square">
            <a:spAutoFit/>
          </a:bodyPr>
          <a:lstStyle/>
          <a:p>
            <a:pPr algn="ctr"/>
            <a:r>
              <a:rPr lang="es-ES" sz="1400" dirty="0">
                <a:cs typeface="Arial" panose="020B0604020202020204" pitchFamily="34" charset="0"/>
              </a:rPr>
              <a:t>*En ausencia de hiperglucemia inequívoca, para el diagnóstico se necesitan dos resultados de la prueba alterados obtenidos en el mismo momento (p. ej., HbA</a:t>
            </a:r>
            <a:r>
              <a:rPr lang="es-ES" sz="1400" baseline="-25000" dirty="0">
                <a:cs typeface="Arial" panose="020B0604020202020204" pitchFamily="34" charset="0"/>
              </a:rPr>
              <a:t>1C</a:t>
            </a:r>
            <a:r>
              <a:rPr lang="es-ES" sz="1400" dirty="0">
                <a:cs typeface="Arial" panose="020B0604020202020204" pitchFamily="34" charset="0"/>
              </a:rPr>
              <a:t> y GA) o en dos momentos diferentes</a:t>
            </a:r>
            <a:r>
              <a:rPr lang="es-ES" sz="1400" dirty="0">
                <a:solidFill>
                  <a:srgbClr val="C00000"/>
                </a:solidFill>
                <a:cs typeface="Arial" panose="020B0604020202020204" pitchFamily="34" charset="0"/>
              </a:rPr>
              <a:t> </a:t>
            </a:r>
            <a:r>
              <a:rPr lang="es-ES" sz="1400" b="1" dirty="0">
                <a:solidFill>
                  <a:srgbClr val="C00000"/>
                </a:solidFill>
                <a:cs typeface="Arial" panose="020B0604020202020204" pitchFamily="34" charset="0"/>
              </a:rPr>
              <a:t>(A)</a:t>
            </a:r>
            <a:r>
              <a:rPr lang="es-ES" sz="1400" dirty="0">
                <a:cs typeface="Arial" panose="020B0604020202020204" pitchFamily="34" charset="0"/>
              </a:rPr>
              <a:t>.</a:t>
            </a:r>
            <a:endParaRPr lang="es-ES" sz="1400" b="1" dirty="0">
              <a:solidFill>
                <a:srgbClr val="FF0000"/>
              </a:solidFill>
              <a:cs typeface="Arial" panose="020B0604020202020204" pitchFamily="34" charset="0"/>
            </a:endParaRPr>
          </a:p>
        </p:txBody>
      </p:sp>
      <p:graphicFrame>
        <p:nvGraphicFramePr>
          <p:cNvPr id="10" name="Diagrama 9">
            <a:extLst>
              <a:ext uri="{FF2B5EF4-FFF2-40B4-BE49-F238E27FC236}">
                <a16:creationId xmlns:a16="http://schemas.microsoft.com/office/drawing/2014/main" id="{4AE6103B-A16A-EDDC-7515-F0B92A0130DB}"/>
              </a:ext>
            </a:extLst>
          </p:cNvPr>
          <p:cNvGraphicFramePr/>
          <p:nvPr>
            <p:extLst>
              <p:ext uri="{D42A27DB-BD31-4B8C-83A1-F6EECF244321}">
                <p14:modId xmlns:p14="http://schemas.microsoft.com/office/powerpoint/2010/main" val="370134891"/>
              </p:ext>
            </p:extLst>
          </p:nvPr>
        </p:nvGraphicFramePr>
        <p:xfrm>
          <a:off x="2844533" y="97275"/>
          <a:ext cx="8409254" cy="6163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CuadroTexto 19">
            <a:extLst>
              <a:ext uri="{FF2B5EF4-FFF2-40B4-BE49-F238E27FC236}">
                <a16:creationId xmlns:a16="http://schemas.microsoft.com/office/drawing/2014/main" id="{6630051F-F491-1103-2E83-8483A0B59F47}"/>
              </a:ext>
            </a:extLst>
          </p:cNvPr>
          <p:cNvSpPr txBox="1"/>
          <p:nvPr/>
        </p:nvSpPr>
        <p:spPr>
          <a:xfrm>
            <a:off x="443621" y="2625236"/>
            <a:ext cx="2046760" cy="1107996"/>
          </a:xfrm>
          <a:prstGeom prst="rect">
            <a:avLst/>
          </a:prstGeom>
          <a:noFill/>
        </p:spPr>
        <p:txBody>
          <a:bodyPr wrap="square">
            <a:spAutoFit/>
          </a:bodyPr>
          <a:lstStyle/>
          <a:p>
            <a:pPr algn="ctr"/>
            <a:r>
              <a:rPr lang="es-ES" sz="2200" b="1" dirty="0">
                <a:cs typeface="Arial" panose="020B0604020202020204" pitchFamily="34" charset="0"/>
              </a:rPr>
              <a:t>Personas</a:t>
            </a:r>
          </a:p>
          <a:p>
            <a:pPr algn="ctr"/>
            <a:r>
              <a:rPr lang="es-ES" sz="2200" b="1" dirty="0">
                <a:cs typeface="Arial" panose="020B0604020202020204" pitchFamily="34" charset="0"/>
              </a:rPr>
              <a:t>no embarazadas</a:t>
            </a:r>
          </a:p>
        </p:txBody>
      </p:sp>
      <p:sp>
        <p:nvSpPr>
          <p:cNvPr id="5" name="CuadroTexto 4">
            <a:extLst>
              <a:ext uri="{FF2B5EF4-FFF2-40B4-BE49-F238E27FC236}">
                <a16:creationId xmlns:a16="http://schemas.microsoft.com/office/drawing/2014/main" id="{F0B4910D-1697-BF95-3B19-18FE50B22615}"/>
              </a:ext>
            </a:extLst>
          </p:cNvPr>
          <p:cNvSpPr txBox="1"/>
          <p:nvPr/>
        </p:nvSpPr>
        <p:spPr>
          <a:xfrm>
            <a:off x="4910564" y="937188"/>
            <a:ext cx="1719238" cy="923330"/>
          </a:xfrm>
          <a:prstGeom prst="rect">
            <a:avLst/>
          </a:prstGeom>
          <a:noFill/>
        </p:spPr>
        <p:txBody>
          <a:bodyPr wrap="square">
            <a:spAutoFit/>
          </a:bodyPr>
          <a:lstStyle/>
          <a:p>
            <a:pPr lvl="0" algn="ctr"/>
            <a:r>
              <a:rPr lang="es-ES" sz="1800" b="1" dirty="0">
                <a:cs typeface="Arial" panose="020B0604020202020204" pitchFamily="34" charset="0"/>
              </a:rPr>
              <a:t>Criterios</a:t>
            </a:r>
          </a:p>
          <a:p>
            <a:pPr lvl="0" algn="ctr"/>
            <a:r>
              <a:rPr lang="es-ES" sz="1800" b="1" dirty="0">
                <a:cs typeface="Arial" panose="020B0604020202020204" pitchFamily="34" charset="0"/>
              </a:rPr>
              <a:t>que definen</a:t>
            </a:r>
          </a:p>
          <a:p>
            <a:pPr lvl="0" algn="ctr"/>
            <a:r>
              <a:rPr lang="es-ES" sz="1800" b="1" dirty="0">
                <a:cs typeface="Arial" panose="020B0604020202020204" pitchFamily="34" charset="0"/>
              </a:rPr>
              <a:t>la prediabetes</a:t>
            </a:r>
            <a:endParaRPr lang="es-ES" dirty="0">
              <a:cs typeface="Arial" panose="020B0604020202020204" pitchFamily="34" charset="0"/>
            </a:endParaRPr>
          </a:p>
        </p:txBody>
      </p:sp>
      <p:sp>
        <p:nvSpPr>
          <p:cNvPr id="11" name="CuadroTexto 10">
            <a:extLst>
              <a:ext uri="{FF2B5EF4-FFF2-40B4-BE49-F238E27FC236}">
                <a16:creationId xmlns:a16="http://schemas.microsoft.com/office/drawing/2014/main" id="{4595B0AC-F35C-D782-55C2-CC2FBC1CE2F0}"/>
              </a:ext>
            </a:extLst>
          </p:cNvPr>
          <p:cNvSpPr txBox="1"/>
          <p:nvPr/>
        </p:nvSpPr>
        <p:spPr>
          <a:xfrm>
            <a:off x="4910564" y="3594733"/>
            <a:ext cx="1719238" cy="923330"/>
          </a:xfrm>
          <a:prstGeom prst="rect">
            <a:avLst/>
          </a:prstGeom>
          <a:noFill/>
        </p:spPr>
        <p:txBody>
          <a:bodyPr wrap="square">
            <a:spAutoFit/>
          </a:bodyPr>
          <a:lstStyle/>
          <a:p>
            <a:pPr marL="0" lvl="0" algn="ctr"/>
            <a:r>
              <a:rPr lang="es-ES" sz="1800" b="1" dirty="0">
                <a:cs typeface="Arial" panose="020B0604020202020204" pitchFamily="34" charset="0"/>
              </a:rPr>
              <a:t>Criterios</a:t>
            </a:r>
          </a:p>
          <a:p>
            <a:pPr marL="0" lvl="0" algn="ctr"/>
            <a:r>
              <a:rPr lang="es-ES" sz="1800" b="1" dirty="0">
                <a:cs typeface="Arial" panose="020B0604020202020204" pitchFamily="34" charset="0"/>
              </a:rPr>
              <a:t>que definen</a:t>
            </a:r>
          </a:p>
          <a:p>
            <a:pPr marL="0" lvl="0" algn="ctr"/>
            <a:r>
              <a:rPr lang="es-ES" sz="1800" b="1" dirty="0">
                <a:cs typeface="Arial" panose="020B0604020202020204" pitchFamily="34" charset="0"/>
              </a:rPr>
              <a:t>la diabetes</a:t>
            </a:r>
            <a:endParaRPr lang="es-ES" dirty="0">
              <a:cs typeface="Arial" panose="020B0604020202020204" pitchFamily="34" charset="0"/>
            </a:endParaRPr>
          </a:p>
        </p:txBody>
      </p:sp>
      <p:sp>
        <p:nvSpPr>
          <p:cNvPr id="13" name="CuadroTexto 12">
            <a:extLst>
              <a:ext uri="{FF2B5EF4-FFF2-40B4-BE49-F238E27FC236}">
                <a16:creationId xmlns:a16="http://schemas.microsoft.com/office/drawing/2014/main" id="{3A66A35A-24FE-DC7C-2848-EFB4DFE05E34}"/>
              </a:ext>
            </a:extLst>
          </p:cNvPr>
          <p:cNvSpPr txBox="1"/>
          <p:nvPr/>
        </p:nvSpPr>
        <p:spPr>
          <a:xfrm>
            <a:off x="214772" y="6454303"/>
            <a:ext cx="97530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u="none" strike="noStrike" kern="1200" cap="none" spc="0" normalizeH="0" baseline="0" noProof="0" dirty="0">
                <a:ln>
                  <a:noFill/>
                </a:ln>
                <a:effectLst/>
                <a:uLnTx/>
                <a:uFillTx/>
                <a:ea typeface="ヒラギノ角ゴ Pro W3" charset="-128"/>
                <a:cs typeface="+mn-cs"/>
              </a:rPr>
              <a:t>G2h: glucemia a las 2 h; GA: glucemia en ayunas;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 OMS: Organización Mundial de la Salud; </a:t>
            </a:r>
            <a:r>
              <a:rPr kumimoji="0" lang="es-ES" sz="900" u="none" strike="noStrike" kern="1200" cap="none" spc="0" normalizeH="0" baseline="0" noProof="0" dirty="0">
                <a:ln>
                  <a:noFill/>
                </a:ln>
                <a:effectLst/>
                <a:uLnTx/>
                <a:uFillTx/>
                <a:ea typeface="ヒラギノ角ゴ Pro W3" charset="-128"/>
                <a:cs typeface="+mn-cs"/>
              </a:rPr>
              <a:t>PTGO: prueba de tolerancia a la glucosa oral; TAG: tolerancia alterada a la glucosa.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srgbClr val="C00000"/>
                </a:solidFill>
                <a:ea typeface="ヒラギノ角ゴ Pro W3" charset="-128"/>
              </a:rPr>
              <a:t>A</a:t>
            </a:r>
            <a:r>
              <a:rPr lang="es-ES" sz="900" dirty="0">
                <a:ea typeface="ヒラギノ角ゴ Pro W3" charset="-128"/>
              </a:rPr>
              <a:t>: nivel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394601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2FFF6-92B1-DBC7-BC50-4CEB3113A706}"/>
              </a:ext>
            </a:extLst>
          </p:cNvPr>
          <p:cNvSpPr>
            <a:spLocks noGrp="1"/>
          </p:cNvSpPr>
          <p:nvPr>
            <p:ph type="title"/>
          </p:nvPr>
        </p:nvSpPr>
        <p:spPr/>
        <p:txBody>
          <a:bodyPr>
            <a:normAutofit/>
          </a:bodyPr>
          <a:lstStyle/>
          <a:p>
            <a:r>
              <a:rPr lang="es-ES" dirty="0"/>
              <a:t>Diagnóstico</a:t>
            </a:r>
          </a:p>
        </p:txBody>
      </p:sp>
      <p:sp>
        <p:nvSpPr>
          <p:cNvPr id="3" name="Marcador de contenido 2">
            <a:extLst>
              <a:ext uri="{FF2B5EF4-FFF2-40B4-BE49-F238E27FC236}">
                <a16:creationId xmlns:a16="http://schemas.microsoft.com/office/drawing/2014/main" id="{938877A1-3A1A-1C28-34FC-109A961B14E4}"/>
              </a:ext>
            </a:extLst>
          </p:cNvPr>
          <p:cNvSpPr>
            <a:spLocks noGrp="1"/>
          </p:cNvSpPr>
          <p:nvPr>
            <p:ph idx="1"/>
          </p:nvPr>
        </p:nvSpPr>
        <p:spPr>
          <a:xfrm>
            <a:off x="497143" y="820700"/>
            <a:ext cx="10515600" cy="4351338"/>
          </a:xfrm>
        </p:spPr>
        <p:txBody>
          <a:bodyPr>
            <a:noAutofit/>
          </a:bodyPr>
          <a:lstStyle/>
          <a:p>
            <a:pPr marL="0" indent="0">
              <a:lnSpc>
                <a:spcPct val="120000"/>
              </a:lnSpc>
              <a:spcBef>
                <a:spcPts val="0"/>
              </a:spcBef>
              <a:spcAft>
                <a:spcPts val="600"/>
              </a:spcAft>
              <a:buNone/>
            </a:pPr>
            <a:r>
              <a:rPr lang="es-ES" sz="2000" b="1" dirty="0">
                <a:latin typeface="+mn-lt"/>
              </a:rPr>
              <a:t>Uso de la glucemia en ayunas o a las 2 horas para el cribado y diagnóstico de la DM</a:t>
            </a:r>
          </a:p>
          <a:p>
            <a:pPr>
              <a:lnSpc>
                <a:spcPct val="120000"/>
              </a:lnSpc>
              <a:spcBef>
                <a:spcPts val="0"/>
              </a:spcBef>
              <a:spcAft>
                <a:spcPts val="600"/>
              </a:spcAft>
              <a:buFont typeface="Wingdings" panose="05000000000000000000" pitchFamily="2" charset="2"/>
              <a:buChar char="§"/>
            </a:pPr>
            <a:r>
              <a:rPr lang="es-ES" sz="1400" dirty="0">
                <a:latin typeface="+mn-lt"/>
              </a:rPr>
              <a:t>En personas con síntomas clásicos de hiperglucemia (p. ej., poliuria, polidipsia y pérdida de peso inexplicable), la medición de la glucemia</a:t>
            </a:r>
            <a:br>
              <a:rPr lang="es-ES" sz="1400" dirty="0">
                <a:latin typeface="+mn-lt"/>
              </a:rPr>
            </a:br>
            <a:r>
              <a:rPr lang="es-ES" sz="1400" dirty="0">
                <a:latin typeface="+mn-lt"/>
              </a:rPr>
              <a:t>al azar es suficiente para diagnosticar DM.</a:t>
            </a:r>
          </a:p>
          <a:p>
            <a:pPr>
              <a:lnSpc>
                <a:spcPct val="120000"/>
              </a:lnSpc>
              <a:spcBef>
                <a:spcPts val="0"/>
              </a:spcBef>
              <a:spcAft>
                <a:spcPts val="600"/>
              </a:spcAft>
              <a:buFont typeface="Wingdings" panose="05000000000000000000" pitchFamily="2" charset="2"/>
              <a:buChar char="§"/>
            </a:pPr>
            <a:r>
              <a:rPr lang="es-ES" sz="1400" dirty="0">
                <a:latin typeface="+mn-lt"/>
              </a:rPr>
              <a:t>En personas sin síntomas, la GA o la G2h se pueden utilizar para el cribado y diagnóstico de la DM.</a:t>
            </a:r>
          </a:p>
          <a:p>
            <a:pPr marL="0" indent="0">
              <a:lnSpc>
                <a:spcPct val="120000"/>
              </a:lnSpc>
              <a:spcBef>
                <a:spcPts val="1200"/>
              </a:spcBef>
              <a:spcAft>
                <a:spcPts val="600"/>
              </a:spcAft>
              <a:buNone/>
            </a:pPr>
            <a:r>
              <a:rPr lang="es-ES" sz="2000" b="1" dirty="0">
                <a:latin typeface="+mn-lt"/>
              </a:rPr>
              <a:t>Uso de la HbA</a:t>
            </a:r>
            <a:r>
              <a:rPr lang="es-ES" sz="2000" b="1" baseline="-25000" dirty="0">
                <a:latin typeface="+mn-lt"/>
              </a:rPr>
              <a:t>1c</a:t>
            </a:r>
            <a:r>
              <a:rPr lang="es-ES" sz="2000" b="1" dirty="0">
                <a:latin typeface="+mn-lt"/>
              </a:rPr>
              <a:t> para el cribado y diagnóstico de la DM</a:t>
            </a:r>
          </a:p>
          <a:p>
            <a:pPr>
              <a:lnSpc>
                <a:spcPct val="120000"/>
              </a:lnSpc>
              <a:spcBef>
                <a:spcPts val="0"/>
              </a:spcBef>
              <a:spcAft>
                <a:spcPts val="600"/>
              </a:spcAft>
              <a:buFont typeface="Wingdings" panose="05000000000000000000" pitchFamily="2" charset="2"/>
              <a:buChar char="§"/>
            </a:pPr>
            <a:r>
              <a:rPr lang="es-ES" sz="1400" dirty="0">
                <a:latin typeface="+mn-lt"/>
              </a:rPr>
              <a:t>El análisis de HbA</a:t>
            </a:r>
            <a:r>
              <a:rPr lang="es-ES" sz="1400" baseline="-25000" dirty="0">
                <a:latin typeface="+mn-lt"/>
              </a:rPr>
              <a:t>1C</a:t>
            </a:r>
            <a:r>
              <a:rPr lang="es-ES" sz="1400" dirty="0">
                <a:latin typeface="+mn-lt"/>
              </a:rPr>
              <a:t> se debe realizar con un método certificado por el programa nacional estadounidense </a:t>
            </a:r>
            <a:r>
              <a:rPr lang="es-ES" sz="1400" i="1" dirty="0" err="1">
                <a:latin typeface="+mn-lt"/>
              </a:rPr>
              <a:t>National</a:t>
            </a:r>
            <a:r>
              <a:rPr lang="es-ES" sz="1400" i="1" dirty="0">
                <a:latin typeface="+mn-lt"/>
              </a:rPr>
              <a:t> </a:t>
            </a:r>
            <a:r>
              <a:rPr lang="es-ES" sz="1400" i="1" dirty="0" err="1">
                <a:latin typeface="+mn-lt"/>
              </a:rPr>
              <a:t>Glycohemoglobin</a:t>
            </a:r>
            <a:r>
              <a:rPr lang="es-ES" sz="1400" i="1" dirty="0">
                <a:latin typeface="+mn-lt"/>
              </a:rPr>
              <a:t> </a:t>
            </a:r>
            <a:r>
              <a:rPr lang="es-ES" sz="1400" i="1" dirty="0" err="1">
                <a:latin typeface="+mn-lt"/>
              </a:rPr>
              <a:t>Standardization</a:t>
            </a:r>
            <a:r>
              <a:rPr lang="es-ES" sz="1400" i="1" dirty="0">
                <a:latin typeface="+mn-lt"/>
              </a:rPr>
              <a:t> </a:t>
            </a:r>
            <a:r>
              <a:rPr lang="es-ES" sz="1400" i="1" dirty="0" err="1">
                <a:latin typeface="+mn-lt"/>
              </a:rPr>
              <a:t>Program</a:t>
            </a:r>
            <a:r>
              <a:rPr lang="es-ES" sz="1400" dirty="0">
                <a:latin typeface="+mn-lt"/>
              </a:rPr>
              <a:t> (NGSP) y estandarizado por el análisis de referencia del </a:t>
            </a:r>
            <a:r>
              <a:rPr lang="es-ES" sz="1400" i="1" dirty="0">
                <a:latin typeface="+mn-lt"/>
              </a:rPr>
              <a:t>Diabetes Control and </a:t>
            </a:r>
            <a:r>
              <a:rPr lang="es-ES" sz="1400" i="1" dirty="0" err="1">
                <a:latin typeface="+mn-lt"/>
              </a:rPr>
              <a:t>Complications</a:t>
            </a:r>
            <a:r>
              <a:rPr lang="es-ES" sz="1400" i="1" dirty="0">
                <a:latin typeface="+mn-lt"/>
              </a:rPr>
              <a:t> Trial </a:t>
            </a:r>
            <a:r>
              <a:rPr lang="es-ES" sz="1400" dirty="0">
                <a:latin typeface="+mn-lt"/>
              </a:rPr>
              <a:t>(DCCT).</a:t>
            </a:r>
          </a:p>
          <a:p>
            <a:pPr>
              <a:lnSpc>
                <a:spcPct val="120000"/>
              </a:lnSpc>
              <a:spcBef>
                <a:spcPts val="0"/>
              </a:spcBef>
              <a:spcAft>
                <a:spcPts val="600"/>
              </a:spcAft>
              <a:buFont typeface="Wingdings" panose="05000000000000000000" pitchFamily="2" charset="2"/>
              <a:buChar char="§"/>
            </a:pPr>
            <a:r>
              <a:rPr lang="es-ES" sz="1400" dirty="0">
                <a:latin typeface="+mn-lt"/>
              </a:rPr>
              <a:t>Es importante detectar las condiciones que distorsionan los resultados de la HbA</a:t>
            </a:r>
            <a:r>
              <a:rPr lang="es-ES" sz="1400" baseline="-25000" dirty="0">
                <a:latin typeface="+mn-lt"/>
              </a:rPr>
              <a:t>1c</a:t>
            </a:r>
            <a:r>
              <a:rPr lang="es-ES" sz="1400" dirty="0">
                <a:latin typeface="+mn-lt"/>
              </a:rPr>
              <a:t>, como la anemia de células falciformes, el embarazo (segundo y tercer trimestre, y posparto), deficiencia de la 6-glucosa-fosfato-deshidrogenasa, síndrome de inmunodeficiencia adquirida (SIDA), hemodiálisis y terapia con eritropoyetina, en cuyo caso solo se utilizarán criterios glucémicos </a:t>
            </a:r>
            <a:r>
              <a:rPr lang="es-ES" sz="1400" b="1" dirty="0">
                <a:solidFill>
                  <a:srgbClr val="C00000"/>
                </a:solidFill>
                <a:latin typeface="+mn-lt"/>
              </a:rPr>
              <a:t>(B)</a:t>
            </a:r>
            <a:r>
              <a:rPr lang="es-ES" sz="1400" dirty="0">
                <a:latin typeface="+mn-lt"/>
              </a:rPr>
              <a:t>.</a:t>
            </a:r>
          </a:p>
        </p:txBody>
      </p:sp>
      <p:graphicFrame>
        <p:nvGraphicFramePr>
          <p:cNvPr id="5" name="Tabla 4">
            <a:extLst>
              <a:ext uri="{FF2B5EF4-FFF2-40B4-BE49-F238E27FC236}">
                <a16:creationId xmlns:a16="http://schemas.microsoft.com/office/drawing/2014/main" id="{D7325D5B-A227-DA38-8108-4B3589E1821F}"/>
              </a:ext>
            </a:extLst>
          </p:cNvPr>
          <p:cNvGraphicFramePr>
            <a:graphicFrameLocks noGrp="1"/>
          </p:cNvGraphicFramePr>
          <p:nvPr>
            <p:extLst>
              <p:ext uri="{D42A27DB-BD31-4B8C-83A1-F6EECF244321}">
                <p14:modId xmlns:p14="http://schemas.microsoft.com/office/powerpoint/2010/main" val="3717167634"/>
              </p:ext>
            </p:extLst>
          </p:nvPr>
        </p:nvGraphicFramePr>
        <p:xfrm>
          <a:off x="939814" y="4680737"/>
          <a:ext cx="9893177" cy="1437640"/>
        </p:xfrm>
        <a:graphic>
          <a:graphicData uri="http://schemas.openxmlformats.org/drawingml/2006/table">
            <a:tbl>
              <a:tblPr firstRow="1" bandRow="1">
                <a:tableStyleId>{5C22544A-7EE6-4342-B048-85BDC9FD1C3A}</a:tableStyleId>
              </a:tblPr>
              <a:tblGrid>
                <a:gridCol w="4918723">
                  <a:extLst>
                    <a:ext uri="{9D8B030D-6E8A-4147-A177-3AD203B41FA5}">
                      <a16:colId xmlns:a16="http://schemas.microsoft.com/office/drawing/2014/main" val="4248785162"/>
                    </a:ext>
                  </a:extLst>
                </a:gridCol>
                <a:gridCol w="4974454">
                  <a:extLst>
                    <a:ext uri="{9D8B030D-6E8A-4147-A177-3AD203B41FA5}">
                      <a16:colId xmlns:a16="http://schemas.microsoft.com/office/drawing/2014/main" val="4247343595"/>
                    </a:ext>
                  </a:extLst>
                </a:gridCol>
              </a:tblGrid>
              <a:tr h="370840">
                <a:tc>
                  <a:txBody>
                    <a:bodyPr/>
                    <a:lstStyle/>
                    <a:p>
                      <a:r>
                        <a:rPr lang="es-ES" sz="1600" dirty="0"/>
                        <a:t>Ventajas</a:t>
                      </a:r>
                    </a:p>
                  </a:txBody>
                  <a:tcPr/>
                </a:tc>
                <a:tc>
                  <a:txBody>
                    <a:bodyPr/>
                    <a:lstStyle/>
                    <a:p>
                      <a:r>
                        <a:rPr lang="es-ES" sz="1600" dirty="0"/>
                        <a:t>Inconvenientes</a:t>
                      </a:r>
                    </a:p>
                  </a:txBody>
                  <a:tcPr/>
                </a:tc>
                <a:extLst>
                  <a:ext uri="{0D108BD9-81ED-4DB2-BD59-A6C34878D82A}">
                    <a16:rowId xmlns:a16="http://schemas.microsoft.com/office/drawing/2014/main" val="3585626100"/>
                  </a:ext>
                </a:extLst>
              </a:tr>
              <a:tr h="370840">
                <a:tc>
                  <a:txBody>
                    <a:bodyPr/>
                    <a:lstStyle/>
                    <a:p>
                      <a:pPr marL="285750" indent="-285750">
                        <a:buFont typeface="Arial" panose="020B0604020202020204" pitchFamily="34" charset="0"/>
                        <a:buChar char="•"/>
                      </a:pPr>
                      <a:r>
                        <a:rPr lang="es-ES" sz="1600" dirty="0"/>
                        <a:t>Mayor comodidad (no se requiere ayuno).</a:t>
                      </a:r>
                    </a:p>
                    <a:p>
                      <a:pPr marL="285750" indent="-285750">
                        <a:buFont typeface="Arial" panose="020B0604020202020204" pitchFamily="34" charset="0"/>
                        <a:buChar char="•"/>
                      </a:pPr>
                      <a:r>
                        <a:rPr lang="es-ES" sz="1600" dirty="0"/>
                        <a:t>Mayor estabilidad preanalítica.</a:t>
                      </a:r>
                    </a:p>
                    <a:p>
                      <a:pPr marL="285750" indent="-285750">
                        <a:buFont typeface="Arial" panose="020B0604020202020204" pitchFamily="34" charset="0"/>
                        <a:buChar char="•"/>
                      </a:pPr>
                      <a:r>
                        <a:rPr lang="es-ES" sz="1600" dirty="0"/>
                        <a:t>Menos variaciones diarias durante situaciones de estrés, cambios en la dieta o enfermedad.</a:t>
                      </a:r>
                    </a:p>
                  </a:txBody>
                  <a:tcPr/>
                </a:tc>
                <a:tc>
                  <a:txBody>
                    <a:bodyPr/>
                    <a:lstStyle/>
                    <a:p>
                      <a:pPr marL="285750" indent="-285750">
                        <a:buFont typeface="Arial" panose="020B0604020202020204" pitchFamily="34" charset="0"/>
                        <a:buChar char="•"/>
                      </a:pPr>
                      <a:r>
                        <a:rPr lang="es-ES" sz="1600" dirty="0"/>
                        <a:t>Menor sensibilidad de la HbA</a:t>
                      </a:r>
                      <a:r>
                        <a:rPr lang="es-ES" sz="1600" baseline="-25000" dirty="0"/>
                        <a:t>1C</a:t>
                      </a:r>
                      <a:r>
                        <a:rPr lang="es-ES" sz="1600" dirty="0"/>
                        <a:t> en el límite de corte designado.</a:t>
                      </a:r>
                    </a:p>
                    <a:p>
                      <a:pPr marL="285750" indent="-285750">
                        <a:buFont typeface="Arial" panose="020B0604020202020204" pitchFamily="34" charset="0"/>
                        <a:buChar char="•"/>
                      </a:pPr>
                      <a:r>
                        <a:rPr lang="es-ES" sz="1600" dirty="0"/>
                        <a:t>Mayor coste.</a:t>
                      </a:r>
                    </a:p>
                    <a:p>
                      <a:pPr marL="285750" indent="-285750">
                        <a:buFont typeface="Arial" panose="020B0604020202020204" pitchFamily="34" charset="0"/>
                        <a:buChar char="•"/>
                      </a:pPr>
                      <a:r>
                        <a:rPr lang="es-ES" sz="1600" dirty="0"/>
                        <a:t>Acceso limitado en algunas partes del mundo.</a:t>
                      </a:r>
                    </a:p>
                  </a:txBody>
                  <a:tcPr/>
                </a:tc>
                <a:extLst>
                  <a:ext uri="{0D108BD9-81ED-4DB2-BD59-A6C34878D82A}">
                    <a16:rowId xmlns:a16="http://schemas.microsoft.com/office/drawing/2014/main" val="2881547387"/>
                  </a:ext>
                </a:extLst>
              </a:tr>
            </a:tbl>
          </a:graphicData>
        </a:graphic>
      </p:graphicFrame>
      <p:sp>
        <p:nvSpPr>
          <p:cNvPr id="6" name="Rectángulo 5">
            <a:extLst>
              <a:ext uri="{FF2B5EF4-FFF2-40B4-BE49-F238E27FC236}">
                <a16:creationId xmlns:a16="http://schemas.microsoft.com/office/drawing/2014/main" id="{888E1A48-D791-B3E8-0377-E6A0673CB972}"/>
              </a:ext>
            </a:extLst>
          </p:cNvPr>
          <p:cNvSpPr/>
          <p:nvPr/>
        </p:nvSpPr>
        <p:spPr>
          <a:xfrm>
            <a:off x="948867" y="4284417"/>
            <a:ext cx="9878046" cy="396320"/>
          </a:xfrm>
          <a:prstGeom prst="rect">
            <a:avLst/>
          </a:prstGeom>
          <a:solidFill>
            <a:srgbClr val="123E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HbA</a:t>
            </a:r>
            <a:r>
              <a:rPr lang="es-ES" b="1" baseline="-25000" dirty="0"/>
              <a:t>1c</a:t>
            </a:r>
            <a:r>
              <a:rPr lang="es-ES" b="1" dirty="0"/>
              <a:t> </a:t>
            </a:r>
            <a:r>
              <a:rPr lang="es-ES" b="1" i="1" dirty="0"/>
              <a:t>versus</a:t>
            </a:r>
            <a:r>
              <a:rPr lang="es-ES" b="1" dirty="0"/>
              <a:t>  pruebas de glucosa</a:t>
            </a:r>
          </a:p>
        </p:txBody>
      </p:sp>
      <p:sp>
        <p:nvSpPr>
          <p:cNvPr id="4" name="CuadroTexto 3">
            <a:extLst>
              <a:ext uri="{FF2B5EF4-FFF2-40B4-BE49-F238E27FC236}">
                <a16:creationId xmlns:a16="http://schemas.microsoft.com/office/drawing/2014/main" id="{7F539BA8-2670-7201-C4BC-F6A20F297BFB}"/>
              </a:ext>
            </a:extLst>
          </p:cNvPr>
          <p:cNvSpPr txBox="1"/>
          <p:nvPr/>
        </p:nvSpPr>
        <p:spPr>
          <a:xfrm>
            <a:off x="214772" y="6463356"/>
            <a:ext cx="99522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u="none" strike="noStrike" kern="1200" cap="none" spc="0" normalizeH="0" baseline="0" noProof="0" dirty="0">
                <a:ln>
                  <a:noFill/>
                </a:ln>
                <a:effectLst/>
                <a:uLnTx/>
                <a:uFillTx/>
                <a:ea typeface="ヒラギノ角ゴ Pro W3" charset="-128"/>
                <a:cs typeface="+mn-cs"/>
              </a:rPr>
              <a:t>DM: diabetes mellitus; G2h: glucemia a las 2 h; GA: glucemia en ayunas; </a:t>
            </a:r>
            <a:r>
              <a:rPr lang="es-ES" sz="900" kern="100" dirty="0">
                <a:effectLst/>
                <a:ea typeface="Aptos" panose="020B0004020202020204" pitchFamily="34" charset="0"/>
                <a:cs typeface="Times New Roman" panose="02020603050405020304" pitchFamily="18" charset="0"/>
              </a:rPr>
              <a:t>HbA</a:t>
            </a:r>
            <a:r>
              <a:rPr lang="es-ES" sz="900" kern="100" baseline="-25000" dirty="0">
                <a:effectLst/>
                <a:ea typeface="Aptos" panose="020B0004020202020204" pitchFamily="34" charset="0"/>
                <a:cs typeface="Times New Roman" panose="02020603050405020304" pitchFamily="18" charset="0"/>
              </a:rPr>
              <a:t>1C</a:t>
            </a:r>
            <a:r>
              <a:rPr lang="es-ES" sz="900" kern="100" dirty="0">
                <a:ea typeface="Aptos" panose="020B0004020202020204" pitchFamily="34" charset="0"/>
                <a:cs typeface="Times New Roman" panose="02020603050405020304" pitchFamily="18" charset="0"/>
              </a:rPr>
              <a:t>: he</a:t>
            </a:r>
            <a:r>
              <a:rPr lang="es-ES" sz="900" kern="100" dirty="0">
                <a:effectLst/>
                <a:ea typeface="Aptos" panose="020B0004020202020204" pitchFamily="34" charset="0"/>
                <a:cs typeface="Times New Roman" panose="02020603050405020304" pitchFamily="18" charset="0"/>
              </a:rPr>
              <a:t>moglobina glicosilada</a:t>
            </a:r>
            <a:r>
              <a:rPr kumimoji="0" lang="es-ES" sz="900" u="none" strike="noStrike" kern="1200" cap="none" spc="0" normalizeH="0" baseline="0" noProof="0" dirty="0">
                <a:ln>
                  <a:noFill/>
                </a:ln>
                <a:effectLst/>
                <a:uLnTx/>
                <a:uFillTx/>
                <a:ea typeface="ヒラギノ角ゴ Pro W3" charset="-128"/>
                <a:cs typeface="+mn-cs"/>
              </a:rPr>
              <a:t>.</a:t>
            </a:r>
          </a:p>
          <a:p>
            <a:pPr>
              <a:defRPr/>
            </a:pPr>
            <a:r>
              <a:rPr lang="es-ES" sz="900" dirty="0">
                <a:solidFill>
                  <a:srgbClr val="C00000"/>
                </a:solidFill>
                <a:ea typeface="ヒラギノ角ゴ Pro W3" charset="-128"/>
              </a:rPr>
              <a:t>B</a:t>
            </a:r>
            <a:r>
              <a:rPr lang="es-ES" sz="900" dirty="0">
                <a:ea typeface="ヒラギノ角ゴ Pro W3" charset="-128"/>
              </a:rPr>
              <a:t>: nivel de evidencia de la ADA.</a:t>
            </a:r>
            <a:endParaRPr kumimoji="0" lang="es-ES" sz="900" u="none" strike="noStrike" kern="1200" cap="none" spc="0" normalizeH="0" baseline="0" noProof="0" dirty="0">
              <a:ln>
                <a:noFill/>
              </a:ln>
              <a:effectLst/>
              <a:uLnTx/>
              <a:uFillTx/>
              <a:ea typeface="ヒラギノ角ゴ Pro W3" charset="-128"/>
              <a:cs typeface="+mn-cs"/>
            </a:endParaRPr>
          </a:p>
        </p:txBody>
      </p:sp>
    </p:spTree>
    <p:extLst>
      <p:ext uri="{BB962C8B-B14F-4D97-AF65-F5344CB8AC3E}">
        <p14:creationId xmlns:p14="http://schemas.microsoft.com/office/powerpoint/2010/main" val="85988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E7D59-0DD1-A8C0-9CD7-7BBEF177817C}"/>
              </a:ext>
            </a:extLst>
          </p:cNvPr>
          <p:cNvSpPr>
            <a:spLocks noGrp="1"/>
          </p:cNvSpPr>
          <p:nvPr>
            <p:ph type="title"/>
          </p:nvPr>
        </p:nvSpPr>
        <p:spPr/>
        <p:txBody>
          <a:bodyPr>
            <a:normAutofit/>
          </a:bodyPr>
          <a:lstStyle/>
          <a:p>
            <a:r>
              <a:rPr lang="es-ES" dirty="0"/>
              <a:t>Clasificación</a:t>
            </a:r>
          </a:p>
        </p:txBody>
      </p:sp>
      <p:graphicFrame>
        <p:nvGraphicFramePr>
          <p:cNvPr id="4" name="Diagrama 3">
            <a:extLst>
              <a:ext uri="{FF2B5EF4-FFF2-40B4-BE49-F238E27FC236}">
                <a16:creationId xmlns:a16="http://schemas.microsoft.com/office/drawing/2014/main" id="{CE34BB4E-2086-B684-BF60-7915C0DA0992}"/>
              </a:ext>
            </a:extLst>
          </p:cNvPr>
          <p:cNvGraphicFramePr/>
          <p:nvPr>
            <p:extLst>
              <p:ext uri="{D42A27DB-BD31-4B8C-83A1-F6EECF244321}">
                <p14:modId xmlns:p14="http://schemas.microsoft.com/office/powerpoint/2010/main" val="2949626136"/>
              </p:ext>
            </p:extLst>
          </p:nvPr>
        </p:nvGraphicFramePr>
        <p:xfrm>
          <a:off x="1137964" y="983594"/>
          <a:ext cx="10220872" cy="5108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1889ECDF-C8D0-EFDE-7856-A8636919D60E}"/>
              </a:ext>
            </a:extLst>
          </p:cNvPr>
          <p:cNvSpPr txBox="1"/>
          <p:nvPr/>
        </p:nvSpPr>
        <p:spPr>
          <a:xfrm>
            <a:off x="214772" y="6463356"/>
            <a:ext cx="995227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u="none" strike="noStrike" kern="1200" cap="none" spc="0" normalizeH="0" baseline="0" noProof="0" dirty="0">
                <a:ln>
                  <a:noFill/>
                </a:ln>
                <a:effectLst/>
                <a:uLnTx/>
                <a:uFillTx/>
                <a:ea typeface="ヒラギノ角ゴ Pro W3" charset="-128"/>
                <a:cs typeface="+mn-cs"/>
              </a:rPr>
              <a:t>DM: diabetes mellitus.</a:t>
            </a:r>
          </a:p>
        </p:txBody>
      </p:sp>
    </p:spTree>
    <p:extLst>
      <p:ext uri="{BB962C8B-B14F-4D97-AF65-F5344CB8AC3E}">
        <p14:creationId xmlns:p14="http://schemas.microsoft.com/office/powerpoint/2010/main" val="283283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F202-483C-A055-0A53-8E9B0E3D4A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BD03CEB-3F8B-A167-60B0-FA16F9F725EA}"/>
              </a:ext>
            </a:extLst>
          </p:cNvPr>
          <p:cNvSpPr>
            <a:spLocks noGrp="1"/>
          </p:cNvSpPr>
          <p:nvPr>
            <p:ph type="title"/>
          </p:nvPr>
        </p:nvSpPr>
        <p:spPr/>
        <p:txBody>
          <a:bodyPr>
            <a:normAutofit/>
          </a:bodyPr>
          <a:lstStyle/>
          <a:p>
            <a:r>
              <a:rPr lang="es-ES" dirty="0"/>
              <a:t>Clasificación</a:t>
            </a:r>
          </a:p>
        </p:txBody>
      </p:sp>
      <p:sp>
        <p:nvSpPr>
          <p:cNvPr id="5" name="CuadroTexto 4">
            <a:extLst>
              <a:ext uri="{FF2B5EF4-FFF2-40B4-BE49-F238E27FC236}">
                <a16:creationId xmlns:a16="http://schemas.microsoft.com/office/drawing/2014/main" id="{E874931D-FDD6-69B8-8424-B68E1158F06D}"/>
              </a:ext>
            </a:extLst>
          </p:cNvPr>
          <p:cNvSpPr txBox="1"/>
          <p:nvPr/>
        </p:nvSpPr>
        <p:spPr>
          <a:xfrm>
            <a:off x="300038" y="2459504"/>
            <a:ext cx="1797269" cy="1938992"/>
          </a:xfrm>
          <a:prstGeom prst="rect">
            <a:avLst/>
          </a:prstGeom>
          <a:noFill/>
        </p:spPr>
        <p:txBody>
          <a:bodyPr wrap="square">
            <a:spAutoFit/>
          </a:bodyPr>
          <a:lstStyle/>
          <a:p>
            <a:r>
              <a:rPr lang="es-ES" sz="2000" b="1" dirty="0"/>
              <a:t>Criterios de cribado </a:t>
            </a:r>
            <a:r>
              <a:rPr lang="pt-BR" sz="2000" b="1" dirty="0"/>
              <a:t>para detectar DM o </a:t>
            </a:r>
            <a:r>
              <a:rPr lang="pt-BR" sz="2000" b="1" dirty="0" err="1"/>
              <a:t>prediabetes</a:t>
            </a:r>
            <a:r>
              <a:rPr lang="pt-BR" sz="2000" b="1" dirty="0"/>
              <a:t> </a:t>
            </a:r>
            <a:r>
              <a:rPr lang="pt-BR" sz="2000" b="1" dirty="0" err="1"/>
              <a:t>en</a:t>
            </a:r>
            <a:r>
              <a:rPr lang="pt-BR" sz="2000" b="1" dirty="0"/>
              <a:t> adultos </a:t>
            </a:r>
            <a:r>
              <a:rPr lang="pt-BR" sz="2000" b="1" dirty="0" err="1"/>
              <a:t>asintomáticos</a:t>
            </a:r>
            <a:endParaRPr lang="es-ES" sz="2000" b="1" dirty="0"/>
          </a:p>
        </p:txBody>
      </p:sp>
      <p:graphicFrame>
        <p:nvGraphicFramePr>
          <p:cNvPr id="8" name="Chart 4">
            <a:extLst>
              <a:ext uri="{FF2B5EF4-FFF2-40B4-BE49-F238E27FC236}">
                <a16:creationId xmlns:a16="http://schemas.microsoft.com/office/drawing/2014/main" id="{62969ADB-EA89-CC99-7CF2-8510F04A7FF1}"/>
              </a:ext>
            </a:extLst>
          </p:cNvPr>
          <p:cNvGraphicFramePr>
            <a:graphicFrameLocks noChangeAspect="1"/>
          </p:cNvGraphicFramePr>
          <p:nvPr>
            <p:extLst>
              <p:ext uri="{D42A27DB-BD31-4B8C-83A1-F6EECF244321}">
                <p14:modId xmlns:p14="http://schemas.microsoft.com/office/powerpoint/2010/main" val="1890116764"/>
              </p:ext>
            </p:extLst>
          </p:nvPr>
        </p:nvGraphicFramePr>
        <p:xfrm>
          <a:off x="1513744" y="703559"/>
          <a:ext cx="7314104" cy="5929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4">
            <a:extLst>
              <a:ext uri="{FF2B5EF4-FFF2-40B4-BE49-F238E27FC236}">
                <a16:creationId xmlns:a16="http://schemas.microsoft.com/office/drawing/2014/main" id="{97DE3FF9-ADBB-C0DE-D16D-5056F20457FC}"/>
              </a:ext>
            </a:extLst>
          </p:cNvPr>
          <p:cNvGraphicFramePr>
            <a:graphicFrameLocks noChangeAspect="1"/>
          </p:cNvGraphicFramePr>
          <p:nvPr>
            <p:extLst>
              <p:ext uri="{D42A27DB-BD31-4B8C-83A1-F6EECF244321}">
                <p14:modId xmlns:p14="http://schemas.microsoft.com/office/powerpoint/2010/main" val="1473837956"/>
              </p:ext>
            </p:extLst>
          </p:nvPr>
        </p:nvGraphicFramePr>
        <p:xfrm>
          <a:off x="4023781" y="2727619"/>
          <a:ext cx="2294030" cy="1887719"/>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43D687C9-B403-1C66-2046-1FC72FF66C9D}"/>
              </a:ext>
            </a:extLst>
          </p:cNvPr>
          <p:cNvSpPr txBox="1"/>
          <p:nvPr/>
        </p:nvSpPr>
        <p:spPr>
          <a:xfrm>
            <a:off x="3413158" y="1231286"/>
            <a:ext cx="1841289" cy="1754326"/>
          </a:xfrm>
          <a:prstGeom prst="rect">
            <a:avLst/>
          </a:prstGeom>
          <a:noFill/>
        </p:spPr>
        <p:txBody>
          <a:bodyPr wrap="square" rtlCol="0">
            <a:spAutoFit/>
          </a:bodyPr>
          <a:lstStyle/>
          <a:p>
            <a:pPr algn="ctr">
              <a:lnSpc>
                <a:spcPct val="90000"/>
              </a:lnSpc>
              <a:spcAft>
                <a:spcPts val="300"/>
              </a:spcAft>
              <a:buClr>
                <a:schemeClr val="accent6">
                  <a:lumMod val="50000"/>
                </a:schemeClr>
              </a:buClr>
            </a:pPr>
            <a:r>
              <a:rPr lang="es-ES" sz="1200" dirty="0">
                <a:cs typeface="Times New Roman" panose="02020603050405020304" pitchFamily="18" charset="0"/>
              </a:rPr>
              <a:t>Personas con VIH, exposición a medicamentos de alto riesgo (glucocorticoides, estatinas, diuréticos tiazídicos, antirretrovirales y antipsicóticos de segunda generación), antecedentes de pancreatitis</a:t>
            </a:r>
          </a:p>
        </p:txBody>
      </p:sp>
      <p:sp>
        <p:nvSpPr>
          <p:cNvPr id="13" name="CuadroTexto 12">
            <a:extLst>
              <a:ext uri="{FF2B5EF4-FFF2-40B4-BE49-F238E27FC236}">
                <a16:creationId xmlns:a16="http://schemas.microsoft.com/office/drawing/2014/main" id="{FB8FB48F-D809-F8DC-B72B-F2702FD03785}"/>
              </a:ext>
            </a:extLst>
          </p:cNvPr>
          <p:cNvSpPr txBox="1"/>
          <p:nvPr/>
        </p:nvSpPr>
        <p:spPr>
          <a:xfrm>
            <a:off x="5082992" y="1310222"/>
            <a:ext cx="1994083" cy="1588127"/>
          </a:xfrm>
          <a:prstGeom prst="rect">
            <a:avLst/>
          </a:prstGeom>
          <a:noFill/>
        </p:spPr>
        <p:txBody>
          <a:bodyPr wrap="square" rtlCol="0">
            <a:spAutoFit/>
          </a:bodyPr>
          <a:lstStyle>
            <a:defPPr>
              <a:defRPr lang="es-ES"/>
            </a:defPPr>
            <a:lvl1pPr algn="ctr">
              <a:lnSpc>
                <a:spcPct val="90000"/>
              </a:lnSpc>
              <a:spcAft>
                <a:spcPts val="300"/>
              </a:spcAft>
              <a:buClr>
                <a:schemeClr val="accent6">
                  <a:lumMod val="50000"/>
                </a:schemeClr>
              </a:buClr>
              <a:defRPr sz="1200">
                <a:cs typeface="Times New Roman" panose="02020603050405020304" pitchFamily="18" charset="0"/>
              </a:defRPr>
            </a:lvl1pPr>
          </a:lstStyle>
          <a:p>
            <a:r>
              <a:rPr lang="es-ES" dirty="0"/>
              <a:t> Se debe considerar la detección sistemática de DM en adultos con sobrepeso u obesos (IMC ≥ 25 kg/m</a:t>
            </a:r>
            <a:r>
              <a:rPr lang="es-ES" baseline="30000" dirty="0"/>
              <a:t>2</a:t>
            </a:r>
            <a:r>
              <a:rPr lang="es-ES" dirty="0"/>
              <a:t> o</a:t>
            </a:r>
            <a:br>
              <a:rPr lang="es-ES" dirty="0"/>
            </a:br>
            <a:r>
              <a:rPr lang="es-ES" dirty="0"/>
              <a:t>≥ 23 kg/m</a:t>
            </a:r>
            <a:r>
              <a:rPr lang="es-ES" baseline="30000" dirty="0"/>
              <a:t>2</a:t>
            </a:r>
            <a:r>
              <a:rPr lang="es-ES" dirty="0"/>
              <a:t> en estadounidenses de origen asiático) que tengan uno o más de los siguientes factores de riesgo</a:t>
            </a:r>
          </a:p>
        </p:txBody>
      </p:sp>
      <p:sp>
        <p:nvSpPr>
          <p:cNvPr id="15" name="CuadroTexto 14">
            <a:extLst>
              <a:ext uri="{FF2B5EF4-FFF2-40B4-BE49-F238E27FC236}">
                <a16:creationId xmlns:a16="http://schemas.microsoft.com/office/drawing/2014/main" id="{2AA637BC-2532-3164-9069-3F030656B4DC}"/>
              </a:ext>
            </a:extLst>
          </p:cNvPr>
          <p:cNvSpPr txBox="1"/>
          <p:nvPr/>
        </p:nvSpPr>
        <p:spPr>
          <a:xfrm>
            <a:off x="6000750" y="2969787"/>
            <a:ext cx="1896720" cy="1255728"/>
          </a:xfrm>
          <a:prstGeom prst="rect">
            <a:avLst/>
          </a:prstGeom>
          <a:noFill/>
        </p:spPr>
        <p:txBody>
          <a:bodyPr wrap="square" rtlCol="0">
            <a:spAutoFit/>
          </a:bodyPr>
          <a:lstStyle>
            <a:defPPr>
              <a:defRPr lang="es-ES"/>
            </a:defPPr>
            <a:lvl1pPr algn="ctr">
              <a:lnSpc>
                <a:spcPct val="90000"/>
              </a:lnSpc>
              <a:spcAft>
                <a:spcPts val="300"/>
              </a:spcAft>
              <a:buClr>
                <a:schemeClr val="accent6">
                  <a:lumMod val="50000"/>
                </a:schemeClr>
              </a:buClr>
              <a:defRPr sz="1200">
                <a:cs typeface="Times New Roman" panose="02020603050405020304" pitchFamily="18" charset="0"/>
              </a:defRPr>
            </a:lvl1pPr>
          </a:lstStyle>
          <a:p>
            <a:r>
              <a:rPr lang="es-ES" dirty="0"/>
              <a:t>Para personas con prediabetes (HbA</a:t>
            </a:r>
            <a:r>
              <a:rPr lang="es-ES" baseline="-25000" dirty="0"/>
              <a:t>1C</a:t>
            </a:r>
            <a:r>
              <a:rPr lang="es-ES" dirty="0"/>
              <a:t> ≥ 5,7% [≥ 39 mmol/mol], tolerancia a la glucosa alterada o glucosa en ayunas alterada), los análisis deben ser anuales</a:t>
            </a:r>
          </a:p>
        </p:txBody>
      </p:sp>
      <p:sp>
        <p:nvSpPr>
          <p:cNvPr id="20" name="CuadroTexto 19">
            <a:extLst>
              <a:ext uri="{FF2B5EF4-FFF2-40B4-BE49-F238E27FC236}">
                <a16:creationId xmlns:a16="http://schemas.microsoft.com/office/drawing/2014/main" id="{3CF7632F-D517-7F77-C985-2F38253DFD18}"/>
              </a:ext>
            </a:extLst>
          </p:cNvPr>
          <p:cNvSpPr txBox="1"/>
          <p:nvPr/>
        </p:nvSpPr>
        <p:spPr>
          <a:xfrm>
            <a:off x="2366604" y="3049817"/>
            <a:ext cx="1666684" cy="1589153"/>
          </a:xfrm>
          <a:prstGeom prst="rect">
            <a:avLst/>
          </a:prstGeom>
          <a:noFill/>
        </p:spPr>
        <p:txBody>
          <a:bodyPr wrap="square" rtlCol="0">
            <a:spAutoFit/>
          </a:bodyPr>
          <a:lstStyle>
            <a:defPPr>
              <a:defRPr lang="es-ES"/>
            </a:defPPr>
            <a:lvl1pPr algn="ctr">
              <a:lnSpc>
                <a:spcPct val="90000"/>
              </a:lnSpc>
              <a:spcAft>
                <a:spcPts val="300"/>
              </a:spcAft>
              <a:buClr>
                <a:schemeClr val="accent6">
                  <a:lumMod val="50000"/>
                </a:schemeClr>
              </a:buClr>
              <a:defRPr sz="1200">
                <a:cs typeface="Times New Roman" panose="02020603050405020304" pitchFamily="18" charset="0"/>
              </a:defRPr>
            </a:lvl1pPr>
          </a:lstStyle>
          <a:p>
            <a:r>
              <a:rPr lang="es-ES" dirty="0"/>
              <a:t>Si los resultados son normales, los estudios deben repetirse, como mínimo, cada 3 años, o con más frecuencia, según los resultados iniciales y el nivel de riesgo</a:t>
            </a:r>
          </a:p>
        </p:txBody>
      </p:sp>
      <p:sp>
        <p:nvSpPr>
          <p:cNvPr id="22" name="CuadroTexto 21">
            <a:extLst>
              <a:ext uri="{FF2B5EF4-FFF2-40B4-BE49-F238E27FC236}">
                <a16:creationId xmlns:a16="http://schemas.microsoft.com/office/drawing/2014/main" id="{596E2E89-CBFA-4A52-4410-497E872A7715}"/>
              </a:ext>
            </a:extLst>
          </p:cNvPr>
          <p:cNvSpPr txBox="1"/>
          <p:nvPr/>
        </p:nvSpPr>
        <p:spPr>
          <a:xfrm>
            <a:off x="3476616" y="4983425"/>
            <a:ext cx="1521912" cy="758156"/>
          </a:xfrm>
          <a:prstGeom prst="rect">
            <a:avLst/>
          </a:prstGeom>
          <a:noFill/>
        </p:spPr>
        <p:txBody>
          <a:bodyPr wrap="square" rtlCol="0">
            <a:spAutoFit/>
          </a:bodyPr>
          <a:lstStyle>
            <a:defPPr>
              <a:defRPr lang="es-ES"/>
            </a:defPPr>
            <a:lvl1pPr algn="ctr">
              <a:lnSpc>
                <a:spcPct val="90000"/>
              </a:lnSpc>
              <a:spcAft>
                <a:spcPts val="300"/>
              </a:spcAft>
              <a:buClr>
                <a:schemeClr val="accent6">
                  <a:lumMod val="50000"/>
                </a:schemeClr>
              </a:buClr>
              <a:defRPr sz="1200">
                <a:cs typeface="Times New Roman" panose="02020603050405020304" pitchFamily="18" charset="0"/>
              </a:defRPr>
            </a:lvl1pPr>
          </a:lstStyle>
          <a:p>
            <a:r>
              <a:rPr lang="es-ES" dirty="0"/>
              <a:t>En todos los demás casos, los análisis deben comenzar a los 35 años de edad</a:t>
            </a:r>
          </a:p>
        </p:txBody>
      </p:sp>
      <p:sp>
        <p:nvSpPr>
          <p:cNvPr id="24" name="CuadroTexto 23">
            <a:extLst>
              <a:ext uri="{FF2B5EF4-FFF2-40B4-BE49-F238E27FC236}">
                <a16:creationId xmlns:a16="http://schemas.microsoft.com/office/drawing/2014/main" id="{E267014B-9A4C-8210-F808-58AFA6A5FCF7}"/>
              </a:ext>
            </a:extLst>
          </p:cNvPr>
          <p:cNvSpPr txBox="1"/>
          <p:nvPr/>
        </p:nvSpPr>
        <p:spPr>
          <a:xfrm>
            <a:off x="5189471" y="4745732"/>
            <a:ext cx="1619206" cy="1090555"/>
          </a:xfrm>
          <a:prstGeom prst="rect">
            <a:avLst/>
          </a:prstGeom>
          <a:noFill/>
        </p:spPr>
        <p:txBody>
          <a:bodyPr wrap="square" rtlCol="0">
            <a:spAutoFit/>
          </a:bodyPr>
          <a:lstStyle>
            <a:defPPr>
              <a:defRPr lang="es-ES"/>
            </a:defPPr>
            <a:lvl1pPr algn="ctr">
              <a:lnSpc>
                <a:spcPct val="90000"/>
              </a:lnSpc>
              <a:spcAft>
                <a:spcPts val="300"/>
              </a:spcAft>
              <a:buClr>
                <a:schemeClr val="accent6">
                  <a:lumMod val="50000"/>
                </a:schemeClr>
              </a:buClr>
              <a:defRPr sz="1200">
                <a:cs typeface="Times New Roman" panose="02020603050405020304" pitchFamily="18" charset="0"/>
              </a:defRPr>
            </a:lvl1pPr>
          </a:lstStyle>
          <a:p>
            <a:r>
              <a:rPr lang="es-ES" dirty="0"/>
              <a:t>Las personas con diagnóstico de DM gestacional deben realizarse análisis de por vida, al menos, cada 3 años</a:t>
            </a:r>
          </a:p>
        </p:txBody>
      </p:sp>
      <p:sp>
        <p:nvSpPr>
          <p:cNvPr id="34" name="CuadroTexto 33">
            <a:extLst>
              <a:ext uri="{FF2B5EF4-FFF2-40B4-BE49-F238E27FC236}">
                <a16:creationId xmlns:a16="http://schemas.microsoft.com/office/drawing/2014/main" id="{481CAB08-58C5-819F-A127-7A4B38045975}"/>
              </a:ext>
            </a:extLst>
          </p:cNvPr>
          <p:cNvSpPr txBox="1"/>
          <p:nvPr/>
        </p:nvSpPr>
        <p:spPr>
          <a:xfrm>
            <a:off x="8310579" y="808387"/>
            <a:ext cx="3461216" cy="3585597"/>
          </a:xfrm>
          <a:prstGeom prst="rect">
            <a:avLst/>
          </a:prstGeom>
          <a:noFill/>
          <a:ln>
            <a:solidFill>
              <a:srgbClr val="156082"/>
            </a:solidFill>
          </a:ln>
        </p:spPr>
        <p:txBody>
          <a:bodyPr wrap="square">
            <a:spAutoFit/>
          </a:bodyPr>
          <a:lstStyle/>
          <a:p>
            <a:pPr marL="171450" indent="-171450">
              <a:spcAft>
                <a:spcPts val="600"/>
              </a:spcAft>
              <a:buClr>
                <a:srgbClr val="156082"/>
              </a:buClr>
              <a:buFont typeface="Wingdings" panose="05000000000000000000" pitchFamily="2" charset="2"/>
              <a:buChar char="ü"/>
            </a:pPr>
            <a:r>
              <a:rPr lang="es-ES" sz="1200" dirty="0"/>
              <a:t>Familiar de primer grado con diabetes.</a:t>
            </a:r>
          </a:p>
          <a:p>
            <a:pPr marL="171450" indent="-171450">
              <a:spcAft>
                <a:spcPts val="600"/>
              </a:spcAft>
              <a:buClr>
                <a:srgbClr val="156082"/>
              </a:buClr>
              <a:buFont typeface="Wingdings" panose="05000000000000000000" pitchFamily="2" charset="2"/>
              <a:buChar char="ü"/>
            </a:pPr>
            <a:r>
              <a:rPr lang="es-ES" sz="1200" dirty="0"/>
              <a:t>Raza/etnia de alto riesgo (p. ej., afroamericanos, latinos, nativos norteamericanos, estadounidenses de origen asiático, nativos de las islas del Pacífico).</a:t>
            </a:r>
          </a:p>
          <a:p>
            <a:pPr marL="171450" indent="-171450">
              <a:spcAft>
                <a:spcPts val="600"/>
              </a:spcAft>
              <a:buClr>
                <a:srgbClr val="156082"/>
              </a:buClr>
              <a:buFont typeface="Wingdings" panose="05000000000000000000" pitchFamily="2" charset="2"/>
              <a:buChar char="ü"/>
            </a:pPr>
            <a:r>
              <a:rPr lang="es-ES" sz="1200" dirty="0"/>
              <a:t>Antecedentes de enfermedad cardiovascular (CV).</a:t>
            </a:r>
          </a:p>
          <a:p>
            <a:pPr marL="171450" indent="-171450">
              <a:spcAft>
                <a:spcPts val="600"/>
              </a:spcAft>
              <a:buClr>
                <a:srgbClr val="156082"/>
              </a:buClr>
              <a:buFont typeface="Wingdings" panose="05000000000000000000" pitchFamily="2" charset="2"/>
              <a:buChar char="ü"/>
            </a:pPr>
            <a:r>
              <a:rPr lang="es-ES" sz="1200" dirty="0"/>
              <a:t>Hipertensión arterial (HTA) (≥ 130/80 </a:t>
            </a:r>
            <a:r>
              <a:rPr lang="es-ES" sz="1200" dirty="0" err="1"/>
              <a:t>mmHg</a:t>
            </a:r>
            <a:r>
              <a:rPr lang="es-ES" sz="1200" dirty="0"/>
              <a:t> o con tratamiento antihipertensivo).</a:t>
            </a:r>
          </a:p>
          <a:p>
            <a:pPr marL="171450" indent="-171450">
              <a:spcAft>
                <a:spcPts val="600"/>
              </a:spcAft>
              <a:buClr>
                <a:srgbClr val="156082"/>
              </a:buClr>
              <a:buFont typeface="Wingdings" panose="05000000000000000000" pitchFamily="2" charset="2"/>
              <a:buChar char="ü"/>
            </a:pPr>
            <a:r>
              <a:rPr lang="es-ES" sz="1200" dirty="0"/>
              <a:t>Colesterol HDL &lt; 35 mg/</a:t>
            </a:r>
            <a:r>
              <a:rPr lang="es-ES" sz="1200" dirty="0" err="1"/>
              <a:t>dL</a:t>
            </a:r>
            <a:r>
              <a:rPr lang="es-ES" sz="1200" dirty="0"/>
              <a:t> (&lt; 0,90 mmol/L) o triglicéridos &gt; 250 mg/</a:t>
            </a:r>
            <a:r>
              <a:rPr lang="es-ES" sz="1200" dirty="0" err="1"/>
              <a:t>dL</a:t>
            </a:r>
            <a:r>
              <a:rPr lang="es-ES" sz="1200" dirty="0"/>
              <a:t> (&gt; 2,8 mmol/L).</a:t>
            </a:r>
          </a:p>
          <a:p>
            <a:pPr marL="171450" indent="-171450">
              <a:spcAft>
                <a:spcPts val="600"/>
              </a:spcAft>
              <a:buClr>
                <a:srgbClr val="156082"/>
              </a:buClr>
              <a:buFont typeface="Wingdings" panose="05000000000000000000" pitchFamily="2" charset="2"/>
              <a:buChar char="ü"/>
            </a:pPr>
            <a:r>
              <a:rPr lang="es-ES" sz="1200" dirty="0"/>
              <a:t>Personas con síndrome de ovario poliquístico.</a:t>
            </a:r>
          </a:p>
          <a:p>
            <a:pPr marL="171450" indent="-171450">
              <a:spcAft>
                <a:spcPts val="600"/>
              </a:spcAft>
              <a:buClr>
                <a:srgbClr val="156082"/>
              </a:buClr>
              <a:buFont typeface="Wingdings" panose="05000000000000000000" pitchFamily="2" charset="2"/>
              <a:buChar char="ü"/>
            </a:pPr>
            <a:r>
              <a:rPr lang="es-ES" sz="1200" dirty="0"/>
              <a:t>Inactividad física.</a:t>
            </a:r>
          </a:p>
          <a:p>
            <a:pPr marL="171450" indent="-171450">
              <a:spcAft>
                <a:spcPts val="600"/>
              </a:spcAft>
              <a:buClr>
                <a:srgbClr val="156082"/>
              </a:buClr>
              <a:buFont typeface="Wingdings" panose="05000000000000000000" pitchFamily="2" charset="2"/>
              <a:buChar char="ü"/>
            </a:pPr>
            <a:r>
              <a:rPr lang="es-ES" sz="1200" dirty="0"/>
              <a:t>Otros cuadros clínicos asociados con resistencia a la insulina (p. ej., obesidad grave, acantosis nigricans).</a:t>
            </a:r>
          </a:p>
        </p:txBody>
      </p:sp>
      <p:sp>
        <p:nvSpPr>
          <p:cNvPr id="3" name="CuadroTexto 2">
            <a:extLst>
              <a:ext uri="{FF2B5EF4-FFF2-40B4-BE49-F238E27FC236}">
                <a16:creationId xmlns:a16="http://schemas.microsoft.com/office/drawing/2014/main" id="{3FD4D2F1-F69B-3F90-85A5-6C5BDFDDE803}"/>
              </a:ext>
            </a:extLst>
          </p:cNvPr>
          <p:cNvSpPr txBox="1"/>
          <p:nvPr/>
        </p:nvSpPr>
        <p:spPr>
          <a:xfrm>
            <a:off x="5221509" y="3046163"/>
            <a:ext cx="331628" cy="371127"/>
          </a:xfrm>
          <a:prstGeom prst="rect">
            <a:avLst/>
          </a:prstGeom>
          <a:noFill/>
        </p:spPr>
        <p:txBody>
          <a:bodyPr wrap="square" rtlCol="0" anchor="ctr">
            <a:spAutoFit/>
          </a:bodyPr>
          <a:lstStyle/>
          <a:p>
            <a:pPr algn="ctr">
              <a:lnSpc>
                <a:spcPct val="90000"/>
              </a:lnSpc>
              <a:spcAft>
                <a:spcPts val="300"/>
              </a:spcAft>
              <a:buClr>
                <a:schemeClr val="accent6">
                  <a:lumMod val="50000"/>
                </a:schemeClr>
              </a:buClr>
            </a:pPr>
            <a:r>
              <a:rPr lang="es-ES" sz="2000" b="1" dirty="0">
                <a:solidFill>
                  <a:schemeClr val="bg1"/>
                </a:solidFill>
                <a:cs typeface="Times New Roman" panose="02020603050405020304" pitchFamily="18" charset="0"/>
              </a:rPr>
              <a:t>1</a:t>
            </a:r>
            <a:endParaRPr lang="es-ES" sz="1000" dirty="0">
              <a:solidFill>
                <a:schemeClr val="bg1"/>
              </a:solidFill>
              <a:cs typeface="Times New Roman" panose="02020603050405020304" pitchFamily="18" charset="0"/>
            </a:endParaRPr>
          </a:p>
        </p:txBody>
      </p:sp>
      <p:sp>
        <p:nvSpPr>
          <p:cNvPr id="6" name="CuadroTexto 5">
            <a:extLst>
              <a:ext uri="{FF2B5EF4-FFF2-40B4-BE49-F238E27FC236}">
                <a16:creationId xmlns:a16="http://schemas.microsoft.com/office/drawing/2014/main" id="{81E3A3A7-6340-480D-C007-50F3CB992919}"/>
              </a:ext>
            </a:extLst>
          </p:cNvPr>
          <p:cNvSpPr txBox="1"/>
          <p:nvPr/>
        </p:nvSpPr>
        <p:spPr>
          <a:xfrm>
            <a:off x="5548064" y="3471195"/>
            <a:ext cx="331628" cy="371127"/>
          </a:xfrm>
          <a:prstGeom prst="rect">
            <a:avLst/>
          </a:prstGeom>
          <a:noFill/>
        </p:spPr>
        <p:txBody>
          <a:bodyPr wrap="square" rtlCol="0" anchor="ctr">
            <a:spAutoFit/>
          </a:bodyPr>
          <a:lstStyle/>
          <a:p>
            <a:pPr algn="ctr">
              <a:lnSpc>
                <a:spcPct val="90000"/>
              </a:lnSpc>
              <a:spcAft>
                <a:spcPts val="300"/>
              </a:spcAft>
              <a:buClr>
                <a:schemeClr val="accent6">
                  <a:lumMod val="50000"/>
                </a:schemeClr>
              </a:buClr>
            </a:pPr>
            <a:r>
              <a:rPr lang="es-ES" sz="2000" b="1" dirty="0">
                <a:solidFill>
                  <a:schemeClr val="bg1"/>
                </a:solidFill>
                <a:cs typeface="Times New Roman" panose="02020603050405020304" pitchFamily="18" charset="0"/>
              </a:rPr>
              <a:t>2</a:t>
            </a:r>
            <a:endParaRPr lang="es-ES" sz="1000" dirty="0">
              <a:solidFill>
                <a:schemeClr val="bg1"/>
              </a:solidFill>
              <a:cs typeface="Times New Roman" panose="02020603050405020304" pitchFamily="18" charset="0"/>
            </a:endParaRPr>
          </a:p>
        </p:txBody>
      </p:sp>
      <p:sp>
        <p:nvSpPr>
          <p:cNvPr id="10" name="CuadroTexto 9">
            <a:extLst>
              <a:ext uri="{FF2B5EF4-FFF2-40B4-BE49-F238E27FC236}">
                <a16:creationId xmlns:a16="http://schemas.microsoft.com/office/drawing/2014/main" id="{071FEE77-EDBA-26D8-ABC4-B83916CA4189}"/>
              </a:ext>
            </a:extLst>
          </p:cNvPr>
          <p:cNvSpPr txBox="1"/>
          <p:nvPr/>
        </p:nvSpPr>
        <p:spPr>
          <a:xfrm>
            <a:off x="5221509" y="3909510"/>
            <a:ext cx="331628" cy="371127"/>
          </a:xfrm>
          <a:prstGeom prst="rect">
            <a:avLst/>
          </a:prstGeom>
          <a:noFill/>
        </p:spPr>
        <p:txBody>
          <a:bodyPr wrap="square" rtlCol="0" anchor="ctr">
            <a:spAutoFit/>
          </a:bodyPr>
          <a:lstStyle/>
          <a:p>
            <a:pPr algn="ctr">
              <a:lnSpc>
                <a:spcPct val="90000"/>
              </a:lnSpc>
              <a:spcAft>
                <a:spcPts val="300"/>
              </a:spcAft>
              <a:buClr>
                <a:schemeClr val="accent6">
                  <a:lumMod val="50000"/>
                </a:schemeClr>
              </a:buClr>
            </a:pPr>
            <a:r>
              <a:rPr lang="es-ES" sz="2000" b="1" dirty="0">
                <a:solidFill>
                  <a:schemeClr val="bg1"/>
                </a:solidFill>
                <a:cs typeface="Times New Roman" panose="02020603050405020304" pitchFamily="18" charset="0"/>
              </a:rPr>
              <a:t>3</a:t>
            </a:r>
            <a:endParaRPr lang="es-ES" sz="1000" dirty="0">
              <a:solidFill>
                <a:schemeClr val="bg1"/>
              </a:solidFill>
              <a:cs typeface="Times New Roman" panose="02020603050405020304" pitchFamily="18" charset="0"/>
            </a:endParaRPr>
          </a:p>
        </p:txBody>
      </p:sp>
      <p:sp>
        <p:nvSpPr>
          <p:cNvPr id="12" name="CuadroTexto 11">
            <a:extLst>
              <a:ext uri="{FF2B5EF4-FFF2-40B4-BE49-F238E27FC236}">
                <a16:creationId xmlns:a16="http://schemas.microsoft.com/office/drawing/2014/main" id="{88A78AAA-8D45-6DD6-9CD3-5D991440845C}"/>
              </a:ext>
            </a:extLst>
          </p:cNvPr>
          <p:cNvSpPr txBox="1"/>
          <p:nvPr/>
        </p:nvSpPr>
        <p:spPr>
          <a:xfrm>
            <a:off x="4753831" y="3909510"/>
            <a:ext cx="331628" cy="371127"/>
          </a:xfrm>
          <a:prstGeom prst="rect">
            <a:avLst/>
          </a:prstGeom>
          <a:noFill/>
        </p:spPr>
        <p:txBody>
          <a:bodyPr wrap="square" rtlCol="0" anchor="ctr">
            <a:spAutoFit/>
          </a:bodyPr>
          <a:lstStyle/>
          <a:p>
            <a:pPr algn="ctr">
              <a:lnSpc>
                <a:spcPct val="90000"/>
              </a:lnSpc>
              <a:spcAft>
                <a:spcPts val="300"/>
              </a:spcAft>
              <a:buClr>
                <a:schemeClr val="accent6">
                  <a:lumMod val="50000"/>
                </a:schemeClr>
              </a:buClr>
            </a:pPr>
            <a:r>
              <a:rPr lang="es-ES" sz="2000" b="1" dirty="0">
                <a:solidFill>
                  <a:schemeClr val="bg1"/>
                </a:solidFill>
                <a:cs typeface="Times New Roman" panose="02020603050405020304" pitchFamily="18" charset="0"/>
              </a:rPr>
              <a:t>4</a:t>
            </a:r>
            <a:endParaRPr lang="es-ES" sz="1000" dirty="0">
              <a:solidFill>
                <a:schemeClr val="bg1"/>
              </a:solidFill>
              <a:cs typeface="Times New Roman" panose="02020603050405020304" pitchFamily="18" charset="0"/>
            </a:endParaRPr>
          </a:p>
        </p:txBody>
      </p:sp>
      <p:sp>
        <p:nvSpPr>
          <p:cNvPr id="14" name="CuadroTexto 13">
            <a:extLst>
              <a:ext uri="{FF2B5EF4-FFF2-40B4-BE49-F238E27FC236}">
                <a16:creationId xmlns:a16="http://schemas.microsoft.com/office/drawing/2014/main" id="{214815AC-0754-C88A-E6DD-FF807FD44C00}"/>
              </a:ext>
            </a:extLst>
          </p:cNvPr>
          <p:cNvSpPr txBox="1"/>
          <p:nvPr/>
        </p:nvSpPr>
        <p:spPr>
          <a:xfrm>
            <a:off x="4501915" y="3471195"/>
            <a:ext cx="331628" cy="371127"/>
          </a:xfrm>
          <a:prstGeom prst="rect">
            <a:avLst/>
          </a:prstGeom>
          <a:noFill/>
        </p:spPr>
        <p:txBody>
          <a:bodyPr wrap="square" rtlCol="0" anchor="ctr">
            <a:spAutoFit/>
          </a:bodyPr>
          <a:lstStyle/>
          <a:p>
            <a:pPr algn="ctr">
              <a:lnSpc>
                <a:spcPct val="90000"/>
              </a:lnSpc>
              <a:spcAft>
                <a:spcPts val="300"/>
              </a:spcAft>
              <a:buClr>
                <a:schemeClr val="accent6">
                  <a:lumMod val="50000"/>
                </a:schemeClr>
              </a:buClr>
            </a:pPr>
            <a:r>
              <a:rPr lang="es-ES" sz="2000" b="1" dirty="0">
                <a:solidFill>
                  <a:schemeClr val="bg1"/>
                </a:solidFill>
                <a:cs typeface="Times New Roman" panose="02020603050405020304" pitchFamily="18" charset="0"/>
              </a:rPr>
              <a:t>5</a:t>
            </a:r>
            <a:endParaRPr lang="es-ES" sz="1000" dirty="0">
              <a:solidFill>
                <a:schemeClr val="bg1"/>
              </a:solidFill>
              <a:cs typeface="Times New Roman" panose="02020603050405020304" pitchFamily="18" charset="0"/>
            </a:endParaRPr>
          </a:p>
        </p:txBody>
      </p:sp>
      <p:sp>
        <p:nvSpPr>
          <p:cNvPr id="19" name="CuadroTexto 18">
            <a:extLst>
              <a:ext uri="{FF2B5EF4-FFF2-40B4-BE49-F238E27FC236}">
                <a16:creationId xmlns:a16="http://schemas.microsoft.com/office/drawing/2014/main" id="{F1E3C834-0E20-7650-F307-26564DCA7AC7}"/>
              </a:ext>
            </a:extLst>
          </p:cNvPr>
          <p:cNvSpPr txBox="1"/>
          <p:nvPr/>
        </p:nvSpPr>
        <p:spPr>
          <a:xfrm>
            <a:off x="4753831" y="3046163"/>
            <a:ext cx="331628" cy="371127"/>
          </a:xfrm>
          <a:prstGeom prst="rect">
            <a:avLst/>
          </a:prstGeom>
          <a:noFill/>
        </p:spPr>
        <p:txBody>
          <a:bodyPr wrap="square" rtlCol="0" anchor="ctr">
            <a:spAutoFit/>
          </a:bodyPr>
          <a:lstStyle/>
          <a:p>
            <a:pPr algn="ctr">
              <a:lnSpc>
                <a:spcPct val="90000"/>
              </a:lnSpc>
              <a:spcAft>
                <a:spcPts val="300"/>
              </a:spcAft>
              <a:buClr>
                <a:schemeClr val="accent6">
                  <a:lumMod val="50000"/>
                </a:schemeClr>
              </a:buClr>
            </a:pPr>
            <a:r>
              <a:rPr lang="es-ES" sz="2000" b="1" dirty="0">
                <a:solidFill>
                  <a:schemeClr val="bg1"/>
                </a:solidFill>
                <a:cs typeface="Times New Roman" panose="02020603050405020304" pitchFamily="18" charset="0"/>
              </a:rPr>
              <a:t>6</a:t>
            </a:r>
            <a:endParaRPr lang="es-ES" sz="1000" dirty="0">
              <a:solidFill>
                <a:schemeClr val="bg1"/>
              </a:solidFill>
              <a:cs typeface="Times New Roman" panose="02020603050405020304" pitchFamily="18" charset="0"/>
            </a:endParaRPr>
          </a:p>
        </p:txBody>
      </p:sp>
      <p:cxnSp>
        <p:nvCxnSpPr>
          <p:cNvPr id="16" name="Conector recto de flecha 15">
            <a:extLst>
              <a:ext uri="{FF2B5EF4-FFF2-40B4-BE49-F238E27FC236}">
                <a16:creationId xmlns:a16="http://schemas.microsoft.com/office/drawing/2014/main" id="{8E16D382-BB58-5C94-11DA-ED2E34B09D02}"/>
              </a:ext>
            </a:extLst>
          </p:cNvPr>
          <p:cNvCxnSpPr>
            <a:cxnSpLocks/>
          </p:cNvCxnSpPr>
          <p:nvPr/>
        </p:nvCxnSpPr>
        <p:spPr>
          <a:xfrm>
            <a:off x="7286625" y="1047722"/>
            <a:ext cx="1016000" cy="0"/>
          </a:xfrm>
          <a:prstGeom prst="straightConnector1">
            <a:avLst/>
          </a:prstGeom>
          <a:ln>
            <a:solidFill>
              <a:srgbClr val="15608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17">
            <a:extLst>
              <a:ext uri="{FF2B5EF4-FFF2-40B4-BE49-F238E27FC236}">
                <a16:creationId xmlns:a16="http://schemas.microsoft.com/office/drawing/2014/main" id="{F11C9543-C040-E2BE-AD73-826A6739137E}"/>
              </a:ext>
            </a:extLst>
          </p:cNvPr>
          <p:cNvCxnSpPr>
            <a:cxnSpLocks/>
          </p:cNvCxnSpPr>
          <p:nvPr/>
        </p:nvCxnSpPr>
        <p:spPr>
          <a:xfrm flipV="1">
            <a:off x="6701760" y="1046928"/>
            <a:ext cx="590424" cy="260427"/>
          </a:xfrm>
          <a:prstGeom prst="line">
            <a:avLst/>
          </a:prstGeom>
          <a:ln>
            <a:solidFill>
              <a:srgbClr val="156082"/>
            </a:solidFill>
          </a:ln>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68F3645C-0EEB-AA59-098A-D6D098039EF2}"/>
              </a:ext>
            </a:extLst>
          </p:cNvPr>
          <p:cNvSpPr txBox="1"/>
          <p:nvPr/>
        </p:nvSpPr>
        <p:spPr>
          <a:xfrm>
            <a:off x="214772" y="6463356"/>
            <a:ext cx="995227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u="none" strike="noStrike" kern="1200" cap="none" spc="0" normalizeH="0" baseline="0" noProof="0" dirty="0">
                <a:ln>
                  <a:noFill/>
                </a:ln>
                <a:effectLst/>
                <a:uLnTx/>
                <a:uFillTx/>
                <a:ea typeface="ヒラギノ角ゴ Pro W3" charset="-128"/>
                <a:cs typeface="+mn-cs"/>
              </a:rPr>
              <a:t>DM: diabetes mellitus; IMC: índice de masa corporal; VIH: virus de la inmunodeficiencia humana.</a:t>
            </a:r>
          </a:p>
        </p:txBody>
      </p:sp>
    </p:spTree>
    <p:extLst>
      <p:ext uri="{BB962C8B-B14F-4D97-AF65-F5344CB8AC3E}">
        <p14:creationId xmlns:p14="http://schemas.microsoft.com/office/powerpoint/2010/main" val="232134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80221D5-1D36-6A78-71DB-C5F99F0AA57F}"/>
              </a:ext>
            </a:extLst>
          </p:cNvPr>
          <p:cNvSpPr txBox="1">
            <a:spLocks/>
          </p:cNvSpPr>
          <p:nvPr/>
        </p:nvSpPr>
        <p:spPr>
          <a:xfrm>
            <a:off x="1810800" y="2752725"/>
            <a:ext cx="10743080" cy="1352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s-ES" sz="3200" b="1" kern="1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defRPr>
            </a:lvl1pPr>
          </a:lstStyle>
          <a:p>
            <a:r>
              <a:rPr lang="es-ES" dirty="0">
                <a:latin typeface="+mn-lt"/>
              </a:rPr>
              <a:t>Capítulo 6</a:t>
            </a:r>
            <a:br>
              <a:rPr lang="es-ES" dirty="0">
                <a:latin typeface="+mn-lt"/>
              </a:rPr>
            </a:br>
            <a:r>
              <a:rPr lang="es-ES" dirty="0">
                <a:latin typeface="+mn-lt"/>
              </a:rPr>
              <a:t>Objetivos glucémicos e hipoglucemias</a:t>
            </a:r>
          </a:p>
        </p:txBody>
      </p:sp>
    </p:spTree>
    <p:extLst>
      <p:ext uri="{BB962C8B-B14F-4D97-AF65-F5344CB8AC3E}">
        <p14:creationId xmlns:p14="http://schemas.microsoft.com/office/powerpoint/2010/main" val="1705084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9355</Words>
  <Application>Microsoft Office PowerPoint</Application>
  <PresentationFormat>Widescreen</PresentationFormat>
  <Paragraphs>585</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Arial</vt:lpstr>
      <vt:lpstr>BlissPro</vt:lpstr>
      <vt:lpstr>Calibri</vt:lpstr>
      <vt:lpstr>Calibri Light</vt:lpstr>
      <vt:lpstr>Times New Roman</vt:lpstr>
      <vt:lpstr>Wingdings</vt:lpstr>
      <vt:lpstr>ヒラギノ角ゴ Pro W3</vt:lpstr>
      <vt:lpstr>Tema de Office</vt:lpstr>
      <vt:lpstr>Nombre y apellidos del ponente  Filiación</vt:lpstr>
      <vt:lpstr>PowerPoint Presentation</vt:lpstr>
      <vt:lpstr>Conflictos de interés</vt:lpstr>
      <vt:lpstr>Capítulo 2 Clasificación y diagnóstico de la diabetes</vt:lpstr>
      <vt:lpstr>Diagnóstico</vt:lpstr>
      <vt:lpstr>Diagnóstico</vt:lpstr>
      <vt:lpstr>Clasificación</vt:lpstr>
      <vt:lpstr>Clasificación</vt:lpstr>
      <vt:lpstr>PowerPoint Presentation</vt:lpstr>
      <vt:lpstr>Evaluación de la glucemia mediante MCG</vt:lpstr>
      <vt:lpstr>Objetivos glucémicos</vt:lpstr>
      <vt:lpstr>Objetivos glucémicos por perfil del paciente</vt:lpstr>
      <vt:lpstr>Hipoglucemia</vt:lpstr>
      <vt:lpstr>Hipoglucemia</vt:lpstr>
      <vt:lpstr>PowerPoint Presentation</vt:lpstr>
      <vt:lpstr>Tratamiento farmacológico para la DM1</vt:lpstr>
      <vt:lpstr>Tratamiento farmacológico de la DM2</vt:lpstr>
      <vt:lpstr>Tratamiento farmacológico de la DM2</vt:lpstr>
      <vt:lpstr>Tratamiento farmacológico de la DM2</vt:lpstr>
      <vt:lpstr>Tratamiento farmacológico de la DM2</vt:lpstr>
      <vt:lpstr>Tratamiento farmacológico de la DM2</vt:lpstr>
      <vt:lpstr>Capítulo 10 Enfermedad cardiovascular y manejo del riesgo</vt:lpstr>
      <vt:lpstr>Hipertensión arterial</vt:lpstr>
      <vt:lpstr>Hipertensión arterial</vt:lpstr>
      <vt:lpstr>Control de lípidos</vt:lpstr>
      <vt:lpstr>Control de lípidos</vt:lpstr>
      <vt:lpstr>Antiagregantes plaquetarios</vt:lpstr>
      <vt:lpstr>Enfermedad cardiovascular</vt:lpstr>
      <vt:lpstr>Enfermedad cardiovascular</vt:lpstr>
      <vt:lpstr>PowerPoint Presentation</vt:lpstr>
      <vt:lpstr>Retinopatía</vt:lpstr>
      <vt:lpstr>Retinopatía</vt:lpstr>
      <vt:lpstr>Neuropatía</vt:lpstr>
      <vt:lpstr>Cuidado de los pies</vt:lpstr>
      <vt:lpstr>Cuidado de los pies</vt:lpstr>
      <vt:lpstr>PowerPoint Presentation</vt:lpstr>
      <vt:lpstr>Evaluación</vt:lpstr>
      <vt:lpstr>Objetivos glucémicos</vt:lpstr>
      <vt:lpstr>Tratamiento</vt:lpstr>
      <vt:lpstr>Tratamiento</vt:lpstr>
      <vt:lpstr>Tratamiento</vt:lpstr>
      <vt:lpstr>Tratamiento</vt:lpstr>
      <vt:lpstr>Mensajes clave</vt:lpstr>
    </vt:vector>
  </TitlesOfParts>
  <Company>Springer Nature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Rocio Galiano</dc:creator>
  <cp:lastModifiedBy>Cristina Mateos Diaz</cp:lastModifiedBy>
  <cp:revision>38</cp:revision>
  <dcterms:created xsi:type="dcterms:W3CDTF">2024-04-02T11:42:16Z</dcterms:created>
  <dcterms:modified xsi:type="dcterms:W3CDTF">2024-05-07T18:45:35Z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33616b6-00a5-4cd1-b577-93208fa93eb1_Enabled">
    <vt:lpwstr>true</vt:lpwstr>
  </property>
  <property fmtid="{D5CDD505-2E9C-101B-9397-08002B2CF9AE}" pid="3" name="MSIP_Label_533616b6-00a5-4cd1-b577-93208fa93eb1_SetDate">
    <vt:lpwstr>2024-05-07T18:45:10Z</vt:lpwstr>
  </property>
  <property fmtid="{D5CDD505-2E9C-101B-9397-08002B2CF9AE}" pid="4" name="MSIP_Label_533616b6-00a5-4cd1-b577-93208fa93eb1_Method">
    <vt:lpwstr>Standard</vt:lpwstr>
  </property>
  <property fmtid="{D5CDD505-2E9C-101B-9397-08002B2CF9AE}" pid="5" name="MSIP_Label_533616b6-00a5-4cd1-b577-93208fa93eb1_Name">
    <vt:lpwstr>Internal Use</vt:lpwstr>
  </property>
  <property fmtid="{D5CDD505-2E9C-101B-9397-08002B2CF9AE}" pid="6" name="MSIP_Label_533616b6-00a5-4cd1-b577-93208fa93eb1_SiteId">
    <vt:lpwstr>342ace0e-1054-45ce-9b30-900fc0440b9d</vt:lpwstr>
  </property>
  <property fmtid="{D5CDD505-2E9C-101B-9397-08002B2CF9AE}" pid="7" name="MSIP_Label_533616b6-00a5-4cd1-b577-93208fa93eb1_ActionId">
    <vt:lpwstr>0b02c4a1-3df9-4db2-be8f-4b88b1a2ba6b</vt:lpwstr>
  </property>
  <property fmtid="{D5CDD505-2E9C-101B-9397-08002B2CF9AE}" pid="8" name="MSIP_Label_533616b6-00a5-4cd1-b577-93208fa93eb1_ContentBits">
    <vt:lpwstr>1</vt:lpwstr>
  </property>
  <property fmtid="{D5CDD505-2E9C-101B-9397-08002B2CF9AE}" pid="9" name="ClassificationContentMarkingHeaderLocations">
    <vt:lpwstr>Tema de Office:11</vt:lpwstr>
  </property>
  <property fmtid="{D5CDD505-2E9C-101B-9397-08002B2CF9AE}" pid="10" name="ClassificationContentMarkingHeaderText">
    <vt:lpwstr>INTERNAL USE</vt:lpwstr>
  </property>
</Properties>
</file>