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147470286" r:id="rId4"/>
    <p:sldId id="303" r:id="rId5"/>
    <p:sldId id="2147470282" r:id="rId6"/>
    <p:sldId id="2147470283" r:id="rId7"/>
    <p:sldId id="2147470284" r:id="rId8"/>
    <p:sldId id="2147470285" r:id="rId9"/>
    <p:sldId id="2147470287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C6CB"/>
    <a:srgbClr val="ED8993"/>
    <a:srgbClr val="1B5D77"/>
    <a:srgbClr val="FE8002"/>
    <a:srgbClr val="5BABAC"/>
    <a:srgbClr val="0E3F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28502ABD-6EB6-895C-DEE1-2DCD595FA1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0641E6-1F97-2BDE-2C43-576AAD445C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2E3FB-1DF6-40E4-8C96-8E8F71070F7F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A97535-B6EF-C2C8-F6BC-D02CC95699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44128D2-3F7A-D841-BF55-C9659C896E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FD5C4-A6DC-4C4E-B080-0D0A3E1F6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26794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574DC-D00E-47E8-B1B6-CE7DE9BC8638}" type="datetimeFigureOut">
              <a:rPr lang="es-ES" smtClean="0"/>
              <a:t>12/03/2024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8B016-B44E-40EB-B7FE-8ADFFB527B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863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3F28A1F-3E69-47E5-AE93-E7F2155A242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3299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3F28A1F-3E69-47E5-AE93-E7F2155A242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269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8295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298D5A-8FD2-214B-90AF-C6FB7C19CA8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9200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298D5A-8FD2-214B-90AF-C6FB7C19CA83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9776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98387" y="2530007"/>
            <a:ext cx="8543364" cy="1102393"/>
          </a:xfrm>
        </p:spPr>
        <p:txBody>
          <a:bodyPr anchor="b">
            <a:normAutofit/>
          </a:bodyPr>
          <a:lstStyle>
            <a:lvl1pPr algn="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s-ES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798387" y="3724476"/>
            <a:ext cx="8543364" cy="748119"/>
          </a:xfrm>
        </p:spPr>
        <p:txBody>
          <a:bodyPr>
            <a:normAutofit/>
          </a:bodyPr>
          <a:lstStyle>
            <a:lvl1pPr marL="0" indent="0" algn="r">
              <a:buNone/>
              <a:defRPr sz="1800" spc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Clic para editar subtítulo</a:t>
            </a:r>
            <a:endParaRPr lang="es-ES_tradnl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341" y="-1870534"/>
            <a:ext cx="1294115" cy="46694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B344EB4-404B-2542-830B-8BF50C1ED41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077782" y="6138227"/>
            <a:ext cx="1248748" cy="45244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5C88E9D-36E3-5540-B950-02B4B9DE5F6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473185" y="562083"/>
            <a:ext cx="1857455" cy="110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13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B11C5E-359E-624C-B545-330FD87E7F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654238" y="2979596"/>
            <a:ext cx="8023412" cy="1099431"/>
          </a:xfrm>
          <a:noFill/>
        </p:spPr>
        <p:txBody>
          <a:bodyPr anchor="b">
            <a:normAutofit/>
          </a:bodyPr>
          <a:lstStyle>
            <a:lvl1pPr algn="r">
              <a:defRPr sz="45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Clic para editar 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D899FB-798E-0B41-9570-2101619F371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654236" y="4171103"/>
            <a:ext cx="8023413" cy="557355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Clic para editar subtítulo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7AD0895-8393-EE42-BD8D-A73A2616E8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1913" y="6233477"/>
            <a:ext cx="1248748" cy="44903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BD9797A-165C-1A4A-A3AF-261CCD38591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984974" y="1057253"/>
            <a:ext cx="2692675" cy="160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037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90F5A5-A4C2-57C6-64CB-692727E1A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743383-29F2-3912-83F6-5DC946DB2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4458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A81BED-B315-6E2F-69B4-D620ABFF4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3807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2">
            <a:extLst>
              <a:ext uri="{FF2B5EF4-FFF2-40B4-BE49-F238E27FC236}">
                <a16:creationId xmlns:a16="http://schemas.microsoft.com/office/drawing/2014/main" id="{2C00E42E-E19B-C322-9B11-D630F9EA2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8200" y="2427005"/>
            <a:ext cx="2482390" cy="343880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9" name="Marcador de posición de imagen 2">
            <a:extLst>
              <a:ext uri="{FF2B5EF4-FFF2-40B4-BE49-F238E27FC236}">
                <a16:creationId xmlns:a16="http://schemas.microsoft.com/office/drawing/2014/main" id="{B2DD6745-21AD-A8B8-7D52-6DDE847E1C8F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511609" y="2427005"/>
            <a:ext cx="2482390" cy="343880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10" name="Marcador de posición de imagen 2">
            <a:extLst>
              <a:ext uri="{FF2B5EF4-FFF2-40B4-BE49-F238E27FC236}">
                <a16:creationId xmlns:a16="http://schemas.microsoft.com/office/drawing/2014/main" id="{296DD189-ABC1-A043-DD19-2CB0F818FF09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185018" y="2427005"/>
            <a:ext cx="2482390" cy="343880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11" name="Marcador de posición de imagen 2">
            <a:extLst>
              <a:ext uri="{FF2B5EF4-FFF2-40B4-BE49-F238E27FC236}">
                <a16:creationId xmlns:a16="http://schemas.microsoft.com/office/drawing/2014/main" id="{73D0E26D-179F-DF70-2BB3-D5454C390F9B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8925287" y="2427005"/>
            <a:ext cx="2482390" cy="343880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F58C65BC-07FB-B5D9-5988-C8C948267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558" y="392579"/>
            <a:ext cx="8510899" cy="1325563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50307A2E-43C7-4E57-E5EB-C49BC15CA3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34" y="0"/>
            <a:ext cx="1045242" cy="85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862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5A0F5-C115-0F03-3469-5EDFE28D4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BC809E0-35D0-CF20-3A44-9681625BEE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0D85E7-6A0D-9B5D-84AB-3064EEA4B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F15F37-D5A0-CE1D-157E-6696987E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7CC5E-E5CF-48FA-9EB7-038431ABFB6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7404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014046" y="348066"/>
            <a:ext cx="7039428" cy="565035"/>
          </a:xfrm>
        </p:spPr>
        <p:txBody>
          <a:bodyPr anchor="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Clic para editar título</a:t>
            </a:r>
            <a:br>
              <a:rPr lang="es-ES"/>
            </a:b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1056" y="1593561"/>
            <a:ext cx="11109605" cy="4351338"/>
          </a:xfrm>
        </p:spPr>
        <p:txBody>
          <a:bodyPr>
            <a:normAutofit/>
          </a:bodyPr>
          <a:lstStyle>
            <a:lvl1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1014046" y="883227"/>
            <a:ext cx="7039708" cy="380711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Clic para editar subtítulo</a:t>
            </a:r>
            <a:endParaRPr lang="es-ES_tradnl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350" y="97975"/>
            <a:ext cx="2023872" cy="120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27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99846" y="377940"/>
            <a:ext cx="7039428" cy="565035"/>
          </a:xfrm>
        </p:spPr>
        <p:txBody>
          <a:bodyPr anchor="t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Clic para editar título</a:t>
            </a:r>
            <a:br>
              <a:rPr lang="es-ES"/>
            </a:b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09493" y="1593561"/>
            <a:ext cx="11109605" cy="380711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3"/>
            <a:endParaRPr lang="es-ES_tradnl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1699846" y="913101"/>
            <a:ext cx="7039708" cy="380711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s-ES"/>
              <a:t>Clic para editar subtítulo</a:t>
            </a:r>
            <a:endParaRPr lang="es-ES_tradnl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350" y="97975"/>
            <a:ext cx="2023872" cy="120700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476299" cy="1207007"/>
          </a:xfrm>
          <a:prstGeom prst="rect">
            <a:avLst/>
          </a:prstGeom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E47DD58D-DCB7-F0F4-0B63-01E573977E3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09493" y="2091288"/>
            <a:ext cx="11109605" cy="380711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457200" indent="0">
              <a:buNone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91440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37160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endParaRPr lang="es-ES_tradnl" dirty="0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EA14BBC5-08CD-A220-1221-BC900B0FF058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509493" y="2668198"/>
            <a:ext cx="11109605" cy="380711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457200" indent="0">
              <a:buNone/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endParaRPr lang="es-ES_tradnl" dirty="0"/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E96AA444-AE81-DFFB-B3A7-EA5BE0DCB70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509493" y="3057590"/>
            <a:ext cx="11109605" cy="380711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D167210B-CC71-8BB5-1489-9D5E0881B8E2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509493" y="3625820"/>
            <a:ext cx="11109605" cy="380711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endParaRPr lang="es-ES_tradnl" dirty="0"/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E37E68FD-996D-265D-C61A-90D3C46AB8A0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509493" y="4268502"/>
            <a:ext cx="11109605" cy="380711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endParaRPr lang="es-ES_tradnl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C9F88292-F312-708B-A70C-362FE371F6B5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509493" y="4811427"/>
            <a:ext cx="11109605" cy="380711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endParaRPr lang="es-ES_tradnl" dirty="0"/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DCDD4D0E-EC54-EED4-C9D0-556BD0A354E3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509493" y="5354352"/>
            <a:ext cx="11109605" cy="380711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8623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contenido: horizont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1AD08-4E28-4191-9B62-EAD61608E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4305300" cy="6721472"/>
          </a:xfrm>
          <a:gradFill>
            <a:gsLst>
              <a:gs pos="1000">
                <a:schemeClr val="tx1">
                  <a:lumMod val="85000"/>
                  <a:lumOff val="1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2600000" scaled="0"/>
          </a:gradFill>
        </p:spPr>
        <p:txBody>
          <a:bodyPr vert="horz" lIns="396000" tIns="0" rIns="396000" bIns="0" rtlCol="0" anchor="ctr">
            <a:noAutofit/>
          </a:bodyPr>
          <a:lstStyle>
            <a:lvl1pPr algn="r">
              <a:lnSpc>
                <a:spcPct val="70000"/>
              </a:lnSpc>
              <a:defRPr lang="en-US" sz="5200" b="0" spc="-150" dirty="0"/>
            </a:lvl1pPr>
          </a:lstStyle>
          <a:p>
            <a:pPr lvl="0" algn="r"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BF853D-76DB-46F3-AF6C-1E77C8E06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350" y="365124"/>
            <a:ext cx="6648448" cy="5984875"/>
          </a:xfrm>
        </p:spPr>
        <p:txBody>
          <a:bodyPr lIns="108000" tIns="108000" rIns="108000" bIns="108000" rtlCol="0"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4" name="Marcador de número de diapositiva 13">
            <a:extLst>
              <a:ext uri="{FF2B5EF4-FFF2-40B4-BE49-F238E27FC236}">
                <a16:creationId xmlns:a16="http://schemas.microsoft.com/office/drawing/2014/main" id="{7746CAFB-2B99-470B-B55B-9BF378E3A0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r>
              <a:rPr lang="es-ES" noProof="0"/>
              <a:t>PÁGINA </a:t>
            </a:r>
            <a:fld id="{4A9B5881-4007-4345-955A-79C2656F0C49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1824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EF16A12-2785-554C-3BE9-DA93ACE68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083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1DE610-BEE2-5AE6-BF2D-0378016BE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805BA8-3CE8-E1FC-7CFF-62199F11D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7CC5E-E5CF-48FA-9EB7-038431ABFB6B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34E16E3-FD5B-6692-BA68-D46EE7669D4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8350" y="97975"/>
            <a:ext cx="2023872" cy="120700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591E8FD7-DA39-DB7E-1D56-6E3E700DE516}"/>
              </a:ext>
            </a:extLst>
          </p:cNvPr>
          <p:cNvSpPr txBox="1"/>
          <p:nvPr userDrawn="1"/>
        </p:nvSpPr>
        <p:spPr>
          <a:xfrm>
            <a:off x="4291115" y="6401481"/>
            <a:ext cx="609442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  <a:sym typeface="Nunito Sans"/>
              </a:rPr>
              <a:t>*CAL/BDP: </a:t>
            </a:r>
            <a:r>
              <a:rPr kumimoji="0" lang="es-E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  <a:sym typeface="Nunito Sans"/>
              </a:rPr>
              <a:t>c</a:t>
            </a:r>
            <a:r>
              <a:rPr kumimoji="0" lang="es-ES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alcipotriol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 </a:t>
            </a: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  <a:sym typeface="Nunito Sans"/>
              </a:rPr>
              <a:t>/betametasona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15E2A09-D03E-5926-50D5-7A36EADA453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26" y="6176963"/>
            <a:ext cx="1248748" cy="449036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4A06E45-352F-3EF0-8388-3A7AB46098D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34" y="0"/>
            <a:ext cx="1045242" cy="8545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CC1BA4-3A02-D9B5-484A-744F5DD8724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382375" y="63500"/>
            <a:ext cx="77470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USE</a:t>
            </a:r>
          </a:p>
        </p:txBody>
      </p:sp>
    </p:spTree>
    <p:extLst>
      <p:ext uri="{BB962C8B-B14F-4D97-AF65-F5344CB8AC3E}">
        <p14:creationId xmlns:p14="http://schemas.microsoft.com/office/powerpoint/2010/main" val="148551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49" r:id="rId3"/>
    <p:sldLayoutId id="2147483654" r:id="rId4"/>
    <p:sldLayoutId id="2147483655" r:id="rId5"/>
    <p:sldLayoutId id="2147483657" r:id="rId6"/>
    <p:sldLayoutId id="2147483660" r:id="rId7"/>
    <p:sldLayoutId id="2147483664" r:id="rId8"/>
    <p:sldLayoutId id="214748366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AA3EF1-47D6-9223-B981-92A66F277D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9450" y="2031131"/>
            <a:ext cx="6872301" cy="748119"/>
          </a:xfrm>
        </p:spPr>
        <p:txBody>
          <a:bodyPr>
            <a:normAutofit/>
          </a:bodyPr>
          <a:lstStyle/>
          <a:p>
            <a:r>
              <a:rPr lang="es-ES" dirty="0"/>
              <a:t>Caso clínico Wynzora®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230A5E-3142-59ED-66C1-71BA82282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8387" y="3127762"/>
            <a:ext cx="8543364" cy="2495372"/>
          </a:xfrm>
        </p:spPr>
        <p:txBody>
          <a:bodyPr>
            <a:normAutofit/>
          </a:bodyPr>
          <a:lstStyle/>
          <a:p>
            <a:r>
              <a:rPr lang="es-ES_tradnl" sz="2400" dirty="0">
                <a:solidFill>
                  <a:srgbClr val="F6C6CB"/>
                </a:solidFill>
              </a:rPr>
              <a:t>[TITULO DEL CASO]</a:t>
            </a:r>
            <a:br>
              <a:rPr lang="es-ES_tradnl" sz="2400" dirty="0">
                <a:solidFill>
                  <a:srgbClr val="F6C6CB"/>
                </a:solidFill>
              </a:rPr>
            </a:br>
            <a:endParaRPr lang="es-ES_tradnl" sz="2400" dirty="0">
              <a:solidFill>
                <a:srgbClr val="F6C6CB"/>
              </a:solidFill>
            </a:endParaRPr>
          </a:p>
          <a:p>
            <a:r>
              <a:rPr lang="es-ES_tradnl" sz="2400" dirty="0"/>
              <a:t>[NOMBRE y APELLIDOS]</a:t>
            </a:r>
            <a:br>
              <a:rPr lang="es-ES_tradnl" sz="2400" dirty="0"/>
            </a:br>
            <a:r>
              <a:rPr lang="es-ES_tradnl" sz="2400" dirty="0"/>
              <a:t>[CENTRO]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8130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863B31-6429-468C-9624-0D0BBDBAC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521" y="1704816"/>
            <a:ext cx="8588523" cy="4302080"/>
          </a:xfrm>
        </p:spPr>
        <p:txBody>
          <a:bodyPr rtlCol="0" anchor="t" anchorCtr="0">
            <a:normAutofit/>
          </a:bodyPr>
          <a:lstStyle/>
          <a:p>
            <a:pPr>
              <a:buClr>
                <a:srgbClr val="E76A03"/>
              </a:buClr>
              <a:buSzPct val="100000"/>
              <a:buFont typeface="Wingdings" panose="05000000000000000000" pitchFamily="2" charset="2"/>
              <a:buChar char="§"/>
            </a:pPr>
            <a:r>
              <a:rPr lang="es-ES" sz="1600" b="1" dirty="0">
                <a:solidFill>
                  <a:srgbClr val="1B5D77"/>
                </a:solidFill>
              </a:rPr>
              <a:t>Sexo y edad: </a:t>
            </a:r>
            <a:br>
              <a:rPr lang="es-ES" sz="1400" dirty="0"/>
            </a:b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r>
              <a:rPr lang="es-ES" sz="1600" b="1" dirty="0">
                <a:solidFill>
                  <a:srgbClr val="1B5D77"/>
                </a:solidFill>
              </a:rPr>
              <a:t>Antecedentes de interés</a:t>
            </a:r>
            <a:r>
              <a:rPr lang="es-ES" sz="1600" b="1" dirty="0"/>
              <a:t>: </a:t>
            </a:r>
            <a:br>
              <a:rPr lang="es-ES" sz="1400" dirty="0"/>
            </a:b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r>
              <a:rPr lang="es-ES" sz="1600" b="1" dirty="0">
                <a:solidFill>
                  <a:srgbClr val="1B5D77"/>
                </a:solidFill>
              </a:rPr>
              <a:t>Tratamiento habitual: </a:t>
            </a:r>
            <a:br>
              <a:rPr lang="es-ES" sz="1400" dirty="0"/>
            </a:b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r>
              <a:rPr lang="es-ES" sz="1600" b="1" dirty="0">
                <a:solidFill>
                  <a:srgbClr val="1B5D77"/>
                </a:solidFill>
              </a:rPr>
              <a:t>Psoriasis (año de evolución): </a:t>
            </a:r>
            <a:br>
              <a:rPr lang="es-ES" sz="1400" dirty="0"/>
            </a:b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endParaRPr lang="es-ES" sz="1400" dirty="0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792980D7-ED01-4955-83DB-59BA18C94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0006315" y="6271566"/>
            <a:ext cx="142847" cy="9156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8187B7A-F13C-2E7D-1F02-36AD11BD3D72}"/>
              </a:ext>
            </a:extLst>
          </p:cNvPr>
          <p:cNvSpPr txBox="1"/>
          <p:nvPr/>
        </p:nvSpPr>
        <p:spPr>
          <a:xfrm>
            <a:off x="418744" y="655681"/>
            <a:ext cx="3050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Características del paciente</a:t>
            </a:r>
          </a:p>
          <a:p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Título 4">
            <a:extLst>
              <a:ext uri="{FF2B5EF4-FFF2-40B4-BE49-F238E27FC236}">
                <a16:creationId xmlns:a16="http://schemas.microsoft.com/office/drawing/2014/main" id="{39A3B293-3056-F831-8465-D8DA56ACCCA8}"/>
              </a:ext>
            </a:extLst>
          </p:cNvPr>
          <p:cNvSpPr txBox="1">
            <a:spLocks/>
          </p:cNvSpPr>
          <p:nvPr/>
        </p:nvSpPr>
        <p:spPr>
          <a:xfrm>
            <a:off x="418744" y="252877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bg1"/>
                </a:solidFill>
              </a:rPr>
              <a:t>Caso clínico</a:t>
            </a: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5A9D60F0-9CDB-916D-B978-28481785A7F6}"/>
              </a:ext>
            </a:extLst>
          </p:cNvPr>
          <p:cNvGrpSpPr/>
          <p:nvPr/>
        </p:nvGrpSpPr>
        <p:grpSpPr>
          <a:xfrm>
            <a:off x="0" y="0"/>
            <a:ext cx="9372601" cy="1180283"/>
            <a:chOff x="0" y="0"/>
            <a:chExt cx="9372601" cy="1180283"/>
          </a:xfrm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2D87ED2E-8F22-2A6B-1C57-BE651CF596C1}"/>
                </a:ext>
              </a:extLst>
            </p:cNvPr>
            <p:cNvSpPr/>
            <p:nvPr/>
          </p:nvSpPr>
          <p:spPr>
            <a:xfrm>
              <a:off x="0" y="0"/>
              <a:ext cx="9372601" cy="1093862"/>
            </a:xfrm>
            <a:prstGeom prst="rect">
              <a:avLst/>
            </a:prstGeom>
            <a:solidFill>
              <a:srgbClr val="0E3F4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pic>
          <p:nvPicPr>
            <p:cNvPr id="21" name="Imagen 20">
              <a:extLst>
                <a:ext uri="{FF2B5EF4-FFF2-40B4-BE49-F238E27FC236}">
                  <a16:creationId xmlns:a16="http://schemas.microsoft.com/office/drawing/2014/main" id="{80670FFF-2501-25A4-5AB5-693617F7F7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76299" cy="1180283"/>
            </a:xfrm>
            <a:prstGeom prst="rect">
              <a:avLst/>
            </a:prstGeom>
          </p:spPr>
        </p:pic>
      </p:grpSp>
      <p:sp>
        <p:nvSpPr>
          <p:cNvPr id="23" name="Título 4">
            <a:extLst>
              <a:ext uri="{FF2B5EF4-FFF2-40B4-BE49-F238E27FC236}">
                <a16:creationId xmlns:a16="http://schemas.microsoft.com/office/drawing/2014/main" id="{8DC90EF2-72D8-38C7-C7EC-1822F507D055}"/>
              </a:ext>
            </a:extLst>
          </p:cNvPr>
          <p:cNvSpPr txBox="1">
            <a:spLocks/>
          </p:cNvSpPr>
          <p:nvPr/>
        </p:nvSpPr>
        <p:spPr>
          <a:xfrm>
            <a:off x="1476299" y="178761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solidFill>
                  <a:schemeClr val="bg1"/>
                </a:solidFill>
              </a:rPr>
              <a:t>Caso clínico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5C1D209-9F1C-91C5-009E-035A834C2329}"/>
              </a:ext>
            </a:extLst>
          </p:cNvPr>
          <p:cNvSpPr txBox="1"/>
          <p:nvPr/>
        </p:nvSpPr>
        <p:spPr>
          <a:xfrm>
            <a:off x="1438236" y="499494"/>
            <a:ext cx="5705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Características del paciente</a:t>
            </a:r>
          </a:p>
          <a:p>
            <a:endParaRPr lang="es-ES" sz="2800" dirty="0">
              <a:solidFill>
                <a:schemeClr val="bg1"/>
              </a:solidFill>
            </a:endParaRP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FC288547-2966-5A2A-4AC0-942A7CD3BB87}"/>
              </a:ext>
            </a:extLst>
          </p:cNvPr>
          <p:cNvCxnSpPr>
            <a:cxnSpLocks/>
          </p:cNvCxnSpPr>
          <p:nvPr/>
        </p:nvCxnSpPr>
        <p:spPr>
          <a:xfrm>
            <a:off x="1543050" y="550544"/>
            <a:ext cx="5495925" cy="0"/>
          </a:xfrm>
          <a:prstGeom prst="line">
            <a:avLst/>
          </a:prstGeom>
          <a:ln>
            <a:solidFill>
              <a:srgbClr val="ED89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29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792980D7-ED01-4955-83DB-59BA18C94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0006315" y="6271566"/>
            <a:ext cx="142847" cy="91567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3" name="Título 4">
            <a:extLst>
              <a:ext uri="{FF2B5EF4-FFF2-40B4-BE49-F238E27FC236}">
                <a16:creationId xmlns:a16="http://schemas.microsoft.com/office/drawing/2014/main" id="{39A3B293-3056-F831-8465-D8DA56ACCCA8}"/>
              </a:ext>
            </a:extLst>
          </p:cNvPr>
          <p:cNvSpPr txBox="1">
            <a:spLocks/>
          </p:cNvSpPr>
          <p:nvPr/>
        </p:nvSpPr>
        <p:spPr>
          <a:xfrm>
            <a:off x="1476299" y="205324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bg1"/>
                </a:solidFill>
              </a:rPr>
              <a:t>Caso clínico</a:t>
            </a:r>
          </a:p>
        </p:txBody>
      </p:sp>
      <p:sp>
        <p:nvSpPr>
          <p:cNvPr id="14" name="Marcador de contenido 3">
            <a:extLst>
              <a:ext uri="{FF2B5EF4-FFF2-40B4-BE49-F238E27FC236}">
                <a16:creationId xmlns:a16="http://schemas.microsoft.com/office/drawing/2014/main" id="{C93A3FBD-63D8-2976-5955-7CF316447825}"/>
              </a:ext>
            </a:extLst>
          </p:cNvPr>
          <p:cNvSpPr txBox="1">
            <a:spLocks/>
          </p:cNvSpPr>
          <p:nvPr/>
        </p:nvSpPr>
        <p:spPr>
          <a:xfrm>
            <a:off x="1674976" y="1418329"/>
            <a:ext cx="10290560" cy="4302080"/>
          </a:xfrm>
          <a:prstGeom prst="rect">
            <a:avLst/>
          </a:prstGeom>
        </p:spPr>
        <p:txBody>
          <a:bodyPr vert="horz" lIns="108000" tIns="108000" rIns="108000" bIns="1080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r>
              <a:rPr lang="es-ES" sz="1600" b="1" dirty="0">
                <a:solidFill>
                  <a:srgbClr val="1B5D77"/>
                </a:solidFill>
              </a:rPr>
              <a:t>Localización lesiones: </a:t>
            </a:r>
            <a:br>
              <a:rPr lang="es-ES" sz="1400" dirty="0"/>
            </a:b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endParaRPr lang="es-ES" sz="1400" b="1" dirty="0">
              <a:solidFill>
                <a:srgbClr val="1B5D77"/>
              </a:solidFill>
            </a:endParaRPr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r>
              <a:rPr lang="es-ES" sz="1600" b="1" dirty="0">
                <a:solidFill>
                  <a:srgbClr val="1B5D77"/>
                </a:solidFill>
              </a:rPr>
              <a:t>Tratamientos previos (tópicos, sistémicos y fototerapia)</a:t>
            </a:r>
            <a:br>
              <a:rPr lang="es-ES" sz="1400" b="1" dirty="0">
                <a:solidFill>
                  <a:srgbClr val="1B5D77"/>
                </a:solidFill>
              </a:rPr>
            </a:b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r>
              <a:rPr lang="es-ES" sz="1600" b="1" dirty="0">
                <a:solidFill>
                  <a:srgbClr val="1B5D77"/>
                </a:solidFill>
              </a:rPr>
              <a:t>Tratamiento actual (tópico, sistémico/fototerapia)</a:t>
            </a:r>
            <a:br>
              <a:rPr lang="es-ES" sz="1600" dirty="0"/>
            </a:br>
            <a:endParaRPr lang="es-ES" sz="1400" dirty="0"/>
          </a:p>
          <a:p>
            <a:pPr rtl="0">
              <a:buClr>
                <a:srgbClr val="E76A03"/>
              </a:buClr>
              <a:buFont typeface="Wingdings" panose="05000000000000000000" pitchFamily="2" charset="2"/>
              <a:buChar char="§"/>
            </a:pPr>
            <a:endParaRPr lang="es-ES" sz="1400" dirty="0"/>
          </a:p>
          <a:p>
            <a:pPr>
              <a:buClr>
                <a:srgbClr val="E76A03"/>
              </a:buClr>
              <a:buFont typeface="Wingdings" panose="05000000000000000000" pitchFamily="2" charset="2"/>
              <a:buChar char="§"/>
            </a:pPr>
            <a:r>
              <a:rPr lang="es-ES" sz="1600" b="1" dirty="0">
                <a:solidFill>
                  <a:srgbClr val="1B5D77"/>
                </a:solidFill>
              </a:rPr>
              <a:t>Exploración física actual, picor, satisfacción y adherencia con tratamientos previos y actuales</a:t>
            </a:r>
            <a:br>
              <a:rPr lang="es-ES" sz="1400" dirty="0"/>
            </a:br>
            <a:endParaRPr lang="es-ES" sz="1400" dirty="0"/>
          </a:p>
          <a:p>
            <a:endParaRPr lang="es-ES" sz="1400" dirty="0"/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FA130D5-232D-C814-4997-42783A77BA60}"/>
              </a:ext>
            </a:extLst>
          </p:cNvPr>
          <p:cNvGrpSpPr/>
          <p:nvPr/>
        </p:nvGrpSpPr>
        <p:grpSpPr>
          <a:xfrm>
            <a:off x="0" y="0"/>
            <a:ext cx="9372601" cy="1180283"/>
            <a:chOff x="0" y="0"/>
            <a:chExt cx="9372601" cy="1180283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3B6FE6A0-1A3A-B5A2-A675-1EB04ECFFC4E}"/>
                </a:ext>
              </a:extLst>
            </p:cNvPr>
            <p:cNvSpPr/>
            <p:nvPr/>
          </p:nvSpPr>
          <p:spPr>
            <a:xfrm>
              <a:off x="0" y="0"/>
              <a:ext cx="9372601" cy="1093862"/>
            </a:xfrm>
            <a:prstGeom prst="rect">
              <a:avLst/>
            </a:prstGeom>
            <a:solidFill>
              <a:srgbClr val="0E3F4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pic>
          <p:nvPicPr>
            <p:cNvPr id="19" name="Imagen 18">
              <a:extLst>
                <a:ext uri="{FF2B5EF4-FFF2-40B4-BE49-F238E27FC236}">
                  <a16:creationId xmlns:a16="http://schemas.microsoft.com/office/drawing/2014/main" id="{6CF2D736-1CCD-31AB-D041-63C8FB5630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76299" cy="1180283"/>
            </a:xfrm>
            <a:prstGeom prst="rect">
              <a:avLst/>
            </a:prstGeom>
          </p:spPr>
        </p:pic>
      </p:grpSp>
      <p:sp>
        <p:nvSpPr>
          <p:cNvPr id="22" name="Título 4">
            <a:extLst>
              <a:ext uri="{FF2B5EF4-FFF2-40B4-BE49-F238E27FC236}">
                <a16:creationId xmlns:a16="http://schemas.microsoft.com/office/drawing/2014/main" id="{D8D2BD5F-D463-9CE2-9E7A-9E56C5DF6CBF}"/>
              </a:ext>
            </a:extLst>
          </p:cNvPr>
          <p:cNvSpPr txBox="1">
            <a:spLocks/>
          </p:cNvSpPr>
          <p:nvPr/>
        </p:nvSpPr>
        <p:spPr>
          <a:xfrm>
            <a:off x="1476299" y="178761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solidFill>
                  <a:schemeClr val="bg1"/>
                </a:solidFill>
              </a:rPr>
              <a:t>Caso clínico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3F54D95-0649-9E0C-027A-14D1BAC46F09}"/>
              </a:ext>
            </a:extLst>
          </p:cNvPr>
          <p:cNvSpPr txBox="1"/>
          <p:nvPr/>
        </p:nvSpPr>
        <p:spPr>
          <a:xfrm>
            <a:off x="1438236" y="499494"/>
            <a:ext cx="5705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Características del paciente</a:t>
            </a:r>
          </a:p>
          <a:p>
            <a:endParaRPr lang="es-ES" sz="2800" dirty="0">
              <a:solidFill>
                <a:schemeClr val="bg1"/>
              </a:solidFill>
            </a:endParaRP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568BF524-B5E5-F6FE-5A5D-79002542EEC0}"/>
              </a:ext>
            </a:extLst>
          </p:cNvPr>
          <p:cNvCxnSpPr>
            <a:cxnSpLocks/>
          </p:cNvCxnSpPr>
          <p:nvPr/>
        </p:nvCxnSpPr>
        <p:spPr>
          <a:xfrm>
            <a:off x="1543050" y="550544"/>
            <a:ext cx="5495925" cy="0"/>
          </a:xfrm>
          <a:prstGeom prst="line">
            <a:avLst/>
          </a:prstGeom>
          <a:ln>
            <a:solidFill>
              <a:srgbClr val="ED89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347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55FF1C-3CBD-419A-9DE4-7A8AA6371B6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01075" y="63944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 rtl="0">
              <a:defRPr lang="es-es"/>
            </a:defPPr>
            <a:lvl1pPr marL="0" algn="r" defTabSz="914400" rtl="0" eaLnBrk="1" latinLnBrk="0" hangingPunct="1">
              <a:defRPr sz="1200" b="1" i="0" kern="1200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>
              <a:spcAft>
                <a:spcPts val="600"/>
              </a:spcAft>
            </a:pPr>
            <a:fld id="{D8DA9DAA-006C-4F4B-980E-E3DF019B24E2}" type="slidenum">
              <a:rPr lang="es-ES" smtClean="0"/>
              <a:pPr/>
              <a:t>4</a:t>
            </a:fld>
            <a:endParaRPr lang="es-ES" b="1" cap="all" spc="100" dirty="0">
              <a:solidFill>
                <a:schemeClr val="accent2"/>
              </a:solidFill>
            </a:endParaRPr>
          </a:p>
        </p:txBody>
      </p:sp>
      <p:sp>
        <p:nvSpPr>
          <p:cNvPr id="27" name="Marcador de contenido 2">
            <a:extLst>
              <a:ext uri="{FF2B5EF4-FFF2-40B4-BE49-F238E27FC236}">
                <a16:creationId xmlns:a16="http://schemas.microsoft.com/office/drawing/2014/main" id="{178618E3-84CE-1840-3458-DDAB9F3A5926}"/>
              </a:ext>
            </a:extLst>
          </p:cNvPr>
          <p:cNvSpPr txBox="1">
            <a:spLocks/>
          </p:cNvSpPr>
          <p:nvPr/>
        </p:nvSpPr>
        <p:spPr>
          <a:xfrm>
            <a:off x="484525" y="2554529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PASI: </a:t>
            </a:r>
          </a:p>
        </p:txBody>
      </p:sp>
      <p:sp>
        <p:nvSpPr>
          <p:cNvPr id="34" name="Forma libre: forma 33">
            <a:extLst>
              <a:ext uri="{FF2B5EF4-FFF2-40B4-BE49-F238E27FC236}">
                <a16:creationId xmlns:a16="http://schemas.microsoft.com/office/drawing/2014/main" id="{D28E59F2-43A4-32D2-4B4B-F59A91D98621}"/>
              </a:ext>
            </a:extLst>
          </p:cNvPr>
          <p:cNvSpPr/>
          <p:nvPr/>
        </p:nvSpPr>
        <p:spPr>
          <a:xfrm>
            <a:off x="393085" y="1526797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0 w 2062943"/>
              <a:gd name="connsiteY5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0" tIns="203200" rIns="184467" bIns="203200" numCol="1" spcCol="1270" rtlCol="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600" kern="1200" noProof="0" dirty="0"/>
              <a:t>Basal</a:t>
            </a:r>
          </a:p>
        </p:txBody>
      </p:sp>
      <p:sp>
        <p:nvSpPr>
          <p:cNvPr id="35" name="Forma libre: forma 34">
            <a:extLst>
              <a:ext uri="{FF2B5EF4-FFF2-40B4-BE49-F238E27FC236}">
                <a16:creationId xmlns:a16="http://schemas.microsoft.com/office/drawing/2014/main" id="{8C563896-12A8-2787-6E18-8AF95F3D27AD}"/>
              </a:ext>
            </a:extLst>
          </p:cNvPr>
          <p:cNvSpPr/>
          <p:nvPr/>
        </p:nvSpPr>
        <p:spPr>
          <a:xfrm>
            <a:off x="3236691" y="1526797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165735 w 2062943"/>
              <a:gd name="connsiteY5" fmla="*/ 331470 h 662940"/>
              <a:gd name="connsiteX6" fmla="*/ 0 w 2062943"/>
              <a:gd name="connsiteY6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165735" y="33147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7335" tIns="203200" rIns="267335" bIns="203200" numCol="1" spcCol="127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semana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orma libre: forma 35">
            <a:extLst>
              <a:ext uri="{FF2B5EF4-FFF2-40B4-BE49-F238E27FC236}">
                <a16:creationId xmlns:a16="http://schemas.microsoft.com/office/drawing/2014/main" id="{605B3EE5-37BF-D941-A90F-628EC06E1512}"/>
              </a:ext>
            </a:extLst>
          </p:cNvPr>
          <p:cNvSpPr/>
          <p:nvPr/>
        </p:nvSpPr>
        <p:spPr>
          <a:xfrm>
            <a:off x="6096000" y="1526797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165735 w 2062943"/>
              <a:gd name="connsiteY5" fmla="*/ 331470 h 662940"/>
              <a:gd name="connsiteX6" fmla="*/ 0 w 2062943"/>
              <a:gd name="connsiteY6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165735" y="33147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solidFill>
              <a:schemeClr val="accent5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7335" tIns="203200" rIns="267335" bIns="203200" numCol="1" spcCol="1270" rtlCol="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600" kern="1200" noProof="0" dirty="0"/>
              <a:t>1 mes</a:t>
            </a:r>
          </a:p>
        </p:txBody>
      </p:sp>
      <p:sp>
        <p:nvSpPr>
          <p:cNvPr id="37" name="Forma libre: forma 36">
            <a:extLst>
              <a:ext uri="{FF2B5EF4-FFF2-40B4-BE49-F238E27FC236}">
                <a16:creationId xmlns:a16="http://schemas.microsoft.com/office/drawing/2014/main" id="{DCE8BDF0-B11D-F156-5993-E8DCD05759EB}"/>
              </a:ext>
            </a:extLst>
          </p:cNvPr>
          <p:cNvSpPr/>
          <p:nvPr/>
        </p:nvSpPr>
        <p:spPr>
          <a:xfrm>
            <a:off x="8939606" y="1526797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165735 w 2062943"/>
              <a:gd name="connsiteY5" fmla="*/ 331470 h 662940"/>
              <a:gd name="connsiteX6" fmla="*/ 0 w 2062943"/>
              <a:gd name="connsiteY6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165735" y="33147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7335" tIns="203200" rIns="267335" bIns="203200" numCol="1" spcCol="1270" rtlCol="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600" dirty="0"/>
              <a:t>2</a:t>
            </a:r>
            <a:r>
              <a:rPr lang="es-ES" sz="1600" kern="1200" noProof="0" dirty="0"/>
              <a:t> meses (recomendable)</a:t>
            </a:r>
          </a:p>
        </p:txBody>
      </p:sp>
      <p:sp>
        <p:nvSpPr>
          <p:cNvPr id="38" name="Título 4">
            <a:extLst>
              <a:ext uri="{FF2B5EF4-FFF2-40B4-BE49-F238E27FC236}">
                <a16:creationId xmlns:a16="http://schemas.microsoft.com/office/drawing/2014/main" id="{33736B1E-1DA2-358E-226D-DCC595D11307}"/>
              </a:ext>
            </a:extLst>
          </p:cNvPr>
          <p:cNvSpPr txBox="1">
            <a:spLocks/>
          </p:cNvSpPr>
          <p:nvPr/>
        </p:nvSpPr>
        <p:spPr>
          <a:xfrm>
            <a:off x="1444443" y="227820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solidFill>
                  <a:srgbClr val="1B5D77"/>
                </a:solidFill>
              </a:rPr>
              <a:t>Caso clínico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0FD63242-B0CA-B98A-4A7B-05E196E1BBAF}"/>
              </a:ext>
            </a:extLst>
          </p:cNvPr>
          <p:cNvSpPr txBox="1"/>
          <p:nvPr/>
        </p:nvSpPr>
        <p:spPr>
          <a:xfrm>
            <a:off x="1444443" y="524387"/>
            <a:ext cx="5705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1B5D77"/>
                </a:solidFill>
              </a:rPr>
              <a:t>Tratamiento con </a:t>
            </a:r>
            <a:r>
              <a:rPr lang="es-ES" sz="2800" dirty="0">
                <a:solidFill>
                  <a:srgbClr val="1B5D77"/>
                </a:solidFill>
                <a:sym typeface="Nunito Sans"/>
              </a:rPr>
              <a:t>c</a:t>
            </a:r>
            <a:r>
              <a:rPr lang="es-ES" sz="2800" dirty="0">
                <a:solidFill>
                  <a:srgbClr val="1B5D77"/>
                </a:solidFill>
              </a:rPr>
              <a:t>rema CAL/BDP*</a:t>
            </a:r>
            <a:endParaRPr lang="es-ES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4DCCB28A-3D6C-16B4-56D3-EC8F0C503720}"/>
              </a:ext>
            </a:extLst>
          </p:cNvPr>
          <p:cNvCxnSpPr>
            <a:cxnSpLocks/>
          </p:cNvCxnSpPr>
          <p:nvPr/>
        </p:nvCxnSpPr>
        <p:spPr>
          <a:xfrm>
            <a:off x="1543050" y="550544"/>
            <a:ext cx="5495925" cy="0"/>
          </a:xfrm>
          <a:prstGeom prst="line">
            <a:avLst/>
          </a:prstGeom>
          <a:ln>
            <a:solidFill>
              <a:srgbClr val="ED89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Marcador de contenido 2">
            <a:extLst>
              <a:ext uri="{FF2B5EF4-FFF2-40B4-BE49-F238E27FC236}">
                <a16:creationId xmlns:a16="http://schemas.microsoft.com/office/drawing/2014/main" id="{6E42C689-78F2-E33E-7F47-7475E6BAC307}"/>
              </a:ext>
            </a:extLst>
          </p:cNvPr>
          <p:cNvSpPr txBox="1">
            <a:spLocks/>
          </p:cNvSpPr>
          <p:nvPr/>
        </p:nvSpPr>
        <p:spPr>
          <a:xfrm>
            <a:off x="484523" y="2967862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BSA:</a:t>
            </a:r>
          </a:p>
        </p:txBody>
      </p:sp>
      <p:sp>
        <p:nvSpPr>
          <p:cNvPr id="47" name="Marcador de contenido 2">
            <a:extLst>
              <a:ext uri="{FF2B5EF4-FFF2-40B4-BE49-F238E27FC236}">
                <a16:creationId xmlns:a16="http://schemas.microsoft.com/office/drawing/2014/main" id="{D6DBC2E2-14E6-C1A1-B6B5-5A593D4AFB4B}"/>
              </a:ext>
            </a:extLst>
          </p:cNvPr>
          <p:cNvSpPr txBox="1">
            <a:spLocks/>
          </p:cNvSpPr>
          <p:nvPr/>
        </p:nvSpPr>
        <p:spPr>
          <a:xfrm>
            <a:off x="484522" y="3411029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Prurito (?):</a:t>
            </a:r>
          </a:p>
        </p:txBody>
      </p:sp>
      <p:sp>
        <p:nvSpPr>
          <p:cNvPr id="49" name="Marcador de contenido 2">
            <a:extLst>
              <a:ext uri="{FF2B5EF4-FFF2-40B4-BE49-F238E27FC236}">
                <a16:creationId xmlns:a16="http://schemas.microsoft.com/office/drawing/2014/main" id="{1C5338F7-7349-C614-E9ED-BED349E8051A}"/>
              </a:ext>
            </a:extLst>
          </p:cNvPr>
          <p:cNvSpPr txBox="1">
            <a:spLocks/>
          </p:cNvSpPr>
          <p:nvPr/>
        </p:nvSpPr>
        <p:spPr>
          <a:xfrm>
            <a:off x="3314564" y="2554529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PASI: </a:t>
            </a:r>
          </a:p>
        </p:txBody>
      </p:sp>
      <p:sp>
        <p:nvSpPr>
          <p:cNvPr id="50" name="Marcador de contenido 2">
            <a:extLst>
              <a:ext uri="{FF2B5EF4-FFF2-40B4-BE49-F238E27FC236}">
                <a16:creationId xmlns:a16="http://schemas.microsoft.com/office/drawing/2014/main" id="{4BBAAD76-5CCE-D69E-2117-E976423DE70D}"/>
              </a:ext>
            </a:extLst>
          </p:cNvPr>
          <p:cNvSpPr txBox="1">
            <a:spLocks/>
          </p:cNvSpPr>
          <p:nvPr/>
        </p:nvSpPr>
        <p:spPr>
          <a:xfrm>
            <a:off x="3314564" y="2967862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BSA:</a:t>
            </a:r>
          </a:p>
        </p:txBody>
      </p:sp>
      <p:sp>
        <p:nvSpPr>
          <p:cNvPr id="51" name="Marcador de contenido 2">
            <a:extLst>
              <a:ext uri="{FF2B5EF4-FFF2-40B4-BE49-F238E27FC236}">
                <a16:creationId xmlns:a16="http://schemas.microsoft.com/office/drawing/2014/main" id="{75CCC051-D652-1B11-C0DB-6AAE84696839}"/>
              </a:ext>
            </a:extLst>
          </p:cNvPr>
          <p:cNvSpPr txBox="1">
            <a:spLocks/>
          </p:cNvSpPr>
          <p:nvPr/>
        </p:nvSpPr>
        <p:spPr>
          <a:xfrm>
            <a:off x="3314564" y="3411029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Prurito (?):</a:t>
            </a:r>
          </a:p>
        </p:txBody>
      </p:sp>
      <p:sp>
        <p:nvSpPr>
          <p:cNvPr id="52" name="Marcador de contenido 2">
            <a:extLst>
              <a:ext uri="{FF2B5EF4-FFF2-40B4-BE49-F238E27FC236}">
                <a16:creationId xmlns:a16="http://schemas.microsoft.com/office/drawing/2014/main" id="{2382A80C-A860-8449-7BD8-62E0CDFD7DEC}"/>
              </a:ext>
            </a:extLst>
          </p:cNvPr>
          <p:cNvSpPr txBox="1">
            <a:spLocks/>
          </p:cNvSpPr>
          <p:nvPr/>
        </p:nvSpPr>
        <p:spPr>
          <a:xfrm>
            <a:off x="6187440" y="3854195"/>
            <a:ext cx="1656079" cy="992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Satisfacción con el tratamiento:</a:t>
            </a:r>
          </a:p>
        </p:txBody>
      </p:sp>
      <p:sp>
        <p:nvSpPr>
          <p:cNvPr id="53" name="Marcador de contenido 2">
            <a:extLst>
              <a:ext uri="{FF2B5EF4-FFF2-40B4-BE49-F238E27FC236}">
                <a16:creationId xmlns:a16="http://schemas.microsoft.com/office/drawing/2014/main" id="{89D39860-CF30-2DE1-48C3-17F00A5D1390}"/>
              </a:ext>
            </a:extLst>
          </p:cNvPr>
          <p:cNvSpPr txBox="1">
            <a:spLocks/>
          </p:cNvSpPr>
          <p:nvPr/>
        </p:nvSpPr>
        <p:spPr>
          <a:xfrm>
            <a:off x="6187440" y="2554529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PASI: </a:t>
            </a:r>
          </a:p>
        </p:txBody>
      </p:sp>
      <p:sp>
        <p:nvSpPr>
          <p:cNvPr id="54" name="Marcador de contenido 2">
            <a:extLst>
              <a:ext uri="{FF2B5EF4-FFF2-40B4-BE49-F238E27FC236}">
                <a16:creationId xmlns:a16="http://schemas.microsoft.com/office/drawing/2014/main" id="{BB36CF43-E7CF-D035-5DD5-059D8B1FA71C}"/>
              </a:ext>
            </a:extLst>
          </p:cNvPr>
          <p:cNvSpPr txBox="1">
            <a:spLocks/>
          </p:cNvSpPr>
          <p:nvPr/>
        </p:nvSpPr>
        <p:spPr>
          <a:xfrm>
            <a:off x="6187440" y="2967862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BSA:</a:t>
            </a:r>
          </a:p>
        </p:txBody>
      </p:sp>
      <p:sp>
        <p:nvSpPr>
          <p:cNvPr id="55" name="Marcador de contenido 2">
            <a:extLst>
              <a:ext uri="{FF2B5EF4-FFF2-40B4-BE49-F238E27FC236}">
                <a16:creationId xmlns:a16="http://schemas.microsoft.com/office/drawing/2014/main" id="{77590890-FC67-1E14-AD94-D53AE22E9417}"/>
              </a:ext>
            </a:extLst>
          </p:cNvPr>
          <p:cNvSpPr txBox="1">
            <a:spLocks/>
          </p:cNvSpPr>
          <p:nvPr/>
        </p:nvSpPr>
        <p:spPr>
          <a:xfrm>
            <a:off x="6187440" y="3411029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Prurito (?):</a:t>
            </a:r>
          </a:p>
        </p:txBody>
      </p:sp>
      <p:sp>
        <p:nvSpPr>
          <p:cNvPr id="56" name="Marcador de contenido 2">
            <a:extLst>
              <a:ext uri="{FF2B5EF4-FFF2-40B4-BE49-F238E27FC236}">
                <a16:creationId xmlns:a16="http://schemas.microsoft.com/office/drawing/2014/main" id="{AECA5654-6250-DE5C-384D-EA1B97524754}"/>
              </a:ext>
            </a:extLst>
          </p:cNvPr>
          <p:cNvSpPr txBox="1">
            <a:spLocks/>
          </p:cNvSpPr>
          <p:nvPr/>
        </p:nvSpPr>
        <p:spPr>
          <a:xfrm>
            <a:off x="6187440" y="4542113"/>
            <a:ext cx="1798320" cy="736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Adherencia al tratamiento:</a:t>
            </a:r>
          </a:p>
        </p:txBody>
      </p:sp>
      <p:sp>
        <p:nvSpPr>
          <p:cNvPr id="58" name="Marcador de contenido 2">
            <a:extLst>
              <a:ext uri="{FF2B5EF4-FFF2-40B4-BE49-F238E27FC236}">
                <a16:creationId xmlns:a16="http://schemas.microsoft.com/office/drawing/2014/main" id="{0030D8EC-957D-AD9E-AB67-8E0EC24971E5}"/>
              </a:ext>
            </a:extLst>
          </p:cNvPr>
          <p:cNvSpPr txBox="1">
            <a:spLocks/>
          </p:cNvSpPr>
          <p:nvPr/>
        </p:nvSpPr>
        <p:spPr>
          <a:xfrm>
            <a:off x="9081637" y="2554529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PASI: </a:t>
            </a:r>
          </a:p>
        </p:txBody>
      </p:sp>
      <p:sp>
        <p:nvSpPr>
          <p:cNvPr id="59" name="Marcador de contenido 2">
            <a:extLst>
              <a:ext uri="{FF2B5EF4-FFF2-40B4-BE49-F238E27FC236}">
                <a16:creationId xmlns:a16="http://schemas.microsoft.com/office/drawing/2014/main" id="{14584609-5BD8-D4FF-935B-9CD75973B0C3}"/>
              </a:ext>
            </a:extLst>
          </p:cNvPr>
          <p:cNvSpPr txBox="1">
            <a:spLocks/>
          </p:cNvSpPr>
          <p:nvPr/>
        </p:nvSpPr>
        <p:spPr>
          <a:xfrm>
            <a:off x="9081637" y="2967862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BSA:</a:t>
            </a:r>
          </a:p>
        </p:txBody>
      </p:sp>
      <p:sp>
        <p:nvSpPr>
          <p:cNvPr id="60" name="Marcador de contenido 2">
            <a:extLst>
              <a:ext uri="{FF2B5EF4-FFF2-40B4-BE49-F238E27FC236}">
                <a16:creationId xmlns:a16="http://schemas.microsoft.com/office/drawing/2014/main" id="{FAA22680-B21F-87B1-3508-D22CC89A2B40}"/>
              </a:ext>
            </a:extLst>
          </p:cNvPr>
          <p:cNvSpPr txBox="1">
            <a:spLocks/>
          </p:cNvSpPr>
          <p:nvPr/>
        </p:nvSpPr>
        <p:spPr>
          <a:xfrm>
            <a:off x="9081637" y="3411029"/>
            <a:ext cx="2616815" cy="351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Prurito (?):</a:t>
            </a:r>
          </a:p>
        </p:txBody>
      </p:sp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3F5E6BE4-0BEB-E5E8-64BE-5C01C4051669}"/>
              </a:ext>
            </a:extLst>
          </p:cNvPr>
          <p:cNvSpPr txBox="1">
            <a:spLocks/>
          </p:cNvSpPr>
          <p:nvPr/>
        </p:nvSpPr>
        <p:spPr>
          <a:xfrm>
            <a:off x="9081636" y="3854195"/>
            <a:ext cx="1708283" cy="992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Satisfacción con el tratamiento: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7366E1-4B4D-18C6-48AB-7C5FB8AD02F3}"/>
              </a:ext>
            </a:extLst>
          </p:cNvPr>
          <p:cNvSpPr txBox="1">
            <a:spLocks/>
          </p:cNvSpPr>
          <p:nvPr/>
        </p:nvSpPr>
        <p:spPr>
          <a:xfrm>
            <a:off x="9081636" y="4542113"/>
            <a:ext cx="1798320" cy="736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Adherencia al tratamiento: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5F44187B-86A9-FEF1-7CA5-44289626113B}"/>
              </a:ext>
            </a:extLst>
          </p:cNvPr>
          <p:cNvSpPr txBox="1">
            <a:spLocks/>
          </p:cNvSpPr>
          <p:nvPr/>
        </p:nvSpPr>
        <p:spPr>
          <a:xfrm>
            <a:off x="3314565" y="3854195"/>
            <a:ext cx="1633355" cy="83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lnSpc>
                <a:spcPct val="120000"/>
              </a:lnSpc>
              <a:spcBef>
                <a:spcPts val="10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AAC1E6"/>
              </a:buClr>
              <a:buFont typeface="Arial" panose="020B0604020202020204" pitchFamily="34" charset="0"/>
              <a:buChar char="•"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buClr>
                <a:srgbClr val="ED8993"/>
              </a:buClr>
              <a:buSzPct val="150000"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1B5D77"/>
                </a:solidFill>
                <a:effectLst/>
                <a:uLnTx/>
                <a:uFillTx/>
                <a:latin typeface="calibri" charset="0"/>
                <a:ea typeface="+mn-ea"/>
                <a:cs typeface="+mn-cs"/>
              </a:rPr>
              <a:t>Satisfacción con el tratamiento:</a:t>
            </a:r>
          </a:p>
        </p:txBody>
      </p:sp>
      <p:sp>
        <p:nvSpPr>
          <p:cNvPr id="7" name="Marcador de contenido 3">
            <a:extLst>
              <a:ext uri="{FF2B5EF4-FFF2-40B4-BE49-F238E27FC236}">
                <a16:creationId xmlns:a16="http://schemas.microsoft.com/office/drawing/2014/main" id="{17AF3B34-4D5C-C711-847F-C5073640FA0D}"/>
              </a:ext>
            </a:extLst>
          </p:cNvPr>
          <p:cNvSpPr txBox="1">
            <a:spLocks/>
          </p:cNvSpPr>
          <p:nvPr/>
        </p:nvSpPr>
        <p:spPr>
          <a:xfrm>
            <a:off x="388707" y="2343150"/>
            <a:ext cx="2756714" cy="368458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/>
              <a:t> </a:t>
            </a:r>
            <a:br>
              <a:rPr lang="es-ES" sz="1400" dirty="0"/>
            </a:b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13464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Marcador de contenido 3">
            <a:extLst>
              <a:ext uri="{FF2B5EF4-FFF2-40B4-BE49-F238E27FC236}">
                <a16:creationId xmlns:a16="http://schemas.microsoft.com/office/drawing/2014/main" id="{BEFEE270-4265-D623-FD15-B1751FFFEAD1}"/>
              </a:ext>
            </a:extLst>
          </p:cNvPr>
          <p:cNvSpPr txBox="1">
            <a:spLocks/>
          </p:cNvSpPr>
          <p:nvPr/>
        </p:nvSpPr>
        <p:spPr>
          <a:xfrm>
            <a:off x="3236691" y="2343150"/>
            <a:ext cx="2756714" cy="368458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/>
              <a:t> </a:t>
            </a:r>
            <a:br>
              <a:rPr lang="es-ES" sz="1400" dirty="0"/>
            </a:b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13464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9" name="Marcador de contenido 3">
            <a:extLst>
              <a:ext uri="{FF2B5EF4-FFF2-40B4-BE49-F238E27FC236}">
                <a16:creationId xmlns:a16="http://schemas.microsoft.com/office/drawing/2014/main" id="{4603F89A-ADF2-C7D4-288D-FEA1E884D3FB}"/>
              </a:ext>
            </a:extLst>
          </p:cNvPr>
          <p:cNvSpPr txBox="1">
            <a:spLocks/>
          </p:cNvSpPr>
          <p:nvPr/>
        </p:nvSpPr>
        <p:spPr>
          <a:xfrm>
            <a:off x="6096000" y="2354679"/>
            <a:ext cx="2756714" cy="368458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/>
              <a:t> </a:t>
            </a:r>
            <a:br>
              <a:rPr lang="es-ES" sz="1400" dirty="0"/>
            </a:b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13464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Marcador de contenido 3">
            <a:extLst>
              <a:ext uri="{FF2B5EF4-FFF2-40B4-BE49-F238E27FC236}">
                <a16:creationId xmlns:a16="http://schemas.microsoft.com/office/drawing/2014/main" id="{5621B0B5-F4B1-82DC-8655-54549F98BDFF}"/>
              </a:ext>
            </a:extLst>
          </p:cNvPr>
          <p:cNvSpPr txBox="1">
            <a:spLocks/>
          </p:cNvSpPr>
          <p:nvPr/>
        </p:nvSpPr>
        <p:spPr>
          <a:xfrm>
            <a:off x="8955309" y="2354679"/>
            <a:ext cx="2756714" cy="368458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/>
              <a:t> </a:t>
            </a:r>
            <a:br>
              <a:rPr lang="es-ES" sz="1400" dirty="0"/>
            </a:b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13464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28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 libre: forma 1">
            <a:extLst>
              <a:ext uri="{FF2B5EF4-FFF2-40B4-BE49-F238E27FC236}">
                <a16:creationId xmlns:a16="http://schemas.microsoft.com/office/drawing/2014/main" id="{688CCA37-E793-DAFC-192B-486B133ED4E0}"/>
              </a:ext>
            </a:extLst>
          </p:cNvPr>
          <p:cNvSpPr/>
          <p:nvPr/>
        </p:nvSpPr>
        <p:spPr>
          <a:xfrm>
            <a:off x="393085" y="1497573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0 w 2062943"/>
              <a:gd name="connsiteY5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0" tIns="203200" rIns="184467" bIns="203200" numCol="1" spcCol="1270" rtlCol="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600" kern="1200" noProof="0" dirty="0"/>
              <a:t>Basal</a:t>
            </a:r>
          </a:p>
        </p:txBody>
      </p:sp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3A2E49CA-304B-40BC-0F80-A6877F42B4A0}"/>
              </a:ext>
            </a:extLst>
          </p:cNvPr>
          <p:cNvSpPr/>
          <p:nvPr/>
        </p:nvSpPr>
        <p:spPr>
          <a:xfrm>
            <a:off x="3236691" y="1497573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165735 w 2062943"/>
              <a:gd name="connsiteY5" fmla="*/ 331470 h 662940"/>
              <a:gd name="connsiteX6" fmla="*/ 0 w 2062943"/>
              <a:gd name="connsiteY6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165735" y="33147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7335" tIns="203200" rIns="267335" bIns="203200" numCol="1" spcCol="127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semana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id="{0ACB34F0-BA2F-A49B-6590-AC362DED75EE}"/>
              </a:ext>
            </a:extLst>
          </p:cNvPr>
          <p:cNvSpPr/>
          <p:nvPr/>
        </p:nvSpPr>
        <p:spPr>
          <a:xfrm>
            <a:off x="6096000" y="1497573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165735 w 2062943"/>
              <a:gd name="connsiteY5" fmla="*/ 331470 h 662940"/>
              <a:gd name="connsiteX6" fmla="*/ 0 w 2062943"/>
              <a:gd name="connsiteY6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165735" y="33147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solidFill>
              <a:schemeClr val="accent5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7335" tIns="203200" rIns="267335" bIns="203200" numCol="1" spcCol="1270" rtlCol="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600" kern="1200" noProof="0" dirty="0"/>
              <a:t>1 mes</a:t>
            </a:r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4EEC3EFF-0273-141F-857D-DACF92C94961}"/>
              </a:ext>
            </a:extLst>
          </p:cNvPr>
          <p:cNvSpPr/>
          <p:nvPr/>
        </p:nvSpPr>
        <p:spPr>
          <a:xfrm>
            <a:off x="8939606" y="1497573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165735 w 2062943"/>
              <a:gd name="connsiteY5" fmla="*/ 331470 h 662940"/>
              <a:gd name="connsiteX6" fmla="*/ 0 w 2062943"/>
              <a:gd name="connsiteY6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165735" y="33147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7335" tIns="203200" rIns="267335" bIns="203200" numCol="1" spcCol="1270" rtlCol="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600" dirty="0"/>
              <a:t>2</a:t>
            </a:r>
            <a:r>
              <a:rPr lang="es-ES" sz="1600" kern="1200" noProof="0" dirty="0"/>
              <a:t> meses (recomendable)</a:t>
            </a:r>
          </a:p>
        </p:txBody>
      </p:sp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id="{34F304F8-3C19-9A20-CEF4-D4A2CCCC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93085" y="2369864"/>
            <a:ext cx="2481263" cy="3438525"/>
          </a:xfrm>
          <a:prstGeom prst="rect">
            <a:avLst/>
          </a:prstGeom>
          <a:solidFill>
            <a:schemeClr val="accent3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2" name="Marcador de posición de imagen 11">
            <a:extLst>
              <a:ext uri="{FF2B5EF4-FFF2-40B4-BE49-F238E27FC236}">
                <a16:creationId xmlns:a16="http://schemas.microsoft.com/office/drawing/2014/main" id="{577FD8C1-AA70-A2CD-3D50-60A88FEDB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313113" y="2370138"/>
            <a:ext cx="2482850" cy="3438525"/>
          </a:xfrm>
          <a:prstGeom prst="rect">
            <a:avLst/>
          </a:prstGeom>
          <a:solidFill>
            <a:schemeClr val="accent3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3" name="Marcador de posición de imagen 12">
            <a:extLst>
              <a:ext uri="{FF2B5EF4-FFF2-40B4-BE49-F238E27FC236}">
                <a16:creationId xmlns:a16="http://schemas.microsoft.com/office/drawing/2014/main" id="{B3CA54A9-83EB-C7BA-5490-C9C8F9CE2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238875" y="2370138"/>
            <a:ext cx="2482850" cy="3438525"/>
          </a:xfrm>
          <a:prstGeom prst="rect">
            <a:avLst/>
          </a:prstGeom>
          <a:solidFill>
            <a:schemeClr val="accent3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98F5C735-E6C2-A1D6-5143-782BB33804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9236075" y="2370138"/>
            <a:ext cx="2481263" cy="3438525"/>
          </a:xfrm>
          <a:prstGeom prst="rect">
            <a:avLst/>
          </a:prstGeom>
          <a:solidFill>
            <a:schemeClr val="accent3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dirty="0"/>
          </a:p>
        </p:txBody>
      </p:sp>
      <p:sp>
        <p:nvSpPr>
          <p:cNvPr id="17" name="Título 4">
            <a:extLst>
              <a:ext uri="{FF2B5EF4-FFF2-40B4-BE49-F238E27FC236}">
                <a16:creationId xmlns:a16="http://schemas.microsoft.com/office/drawing/2014/main" id="{DBFE1AD9-A0D3-49F8-58D5-92252ED03945}"/>
              </a:ext>
            </a:extLst>
          </p:cNvPr>
          <p:cNvSpPr txBox="1">
            <a:spLocks/>
          </p:cNvSpPr>
          <p:nvPr/>
        </p:nvSpPr>
        <p:spPr>
          <a:xfrm>
            <a:off x="1444443" y="227820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solidFill>
                  <a:srgbClr val="1B5D77"/>
                </a:solidFill>
              </a:rPr>
              <a:t>Caso clínico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DEA6C3D-661C-FF7F-BE19-74014D633DD4}"/>
              </a:ext>
            </a:extLst>
          </p:cNvPr>
          <p:cNvSpPr txBox="1"/>
          <p:nvPr/>
        </p:nvSpPr>
        <p:spPr>
          <a:xfrm>
            <a:off x="1444443" y="524387"/>
            <a:ext cx="5705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1B5D77"/>
                </a:solidFill>
              </a:rPr>
              <a:t>Tratamiento con </a:t>
            </a:r>
            <a:r>
              <a:rPr lang="es-ES" sz="2800" dirty="0">
                <a:solidFill>
                  <a:srgbClr val="1B5D77"/>
                </a:solidFill>
                <a:sym typeface="Nunito Sans"/>
              </a:rPr>
              <a:t>c</a:t>
            </a:r>
            <a:r>
              <a:rPr lang="es-ES" sz="2800" dirty="0">
                <a:solidFill>
                  <a:srgbClr val="1B5D77"/>
                </a:solidFill>
              </a:rPr>
              <a:t>rema CAL/BDP*</a:t>
            </a:r>
            <a:endParaRPr lang="es-ES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72E954CD-CED2-1560-B8DE-8DCC2BAD978B}"/>
              </a:ext>
            </a:extLst>
          </p:cNvPr>
          <p:cNvCxnSpPr>
            <a:cxnSpLocks/>
          </p:cNvCxnSpPr>
          <p:nvPr/>
        </p:nvCxnSpPr>
        <p:spPr>
          <a:xfrm>
            <a:off x="1543050" y="550544"/>
            <a:ext cx="5495925" cy="0"/>
          </a:xfrm>
          <a:prstGeom prst="line">
            <a:avLst/>
          </a:prstGeom>
          <a:ln>
            <a:solidFill>
              <a:srgbClr val="ED89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18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C1C9AA1D-221F-2BFA-D6B1-690C5BA55E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1426" y="1897551"/>
            <a:ext cx="5604573" cy="407664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s-ES" dirty="0"/>
          </a:p>
        </p:txBody>
      </p:sp>
      <p:sp>
        <p:nvSpPr>
          <p:cNvPr id="11" name="Marcador de posición de imagen 10">
            <a:extLst>
              <a:ext uri="{FF2B5EF4-FFF2-40B4-BE49-F238E27FC236}">
                <a16:creationId xmlns:a16="http://schemas.microsoft.com/office/drawing/2014/main" id="{E8BFCCA1-0784-AB48-2BE8-A4E5A3377087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500470" y="1897551"/>
            <a:ext cx="5200104" cy="407664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s-ES"/>
          </a:p>
        </p:txBody>
      </p:sp>
      <p:sp>
        <p:nvSpPr>
          <p:cNvPr id="2" name="Título 4">
            <a:extLst>
              <a:ext uri="{FF2B5EF4-FFF2-40B4-BE49-F238E27FC236}">
                <a16:creationId xmlns:a16="http://schemas.microsoft.com/office/drawing/2014/main" id="{001BC082-08E6-449C-B4B1-3269DB9D5348}"/>
              </a:ext>
            </a:extLst>
          </p:cNvPr>
          <p:cNvSpPr txBox="1">
            <a:spLocks/>
          </p:cNvSpPr>
          <p:nvPr/>
        </p:nvSpPr>
        <p:spPr>
          <a:xfrm>
            <a:off x="1444443" y="227820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solidFill>
                  <a:srgbClr val="1B5D77"/>
                </a:solidFill>
              </a:rPr>
              <a:t>Caso clínico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8005040-0415-8282-2BAA-E573F5819227}"/>
              </a:ext>
            </a:extLst>
          </p:cNvPr>
          <p:cNvSpPr txBox="1"/>
          <p:nvPr/>
        </p:nvSpPr>
        <p:spPr>
          <a:xfrm>
            <a:off x="1444443" y="524387"/>
            <a:ext cx="5705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1B5D77"/>
                </a:solidFill>
              </a:rPr>
              <a:t>Tratamiento con </a:t>
            </a:r>
            <a:r>
              <a:rPr lang="es-ES" sz="2800" dirty="0">
                <a:solidFill>
                  <a:srgbClr val="1B5D77"/>
                </a:solidFill>
                <a:sym typeface="Nunito Sans"/>
              </a:rPr>
              <a:t>c</a:t>
            </a:r>
            <a:r>
              <a:rPr lang="es-ES" sz="2800" dirty="0">
                <a:solidFill>
                  <a:srgbClr val="1B5D77"/>
                </a:solidFill>
              </a:rPr>
              <a:t>rema CAL/BDP*</a:t>
            </a:r>
            <a:endParaRPr lang="es-ES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7B79E26-C0F7-735C-4D42-1F140D0612C3}"/>
              </a:ext>
            </a:extLst>
          </p:cNvPr>
          <p:cNvCxnSpPr>
            <a:cxnSpLocks/>
          </p:cNvCxnSpPr>
          <p:nvPr/>
        </p:nvCxnSpPr>
        <p:spPr>
          <a:xfrm>
            <a:off x="1543050" y="550544"/>
            <a:ext cx="5495925" cy="0"/>
          </a:xfrm>
          <a:prstGeom prst="line">
            <a:avLst/>
          </a:prstGeom>
          <a:ln>
            <a:solidFill>
              <a:srgbClr val="ED89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B00684C7-79DA-1FDB-3606-BB7154F08767}"/>
              </a:ext>
            </a:extLst>
          </p:cNvPr>
          <p:cNvSpPr/>
          <p:nvPr/>
        </p:nvSpPr>
        <p:spPr>
          <a:xfrm>
            <a:off x="491426" y="1141109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0 w 2062943"/>
              <a:gd name="connsiteY5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0" tIns="203200" rIns="184467" bIns="203200" numCol="1" spcCol="1270" rtlCol="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600" kern="1200" noProof="0" dirty="0"/>
              <a:t>Basal</a:t>
            </a:r>
          </a:p>
        </p:txBody>
      </p:sp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7FA58EB4-C4B2-AF76-BD26-CF56DFB5AA93}"/>
              </a:ext>
            </a:extLst>
          </p:cNvPr>
          <p:cNvSpPr/>
          <p:nvPr/>
        </p:nvSpPr>
        <p:spPr>
          <a:xfrm>
            <a:off x="6500470" y="1141109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165735 w 2062943"/>
              <a:gd name="connsiteY5" fmla="*/ 331470 h 662940"/>
              <a:gd name="connsiteX6" fmla="*/ 0 w 2062943"/>
              <a:gd name="connsiteY6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165735" y="33147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7335" tIns="203200" rIns="267335" bIns="203200" numCol="1" spcCol="127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 semanas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53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a libre: forma 1">
            <a:extLst>
              <a:ext uri="{FF2B5EF4-FFF2-40B4-BE49-F238E27FC236}">
                <a16:creationId xmlns:a16="http://schemas.microsoft.com/office/drawing/2014/main" id="{0EB321D2-EA7A-78C1-3CE0-5E20BB3B38B9}"/>
              </a:ext>
            </a:extLst>
          </p:cNvPr>
          <p:cNvSpPr/>
          <p:nvPr/>
        </p:nvSpPr>
        <p:spPr>
          <a:xfrm>
            <a:off x="393085" y="1497573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0 w 2062943"/>
              <a:gd name="connsiteY5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0" tIns="203200" rIns="184467" bIns="203200" numCol="1" spcCol="1270" rtlCol="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600" kern="1200" noProof="0" dirty="0"/>
              <a:t>Basal</a:t>
            </a:r>
          </a:p>
        </p:txBody>
      </p:sp>
      <p:sp>
        <p:nvSpPr>
          <p:cNvPr id="3" name="Forma libre: forma 2">
            <a:extLst>
              <a:ext uri="{FF2B5EF4-FFF2-40B4-BE49-F238E27FC236}">
                <a16:creationId xmlns:a16="http://schemas.microsoft.com/office/drawing/2014/main" id="{3B43EBA0-F4F9-1D77-949D-5E01316448F7}"/>
              </a:ext>
            </a:extLst>
          </p:cNvPr>
          <p:cNvSpPr/>
          <p:nvPr/>
        </p:nvSpPr>
        <p:spPr>
          <a:xfrm>
            <a:off x="3236691" y="1497573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165735 w 2062943"/>
              <a:gd name="connsiteY5" fmla="*/ 331470 h 662940"/>
              <a:gd name="connsiteX6" fmla="*/ 0 w 2062943"/>
              <a:gd name="connsiteY6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165735" y="33147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7335" tIns="203200" rIns="267335" bIns="203200" numCol="1" spcCol="127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600" dirty="0">
                <a:solidFill>
                  <a:schemeClr val="bg1"/>
                </a:solidFill>
                <a:latin typeface="Calibri" panose="020F0502020204030204"/>
              </a:rPr>
              <a:t>S</a:t>
            </a: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emana X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rma libre: forma 3">
            <a:extLst>
              <a:ext uri="{FF2B5EF4-FFF2-40B4-BE49-F238E27FC236}">
                <a16:creationId xmlns:a16="http://schemas.microsoft.com/office/drawing/2014/main" id="{B5EE2B26-236A-FD52-FD43-64D9EA94342D}"/>
              </a:ext>
            </a:extLst>
          </p:cNvPr>
          <p:cNvSpPr/>
          <p:nvPr/>
        </p:nvSpPr>
        <p:spPr>
          <a:xfrm>
            <a:off x="6096000" y="1497573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165735 w 2062943"/>
              <a:gd name="connsiteY5" fmla="*/ 331470 h 662940"/>
              <a:gd name="connsiteX6" fmla="*/ 0 w 2062943"/>
              <a:gd name="connsiteY6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165735" y="33147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solidFill>
              <a:schemeClr val="accent5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7335" tIns="203200" rIns="267335" bIns="203200" numCol="1" spcCol="1270" rtlCol="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600" kern="1200" noProof="0" dirty="0"/>
              <a:t>Semana X</a:t>
            </a:r>
          </a:p>
        </p:txBody>
      </p:sp>
      <p:sp>
        <p:nvSpPr>
          <p:cNvPr id="6" name="Forma libre: forma 5">
            <a:extLst>
              <a:ext uri="{FF2B5EF4-FFF2-40B4-BE49-F238E27FC236}">
                <a16:creationId xmlns:a16="http://schemas.microsoft.com/office/drawing/2014/main" id="{D74F61F9-8DB8-EA57-08D9-01051D5A0BC2}"/>
              </a:ext>
            </a:extLst>
          </p:cNvPr>
          <p:cNvSpPr/>
          <p:nvPr/>
        </p:nvSpPr>
        <p:spPr>
          <a:xfrm>
            <a:off x="8939606" y="1497573"/>
            <a:ext cx="3001876" cy="662940"/>
          </a:xfrm>
          <a:custGeom>
            <a:avLst/>
            <a:gdLst>
              <a:gd name="connsiteX0" fmla="*/ 0 w 2062943"/>
              <a:gd name="connsiteY0" fmla="*/ 0 h 662940"/>
              <a:gd name="connsiteX1" fmla="*/ 1897208 w 2062943"/>
              <a:gd name="connsiteY1" fmla="*/ 0 h 662940"/>
              <a:gd name="connsiteX2" fmla="*/ 2062943 w 2062943"/>
              <a:gd name="connsiteY2" fmla="*/ 331470 h 662940"/>
              <a:gd name="connsiteX3" fmla="*/ 1897208 w 2062943"/>
              <a:gd name="connsiteY3" fmla="*/ 662940 h 662940"/>
              <a:gd name="connsiteX4" fmla="*/ 0 w 2062943"/>
              <a:gd name="connsiteY4" fmla="*/ 662940 h 662940"/>
              <a:gd name="connsiteX5" fmla="*/ 165735 w 2062943"/>
              <a:gd name="connsiteY5" fmla="*/ 331470 h 662940"/>
              <a:gd name="connsiteX6" fmla="*/ 0 w 2062943"/>
              <a:gd name="connsiteY6" fmla="*/ 0 h 66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2943" h="662940">
                <a:moveTo>
                  <a:pt x="0" y="0"/>
                </a:moveTo>
                <a:lnTo>
                  <a:pt x="1897208" y="0"/>
                </a:lnTo>
                <a:lnTo>
                  <a:pt x="2062943" y="331470"/>
                </a:lnTo>
                <a:lnTo>
                  <a:pt x="1897208" y="662940"/>
                </a:lnTo>
                <a:lnTo>
                  <a:pt x="0" y="662940"/>
                </a:lnTo>
                <a:lnTo>
                  <a:pt x="165735" y="331470"/>
                </a:lnTo>
                <a:lnTo>
                  <a:pt x="0" y="0"/>
                </a:lnTo>
                <a:close/>
              </a:path>
            </a:pathLst>
          </a:custGeom>
          <a:solidFill>
            <a:srgbClr val="1B5D77"/>
          </a:solidFill>
          <a:ln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67335" tIns="203200" rIns="267335" bIns="203200" numCol="1" spcCol="1270" rtlCol="0" anchor="ctr" anchorCtr="0">
            <a:noAutofit/>
          </a:bodyPr>
          <a:lstStyle/>
          <a:p>
            <a:pPr marL="0" lvl="0" indent="0" algn="ctr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600" dirty="0"/>
              <a:t>Semana X</a:t>
            </a:r>
            <a:endParaRPr lang="es-ES" sz="1600" kern="1200" noProof="0" dirty="0"/>
          </a:p>
        </p:txBody>
      </p:sp>
      <p:sp>
        <p:nvSpPr>
          <p:cNvPr id="10" name="Título 4">
            <a:extLst>
              <a:ext uri="{FF2B5EF4-FFF2-40B4-BE49-F238E27FC236}">
                <a16:creationId xmlns:a16="http://schemas.microsoft.com/office/drawing/2014/main" id="{4386586B-E4A4-1219-61C0-21D46D448DC5}"/>
              </a:ext>
            </a:extLst>
          </p:cNvPr>
          <p:cNvSpPr txBox="1">
            <a:spLocks/>
          </p:cNvSpPr>
          <p:nvPr/>
        </p:nvSpPr>
        <p:spPr>
          <a:xfrm>
            <a:off x="1444443" y="227820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solidFill>
                  <a:srgbClr val="1B5D77"/>
                </a:solidFill>
              </a:rPr>
              <a:t>Caso clínico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B04D210-E958-7306-2DD2-E80B90C09733}"/>
              </a:ext>
            </a:extLst>
          </p:cNvPr>
          <p:cNvSpPr txBox="1"/>
          <p:nvPr/>
        </p:nvSpPr>
        <p:spPr>
          <a:xfrm>
            <a:off x="1444443" y="524387"/>
            <a:ext cx="5705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1B5D77"/>
                </a:solidFill>
              </a:rPr>
              <a:t>Tratamiento con </a:t>
            </a:r>
            <a:r>
              <a:rPr lang="es-ES" sz="2800" dirty="0">
                <a:solidFill>
                  <a:srgbClr val="1B5D77"/>
                </a:solidFill>
                <a:sym typeface="Nunito Sans"/>
              </a:rPr>
              <a:t>c</a:t>
            </a:r>
            <a:r>
              <a:rPr lang="es-ES" sz="2800" dirty="0">
                <a:solidFill>
                  <a:srgbClr val="1B5D77"/>
                </a:solidFill>
              </a:rPr>
              <a:t>rema CAL/BDP*</a:t>
            </a:r>
            <a:endParaRPr lang="es-ES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9EB62877-A954-4E82-D09C-109423B2BE02}"/>
              </a:ext>
            </a:extLst>
          </p:cNvPr>
          <p:cNvCxnSpPr>
            <a:cxnSpLocks/>
          </p:cNvCxnSpPr>
          <p:nvPr/>
        </p:nvCxnSpPr>
        <p:spPr>
          <a:xfrm>
            <a:off x="1543050" y="550544"/>
            <a:ext cx="5495925" cy="0"/>
          </a:xfrm>
          <a:prstGeom prst="line">
            <a:avLst/>
          </a:prstGeom>
          <a:ln>
            <a:solidFill>
              <a:srgbClr val="ED89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arcador de contenido 3">
            <a:extLst>
              <a:ext uri="{FF2B5EF4-FFF2-40B4-BE49-F238E27FC236}">
                <a16:creationId xmlns:a16="http://schemas.microsoft.com/office/drawing/2014/main" id="{22D9F2A4-37FF-654A-F915-9694652671DF}"/>
              </a:ext>
            </a:extLst>
          </p:cNvPr>
          <p:cNvSpPr txBox="1">
            <a:spLocks/>
          </p:cNvSpPr>
          <p:nvPr/>
        </p:nvSpPr>
        <p:spPr>
          <a:xfrm>
            <a:off x="388707" y="2343150"/>
            <a:ext cx="2756714" cy="368458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/>
              <a:t>Incluya </a:t>
            </a:r>
            <a:br>
              <a:rPr lang="es-ES" sz="1400" dirty="0"/>
            </a:br>
            <a:br>
              <a:rPr lang="es-ES" sz="1400" dirty="0"/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Observaciones</a:t>
            </a: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Calidad de vida y/o bienestar del paciente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400" dirty="0">
              <a:solidFill>
                <a:srgbClr val="013464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400" dirty="0">
              <a:solidFill>
                <a:srgbClr val="013464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13464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9" name="Marcador de contenido 3">
            <a:extLst>
              <a:ext uri="{FF2B5EF4-FFF2-40B4-BE49-F238E27FC236}">
                <a16:creationId xmlns:a16="http://schemas.microsoft.com/office/drawing/2014/main" id="{F37654B8-BDCC-4DCB-7F9E-E9F252DE6196}"/>
              </a:ext>
            </a:extLst>
          </p:cNvPr>
          <p:cNvSpPr txBox="1">
            <a:spLocks/>
          </p:cNvSpPr>
          <p:nvPr/>
        </p:nvSpPr>
        <p:spPr>
          <a:xfrm>
            <a:off x="3237358" y="2353304"/>
            <a:ext cx="2757600" cy="368458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/>
              <a:t>Incluya</a:t>
            </a:r>
            <a:br>
              <a:rPr lang="es-ES" sz="1400" dirty="0"/>
            </a:br>
            <a:br>
              <a:rPr lang="es-ES" sz="1400" dirty="0"/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Observaciones</a:t>
            </a: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Calidad de vida,</a:t>
            </a: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Bienestar del paciente y</a:t>
            </a: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Adherencia al tratamiento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400" dirty="0">
              <a:solidFill>
                <a:srgbClr val="013464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13464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7" name="Marcador de contenido 3">
            <a:extLst>
              <a:ext uri="{FF2B5EF4-FFF2-40B4-BE49-F238E27FC236}">
                <a16:creationId xmlns:a16="http://schemas.microsoft.com/office/drawing/2014/main" id="{4384AB56-DBB6-7A46-3CB1-47254FE06078}"/>
              </a:ext>
            </a:extLst>
          </p:cNvPr>
          <p:cNvSpPr txBox="1">
            <a:spLocks/>
          </p:cNvSpPr>
          <p:nvPr/>
        </p:nvSpPr>
        <p:spPr>
          <a:xfrm>
            <a:off x="6095444" y="2353304"/>
            <a:ext cx="2757600" cy="368458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/>
              <a:t>Incluya</a:t>
            </a:r>
            <a:br>
              <a:rPr lang="es-ES" sz="1400" dirty="0"/>
            </a:br>
            <a:br>
              <a:rPr lang="es-ES" sz="1400" dirty="0"/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Observaciones</a:t>
            </a: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Calidad de vida,</a:t>
            </a: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Bienestar del paciente y</a:t>
            </a: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Adherencia al tratamiento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100" dirty="0">
              <a:solidFill>
                <a:srgbClr val="01346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sz="1100" noProof="1"/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13464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13464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8" name="Marcador de contenido 3">
            <a:extLst>
              <a:ext uri="{FF2B5EF4-FFF2-40B4-BE49-F238E27FC236}">
                <a16:creationId xmlns:a16="http://schemas.microsoft.com/office/drawing/2014/main" id="{DF77A433-0B39-999D-E8D7-DAF0B14ED985}"/>
              </a:ext>
            </a:extLst>
          </p:cNvPr>
          <p:cNvSpPr txBox="1">
            <a:spLocks/>
          </p:cNvSpPr>
          <p:nvPr/>
        </p:nvSpPr>
        <p:spPr>
          <a:xfrm>
            <a:off x="8939606" y="2353304"/>
            <a:ext cx="2757600" cy="368458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dirty="0"/>
              <a:t>Incluya</a:t>
            </a:r>
            <a:br>
              <a:rPr lang="es-ES" sz="1400" dirty="0"/>
            </a:br>
            <a:br>
              <a:rPr lang="es-ES" sz="1400" dirty="0"/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Observaciones</a:t>
            </a: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Calidad de vida,</a:t>
            </a: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Bienestar del paciente y</a:t>
            </a:r>
            <a:b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Adherencia al tratamiento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100" dirty="0">
              <a:solidFill>
                <a:srgbClr val="013464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13464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srgbClr val="013464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13464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464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B40DA4-9431-267E-459F-6A6ABC8A3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158" y="1501016"/>
            <a:ext cx="11109325" cy="4351338"/>
          </a:xfrm>
        </p:spPr>
        <p:txBody>
          <a:bodyPr rtlCol="0">
            <a:normAutofit/>
          </a:bodyPr>
          <a:lstStyle/>
          <a:p>
            <a:pPr rtl="0"/>
            <a:endParaRPr lang="es-ES" noProof="1">
              <a:solidFill>
                <a:srgbClr val="1B5D77"/>
              </a:solidFill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65FCF8BE-8757-75E0-3DAF-F192C0DB437F}"/>
              </a:ext>
            </a:extLst>
          </p:cNvPr>
          <p:cNvSpPr txBox="1">
            <a:spLocks/>
          </p:cNvSpPr>
          <p:nvPr/>
        </p:nvSpPr>
        <p:spPr>
          <a:xfrm>
            <a:off x="1476299" y="205324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bg1"/>
                </a:solidFill>
              </a:rPr>
              <a:t>Caso clínico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34EB8A45-F719-A96E-4A9C-850C80CA381F}"/>
              </a:ext>
            </a:extLst>
          </p:cNvPr>
          <p:cNvGrpSpPr/>
          <p:nvPr/>
        </p:nvGrpSpPr>
        <p:grpSpPr>
          <a:xfrm>
            <a:off x="0" y="0"/>
            <a:ext cx="9372601" cy="1180283"/>
            <a:chOff x="0" y="0"/>
            <a:chExt cx="9372601" cy="1180283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720724B-6AFF-2F98-DCC7-9C5948D69DD0}"/>
                </a:ext>
              </a:extLst>
            </p:cNvPr>
            <p:cNvSpPr/>
            <p:nvPr/>
          </p:nvSpPr>
          <p:spPr>
            <a:xfrm>
              <a:off x="0" y="0"/>
              <a:ext cx="9372601" cy="1093862"/>
            </a:xfrm>
            <a:prstGeom prst="rect">
              <a:avLst/>
            </a:prstGeom>
            <a:solidFill>
              <a:srgbClr val="0E3F4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B80ABB4D-024A-20CF-9D00-D124D8EDC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76299" cy="1180283"/>
            </a:xfrm>
            <a:prstGeom prst="rect">
              <a:avLst/>
            </a:prstGeom>
          </p:spPr>
        </p:pic>
      </p:grpSp>
      <p:sp>
        <p:nvSpPr>
          <p:cNvPr id="9" name="Título 4">
            <a:extLst>
              <a:ext uri="{FF2B5EF4-FFF2-40B4-BE49-F238E27FC236}">
                <a16:creationId xmlns:a16="http://schemas.microsoft.com/office/drawing/2014/main" id="{BC85F9B4-7710-7459-AA78-F370EE7F7BB9}"/>
              </a:ext>
            </a:extLst>
          </p:cNvPr>
          <p:cNvSpPr txBox="1">
            <a:spLocks/>
          </p:cNvSpPr>
          <p:nvPr/>
        </p:nvSpPr>
        <p:spPr>
          <a:xfrm>
            <a:off x="1476299" y="178761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solidFill>
                  <a:schemeClr val="bg1"/>
                </a:solidFill>
              </a:rPr>
              <a:t>Caso clínico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EA2C36E-E87F-781F-4F30-9C464A6276CA}"/>
              </a:ext>
            </a:extLst>
          </p:cNvPr>
          <p:cNvSpPr txBox="1"/>
          <p:nvPr/>
        </p:nvSpPr>
        <p:spPr>
          <a:xfrm>
            <a:off x="1438236" y="499494"/>
            <a:ext cx="5705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Conclusiones</a:t>
            </a:r>
          </a:p>
          <a:p>
            <a:endParaRPr lang="es-ES" sz="2800" dirty="0">
              <a:solidFill>
                <a:schemeClr val="bg1"/>
              </a:solidFill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ECB94B5-AFE5-40B4-22F2-C655C2EDAE91}"/>
              </a:ext>
            </a:extLst>
          </p:cNvPr>
          <p:cNvCxnSpPr>
            <a:cxnSpLocks/>
          </p:cNvCxnSpPr>
          <p:nvPr/>
        </p:nvCxnSpPr>
        <p:spPr>
          <a:xfrm>
            <a:off x="1543050" y="550544"/>
            <a:ext cx="5495925" cy="0"/>
          </a:xfrm>
          <a:prstGeom prst="line">
            <a:avLst/>
          </a:prstGeom>
          <a:ln>
            <a:solidFill>
              <a:srgbClr val="ED89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7817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B40DA4-9431-267E-459F-6A6ABC8A3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70" y="1501016"/>
            <a:ext cx="10328913" cy="4351338"/>
          </a:xfrm>
        </p:spPr>
        <p:txBody>
          <a:bodyPr rtlCol="0">
            <a:normAutofit/>
          </a:bodyPr>
          <a:lstStyle/>
          <a:p>
            <a:pPr rtl="0"/>
            <a:endParaRPr lang="es-ES" sz="1400" noProof="1">
              <a:solidFill>
                <a:srgbClr val="1B5D77"/>
              </a:solidFill>
            </a:endParaRPr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65FCF8BE-8757-75E0-3DAF-F192C0DB437F}"/>
              </a:ext>
            </a:extLst>
          </p:cNvPr>
          <p:cNvSpPr txBox="1">
            <a:spLocks/>
          </p:cNvSpPr>
          <p:nvPr/>
        </p:nvSpPr>
        <p:spPr>
          <a:xfrm>
            <a:off x="1476299" y="205324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>
                <a:solidFill>
                  <a:schemeClr val="bg1"/>
                </a:solidFill>
              </a:rPr>
              <a:t>Caso clínico</a:t>
            </a:r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34EB8A45-F719-A96E-4A9C-850C80CA381F}"/>
              </a:ext>
            </a:extLst>
          </p:cNvPr>
          <p:cNvGrpSpPr/>
          <p:nvPr/>
        </p:nvGrpSpPr>
        <p:grpSpPr>
          <a:xfrm>
            <a:off x="0" y="0"/>
            <a:ext cx="9372601" cy="1180283"/>
            <a:chOff x="0" y="0"/>
            <a:chExt cx="9372601" cy="1180283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720724B-6AFF-2F98-DCC7-9C5948D69DD0}"/>
                </a:ext>
              </a:extLst>
            </p:cNvPr>
            <p:cNvSpPr/>
            <p:nvPr/>
          </p:nvSpPr>
          <p:spPr>
            <a:xfrm>
              <a:off x="0" y="0"/>
              <a:ext cx="9372601" cy="1093862"/>
            </a:xfrm>
            <a:prstGeom prst="rect">
              <a:avLst/>
            </a:prstGeom>
            <a:solidFill>
              <a:srgbClr val="0E3F4E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B80ABB4D-024A-20CF-9D00-D124D8EDC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76299" cy="1180283"/>
            </a:xfrm>
            <a:prstGeom prst="rect">
              <a:avLst/>
            </a:prstGeom>
          </p:spPr>
        </p:pic>
      </p:grpSp>
      <p:sp>
        <p:nvSpPr>
          <p:cNvPr id="9" name="Título 4">
            <a:extLst>
              <a:ext uri="{FF2B5EF4-FFF2-40B4-BE49-F238E27FC236}">
                <a16:creationId xmlns:a16="http://schemas.microsoft.com/office/drawing/2014/main" id="{BC85F9B4-7710-7459-AA78-F370EE7F7BB9}"/>
              </a:ext>
            </a:extLst>
          </p:cNvPr>
          <p:cNvSpPr txBox="1">
            <a:spLocks/>
          </p:cNvSpPr>
          <p:nvPr/>
        </p:nvSpPr>
        <p:spPr>
          <a:xfrm>
            <a:off x="1476299" y="178761"/>
            <a:ext cx="7039428" cy="5650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800" dirty="0">
                <a:solidFill>
                  <a:schemeClr val="bg1"/>
                </a:solidFill>
              </a:rPr>
              <a:t>Caso clínico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EA2C36E-E87F-781F-4F30-9C464A6276CA}"/>
              </a:ext>
            </a:extLst>
          </p:cNvPr>
          <p:cNvSpPr txBox="1"/>
          <p:nvPr/>
        </p:nvSpPr>
        <p:spPr>
          <a:xfrm>
            <a:off x="1438236" y="499494"/>
            <a:ext cx="5705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Bibliografía</a:t>
            </a:r>
          </a:p>
          <a:p>
            <a:endParaRPr lang="es-ES" sz="2800" dirty="0">
              <a:solidFill>
                <a:schemeClr val="bg1"/>
              </a:solidFill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ECB94B5-AFE5-40B4-22F2-C655C2EDAE91}"/>
              </a:ext>
            </a:extLst>
          </p:cNvPr>
          <p:cNvCxnSpPr>
            <a:cxnSpLocks/>
          </p:cNvCxnSpPr>
          <p:nvPr/>
        </p:nvCxnSpPr>
        <p:spPr>
          <a:xfrm>
            <a:off x="1543050" y="550544"/>
            <a:ext cx="5495925" cy="0"/>
          </a:xfrm>
          <a:prstGeom prst="line">
            <a:avLst/>
          </a:prstGeom>
          <a:ln>
            <a:solidFill>
              <a:srgbClr val="ED89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785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307</Words>
  <Application>Microsoft Office PowerPoint</Application>
  <PresentationFormat>Panorámica</PresentationFormat>
  <Paragraphs>94</Paragraphs>
  <Slides>9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</vt:lpstr>
      <vt:lpstr>Calibri Light</vt:lpstr>
      <vt:lpstr>Nunito Sans</vt:lpstr>
      <vt:lpstr>Wingdings</vt:lpstr>
      <vt:lpstr>Tema de Office</vt:lpstr>
      <vt:lpstr>Caso clínico Wynzora®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</dc:title>
  <dc:creator>Mari Carmen</dc:creator>
  <cp:lastModifiedBy>Mari Carmen</cp:lastModifiedBy>
  <cp:revision>6</cp:revision>
  <dcterms:created xsi:type="dcterms:W3CDTF">2024-01-17T11:07:21Z</dcterms:created>
  <dcterms:modified xsi:type="dcterms:W3CDTF">2024-03-12T11:18:56Z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33616b6-00a5-4cd1-b577-93208fa93eb1_Enabled">
    <vt:lpwstr>true</vt:lpwstr>
  </property>
  <property fmtid="{D5CDD505-2E9C-101B-9397-08002B2CF9AE}" pid="3" name="MSIP_Label_533616b6-00a5-4cd1-b577-93208fa93eb1_SetDate">
    <vt:lpwstr>2024-01-21T20:49:02Z</vt:lpwstr>
  </property>
  <property fmtid="{D5CDD505-2E9C-101B-9397-08002B2CF9AE}" pid="4" name="MSIP_Label_533616b6-00a5-4cd1-b577-93208fa93eb1_Method">
    <vt:lpwstr>Standard</vt:lpwstr>
  </property>
  <property fmtid="{D5CDD505-2E9C-101B-9397-08002B2CF9AE}" pid="5" name="MSIP_Label_533616b6-00a5-4cd1-b577-93208fa93eb1_Name">
    <vt:lpwstr>Internal Use</vt:lpwstr>
  </property>
  <property fmtid="{D5CDD505-2E9C-101B-9397-08002B2CF9AE}" pid="6" name="MSIP_Label_533616b6-00a5-4cd1-b577-93208fa93eb1_SiteId">
    <vt:lpwstr>342ace0e-1054-45ce-9b30-900fc0440b9d</vt:lpwstr>
  </property>
  <property fmtid="{D5CDD505-2E9C-101B-9397-08002B2CF9AE}" pid="7" name="MSIP_Label_533616b6-00a5-4cd1-b577-93208fa93eb1_ActionId">
    <vt:lpwstr>76253a69-3263-4802-9a24-80ca0e74c243</vt:lpwstr>
  </property>
  <property fmtid="{D5CDD505-2E9C-101B-9397-08002B2CF9AE}" pid="8" name="MSIP_Label_533616b6-00a5-4cd1-b577-93208fa93eb1_ContentBits">
    <vt:lpwstr>1</vt:lpwstr>
  </property>
  <property fmtid="{D5CDD505-2E9C-101B-9397-08002B2CF9AE}" pid="9" name="ClassificationContentMarkingHeaderLocations">
    <vt:lpwstr>Tema de Office:10</vt:lpwstr>
  </property>
  <property fmtid="{D5CDD505-2E9C-101B-9397-08002B2CF9AE}" pid="10" name="ClassificationContentMarkingHeaderText">
    <vt:lpwstr>INTERNAL USE</vt:lpwstr>
  </property>
</Properties>
</file>