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63" r:id="rId2"/>
    <p:sldId id="264" r:id="rId3"/>
    <p:sldId id="267" r:id="rId4"/>
    <p:sldId id="257" r:id="rId5"/>
    <p:sldId id="265" r:id="rId6"/>
    <p:sldId id="270" r:id="rId7"/>
    <p:sldId id="271" r:id="rId8"/>
    <p:sldId id="268" r:id="rId9"/>
    <p:sldId id="347" r:id="rId10"/>
    <p:sldId id="328" r:id="rId11"/>
    <p:sldId id="325" r:id="rId12"/>
    <p:sldId id="329" r:id="rId13"/>
    <p:sldId id="330" r:id="rId14"/>
    <p:sldId id="326" r:id="rId15"/>
    <p:sldId id="359" r:id="rId16"/>
    <p:sldId id="332" r:id="rId17"/>
    <p:sldId id="334" r:id="rId18"/>
    <p:sldId id="350" r:id="rId19"/>
    <p:sldId id="345" r:id="rId20"/>
    <p:sldId id="346" r:id="rId21"/>
    <p:sldId id="354" r:id="rId22"/>
    <p:sldId id="333" r:id="rId23"/>
    <p:sldId id="335" r:id="rId24"/>
    <p:sldId id="320" r:id="rId25"/>
    <p:sldId id="355" r:id="rId26"/>
    <p:sldId id="342" r:id="rId27"/>
    <p:sldId id="351" r:id="rId28"/>
    <p:sldId id="336" r:id="rId29"/>
    <p:sldId id="356" r:id="rId30"/>
    <p:sldId id="357" r:id="rId31"/>
    <p:sldId id="358" r:id="rId32"/>
    <p:sldId id="360" r:id="rId33"/>
    <p:sldId id="303" r:id="rId34"/>
    <p:sldId id="305" r:id="rId35"/>
    <p:sldId id="316" r:id="rId36"/>
    <p:sldId id="323" r:id="rId37"/>
    <p:sldId id="340" r:id="rId38"/>
    <p:sldId id="315" r:id="rId39"/>
    <p:sldId id="344" r:id="rId40"/>
    <p:sldId id="343" r:id="rId41"/>
    <p:sldId id="352" r:id="rId42"/>
    <p:sldId id="288" r:id="rId43"/>
    <p:sldId id="266" r:id="rId44"/>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CCFFFF"/>
    <a:srgbClr val="099F7B"/>
    <a:srgbClr val="ACEAEA"/>
    <a:srgbClr val="2DE7D5"/>
    <a:srgbClr val="03F0C2"/>
    <a:srgbClr val="0027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3792" autoAdjust="0"/>
  </p:normalViewPr>
  <p:slideViewPr>
    <p:cSldViewPr snapToGrid="0" snapToObjects="1">
      <p:cViewPr varScale="1">
        <p:scale>
          <a:sx n="63" d="100"/>
          <a:sy n="63" d="100"/>
        </p:scale>
        <p:origin x="712" y="6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06" d="100"/>
          <a:sy n="106" d="100"/>
        </p:scale>
        <p:origin x="51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1B1995A-A9CC-B74B-A291-C151C0EBF7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5D5E56AE-739B-2449-8DCF-48295C920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5CF30B-E776-3943-8618-A2E8577E1FE3}" type="datetimeFigureOut">
              <a:rPr lang="es-ES" smtClean="0"/>
              <a:t>06/06/2023</a:t>
            </a:fld>
            <a:endParaRPr lang="es-ES"/>
          </a:p>
        </p:txBody>
      </p:sp>
      <p:sp>
        <p:nvSpPr>
          <p:cNvPr id="4" name="Marcador de pie de página 3">
            <a:extLst>
              <a:ext uri="{FF2B5EF4-FFF2-40B4-BE49-F238E27FC236}">
                <a16:creationId xmlns:a16="http://schemas.microsoft.com/office/drawing/2014/main" id="{62F509A3-DEA5-854B-B255-2E996567B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3D5D4984-32B9-3645-9BF6-3114640ADF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D29097-0FC5-C544-9EE4-DBE717EA4B79}" type="slidenum">
              <a:rPr lang="es-ES" smtClean="0"/>
              <a:t>‹#›</a:t>
            </a:fld>
            <a:endParaRPr lang="es-ES"/>
          </a:p>
        </p:txBody>
      </p:sp>
    </p:spTree>
    <p:extLst>
      <p:ext uri="{BB962C8B-B14F-4D97-AF65-F5344CB8AC3E}">
        <p14:creationId xmlns:p14="http://schemas.microsoft.com/office/powerpoint/2010/main" val="3902566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6CBC8-1F7C-4231-81D0-B1791E51B5E2}" type="datetimeFigureOut">
              <a:rPr lang="en-US" smtClean="0"/>
              <a:t>6/6/2023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CCAE85-3192-4375-8B30-C3FC6C42DC55}" type="slidenum">
              <a:rPr lang="en-US" smtClean="0"/>
              <a:t>‹#›</a:t>
            </a:fld>
            <a:endParaRPr lang="en-US"/>
          </a:p>
        </p:txBody>
      </p:sp>
    </p:spTree>
    <p:extLst>
      <p:ext uri="{BB962C8B-B14F-4D97-AF65-F5344CB8AC3E}">
        <p14:creationId xmlns:p14="http://schemas.microsoft.com/office/powerpoint/2010/main" val="2255517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sciencedirect.com/journal/fmc-formacion-medica-continuada-en-atencion-primaria/vol/27/issue/5"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doi.org/10.1016/j.fmc.2019.09.014"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univadis.quodem.com/cursos/landing_page/formacion_semergen_univadis/default.aspx?ID_UNIVADIS=quode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este taller, intentaremos dar respuesta a estas cuatro preguntas, pero antes quisiera compartir la opinión de todos al respecto.</a:t>
            </a:r>
          </a:p>
          <a:p>
            <a:r>
              <a:rPr lang="es-ES" dirty="0"/>
              <a:t>Propuesta de debate:</a:t>
            </a:r>
          </a:p>
          <a:p>
            <a:r>
              <a:rPr lang="es-ES" dirty="0"/>
              <a:t>Hacer partícipe a la audiencia del taller, vaciar las creencias de los alumnos, interactuar para romper barreras comunicacionales y hacer grupo de trabajo</a:t>
            </a:r>
            <a:endParaRPr lang="en-US" dirty="0"/>
          </a:p>
        </p:txBody>
      </p:sp>
      <p:sp>
        <p:nvSpPr>
          <p:cNvPr id="4" name="Marcador de número de diapositiva 3"/>
          <p:cNvSpPr>
            <a:spLocks noGrp="1"/>
          </p:cNvSpPr>
          <p:nvPr>
            <p:ph type="sldNum" sz="quarter" idx="5"/>
          </p:nvPr>
        </p:nvSpPr>
        <p:spPr/>
        <p:txBody>
          <a:bodyPr/>
          <a:lstStyle/>
          <a:p>
            <a:fld id="{B7CCAE85-3192-4375-8B30-C3FC6C42DC55}" type="slidenum">
              <a:rPr lang="en-US" smtClean="0"/>
              <a:t>5</a:t>
            </a:fld>
            <a:endParaRPr lang="en-US"/>
          </a:p>
        </p:txBody>
      </p:sp>
    </p:spTree>
    <p:extLst>
      <p:ext uri="{BB962C8B-B14F-4D97-AF65-F5344CB8AC3E}">
        <p14:creationId xmlns:p14="http://schemas.microsoft.com/office/powerpoint/2010/main" val="3749652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id="{44C90B54-B0A8-72ED-3515-012C5700BE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a:extLst>
              <a:ext uri="{FF2B5EF4-FFF2-40B4-BE49-F238E27FC236}">
                <a16:creationId xmlns:a16="http://schemas.microsoft.com/office/drawing/2014/main" id="{E6907D32-DDB8-6E55-F5C4-7F6322AC21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a:t>El colofón lo representa el paciente con patología psiquiátrica y APS atiende a este grupo de pacientes, tanto en el momento inicial de la enfermedad como es su seguimiento, procesos de reagudización y aparición de comorbilidades.</a:t>
            </a:r>
          </a:p>
        </p:txBody>
      </p:sp>
      <p:sp>
        <p:nvSpPr>
          <p:cNvPr id="28676" name="3 Marcador de número de diapositiva">
            <a:extLst>
              <a:ext uri="{FF2B5EF4-FFF2-40B4-BE49-F238E27FC236}">
                <a16:creationId xmlns:a16="http://schemas.microsoft.com/office/drawing/2014/main" id="{A810BE3A-6811-A2BB-C66C-9F55BC6E85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1319BE-8A4E-4E8D-B62D-976435517576}" type="slidenum">
              <a:rPr lang="es-ES" altLang="es-ES"/>
              <a:pPr/>
              <a:t>14</a:t>
            </a:fld>
            <a:endParaRPr lang="es-ES" altLang="es-ES"/>
          </a:p>
        </p:txBody>
      </p:sp>
    </p:spTree>
    <p:extLst>
      <p:ext uri="{BB962C8B-B14F-4D97-AF65-F5344CB8AC3E}">
        <p14:creationId xmlns:p14="http://schemas.microsoft.com/office/powerpoint/2010/main" val="1116957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Comentarios del estudio</a:t>
            </a:r>
            <a:endParaRPr lang="en-US" dirty="0"/>
          </a:p>
        </p:txBody>
      </p:sp>
      <p:sp>
        <p:nvSpPr>
          <p:cNvPr id="4" name="Marcador de número de diapositiva 3"/>
          <p:cNvSpPr>
            <a:spLocks noGrp="1"/>
          </p:cNvSpPr>
          <p:nvPr>
            <p:ph type="sldNum" sz="quarter" idx="5"/>
          </p:nvPr>
        </p:nvSpPr>
        <p:spPr/>
        <p:txBody>
          <a:bodyPr/>
          <a:lstStyle/>
          <a:p>
            <a:fld id="{B7CCAE85-3192-4375-8B30-C3FC6C42DC55}" type="slidenum">
              <a:rPr lang="en-US" smtClean="0"/>
              <a:t>15</a:t>
            </a:fld>
            <a:endParaRPr lang="en-US"/>
          </a:p>
        </p:txBody>
      </p:sp>
    </p:spTree>
    <p:extLst>
      <p:ext uri="{BB962C8B-B14F-4D97-AF65-F5344CB8AC3E}">
        <p14:creationId xmlns:p14="http://schemas.microsoft.com/office/powerpoint/2010/main" val="3486448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Una vez identificados los posibles sujetos que nos pueden generar dificultades en el trato y en la atención médica, podemos analizar al profesional como partícipe en la relación, generador de conflicto o disuasor</a:t>
            </a:r>
            <a:endParaRPr lang="en-US" dirty="0"/>
          </a:p>
        </p:txBody>
      </p:sp>
      <p:sp>
        <p:nvSpPr>
          <p:cNvPr id="4" name="Marcador de número de diapositiva 3"/>
          <p:cNvSpPr>
            <a:spLocks noGrp="1"/>
          </p:cNvSpPr>
          <p:nvPr>
            <p:ph type="sldNum" sz="quarter" idx="5"/>
          </p:nvPr>
        </p:nvSpPr>
        <p:spPr/>
        <p:txBody>
          <a:bodyPr/>
          <a:lstStyle/>
          <a:p>
            <a:fld id="{B7CCAE85-3192-4375-8B30-C3FC6C42DC55}" type="slidenum">
              <a:rPr lang="en-US" smtClean="0"/>
              <a:t>16</a:t>
            </a:fld>
            <a:endParaRPr lang="en-US"/>
          </a:p>
        </p:txBody>
      </p:sp>
    </p:spTree>
    <p:extLst>
      <p:ext uri="{BB962C8B-B14F-4D97-AF65-F5344CB8AC3E}">
        <p14:creationId xmlns:p14="http://schemas.microsoft.com/office/powerpoint/2010/main" val="3025503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id="{44C90B54-B0A8-72ED-3515-012C5700BE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a:extLst>
              <a:ext uri="{FF2B5EF4-FFF2-40B4-BE49-F238E27FC236}">
                <a16:creationId xmlns:a16="http://schemas.microsoft.com/office/drawing/2014/main" id="{E6907D32-DDB8-6E55-F5C4-7F6322AC21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28676" name="3 Marcador de número de diapositiva">
            <a:extLst>
              <a:ext uri="{FF2B5EF4-FFF2-40B4-BE49-F238E27FC236}">
                <a16:creationId xmlns:a16="http://schemas.microsoft.com/office/drawing/2014/main" id="{A810BE3A-6811-A2BB-C66C-9F55BC6E85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1319BE-8A4E-4E8D-B62D-976435517576}" type="slidenum">
              <a:rPr lang="es-ES" altLang="es-ES"/>
              <a:pPr/>
              <a:t>17</a:t>
            </a:fld>
            <a:endParaRPr lang="es-ES" altLang="es-ES"/>
          </a:p>
        </p:txBody>
      </p:sp>
    </p:spTree>
    <p:extLst>
      <p:ext uri="{BB962C8B-B14F-4D97-AF65-F5344CB8AC3E}">
        <p14:creationId xmlns:p14="http://schemas.microsoft.com/office/powerpoint/2010/main" val="1977864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id="{44C90B54-B0A8-72ED-3515-012C5700BE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a:extLst>
              <a:ext uri="{FF2B5EF4-FFF2-40B4-BE49-F238E27FC236}">
                <a16:creationId xmlns:a16="http://schemas.microsoft.com/office/drawing/2014/main" id="{E6907D32-DDB8-6E55-F5C4-7F6322AC21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a:t>Edad, sexo, condicionantes socioeconómicos, indumentaria, nivel sociocultural, imagen aséptica del profesional, política religión, experiencias previas,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s-ES" dirty="0"/>
              <a:t>Actúan fundamentalmente en nuestro inconsciente y modulan la entrevista clínica</a:t>
            </a:r>
          </a:p>
        </p:txBody>
      </p:sp>
      <p:sp>
        <p:nvSpPr>
          <p:cNvPr id="28676" name="3 Marcador de número de diapositiva">
            <a:extLst>
              <a:ext uri="{FF2B5EF4-FFF2-40B4-BE49-F238E27FC236}">
                <a16:creationId xmlns:a16="http://schemas.microsoft.com/office/drawing/2014/main" id="{A810BE3A-6811-A2BB-C66C-9F55BC6E85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1319BE-8A4E-4E8D-B62D-976435517576}" type="slidenum">
              <a:rPr lang="es-ES" altLang="es-ES"/>
              <a:pPr/>
              <a:t>18</a:t>
            </a:fld>
            <a:endParaRPr lang="es-ES" altLang="es-ES"/>
          </a:p>
        </p:txBody>
      </p:sp>
    </p:spTree>
    <p:extLst>
      <p:ext uri="{BB962C8B-B14F-4D97-AF65-F5344CB8AC3E}">
        <p14:creationId xmlns:p14="http://schemas.microsoft.com/office/powerpoint/2010/main" val="3363945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variabilidad en la tipología y actitud de los profesionales médicos la describe el Dr. R. Casquero en un análisis que representa gráficamente.</a:t>
            </a:r>
          </a:p>
          <a:p>
            <a:r>
              <a:rPr lang="es-ES" dirty="0"/>
              <a:t>Serían más equilibrados aquellos con formas más metódicas, asertivas, flexibles y empáticos en sus formas de interactuar.</a:t>
            </a:r>
          </a:p>
          <a:p>
            <a:pPr eaLnBrk="1" hangingPunct="1">
              <a:lnSpc>
                <a:spcPct val="90000"/>
              </a:lnSpc>
            </a:pPr>
            <a:r>
              <a:rPr lang="es-ES" altLang="es-ES" dirty="0"/>
              <a:t>Los tres estilos de comunicación pueden presentarse en la misma persona y también pueden haber estilos mixtos combinando cualidades de los distintos estilos. A veces se distingue también un estilo pasivo-agresivo que es menos frecuente. </a:t>
            </a:r>
          </a:p>
          <a:p>
            <a:pPr eaLnBrk="1" hangingPunct="1">
              <a:lnSpc>
                <a:spcPct val="90000"/>
              </a:lnSpc>
            </a:pPr>
            <a:r>
              <a:rPr lang="es-ES" altLang="es-ES" dirty="0"/>
              <a:t>La </a:t>
            </a:r>
            <a:r>
              <a:rPr lang="es-ES" altLang="es-ES" b="1" dirty="0"/>
              <a:t>comunicación pasiva</a:t>
            </a:r>
            <a:r>
              <a:rPr lang="es-ES" altLang="es-ES" dirty="0"/>
              <a:t> implica inseguridad, y el </a:t>
            </a:r>
            <a:r>
              <a:rPr lang="es-ES" altLang="es-ES" dirty="0" err="1"/>
              <a:t>halance</a:t>
            </a:r>
            <a:r>
              <a:rPr lang="es-ES" altLang="es-ES" dirty="0"/>
              <a:t> espera que los demás adivinen sus deseos que no se atreve a exponer. Su discurso está lleno de disculpas, rodeos, largas explicaciones, </a:t>
            </a:r>
            <a:r>
              <a:rPr lang="es-ES" altLang="es-ES" dirty="0" err="1"/>
              <a:t>ambiguedades</a:t>
            </a:r>
            <a:r>
              <a:rPr lang="es-ES" altLang="es-ES" dirty="0"/>
              <a:t>, falta de concreción. Muestra mala opinión de sí mismo. El componente no verbal se caracteriza por voz débil con escaso volumen, mirada huidiza, evita el contacto visual, carraspea, actúa con movimientos defensivos, posición encogida.</a:t>
            </a:r>
          </a:p>
          <a:p>
            <a:pPr eaLnBrk="1" hangingPunct="1">
              <a:lnSpc>
                <a:spcPct val="90000"/>
              </a:lnSpc>
            </a:pPr>
            <a:r>
              <a:rPr lang="es-ES" altLang="es-ES" dirty="0"/>
              <a:t>La </a:t>
            </a:r>
            <a:r>
              <a:rPr lang="es-ES" altLang="es-ES" b="1" dirty="0"/>
              <a:t>comunicación asertiva</a:t>
            </a:r>
            <a:r>
              <a:rPr lang="es-ES" altLang="es-ES" dirty="0"/>
              <a:t> permite hablar con naturalidad, mostrando interés por el otro, y realizando escuchas activas. El contenido del discurso expresa sus sentimientos y deseos con claridad, por lo que su comunicación es directa. No tiene inhibiciones y puede hablar bien de sí mismo y de los demás. El comportamiento no verbal se caracteriza por una voz cálida y modulada, con una mirada expresiva y franca, sin llegar a ser desafiante. La actitud es relajada y natural. </a:t>
            </a:r>
          </a:p>
          <a:p>
            <a:pPr marL="0" indent="0">
              <a:buFont typeface="Arial" charset="0"/>
              <a:buNone/>
              <a:defRPr/>
            </a:pPr>
            <a:r>
              <a:rPr lang="es-ES" altLang="es-ES" dirty="0"/>
              <a:t>Fórmula asertiva:</a:t>
            </a:r>
            <a:endParaRPr lang="es-ES_tradnl" altLang="es-ES" sz="1200" dirty="0"/>
          </a:p>
          <a:p>
            <a:pPr marL="0" indent="0">
              <a:buFont typeface="Arial" charset="0"/>
              <a:buNone/>
              <a:defRPr/>
            </a:pPr>
            <a:endParaRPr lang="es-ES_tradnl" altLang="es-ES" sz="1200" dirty="0"/>
          </a:p>
          <a:p>
            <a:pPr marL="514350" indent="-514350">
              <a:buFont typeface="+mj-lt"/>
              <a:buAutoNum type="arabicPeriod"/>
              <a:defRPr/>
            </a:pPr>
            <a:r>
              <a:rPr lang="es-ES_tradnl" altLang="es-ES" sz="1200" dirty="0"/>
              <a:t>Comprendo que …</a:t>
            </a:r>
          </a:p>
          <a:p>
            <a:pPr marL="514350" indent="-514350">
              <a:buFont typeface="+mj-lt"/>
              <a:buAutoNum type="arabicPeriod"/>
              <a:defRPr/>
            </a:pPr>
            <a:r>
              <a:rPr lang="es-ES_tradnl" altLang="es-ES" sz="1200" dirty="0"/>
              <a:t>Pero no es posible porque…</a:t>
            </a:r>
          </a:p>
          <a:p>
            <a:pPr marL="514350" indent="-514350">
              <a:buFont typeface="+mj-lt"/>
              <a:buAutoNum type="arabicPeriod"/>
              <a:defRPr/>
            </a:pPr>
            <a:r>
              <a:rPr lang="es-ES_tradnl" altLang="es-ES" sz="1200" dirty="0"/>
              <a:t>Lo que puedo hacer es…</a:t>
            </a:r>
          </a:p>
          <a:p>
            <a:pPr eaLnBrk="1" hangingPunct="1">
              <a:lnSpc>
                <a:spcPct val="90000"/>
              </a:lnSpc>
            </a:pPr>
            <a:r>
              <a:rPr lang="es-ES" altLang="es-ES" dirty="0"/>
              <a:t> </a:t>
            </a:r>
          </a:p>
          <a:p>
            <a:pPr eaLnBrk="1" hangingPunct="1">
              <a:lnSpc>
                <a:spcPct val="90000"/>
              </a:lnSpc>
            </a:pPr>
            <a:r>
              <a:rPr lang="es-ES" altLang="es-ES" dirty="0"/>
              <a:t>La </a:t>
            </a:r>
            <a:r>
              <a:rPr lang="es-ES" altLang="es-ES" b="1" dirty="0"/>
              <a:t>comunicación agresiva </a:t>
            </a:r>
            <a:r>
              <a:rPr lang="es-ES" altLang="es-ES" dirty="0"/>
              <a:t>expresa y exagera rasgos de agresividad con la intención de demostrar superioridad. En el contenido y comportamiento se evidencia que habla mucho, que se sobreestima, utilizando mucho el “yo”, llama la atención, utiliza mensajes taxativos, contundentes. Hace prevalecer casi siempre su ego y su actitud es desafiante. Esto se refleja en su voz fuerte, autoritaria, con un volumen alto, y con una mirada penetrante y autoritaria. No respeta los turnos de palabra y fuerza los diálogos para llevarlos a su planteamiento. </a:t>
            </a:r>
            <a:endParaRPr lang="es-ES" altLang="es-ES" b="1" dirty="0"/>
          </a:p>
          <a:p>
            <a:endParaRPr lang="en-US" dirty="0"/>
          </a:p>
        </p:txBody>
      </p:sp>
      <p:sp>
        <p:nvSpPr>
          <p:cNvPr id="4" name="Marcador de número de diapositiva 3"/>
          <p:cNvSpPr>
            <a:spLocks noGrp="1"/>
          </p:cNvSpPr>
          <p:nvPr>
            <p:ph type="sldNum" sz="quarter" idx="5"/>
          </p:nvPr>
        </p:nvSpPr>
        <p:spPr/>
        <p:txBody>
          <a:bodyPr/>
          <a:lstStyle/>
          <a:p>
            <a:fld id="{B7CCAE85-3192-4375-8B30-C3FC6C42DC55}" type="slidenum">
              <a:rPr lang="en-US" smtClean="0"/>
              <a:t>19</a:t>
            </a:fld>
            <a:endParaRPr lang="en-US"/>
          </a:p>
        </p:txBody>
      </p:sp>
    </p:spTree>
    <p:extLst>
      <p:ext uri="{BB962C8B-B14F-4D97-AF65-F5344CB8AC3E}">
        <p14:creationId xmlns:p14="http://schemas.microsoft.com/office/powerpoint/2010/main" val="3015493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id="{44C90B54-B0A8-72ED-3515-012C5700BE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a:extLst>
              <a:ext uri="{FF2B5EF4-FFF2-40B4-BE49-F238E27FC236}">
                <a16:creationId xmlns:a16="http://schemas.microsoft.com/office/drawing/2014/main" id="{E6907D32-DDB8-6E55-F5C4-7F6322AC21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De otro lado, depende también del profesional, la forma de resolución de conflictos</a:t>
            </a:r>
            <a:endParaRPr lang="en-US" dirty="0"/>
          </a:p>
          <a:p>
            <a:endParaRPr lang="es-ES" altLang="es-ES" dirty="0"/>
          </a:p>
        </p:txBody>
      </p:sp>
      <p:sp>
        <p:nvSpPr>
          <p:cNvPr id="28676" name="3 Marcador de número de diapositiva">
            <a:extLst>
              <a:ext uri="{FF2B5EF4-FFF2-40B4-BE49-F238E27FC236}">
                <a16:creationId xmlns:a16="http://schemas.microsoft.com/office/drawing/2014/main" id="{A810BE3A-6811-A2BB-C66C-9F55BC6E85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1319BE-8A4E-4E8D-B62D-976435517576}" type="slidenum">
              <a:rPr lang="es-ES" altLang="es-ES"/>
              <a:pPr/>
              <a:t>20</a:t>
            </a:fld>
            <a:endParaRPr lang="es-ES" altLang="es-ES"/>
          </a:p>
        </p:txBody>
      </p:sp>
    </p:spTree>
    <p:extLst>
      <p:ext uri="{BB962C8B-B14F-4D97-AF65-F5344CB8AC3E}">
        <p14:creationId xmlns:p14="http://schemas.microsoft.com/office/powerpoint/2010/main" val="414808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a:extLst>
              <a:ext uri="{FF2B5EF4-FFF2-40B4-BE49-F238E27FC236}">
                <a16:creationId xmlns:a16="http://schemas.microsoft.com/office/drawing/2014/main" id="{85F8A99A-384F-369C-2778-2E99EF5936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a:extLst>
              <a:ext uri="{FF2B5EF4-FFF2-40B4-BE49-F238E27FC236}">
                <a16:creationId xmlns:a16="http://schemas.microsoft.com/office/drawing/2014/main" id="{F17AEFA6-039E-BC34-780D-D8C16248AFB4}"/>
              </a:ext>
            </a:extLst>
          </p:cNvPr>
          <p:cNvSpPr>
            <a:spLocks noGrp="1"/>
          </p:cNvSpPr>
          <p:nvPr>
            <p:ph type="body" idx="1"/>
          </p:nvPr>
        </p:nvSpPr>
        <p:spPr bwMode="auto"/>
        <p:txBody>
          <a:bodyPr wrap="square" numCol="1" anchor="t" anchorCtr="0" compatLnSpc="1">
            <a:prstTxWarp prst="textNoShape">
              <a:avLst/>
            </a:prstTxWarp>
          </a:bodyPr>
          <a:lstStyle/>
          <a:p>
            <a:pPr eaLnBrk="1" hangingPunct="1">
              <a:defRPr/>
            </a:pPr>
            <a:r>
              <a:rPr lang="es-ES" altLang="es-ES" dirty="0"/>
              <a:t>: huir del “furor terapéutico” y de las actitudes profesionales “heroicas”. ante determinados pacientes difíciles y/o </a:t>
            </a:r>
            <a:r>
              <a:rPr lang="es-ES" altLang="es-ES" dirty="0" err="1"/>
              <a:t>hiperfrecuentadores</a:t>
            </a:r>
            <a:r>
              <a:rPr lang="es-ES" altLang="es-ES" dirty="0"/>
              <a:t>, habrá que pensar más en “cuidar” que en “curar”. </a:t>
            </a:r>
            <a:r>
              <a:rPr lang="es-ES" dirty="0"/>
              <a:t>Para lograr la calidad óptima como profesional hay que acceder a un </a:t>
            </a:r>
            <a:r>
              <a:rPr lang="es-ES" b="1" dirty="0"/>
              <a:t>estilo de vida saludable y crecimiento personal</a:t>
            </a:r>
            <a:r>
              <a:rPr lang="es-ES" dirty="0"/>
              <a:t>. </a:t>
            </a:r>
            <a:r>
              <a:rPr lang="es-ES" altLang="es-ES" b="1" dirty="0"/>
              <a:t>Hábitos saludables</a:t>
            </a:r>
            <a:r>
              <a:rPr lang="es-ES" altLang="es-ES" dirty="0"/>
              <a:t>: Ejercicio físico, sueño adecuado, dieta, ejercicio intelectual, relaciones sociales </a:t>
            </a:r>
            <a:r>
              <a:rPr lang="es-ES" altLang="es-ES" dirty="0" err="1"/>
              <a:t>ludoterapia</a:t>
            </a:r>
            <a:r>
              <a:rPr lang="es-ES" altLang="es-ES" dirty="0"/>
              <a:t>. </a:t>
            </a:r>
            <a:r>
              <a:rPr lang="es-ES" altLang="es-ES" b="1" dirty="0"/>
              <a:t>Relajación</a:t>
            </a:r>
            <a:r>
              <a:rPr lang="es-ES" altLang="es-ES" dirty="0"/>
              <a:t>, meditación, yoga, </a:t>
            </a:r>
            <a:r>
              <a:rPr lang="es-ES" altLang="es-ES" dirty="0" err="1"/>
              <a:t>mindfulness</a:t>
            </a:r>
            <a:r>
              <a:rPr lang="es-ES" altLang="es-ES" dirty="0"/>
              <a:t>, psicoterapia.  </a:t>
            </a:r>
            <a:r>
              <a:rPr lang="es-ES_tradnl" altLang="es-ES" b="1" dirty="0"/>
              <a:t>Recursos profesionales</a:t>
            </a:r>
            <a:r>
              <a:rPr lang="es-ES_tradnl" altLang="es-ES" dirty="0"/>
              <a:t>: grupos </a:t>
            </a:r>
            <a:r>
              <a:rPr lang="es-ES_tradnl" altLang="es-ES" dirty="0" err="1"/>
              <a:t>Balint</a:t>
            </a:r>
            <a:r>
              <a:rPr lang="es-ES_tradnl" altLang="es-ES" dirty="0"/>
              <a:t>,</a:t>
            </a:r>
            <a:r>
              <a:rPr lang="es-ES" altLang="es-ES" dirty="0"/>
              <a:t> técnicas de resolución de problemas y de gestión de los grupos de trabajo. </a:t>
            </a:r>
            <a:r>
              <a:rPr lang="es-ES" altLang="es-ES" b="1" dirty="0">
                <a:solidFill>
                  <a:schemeClr val="accent5">
                    <a:lumMod val="75000"/>
                  </a:schemeClr>
                </a:solidFill>
              </a:rPr>
              <a:t>Formación</a:t>
            </a:r>
            <a:r>
              <a:rPr lang="es-ES" altLang="es-ES" dirty="0">
                <a:solidFill>
                  <a:schemeClr val="accent5">
                    <a:lumMod val="75000"/>
                  </a:schemeClr>
                </a:solidFill>
              </a:rPr>
              <a:t> médica continuada y foros de experiencias profesionales. </a:t>
            </a:r>
            <a:r>
              <a:rPr lang="es-ES_tradnl" altLang="es-ES" b="1" dirty="0" err="1"/>
              <a:t>Ludoterapia</a:t>
            </a:r>
            <a:r>
              <a:rPr lang="es-ES_tradnl" altLang="es-ES" dirty="0"/>
              <a:t>, humor</a:t>
            </a:r>
            <a:endParaRPr lang="es-ES" altLang="es-ES" dirty="0"/>
          </a:p>
          <a:p>
            <a:pPr eaLnBrk="1" hangingPunct="1">
              <a:defRPr/>
            </a:pPr>
            <a:endParaRPr lang="es-ES" altLang="es-ES" dirty="0"/>
          </a:p>
        </p:txBody>
      </p:sp>
      <p:sp>
        <p:nvSpPr>
          <p:cNvPr id="21508" name="3 Marcador de número de diapositiva">
            <a:extLst>
              <a:ext uri="{FF2B5EF4-FFF2-40B4-BE49-F238E27FC236}">
                <a16:creationId xmlns:a16="http://schemas.microsoft.com/office/drawing/2014/main" id="{0004E66E-209B-A04A-E410-A6A83D6610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1E107D4-9D35-42B1-A4CD-1A044CC2452B}" type="slidenum">
              <a:rPr lang="es-ES" altLang="es-ES" smtClean="0"/>
              <a:pPr/>
              <a:t>21</a:t>
            </a:fld>
            <a:endParaRPr lang="es-ES" altLang="es-ES"/>
          </a:p>
        </p:txBody>
      </p:sp>
    </p:spTree>
    <p:extLst>
      <p:ext uri="{BB962C8B-B14F-4D97-AF65-F5344CB8AC3E}">
        <p14:creationId xmlns:p14="http://schemas.microsoft.com/office/powerpoint/2010/main" val="2928707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Podremos comprobar que TODOS, de una u otra forma, pueden ser difíciles </a:t>
            </a:r>
            <a:endParaRPr lang="en-US" dirty="0"/>
          </a:p>
        </p:txBody>
      </p:sp>
      <p:sp>
        <p:nvSpPr>
          <p:cNvPr id="4" name="Marcador de número de diapositiva 3"/>
          <p:cNvSpPr>
            <a:spLocks noGrp="1"/>
          </p:cNvSpPr>
          <p:nvPr>
            <p:ph type="sldNum" sz="quarter" idx="5"/>
          </p:nvPr>
        </p:nvSpPr>
        <p:spPr/>
        <p:txBody>
          <a:bodyPr/>
          <a:lstStyle/>
          <a:p>
            <a:fld id="{B7CCAE85-3192-4375-8B30-C3FC6C42DC55}" type="slidenum">
              <a:rPr lang="en-US" smtClean="0"/>
              <a:t>22</a:t>
            </a:fld>
            <a:endParaRPr lang="en-US"/>
          </a:p>
        </p:txBody>
      </p:sp>
    </p:spTree>
    <p:extLst>
      <p:ext uri="{BB962C8B-B14F-4D97-AF65-F5344CB8AC3E}">
        <p14:creationId xmlns:p14="http://schemas.microsoft.com/office/powerpoint/2010/main" val="894405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id="{44C90B54-B0A8-72ED-3515-012C5700BE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a:extLst>
              <a:ext uri="{FF2B5EF4-FFF2-40B4-BE49-F238E27FC236}">
                <a16:creationId xmlns:a16="http://schemas.microsoft.com/office/drawing/2014/main" id="{E6907D32-DDB8-6E55-F5C4-7F6322AC21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a:t>Circunstancias favorables, tal y como deberían acontecer</a:t>
            </a:r>
          </a:p>
        </p:txBody>
      </p:sp>
      <p:sp>
        <p:nvSpPr>
          <p:cNvPr id="28676" name="3 Marcador de número de diapositiva">
            <a:extLst>
              <a:ext uri="{FF2B5EF4-FFF2-40B4-BE49-F238E27FC236}">
                <a16:creationId xmlns:a16="http://schemas.microsoft.com/office/drawing/2014/main" id="{A810BE3A-6811-A2BB-C66C-9F55BC6E85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1319BE-8A4E-4E8D-B62D-976435517576}" type="slidenum">
              <a:rPr lang="es-ES" altLang="es-ES"/>
              <a:pPr/>
              <a:t>23</a:t>
            </a:fld>
            <a:endParaRPr lang="es-ES" altLang="es-ES"/>
          </a:p>
        </p:txBody>
      </p:sp>
    </p:spTree>
    <p:extLst>
      <p:ext uri="{BB962C8B-B14F-4D97-AF65-F5344CB8AC3E}">
        <p14:creationId xmlns:p14="http://schemas.microsoft.com/office/powerpoint/2010/main" val="2239858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Concretando el tema, y dando un </a:t>
            </a:r>
            <a:r>
              <a:rPr lang="es-ES" dirty="0" err="1"/>
              <a:t>guión</a:t>
            </a:r>
            <a:r>
              <a:rPr lang="es-ES" dirty="0"/>
              <a:t> de la actividad</a:t>
            </a:r>
            <a:endParaRPr lang="en-US" dirty="0"/>
          </a:p>
        </p:txBody>
      </p:sp>
      <p:sp>
        <p:nvSpPr>
          <p:cNvPr id="4" name="Marcador de número de diapositiva 3"/>
          <p:cNvSpPr>
            <a:spLocks noGrp="1"/>
          </p:cNvSpPr>
          <p:nvPr>
            <p:ph type="sldNum" sz="quarter" idx="5"/>
          </p:nvPr>
        </p:nvSpPr>
        <p:spPr/>
        <p:txBody>
          <a:bodyPr/>
          <a:lstStyle/>
          <a:p>
            <a:fld id="{B7CCAE85-3192-4375-8B30-C3FC6C42DC55}" type="slidenum">
              <a:rPr lang="en-US" smtClean="0"/>
              <a:t>6</a:t>
            </a:fld>
            <a:endParaRPr lang="en-US"/>
          </a:p>
        </p:txBody>
      </p:sp>
    </p:spTree>
    <p:extLst>
      <p:ext uri="{BB962C8B-B14F-4D97-AF65-F5344CB8AC3E}">
        <p14:creationId xmlns:p14="http://schemas.microsoft.com/office/powerpoint/2010/main" val="1022213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altLang="es-ES" sz="1200" dirty="0">
                <a:solidFill>
                  <a:srgbClr val="002060"/>
                </a:solidFill>
                <a:latin typeface="+mn-lt"/>
              </a:rPr>
              <a:t>Momento sociosanitario, socioeconómico y sociocultural (condicionan disponibilidad de recursos: materiales, humanos, estructurales y organizativos)</a:t>
            </a:r>
          </a:p>
          <a:p>
            <a:pPr algn="l"/>
            <a:r>
              <a:rPr lang="es-ES" b="0" i="0" dirty="0">
                <a:solidFill>
                  <a:srgbClr val="5B616B"/>
                </a:solidFill>
                <a:effectLst/>
                <a:latin typeface="+mn-lt"/>
              </a:rPr>
              <a:t>Salud </a:t>
            </a:r>
            <a:r>
              <a:rPr lang="es-ES" b="0" i="0" dirty="0" err="1">
                <a:solidFill>
                  <a:srgbClr val="5B616B"/>
                </a:solidFill>
                <a:effectLst/>
                <a:latin typeface="+mn-lt"/>
              </a:rPr>
              <a:t>Aff</a:t>
            </a:r>
            <a:r>
              <a:rPr lang="es-ES" b="0" i="0" dirty="0">
                <a:solidFill>
                  <a:srgbClr val="5B616B"/>
                </a:solidFill>
                <a:effectLst/>
                <a:latin typeface="+mn-lt"/>
              </a:rPr>
              <a:t> (</a:t>
            </a:r>
            <a:r>
              <a:rPr lang="es-ES" b="0" i="0" dirty="0" err="1">
                <a:solidFill>
                  <a:srgbClr val="5B616B"/>
                </a:solidFill>
                <a:effectLst/>
                <a:latin typeface="+mn-lt"/>
              </a:rPr>
              <a:t>Millwood</a:t>
            </a:r>
            <a:r>
              <a:rPr lang="es-ES" b="0" i="0" dirty="0">
                <a:solidFill>
                  <a:srgbClr val="5B616B"/>
                </a:solidFill>
                <a:effectLst/>
                <a:latin typeface="+mn-lt"/>
              </a:rPr>
              <a:t>)</a:t>
            </a:r>
            <a:r>
              <a:rPr lang="es-ES" b="0" i="0" dirty="0">
                <a:solidFill>
                  <a:srgbClr val="0071BC"/>
                </a:solidFill>
                <a:effectLst/>
                <a:latin typeface="+mn-lt"/>
              </a:rPr>
              <a:t>. </a:t>
            </a:r>
            <a:r>
              <a:rPr lang="es-ES" b="0" i="0" dirty="0">
                <a:solidFill>
                  <a:srgbClr val="5B616B"/>
                </a:solidFill>
                <a:effectLst/>
                <a:latin typeface="+mn-lt"/>
              </a:rPr>
              <a:t>2008 Mayo-Junio;27(3):759-69.doi: 10.1377/hlthaff.27.3.759.</a:t>
            </a:r>
            <a:r>
              <a:rPr lang="es-ES" b="0" i="0" dirty="0">
                <a:solidFill>
                  <a:srgbClr val="212121"/>
                </a:solidFill>
                <a:effectLst/>
                <a:latin typeface="+mn-lt"/>
              </a:rPr>
              <a:t> El triple objetivo: cuidado, salud y costo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altLang="es-ES" sz="1200" dirty="0">
              <a:solidFill>
                <a:srgbClr val="002060"/>
              </a:solidFill>
            </a:endParaRPr>
          </a:p>
          <a:p>
            <a:endParaRPr lang="en-US" dirty="0"/>
          </a:p>
        </p:txBody>
      </p:sp>
      <p:sp>
        <p:nvSpPr>
          <p:cNvPr id="4" name="Marcador de número de diapositiva 3"/>
          <p:cNvSpPr>
            <a:spLocks noGrp="1"/>
          </p:cNvSpPr>
          <p:nvPr>
            <p:ph type="sldNum" sz="quarter" idx="5"/>
          </p:nvPr>
        </p:nvSpPr>
        <p:spPr/>
        <p:txBody>
          <a:bodyPr/>
          <a:lstStyle/>
          <a:p>
            <a:fld id="{B7CCAE85-3192-4375-8B30-C3FC6C42DC55}" type="slidenum">
              <a:rPr lang="en-US" smtClean="0"/>
              <a:t>24</a:t>
            </a:fld>
            <a:endParaRPr lang="en-US"/>
          </a:p>
        </p:txBody>
      </p:sp>
    </p:spTree>
    <p:extLst>
      <p:ext uri="{BB962C8B-B14F-4D97-AF65-F5344CB8AC3E}">
        <p14:creationId xmlns:p14="http://schemas.microsoft.com/office/powerpoint/2010/main" val="1771488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a:extLst>
              <a:ext uri="{FF2B5EF4-FFF2-40B4-BE49-F238E27FC236}">
                <a16:creationId xmlns:a16="http://schemas.microsoft.com/office/drawing/2014/main" id="{85F8A99A-384F-369C-2778-2E99EF5936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a:extLst>
              <a:ext uri="{FF2B5EF4-FFF2-40B4-BE49-F238E27FC236}">
                <a16:creationId xmlns:a16="http://schemas.microsoft.com/office/drawing/2014/main" id="{F17AEFA6-039E-BC34-780D-D8C16248AFB4}"/>
              </a:ext>
            </a:extLst>
          </p:cNvPr>
          <p:cNvSpPr>
            <a:spLocks noGrp="1"/>
          </p:cNvSpPr>
          <p:nvPr>
            <p:ph type="body" idx="1"/>
          </p:nvPr>
        </p:nvSpPr>
        <p:spPr bwMode="auto"/>
        <p:txBody>
          <a:bodyPr wrap="square" numCol="1" anchor="t" anchorCtr="0" compatLnSpc="1">
            <a:prstTxWarp prst="textNoShape">
              <a:avLst/>
            </a:prstTxWarp>
          </a:bodyPr>
          <a:lstStyle/>
          <a:p>
            <a:pPr eaLnBrk="1" hangingPunct="1">
              <a:defRPr/>
            </a:pPr>
            <a:r>
              <a:rPr lang="es-ES" altLang="es-ES" dirty="0"/>
              <a:t>: huir del “furor terapéutico” y de las actitudes profesionales “heroicas”. ante determinados pacientes difíciles y/o </a:t>
            </a:r>
            <a:r>
              <a:rPr lang="es-ES" altLang="es-ES" dirty="0" err="1"/>
              <a:t>hiperfrecuentadores</a:t>
            </a:r>
            <a:r>
              <a:rPr lang="es-ES" altLang="es-ES" dirty="0"/>
              <a:t>, habrá que pensar más en “cuidar” que en “curar”. </a:t>
            </a:r>
            <a:r>
              <a:rPr lang="es-ES" dirty="0"/>
              <a:t>Para lograr la calidad óptima como profesional hay que acceder a un </a:t>
            </a:r>
            <a:r>
              <a:rPr lang="es-ES" b="1" dirty="0"/>
              <a:t>estilo de vida saludable y crecimiento personal</a:t>
            </a:r>
            <a:r>
              <a:rPr lang="es-ES" dirty="0"/>
              <a:t>. </a:t>
            </a:r>
            <a:r>
              <a:rPr lang="es-ES" altLang="es-ES" b="1" dirty="0"/>
              <a:t>Hábitos saludables</a:t>
            </a:r>
            <a:r>
              <a:rPr lang="es-ES" altLang="es-ES" dirty="0"/>
              <a:t>: Ejercicio físico, sueño adecuado, dieta, ejercicio intelectual, relaciones sociales </a:t>
            </a:r>
            <a:r>
              <a:rPr lang="es-ES" altLang="es-ES" dirty="0" err="1"/>
              <a:t>ludoterapia</a:t>
            </a:r>
            <a:r>
              <a:rPr lang="es-ES" altLang="es-ES" dirty="0"/>
              <a:t>. </a:t>
            </a:r>
            <a:r>
              <a:rPr lang="es-ES" altLang="es-ES" b="1" dirty="0"/>
              <a:t>Relajación</a:t>
            </a:r>
            <a:r>
              <a:rPr lang="es-ES" altLang="es-ES" dirty="0"/>
              <a:t>, meditación, yoga, </a:t>
            </a:r>
            <a:r>
              <a:rPr lang="es-ES" altLang="es-ES" dirty="0" err="1"/>
              <a:t>mindfulness</a:t>
            </a:r>
            <a:r>
              <a:rPr lang="es-ES" altLang="es-ES" dirty="0"/>
              <a:t>, psicoterapia.  </a:t>
            </a:r>
            <a:r>
              <a:rPr lang="es-ES_tradnl" altLang="es-ES" b="1" dirty="0"/>
              <a:t>Recursos profesionales</a:t>
            </a:r>
            <a:r>
              <a:rPr lang="es-ES_tradnl" altLang="es-ES" dirty="0"/>
              <a:t>: grupos </a:t>
            </a:r>
            <a:r>
              <a:rPr lang="es-ES_tradnl" altLang="es-ES" dirty="0" err="1"/>
              <a:t>Balint</a:t>
            </a:r>
            <a:r>
              <a:rPr lang="es-ES_tradnl" altLang="es-ES" dirty="0"/>
              <a:t>,</a:t>
            </a:r>
            <a:r>
              <a:rPr lang="es-ES" altLang="es-ES" dirty="0"/>
              <a:t> técnicas de resolución de problemas y de gestión de los grupos de trabajo. </a:t>
            </a:r>
            <a:r>
              <a:rPr lang="es-ES" altLang="es-ES" b="1" dirty="0">
                <a:solidFill>
                  <a:schemeClr val="accent5">
                    <a:lumMod val="75000"/>
                  </a:schemeClr>
                </a:solidFill>
              </a:rPr>
              <a:t>Formación</a:t>
            </a:r>
            <a:r>
              <a:rPr lang="es-ES" altLang="es-ES" dirty="0">
                <a:solidFill>
                  <a:schemeClr val="accent5">
                    <a:lumMod val="75000"/>
                  </a:schemeClr>
                </a:solidFill>
              </a:rPr>
              <a:t> médica continuada y foros de experiencias profesionales. </a:t>
            </a:r>
            <a:r>
              <a:rPr lang="es-ES_tradnl" altLang="es-ES" b="1" dirty="0" err="1"/>
              <a:t>Ludoterapia</a:t>
            </a:r>
            <a:r>
              <a:rPr lang="es-ES_tradnl" altLang="es-ES" dirty="0"/>
              <a:t>, humor</a:t>
            </a:r>
            <a:endParaRPr lang="es-ES" altLang="es-ES" dirty="0"/>
          </a:p>
          <a:p>
            <a:pPr eaLnBrk="1" hangingPunct="1">
              <a:defRPr/>
            </a:pPr>
            <a:endParaRPr lang="es-ES" altLang="es-ES" dirty="0"/>
          </a:p>
        </p:txBody>
      </p:sp>
      <p:sp>
        <p:nvSpPr>
          <p:cNvPr id="21508" name="3 Marcador de número de diapositiva">
            <a:extLst>
              <a:ext uri="{FF2B5EF4-FFF2-40B4-BE49-F238E27FC236}">
                <a16:creationId xmlns:a16="http://schemas.microsoft.com/office/drawing/2014/main" id="{0004E66E-209B-A04A-E410-A6A83D6610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1E107D4-9D35-42B1-A4CD-1A044CC2452B}" type="slidenum">
              <a:rPr lang="es-ES" altLang="es-ES" smtClean="0"/>
              <a:pPr/>
              <a:t>25</a:t>
            </a:fld>
            <a:endParaRPr lang="es-ES" altLang="es-ES"/>
          </a:p>
        </p:txBody>
      </p:sp>
    </p:spTree>
    <p:extLst>
      <p:ext uri="{BB962C8B-B14F-4D97-AF65-F5344CB8AC3E}">
        <p14:creationId xmlns:p14="http://schemas.microsoft.com/office/powerpoint/2010/main" val="1842975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Algunas medidas ya las hemos mencionado: Conocer las características y necesidades del paciente, desarrollar habilidades de comunicación y mejorar el perfil profesional, o mejorar las características de nuestro entorno, al menos conocer sus limitaciones y reclamar aquellas mejorables.</a:t>
            </a:r>
          </a:p>
          <a:p>
            <a:r>
              <a:rPr lang="es-ES" dirty="0"/>
              <a:t>La variedad de conflictos que pueden presentarse no se pueden abordar en esta intervención.</a:t>
            </a:r>
          </a:p>
          <a:p>
            <a:r>
              <a:rPr lang="es-ES" dirty="0"/>
              <a:t>Vamos ha describir algunas </a:t>
            </a:r>
            <a:r>
              <a:rPr lang="es-ES"/>
              <a:t>de ellas …</a:t>
            </a:r>
            <a:endParaRPr lang="en-US" dirty="0"/>
          </a:p>
        </p:txBody>
      </p:sp>
      <p:sp>
        <p:nvSpPr>
          <p:cNvPr id="4" name="Marcador de número de diapositiva 3"/>
          <p:cNvSpPr>
            <a:spLocks noGrp="1"/>
          </p:cNvSpPr>
          <p:nvPr>
            <p:ph type="sldNum" sz="quarter" idx="5"/>
          </p:nvPr>
        </p:nvSpPr>
        <p:spPr/>
        <p:txBody>
          <a:bodyPr/>
          <a:lstStyle/>
          <a:p>
            <a:fld id="{B7CCAE85-3192-4375-8B30-C3FC6C42DC55}" type="slidenum">
              <a:rPr lang="en-US" smtClean="0"/>
              <a:t>26</a:t>
            </a:fld>
            <a:endParaRPr lang="en-US"/>
          </a:p>
        </p:txBody>
      </p:sp>
    </p:spTree>
    <p:extLst>
      <p:ext uri="{BB962C8B-B14F-4D97-AF65-F5344CB8AC3E}">
        <p14:creationId xmlns:p14="http://schemas.microsoft.com/office/powerpoint/2010/main" val="150611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id="{44C90B54-B0A8-72ED-3515-012C5700BE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a:extLst>
              <a:ext uri="{FF2B5EF4-FFF2-40B4-BE49-F238E27FC236}">
                <a16:creationId xmlns:a16="http://schemas.microsoft.com/office/drawing/2014/main" id="{E6907D32-DDB8-6E55-F5C4-7F6322AC21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b="1" dirty="0"/>
              <a:t>Médico y paciente tienen la misma dignidad, pero el médico es el técnico.</a:t>
            </a:r>
          </a:p>
          <a:p>
            <a:pPr eaLnBrk="1" hangingPunct="1">
              <a:spcBef>
                <a:spcPct val="0"/>
              </a:spcBef>
            </a:pPr>
            <a:r>
              <a:rPr lang="es-ES" altLang="es-ES" dirty="0"/>
              <a:t>Las fases de la entrevista clínica son: Apertura, en la que debe haber receptividad y calidez de inicio, empatía. Evitar barreras en la comunicación.</a:t>
            </a:r>
          </a:p>
          <a:p>
            <a:pPr eaLnBrk="1" hangingPunct="1">
              <a:spcBef>
                <a:spcPct val="0"/>
              </a:spcBef>
            </a:pPr>
            <a:r>
              <a:rPr lang="es-ES" altLang="es-ES" dirty="0"/>
              <a:t>En la fase exploratoria se debe iniciar con preguntas abiertas, que abren el campo de anamnesis, lo que se denomina la anamnesis en extensión, para luego ir delimitando los distintos problemas de salud, hasta priorizar el principal problema, que a veces no es concienciado por el paciente. </a:t>
            </a:r>
          </a:p>
          <a:p>
            <a:pPr eaLnBrk="1" hangingPunct="1">
              <a:spcBef>
                <a:spcPct val="0"/>
              </a:spcBef>
            </a:pPr>
            <a:r>
              <a:rPr lang="es-ES" altLang="es-ES" dirty="0"/>
              <a:t>Posteriormente se pasa a la fase decisoria en la cual es importante seguir gestionando el tiempo de consulta así como utilizando un lenguaje no excesivamente técnico que pueda ser comprendido por el paciente. Es la etapa de la negociación, en la cual debe participar tanto el médico como el paciente. Hay que tener en cuenta que esta fase es importante ya que conlleva el futuro éxito de la gestión en la consulta. Una vez establecido y acordado el plan de tratamiento y seguimiento  y realizado el consentimiento informado que suele ser informal y verbal en Atención Primaria, se llega a la fase final de la entrevista, el cierre, en donde se debe proceder a la toma de precauciones y donde se refuerza el vínculo terapéutico ofreciendo al paciente la posibilidad de volver a consulta ante dudas o en las posteriores revisiones, así como en los casos en que la evolución no sea favorable. </a:t>
            </a:r>
          </a:p>
          <a:p>
            <a:endParaRPr lang="es-ES" altLang="es-ES" dirty="0"/>
          </a:p>
        </p:txBody>
      </p:sp>
      <p:sp>
        <p:nvSpPr>
          <p:cNvPr id="28676" name="3 Marcador de número de diapositiva">
            <a:extLst>
              <a:ext uri="{FF2B5EF4-FFF2-40B4-BE49-F238E27FC236}">
                <a16:creationId xmlns:a16="http://schemas.microsoft.com/office/drawing/2014/main" id="{A810BE3A-6811-A2BB-C66C-9F55BC6E85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1319BE-8A4E-4E8D-B62D-976435517576}" type="slidenum">
              <a:rPr lang="es-ES" altLang="es-ES"/>
              <a:pPr/>
              <a:t>27</a:t>
            </a:fld>
            <a:endParaRPr lang="es-ES" altLang="es-ES"/>
          </a:p>
        </p:txBody>
      </p:sp>
    </p:spTree>
    <p:extLst>
      <p:ext uri="{BB962C8B-B14F-4D97-AF65-F5344CB8AC3E}">
        <p14:creationId xmlns:p14="http://schemas.microsoft.com/office/powerpoint/2010/main" val="4220946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id="{44C90B54-B0A8-72ED-3515-012C5700BE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a:extLst>
              <a:ext uri="{FF2B5EF4-FFF2-40B4-BE49-F238E27FC236}">
                <a16:creationId xmlns:a16="http://schemas.microsoft.com/office/drawing/2014/main" id="{E6907D32-DDB8-6E55-F5C4-7F6322AC21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b="1" dirty="0"/>
              <a:t>Médico y paciente tienen la misma dignidad, pero el médico es el técnico.</a:t>
            </a:r>
          </a:p>
          <a:p>
            <a:pPr eaLnBrk="1" hangingPunct="1">
              <a:spcBef>
                <a:spcPct val="0"/>
              </a:spcBef>
            </a:pPr>
            <a:r>
              <a:rPr lang="es-ES" altLang="es-ES" dirty="0"/>
              <a:t>Las fases de la entrevista clínica son: Apertura, en la que debe haber receptividad y calidez de inicio, empatía. Evitar barreras en la comunicación.</a:t>
            </a:r>
          </a:p>
          <a:p>
            <a:pPr eaLnBrk="1" hangingPunct="1">
              <a:spcBef>
                <a:spcPct val="0"/>
              </a:spcBef>
            </a:pPr>
            <a:r>
              <a:rPr lang="es-ES" altLang="es-ES" dirty="0"/>
              <a:t>En la fase exploratoria se debe iniciar con preguntas abiertas, que abren el campo de anamnesis, lo que se denomina la anamnesis en extensión, para luego ir delimitando los distintos problemas de salud, hasta priorizar el principal problema, que a veces no es concienciado por el paciente. </a:t>
            </a:r>
          </a:p>
          <a:p>
            <a:pPr eaLnBrk="1" hangingPunct="1">
              <a:spcBef>
                <a:spcPct val="0"/>
              </a:spcBef>
            </a:pPr>
            <a:r>
              <a:rPr lang="es-ES" altLang="es-ES" dirty="0"/>
              <a:t>Posteriormente se pasa a la fase decisoria en la cual es importante seguir gestionando el tiempo de consulta así como utilizando un lenguaje no excesivamente técnico que pueda ser comprendido por el paciente. Es la etapa de la negociación, en la cual debe participar tanto el médico como el paciente. Hay que tener en cuenta que esta fase es importante ya que conlleva el futuro éxito de la gestión en la consulta. Una vez establecido y acordado el plan de tratamiento y seguimiento  y realizado el consentimiento informado que suele ser informal y verbal en Atención Primaria, se llega a la fase final de la entrevista, el cierre, en donde se debe proceder a la toma de precauciones y donde se refuerza el vínculo terapéutico ofreciendo al paciente la posibilidad de volver a consulta ante dudas o en las posteriores revisiones, así como en los casos en que la evolución no sea favorable. </a:t>
            </a:r>
          </a:p>
          <a:p>
            <a:pPr eaLnBrk="1" hangingPunct="1">
              <a:spcBef>
                <a:spcPct val="0"/>
              </a:spcBef>
            </a:pPr>
            <a:endParaRPr lang="es-ES" altLang="es-ES" dirty="0">
              <a:latin typeface="+mn-lt"/>
            </a:endParaRPr>
          </a:p>
          <a:p>
            <a:pPr algn="l" fontAlgn="ctr"/>
            <a:r>
              <a:rPr lang="es-ES" b="0" i="0" u="none" strike="noStrike" dirty="0" err="1">
                <a:solidFill>
                  <a:schemeClr val="tx1"/>
                </a:solidFill>
                <a:effectLst/>
                <a:latin typeface="+mn-lt"/>
              </a:rPr>
              <a:t>Elselvier</a:t>
            </a:r>
            <a:r>
              <a:rPr lang="es-ES" b="0" i="0" u="none" strike="noStrike" dirty="0">
                <a:solidFill>
                  <a:schemeClr val="tx1"/>
                </a:solidFill>
                <a:effectLst/>
                <a:latin typeface="+mn-lt"/>
              </a:rPr>
              <a:t>. FMC.</a:t>
            </a:r>
            <a:r>
              <a:rPr lang="es-ES" b="0" i="0" u="none" strike="noStrike" dirty="0">
                <a:solidFill>
                  <a:schemeClr val="tx1"/>
                </a:solidFill>
                <a:effectLst/>
                <a:latin typeface="+mn-lt"/>
                <a:hlinkClick r:id="rId3" tooltip="Ir a la tabla de contenido de este volumen/número">
                  <a:extLst>
                    <a:ext uri="{A12FA001-AC4F-418D-AE19-62706E023703}">
                      <ahyp:hlinkClr xmlns:ahyp="http://schemas.microsoft.com/office/drawing/2018/hyperlinkcolor" val="tx"/>
                    </a:ext>
                  </a:extLst>
                </a:hlinkClick>
              </a:rPr>
              <a:t> 27;5</a:t>
            </a:r>
            <a:r>
              <a:rPr lang="es-ES" b="0" i="0" dirty="0">
                <a:solidFill>
                  <a:schemeClr val="tx1"/>
                </a:solidFill>
                <a:effectLst/>
                <a:latin typeface="+mn-lt"/>
              </a:rPr>
              <a:t>, Mayo 2020 , Pág. 230-233</a:t>
            </a:r>
          </a:p>
          <a:p>
            <a:pPr algn="l"/>
            <a:r>
              <a:rPr lang="es-ES" b="0" i="0" dirty="0">
                <a:solidFill>
                  <a:schemeClr val="tx1"/>
                </a:solidFill>
                <a:effectLst/>
                <a:latin typeface="+mn-lt"/>
              </a:rPr>
              <a:t>Un caso para aprender. entrevista clínica</a:t>
            </a:r>
            <a:r>
              <a:rPr lang="es-ES" b="0" i="0" baseline="0" dirty="0">
                <a:solidFill>
                  <a:schemeClr val="tx1"/>
                </a:solidFill>
                <a:effectLst/>
                <a:latin typeface="+mn-lt"/>
              </a:rPr>
              <a:t>.</a:t>
            </a:r>
            <a:r>
              <a:rPr lang="es-ES" b="0" i="0" baseline="30000" dirty="0">
                <a:solidFill>
                  <a:schemeClr val="tx1"/>
                </a:solidFill>
                <a:effectLst/>
                <a:latin typeface="+mn-lt"/>
              </a:rPr>
              <a:t> </a:t>
            </a:r>
            <a:r>
              <a:rPr lang="es-ES" b="0" i="0" dirty="0">
                <a:solidFill>
                  <a:schemeClr val="tx1"/>
                </a:solidFill>
                <a:effectLst/>
                <a:latin typeface="+mn-lt"/>
              </a:rPr>
              <a:t>Rodríguez </a:t>
            </a:r>
            <a:r>
              <a:rPr lang="es-ES" b="0" i="0" dirty="0" err="1">
                <a:solidFill>
                  <a:schemeClr val="tx1"/>
                </a:solidFill>
                <a:effectLst/>
                <a:latin typeface="+mn-lt"/>
              </a:rPr>
              <a:t>Sanza,Muñoz</a:t>
            </a:r>
            <a:r>
              <a:rPr lang="es-ES" b="0" i="0" dirty="0">
                <a:solidFill>
                  <a:schemeClr val="tx1"/>
                </a:solidFill>
                <a:effectLst/>
                <a:latin typeface="+mn-lt"/>
              </a:rPr>
              <a:t> </a:t>
            </a:r>
            <a:r>
              <a:rPr lang="es-ES" b="0" i="0" dirty="0" err="1">
                <a:solidFill>
                  <a:schemeClr val="tx1"/>
                </a:solidFill>
                <a:effectLst/>
                <a:latin typeface="+mn-lt"/>
              </a:rPr>
              <a:t>Alonsob,Tana</a:t>
            </a:r>
            <a:r>
              <a:rPr lang="es-ES" b="0" i="0" dirty="0">
                <a:solidFill>
                  <a:schemeClr val="tx1"/>
                </a:solidFill>
                <a:effectLst/>
                <a:latin typeface="+mn-lt"/>
              </a:rPr>
              <a:t> Martínez Vilanova</a:t>
            </a:r>
            <a:r>
              <a:rPr lang="es-ES" b="0" i="0" u="none" strike="noStrike" dirty="0">
                <a:solidFill>
                  <a:schemeClr val="tx1"/>
                </a:solidFill>
                <a:effectLst/>
                <a:latin typeface="+mn-lt"/>
              </a:rPr>
              <a:t> </a:t>
            </a:r>
            <a:r>
              <a:rPr lang="es-ES" b="0" i="0" u="none" strike="noStrike" dirty="0">
                <a:solidFill>
                  <a:schemeClr val="tx1"/>
                </a:solidFill>
                <a:effectLst/>
                <a:latin typeface="+mn-lt"/>
                <a:hlinkClick r:id="rId4" tooltip="Enlace persistente usando identificador de objeto digital">
                  <a:extLst>
                    <a:ext uri="{A12FA001-AC4F-418D-AE19-62706E023703}">
                      <ahyp:hlinkClr xmlns:ahyp="http://schemas.microsoft.com/office/drawing/2018/hyperlinkcolor" val="tx"/>
                    </a:ext>
                  </a:extLst>
                </a:hlinkClick>
              </a:rPr>
              <a:t>https://doi.org/10.1016/j.fmc.2019.09.014</a:t>
            </a:r>
            <a:endParaRPr lang="es-ES" b="0" i="0" dirty="0">
              <a:solidFill>
                <a:schemeClr val="tx1"/>
              </a:solidFill>
              <a:effectLst/>
              <a:latin typeface="+mn-lt"/>
            </a:endParaRPr>
          </a:p>
          <a:p>
            <a:endParaRPr lang="es-ES" altLang="es-ES" dirty="0"/>
          </a:p>
        </p:txBody>
      </p:sp>
      <p:sp>
        <p:nvSpPr>
          <p:cNvPr id="28676" name="3 Marcador de número de diapositiva">
            <a:extLst>
              <a:ext uri="{FF2B5EF4-FFF2-40B4-BE49-F238E27FC236}">
                <a16:creationId xmlns:a16="http://schemas.microsoft.com/office/drawing/2014/main" id="{A810BE3A-6811-A2BB-C66C-9F55BC6E85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1319BE-8A4E-4E8D-B62D-976435517576}" type="slidenum">
              <a:rPr lang="es-ES" altLang="es-ES"/>
              <a:pPr/>
              <a:t>28</a:t>
            </a:fld>
            <a:endParaRPr lang="es-ES" altLang="es-ES"/>
          </a:p>
        </p:txBody>
      </p:sp>
    </p:spTree>
    <p:extLst>
      <p:ext uri="{BB962C8B-B14F-4D97-AF65-F5344CB8AC3E}">
        <p14:creationId xmlns:p14="http://schemas.microsoft.com/office/powerpoint/2010/main" val="3482776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id="{44C90B54-B0A8-72ED-3515-012C5700BE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a:extLst>
              <a:ext uri="{FF2B5EF4-FFF2-40B4-BE49-F238E27FC236}">
                <a16:creationId xmlns:a16="http://schemas.microsoft.com/office/drawing/2014/main" id="{E6907D32-DDB8-6E55-F5C4-7F6322AC21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altLang="es-ES" dirty="0"/>
              <a:t>Hay unas </a:t>
            </a:r>
            <a:r>
              <a:rPr lang="es-ES" altLang="es-ES" b="1" dirty="0"/>
              <a:t>normas fundamentales para la entrevista con el drogodependiente</a:t>
            </a:r>
            <a:r>
              <a:rPr lang="es-ES" altLang="es-ES" dirty="0"/>
              <a:t>, sobre todo en síndrome de abstinencia o de intoxicación:</a:t>
            </a:r>
          </a:p>
          <a:p>
            <a:pPr eaLnBrk="1" hangingPunct="1"/>
            <a:r>
              <a:rPr lang="es-ES" altLang="es-ES" dirty="0"/>
              <a:t>Abordarle con profesionalidad y cordialidad, ser respetuoso con él, no condenarle ni explicita ni implícitamente, ser sincero, no ceder al chantaje.(amenazas con denuncias, agresiones, reclamaciones), no aceptar culpabilidades (Si atraco una farmacia será por su culpa), mantenerse relajado, no facilitar la medicación solicitada, salvo que se vea clara su utilidad.</a:t>
            </a:r>
          </a:p>
          <a:p>
            <a:pPr eaLnBrk="1" hangingPunct="1"/>
            <a:r>
              <a:rPr lang="es-ES" altLang="es-ES" b="1" dirty="0"/>
              <a:t>Se deben evitar</a:t>
            </a:r>
            <a:r>
              <a:rPr lang="es-ES" altLang="es-ES" dirty="0"/>
              <a:t>: Las situaciones en las que el peligro es evidente: La obligación médica termina cuando se ven comprometidas la integridad física o la dignidad. No se debe prescribir algo en contra de la voluntad del médico. El médico es el único responsable de lo que prescribe.</a:t>
            </a:r>
          </a:p>
          <a:p>
            <a:pPr eaLnBrk="1" hangingPunct="1"/>
            <a:r>
              <a:rPr lang="es-ES" altLang="es-ES" dirty="0"/>
              <a:t>Decir algo al paciente que no piensa cumplir. No se debe servir a los criterios de un familiar o amigo del paciente. No decir o hacer nada que pueda ser interpretado como maltrato, desprecio, ofensa, etc. Si él se queja en este sentido, repetir y repasar lo dicho, para aclarar la situación.</a:t>
            </a:r>
          </a:p>
          <a:p>
            <a:pPr eaLnBrk="1" hangingPunct="1"/>
            <a:r>
              <a:rPr lang="es-ES" altLang="es-ES" dirty="0"/>
              <a:t>Que no piensen que se tiene algo contra ellos, porque muchas veces presentan delirios persecutorios.</a:t>
            </a:r>
          </a:p>
          <a:p>
            <a:pPr eaLnBrk="1" hangingPunct="1"/>
            <a:r>
              <a:rPr lang="es-ES" altLang="es-ES" dirty="0"/>
              <a:t>No llamar inmediatamente a la policía, solo en situaciones de evidente peligro. No esconderse. Ayudarse de otras personas si hay que contenerles.</a:t>
            </a:r>
          </a:p>
          <a:p>
            <a:pPr eaLnBrk="1" hangingPunct="1"/>
            <a:r>
              <a:rPr lang="es-ES" altLang="es-ES" dirty="0"/>
              <a:t>No gritar ni amenazar, hay que mantener el control de la situación. No hay que quitárselo de en medio prescribiendo lo que pide. </a:t>
            </a:r>
          </a:p>
          <a:p>
            <a:pPr eaLnBrk="1" hangingPunct="1"/>
            <a:endParaRPr lang="es-ES" altLang="es-ES" dirty="0"/>
          </a:p>
          <a:p>
            <a:pPr algn="l"/>
            <a:r>
              <a:rPr lang="es-ES" b="0" i="0" dirty="0">
                <a:solidFill>
                  <a:srgbClr val="454545"/>
                </a:solidFill>
                <a:effectLst/>
                <a:latin typeface="+mn-lt"/>
              </a:rPr>
              <a:t>Emily B. Einstein, doctorada Jefa de la Sección de Políticas Científicas Oficina de Políticas Científicas y </a:t>
            </a:r>
            <a:r>
              <a:rPr lang="es-ES" b="0" i="0" dirty="0" err="1">
                <a:solidFill>
                  <a:srgbClr val="454545"/>
                </a:solidFill>
                <a:effectLst/>
                <a:latin typeface="+mn-lt"/>
              </a:rPr>
              <a:t>ComunicacionesInstituto</a:t>
            </a:r>
            <a:r>
              <a:rPr lang="es-ES" b="0" i="0" dirty="0">
                <a:solidFill>
                  <a:srgbClr val="454545"/>
                </a:solidFill>
                <a:effectLst/>
                <a:latin typeface="+mn-lt"/>
              </a:rPr>
              <a:t> Nacional sobre el Abuso de Drogas Noviembre de 2020</a:t>
            </a:r>
          </a:p>
          <a:p>
            <a:pPr eaLnBrk="1" hangingPunct="1"/>
            <a:endParaRPr lang="es-ES" altLang="es-ES" dirty="0"/>
          </a:p>
          <a:p>
            <a:endParaRPr lang="es-ES" altLang="es-ES" dirty="0"/>
          </a:p>
        </p:txBody>
      </p:sp>
      <p:sp>
        <p:nvSpPr>
          <p:cNvPr id="28676" name="3 Marcador de número de diapositiva">
            <a:extLst>
              <a:ext uri="{FF2B5EF4-FFF2-40B4-BE49-F238E27FC236}">
                <a16:creationId xmlns:a16="http://schemas.microsoft.com/office/drawing/2014/main" id="{A810BE3A-6811-A2BB-C66C-9F55BC6E85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1319BE-8A4E-4E8D-B62D-976435517576}" type="slidenum">
              <a:rPr lang="es-ES" altLang="es-ES"/>
              <a:pPr/>
              <a:t>29</a:t>
            </a:fld>
            <a:endParaRPr lang="es-ES" altLang="es-ES"/>
          </a:p>
        </p:txBody>
      </p:sp>
    </p:spTree>
    <p:extLst>
      <p:ext uri="{BB962C8B-B14F-4D97-AF65-F5344CB8AC3E}">
        <p14:creationId xmlns:p14="http://schemas.microsoft.com/office/powerpoint/2010/main" val="1056418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id="{44C90B54-B0A8-72ED-3515-012C5700BE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a:extLst>
              <a:ext uri="{FF2B5EF4-FFF2-40B4-BE49-F238E27FC236}">
                <a16:creationId xmlns:a16="http://schemas.microsoft.com/office/drawing/2014/main" id="{E6907D32-DDB8-6E55-F5C4-7F6322AC21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s-AR" dirty="0"/>
              <a:t>Las técnicas de afrontamiento ante un paciente hostil son básicamente medidas de contención psíquica:</a:t>
            </a:r>
            <a:endParaRPr lang="es-ES" dirty="0"/>
          </a:p>
          <a:p>
            <a:pPr eaLnBrk="1" hangingPunct="1">
              <a:defRPr/>
            </a:pPr>
            <a:r>
              <a:rPr lang="es-ES" dirty="0"/>
              <a:t>-Mantener la propia sintonía, independiente de la actitud del paciente: escucha relajada y activa, no responder a las agresiones de forma simétrica ni inmediata.</a:t>
            </a:r>
          </a:p>
          <a:p>
            <a:pPr eaLnBrk="1" hangingPunct="1">
              <a:defRPr/>
            </a:pPr>
            <a:r>
              <a:rPr lang="es-ES" dirty="0"/>
              <a:t>-No intentar razonar si no da resultado.</a:t>
            </a:r>
          </a:p>
          <a:p>
            <a:pPr eaLnBrk="1" hangingPunct="1">
              <a:defRPr/>
            </a:pPr>
            <a:r>
              <a:rPr lang="es-ES" dirty="0"/>
              <a:t>-Aceptar el derecho que tiene el paciente a sentirse incómodo y de manifestarlo.</a:t>
            </a:r>
          </a:p>
          <a:p>
            <a:pPr eaLnBrk="1" hangingPunct="1">
              <a:defRPr/>
            </a:pPr>
            <a:r>
              <a:rPr lang="es-ES" dirty="0"/>
              <a:t>-Escuchar relajadamente y esperar el resultado positivo del contrabalanceo emocional.</a:t>
            </a:r>
          </a:p>
          <a:p>
            <a:pPr eaLnBrk="1" hangingPunct="1">
              <a:defRPr/>
            </a:pPr>
            <a:r>
              <a:rPr lang="es-ES" dirty="0"/>
              <a:t>-No emitir juicio, sobre lo que cuestiona el paciente, de forma inmediata.</a:t>
            </a:r>
          </a:p>
          <a:p>
            <a:pPr eaLnBrk="1" hangingPunct="1">
              <a:defRPr/>
            </a:pPr>
            <a:r>
              <a:rPr lang="es-ES" dirty="0"/>
              <a:t>-Entrenamiento en autocontrol emocional, trasmitir interés y aceptación.</a:t>
            </a:r>
          </a:p>
          <a:p>
            <a:pPr eaLnBrk="1" hangingPunct="1">
              <a:defRPr/>
            </a:pPr>
            <a:r>
              <a:rPr lang="es-ES" dirty="0"/>
              <a:t>-El reconocimiento de un error puede desactivar al paciente sin otra mediación.</a:t>
            </a:r>
          </a:p>
          <a:p>
            <a:pPr eaLnBrk="1" hangingPunct="1">
              <a:defRPr/>
            </a:pPr>
            <a:r>
              <a:rPr lang="es-ES" dirty="0"/>
              <a:t>-Reconducción por objetivos y delimitar el punto de negociación.  </a:t>
            </a:r>
          </a:p>
          <a:p>
            <a:pPr eaLnBrk="1" hangingPunct="1">
              <a:defRPr/>
            </a:pPr>
            <a:r>
              <a:rPr lang="es-ES" dirty="0"/>
              <a:t>-El objetivo fundamental es mejorar la salud del paciente. Demostrar que nos interesa y le queremos ayudar.</a:t>
            </a:r>
          </a:p>
          <a:p>
            <a:pPr eaLnBrk="1" hangingPunct="1">
              <a:defRPr/>
            </a:pPr>
            <a:r>
              <a:rPr lang="es-ES" dirty="0"/>
              <a:t>-Crear un clima de tranquilidad y sosiego.</a:t>
            </a:r>
          </a:p>
          <a:p>
            <a:pPr eaLnBrk="1" hangingPunct="1">
              <a:defRPr/>
            </a:pPr>
            <a:r>
              <a:rPr lang="es-AR" dirty="0"/>
              <a:t>-Replantear la relación y comprobar nuestro margen de influencia. Mostrar lo inaceptable de la situación que se generó. Buscar la aceptación para que no se repita. </a:t>
            </a:r>
          </a:p>
          <a:p>
            <a:pPr eaLnBrk="1" hangingPunct="1">
              <a:defRPr/>
            </a:pPr>
            <a:endParaRPr lang="es-AR" dirty="0"/>
          </a:p>
          <a:p>
            <a:pPr eaLnBrk="1" hangingPunct="1">
              <a:defRPr/>
            </a:pPr>
            <a:r>
              <a:rPr lang="es-AR" dirty="0"/>
              <a:t>Casquero, R., López, S, Ricote, M, Benítez, J.M. y Martínez, M: La Comunicación en la consulta del médico de A.P: una herramienta esencial. </a:t>
            </a:r>
            <a:r>
              <a:rPr lang="en-US" dirty="0" err="1"/>
              <a:t>Curso</a:t>
            </a:r>
            <a:r>
              <a:rPr lang="en-US" dirty="0"/>
              <a:t> on-line SEMERGEN-</a:t>
            </a:r>
            <a:r>
              <a:rPr lang="en-US" dirty="0" err="1"/>
              <a:t>Univadis</a:t>
            </a:r>
            <a:r>
              <a:rPr lang="en-US" dirty="0"/>
              <a:t>.</a:t>
            </a:r>
            <a:endParaRPr lang="es-ES" dirty="0"/>
          </a:p>
          <a:p>
            <a:pPr eaLnBrk="1" hangingPunct="1">
              <a:defRPr/>
            </a:pPr>
            <a:r>
              <a:rPr lang="en-US" b="1" u="sng" dirty="0">
                <a:hlinkClick r:id="rId3"/>
              </a:rPr>
              <a:t>http://univadis.quodem.com/cursos/landing_page/formacion_semergen_univadis/default.aspx?ID_UNIVADIS=quodem</a:t>
            </a:r>
            <a:endParaRPr lang="es-ES" dirty="0"/>
          </a:p>
          <a:p>
            <a:pPr eaLnBrk="1" hangingPunct="1">
              <a:spcBef>
                <a:spcPct val="0"/>
              </a:spcBef>
            </a:pPr>
            <a:endParaRPr lang="es-ES" altLang="es-ES" dirty="0"/>
          </a:p>
        </p:txBody>
      </p:sp>
      <p:sp>
        <p:nvSpPr>
          <p:cNvPr id="28676" name="3 Marcador de número de diapositiva">
            <a:extLst>
              <a:ext uri="{FF2B5EF4-FFF2-40B4-BE49-F238E27FC236}">
                <a16:creationId xmlns:a16="http://schemas.microsoft.com/office/drawing/2014/main" id="{A810BE3A-6811-A2BB-C66C-9F55BC6E85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1319BE-8A4E-4E8D-B62D-976435517576}" type="slidenum">
              <a:rPr lang="es-ES" altLang="es-ES"/>
              <a:pPr/>
              <a:t>30</a:t>
            </a:fld>
            <a:endParaRPr lang="es-ES" altLang="es-ES"/>
          </a:p>
        </p:txBody>
      </p:sp>
    </p:spTree>
    <p:extLst>
      <p:ext uri="{BB962C8B-B14F-4D97-AF65-F5344CB8AC3E}">
        <p14:creationId xmlns:p14="http://schemas.microsoft.com/office/powerpoint/2010/main" val="3404940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id="{44C90B54-B0A8-72ED-3515-012C5700BE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a:extLst>
              <a:ext uri="{FF2B5EF4-FFF2-40B4-BE49-F238E27FC236}">
                <a16:creationId xmlns:a16="http://schemas.microsoft.com/office/drawing/2014/main" id="{E6907D32-DDB8-6E55-F5C4-7F6322AC21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altLang="es-ES" b="1" u="sng" dirty="0"/>
              <a:t>Recomendaciones generales para el manejo del paciente conflictivo</a:t>
            </a:r>
            <a:endParaRPr lang="es-ES" altLang="es-ES" dirty="0"/>
          </a:p>
          <a:p>
            <a:pPr eaLnBrk="1" hangingPunct="1"/>
            <a:r>
              <a:rPr lang="es-ES" altLang="es-ES" dirty="0"/>
              <a:t>No intentar razonar con el usuario hostil.</a:t>
            </a:r>
          </a:p>
          <a:p>
            <a:pPr eaLnBrk="1" hangingPunct="1"/>
            <a:r>
              <a:rPr lang="es-ES" altLang="es-ES" dirty="0"/>
              <a:t>Mantener una escucha relajada y activa.</a:t>
            </a:r>
          </a:p>
          <a:p>
            <a:pPr eaLnBrk="1" hangingPunct="1"/>
            <a:r>
              <a:rPr lang="es-ES" altLang="es-ES" dirty="0"/>
              <a:t>No responder a las agresiones, ni encararse ni agredir al agresor.</a:t>
            </a:r>
          </a:p>
          <a:p>
            <a:pPr eaLnBrk="1" hangingPunct="1"/>
            <a:r>
              <a:rPr lang="es-ES" altLang="es-ES" dirty="0"/>
              <a:t>Establecer una adecuada distancia de seguridad física y psíquica.</a:t>
            </a:r>
          </a:p>
          <a:p>
            <a:pPr eaLnBrk="1" hangingPunct="1"/>
            <a:r>
              <a:rPr lang="es-ES" altLang="es-ES" dirty="0"/>
              <a:t>No dar la espalda al paciente hostil</a:t>
            </a:r>
          </a:p>
          <a:p>
            <a:pPr eaLnBrk="1" hangingPunct="1"/>
            <a:r>
              <a:rPr lang="es-ES" altLang="es-ES" dirty="0"/>
              <a:t>Emprender la huida cuando sea necesario.</a:t>
            </a:r>
          </a:p>
          <a:p>
            <a:pPr eaLnBrk="1" hangingPunct="1"/>
            <a:r>
              <a:rPr lang="es-ES" altLang="es-ES" dirty="0"/>
              <a:t>Encerrarse en alguna dependencia si es preciso y avisar a la policía.</a:t>
            </a:r>
          </a:p>
          <a:p>
            <a:pPr eaLnBrk="1" hangingPunct="1"/>
            <a:r>
              <a:rPr lang="es-ES" altLang="es-ES" dirty="0"/>
              <a:t>Interrumpir la actividad asistencial mientras la situación sea peligrosa.</a:t>
            </a:r>
          </a:p>
          <a:p>
            <a:pPr eaLnBrk="1" hangingPunct="1"/>
            <a:endParaRPr lang="es-ES" altLang="es-ES" dirty="0"/>
          </a:p>
          <a:p>
            <a:pPr eaLnBrk="1" hangingPunct="1"/>
            <a:r>
              <a:rPr lang="es-ES" altLang="es-ES" dirty="0"/>
              <a:t>Casquero Ruiz R. Cómo actuar frente a las agresiones al personal sanitario.</a:t>
            </a:r>
          </a:p>
          <a:p>
            <a:endParaRPr lang="es-ES" altLang="es-ES" dirty="0"/>
          </a:p>
        </p:txBody>
      </p:sp>
      <p:sp>
        <p:nvSpPr>
          <p:cNvPr id="28676" name="3 Marcador de número de diapositiva">
            <a:extLst>
              <a:ext uri="{FF2B5EF4-FFF2-40B4-BE49-F238E27FC236}">
                <a16:creationId xmlns:a16="http://schemas.microsoft.com/office/drawing/2014/main" id="{A810BE3A-6811-A2BB-C66C-9F55BC6E85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1319BE-8A4E-4E8D-B62D-976435517576}" type="slidenum">
              <a:rPr lang="es-ES" altLang="es-ES"/>
              <a:pPr/>
              <a:t>31</a:t>
            </a:fld>
            <a:endParaRPr lang="es-ES" altLang="es-ES"/>
          </a:p>
        </p:txBody>
      </p:sp>
    </p:spTree>
    <p:extLst>
      <p:ext uri="{BB962C8B-B14F-4D97-AF65-F5344CB8AC3E}">
        <p14:creationId xmlns:p14="http://schemas.microsoft.com/office/powerpoint/2010/main" val="441749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a:extLst>
              <a:ext uri="{FF2B5EF4-FFF2-40B4-BE49-F238E27FC236}">
                <a16:creationId xmlns:a16="http://schemas.microsoft.com/office/drawing/2014/main" id="{3F2FAFBD-183C-DFFB-9B6A-224226A329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Marcador de notas">
            <a:extLst>
              <a:ext uri="{FF2B5EF4-FFF2-40B4-BE49-F238E27FC236}">
                <a16:creationId xmlns:a16="http://schemas.microsoft.com/office/drawing/2014/main" id="{393537D3-A8D8-BBE2-2AC6-CD1AA0190D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a:t> El concepto de somatización clínica se caracteriza porque los síntomas somáticos, que pueden ser constantes en un mismo paciente o pueden variar, no presentan una explicación orgánica significativa o si existe no es proporcional a como lo vive el paciente, no son capaces de plantearse atribuciones normalizadoras y tienden a estar asociados con respuestas emocionales o estados psicológicos de malestar y le provocan tal malestar que interfiere en su actividad familiar, profesional y social que le llevan a solicitar ayuda médica.</a:t>
            </a:r>
          </a:p>
          <a:p>
            <a:pPr eaLnBrk="1" hangingPunct="1"/>
            <a:r>
              <a:rPr lang="es-ES" altLang="es-ES" dirty="0"/>
              <a:t>La somatización incluye los síntomas físicos de:</a:t>
            </a:r>
          </a:p>
          <a:p>
            <a:pPr eaLnBrk="1" hangingPunct="1"/>
            <a:r>
              <a:rPr lang="es-ES" altLang="es-ES" dirty="0"/>
              <a:t>1.	enfermedades psiquiátricas como pueden ser la depresión o la ansiedad</a:t>
            </a:r>
          </a:p>
          <a:p>
            <a:pPr eaLnBrk="1" hangingPunct="1"/>
            <a:r>
              <a:rPr lang="es-ES" altLang="es-ES" dirty="0"/>
              <a:t>2.	de los síndromes somáticos funcionales específicos como pueden ser la fibromialgia, la fatiga crónica, y el síndrome del intestino irritable </a:t>
            </a:r>
          </a:p>
          <a:p>
            <a:pPr marL="228600" indent="-228600" eaLnBrk="1" hangingPunct="1">
              <a:buAutoNum type="arabicPeriod" startAt="3"/>
            </a:pPr>
            <a:r>
              <a:rPr lang="es-ES" altLang="es-ES" dirty="0"/>
              <a:t>los que se acompañan de alteración emocional, cognitiva y conductual. </a:t>
            </a:r>
          </a:p>
          <a:p>
            <a:pPr marL="228600" indent="-228600" eaLnBrk="1" hangingPunct="1">
              <a:buAutoNum type="arabicPeriod" startAt="3"/>
            </a:pPr>
            <a:endParaRPr lang="es-ES" altLang="es-ES" dirty="0"/>
          </a:p>
          <a:p>
            <a:pPr algn="l"/>
            <a:br>
              <a:rPr lang="es-ES" b="1" i="0" dirty="0">
                <a:solidFill>
                  <a:srgbClr val="000000"/>
                </a:solidFill>
                <a:effectLst/>
                <a:latin typeface="Verdana" panose="020B0604030504040204" pitchFamily="34" charset="0"/>
              </a:rPr>
            </a:br>
            <a:r>
              <a:rPr lang="es-ES" b="1" i="0" dirty="0">
                <a:solidFill>
                  <a:srgbClr val="000000"/>
                </a:solidFill>
                <a:effectLst/>
                <a:latin typeface="Verdana" panose="020B0604030504040204" pitchFamily="34" charset="0"/>
              </a:rPr>
              <a:t>Criterios de Bridges y Goldberg para establecer diagnóstico del paciente </a:t>
            </a:r>
            <a:r>
              <a:rPr lang="es-ES" b="1" i="0" dirty="0" err="1">
                <a:solidFill>
                  <a:srgbClr val="000000"/>
                </a:solidFill>
                <a:effectLst/>
                <a:latin typeface="Verdana" panose="020B0604030504040204" pitchFamily="34" charset="0"/>
              </a:rPr>
              <a:t>somatizador</a:t>
            </a:r>
            <a:r>
              <a:rPr lang="es-ES" b="1" i="0" dirty="0">
                <a:solidFill>
                  <a:srgbClr val="000000"/>
                </a:solidFill>
                <a:effectLst/>
                <a:latin typeface="Verdana" panose="020B0604030504040204" pitchFamily="34" charset="0"/>
              </a:rPr>
              <a:t>:</a:t>
            </a:r>
            <a:endParaRPr lang="es-ES" b="0" i="0" dirty="0">
              <a:solidFill>
                <a:srgbClr val="000000"/>
              </a:solidFill>
              <a:effectLst/>
              <a:latin typeface="verdana" panose="020B0604030504040204" pitchFamily="34" charset="0"/>
            </a:endParaRPr>
          </a:p>
          <a:p>
            <a:pPr algn="l"/>
            <a:r>
              <a:rPr lang="es-ES" b="0" i="0" dirty="0">
                <a:solidFill>
                  <a:srgbClr val="000000"/>
                </a:solidFill>
                <a:effectLst/>
                <a:latin typeface="Verdana" panose="020B0604030504040204" pitchFamily="34" charset="0"/>
              </a:rPr>
              <a:t>1. El paciente consulta por síntomas somáticos.</a:t>
            </a:r>
            <a:endParaRPr lang="es-ES" b="0" i="0" dirty="0">
              <a:solidFill>
                <a:srgbClr val="000000"/>
              </a:solidFill>
              <a:effectLst/>
              <a:latin typeface="verdana" panose="020B0604030504040204" pitchFamily="34" charset="0"/>
            </a:endParaRPr>
          </a:p>
          <a:p>
            <a:pPr algn="l"/>
            <a:r>
              <a:rPr lang="es-ES" b="0" i="0" dirty="0">
                <a:solidFill>
                  <a:srgbClr val="000000"/>
                </a:solidFill>
                <a:effectLst/>
                <a:latin typeface="Verdana" panose="020B0604030504040204" pitchFamily="34" charset="0"/>
              </a:rPr>
              <a:t>2. El paciente considera que su problema es de causa somática.</a:t>
            </a:r>
            <a:endParaRPr lang="es-ES" b="0" i="0" dirty="0">
              <a:solidFill>
                <a:srgbClr val="000000"/>
              </a:solidFill>
              <a:effectLst/>
              <a:latin typeface="verdana" panose="020B0604030504040204" pitchFamily="34" charset="0"/>
            </a:endParaRPr>
          </a:p>
          <a:p>
            <a:pPr algn="l"/>
            <a:r>
              <a:rPr lang="es-ES" b="0" i="0" dirty="0">
                <a:solidFill>
                  <a:srgbClr val="000000"/>
                </a:solidFill>
                <a:effectLst/>
                <a:latin typeface="Verdana" panose="020B0604030504040204" pitchFamily="34" charset="0"/>
              </a:rPr>
              <a:t>3. Los síntomas que el paciente presenta justifican un diagnóstico psiquiátrico según las clasificaciones psiquiátricas actuales.</a:t>
            </a:r>
            <a:endParaRPr lang="es-ES" b="0" i="0" dirty="0">
              <a:solidFill>
                <a:srgbClr val="000000"/>
              </a:solidFill>
              <a:effectLst/>
              <a:latin typeface="verdana" panose="020B0604030504040204" pitchFamily="34" charset="0"/>
            </a:endParaRPr>
          </a:p>
          <a:p>
            <a:pPr algn="l"/>
            <a:r>
              <a:rPr lang="es-ES" b="0" i="0" dirty="0">
                <a:solidFill>
                  <a:srgbClr val="000000"/>
                </a:solidFill>
                <a:effectLst/>
                <a:latin typeface="Verdana" panose="020B0604030504040204" pitchFamily="34" charset="0"/>
              </a:rPr>
              <a:t>4. En opinión del psiquiatra, el tratamiento del trastorno psiquiátrico mejoraría los síntomas físicos.</a:t>
            </a:r>
            <a:r>
              <a:rPr lang="es-ES" b="1" i="0" dirty="0">
                <a:solidFill>
                  <a:srgbClr val="000000"/>
                </a:solidFill>
                <a:effectLst/>
                <a:latin typeface="Verdana" panose="020B0604030504040204" pitchFamily="34" charset="0"/>
              </a:rPr>
              <a:t> </a:t>
            </a:r>
          </a:p>
          <a:p>
            <a:pPr algn="l"/>
            <a:r>
              <a:rPr lang="es-ES" b="1" i="0" dirty="0">
                <a:solidFill>
                  <a:srgbClr val="000000"/>
                </a:solidFill>
                <a:effectLst/>
                <a:latin typeface="Verdana" panose="020B0604030504040204" pitchFamily="34" charset="0"/>
              </a:rPr>
              <a:t>Trastorno por somatización: su abordaje en Atención Primaria</a:t>
            </a:r>
            <a:endParaRPr lang="es-ES" b="0" i="0" dirty="0">
              <a:solidFill>
                <a:srgbClr val="000000"/>
              </a:solidFill>
              <a:effectLst/>
              <a:latin typeface="verdana" panose="020B0604030504040204" pitchFamily="34" charset="0"/>
            </a:endParaRPr>
          </a:p>
          <a:p>
            <a:pPr algn="l"/>
            <a:r>
              <a:rPr lang="es-ES" b="1" i="0" dirty="0" err="1">
                <a:solidFill>
                  <a:srgbClr val="800000"/>
                </a:solidFill>
                <a:effectLst/>
                <a:latin typeface="times" panose="02020603050405020304" pitchFamily="18" charset="0"/>
              </a:rPr>
              <a:t>Rev</a:t>
            </a:r>
            <a:r>
              <a:rPr lang="es-ES" b="1" i="0" dirty="0">
                <a:solidFill>
                  <a:srgbClr val="800000"/>
                </a:solidFill>
                <a:effectLst/>
                <a:latin typeface="times" panose="02020603050405020304" pitchFamily="18" charset="0"/>
              </a:rPr>
              <a:t> Clin </a:t>
            </a:r>
            <a:r>
              <a:rPr lang="es-ES" b="1" i="0" dirty="0" err="1">
                <a:solidFill>
                  <a:srgbClr val="800000"/>
                </a:solidFill>
                <a:effectLst/>
                <a:latin typeface="times" panose="02020603050405020304" pitchFamily="18" charset="0"/>
              </a:rPr>
              <a:t>Med</a:t>
            </a:r>
            <a:r>
              <a:rPr lang="es-ES" b="1" i="0" dirty="0">
                <a:solidFill>
                  <a:srgbClr val="800000"/>
                </a:solidFill>
                <a:effectLst/>
                <a:latin typeface="times" panose="02020603050405020304" pitchFamily="18" charset="0"/>
              </a:rPr>
              <a:t> </a:t>
            </a:r>
            <a:r>
              <a:rPr lang="es-ES" b="1" i="0" dirty="0" err="1">
                <a:solidFill>
                  <a:srgbClr val="800000"/>
                </a:solidFill>
                <a:effectLst/>
                <a:latin typeface="times" panose="02020603050405020304" pitchFamily="18" charset="0"/>
              </a:rPr>
              <a:t>Fam</a:t>
            </a:r>
            <a:r>
              <a:rPr lang="es-ES" b="1" i="0" dirty="0">
                <a:solidFill>
                  <a:srgbClr val="800000"/>
                </a:solidFill>
                <a:effectLst/>
                <a:latin typeface="times" panose="02020603050405020304" pitchFamily="18" charset="0"/>
              </a:rPr>
              <a:t> vol.4 no.3 Barcelona oct. 2011.</a:t>
            </a:r>
            <a:r>
              <a:rPr lang="es-ES" b="1" i="0" dirty="0">
                <a:solidFill>
                  <a:srgbClr val="000000"/>
                </a:solidFill>
                <a:effectLst/>
                <a:latin typeface="Verdana" panose="020B0604030504040204" pitchFamily="34" charset="0"/>
              </a:rPr>
              <a:t>Trastorno por somatización: su abordaje en Atención Primaria</a:t>
            </a:r>
            <a:r>
              <a:rPr lang="es-ES" b="0" i="0" dirty="0">
                <a:solidFill>
                  <a:srgbClr val="000000"/>
                </a:solidFill>
                <a:effectLst/>
                <a:latin typeface="verdana" panose="020B0604030504040204" pitchFamily="34" charset="0"/>
              </a:rPr>
              <a:t>.</a:t>
            </a:r>
          </a:p>
          <a:p>
            <a:pPr algn="l"/>
            <a:r>
              <a:rPr lang="es-ES" b="0" i="0" dirty="0">
                <a:solidFill>
                  <a:srgbClr val="800000"/>
                </a:solidFill>
                <a:effectLst/>
                <a:latin typeface="verdana" panose="020B0604030504040204" pitchFamily="34" charset="0"/>
              </a:rPr>
              <a:t>https://dx.doi.org/10.4321/S1699-695X2011000300009  </a:t>
            </a:r>
            <a:r>
              <a:rPr lang="es-ES" b="1" i="0" dirty="0">
                <a:solidFill>
                  <a:srgbClr val="000000"/>
                </a:solidFill>
                <a:effectLst/>
                <a:latin typeface="Verdana" panose="020B0604030504040204" pitchFamily="34" charset="0"/>
              </a:rPr>
              <a:t>ARTÍCULO ESPECIAL</a:t>
            </a:r>
            <a:endParaRPr lang="es-ES" b="0" i="0" dirty="0">
              <a:solidFill>
                <a:srgbClr val="000000"/>
              </a:solidFill>
              <a:effectLst/>
              <a:latin typeface="verdana" panose="020B0604030504040204" pitchFamily="34" charset="0"/>
            </a:endParaRPr>
          </a:p>
          <a:p>
            <a:pPr algn="l"/>
            <a:r>
              <a:rPr lang="es-ES" b="0" i="0" dirty="0">
                <a:solidFill>
                  <a:srgbClr val="000000"/>
                </a:solidFill>
                <a:effectLst/>
                <a:latin typeface="verdana" panose="020B0604030504040204" pitchFamily="34" charset="0"/>
              </a:rPr>
              <a:t> </a:t>
            </a:r>
          </a:p>
          <a:p>
            <a:pPr marL="0" indent="0" eaLnBrk="1" hangingPunct="1">
              <a:buNone/>
            </a:pPr>
            <a:endParaRPr lang="es-ES" altLang="es-ES" dirty="0"/>
          </a:p>
          <a:p>
            <a:pPr marL="0" indent="0" eaLnBrk="1" hangingPunct="1">
              <a:buNone/>
            </a:pPr>
            <a:endParaRPr lang="es-ES" altLang="es-ES" dirty="0"/>
          </a:p>
          <a:p>
            <a:pPr marL="0" indent="0" eaLnBrk="1" hangingPunct="1">
              <a:buNone/>
            </a:pPr>
            <a:endParaRPr lang="es-ES" altLang="es-ES" dirty="0"/>
          </a:p>
          <a:p>
            <a:pPr eaLnBrk="1" hangingPunct="1"/>
            <a:endParaRPr lang="es-ES" altLang="es-ES" dirty="0"/>
          </a:p>
        </p:txBody>
      </p:sp>
      <p:sp>
        <p:nvSpPr>
          <p:cNvPr id="44036" name="3 Marcador de número de diapositiva">
            <a:extLst>
              <a:ext uri="{FF2B5EF4-FFF2-40B4-BE49-F238E27FC236}">
                <a16:creationId xmlns:a16="http://schemas.microsoft.com/office/drawing/2014/main" id="{A7387E48-42DB-9867-B4BC-B8DBF7E796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AB870C-99DB-4D12-AF6C-416AB82A2098}" type="slidenum">
              <a:rPr lang="es-ES" altLang="es-ES" smtClean="0"/>
              <a:pPr/>
              <a:t>33</a:t>
            </a:fld>
            <a:endParaRPr lang="es-ES" alt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a:extLst>
              <a:ext uri="{FF2B5EF4-FFF2-40B4-BE49-F238E27FC236}">
                <a16:creationId xmlns:a16="http://schemas.microsoft.com/office/drawing/2014/main" id="{95C5D6F8-34BC-59D2-8036-BF3E68B949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a:extLst>
              <a:ext uri="{FF2B5EF4-FFF2-40B4-BE49-F238E27FC236}">
                <a16:creationId xmlns:a16="http://schemas.microsoft.com/office/drawing/2014/main" id="{F155ECC3-673D-AE3A-6460-DA94F3C970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altLang="es-ES"/>
              <a:t>La entrevista clínica semiestructurada se adapta muy bien a las consultas de Atención Primaria permitiendo realizar una adecuada valoración biopsicosocial del paciente. Como su nombre indica se encuentra entre una entrevista dirigida y una abierta. Empieza con preguntas abiertas que poco a poco va dirigiendo el médico con preguntas cada vez más específicas y cerradas para poder delimitar el diagnóstico y establecer el plan de tratamiento del paciente. En este tipo de entrevista podemos distinguir las siguientes fases: preliminar, exploratoria, resolutiva y final. </a:t>
            </a:r>
          </a:p>
          <a:p>
            <a:pPr eaLnBrk="1" hangingPunct="1"/>
            <a:r>
              <a:rPr lang="es-ES" altLang="es-ES"/>
              <a:t>En la fase preliminar se efectúa una recepción empática y se indaga en el motivo de consulta del paciente. A veces ya se puede detectar un motivo latente. </a:t>
            </a:r>
          </a:p>
          <a:p>
            <a:pPr eaLnBrk="1" hangingPunct="1"/>
            <a:r>
              <a:rPr lang="es-ES" altLang="es-ES"/>
              <a:t>En la fase exploratoria se pueden utilizar técnicas de apoyo narrativo que incluyen baja reactividad, silencios funcionales, facilitación del discurso del paciente, aplicar generosas dosis de empatía, utilizar frases de repetición para clarificar la situación del enfermo y hacerle ver que el médico se preocupa y le entiende. También se puede aplicar el señalamiento de frases que haya dicho el paciente y de situaciones para reforzar la autoconciencia y clarificación del paciente. </a:t>
            </a:r>
          </a:p>
          <a:p>
            <a:pPr eaLnBrk="1" hangingPunct="1"/>
            <a:r>
              <a:rPr lang="es-ES" altLang="es-ES"/>
              <a:t>En la fase resolutiva se pueden distinguir dos periodos sucesivos: la etapa informativa y la etapa negociadora en la que se aplican las distintas técnicas de información. </a:t>
            </a:r>
          </a:p>
          <a:p>
            <a:pPr eaLnBrk="1" hangingPunct="1"/>
            <a:r>
              <a:rPr lang="es-ES" altLang="es-ES"/>
              <a:t>En la fase final se programan visitas posteriores y se le sigue transmitiendo apoyo empático.</a:t>
            </a:r>
          </a:p>
          <a:p>
            <a:pPr eaLnBrk="1" hangingPunct="1"/>
            <a:endParaRPr lang="es-ES" altLang="es-ES"/>
          </a:p>
        </p:txBody>
      </p:sp>
      <p:sp>
        <p:nvSpPr>
          <p:cNvPr id="47108" name="3 Marcador de número de diapositiva">
            <a:extLst>
              <a:ext uri="{FF2B5EF4-FFF2-40B4-BE49-F238E27FC236}">
                <a16:creationId xmlns:a16="http://schemas.microsoft.com/office/drawing/2014/main" id="{2A2709AE-51B2-3922-C10F-EFED606F58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4B25BF2-3941-4B16-AD93-90667947007D}" type="slidenum">
              <a:rPr lang="es-ES" altLang="es-ES" smtClean="0"/>
              <a:pPr/>
              <a:t>34</a:t>
            </a:fld>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este taller veremos que se puede sistematizar, en un grado, las dificultades que nos presenta un paciente difícil.</a:t>
            </a:r>
          </a:p>
          <a:p>
            <a:r>
              <a:rPr lang="es-ES" dirty="0"/>
              <a:t>Dar respuesta al por qué trabajar esta dificultad, constituye el objetivo fundamental del taller:</a:t>
            </a:r>
          </a:p>
          <a:p>
            <a:r>
              <a:rPr lang="es-ES" dirty="0"/>
              <a:t>Conseguir el adecuado manejo del paciente difícil conlleva una correcta intervención, mejora la salud del paciente, el diagnostico y tratamiento de su enfermedad.</a:t>
            </a:r>
          </a:p>
          <a:p>
            <a:r>
              <a:rPr lang="es-ES" dirty="0"/>
              <a:t>Respecto del profesional, evita la frustración y el </a:t>
            </a:r>
            <a:r>
              <a:rPr lang="es-ES" dirty="0" err="1"/>
              <a:t>burn-out</a:t>
            </a:r>
            <a:r>
              <a:rPr lang="es-ES" dirty="0"/>
              <a:t>.</a:t>
            </a:r>
          </a:p>
          <a:p>
            <a:r>
              <a:rPr lang="es-ES" dirty="0"/>
              <a:t>Mientras que a nivel institucional mejora la eficiencia</a:t>
            </a:r>
            <a:endParaRPr lang="en-US" dirty="0"/>
          </a:p>
          <a:p>
            <a:endParaRPr lang="en-US" dirty="0"/>
          </a:p>
        </p:txBody>
      </p:sp>
      <p:sp>
        <p:nvSpPr>
          <p:cNvPr id="4" name="Marcador de número de diapositiva 3"/>
          <p:cNvSpPr>
            <a:spLocks noGrp="1"/>
          </p:cNvSpPr>
          <p:nvPr>
            <p:ph type="sldNum" sz="quarter" idx="5"/>
          </p:nvPr>
        </p:nvSpPr>
        <p:spPr/>
        <p:txBody>
          <a:bodyPr/>
          <a:lstStyle/>
          <a:p>
            <a:fld id="{B7CCAE85-3192-4375-8B30-C3FC6C42DC55}" type="slidenum">
              <a:rPr lang="en-US" smtClean="0"/>
              <a:t>7</a:t>
            </a:fld>
            <a:endParaRPr lang="en-US"/>
          </a:p>
        </p:txBody>
      </p:sp>
    </p:spTree>
    <p:extLst>
      <p:ext uri="{BB962C8B-B14F-4D97-AF65-F5344CB8AC3E}">
        <p14:creationId xmlns:p14="http://schemas.microsoft.com/office/powerpoint/2010/main" val="1539582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u="sng" dirty="0">
                <a:solidFill>
                  <a:srgbClr val="111111"/>
                </a:solidFill>
              </a:rPr>
              <a:t>Carta </a:t>
            </a:r>
            <a:r>
              <a:rPr lang="en-US" sz="1200" u="sng" dirty="0" err="1">
                <a:solidFill>
                  <a:srgbClr val="111111"/>
                </a:solidFill>
              </a:rPr>
              <a:t>terapéutica</a:t>
            </a:r>
            <a:r>
              <a:rPr lang="en-US" sz="1200" u="sng" dirty="0">
                <a:solidFill>
                  <a:srgbClr val="111111"/>
                </a:solidFill>
              </a:rPr>
              <a:t>  2005. </a:t>
            </a:r>
            <a:r>
              <a:rPr lang="en-US" sz="1200" u="sng" dirty="0" err="1">
                <a:solidFill>
                  <a:srgbClr val="111111"/>
                </a:solidFill>
              </a:rPr>
              <a:t>Darcía</a:t>
            </a:r>
            <a:r>
              <a:rPr lang="en-US" sz="1200" u="sng" dirty="0">
                <a:solidFill>
                  <a:srgbClr val="111111"/>
                </a:solidFill>
              </a:rPr>
              <a:t> </a:t>
            </a:r>
            <a:r>
              <a:rPr lang="en-US" sz="1200" u="sng" dirty="0" err="1">
                <a:solidFill>
                  <a:srgbClr val="111111"/>
                </a:solidFill>
              </a:rPr>
              <a:t>Campayo</a:t>
            </a:r>
            <a:r>
              <a:rPr lang="en-US" sz="1200" u="sng" dirty="0">
                <a:solidFill>
                  <a:srgbClr val="111111"/>
                </a:solidFill>
              </a:rPr>
              <a:t> J.</a:t>
            </a:r>
            <a:endParaRPr lang="en-US" dirty="0"/>
          </a:p>
        </p:txBody>
      </p:sp>
      <p:sp>
        <p:nvSpPr>
          <p:cNvPr id="4" name="Marcador de número de diapositiva 3"/>
          <p:cNvSpPr>
            <a:spLocks noGrp="1"/>
          </p:cNvSpPr>
          <p:nvPr>
            <p:ph type="sldNum" sz="quarter" idx="5"/>
          </p:nvPr>
        </p:nvSpPr>
        <p:spPr/>
        <p:txBody>
          <a:bodyPr/>
          <a:lstStyle/>
          <a:p>
            <a:fld id="{B7CCAE85-3192-4375-8B30-C3FC6C42DC55}" type="slidenum">
              <a:rPr lang="en-US" smtClean="0"/>
              <a:t>35</a:t>
            </a:fld>
            <a:endParaRPr lang="en-US"/>
          </a:p>
        </p:txBody>
      </p:sp>
    </p:spTree>
    <p:extLst>
      <p:ext uri="{BB962C8B-B14F-4D97-AF65-F5344CB8AC3E}">
        <p14:creationId xmlns:p14="http://schemas.microsoft.com/office/powerpoint/2010/main" val="2683292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a:extLst>
              <a:ext uri="{FF2B5EF4-FFF2-40B4-BE49-F238E27FC236}">
                <a16:creationId xmlns:a16="http://schemas.microsoft.com/office/drawing/2014/main" id="{AB0D2544-5654-1ED9-2315-8D5BEE5842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a:extLst>
              <a:ext uri="{FF2B5EF4-FFF2-40B4-BE49-F238E27FC236}">
                <a16:creationId xmlns:a16="http://schemas.microsoft.com/office/drawing/2014/main" id="{FF927F32-295F-F7E5-FFC7-C3DA5AAF13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0">
              <a:buFont typeface="Arial" panose="020B0604020202020204" pitchFamily="34" charset="0"/>
              <a:buNone/>
              <a:defRPr/>
            </a:pPr>
            <a:r>
              <a:rPr lang="es-ES" altLang="es-ES" sz="1800" b="1" dirty="0">
                <a:solidFill>
                  <a:schemeClr val="accent1">
                    <a:lumMod val="50000"/>
                  </a:schemeClr>
                </a:solidFill>
              </a:rPr>
              <a:t>Datos de </a:t>
            </a:r>
            <a:r>
              <a:rPr lang="es-ES" altLang="es-ES" sz="1800" b="1" dirty="0" err="1">
                <a:solidFill>
                  <a:schemeClr val="accent1">
                    <a:lumMod val="50000"/>
                  </a:schemeClr>
                </a:solidFill>
              </a:rPr>
              <a:t>hiperfrecuentación</a:t>
            </a:r>
            <a:r>
              <a:rPr lang="es-ES" altLang="es-ES" sz="1800" b="1" dirty="0">
                <a:solidFill>
                  <a:schemeClr val="accent1">
                    <a:lumMod val="50000"/>
                  </a:schemeClr>
                </a:solidFill>
              </a:rPr>
              <a:t> en AP:</a:t>
            </a:r>
            <a:br>
              <a:rPr lang="es-ES" altLang="es-ES" sz="1800" dirty="0">
                <a:solidFill>
                  <a:schemeClr val="accent1">
                    <a:lumMod val="50000"/>
                  </a:schemeClr>
                </a:solidFill>
              </a:rPr>
            </a:br>
            <a:r>
              <a:rPr lang="es-ES" altLang="es-ES" sz="1200" dirty="0">
                <a:solidFill>
                  <a:schemeClr val="accent2">
                    <a:lumMod val="75000"/>
                  </a:schemeClr>
                </a:solidFill>
              </a:rPr>
              <a:t>Paciente </a:t>
            </a:r>
            <a:r>
              <a:rPr lang="es-ES" altLang="es-ES" sz="1200" dirty="0" err="1">
                <a:solidFill>
                  <a:schemeClr val="accent2">
                    <a:lumMod val="75000"/>
                  </a:schemeClr>
                </a:solidFill>
              </a:rPr>
              <a:t>hiperfrecuentador</a:t>
            </a:r>
            <a:r>
              <a:rPr lang="es-ES" altLang="es-ES" sz="1200" dirty="0">
                <a:solidFill>
                  <a:schemeClr val="accent2">
                    <a:lumMod val="75000"/>
                  </a:schemeClr>
                </a:solidFill>
              </a:rPr>
              <a:t>, aquel que acude a consulta &gt; 12 veces al año</a:t>
            </a:r>
            <a:br>
              <a:rPr lang="es-ES" altLang="es-ES" sz="1200" dirty="0">
                <a:solidFill>
                  <a:schemeClr val="accent1">
                    <a:lumMod val="50000"/>
                  </a:schemeClr>
                </a:solidFill>
              </a:rPr>
            </a:br>
            <a:r>
              <a:rPr lang="es-ES" altLang="es-ES" sz="1200" dirty="0">
                <a:solidFill>
                  <a:schemeClr val="accent1">
                    <a:lumMod val="50000"/>
                  </a:schemeClr>
                </a:solidFill>
              </a:rPr>
              <a:t>Población más allá del percentil superior (75 a 90) de consultas,</a:t>
            </a:r>
            <a:r>
              <a:rPr lang="es-ES" altLang="es-ES" sz="1200" dirty="0">
                <a:solidFill>
                  <a:schemeClr val="accent2">
                    <a:lumMod val="75000"/>
                  </a:schemeClr>
                </a:solidFill>
              </a:rPr>
              <a:t>10 al 20% de los pacientes,  </a:t>
            </a:r>
          </a:p>
          <a:p>
            <a:pPr marL="342900" indent="0">
              <a:buFont typeface="Arial" panose="020B0604020202020204" pitchFamily="34" charset="0"/>
              <a:buNone/>
              <a:defRPr/>
            </a:pPr>
            <a:r>
              <a:rPr lang="es-ES" altLang="es-ES" sz="1200" dirty="0">
                <a:solidFill>
                  <a:schemeClr val="accent2">
                    <a:lumMod val="75000"/>
                  </a:schemeClr>
                </a:solidFill>
              </a:rPr>
              <a:t>50 y el 60%  de las consultas, 30-40% en AP</a:t>
            </a:r>
          </a:p>
          <a:p>
            <a:pPr marL="342900">
              <a:defRPr/>
            </a:pPr>
            <a:r>
              <a:rPr lang="es-ES" altLang="es-ES" sz="1200" dirty="0">
                <a:solidFill>
                  <a:schemeClr val="accent1">
                    <a:lumMod val="50000"/>
                  </a:schemeClr>
                </a:solidFill>
              </a:rPr>
              <a:t>Mucha carga de trabajo y  coste económico para el sistema sanitario público</a:t>
            </a:r>
          </a:p>
          <a:p>
            <a:pPr marL="342900">
              <a:defRPr/>
            </a:pPr>
            <a:r>
              <a:rPr lang="es-ES" altLang="es-ES" sz="1200" dirty="0">
                <a:solidFill>
                  <a:schemeClr val="accent2">
                    <a:lumMod val="75000"/>
                  </a:schemeClr>
                </a:solidFill>
              </a:rPr>
              <a:t>Consumen de media entre 8 a 10 veces más que el resto</a:t>
            </a:r>
            <a:endParaRPr lang="en-US" sz="1200" dirty="0">
              <a:solidFill>
                <a:schemeClr val="accent2">
                  <a:lumMod val="75000"/>
                </a:schemeClr>
              </a:solidFill>
            </a:endParaRPr>
          </a:p>
          <a:p>
            <a:endParaRPr lang="es-ES" altLang="es-ES" dirty="0"/>
          </a:p>
        </p:txBody>
      </p:sp>
      <p:sp>
        <p:nvSpPr>
          <p:cNvPr id="40964" name="3 Marcador de número de diapositiva">
            <a:extLst>
              <a:ext uri="{FF2B5EF4-FFF2-40B4-BE49-F238E27FC236}">
                <a16:creationId xmlns:a16="http://schemas.microsoft.com/office/drawing/2014/main" id="{AD0FB435-90B2-72CE-C50F-A40D9DE99F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4909E5B-310D-4F2D-89AE-051B1BF646EF}" type="slidenum">
              <a:rPr lang="es-ES" altLang="es-ES" smtClean="0"/>
              <a:pPr/>
              <a:t>36</a:t>
            </a:fld>
            <a:endParaRPr lang="es-ES" alt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Marcador de imagen de diapositiva 1">
            <a:extLst>
              <a:ext uri="{FF2B5EF4-FFF2-40B4-BE49-F238E27FC236}">
                <a16:creationId xmlns:a16="http://schemas.microsoft.com/office/drawing/2014/main" id="{51F0E60E-5189-71D2-6BE4-14FB6FAF10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Marcador de notas 2">
            <a:extLst>
              <a:ext uri="{FF2B5EF4-FFF2-40B4-BE49-F238E27FC236}">
                <a16:creationId xmlns:a16="http://schemas.microsoft.com/office/drawing/2014/main" id="{BAA3422D-D25E-6FC9-2A46-315E838F04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s-ES" dirty="0"/>
          </a:p>
        </p:txBody>
      </p:sp>
      <p:sp>
        <p:nvSpPr>
          <p:cNvPr id="41988" name="Marcador de número de diapositiva 3">
            <a:extLst>
              <a:ext uri="{FF2B5EF4-FFF2-40B4-BE49-F238E27FC236}">
                <a16:creationId xmlns:a16="http://schemas.microsoft.com/office/drawing/2014/main" id="{F5E2625E-C8C3-6C8C-5565-D5987CEF69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CF93FA7-516F-44AD-8FD9-8616EEC55009}" type="slidenum">
              <a:rPr lang="es-ES" altLang="en-US" smtClean="0"/>
              <a:pPr/>
              <a:t>37</a:t>
            </a:fld>
            <a:endParaRPr lang="es-E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muchas ocasiones la </a:t>
            </a:r>
            <a:r>
              <a:rPr lang="es-ES" dirty="0" err="1"/>
              <a:t>hiperfrecuentación</a:t>
            </a:r>
            <a:r>
              <a:rPr lang="es-ES" dirty="0"/>
              <a:t> refleja carencias del sistema.</a:t>
            </a:r>
          </a:p>
          <a:p>
            <a:r>
              <a:rPr lang="es-ES" dirty="0"/>
              <a:t>PUNTOS CLAVE PARA ABORDAR LA HIPERFRECUENTACIÓN: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Todas estas medidas se vinculan a los planes de mejora de calidad </a:t>
            </a:r>
            <a:r>
              <a:rPr lang="es-ES" dirty="0" err="1"/>
              <a:t>asitencial</a:t>
            </a:r>
            <a:endParaRPr lang="en-US" dirty="0"/>
          </a:p>
          <a:p>
            <a:endParaRPr lang="es-ES" dirty="0"/>
          </a:p>
          <a:p>
            <a:r>
              <a:rPr lang="es-ES" altLang="es-ES" sz="1200" b="0" dirty="0"/>
              <a:t>1.- Diagnóstico previo en la consulta de factores del usuario, médico y organización</a:t>
            </a:r>
            <a:br>
              <a:rPr lang="es-ES" altLang="es-ES" sz="1200" b="0" dirty="0"/>
            </a:br>
            <a:r>
              <a:rPr lang="es-ES" altLang="es-ES" sz="1200" b="0" dirty="0"/>
              <a:t>2.- Establecer medidas coordinadas frente intervenciones aisladas </a:t>
            </a:r>
            <a:br>
              <a:rPr lang="es-ES" altLang="es-ES" sz="1200" b="0" dirty="0"/>
            </a:br>
            <a:r>
              <a:rPr lang="es-ES" altLang="es-ES" sz="1200" b="0" dirty="0"/>
              <a:t>3.- Medidas que incidirán  sobre el usuario, el profesional y la organización</a:t>
            </a:r>
            <a:br>
              <a:rPr lang="es-ES" altLang="es-ES" sz="1200" b="0" dirty="0"/>
            </a:br>
            <a:r>
              <a:rPr lang="es-ES" altLang="es-ES" sz="1200" b="0" dirty="0"/>
              <a:t>4.- Actuar sobre factores de necesidad, predisponentes y facilitadores del usuario</a:t>
            </a:r>
            <a:br>
              <a:rPr lang="es-ES" altLang="es-ES" sz="1200" b="0" dirty="0"/>
            </a:br>
            <a:r>
              <a:rPr lang="es-ES" altLang="es-ES" sz="1200" b="0" dirty="0"/>
              <a:t>5.- Actuar sobre factores médicos (formación, corrección de estilos de práctica clínica, control de calidad y aumento de la satisfacción profesional)</a:t>
            </a:r>
            <a:br>
              <a:rPr lang="es-ES" altLang="es-ES" sz="1200" b="0" dirty="0"/>
            </a:br>
            <a:r>
              <a:rPr lang="es-ES" altLang="es-ES" sz="1200" b="0" dirty="0"/>
              <a:t>6.- Individualizar y  atender con método al </a:t>
            </a:r>
            <a:r>
              <a:rPr lang="es-ES" altLang="es-ES" sz="1200" b="0" dirty="0" err="1"/>
              <a:t>hiperutilizador</a:t>
            </a:r>
            <a:br>
              <a:rPr lang="es-ES" altLang="es-ES" sz="1200" b="0" dirty="0"/>
            </a:br>
            <a:r>
              <a:rPr lang="es-ES" altLang="es-ES" sz="1200" b="0" dirty="0"/>
              <a:t>7.- Reorganizar las consultas</a:t>
            </a:r>
            <a:br>
              <a:rPr lang="es-ES" altLang="es-ES" sz="1200" b="0" dirty="0"/>
            </a:br>
            <a:r>
              <a:rPr lang="es-ES" altLang="es-ES" sz="1200" b="0" dirty="0"/>
              <a:t>8.- Las medidas organizativas sobre la consulta se notan en pocos meses, pero las intervenciones sobre médico y usuario tardan más en hacerse patentes </a:t>
            </a:r>
            <a:br>
              <a:rPr lang="es-ES" altLang="es-ES" sz="1200" b="0" dirty="0"/>
            </a:br>
            <a:r>
              <a:rPr lang="es-ES" altLang="es-ES" sz="1200" b="0" dirty="0"/>
              <a:t>9.- Buscar por consenso las prioridades en medidas correctoras</a:t>
            </a:r>
            <a:br>
              <a:rPr lang="es-ES" altLang="es-ES" sz="1200" b="0" dirty="0"/>
            </a:br>
            <a:r>
              <a:rPr lang="es-ES" altLang="es-ES" sz="1200" b="0" dirty="0"/>
              <a:t>10.- Aplicar medidas correctoras factibles para el grupo y aquellas mas rentables</a:t>
            </a:r>
            <a:endParaRPr lang="en-US" dirty="0"/>
          </a:p>
        </p:txBody>
      </p:sp>
      <p:sp>
        <p:nvSpPr>
          <p:cNvPr id="4" name="Marcador de número de diapositiva 3"/>
          <p:cNvSpPr>
            <a:spLocks noGrp="1"/>
          </p:cNvSpPr>
          <p:nvPr>
            <p:ph type="sldNum" sz="quarter" idx="5"/>
          </p:nvPr>
        </p:nvSpPr>
        <p:spPr/>
        <p:txBody>
          <a:bodyPr/>
          <a:lstStyle/>
          <a:p>
            <a:fld id="{B7CCAE85-3192-4375-8B30-C3FC6C42DC55}" type="slidenum">
              <a:rPr lang="en-US" smtClean="0"/>
              <a:t>38</a:t>
            </a:fld>
            <a:endParaRPr lang="en-US"/>
          </a:p>
        </p:txBody>
      </p:sp>
    </p:spTree>
    <p:extLst>
      <p:ext uri="{BB962C8B-B14F-4D97-AF65-F5344CB8AC3E}">
        <p14:creationId xmlns:p14="http://schemas.microsoft.com/office/powerpoint/2010/main" val="1329103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CCAE85-3192-4375-8B30-C3FC6C42DC55}" type="slidenum">
              <a:rPr lang="en-US" smtClean="0"/>
              <a:t>39</a:t>
            </a:fld>
            <a:endParaRPr lang="en-US"/>
          </a:p>
        </p:txBody>
      </p:sp>
    </p:spTree>
    <p:extLst>
      <p:ext uri="{BB962C8B-B14F-4D97-AF65-F5344CB8AC3E}">
        <p14:creationId xmlns:p14="http://schemas.microsoft.com/office/powerpoint/2010/main" val="151916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CCAE85-3192-4375-8B30-C3FC6C42DC55}" type="slidenum">
              <a:rPr lang="en-US" smtClean="0"/>
              <a:t>40</a:t>
            </a:fld>
            <a:endParaRPr lang="en-US"/>
          </a:p>
        </p:txBody>
      </p:sp>
    </p:spTree>
    <p:extLst>
      <p:ext uri="{BB962C8B-B14F-4D97-AF65-F5344CB8AC3E}">
        <p14:creationId xmlns:p14="http://schemas.microsoft.com/office/powerpoint/2010/main" val="3823995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Podremos comprobar que TODOS los pacientes, de una u otra forma, pueden ser difíciles .</a:t>
            </a:r>
          </a:p>
          <a:p>
            <a:r>
              <a:rPr lang="es-ES" dirty="0"/>
              <a:t>Sería más correcto hablar de una relación M/P difícil</a:t>
            </a:r>
            <a:endParaRPr lang="en-US" dirty="0"/>
          </a:p>
        </p:txBody>
      </p:sp>
      <p:sp>
        <p:nvSpPr>
          <p:cNvPr id="4" name="Marcador de número de diapositiva 3"/>
          <p:cNvSpPr>
            <a:spLocks noGrp="1"/>
          </p:cNvSpPr>
          <p:nvPr>
            <p:ph type="sldNum" sz="quarter" idx="5"/>
          </p:nvPr>
        </p:nvSpPr>
        <p:spPr/>
        <p:txBody>
          <a:bodyPr/>
          <a:lstStyle/>
          <a:p>
            <a:fld id="{B7CCAE85-3192-4375-8B30-C3FC6C42DC55}" type="slidenum">
              <a:rPr lang="en-US" smtClean="0"/>
              <a:t>8</a:t>
            </a:fld>
            <a:endParaRPr lang="en-US"/>
          </a:p>
        </p:txBody>
      </p:sp>
    </p:spTree>
    <p:extLst>
      <p:ext uri="{BB962C8B-B14F-4D97-AF65-F5344CB8AC3E}">
        <p14:creationId xmlns:p14="http://schemas.microsoft.com/office/powerpoint/2010/main" val="2884222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id="{44C90B54-B0A8-72ED-3515-012C5700BE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a:extLst>
              <a:ext uri="{FF2B5EF4-FFF2-40B4-BE49-F238E27FC236}">
                <a16:creationId xmlns:a16="http://schemas.microsoft.com/office/drawing/2014/main" id="{E6907D32-DDB8-6E55-F5C4-7F6322AC21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a:t>Todos ellos pueden generar dificultad, como ventaja general, somos su médico de familia, les conocemos y nos conocen, hay vínculos que han generado confianza. </a:t>
            </a:r>
          </a:p>
          <a:p>
            <a:r>
              <a:rPr lang="es-ES" altLang="es-ES" dirty="0"/>
              <a:t>El problema suele aparecer cuando surgen condicionantes nuevos en el paciente o cuando médico y paciente no se conocen.</a:t>
            </a:r>
          </a:p>
        </p:txBody>
      </p:sp>
      <p:sp>
        <p:nvSpPr>
          <p:cNvPr id="28676" name="3 Marcador de número de diapositiva">
            <a:extLst>
              <a:ext uri="{FF2B5EF4-FFF2-40B4-BE49-F238E27FC236}">
                <a16:creationId xmlns:a16="http://schemas.microsoft.com/office/drawing/2014/main" id="{A810BE3A-6811-A2BB-C66C-9F55BC6E85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1319BE-8A4E-4E8D-B62D-976435517576}" type="slidenum">
              <a:rPr lang="es-ES" altLang="es-ES"/>
              <a:pPr/>
              <a:t>9</a:t>
            </a:fld>
            <a:endParaRPr lang="es-ES" altLang="es-ES"/>
          </a:p>
        </p:txBody>
      </p:sp>
    </p:spTree>
    <p:extLst>
      <p:ext uri="{BB962C8B-B14F-4D97-AF65-F5344CB8AC3E}">
        <p14:creationId xmlns:p14="http://schemas.microsoft.com/office/powerpoint/2010/main" val="1009405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id="{44C90B54-B0A8-72ED-3515-012C5700BE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a:extLst>
              <a:ext uri="{FF2B5EF4-FFF2-40B4-BE49-F238E27FC236}">
                <a16:creationId xmlns:a16="http://schemas.microsoft.com/office/drawing/2014/main" id="{E6907D32-DDB8-6E55-F5C4-7F6322AC21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a:t>Pacientes que sufren procesos más complejos y suponen una sobrecarga asistencial y existencial.</a:t>
            </a:r>
          </a:p>
          <a:p>
            <a:r>
              <a:rPr lang="es-ES" altLang="es-ES" dirty="0"/>
              <a:t>También se añade la presión institucional por el gasto sanitario.</a:t>
            </a:r>
          </a:p>
        </p:txBody>
      </p:sp>
      <p:sp>
        <p:nvSpPr>
          <p:cNvPr id="28676" name="3 Marcador de número de diapositiva">
            <a:extLst>
              <a:ext uri="{FF2B5EF4-FFF2-40B4-BE49-F238E27FC236}">
                <a16:creationId xmlns:a16="http://schemas.microsoft.com/office/drawing/2014/main" id="{A810BE3A-6811-A2BB-C66C-9F55BC6E85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1319BE-8A4E-4E8D-B62D-976435517576}" type="slidenum">
              <a:rPr lang="es-ES" altLang="es-ES"/>
              <a:pPr/>
              <a:t>10</a:t>
            </a:fld>
            <a:endParaRPr lang="es-ES" altLang="es-ES"/>
          </a:p>
        </p:txBody>
      </p:sp>
    </p:spTree>
    <p:extLst>
      <p:ext uri="{BB962C8B-B14F-4D97-AF65-F5344CB8AC3E}">
        <p14:creationId xmlns:p14="http://schemas.microsoft.com/office/powerpoint/2010/main" val="2222718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id="{44C90B54-B0A8-72ED-3515-012C5700BE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a:extLst>
              <a:ext uri="{FF2B5EF4-FFF2-40B4-BE49-F238E27FC236}">
                <a16:creationId xmlns:a16="http://schemas.microsoft.com/office/drawing/2014/main" id="{E6907D32-DDB8-6E55-F5C4-7F6322AC21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a:t>La tipología del paciente, suele impactar más en el profesional por generar contratransferencia, en según que tipología del médico</a:t>
            </a:r>
          </a:p>
        </p:txBody>
      </p:sp>
      <p:sp>
        <p:nvSpPr>
          <p:cNvPr id="28676" name="3 Marcador de número de diapositiva">
            <a:extLst>
              <a:ext uri="{FF2B5EF4-FFF2-40B4-BE49-F238E27FC236}">
                <a16:creationId xmlns:a16="http://schemas.microsoft.com/office/drawing/2014/main" id="{A810BE3A-6811-A2BB-C66C-9F55BC6E85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1319BE-8A4E-4E8D-B62D-976435517576}" type="slidenum">
              <a:rPr lang="es-ES" altLang="es-ES"/>
              <a:pPr/>
              <a:t>11</a:t>
            </a:fld>
            <a:endParaRPr lang="es-ES" altLang="es-ES"/>
          </a:p>
        </p:txBody>
      </p:sp>
    </p:spTree>
    <p:extLst>
      <p:ext uri="{BB962C8B-B14F-4D97-AF65-F5344CB8AC3E}">
        <p14:creationId xmlns:p14="http://schemas.microsoft.com/office/powerpoint/2010/main" val="3307551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id="{44C90B54-B0A8-72ED-3515-012C5700BE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a:extLst>
              <a:ext uri="{FF2B5EF4-FFF2-40B4-BE49-F238E27FC236}">
                <a16:creationId xmlns:a16="http://schemas.microsoft.com/office/drawing/2014/main" id="{E6907D32-DDB8-6E55-F5C4-7F6322AC21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a:t>Hay conductas que pueden hacer al paciente difícil en su trato</a:t>
            </a:r>
          </a:p>
        </p:txBody>
      </p:sp>
      <p:sp>
        <p:nvSpPr>
          <p:cNvPr id="28676" name="3 Marcador de número de diapositiva">
            <a:extLst>
              <a:ext uri="{FF2B5EF4-FFF2-40B4-BE49-F238E27FC236}">
                <a16:creationId xmlns:a16="http://schemas.microsoft.com/office/drawing/2014/main" id="{A810BE3A-6811-A2BB-C66C-9F55BC6E85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1319BE-8A4E-4E8D-B62D-976435517576}" type="slidenum">
              <a:rPr lang="es-ES" altLang="es-ES"/>
              <a:pPr/>
              <a:t>12</a:t>
            </a:fld>
            <a:endParaRPr lang="es-ES" altLang="es-ES"/>
          </a:p>
        </p:txBody>
      </p:sp>
    </p:spTree>
    <p:extLst>
      <p:ext uri="{BB962C8B-B14F-4D97-AF65-F5344CB8AC3E}">
        <p14:creationId xmlns:p14="http://schemas.microsoft.com/office/powerpoint/2010/main" val="1189115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id="{44C90B54-B0A8-72ED-3515-012C5700BE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a:extLst>
              <a:ext uri="{FF2B5EF4-FFF2-40B4-BE49-F238E27FC236}">
                <a16:creationId xmlns:a16="http://schemas.microsoft.com/office/drawing/2014/main" id="{E6907D32-DDB8-6E55-F5C4-7F6322AC21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es-ES" dirty="0"/>
              <a:t>El colofón de paciente difícil, lo representa el paciente con patología psiquiátrica y </a:t>
            </a:r>
            <a:r>
              <a:rPr lang="es-ES" altLang="es-ES" b="1" dirty="0"/>
              <a:t>APS atiende a este grupo de pacientes</a:t>
            </a:r>
            <a:r>
              <a:rPr lang="es-ES" altLang="es-ES" dirty="0"/>
              <a:t>, tanto en el momento inicial de la enfermedad como es su seguimiento, procesos de reagudización y aparición de comorbilidades.</a:t>
            </a:r>
          </a:p>
          <a:p>
            <a:endParaRPr lang="es-ES" altLang="es-ES" dirty="0"/>
          </a:p>
        </p:txBody>
      </p:sp>
      <p:sp>
        <p:nvSpPr>
          <p:cNvPr id="28676" name="3 Marcador de número de diapositiva">
            <a:extLst>
              <a:ext uri="{FF2B5EF4-FFF2-40B4-BE49-F238E27FC236}">
                <a16:creationId xmlns:a16="http://schemas.microsoft.com/office/drawing/2014/main" id="{A810BE3A-6811-A2BB-C66C-9F55BC6E85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1319BE-8A4E-4E8D-B62D-976435517576}" type="slidenum">
              <a:rPr lang="es-ES" altLang="es-ES"/>
              <a:pPr/>
              <a:t>13</a:t>
            </a:fld>
            <a:endParaRPr lang="es-ES" altLang="es-ES"/>
          </a:p>
        </p:txBody>
      </p:sp>
    </p:spTree>
    <p:extLst>
      <p:ext uri="{BB962C8B-B14F-4D97-AF65-F5344CB8AC3E}">
        <p14:creationId xmlns:p14="http://schemas.microsoft.com/office/powerpoint/2010/main" val="1872147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89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5399903" y="2257077"/>
            <a:ext cx="6079525" cy="1305878"/>
          </a:xfrm>
        </p:spPr>
        <p:txBody>
          <a:bodyPr anchor="b">
            <a:noAutofit/>
          </a:bodyPr>
          <a:lstStyle>
            <a:lvl1pPr algn="l">
              <a:defRPr sz="4000" b="1" i="0">
                <a:solidFill>
                  <a:schemeClr val="bg1"/>
                </a:solidFill>
                <a:latin typeface="Arial" charset="0"/>
                <a:ea typeface="Arial" charset="0"/>
                <a:cs typeface="Arial" charset="0"/>
              </a:defRPr>
            </a:lvl1pPr>
          </a:lstStyle>
          <a:p>
            <a:r>
              <a:rPr lang="es-ES_tradnl" dirty="0"/>
              <a:t>Título de la</a:t>
            </a:r>
            <a:br>
              <a:rPr lang="es-ES_tradnl" dirty="0"/>
            </a:br>
            <a:r>
              <a:rPr lang="es-ES_tradnl" dirty="0"/>
              <a:t>ponencia</a:t>
            </a:r>
          </a:p>
        </p:txBody>
      </p:sp>
      <p:sp>
        <p:nvSpPr>
          <p:cNvPr id="3" name="Subtítulo 2"/>
          <p:cNvSpPr>
            <a:spLocks noGrp="1"/>
          </p:cNvSpPr>
          <p:nvPr>
            <p:ph type="subTitle" idx="1" hasCustomPrompt="1"/>
          </p:nvPr>
        </p:nvSpPr>
        <p:spPr>
          <a:xfrm>
            <a:off x="5399901" y="3762679"/>
            <a:ext cx="6079525" cy="770020"/>
          </a:xfrm>
        </p:spPr>
        <p:txBody>
          <a:bodyPr/>
          <a:lstStyle>
            <a:lvl1pPr marL="0" indent="0" algn="l">
              <a:buNone/>
              <a:defRPr sz="2400">
                <a:solidFill>
                  <a:srgbClr val="03F0C2"/>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Ponente</a:t>
            </a:r>
          </a:p>
        </p:txBody>
      </p:sp>
    </p:spTree>
    <p:extLst>
      <p:ext uri="{BB962C8B-B14F-4D97-AF65-F5344CB8AC3E}">
        <p14:creationId xmlns:p14="http://schemas.microsoft.com/office/powerpoint/2010/main" val="407284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lvl1pPr>
              <a:defRPr sz="3500"/>
            </a:lvl1pPr>
          </a:lstStyle>
          <a:p>
            <a:r>
              <a:rPr lang="es-ES_tradnl" dirty="0"/>
              <a:t>Haga clic para modificar el estilo de título del patrón</a:t>
            </a:r>
          </a:p>
        </p:txBody>
      </p:sp>
      <p:sp>
        <p:nvSpPr>
          <p:cNvPr id="3" name="Marcador de contenido 2"/>
          <p:cNvSpPr>
            <a:spLocks noGrp="1"/>
          </p:cNvSpPr>
          <p:nvPr>
            <p:ph idx="1"/>
          </p:nvPr>
        </p:nvSpPr>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863E82E0-CDB5-2342-A1B7-0F014B23DBE7}" type="datetimeFigureOut">
              <a:rPr lang="es-ES_tradnl" smtClean="0"/>
              <a:t>06/06/2023</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7C2C36C0-AB6E-0842-BEBA-44867BDAA4FC}" type="slidenum">
              <a:rPr lang="es-ES_tradnl" smtClean="0"/>
              <a:t>‹#›</a:t>
            </a:fld>
            <a:endParaRPr lang="es-ES_tradnl"/>
          </a:p>
        </p:txBody>
      </p:sp>
    </p:spTree>
    <p:extLst>
      <p:ext uri="{BB962C8B-B14F-4D97-AF65-F5344CB8AC3E}">
        <p14:creationId xmlns:p14="http://schemas.microsoft.com/office/powerpoint/2010/main" val="110784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dirty="0"/>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Tree>
    <p:extLst>
      <p:ext uri="{BB962C8B-B14F-4D97-AF65-F5344CB8AC3E}">
        <p14:creationId xmlns:p14="http://schemas.microsoft.com/office/powerpoint/2010/main" val="84672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863E82E0-CDB5-2342-A1B7-0F014B23DBE7}" type="datetimeFigureOut">
              <a:rPr lang="es-ES_tradnl" smtClean="0"/>
              <a:t>06/06/2023</a:t>
            </a:fld>
            <a:endParaRPr lang="es-ES_tradnl"/>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7C2C36C0-AB6E-0842-BEBA-44867BDAA4FC}" type="slidenum">
              <a:rPr lang="es-ES_tradnl" smtClean="0"/>
              <a:t>‹#›</a:t>
            </a:fld>
            <a:endParaRPr lang="es-ES_tradnl"/>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dirty="0"/>
              <a:t>Haga clic para modificar el estilo de título del patrón</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22032" y="365125"/>
            <a:ext cx="9264580" cy="1325563"/>
          </a:xfrm>
          <a:prstGeom prst="rect">
            <a:avLst/>
          </a:prstGeom>
        </p:spPr>
        <p:txBody>
          <a:bodyPr vert="horz" lIns="91440" tIns="45720" rIns="91440" bIns="45720" rtlCol="0" anchor="ctr">
            <a:normAutofit/>
          </a:bodyPr>
          <a:lstStyle/>
          <a:p>
            <a:r>
              <a:rPr lang="es-ES_tradnl" dirty="0"/>
              <a:t>Haga clic para modificar el estilo de título del patrón</a:t>
            </a:r>
          </a:p>
        </p:txBody>
      </p:sp>
      <p:sp>
        <p:nvSpPr>
          <p:cNvPr id="3" name="Marcador de texto 2"/>
          <p:cNvSpPr>
            <a:spLocks noGrp="1"/>
          </p:cNvSpPr>
          <p:nvPr>
            <p:ph type="body" idx="1"/>
          </p:nvPr>
        </p:nvSpPr>
        <p:spPr>
          <a:xfrm>
            <a:off x="422031" y="1825625"/>
            <a:ext cx="11374733" cy="4351338"/>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a:p>
            <a:pPr lvl="2"/>
            <a:r>
              <a:rPr lang="es-ES_tradnl" dirty="0"/>
              <a:t>Tercer nivel</a:t>
            </a:r>
          </a:p>
        </p:txBody>
      </p:sp>
    </p:spTree>
    <p:extLst>
      <p:ext uri="{BB962C8B-B14F-4D97-AF65-F5344CB8AC3E}">
        <p14:creationId xmlns:p14="http://schemas.microsoft.com/office/powerpoint/2010/main" val="213951777"/>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3" r:id="rId5"/>
    <p:sldLayoutId id="2147483654" r:id="rId6"/>
    <p:sldLayoutId id="2147483655" r:id="rId7"/>
    <p:sldLayoutId id="2147483657" r:id="rId8"/>
  </p:sldLayoutIdLst>
  <p:txStyles>
    <p:titleStyle>
      <a:lvl1pPr algn="l" defTabSz="914400" rtl="0" eaLnBrk="1" latinLnBrk="0" hangingPunct="1">
        <a:lnSpc>
          <a:spcPct val="90000"/>
        </a:lnSpc>
        <a:spcBef>
          <a:spcPct val="0"/>
        </a:spcBef>
        <a:buNone/>
        <a:defRPr sz="3500" b="1" kern="1200">
          <a:solidFill>
            <a:srgbClr val="002754"/>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500" kern="120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000" kern="1200">
          <a:solidFill>
            <a:srgbClr val="03F0C2"/>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500" kern="120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83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3688E09-E9A4-12DA-813A-71B5162EE8D9}"/>
              </a:ext>
            </a:extLst>
          </p:cNvPr>
          <p:cNvSpPr/>
          <p:nvPr/>
        </p:nvSpPr>
        <p:spPr>
          <a:xfrm>
            <a:off x="225631" y="914400"/>
            <a:ext cx="11150930" cy="81814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solidFill>
                  <a:srgbClr val="03F0C2"/>
                </a:solidFill>
              </a:rPr>
              <a:t>… CIRCUNSTANCIAS RELATIVAS AL PROCESO DE ENFERMAR  </a:t>
            </a:r>
            <a:endParaRPr lang="en-US" sz="3600" dirty="0">
              <a:solidFill>
                <a:srgbClr val="03F0C2"/>
              </a:solidFill>
            </a:endParaRPr>
          </a:p>
        </p:txBody>
      </p:sp>
      <p:sp>
        <p:nvSpPr>
          <p:cNvPr id="3" name="Título 2">
            <a:extLst>
              <a:ext uri="{FF2B5EF4-FFF2-40B4-BE49-F238E27FC236}">
                <a16:creationId xmlns:a16="http://schemas.microsoft.com/office/drawing/2014/main" id="{750AC6D5-6335-0ECD-31B7-FB8F6A3F542F}"/>
              </a:ext>
            </a:extLst>
          </p:cNvPr>
          <p:cNvSpPr>
            <a:spLocks noGrp="1"/>
          </p:cNvSpPr>
          <p:nvPr>
            <p:ph type="title"/>
          </p:nvPr>
        </p:nvSpPr>
        <p:spPr>
          <a:xfrm>
            <a:off x="433137" y="1949115"/>
            <a:ext cx="10828421" cy="3296653"/>
          </a:xfrm>
        </p:spPr>
        <p:txBody>
          <a:bodyPr>
            <a:normAutofit/>
          </a:bodyPr>
          <a:lstStyle/>
          <a:p>
            <a:pPr>
              <a:lnSpc>
                <a:spcPct val="100000"/>
              </a:lnSpc>
            </a:pPr>
            <a:r>
              <a:rPr lang="es-ES" altLang="es-ES" sz="3200" dirty="0"/>
              <a:t>- Paciente complejo/ Pluripatológico/ Polimedicado</a:t>
            </a:r>
            <a:br>
              <a:rPr lang="es-ES" altLang="es-ES" sz="3200" dirty="0"/>
            </a:br>
            <a:r>
              <a:rPr lang="es-ES" altLang="es-ES" sz="3200" dirty="0"/>
              <a:t>- Paciente crónico</a:t>
            </a:r>
            <a:br>
              <a:rPr lang="es-ES" altLang="es-ES" sz="3200" dirty="0"/>
            </a:br>
            <a:r>
              <a:rPr lang="es-ES" altLang="es-ES" sz="3200" dirty="0"/>
              <a:t>- Paciente terminal</a:t>
            </a:r>
            <a:br>
              <a:rPr lang="es-ES" altLang="es-ES" sz="3200" dirty="0"/>
            </a:br>
            <a:r>
              <a:rPr lang="es-ES" altLang="es-ES" sz="3200" dirty="0"/>
              <a:t>- Paciente psiquiátrico/ </a:t>
            </a:r>
            <a:r>
              <a:rPr lang="es-ES" altLang="es-ES" sz="3200" dirty="0" err="1"/>
              <a:t>Psomatizador</a:t>
            </a:r>
            <a:endParaRPr lang="en-US" sz="3200" dirty="0"/>
          </a:p>
        </p:txBody>
      </p:sp>
      <p:sp>
        <p:nvSpPr>
          <p:cNvPr id="2" name="Rectángulo 1">
            <a:extLst>
              <a:ext uri="{FF2B5EF4-FFF2-40B4-BE49-F238E27FC236}">
                <a16:creationId xmlns:a16="http://schemas.microsoft.com/office/drawing/2014/main" id="{834F0686-869D-A7C4-1B61-7E90FA46C1EF}"/>
              </a:ext>
            </a:extLst>
          </p:cNvPr>
          <p:cNvSpPr/>
          <p:nvPr/>
        </p:nvSpPr>
        <p:spPr>
          <a:xfrm>
            <a:off x="433137" y="6145732"/>
            <a:ext cx="8597503" cy="413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Blay Pueyo C. Actuación ante los pacientes de trato difícil. FMC 1996;3:243-9.</a:t>
            </a:r>
            <a:endParaRPr lang="en-US" sz="700" dirty="0">
              <a:solidFill>
                <a:schemeClr val="tx1"/>
              </a:solidFill>
            </a:endParaRPr>
          </a:p>
        </p:txBody>
      </p:sp>
    </p:spTree>
    <p:extLst>
      <p:ext uri="{BB962C8B-B14F-4D97-AF65-F5344CB8AC3E}">
        <p14:creationId xmlns:p14="http://schemas.microsoft.com/office/powerpoint/2010/main" val="1039128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3688E09-E9A4-12DA-813A-71B5162EE8D9}"/>
              </a:ext>
            </a:extLst>
          </p:cNvPr>
          <p:cNvSpPr/>
          <p:nvPr/>
        </p:nvSpPr>
        <p:spPr>
          <a:xfrm>
            <a:off x="1130968" y="1323473"/>
            <a:ext cx="8698832" cy="81814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solidFill>
                  <a:srgbClr val="03F0C2"/>
                </a:solidFill>
              </a:rPr>
              <a:t>…VINCULADO A LA TIPOLOGÍA DEL PACIENTE</a:t>
            </a:r>
            <a:endParaRPr lang="en-US" sz="3600" dirty="0">
              <a:solidFill>
                <a:srgbClr val="03F0C2"/>
              </a:solidFill>
            </a:endParaRPr>
          </a:p>
        </p:txBody>
      </p:sp>
      <p:sp>
        <p:nvSpPr>
          <p:cNvPr id="3" name="Título 2">
            <a:extLst>
              <a:ext uri="{FF2B5EF4-FFF2-40B4-BE49-F238E27FC236}">
                <a16:creationId xmlns:a16="http://schemas.microsoft.com/office/drawing/2014/main" id="{44F7C3B4-89CA-4596-ED06-1EACE9F766B8}"/>
              </a:ext>
            </a:extLst>
          </p:cNvPr>
          <p:cNvSpPr>
            <a:spLocks noGrp="1"/>
          </p:cNvSpPr>
          <p:nvPr>
            <p:ph type="title"/>
          </p:nvPr>
        </p:nvSpPr>
        <p:spPr>
          <a:xfrm>
            <a:off x="1130968" y="2406316"/>
            <a:ext cx="8698832" cy="3946358"/>
          </a:xfrm>
        </p:spPr>
        <p:txBody>
          <a:bodyPr>
            <a:normAutofit/>
          </a:bodyPr>
          <a:lstStyle/>
          <a:p>
            <a:pPr>
              <a:lnSpc>
                <a:spcPct val="150000"/>
              </a:lnSpc>
            </a:pPr>
            <a:r>
              <a:rPr lang="es-ES" altLang="es-ES" sz="3200" dirty="0"/>
              <a:t>- Paciente </a:t>
            </a:r>
            <a:r>
              <a:rPr lang="es-ES" altLang="es-ES" sz="3200" b="1" dirty="0"/>
              <a:t>emotivo-seductor</a:t>
            </a:r>
            <a:r>
              <a:rPr lang="es-ES" altLang="es-ES" sz="3200" dirty="0"/>
              <a:t> </a:t>
            </a:r>
            <a:br>
              <a:rPr lang="es-ES" altLang="es-ES" sz="3200" dirty="0"/>
            </a:br>
            <a:r>
              <a:rPr lang="es-ES" altLang="es-ES" sz="3200" dirty="0"/>
              <a:t>- Paciente </a:t>
            </a:r>
            <a:r>
              <a:rPr lang="es-ES" altLang="es-ES" sz="3200" b="1" dirty="0"/>
              <a:t>exigente-agresivo</a:t>
            </a:r>
            <a:r>
              <a:rPr lang="es-ES" altLang="es-ES" sz="3200" dirty="0"/>
              <a:t>               </a:t>
            </a:r>
            <a:br>
              <a:rPr lang="es-ES" altLang="es-ES" sz="3200" dirty="0"/>
            </a:br>
            <a:r>
              <a:rPr lang="es-ES" altLang="es-ES" sz="3200" dirty="0"/>
              <a:t>- Paciente</a:t>
            </a:r>
            <a:r>
              <a:rPr lang="es-ES" altLang="es-ES" sz="3200" b="1" dirty="0"/>
              <a:t> manipulador-masoquista  </a:t>
            </a:r>
            <a:br>
              <a:rPr lang="es-ES" altLang="es-ES" sz="3200" dirty="0"/>
            </a:br>
            <a:r>
              <a:rPr lang="es-ES" altLang="es-ES" sz="3200" dirty="0"/>
              <a:t>- Paciente </a:t>
            </a:r>
            <a:r>
              <a:rPr lang="es-ES" altLang="es-ES" sz="3200" b="1" dirty="0"/>
              <a:t>negador-autodestructivo</a:t>
            </a:r>
            <a:r>
              <a:rPr lang="es-ES" altLang="es-ES" sz="3200" dirty="0"/>
              <a:t>    </a:t>
            </a:r>
            <a:br>
              <a:rPr lang="es-ES" altLang="es-ES" sz="3200" dirty="0"/>
            </a:br>
            <a:r>
              <a:rPr lang="es-ES" altLang="es-ES" sz="3200" dirty="0"/>
              <a:t>- Paciente </a:t>
            </a:r>
            <a:r>
              <a:rPr lang="es-ES" altLang="es-ES" sz="3200" b="1" dirty="0" err="1"/>
              <a:t>somatizador</a:t>
            </a:r>
            <a:endParaRPr lang="en-US" dirty="0"/>
          </a:p>
        </p:txBody>
      </p:sp>
      <p:sp>
        <p:nvSpPr>
          <p:cNvPr id="2" name="Rectángulo 1">
            <a:extLst>
              <a:ext uri="{FF2B5EF4-FFF2-40B4-BE49-F238E27FC236}">
                <a16:creationId xmlns:a16="http://schemas.microsoft.com/office/drawing/2014/main" id="{518726D8-169C-8FC5-AB26-FD603DF0EF9C}"/>
              </a:ext>
            </a:extLst>
          </p:cNvPr>
          <p:cNvSpPr/>
          <p:nvPr/>
        </p:nvSpPr>
        <p:spPr>
          <a:xfrm>
            <a:off x="304800" y="6352675"/>
            <a:ext cx="9601199" cy="413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0" i="0" dirty="0">
                <a:solidFill>
                  <a:srgbClr val="000000"/>
                </a:solidFill>
                <a:effectLst/>
                <a:latin typeface="-apple-system"/>
              </a:rPr>
              <a:t>Groves, James E. (1978). </a:t>
            </a:r>
            <a:r>
              <a:rPr lang="en-US" sz="800" b="0" i="1" dirty="0">
                <a:solidFill>
                  <a:srgbClr val="000000"/>
                </a:solidFill>
                <a:effectLst/>
                <a:latin typeface="-apple-system"/>
              </a:rPr>
              <a:t>Taking Care of the Hateful Patient. New England Journal of Medicine, 298(16), 883–887. </a:t>
            </a:r>
            <a:r>
              <a:rPr lang="en-US" sz="800" b="0" i="0" dirty="0">
                <a:solidFill>
                  <a:srgbClr val="000000"/>
                </a:solidFill>
                <a:effectLst/>
                <a:latin typeface="-apple-system"/>
              </a:rPr>
              <a:t>doi:10.1056/nejm197804202981605 </a:t>
            </a:r>
            <a:endParaRPr lang="en-US" sz="800" dirty="0">
              <a:solidFill>
                <a:schemeClr val="tx1"/>
              </a:solidFill>
            </a:endParaRPr>
          </a:p>
        </p:txBody>
      </p:sp>
    </p:spTree>
    <p:extLst>
      <p:ext uri="{BB962C8B-B14F-4D97-AF65-F5344CB8AC3E}">
        <p14:creationId xmlns:p14="http://schemas.microsoft.com/office/powerpoint/2010/main" val="1290529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3688E09-E9A4-12DA-813A-71B5162EE8D9}"/>
              </a:ext>
            </a:extLst>
          </p:cNvPr>
          <p:cNvSpPr/>
          <p:nvPr/>
        </p:nvSpPr>
        <p:spPr>
          <a:xfrm>
            <a:off x="120315" y="914399"/>
            <a:ext cx="11851105" cy="81814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solidFill>
                  <a:srgbClr val="03F0C2"/>
                </a:solidFill>
              </a:rPr>
              <a:t>… CONDUCTAS RELATIVAS A TRASTORNOS DE PERSONALIDAD</a:t>
            </a:r>
            <a:endParaRPr lang="en-US" sz="3600" dirty="0">
              <a:solidFill>
                <a:srgbClr val="03F0C2"/>
              </a:solidFill>
            </a:endParaRPr>
          </a:p>
        </p:txBody>
      </p:sp>
      <p:sp>
        <p:nvSpPr>
          <p:cNvPr id="3" name="Título 2">
            <a:extLst>
              <a:ext uri="{FF2B5EF4-FFF2-40B4-BE49-F238E27FC236}">
                <a16:creationId xmlns:a16="http://schemas.microsoft.com/office/drawing/2014/main" id="{44F7C3B4-89CA-4596-ED06-1EACE9F766B8}"/>
              </a:ext>
            </a:extLst>
          </p:cNvPr>
          <p:cNvSpPr>
            <a:spLocks noGrp="1"/>
          </p:cNvSpPr>
          <p:nvPr>
            <p:ph type="title"/>
          </p:nvPr>
        </p:nvSpPr>
        <p:spPr>
          <a:xfrm>
            <a:off x="998620" y="2049826"/>
            <a:ext cx="10972800" cy="3946358"/>
          </a:xfrm>
        </p:spPr>
        <p:txBody>
          <a:bodyPr>
            <a:noAutofit/>
          </a:bodyPr>
          <a:lstStyle/>
          <a:p>
            <a:pPr>
              <a:lnSpc>
                <a:spcPct val="150000"/>
              </a:lnSpc>
            </a:pPr>
            <a:r>
              <a:rPr lang="es-ES" altLang="es-ES" sz="2400" b="1" dirty="0"/>
              <a:t>- Extraña/ Excéntrica </a:t>
            </a:r>
            <a:br>
              <a:rPr lang="es-ES" altLang="es-ES" sz="2400" b="1" dirty="0"/>
            </a:br>
            <a:r>
              <a:rPr lang="es-ES" altLang="es-ES" sz="2400" b="0" dirty="0"/>
              <a:t>personalidades paranoide, esquizoide y esquizotípica</a:t>
            </a:r>
            <a:br>
              <a:rPr lang="es-ES" altLang="es-ES" sz="2400" dirty="0"/>
            </a:br>
            <a:r>
              <a:rPr lang="es-ES" altLang="es-ES" sz="2400" dirty="0"/>
              <a:t>- </a:t>
            </a:r>
            <a:r>
              <a:rPr lang="es-ES" altLang="es-ES" sz="2400" b="1" dirty="0"/>
              <a:t>Dramática/ Errática</a:t>
            </a:r>
            <a:br>
              <a:rPr lang="es-ES" altLang="es-ES" sz="2400" b="1" dirty="0"/>
            </a:br>
            <a:r>
              <a:rPr lang="es-ES" altLang="es-ES" sz="2400" b="0" dirty="0"/>
              <a:t>personalidades límites, antisociales, narcisistas e histriónicas</a:t>
            </a:r>
            <a:br>
              <a:rPr lang="es-ES" altLang="es-ES" sz="2400" dirty="0"/>
            </a:br>
            <a:r>
              <a:rPr lang="es-ES" altLang="es-ES" sz="2400" dirty="0"/>
              <a:t>- </a:t>
            </a:r>
            <a:r>
              <a:rPr lang="es-ES" altLang="es-ES" sz="2400" b="1" dirty="0"/>
              <a:t>Ansiosa/ Inhibida</a:t>
            </a:r>
            <a:br>
              <a:rPr lang="es-ES" altLang="es-ES" sz="2400" b="1" dirty="0"/>
            </a:br>
            <a:r>
              <a:rPr lang="es-ES" altLang="es-ES" sz="2400" b="0" dirty="0"/>
              <a:t>personalidad dependiente, por evitación y obsesivo-compulsiva</a:t>
            </a:r>
            <a:endParaRPr lang="en-US" sz="2400" b="0" dirty="0"/>
          </a:p>
        </p:txBody>
      </p:sp>
      <p:sp>
        <p:nvSpPr>
          <p:cNvPr id="4" name="CuadroTexto 3">
            <a:extLst>
              <a:ext uri="{FF2B5EF4-FFF2-40B4-BE49-F238E27FC236}">
                <a16:creationId xmlns:a16="http://schemas.microsoft.com/office/drawing/2014/main" id="{63A536AE-03E0-3600-5BF2-6F4C2B3C96F3}"/>
              </a:ext>
            </a:extLst>
          </p:cNvPr>
          <p:cNvSpPr txBox="1"/>
          <p:nvPr/>
        </p:nvSpPr>
        <p:spPr>
          <a:xfrm>
            <a:off x="389137" y="6462957"/>
            <a:ext cx="11313459" cy="215444"/>
          </a:xfrm>
          <a:prstGeom prst="rect">
            <a:avLst/>
          </a:prstGeom>
          <a:noFill/>
        </p:spPr>
        <p:txBody>
          <a:bodyPr wrap="square">
            <a:spAutoFit/>
          </a:bodyPr>
          <a:lstStyle/>
          <a:p>
            <a:r>
              <a:rPr lang="es-ES" sz="800" dirty="0"/>
              <a:t>Jiménez, J. P. “El manejo de pacientes “difíciles”. La consulta por </a:t>
            </a:r>
            <a:r>
              <a:rPr lang="es-ES" sz="800" dirty="0" err="1"/>
              <a:t>poblemas</a:t>
            </a:r>
            <a:r>
              <a:rPr lang="es-ES" sz="800" dirty="0"/>
              <a:t> emocionales en Atención Primaria”. IV Congreso Nacional de Médicos de Atención Primaria 29, 30 y 31 de diciembre 2007. Santiago de Chile. Módulo Salud Mental</a:t>
            </a:r>
            <a:endParaRPr lang="en-US" sz="800" dirty="0"/>
          </a:p>
        </p:txBody>
      </p:sp>
    </p:spTree>
    <p:extLst>
      <p:ext uri="{BB962C8B-B14F-4D97-AF65-F5344CB8AC3E}">
        <p14:creationId xmlns:p14="http://schemas.microsoft.com/office/powerpoint/2010/main" val="2528688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3688E09-E9A4-12DA-813A-71B5162EE8D9}"/>
              </a:ext>
            </a:extLst>
          </p:cNvPr>
          <p:cNvSpPr/>
          <p:nvPr/>
        </p:nvSpPr>
        <p:spPr>
          <a:xfrm>
            <a:off x="433137" y="914400"/>
            <a:ext cx="10990925" cy="81814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solidFill>
                  <a:srgbClr val="03F0C2"/>
                </a:solidFill>
              </a:rPr>
              <a:t>UN GRUPO SIEMPRE DIFÍCIL … EL PACIENTE PSIQUIÁTRICO</a:t>
            </a:r>
            <a:endParaRPr lang="en-US" sz="3600" dirty="0">
              <a:solidFill>
                <a:srgbClr val="03F0C2"/>
              </a:solidFill>
            </a:endParaRPr>
          </a:p>
        </p:txBody>
      </p:sp>
      <p:sp>
        <p:nvSpPr>
          <p:cNvPr id="3" name="Título 2">
            <a:extLst>
              <a:ext uri="{FF2B5EF4-FFF2-40B4-BE49-F238E27FC236}">
                <a16:creationId xmlns:a16="http://schemas.microsoft.com/office/drawing/2014/main" id="{750AC6D5-6335-0ECD-31B7-FB8F6A3F542F}"/>
              </a:ext>
            </a:extLst>
          </p:cNvPr>
          <p:cNvSpPr>
            <a:spLocks noGrp="1"/>
          </p:cNvSpPr>
          <p:nvPr>
            <p:ph type="title"/>
          </p:nvPr>
        </p:nvSpPr>
        <p:spPr>
          <a:xfrm>
            <a:off x="433137" y="1949116"/>
            <a:ext cx="10828421" cy="4535904"/>
          </a:xfrm>
        </p:spPr>
        <p:txBody>
          <a:bodyPr>
            <a:noAutofit/>
          </a:bodyPr>
          <a:lstStyle/>
          <a:p>
            <a:pPr>
              <a:lnSpc>
                <a:spcPct val="100000"/>
              </a:lnSpc>
            </a:pPr>
            <a:br>
              <a:rPr lang="es-ES" altLang="es-ES" sz="2800" dirty="0"/>
            </a:br>
            <a:br>
              <a:rPr lang="es-ES" altLang="es-ES" sz="2800" dirty="0"/>
            </a:br>
            <a:r>
              <a:rPr lang="es-ES" altLang="es-ES" sz="2800" dirty="0"/>
              <a:t>- El paciente con </a:t>
            </a:r>
            <a:r>
              <a:rPr lang="es-ES" altLang="es-ES" sz="2800" b="1" dirty="0"/>
              <a:t>trastornos somáticos o </a:t>
            </a:r>
            <a:r>
              <a:rPr lang="es-ES" altLang="es-ES" sz="2800" b="1" dirty="0" err="1"/>
              <a:t>somatizador</a:t>
            </a:r>
            <a:r>
              <a:rPr lang="es-ES" altLang="es-ES" sz="2800" b="1" dirty="0"/>
              <a:t> </a:t>
            </a:r>
            <a:br>
              <a:rPr lang="es-ES" altLang="es-ES" sz="2800" b="1" dirty="0"/>
            </a:br>
            <a:br>
              <a:rPr lang="es-ES" altLang="es-ES" sz="2800" b="1" dirty="0"/>
            </a:br>
            <a:r>
              <a:rPr lang="es-ES" altLang="es-ES" sz="2800" b="1" dirty="0"/>
              <a:t>- P</a:t>
            </a:r>
            <a:r>
              <a:rPr lang="es-ES" altLang="es-ES" sz="2800" dirty="0"/>
              <a:t>aciente  simulador con trastorno facticio</a:t>
            </a:r>
            <a:br>
              <a:rPr lang="es-ES" altLang="es-ES" sz="2800" dirty="0"/>
            </a:br>
            <a:br>
              <a:rPr lang="es-ES" altLang="es-ES" sz="2800" dirty="0"/>
            </a:br>
            <a:r>
              <a:rPr lang="es-ES" altLang="es-ES" sz="2800" dirty="0"/>
              <a:t>- Paciente con adicciones/ intoxicación /abstinencia</a:t>
            </a:r>
            <a:br>
              <a:rPr lang="es-ES" altLang="es-ES" sz="2800" dirty="0"/>
            </a:br>
            <a:br>
              <a:rPr lang="es-ES" altLang="es-ES" sz="2800" dirty="0"/>
            </a:br>
            <a:r>
              <a:rPr lang="es-ES" altLang="es-ES" sz="2800" dirty="0"/>
              <a:t>- Paciente con </a:t>
            </a:r>
            <a:r>
              <a:rPr lang="es-ES" altLang="es-ES" sz="2800" b="1" dirty="0"/>
              <a:t>patología dual:</a:t>
            </a:r>
            <a:r>
              <a:rPr lang="es-ES" altLang="es-ES" sz="2800" dirty="0"/>
              <a:t>  ADC+EM</a:t>
            </a:r>
            <a:br>
              <a:rPr lang="es-ES" altLang="es-ES" sz="2800" dirty="0"/>
            </a:br>
            <a:br>
              <a:rPr lang="es-ES" altLang="es-ES" sz="2800" dirty="0"/>
            </a:br>
            <a:r>
              <a:rPr lang="es-ES" altLang="es-ES" sz="2800" dirty="0"/>
              <a:t>- Paciente psicótico</a:t>
            </a:r>
            <a:br>
              <a:rPr lang="es-ES" altLang="es-ES" sz="2600" dirty="0"/>
            </a:br>
            <a:br>
              <a:rPr lang="es-ES" altLang="es-ES" sz="2600" b="1" dirty="0"/>
            </a:br>
            <a:endParaRPr lang="en-US" sz="2600" dirty="0"/>
          </a:p>
        </p:txBody>
      </p:sp>
      <p:sp>
        <p:nvSpPr>
          <p:cNvPr id="2" name="Rectángulo 1">
            <a:extLst>
              <a:ext uri="{FF2B5EF4-FFF2-40B4-BE49-F238E27FC236}">
                <a16:creationId xmlns:a16="http://schemas.microsoft.com/office/drawing/2014/main" id="{E5BB8D53-52AA-D46B-15AB-FAA33F5E1BB7}"/>
              </a:ext>
            </a:extLst>
          </p:cNvPr>
          <p:cNvSpPr/>
          <p:nvPr/>
        </p:nvSpPr>
        <p:spPr>
          <a:xfrm>
            <a:off x="433137" y="6287703"/>
            <a:ext cx="9649050" cy="413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700" dirty="0">
                <a:solidFill>
                  <a:schemeClr val="tx1"/>
                </a:solidFill>
              </a:rPr>
              <a:t> Asociación Americana de Psiquiatría, Guía de consulta de los criterios diagnósticos del DSM 5. Arlington, VA, Asociación Americana de Psiquiatría, 2013.</a:t>
            </a:r>
            <a:endParaRPr lang="en-US" sz="700" dirty="0">
              <a:solidFill>
                <a:schemeClr val="tx1"/>
              </a:solidFill>
            </a:endParaRPr>
          </a:p>
        </p:txBody>
      </p:sp>
    </p:spTree>
    <p:extLst>
      <p:ext uri="{BB962C8B-B14F-4D97-AF65-F5344CB8AC3E}">
        <p14:creationId xmlns:p14="http://schemas.microsoft.com/office/powerpoint/2010/main" val="2362277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3688E09-E9A4-12DA-813A-71B5162EE8D9}"/>
              </a:ext>
            </a:extLst>
          </p:cNvPr>
          <p:cNvSpPr/>
          <p:nvPr/>
        </p:nvSpPr>
        <p:spPr>
          <a:xfrm>
            <a:off x="433137" y="914400"/>
            <a:ext cx="10828421" cy="81814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solidFill>
                  <a:srgbClr val="03F0C2"/>
                </a:solidFill>
              </a:rPr>
              <a:t>PACIENTE PSIQUIÁTRICO</a:t>
            </a:r>
            <a:endParaRPr lang="en-US" sz="3600" dirty="0">
              <a:solidFill>
                <a:srgbClr val="03F0C2"/>
              </a:solidFill>
            </a:endParaRPr>
          </a:p>
        </p:txBody>
      </p:sp>
      <p:sp>
        <p:nvSpPr>
          <p:cNvPr id="3" name="Título 2">
            <a:extLst>
              <a:ext uri="{FF2B5EF4-FFF2-40B4-BE49-F238E27FC236}">
                <a16:creationId xmlns:a16="http://schemas.microsoft.com/office/drawing/2014/main" id="{750AC6D5-6335-0ECD-31B7-FB8F6A3F542F}"/>
              </a:ext>
            </a:extLst>
          </p:cNvPr>
          <p:cNvSpPr>
            <a:spLocks noGrp="1"/>
          </p:cNvSpPr>
          <p:nvPr>
            <p:ph type="title"/>
          </p:nvPr>
        </p:nvSpPr>
        <p:spPr>
          <a:xfrm>
            <a:off x="433137" y="1949115"/>
            <a:ext cx="10828421" cy="4535905"/>
          </a:xfrm>
        </p:spPr>
        <p:txBody>
          <a:bodyPr>
            <a:noAutofit/>
          </a:bodyPr>
          <a:lstStyle/>
          <a:p>
            <a:pPr>
              <a:lnSpc>
                <a:spcPct val="100000"/>
              </a:lnSpc>
            </a:pPr>
            <a:br>
              <a:rPr lang="es-ES" altLang="es-ES" sz="2600" dirty="0"/>
            </a:br>
            <a:r>
              <a:rPr lang="es-ES" altLang="es-ES" sz="2800" dirty="0"/>
              <a:t>- Paciente agitado/ Paciente en crisis</a:t>
            </a:r>
            <a:br>
              <a:rPr lang="es-ES" altLang="es-ES" sz="2800" dirty="0"/>
            </a:br>
            <a:br>
              <a:rPr lang="es-ES" altLang="es-ES" sz="2800" dirty="0"/>
            </a:br>
            <a:r>
              <a:rPr lang="es-ES" altLang="es-ES" sz="2800" dirty="0"/>
              <a:t>- Paciente anciano con demencia y deterioro cognitivo</a:t>
            </a:r>
            <a:br>
              <a:rPr lang="es-ES" altLang="es-ES" sz="2800" b="1" dirty="0">
                <a:solidFill>
                  <a:srgbClr val="FF0000"/>
                </a:solidFill>
              </a:rPr>
            </a:br>
            <a:br>
              <a:rPr lang="es-ES" altLang="es-ES" sz="2800" dirty="0"/>
            </a:br>
            <a:r>
              <a:rPr lang="es-ES" altLang="es-ES" sz="2800" dirty="0"/>
              <a:t>- Paciente con lesión cerebral y </a:t>
            </a:r>
            <a:r>
              <a:rPr lang="es-ES" altLang="es-ES" sz="2800" b="1" dirty="0"/>
              <a:t>déficit intelectual</a:t>
            </a:r>
            <a:br>
              <a:rPr lang="es-ES" altLang="es-ES" sz="2800" b="1" dirty="0"/>
            </a:br>
            <a:br>
              <a:rPr lang="es-ES" altLang="es-ES" sz="2800" dirty="0"/>
            </a:br>
            <a:r>
              <a:rPr lang="es-ES" altLang="es-ES" sz="2800" dirty="0"/>
              <a:t>- Paciente deprimido sin/con </a:t>
            </a:r>
            <a:r>
              <a:rPr lang="es-ES" altLang="es-ES" sz="2800" b="1" dirty="0"/>
              <a:t>ideación suicida </a:t>
            </a:r>
            <a:r>
              <a:rPr lang="es-ES" altLang="es-ES" sz="2600" b="1" dirty="0">
                <a:solidFill>
                  <a:schemeClr val="bg1"/>
                </a:solidFill>
              </a:rPr>
              <a:t>i</a:t>
            </a:r>
            <a:br>
              <a:rPr lang="es-ES" altLang="es-ES" sz="2600" b="1" dirty="0"/>
            </a:br>
            <a:endParaRPr lang="en-US" sz="2600" dirty="0"/>
          </a:p>
        </p:txBody>
      </p:sp>
      <p:sp>
        <p:nvSpPr>
          <p:cNvPr id="2" name="Rectángulo 1">
            <a:extLst>
              <a:ext uri="{FF2B5EF4-FFF2-40B4-BE49-F238E27FC236}">
                <a16:creationId xmlns:a16="http://schemas.microsoft.com/office/drawing/2014/main" id="{D031F805-3D16-21AC-FFFC-B595920B3396}"/>
              </a:ext>
            </a:extLst>
          </p:cNvPr>
          <p:cNvSpPr/>
          <p:nvPr/>
        </p:nvSpPr>
        <p:spPr>
          <a:xfrm>
            <a:off x="433137" y="6278077"/>
            <a:ext cx="9825317" cy="413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dirty="0">
                <a:solidFill>
                  <a:schemeClr val="tx1"/>
                </a:solidFill>
              </a:rPr>
              <a:t> Asociación Americana de Psiquiatría, Guía de consulta de los criterios diagnósticos del DSM 5. Arlington, VA, Asociación Americana de Psiquiatría, 2013</a:t>
            </a:r>
            <a:r>
              <a:rPr lang="es-ES" sz="1000" dirty="0">
                <a:solidFill>
                  <a:schemeClr val="tx1"/>
                </a:solidFill>
              </a:rPr>
              <a:t>.</a:t>
            </a:r>
            <a:endParaRPr lang="en-US" sz="1000" dirty="0">
              <a:solidFill>
                <a:schemeClr val="tx1"/>
              </a:solidFill>
            </a:endParaRPr>
          </a:p>
        </p:txBody>
      </p:sp>
    </p:spTree>
    <p:extLst>
      <p:ext uri="{BB962C8B-B14F-4D97-AF65-F5344CB8AC3E}">
        <p14:creationId xmlns:p14="http://schemas.microsoft.com/office/powerpoint/2010/main" val="624875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001D04A6-D2DF-B9F7-436C-8F41EF9E987D}"/>
              </a:ext>
            </a:extLst>
          </p:cNvPr>
          <p:cNvPicPr>
            <a:picLocks noGrp="1" noChangeAspect="1"/>
          </p:cNvPicPr>
          <p:nvPr>
            <p:ph idx="1"/>
          </p:nvPr>
        </p:nvPicPr>
        <p:blipFill>
          <a:blip r:embed="rId3"/>
          <a:stretch>
            <a:fillRect/>
          </a:stretch>
        </p:blipFill>
        <p:spPr>
          <a:xfrm>
            <a:off x="61928" y="233892"/>
            <a:ext cx="10436739" cy="3955954"/>
          </a:xfrm>
        </p:spPr>
      </p:pic>
      <p:sp>
        <p:nvSpPr>
          <p:cNvPr id="6" name="Rectángulo 5">
            <a:extLst>
              <a:ext uri="{FF2B5EF4-FFF2-40B4-BE49-F238E27FC236}">
                <a16:creationId xmlns:a16="http://schemas.microsoft.com/office/drawing/2014/main" id="{AF0AF37C-C778-95E5-6255-59C7A0191224}"/>
              </a:ext>
            </a:extLst>
          </p:cNvPr>
          <p:cNvSpPr/>
          <p:nvPr/>
        </p:nvSpPr>
        <p:spPr>
          <a:xfrm>
            <a:off x="7185892" y="1477818"/>
            <a:ext cx="3768436" cy="2521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10" name="Imagen 9">
            <a:extLst>
              <a:ext uri="{FF2B5EF4-FFF2-40B4-BE49-F238E27FC236}">
                <a16:creationId xmlns:a16="http://schemas.microsoft.com/office/drawing/2014/main" id="{CD78380E-236D-CE29-154A-97CEF8B10E2C}"/>
              </a:ext>
            </a:extLst>
          </p:cNvPr>
          <p:cNvPicPr>
            <a:picLocks noChangeAspect="1"/>
          </p:cNvPicPr>
          <p:nvPr/>
        </p:nvPicPr>
        <p:blipFill>
          <a:blip r:embed="rId4"/>
          <a:stretch>
            <a:fillRect/>
          </a:stretch>
        </p:blipFill>
        <p:spPr>
          <a:xfrm>
            <a:off x="7148945" y="1467329"/>
            <a:ext cx="3842327" cy="2410691"/>
          </a:xfrm>
          <a:prstGeom prst="rect">
            <a:avLst/>
          </a:prstGeom>
        </p:spPr>
      </p:pic>
      <p:sp>
        <p:nvSpPr>
          <p:cNvPr id="11" name="Rectángulo 10">
            <a:extLst>
              <a:ext uri="{FF2B5EF4-FFF2-40B4-BE49-F238E27FC236}">
                <a16:creationId xmlns:a16="http://schemas.microsoft.com/office/drawing/2014/main" id="{C147C6BA-2C73-0288-A82C-6B7D0AEC8C6C}"/>
              </a:ext>
            </a:extLst>
          </p:cNvPr>
          <p:cNvSpPr/>
          <p:nvPr/>
        </p:nvSpPr>
        <p:spPr>
          <a:xfrm>
            <a:off x="7185892" y="3888510"/>
            <a:ext cx="3768436" cy="3509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Resultado según tipología del paciente</a:t>
            </a:r>
            <a:endParaRPr lang="en-US" dirty="0"/>
          </a:p>
        </p:txBody>
      </p:sp>
      <p:pic>
        <p:nvPicPr>
          <p:cNvPr id="13" name="Imagen 12">
            <a:extLst>
              <a:ext uri="{FF2B5EF4-FFF2-40B4-BE49-F238E27FC236}">
                <a16:creationId xmlns:a16="http://schemas.microsoft.com/office/drawing/2014/main" id="{2958F865-48FC-DE49-B569-D412EFA25F75}"/>
              </a:ext>
            </a:extLst>
          </p:cNvPr>
          <p:cNvPicPr>
            <a:picLocks noChangeAspect="1"/>
          </p:cNvPicPr>
          <p:nvPr/>
        </p:nvPicPr>
        <p:blipFill>
          <a:blip r:embed="rId5"/>
          <a:stretch>
            <a:fillRect/>
          </a:stretch>
        </p:blipFill>
        <p:spPr>
          <a:xfrm>
            <a:off x="1461060" y="4189846"/>
            <a:ext cx="4017819" cy="1838035"/>
          </a:xfrm>
          <a:prstGeom prst="rect">
            <a:avLst/>
          </a:prstGeom>
        </p:spPr>
      </p:pic>
      <p:sp>
        <p:nvSpPr>
          <p:cNvPr id="14" name="Rectángulo 13">
            <a:extLst>
              <a:ext uri="{FF2B5EF4-FFF2-40B4-BE49-F238E27FC236}">
                <a16:creationId xmlns:a16="http://schemas.microsoft.com/office/drawing/2014/main" id="{789504B3-F6A8-9D5D-AC75-5507B66BEED3}"/>
              </a:ext>
            </a:extLst>
          </p:cNvPr>
          <p:cNvSpPr/>
          <p:nvPr/>
        </p:nvSpPr>
        <p:spPr>
          <a:xfrm>
            <a:off x="1461060" y="6077526"/>
            <a:ext cx="4017819" cy="43648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Distribución según nivel de formación</a:t>
            </a:r>
            <a:endParaRPr lang="en-US" dirty="0"/>
          </a:p>
        </p:txBody>
      </p:sp>
      <p:pic>
        <p:nvPicPr>
          <p:cNvPr id="16" name="Imagen 15">
            <a:extLst>
              <a:ext uri="{FF2B5EF4-FFF2-40B4-BE49-F238E27FC236}">
                <a16:creationId xmlns:a16="http://schemas.microsoft.com/office/drawing/2014/main" id="{07F49A3D-6D9A-5473-25EC-9C46D1823AE8}"/>
              </a:ext>
            </a:extLst>
          </p:cNvPr>
          <p:cNvPicPr>
            <a:picLocks noChangeAspect="1"/>
          </p:cNvPicPr>
          <p:nvPr/>
        </p:nvPicPr>
        <p:blipFill>
          <a:blip r:embed="rId6"/>
          <a:stretch>
            <a:fillRect/>
          </a:stretch>
        </p:blipFill>
        <p:spPr>
          <a:xfrm>
            <a:off x="7061200" y="4324253"/>
            <a:ext cx="4017819" cy="1838035"/>
          </a:xfrm>
          <a:prstGeom prst="rect">
            <a:avLst/>
          </a:prstGeom>
        </p:spPr>
      </p:pic>
      <p:sp>
        <p:nvSpPr>
          <p:cNvPr id="17" name="Rectángulo 16">
            <a:extLst>
              <a:ext uri="{FF2B5EF4-FFF2-40B4-BE49-F238E27FC236}">
                <a16:creationId xmlns:a16="http://schemas.microsoft.com/office/drawing/2014/main" id="{6B348987-9D9E-C3B5-F4B4-6F9AE579C0D2}"/>
              </a:ext>
            </a:extLst>
          </p:cNvPr>
          <p:cNvSpPr/>
          <p:nvPr/>
        </p:nvSpPr>
        <p:spPr>
          <a:xfrm>
            <a:off x="7185892" y="6077526"/>
            <a:ext cx="3768436" cy="43648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Distribución según ocupación laboral</a:t>
            </a:r>
            <a:endParaRPr lang="en-US" dirty="0"/>
          </a:p>
        </p:txBody>
      </p:sp>
    </p:spTree>
    <p:extLst>
      <p:ext uri="{BB962C8B-B14F-4D97-AF65-F5344CB8AC3E}">
        <p14:creationId xmlns:p14="http://schemas.microsoft.com/office/powerpoint/2010/main" val="3714181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C52B4-F4BC-7F47-8A3F-DBEC1222791F}"/>
              </a:ext>
            </a:extLst>
          </p:cNvPr>
          <p:cNvSpPr>
            <a:spLocks noGrp="1"/>
          </p:cNvSpPr>
          <p:nvPr>
            <p:ph type="ctrTitle"/>
          </p:nvPr>
        </p:nvSpPr>
        <p:spPr>
          <a:xfrm>
            <a:off x="3654480" y="2981602"/>
            <a:ext cx="9144000" cy="2129589"/>
          </a:xfrm>
        </p:spPr>
        <p:txBody>
          <a:bodyPr anchor="t"/>
          <a:lstStyle/>
          <a:p>
            <a:pPr algn="ctr"/>
            <a:r>
              <a:rPr lang="es-ES_tradnl" dirty="0"/>
              <a:t>DIFICULTADES SEGÚN</a:t>
            </a:r>
            <a:br>
              <a:rPr lang="es-ES_tradnl" dirty="0"/>
            </a:br>
            <a:r>
              <a:rPr lang="es-ES_tradnl" dirty="0"/>
              <a:t> PROFESIONAL …</a:t>
            </a:r>
            <a:br>
              <a:rPr lang="es-ES_tradnl" dirty="0"/>
            </a:br>
            <a:br>
              <a:rPr lang="es-ES_tradnl" dirty="0"/>
            </a:br>
            <a:br>
              <a:rPr lang="es-ES_tradnl" dirty="0"/>
            </a:br>
            <a:br>
              <a:rPr lang="es-ES_tradnl" dirty="0"/>
            </a:br>
            <a:endParaRPr lang="es-ES" dirty="0"/>
          </a:p>
        </p:txBody>
      </p:sp>
    </p:spTree>
    <p:extLst>
      <p:ext uri="{BB962C8B-B14F-4D97-AF65-F5344CB8AC3E}">
        <p14:creationId xmlns:p14="http://schemas.microsoft.com/office/powerpoint/2010/main" val="4152931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3688E09-E9A4-12DA-813A-71B5162EE8D9}"/>
              </a:ext>
            </a:extLst>
          </p:cNvPr>
          <p:cNvSpPr/>
          <p:nvPr/>
        </p:nvSpPr>
        <p:spPr>
          <a:xfrm>
            <a:off x="433137" y="914401"/>
            <a:ext cx="10828421" cy="739322"/>
          </a:xfrm>
          <a:prstGeom prst="rect">
            <a:avLst/>
          </a:prstGeom>
          <a:solidFill>
            <a:schemeClr val="accent5">
              <a:lumMod val="75000"/>
            </a:schemeClr>
          </a:solidFill>
          <a:ln>
            <a:solidFill>
              <a:srgbClr val="AC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600" b="1" dirty="0">
                <a:solidFill>
                  <a:srgbClr val="CCFFFF"/>
                </a:solidFill>
              </a:rPr>
              <a:t>… PORQUE NO TODOS LOS MÉDICOS SOMOS IGUALES</a:t>
            </a:r>
            <a:endParaRPr lang="en-US" sz="3600" b="1" dirty="0">
              <a:solidFill>
                <a:srgbClr val="CCFFFF"/>
              </a:solidFill>
            </a:endParaRPr>
          </a:p>
        </p:txBody>
      </p:sp>
      <p:pic>
        <p:nvPicPr>
          <p:cNvPr id="12" name="Picture 6" descr="Médicos fotos de stock, imágenes de Médicos sin royalties | Depositphotos">
            <a:extLst>
              <a:ext uri="{FF2B5EF4-FFF2-40B4-BE49-F238E27FC236}">
                <a16:creationId xmlns:a16="http://schemas.microsoft.com/office/drawing/2014/main" id="{310C5DC6-3573-921F-D88D-5599A2B68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387" y="2118448"/>
            <a:ext cx="6657920" cy="4030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D7FC1C4F-0B04-4C3F-E03A-A01C866366F8}"/>
              </a:ext>
            </a:extLst>
          </p:cNvPr>
          <p:cNvSpPr/>
          <p:nvPr/>
        </p:nvSpPr>
        <p:spPr>
          <a:xfrm>
            <a:off x="357810" y="6350000"/>
            <a:ext cx="11089124" cy="386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dirty="0">
                <a:solidFill>
                  <a:schemeClr val="tx1"/>
                </a:solidFill>
              </a:rPr>
              <a:t>Vázquez </a:t>
            </a:r>
            <a:r>
              <a:rPr lang="es-ES" sz="1050" dirty="0" err="1">
                <a:solidFill>
                  <a:schemeClr val="tx1"/>
                </a:solidFill>
              </a:rPr>
              <a:t>Sarandeses</a:t>
            </a:r>
            <a:r>
              <a:rPr lang="es-ES" sz="1050" dirty="0">
                <a:solidFill>
                  <a:schemeClr val="tx1"/>
                </a:solidFill>
              </a:rPr>
              <a:t> J. E, Montoya Rivera J, Almaguer Delgado A. J, , García </a:t>
            </a:r>
            <a:r>
              <a:rPr lang="es-ES" sz="1050" dirty="0" err="1">
                <a:solidFill>
                  <a:schemeClr val="tx1"/>
                </a:solidFill>
              </a:rPr>
              <a:t>Céspedes</a:t>
            </a:r>
            <a:r>
              <a:rPr lang="es-ES" sz="1050" dirty="0">
                <a:solidFill>
                  <a:schemeClr val="tx1"/>
                </a:solidFill>
              </a:rPr>
              <a:t> M. E. La formación profesional en medicina general integral: una mirada crítica sobre la relación médico- paciente. MEDISAN [Internet]. 2014;18(10):1452-1461.</a:t>
            </a:r>
            <a:endParaRPr lang="en-US" sz="1050" dirty="0">
              <a:solidFill>
                <a:schemeClr val="tx1"/>
              </a:solidFill>
            </a:endParaRPr>
          </a:p>
        </p:txBody>
      </p:sp>
    </p:spTree>
    <p:extLst>
      <p:ext uri="{BB962C8B-B14F-4D97-AF65-F5344CB8AC3E}">
        <p14:creationId xmlns:p14="http://schemas.microsoft.com/office/powerpoint/2010/main" val="1831787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3688E09-E9A4-12DA-813A-71B5162EE8D9}"/>
              </a:ext>
            </a:extLst>
          </p:cNvPr>
          <p:cNvSpPr/>
          <p:nvPr/>
        </p:nvSpPr>
        <p:spPr>
          <a:xfrm>
            <a:off x="681789" y="748631"/>
            <a:ext cx="10828421" cy="1017606"/>
          </a:xfrm>
          <a:prstGeom prst="rect">
            <a:avLst/>
          </a:prstGeom>
          <a:solidFill>
            <a:schemeClr val="accent5">
              <a:lumMod val="75000"/>
            </a:schemeClr>
          </a:solidFill>
          <a:ln>
            <a:solidFill>
              <a:srgbClr val="AC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ltLang="es-ES" sz="3200" b="1" dirty="0">
                <a:solidFill>
                  <a:srgbClr val="ACEAEA"/>
                </a:solidFill>
                <a:cs typeface="Arial" charset="0"/>
              </a:rPr>
              <a:t>DEBIDO A FENÓMENOS </a:t>
            </a:r>
          </a:p>
          <a:p>
            <a:pPr algn="ctr"/>
            <a:r>
              <a:rPr lang="es-ES_tradnl" altLang="es-ES" sz="3200" b="1" dirty="0">
                <a:solidFill>
                  <a:srgbClr val="ACEAEA"/>
                </a:solidFill>
                <a:cs typeface="Arial" charset="0"/>
              </a:rPr>
              <a:t>DE TRANSFERENCIA Y CONTRATRANSFERENCIA</a:t>
            </a:r>
            <a:endParaRPr lang="en-US" sz="3200" b="1" dirty="0">
              <a:solidFill>
                <a:srgbClr val="ACEAEA"/>
              </a:solidFill>
            </a:endParaRPr>
          </a:p>
        </p:txBody>
      </p:sp>
      <p:sp>
        <p:nvSpPr>
          <p:cNvPr id="3" name="Título 2">
            <a:extLst>
              <a:ext uri="{FF2B5EF4-FFF2-40B4-BE49-F238E27FC236}">
                <a16:creationId xmlns:a16="http://schemas.microsoft.com/office/drawing/2014/main" id="{750AC6D5-6335-0ECD-31B7-FB8F6A3F542F}"/>
              </a:ext>
            </a:extLst>
          </p:cNvPr>
          <p:cNvSpPr>
            <a:spLocks noGrp="1"/>
          </p:cNvSpPr>
          <p:nvPr>
            <p:ph type="title"/>
          </p:nvPr>
        </p:nvSpPr>
        <p:spPr>
          <a:xfrm>
            <a:off x="1617418" y="1576803"/>
            <a:ext cx="8697489" cy="1297005"/>
          </a:xfrm>
        </p:spPr>
        <p:txBody>
          <a:bodyPr>
            <a:noAutofit/>
          </a:bodyPr>
          <a:lstStyle/>
          <a:p>
            <a:pPr marL="457200" indent="-457200" eaLnBrk="1" hangingPunct="1">
              <a:defRPr/>
            </a:pPr>
            <a:br>
              <a:rPr lang="es-ES_tradnl" altLang="es-ES" sz="2400" dirty="0">
                <a:solidFill>
                  <a:srgbClr val="0070C0"/>
                </a:solidFill>
                <a:cs typeface="Arial" charset="0"/>
              </a:rPr>
            </a:br>
            <a:r>
              <a:rPr lang="es-ES_tradnl" altLang="es-ES" sz="2400" dirty="0">
                <a:solidFill>
                  <a:srgbClr val="002060"/>
                </a:solidFill>
              </a:rPr>
              <a:t>COMO </a:t>
            </a:r>
            <a:r>
              <a:rPr lang="es-ES_tradnl" altLang="es-ES" sz="2400" dirty="0">
                <a:solidFill>
                  <a:srgbClr val="002060"/>
                </a:solidFill>
                <a:cs typeface="Arial" charset="0"/>
              </a:rPr>
              <a:t>ELEMENTOS FACILITADORES O LIMITADORES </a:t>
            </a:r>
            <a:br>
              <a:rPr lang="es-ES_tradnl" altLang="es-ES" sz="2400" dirty="0">
                <a:solidFill>
                  <a:srgbClr val="002060"/>
                </a:solidFill>
                <a:cs typeface="Arial" charset="0"/>
              </a:rPr>
            </a:br>
            <a:r>
              <a:rPr lang="es-ES_tradnl" altLang="es-ES" sz="2400" dirty="0">
                <a:solidFill>
                  <a:srgbClr val="002060"/>
                </a:solidFill>
                <a:cs typeface="Arial" charset="0"/>
              </a:rPr>
              <a:t>PARA GENERAR VÍNCULO INTERPERSONAL</a:t>
            </a:r>
            <a:br>
              <a:rPr lang="es-ES_tradnl" altLang="es-ES" sz="2400" dirty="0">
                <a:solidFill>
                  <a:srgbClr val="0070C0"/>
                </a:solidFill>
                <a:cs typeface="Arial" charset="0"/>
              </a:rPr>
            </a:br>
            <a:endParaRPr lang="en-US" sz="2600" dirty="0">
              <a:solidFill>
                <a:srgbClr val="0070C0"/>
              </a:solidFill>
            </a:endParaRPr>
          </a:p>
        </p:txBody>
      </p:sp>
      <p:pic>
        <p:nvPicPr>
          <p:cNvPr id="4" name="Picture 2" descr="Médico Observando Los Síntomas Del Paciente En El Consultorio Médico /  Doctor Entrevistar A Un Paciente En La Consulta Médica Fotos, Retratos,  Imágenes Y Fotografía De Archivo Libres De Derecho. Image 73491391.">
            <a:extLst>
              <a:ext uri="{FF2B5EF4-FFF2-40B4-BE49-F238E27FC236}">
                <a16:creationId xmlns:a16="http://schemas.microsoft.com/office/drawing/2014/main" id="{1BEA3C15-2D49-FB82-8A9C-CFE4FF8D8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882" y="2987040"/>
            <a:ext cx="4511040" cy="285982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429978AE-96A2-217E-EA91-AE85AAE0FA03}"/>
              </a:ext>
            </a:extLst>
          </p:cNvPr>
          <p:cNvSpPr/>
          <p:nvPr/>
        </p:nvSpPr>
        <p:spPr>
          <a:xfrm>
            <a:off x="934720" y="3434080"/>
            <a:ext cx="1270000" cy="3657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EDAD</a:t>
            </a:r>
            <a:endParaRPr lang="en-US" b="1" dirty="0"/>
          </a:p>
        </p:txBody>
      </p:sp>
      <p:sp>
        <p:nvSpPr>
          <p:cNvPr id="7" name="Rectángulo 6">
            <a:extLst>
              <a:ext uri="{FF2B5EF4-FFF2-40B4-BE49-F238E27FC236}">
                <a16:creationId xmlns:a16="http://schemas.microsoft.com/office/drawing/2014/main" id="{BCEC77EB-6E8A-9A76-0B73-839D41A1257D}"/>
              </a:ext>
            </a:extLst>
          </p:cNvPr>
          <p:cNvSpPr/>
          <p:nvPr/>
        </p:nvSpPr>
        <p:spPr>
          <a:xfrm>
            <a:off x="1148080" y="4480560"/>
            <a:ext cx="914400" cy="406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SEXO</a:t>
            </a:r>
            <a:endParaRPr lang="en-US" b="1" dirty="0"/>
          </a:p>
        </p:txBody>
      </p:sp>
      <p:sp>
        <p:nvSpPr>
          <p:cNvPr id="8" name="Rectángulo 7">
            <a:extLst>
              <a:ext uri="{FF2B5EF4-FFF2-40B4-BE49-F238E27FC236}">
                <a16:creationId xmlns:a16="http://schemas.microsoft.com/office/drawing/2014/main" id="{D589A1AA-9A64-3BD6-D41D-EA24D94FC7D6}"/>
              </a:ext>
            </a:extLst>
          </p:cNvPr>
          <p:cNvSpPr/>
          <p:nvPr/>
        </p:nvSpPr>
        <p:spPr>
          <a:xfrm>
            <a:off x="1391920" y="2783840"/>
            <a:ext cx="3495040" cy="406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IMAGEN DEL PROFESIONAL</a:t>
            </a:r>
            <a:endParaRPr lang="en-US" b="1" dirty="0"/>
          </a:p>
        </p:txBody>
      </p:sp>
      <p:sp>
        <p:nvSpPr>
          <p:cNvPr id="9" name="Rectángulo 8">
            <a:extLst>
              <a:ext uri="{FF2B5EF4-FFF2-40B4-BE49-F238E27FC236}">
                <a16:creationId xmlns:a16="http://schemas.microsoft.com/office/drawing/2014/main" id="{9277E327-DBAD-C69D-A2D1-3459F4041443}"/>
              </a:ext>
            </a:extLst>
          </p:cNvPr>
          <p:cNvSpPr/>
          <p:nvPr/>
        </p:nvSpPr>
        <p:spPr>
          <a:xfrm>
            <a:off x="3068320" y="4460240"/>
            <a:ext cx="1889760" cy="406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INDUMENTARIA</a:t>
            </a:r>
            <a:endParaRPr lang="en-US" b="1" dirty="0"/>
          </a:p>
        </p:txBody>
      </p:sp>
      <p:sp>
        <p:nvSpPr>
          <p:cNvPr id="10" name="Rectángulo 9">
            <a:extLst>
              <a:ext uri="{FF2B5EF4-FFF2-40B4-BE49-F238E27FC236}">
                <a16:creationId xmlns:a16="http://schemas.microsoft.com/office/drawing/2014/main" id="{0C9FC150-2CE3-CD39-FBA9-A819EC47F4BB}"/>
              </a:ext>
            </a:extLst>
          </p:cNvPr>
          <p:cNvSpPr/>
          <p:nvPr/>
        </p:nvSpPr>
        <p:spPr>
          <a:xfrm>
            <a:off x="2294288" y="3749040"/>
            <a:ext cx="2807903" cy="4978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EXPERIENCIAS PREVIAS</a:t>
            </a:r>
            <a:endParaRPr lang="en-US" b="1" dirty="0"/>
          </a:p>
        </p:txBody>
      </p:sp>
      <p:sp>
        <p:nvSpPr>
          <p:cNvPr id="11" name="Rectángulo 10">
            <a:extLst>
              <a:ext uri="{FF2B5EF4-FFF2-40B4-BE49-F238E27FC236}">
                <a16:creationId xmlns:a16="http://schemas.microsoft.com/office/drawing/2014/main" id="{5C8DA737-462D-EBF2-F04C-2835DBDE1B50}"/>
              </a:ext>
            </a:extLst>
          </p:cNvPr>
          <p:cNvSpPr/>
          <p:nvPr/>
        </p:nvSpPr>
        <p:spPr>
          <a:xfrm>
            <a:off x="1391920" y="5244165"/>
            <a:ext cx="3332480" cy="7721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CONDICIONANTES SOCIOECONOMICOS</a:t>
            </a:r>
            <a:endParaRPr lang="en-US" b="1" dirty="0"/>
          </a:p>
        </p:txBody>
      </p:sp>
      <p:sp>
        <p:nvSpPr>
          <p:cNvPr id="2" name="Rectángulo 1">
            <a:extLst>
              <a:ext uri="{FF2B5EF4-FFF2-40B4-BE49-F238E27FC236}">
                <a16:creationId xmlns:a16="http://schemas.microsoft.com/office/drawing/2014/main" id="{DDC03299-0C00-BFF5-18DE-A0239850A069}"/>
              </a:ext>
            </a:extLst>
          </p:cNvPr>
          <p:cNvSpPr/>
          <p:nvPr/>
        </p:nvSpPr>
        <p:spPr>
          <a:xfrm>
            <a:off x="375920" y="6414169"/>
            <a:ext cx="11725834" cy="343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dirty="0">
                <a:solidFill>
                  <a:schemeClr val="tx1"/>
                </a:solidFill>
              </a:rPr>
              <a:t>Vázquez </a:t>
            </a:r>
            <a:r>
              <a:rPr lang="es-ES" sz="1100" dirty="0" err="1">
                <a:solidFill>
                  <a:schemeClr val="tx1"/>
                </a:solidFill>
              </a:rPr>
              <a:t>Sarandeses</a:t>
            </a:r>
            <a:r>
              <a:rPr lang="es-ES" sz="1100" dirty="0">
                <a:solidFill>
                  <a:schemeClr val="tx1"/>
                </a:solidFill>
              </a:rPr>
              <a:t> J. E, Montoya Rivera J, Almaguer Delgado A. J, , García </a:t>
            </a:r>
            <a:r>
              <a:rPr lang="es-ES" sz="1100" dirty="0" err="1">
                <a:solidFill>
                  <a:schemeClr val="tx1"/>
                </a:solidFill>
              </a:rPr>
              <a:t>Céspedes</a:t>
            </a:r>
            <a:r>
              <a:rPr lang="es-ES" sz="1100" dirty="0">
                <a:solidFill>
                  <a:schemeClr val="tx1"/>
                </a:solidFill>
              </a:rPr>
              <a:t> M. E. La formación profesional en medicina general integral: una mirada crítica sobre la relación médico- paciente. MEDISAN [Internet]. 2014;18(10):1452-1461.</a:t>
            </a:r>
            <a:endParaRPr lang="en-US" sz="1100" dirty="0">
              <a:solidFill>
                <a:schemeClr val="tx1"/>
              </a:solidFill>
            </a:endParaRPr>
          </a:p>
        </p:txBody>
      </p:sp>
    </p:spTree>
    <p:extLst>
      <p:ext uri="{BB962C8B-B14F-4D97-AF65-F5344CB8AC3E}">
        <p14:creationId xmlns:p14="http://schemas.microsoft.com/office/powerpoint/2010/main" val="3441153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o 3">
            <a:extLst>
              <a:ext uri="{FF2B5EF4-FFF2-40B4-BE49-F238E27FC236}">
                <a16:creationId xmlns:a16="http://schemas.microsoft.com/office/drawing/2014/main" id="{07E185DB-33C8-6DC4-1A25-436E20BE7505}"/>
              </a:ext>
            </a:extLst>
          </p:cNvPr>
          <p:cNvSpPr/>
          <p:nvPr/>
        </p:nvSpPr>
        <p:spPr>
          <a:xfrm>
            <a:off x="871889" y="986589"/>
            <a:ext cx="9999312" cy="5708851"/>
          </a:xfrm>
          <a:prstGeom prst="frame">
            <a:avLst/>
          </a:prstGeom>
          <a:solidFill>
            <a:srgbClr val="ACEAEA"/>
          </a:solidFill>
          <a:ln>
            <a:solidFill>
              <a:srgbClr val="2DE7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Imagen 4">
            <a:extLst>
              <a:ext uri="{FF2B5EF4-FFF2-40B4-BE49-F238E27FC236}">
                <a16:creationId xmlns:a16="http://schemas.microsoft.com/office/drawing/2014/main" id="{C9C0A4B1-7248-5042-BE80-C98D1829164D}"/>
              </a:ext>
            </a:extLst>
          </p:cNvPr>
          <p:cNvPicPr>
            <a:picLocks noChangeAspect="1"/>
          </p:cNvPicPr>
          <p:nvPr/>
        </p:nvPicPr>
        <p:blipFill rotWithShape="1">
          <a:blip r:embed="rId3"/>
          <a:srcRect t="1534"/>
          <a:stretch/>
        </p:blipFill>
        <p:spPr>
          <a:xfrm>
            <a:off x="1453815" y="1138454"/>
            <a:ext cx="8838265" cy="5323306"/>
          </a:xfrm>
          <a:prstGeom prst="rect">
            <a:avLst/>
          </a:prstGeom>
        </p:spPr>
      </p:pic>
      <p:sp>
        <p:nvSpPr>
          <p:cNvPr id="2" name="Rectángulo 1">
            <a:extLst>
              <a:ext uri="{FF2B5EF4-FFF2-40B4-BE49-F238E27FC236}">
                <a16:creationId xmlns:a16="http://schemas.microsoft.com/office/drawing/2014/main" id="{5B1B59A6-1EC9-6FF6-5FDA-50934FD81C3E}"/>
              </a:ext>
            </a:extLst>
          </p:cNvPr>
          <p:cNvSpPr/>
          <p:nvPr/>
        </p:nvSpPr>
        <p:spPr>
          <a:xfrm>
            <a:off x="697831" y="312821"/>
            <a:ext cx="8493670" cy="517358"/>
          </a:xfrm>
          <a:prstGeom prst="rect">
            <a:avLst/>
          </a:prstGeom>
          <a:solidFill>
            <a:schemeClr val="accent5">
              <a:lumMod val="75000"/>
            </a:schemeClr>
          </a:solidFill>
          <a:ln>
            <a:solidFill>
              <a:srgbClr val="AC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600" b="1" dirty="0">
                <a:solidFill>
                  <a:srgbClr val="CCFFFF"/>
                </a:solidFill>
              </a:rPr>
              <a:t>PASANDO POR …</a:t>
            </a:r>
            <a:endParaRPr lang="en-US" sz="3600" b="1" dirty="0">
              <a:solidFill>
                <a:srgbClr val="CCFFFF"/>
              </a:solidFill>
            </a:endParaRPr>
          </a:p>
        </p:txBody>
      </p:sp>
    </p:spTree>
    <p:extLst>
      <p:ext uri="{BB962C8B-B14F-4D97-AF65-F5344CB8AC3E}">
        <p14:creationId xmlns:p14="http://schemas.microsoft.com/office/powerpoint/2010/main" val="4156113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C52B4-F4BC-7F47-8A3F-DBEC1222791F}"/>
              </a:ext>
            </a:extLst>
          </p:cNvPr>
          <p:cNvSpPr>
            <a:spLocks noGrp="1"/>
          </p:cNvSpPr>
          <p:nvPr>
            <p:ph type="ctrTitle"/>
          </p:nvPr>
        </p:nvSpPr>
        <p:spPr/>
        <p:txBody>
          <a:bodyPr anchor="t"/>
          <a:lstStyle/>
          <a:p>
            <a:r>
              <a:rPr lang="es-ES" dirty="0"/>
              <a:t>EL PACIENTE DIFÍCIL</a:t>
            </a:r>
          </a:p>
        </p:txBody>
      </p:sp>
      <p:sp>
        <p:nvSpPr>
          <p:cNvPr id="3" name="Subtítulo 2">
            <a:extLst>
              <a:ext uri="{FF2B5EF4-FFF2-40B4-BE49-F238E27FC236}">
                <a16:creationId xmlns:a16="http://schemas.microsoft.com/office/drawing/2014/main" id="{23F23ADB-7A8A-DC43-A455-1D333FEBE423}"/>
              </a:ext>
            </a:extLst>
          </p:cNvPr>
          <p:cNvSpPr>
            <a:spLocks noGrp="1"/>
          </p:cNvSpPr>
          <p:nvPr>
            <p:ph type="subTitle" idx="1"/>
          </p:nvPr>
        </p:nvSpPr>
        <p:spPr>
          <a:xfrm>
            <a:off x="5399901" y="3762678"/>
            <a:ext cx="6079525" cy="1188013"/>
          </a:xfrm>
        </p:spPr>
        <p:txBody>
          <a:bodyPr>
            <a:normAutofit/>
          </a:bodyPr>
          <a:lstStyle/>
          <a:p>
            <a:r>
              <a:rPr lang="es-ES" dirty="0"/>
              <a:t>SILVIA LÓPEZ CHAMÓN</a:t>
            </a:r>
          </a:p>
          <a:p>
            <a:r>
              <a:rPr lang="es-ES" sz="1400" i="1" dirty="0"/>
              <a:t>SECRETARIA GT SALUD MENTAL Y COMUNICACIÓN SEMERGEN</a:t>
            </a:r>
          </a:p>
          <a:p>
            <a:r>
              <a:rPr lang="es-ES" sz="1400" i="1" dirty="0"/>
              <a:t>CS HUERTA DE LOS FRAILES LEGANÉS</a:t>
            </a:r>
          </a:p>
        </p:txBody>
      </p:sp>
    </p:spTree>
    <p:extLst>
      <p:ext uri="{BB962C8B-B14F-4D97-AF65-F5344CB8AC3E}">
        <p14:creationId xmlns:p14="http://schemas.microsoft.com/office/powerpoint/2010/main" val="3256176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3688E09-E9A4-12DA-813A-71B5162EE8D9}"/>
              </a:ext>
            </a:extLst>
          </p:cNvPr>
          <p:cNvSpPr/>
          <p:nvPr/>
        </p:nvSpPr>
        <p:spPr>
          <a:xfrm>
            <a:off x="433137" y="914401"/>
            <a:ext cx="10828421" cy="640080"/>
          </a:xfrm>
          <a:prstGeom prst="rect">
            <a:avLst/>
          </a:prstGeom>
          <a:solidFill>
            <a:schemeClr val="accent5">
              <a:lumMod val="75000"/>
            </a:schemeClr>
          </a:solidFill>
          <a:ln>
            <a:solidFill>
              <a:srgbClr val="AC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srgbClr val="CCFFFF"/>
                </a:solidFill>
              </a:rPr>
              <a:t>O POR ESTILOS DE RESOLUCIÓN DE CONFLICTOS</a:t>
            </a:r>
            <a:endParaRPr lang="en-US" sz="3600" b="1" dirty="0">
              <a:solidFill>
                <a:srgbClr val="CCFFFF"/>
              </a:solidFill>
            </a:endParaRPr>
          </a:p>
        </p:txBody>
      </p:sp>
      <p:sp>
        <p:nvSpPr>
          <p:cNvPr id="3" name="Título 2">
            <a:extLst>
              <a:ext uri="{FF2B5EF4-FFF2-40B4-BE49-F238E27FC236}">
                <a16:creationId xmlns:a16="http://schemas.microsoft.com/office/drawing/2014/main" id="{750AC6D5-6335-0ECD-31B7-FB8F6A3F542F}"/>
              </a:ext>
            </a:extLst>
          </p:cNvPr>
          <p:cNvSpPr>
            <a:spLocks noGrp="1"/>
          </p:cNvSpPr>
          <p:nvPr>
            <p:ph type="title"/>
          </p:nvPr>
        </p:nvSpPr>
        <p:spPr>
          <a:xfrm>
            <a:off x="513147" y="1877995"/>
            <a:ext cx="10828421" cy="4535905"/>
          </a:xfrm>
        </p:spPr>
        <p:txBody>
          <a:bodyPr>
            <a:noAutofit/>
          </a:bodyPr>
          <a:lstStyle/>
          <a:p>
            <a:pPr marL="457200" indent="-457200" eaLnBrk="1" hangingPunct="1">
              <a:defRPr/>
            </a:pPr>
            <a:r>
              <a:rPr lang="es-ES_tradnl" altLang="es-ES" sz="2400" dirty="0">
                <a:solidFill>
                  <a:srgbClr val="0070C0"/>
                </a:solidFill>
                <a:cs typeface="Arial" charset="0"/>
              </a:rPr>
              <a:t>  </a:t>
            </a:r>
            <a:br>
              <a:rPr lang="es-ES_tradnl" altLang="es-ES" sz="2400" dirty="0">
                <a:solidFill>
                  <a:srgbClr val="0070C0"/>
                </a:solidFill>
                <a:cs typeface="Arial" charset="0"/>
              </a:rPr>
            </a:br>
            <a:br>
              <a:rPr lang="es-ES_tradnl" altLang="es-ES" sz="2400" dirty="0">
                <a:solidFill>
                  <a:srgbClr val="0070C0"/>
                </a:solidFill>
                <a:cs typeface="Arial" charset="0"/>
              </a:rPr>
            </a:br>
            <a:br>
              <a:rPr lang="es-ES_tradnl" altLang="es-ES" sz="2400" dirty="0">
                <a:solidFill>
                  <a:srgbClr val="0070C0"/>
                </a:solidFill>
                <a:cs typeface="Arial" charset="0"/>
              </a:rPr>
            </a:br>
            <a:br>
              <a:rPr lang="es-ES_tradnl" altLang="es-ES" sz="2400" dirty="0">
                <a:solidFill>
                  <a:srgbClr val="0070C0"/>
                </a:solidFill>
                <a:cs typeface="Arial" charset="0"/>
              </a:rPr>
            </a:br>
            <a:br>
              <a:rPr lang="es-ES_tradnl" altLang="es-ES" sz="2400" dirty="0">
                <a:solidFill>
                  <a:srgbClr val="0070C0"/>
                </a:solidFill>
                <a:cs typeface="Arial" charset="0"/>
              </a:rPr>
            </a:br>
            <a:endParaRPr lang="en-US" sz="2600" dirty="0">
              <a:solidFill>
                <a:srgbClr val="0070C0"/>
              </a:solidFill>
            </a:endParaRPr>
          </a:p>
        </p:txBody>
      </p:sp>
      <p:sp>
        <p:nvSpPr>
          <p:cNvPr id="7" name="Flecha: a la izquierda y arriba 6">
            <a:extLst>
              <a:ext uri="{FF2B5EF4-FFF2-40B4-BE49-F238E27FC236}">
                <a16:creationId xmlns:a16="http://schemas.microsoft.com/office/drawing/2014/main" id="{AC6FFF88-BAC0-CB24-B5C6-B065CDA9AA1E}"/>
              </a:ext>
            </a:extLst>
          </p:cNvPr>
          <p:cNvSpPr/>
          <p:nvPr/>
        </p:nvSpPr>
        <p:spPr>
          <a:xfrm rot="5400000">
            <a:off x="6379512" y="669125"/>
            <a:ext cx="684593" cy="9607818"/>
          </a:xfrm>
          <a:prstGeom prst="leftUpArrow">
            <a:avLst>
              <a:gd name="adj1" fmla="val 3833"/>
              <a:gd name="adj2" fmla="val 25000"/>
              <a:gd name="adj3" fmla="val 255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ECA94079-456A-2FD3-47E2-F53D1574798C}"/>
              </a:ext>
            </a:extLst>
          </p:cNvPr>
          <p:cNvSpPr/>
          <p:nvPr/>
        </p:nvSpPr>
        <p:spPr>
          <a:xfrm>
            <a:off x="3698240" y="5815330"/>
            <a:ext cx="4947920" cy="463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rgbClr val="002060"/>
                </a:solidFill>
              </a:rPr>
              <a:t>COOPERADOR</a:t>
            </a:r>
            <a:endParaRPr lang="en-US" sz="2800" b="1" dirty="0">
              <a:solidFill>
                <a:srgbClr val="002060"/>
              </a:solidFill>
            </a:endParaRPr>
          </a:p>
        </p:txBody>
      </p:sp>
      <p:sp>
        <p:nvSpPr>
          <p:cNvPr id="2" name="Rectángulo 1">
            <a:extLst>
              <a:ext uri="{FF2B5EF4-FFF2-40B4-BE49-F238E27FC236}">
                <a16:creationId xmlns:a16="http://schemas.microsoft.com/office/drawing/2014/main" id="{5347AE58-10E5-736A-F9F0-348652AFEC77}"/>
              </a:ext>
            </a:extLst>
          </p:cNvPr>
          <p:cNvSpPr/>
          <p:nvPr/>
        </p:nvSpPr>
        <p:spPr>
          <a:xfrm>
            <a:off x="121920" y="1981200"/>
            <a:ext cx="1666240" cy="5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rgbClr val="002060"/>
                </a:solidFill>
              </a:rPr>
              <a:t>ASERTIVO</a:t>
            </a:r>
            <a:endParaRPr lang="en-US" sz="2800" b="1" dirty="0">
              <a:solidFill>
                <a:srgbClr val="002060"/>
              </a:solidFill>
            </a:endParaRPr>
          </a:p>
        </p:txBody>
      </p:sp>
      <p:cxnSp>
        <p:nvCxnSpPr>
          <p:cNvPr id="5" name="Conector recto de flecha 4">
            <a:extLst>
              <a:ext uri="{FF2B5EF4-FFF2-40B4-BE49-F238E27FC236}">
                <a16:creationId xmlns:a16="http://schemas.microsoft.com/office/drawing/2014/main" id="{ECB5B27E-A9EF-498D-324D-7A2102B13D01}"/>
              </a:ext>
            </a:extLst>
          </p:cNvPr>
          <p:cNvCxnSpPr>
            <a:cxnSpLocks/>
          </p:cNvCxnSpPr>
          <p:nvPr/>
        </p:nvCxnSpPr>
        <p:spPr>
          <a:xfrm flipV="1">
            <a:off x="2103120" y="2072640"/>
            <a:ext cx="0" cy="2926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9DEE8548-DC0B-B2F3-0BCB-F149BB206D73}"/>
              </a:ext>
            </a:extLst>
          </p:cNvPr>
          <p:cNvSpPr/>
          <p:nvPr/>
        </p:nvSpPr>
        <p:spPr>
          <a:xfrm>
            <a:off x="5140966" y="2489200"/>
            <a:ext cx="2255512" cy="2306320"/>
          </a:xfrm>
          <a:prstGeom prst="rect">
            <a:avLst/>
          </a:prstGeom>
          <a:solidFill>
            <a:srgbClr val="2DE7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accent6">
                    <a:lumMod val="50000"/>
                  </a:schemeClr>
                </a:solidFill>
              </a:rPr>
              <a:t>NEGOCIADOR</a:t>
            </a:r>
            <a:endParaRPr lang="en-US" sz="2800" b="1" dirty="0">
              <a:solidFill>
                <a:schemeClr val="accent6">
                  <a:lumMod val="50000"/>
                </a:schemeClr>
              </a:solidFill>
            </a:endParaRPr>
          </a:p>
        </p:txBody>
      </p:sp>
      <p:sp>
        <p:nvSpPr>
          <p:cNvPr id="15" name="Rectángulo 14">
            <a:extLst>
              <a:ext uri="{FF2B5EF4-FFF2-40B4-BE49-F238E27FC236}">
                <a16:creationId xmlns:a16="http://schemas.microsoft.com/office/drawing/2014/main" id="{C32E4BF5-2516-6CA4-266E-D49F81E4A78F}"/>
              </a:ext>
            </a:extLst>
          </p:cNvPr>
          <p:cNvSpPr/>
          <p:nvPr/>
        </p:nvSpPr>
        <p:spPr>
          <a:xfrm>
            <a:off x="2834639" y="4104640"/>
            <a:ext cx="2082795" cy="132467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EVITADOR</a:t>
            </a:r>
            <a:endParaRPr lang="en-US" b="1" dirty="0"/>
          </a:p>
        </p:txBody>
      </p:sp>
      <p:sp>
        <p:nvSpPr>
          <p:cNvPr id="16" name="Rectángulo 15">
            <a:extLst>
              <a:ext uri="{FF2B5EF4-FFF2-40B4-BE49-F238E27FC236}">
                <a16:creationId xmlns:a16="http://schemas.microsoft.com/office/drawing/2014/main" id="{25E2F6EF-925E-0278-C2D2-3B8FC7E80D0B}"/>
              </a:ext>
            </a:extLst>
          </p:cNvPr>
          <p:cNvSpPr/>
          <p:nvPr/>
        </p:nvSpPr>
        <p:spPr>
          <a:xfrm>
            <a:off x="2834639" y="1912118"/>
            <a:ext cx="2082795" cy="132467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COMPETENTE</a:t>
            </a:r>
            <a:endParaRPr lang="en-US" b="1" dirty="0"/>
          </a:p>
        </p:txBody>
      </p:sp>
      <p:sp>
        <p:nvSpPr>
          <p:cNvPr id="17" name="Rectángulo 16">
            <a:extLst>
              <a:ext uri="{FF2B5EF4-FFF2-40B4-BE49-F238E27FC236}">
                <a16:creationId xmlns:a16="http://schemas.microsoft.com/office/drawing/2014/main" id="{6CF55FD9-5FB6-A5DA-94AF-5AAD74FBC074}"/>
              </a:ext>
            </a:extLst>
          </p:cNvPr>
          <p:cNvSpPr/>
          <p:nvPr/>
        </p:nvSpPr>
        <p:spPr>
          <a:xfrm>
            <a:off x="7593597" y="1912118"/>
            <a:ext cx="1906003" cy="13246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COLABORADOR</a:t>
            </a:r>
            <a:endParaRPr lang="en-US" b="1" dirty="0"/>
          </a:p>
        </p:txBody>
      </p:sp>
      <p:sp>
        <p:nvSpPr>
          <p:cNvPr id="18" name="Rectángulo 17">
            <a:extLst>
              <a:ext uri="{FF2B5EF4-FFF2-40B4-BE49-F238E27FC236}">
                <a16:creationId xmlns:a16="http://schemas.microsoft.com/office/drawing/2014/main" id="{9FD7E44A-CACD-2616-AB34-A0657EC6FD8E}"/>
              </a:ext>
            </a:extLst>
          </p:cNvPr>
          <p:cNvSpPr/>
          <p:nvPr/>
        </p:nvSpPr>
        <p:spPr>
          <a:xfrm>
            <a:off x="7593597" y="4104640"/>
            <a:ext cx="1906003" cy="132467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ACOMODATICIO</a:t>
            </a:r>
            <a:endParaRPr lang="en-US" b="1" dirty="0"/>
          </a:p>
        </p:txBody>
      </p:sp>
      <p:sp>
        <p:nvSpPr>
          <p:cNvPr id="4" name="Rectángulo 3">
            <a:extLst>
              <a:ext uri="{FF2B5EF4-FFF2-40B4-BE49-F238E27FC236}">
                <a16:creationId xmlns:a16="http://schemas.microsoft.com/office/drawing/2014/main" id="{47D2A704-B1F8-7FC0-CB50-47FF9C6120D1}"/>
              </a:ext>
            </a:extLst>
          </p:cNvPr>
          <p:cNvSpPr/>
          <p:nvPr/>
        </p:nvSpPr>
        <p:spPr>
          <a:xfrm>
            <a:off x="433137" y="6476865"/>
            <a:ext cx="9518295" cy="294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i="0" dirty="0">
              <a:solidFill>
                <a:schemeClr val="tx1"/>
              </a:solidFill>
              <a:effectLst/>
              <a:latin typeface="Roboto" panose="02000000000000000000" pitchFamily="2" charset="0"/>
            </a:endParaRPr>
          </a:p>
          <a:p>
            <a:r>
              <a:rPr lang="es-ES" sz="900" i="0" dirty="0">
                <a:solidFill>
                  <a:schemeClr val="tx1"/>
                </a:solidFill>
                <a:effectLst/>
                <a:latin typeface="Roboto" panose="02000000000000000000" pitchFamily="2" charset="0"/>
              </a:rPr>
              <a:t>Modificado de:</a:t>
            </a:r>
            <a:r>
              <a:rPr lang="es-ES" sz="900" dirty="0">
                <a:solidFill>
                  <a:schemeClr val="tx1"/>
                </a:solidFill>
                <a:effectLst/>
                <a:latin typeface="Times New Roman" panose="02020603050405020304" pitchFamily="18" charset="0"/>
                <a:ea typeface="Times New Roman" panose="02020603050405020304" pitchFamily="18" charset="0"/>
              </a:rPr>
              <a:t> Relaciones difíciles médico-paciente en el ejercicio práctico del médico de Atención Primaria</a:t>
            </a:r>
            <a:r>
              <a:rPr lang="es-ES" sz="900" dirty="0">
                <a:solidFill>
                  <a:schemeClr val="tx1"/>
                </a:solidFill>
                <a:effectLst/>
                <a:latin typeface="Arial" panose="020B0604020202020204" pitchFamily="34" charset="0"/>
                <a:ea typeface="Times New Roman" panose="02020603050405020304" pitchFamily="18" charset="0"/>
              </a:rPr>
              <a:t> ISBN: </a:t>
            </a:r>
            <a:r>
              <a:rPr lang="es-ES" sz="900" i="0" dirty="0">
                <a:solidFill>
                  <a:schemeClr val="tx1"/>
                </a:solidFill>
                <a:effectLst/>
                <a:latin typeface="Arial" panose="020B0604020202020204" pitchFamily="34" charset="0"/>
                <a:ea typeface="Times New Roman" panose="02020603050405020304" pitchFamily="18" charset="0"/>
              </a:rPr>
              <a:t>978-84-7877-496-8</a:t>
            </a:r>
            <a:endParaRPr lang="en-US" sz="900" dirty="0">
              <a:solidFill>
                <a:schemeClr val="tx1"/>
              </a:solidFill>
              <a:effectLst/>
              <a:latin typeface="Times New Roman" panose="02020603050405020304" pitchFamily="18" charset="0"/>
              <a:ea typeface="Times New Roman" panose="02020603050405020304" pitchFamily="18" charset="0"/>
            </a:endParaRPr>
          </a:p>
          <a:p>
            <a:pPr algn="ctr"/>
            <a:r>
              <a:rPr lang="es-ES" sz="800" b="0" i="0" dirty="0">
                <a:solidFill>
                  <a:srgbClr val="666666"/>
                </a:solidFill>
                <a:effectLst/>
                <a:latin typeface="Roboto" panose="02000000000000000000" pitchFamily="2" charset="0"/>
              </a:rPr>
              <a:t>  .</a:t>
            </a:r>
            <a:endParaRPr lang="en-US" sz="800" dirty="0">
              <a:solidFill>
                <a:schemeClr val="tx1"/>
              </a:solidFill>
            </a:endParaRPr>
          </a:p>
        </p:txBody>
      </p:sp>
    </p:spTree>
    <p:extLst>
      <p:ext uri="{BB962C8B-B14F-4D97-AF65-F5344CB8AC3E}">
        <p14:creationId xmlns:p14="http://schemas.microsoft.com/office/powerpoint/2010/main" val="349835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a:extLst>
              <a:ext uri="{FF2B5EF4-FFF2-40B4-BE49-F238E27FC236}">
                <a16:creationId xmlns:a16="http://schemas.microsoft.com/office/drawing/2014/main" id="{D42E8479-5576-570D-E922-3C94EBC0B6F4}"/>
              </a:ext>
            </a:extLst>
          </p:cNvPr>
          <p:cNvSpPr>
            <a:spLocks noGrp="1"/>
          </p:cNvSpPr>
          <p:nvPr>
            <p:ph type="title"/>
          </p:nvPr>
        </p:nvSpPr>
        <p:spPr>
          <a:xfrm>
            <a:off x="396241" y="914399"/>
            <a:ext cx="11393454" cy="1016001"/>
          </a:xfrm>
          <a:solidFill>
            <a:schemeClr val="accent5">
              <a:lumMod val="75000"/>
            </a:schemeClr>
          </a:solidFill>
        </p:spPr>
        <p:txBody>
          <a:bodyPr>
            <a:noAutofit/>
          </a:bodyPr>
          <a:lstStyle/>
          <a:p>
            <a:br>
              <a:rPr lang="es-ES" altLang="es-ES" sz="3000" b="1" dirty="0">
                <a:solidFill>
                  <a:srgbClr val="CCFFFF"/>
                </a:solidFill>
              </a:rPr>
            </a:br>
            <a:r>
              <a:rPr lang="es-ES" altLang="es-ES" sz="3000" b="1" dirty="0">
                <a:solidFill>
                  <a:srgbClr val="CCFFFF"/>
                </a:solidFill>
              </a:rPr>
              <a:t>DESARROLLAR HABILIDADES, FACILITA LA PREVENCIÓN </a:t>
            </a:r>
            <a:br>
              <a:rPr lang="es-ES" altLang="es-ES" sz="3000" b="1" dirty="0">
                <a:solidFill>
                  <a:srgbClr val="CCFFFF"/>
                </a:solidFill>
              </a:rPr>
            </a:br>
            <a:r>
              <a:rPr lang="es-ES" altLang="es-ES" sz="3000" b="1" dirty="0">
                <a:solidFill>
                  <a:srgbClr val="CCFFFF"/>
                </a:solidFill>
              </a:rPr>
              <a:t>Y RESOLUCIÓN DE CONFLICTOS, DISMINUYE EL BURN-OUT</a:t>
            </a:r>
            <a:br>
              <a:rPr lang="es-ES" altLang="es-ES" sz="3000" b="1" dirty="0">
                <a:solidFill>
                  <a:srgbClr val="CCFFFF"/>
                </a:solidFill>
              </a:rPr>
            </a:br>
            <a:endParaRPr lang="es-ES" altLang="es-ES" sz="3000" b="1" dirty="0">
              <a:solidFill>
                <a:srgbClr val="CCFFFF"/>
              </a:solidFill>
            </a:endParaRPr>
          </a:p>
        </p:txBody>
      </p:sp>
      <p:sp>
        <p:nvSpPr>
          <p:cNvPr id="20483" name="Marcador de contenido 2">
            <a:extLst>
              <a:ext uri="{FF2B5EF4-FFF2-40B4-BE49-F238E27FC236}">
                <a16:creationId xmlns:a16="http://schemas.microsoft.com/office/drawing/2014/main" id="{740318EF-40B9-BD2A-B1EE-1422BE038F58}"/>
              </a:ext>
            </a:extLst>
          </p:cNvPr>
          <p:cNvSpPr>
            <a:spLocks noGrp="1"/>
          </p:cNvSpPr>
          <p:nvPr>
            <p:ph idx="1"/>
          </p:nvPr>
        </p:nvSpPr>
        <p:spPr>
          <a:xfrm>
            <a:off x="1219200" y="2355275"/>
            <a:ext cx="10140633" cy="3420093"/>
          </a:xfrm>
        </p:spPr>
        <p:txBody>
          <a:bodyPr>
            <a:normAutofit/>
          </a:bodyPr>
          <a:lstStyle/>
          <a:p>
            <a:pPr>
              <a:buFont typeface="Arial" panose="020B0604020202020204" pitchFamily="34" charset="0"/>
              <a:buChar char="•"/>
            </a:pPr>
            <a:r>
              <a:rPr lang="es-ES" altLang="es-ES" sz="2400" dirty="0">
                <a:solidFill>
                  <a:srgbClr val="002754"/>
                </a:solidFill>
              </a:rPr>
              <a:t>ACTUAR CON PROFESIONALIDAD</a:t>
            </a:r>
          </a:p>
          <a:p>
            <a:pPr>
              <a:buFont typeface="Arial" panose="020B0604020202020204" pitchFamily="34" charset="0"/>
              <a:buChar char="•"/>
            </a:pPr>
            <a:r>
              <a:rPr lang="es-ES" altLang="es-ES" sz="2400" dirty="0">
                <a:solidFill>
                  <a:srgbClr val="002754"/>
                </a:solidFill>
              </a:rPr>
              <a:t>MEJORAR EL PERFIL PROFESIONAL Y PERSONAL</a:t>
            </a:r>
          </a:p>
          <a:p>
            <a:pPr>
              <a:buFont typeface="Arial" panose="020B0604020202020204" pitchFamily="34" charset="0"/>
              <a:buChar char="•"/>
            </a:pPr>
            <a:r>
              <a:rPr lang="es-ES" altLang="es-ES" sz="2400" dirty="0">
                <a:solidFill>
                  <a:srgbClr val="002754"/>
                </a:solidFill>
              </a:rPr>
              <a:t>MANTENER AUTOESTIMA </a:t>
            </a:r>
          </a:p>
          <a:p>
            <a:pPr>
              <a:buFont typeface="Arial" panose="020B0604020202020204" pitchFamily="34" charset="0"/>
              <a:buChar char="•"/>
            </a:pPr>
            <a:r>
              <a:rPr lang="es-ES" altLang="es-ES" sz="2400" dirty="0">
                <a:solidFill>
                  <a:srgbClr val="002754"/>
                </a:solidFill>
              </a:rPr>
              <a:t>COMPARTIR EXPERIENCIAS ENTRE COMPAÑEROS</a:t>
            </a:r>
          </a:p>
          <a:p>
            <a:pPr>
              <a:buFont typeface="Arial" panose="020B0604020202020204" pitchFamily="34" charset="0"/>
              <a:buChar char="•"/>
            </a:pPr>
            <a:r>
              <a:rPr lang="es-ES" altLang="es-ES" sz="2400" dirty="0">
                <a:solidFill>
                  <a:srgbClr val="002754"/>
                </a:solidFill>
              </a:rPr>
              <a:t>ACEPTAR LOS LÍMITES PERSONALES Y EN LAS RELACIONES</a:t>
            </a:r>
          </a:p>
          <a:p>
            <a:pPr>
              <a:buFont typeface="Arial" panose="020B0604020202020204" pitchFamily="34" charset="0"/>
              <a:buChar char="•"/>
            </a:pPr>
            <a:r>
              <a:rPr lang="es-ES" altLang="es-ES" sz="2400" dirty="0">
                <a:solidFill>
                  <a:srgbClr val="002754"/>
                </a:solidFill>
              </a:rPr>
              <a:t>SABER DESCONECTAR DE LOS PROBLEMAS LABORALES</a:t>
            </a:r>
          </a:p>
          <a:p>
            <a:pPr>
              <a:buFont typeface="Arial" panose="020B0604020202020204" pitchFamily="34" charset="0"/>
              <a:buChar char="•"/>
            </a:pPr>
            <a:r>
              <a:rPr lang="es-ES" altLang="es-ES" sz="2400" dirty="0">
                <a:solidFill>
                  <a:srgbClr val="002754"/>
                </a:solidFill>
              </a:rPr>
              <a:t>EVITAR EL FUROR TERAPEÚTICO                                                                                                                                                                                                                                                                                                                                                                                                                                                                                                                                                                                                                                                                                                                                           </a:t>
            </a:r>
          </a:p>
        </p:txBody>
      </p:sp>
      <p:sp>
        <p:nvSpPr>
          <p:cNvPr id="2" name="Rectángulo 1">
            <a:extLst>
              <a:ext uri="{FF2B5EF4-FFF2-40B4-BE49-F238E27FC236}">
                <a16:creationId xmlns:a16="http://schemas.microsoft.com/office/drawing/2014/main" id="{7B8769D1-51ED-BFE3-7B49-A8C90D31CF85}"/>
              </a:ext>
            </a:extLst>
          </p:cNvPr>
          <p:cNvSpPr/>
          <p:nvPr/>
        </p:nvSpPr>
        <p:spPr>
          <a:xfrm>
            <a:off x="301659" y="6352675"/>
            <a:ext cx="11393454" cy="413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dirty="0">
                <a:solidFill>
                  <a:schemeClr val="tx1"/>
                </a:solidFill>
              </a:rPr>
              <a:t>Vázquez </a:t>
            </a:r>
            <a:r>
              <a:rPr lang="es-ES" sz="1100" dirty="0" err="1">
                <a:solidFill>
                  <a:schemeClr val="tx1"/>
                </a:solidFill>
              </a:rPr>
              <a:t>Sarandeses</a:t>
            </a:r>
            <a:r>
              <a:rPr lang="es-ES" sz="1100" dirty="0">
                <a:solidFill>
                  <a:schemeClr val="tx1"/>
                </a:solidFill>
              </a:rPr>
              <a:t> J. E, Montoya Rivera J, Almaguer Delgado A. J, , García </a:t>
            </a:r>
            <a:r>
              <a:rPr lang="es-ES" sz="1100" dirty="0" err="1">
                <a:solidFill>
                  <a:schemeClr val="tx1"/>
                </a:solidFill>
              </a:rPr>
              <a:t>Céspedes</a:t>
            </a:r>
            <a:r>
              <a:rPr lang="es-ES" sz="1100" dirty="0">
                <a:solidFill>
                  <a:schemeClr val="tx1"/>
                </a:solidFill>
              </a:rPr>
              <a:t> M. E. La formación profesional en medicina general integral: una mirada crítica sobre la relación médico- paciente. MEDISAN [Internet]. 2014;18(10):1452-1461.</a:t>
            </a:r>
            <a:endParaRPr lang="en-US" sz="1100" dirty="0">
              <a:solidFill>
                <a:schemeClr val="tx1"/>
              </a:solidFill>
            </a:endParaRPr>
          </a:p>
        </p:txBody>
      </p:sp>
    </p:spTree>
    <p:extLst>
      <p:ext uri="{BB962C8B-B14F-4D97-AF65-F5344CB8AC3E}">
        <p14:creationId xmlns:p14="http://schemas.microsoft.com/office/powerpoint/2010/main" val="683006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C52B4-F4BC-7F47-8A3F-DBEC1222791F}"/>
              </a:ext>
            </a:extLst>
          </p:cNvPr>
          <p:cNvSpPr>
            <a:spLocks noGrp="1"/>
          </p:cNvSpPr>
          <p:nvPr>
            <p:ph type="ctrTitle"/>
          </p:nvPr>
        </p:nvSpPr>
        <p:spPr>
          <a:xfrm>
            <a:off x="2256312" y="2923673"/>
            <a:ext cx="9223117" cy="2129589"/>
          </a:xfrm>
        </p:spPr>
        <p:txBody>
          <a:bodyPr anchor="t"/>
          <a:lstStyle/>
          <a:p>
            <a:pPr algn="ctr"/>
            <a:r>
              <a:rPr lang="es-ES_tradnl" dirty="0"/>
              <a:t>PARTICIPACIÓN DEL ENTORNO COMO ELEMENTO DE CRISPACIÓN</a:t>
            </a:r>
            <a:br>
              <a:rPr lang="es-ES_tradnl" dirty="0"/>
            </a:br>
            <a:br>
              <a:rPr lang="es-ES_tradnl" dirty="0"/>
            </a:br>
            <a:br>
              <a:rPr lang="es-ES_tradnl" dirty="0"/>
            </a:br>
            <a:br>
              <a:rPr lang="es-ES_tradnl" dirty="0"/>
            </a:br>
            <a:endParaRPr lang="es-ES" dirty="0"/>
          </a:p>
        </p:txBody>
      </p:sp>
    </p:spTree>
    <p:extLst>
      <p:ext uri="{BB962C8B-B14F-4D97-AF65-F5344CB8AC3E}">
        <p14:creationId xmlns:p14="http://schemas.microsoft.com/office/powerpoint/2010/main" val="2045160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3688E09-E9A4-12DA-813A-71B5162EE8D9}"/>
              </a:ext>
            </a:extLst>
          </p:cNvPr>
          <p:cNvSpPr/>
          <p:nvPr/>
        </p:nvSpPr>
        <p:spPr>
          <a:xfrm>
            <a:off x="433137" y="795558"/>
            <a:ext cx="10828421" cy="739598"/>
          </a:xfrm>
          <a:prstGeom prst="rect">
            <a:avLst/>
          </a:prstGeom>
          <a:solidFill>
            <a:srgbClr val="2DE7D5"/>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schemeClr val="accent1">
                    <a:lumMod val="75000"/>
                  </a:schemeClr>
                </a:solidFill>
              </a:rPr>
              <a:t>CALIDAD DEL ENTORNO: ELEMENTOS FACILITADORES</a:t>
            </a:r>
            <a:endParaRPr lang="en-US" sz="3600" b="1" dirty="0">
              <a:solidFill>
                <a:schemeClr val="accent1">
                  <a:lumMod val="75000"/>
                </a:schemeClr>
              </a:solidFill>
            </a:endParaRPr>
          </a:p>
        </p:txBody>
      </p:sp>
      <p:sp>
        <p:nvSpPr>
          <p:cNvPr id="3" name="Título 2">
            <a:extLst>
              <a:ext uri="{FF2B5EF4-FFF2-40B4-BE49-F238E27FC236}">
                <a16:creationId xmlns:a16="http://schemas.microsoft.com/office/drawing/2014/main" id="{750AC6D5-6335-0ECD-31B7-FB8F6A3F542F}"/>
              </a:ext>
            </a:extLst>
          </p:cNvPr>
          <p:cNvSpPr>
            <a:spLocks noGrp="1"/>
          </p:cNvSpPr>
          <p:nvPr>
            <p:ph type="title"/>
          </p:nvPr>
        </p:nvSpPr>
        <p:spPr>
          <a:xfrm>
            <a:off x="415891" y="1776395"/>
            <a:ext cx="10828421" cy="4535905"/>
          </a:xfrm>
        </p:spPr>
        <p:txBody>
          <a:bodyPr>
            <a:noAutofit/>
          </a:bodyPr>
          <a:lstStyle/>
          <a:p>
            <a:pPr>
              <a:lnSpc>
                <a:spcPct val="100000"/>
              </a:lnSpc>
            </a:pPr>
            <a:br>
              <a:rPr lang="es-ES" altLang="es-ES" sz="2600" b="1" dirty="0"/>
            </a:br>
            <a:endParaRPr lang="en-US" sz="2600" dirty="0"/>
          </a:p>
        </p:txBody>
      </p:sp>
      <p:sp>
        <p:nvSpPr>
          <p:cNvPr id="2" name="Rectángulo 1">
            <a:extLst>
              <a:ext uri="{FF2B5EF4-FFF2-40B4-BE49-F238E27FC236}">
                <a16:creationId xmlns:a16="http://schemas.microsoft.com/office/drawing/2014/main" id="{CB3F2898-9188-4B5A-A326-664D5C850B5F}"/>
              </a:ext>
            </a:extLst>
          </p:cNvPr>
          <p:cNvSpPr/>
          <p:nvPr/>
        </p:nvSpPr>
        <p:spPr>
          <a:xfrm>
            <a:off x="415891" y="1850390"/>
            <a:ext cx="4886960" cy="78352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EQUIPO CON BUENA COHEXIÓN </a:t>
            </a:r>
          </a:p>
          <a:p>
            <a:pPr algn="ctr"/>
            <a:r>
              <a:rPr lang="es-ES" sz="2000" b="1" dirty="0"/>
              <a:t>Y CIRCUITOS BIEN DEFINIDOS</a:t>
            </a:r>
            <a:endParaRPr lang="en-US" sz="2000" b="1" dirty="0"/>
          </a:p>
        </p:txBody>
      </p:sp>
      <p:sp>
        <p:nvSpPr>
          <p:cNvPr id="4" name="Rectángulo 3">
            <a:extLst>
              <a:ext uri="{FF2B5EF4-FFF2-40B4-BE49-F238E27FC236}">
                <a16:creationId xmlns:a16="http://schemas.microsoft.com/office/drawing/2014/main" id="{0ABD05A9-41B5-C969-8AA2-3E0631F11FD0}"/>
              </a:ext>
            </a:extLst>
          </p:cNvPr>
          <p:cNvSpPr/>
          <p:nvPr/>
        </p:nvSpPr>
        <p:spPr>
          <a:xfrm>
            <a:off x="415891" y="2852285"/>
            <a:ext cx="7034463" cy="52832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SUFICIENTES RELEVOS PROFESIONALES EN LAS AUSENCIAS</a:t>
            </a:r>
            <a:endParaRPr lang="en-US" sz="2000" b="1" dirty="0"/>
          </a:p>
        </p:txBody>
      </p:sp>
      <p:sp>
        <p:nvSpPr>
          <p:cNvPr id="5" name="Rectángulo 4">
            <a:extLst>
              <a:ext uri="{FF2B5EF4-FFF2-40B4-BE49-F238E27FC236}">
                <a16:creationId xmlns:a16="http://schemas.microsoft.com/office/drawing/2014/main" id="{AEE73DA1-4996-2EB0-87D5-216C5E003B75}"/>
              </a:ext>
            </a:extLst>
          </p:cNvPr>
          <p:cNvSpPr/>
          <p:nvPr/>
        </p:nvSpPr>
        <p:spPr>
          <a:xfrm>
            <a:off x="415891" y="3734532"/>
            <a:ext cx="5563902" cy="5283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ACCESIBILIDAD PARA INTERCONSULTAS</a:t>
            </a:r>
            <a:endParaRPr lang="en-US" sz="2000" b="1" dirty="0"/>
          </a:p>
        </p:txBody>
      </p:sp>
      <p:sp>
        <p:nvSpPr>
          <p:cNvPr id="7" name="Rectángulo 6">
            <a:extLst>
              <a:ext uri="{FF2B5EF4-FFF2-40B4-BE49-F238E27FC236}">
                <a16:creationId xmlns:a16="http://schemas.microsoft.com/office/drawing/2014/main" id="{9B19F2CE-7DE7-972A-CBBD-E6AF6F65D671}"/>
              </a:ext>
            </a:extLst>
          </p:cNvPr>
          <p:cNvSpPr/>
          <p:nvPr/>
        </p:nvSpPr>
        <p:spPr>
          <a:xfrm>
            <a:off x="6293049" y="3697170"/>
            <a:ext cx="4934017" cy="499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PERTINENCIA EN RECURSOS SOCIALES</a:t>
            </a:r>
            <a:endParaRPr lang="en-US" sz="2000" b="1" dirty="0"/>
          </a:p>
        </p:txBody>
      </p:sp>
      <p:sp>
        <p:nvSpPr>
          <p:cNvPr id="8" name="Rectángulo 7">
            <a:extLst>
              <a:ext uri="{FF2B5EF4-FFF2-40B4-BE49-F238E27FC236}">
                <a16:creationId xmlns:a16="http://schemas.microsoft.com/office/drawing/2014/main" id="{6996B53F-97C6-8D40-1A11-DED3ACBE0ACD}"/>
              </a:ext>
            </a:extLst>
          </p:cNvPr>
          <p:cNvSpPr/>
          <p:nvPr/>
        </p:nvSpPr>
        <p:spPr>
          <a:xfrm>
            <a:off x="6275804" y="1698727"/>
            <a:ext cx="4968508" cy="92255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FORMACIÓN CONTINUADA E INTERCAMBIO DE EXPERIENCIAS PROFESIONALES</a:t>
            </a:r>
            <a:endParaRPr lang="en-US" sz="2000" b="1" dirty="0"/>
          </a:p>
        </p:txBody>
      </p:sp>
      <p:sp>
        <p:nvSpPr>
          <p:cNvPr id="9" name="Rectángulo 8">
            <a:extLst>
              <a:ext uri="{FF2B5EF4-FFF2-40B4-BE49-F238E27FC236}">
                <a16:creationId xmlns:a16="http://schemas.microsoft.com/office/drawing/2014/main" id="{51FC6E30-C04B-6234-73D8-41FA0C35B820}"/>
              </a:ext>
            </a:extLst>
          </p:cNvPr>
          <p:cNvSpPr/>
          <p:nvPr/>
        </p:nvSpPr>
        <p:spPr>
          <a:xfrm>
            <a:off x="712774" y="4544227"/>
            <a:ext cx="9712960" cy="677112"/>
          </a:xfrm>
          <a:prstGeom prst="rect">
            <a:avLst/>
          </a:prstGeom>
          <a:solidFill>
            <a:srgbClr val="099F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INFRAESTRUCTURAS DIGNAS, SEGURAS, BIEN CUIDADAS, ERGONÓMICAS, SOSTENIBLES</a:t>
            </a:r>
            <a:endParaRPr lang="en-US" sz="2000" b="1" dirty="0"/>
          </a:p>
        </p:txBody>
      </p:sp>
      <p:sp>
        <p:nvSpPr>
          <p:cNvPr id="10" name="Rectángulo 9">
            <a:extLst>
              <a:ext uri="{FF2B5EF4-FFF2-40B4-BE49-F238E27FC236}">
                <a16:creationId xmlns:a16="http://schemas.microsoft.com/office/drawing/2014/main" id="{9CC164BC-0A42-3C7A-57EA-EA78E6842448}"/>
              </a:ext>
            </a:extLst>
          </p:cNvPr>
          <p:cNvSpPr/>
          <p:nvPr/>
        </p:nvSpPr>
        <p:spPr>
          <a:xfrm>
            <a:off x="7816114" y="2815324"/>
            <a:ext cx="3428198" cy="5840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ACCESIBILIDAD A PRIMARIA</a:t>
            </a:r>
            <a:endParaRPr lang="en-US" sz="2000" b="1" dirty="0"/>
          </a:p>
        </p:txBody>
      </p:sp>
      <p:sp>
        <p:nvSpPr>
          <p:cNvPr id="11" name="Rectángulo 10">
            <a:extLst>
              <a:ext uri="{FF2B5EF4-FFF2-40B4-BE49-F238E27FC236}">
                <a16:creationId xmlns:a16="http://schemas.microsoft.com/office/drawing/2014/main" id="{638B0F65-5E10-11BF-60E7-0FD939586F4D}"/>
              </a:ext>
            </a:extLst>
          </p:cNvPr>
          <p:cNvSpPr/>
          <p:nvPr/>
        </p:nvSpPr>
        <p:spPr>
          <a:xfrm>
            <a:off x="3907983" y="5686465"/>
            <a:ext cx="7437863" cy="5840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RECONOCIMIENTO, APOYO,INCENTIVOS Y RESPETO INSTITUCIONAL</a:t>
            </a:r>
            <a:endParaRPr lang="en-US" sz="2000" b="1" dirty="0"/>
          </a:p>
        </p:txBody>
      </p:sp>
      <p:sp>
        <p:nvSpPr>
          <p:cNvPr id="12" name="Rectángulo 11">
            <a:extLst>
              <a:ext uri="{FF2B5EF4-FFF2-40B4-BE49-F238E27FC236}">
                <a16:creationId xmlns:a16="http://schemas.microsoft.com/office/drawing/2014/main" id="{B26D7314-85FD-6D0B-F460-03181D4678A0}"/>
              </a:ext>
            </a:extLst>
          </p:cNvPr>
          <p:cNvSpPr/>
          <p:nvPr/>
        </p:nvSpPr>
        <p:spPr>
          <a:xfrm>
            <a:off x="415891" y="5518349"/>
            <a:ext cx="3390558" cy="79395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VERSATILIDAD EN LA GESTIÓN</a:t>
            </a:r>
            <a:endParaRPr lang="en-US" sz="2000" b="1" dirty="0"/>
          </a:p>
        </p:txBody>
      </p:sp>
    </p:spTree>
    <p:extLst>
      <p:ext uri="{BB962C8B-B14F-4D97-AF65-F5344CB8AC3E}">
        <p14:creationId xmlns:p14="http://schemas.microsoft.com/office/powerpoint/2010/main" val="4096573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a:extLst>
              <a:ext uri="{FF2B5EF4-FFF2-40B4-BE49-F238E27FC236}">
                <a16:creationId xmlns:a16="http://schemas.microsoft.com/office/drawing/2014/main" id="{7AD13C92-933F-398A-F776-0899046CEF2A}"/>
              </a:ext>
            </a:extLst>
          </p:cNvPr>
          <p:cNvSpPr>
            <a:spLocks noGrp="1"/>
          </p:cNvSpPr>
          <p:nvPr>
            <p:ph type="title"/>
          </p:nvPr>
        </p:nvSpPr>
        <p:spPr>
          <a:xfrm>
            <a:off x="701040" y="1544369"/>
            <a:ext cx="10782748" cy="855023"/>
          </a:xfrm>
        </p:spPr>
        <p:txBody>
          <a:bodyPr>
            <a:noAutofit/>
          </a:bodyPr>
          <a:lstStyle/>
          <a:p>
            <a:r>
              <a:rPr lang="es-ES" altLang="es-ES" sz="2400" b="1" dirty="0"/>
              <a:t>LA FALTA DE CALIDAD DE RECURSOS DIFICULTA EL DESARROLLO DE LAS CONSULTAS</a:t>
            </a:r>
            <a:r>
              <a:rPr lang="es-ES" altLang="es-ES" sz="2000" b="1" dirty="0"/>
              <a:t>		</a:t>
            </a:r>
            <a:endParaRPr lang="es-ES" altLang="es-ES" sz="2000" b="1" dirty="0">
              <a:cs typeface="Arial" panose="020B0604020202020204" pitchFamily="34" charset="0"/>
            </a:endParaRPr>
          </a:p>
        </p:txBody>
      </p:sp>
      <p:sp>
        <p:nvSpPr>
          <p:cNvPr id="10243" name="1 Marcador de contenido">
            <a:extLst>
              <a:ext uri="{FF2B5EF4-FFF2-40B4-BE49-F238E27FC236}">
                <a16:creationId xmlns:a16="http://schemas.microsoft.com/office/drawing/2014/main" id="{70DE517E-1CB3-B1D1-9184-91FEB0AF6749}"/>
              </a:ext>
            </a:extLst>
          </p:cNvPr>
          <p:cNvSpPr>
            <a:spLocks noGrp="1"/>
          </p:cNvSpPr>
          <p:nvPr>
            <p:ph idx="1"/>
          </p:nvPr>
        </p:nvSpPr>
        <p:spPr>
          <a:xfrm>
            <a:off x="853440" y="2727500"/>
            <a:ext cx="10630348" cy="3124660"/>
          </a:xfrm>
          <a:solidFill>
            <a:schemeClr val="bg1">
              <a:lumMod val="95000"/>
            </a:schemeClr>
          </a:solidFill>
        </p:spPr>
        <p:txBody>
          <a:bodyPr>
            <a:normAutofit/>
          </a:bodyPr>
          <a:lstStyle/>
          <a:p>
            <a:pPr>
              <a:lnSpc>
                <a:spcPct val="100000"/>
              </a:lnSpc>
              <a:buFont typeface="Wingdings" panose="05000000000000000000" pitchFamily="2" charset="2"/>
              <a:buChar char="ü"/>
            </a:pPr>
            <a:r>
              <a:rPr lang="es-ES" altLang="es-ES" sz="2000" dirty="0">
                <a:solidFill>
                  <a:srgbClr val="002060"/>
                </a:solidFill>
              </a:rPr>
              <a:t>Entorno físico: Falta de confortabilidad. </a:t>
            </a:r>
          </a:p>
          <a:p>
            <a:pPr>
              <a:lnSpc>
                <a:spcPct val="100000"/>
              </a:lnSpc>
              <a:buFont typeface="Wingdings" panose="05000000000000000000" pitchFamily="2" charset="2"/>
              <a:buChar char="ü"/>
            </a:pPr>
            <a:r>
              <a:rPr lang="es-ES" altLang="es-ES" sz="2000" dirty="0">
                <a:solidFill>
                  <a:srgbClr val="002060"/>
                </a:solidFill>
              </a:rPr>
              <a:t>Circuitos de gestión: Ruidos e interrupciones</a:t>
            </a:r>
          </a:p>
          <a:p>
            <a:pPr>
              <a:lnSpc>
                <a:spcPct val="100000"/>
              </a:lnSpc>
              <a:buFont typeface="Wingdings" panose="05000000000000000000" pitchFamily="2" charset="2"/>
              <a:buChar char="ü"/>
            </a:pPr>
            <a:r>
              <a:rPr lang="es-ES" altLang="es-ES" sz="2000" dirty="0">
                <a:solidFill>
                  <a:srgbClr val="002060"/>
                </a:solidFill>
              </a:rPr>
              <a:t>Elementos organizativos: Sobrecarga de presión asistencial</a:t>
            </a:r>
          </a:p>
          <a:p>
            <a:pPr>
              <a:lnSpc>
                <a:spcPct val="100000"/>
              </a:lnSpc>
              <a:buFont typeface="Wingdings" panose="05000000000000000000" pitchFamily="2" charset="2"/>
              <a:buChar char="ü"/>
            </a:pPr>
            <a:r>
              <a:rPr lang="es-ES" altLang="es-ES" sz="2000" dirty="0">
                <a:solidFill>
                  <a:srgbClr val="002060"/>
                </a:solidFill>
              </a:rPr>
              <a:t>Momentos coyunturales: ej. crisis epidémica</a:t>
            </a:r>
          </a:p>
          <a:p>
            <a:pPr>
              <a:lnSpc>
                <a:spcPct val="100000"/>
              </a:lnSpc>
              <a:buFont typeface="Wingdings" panose="05000000000000000000" pitchFamily="2" charset="2"/>
              <a:buChar char="ü"/>
            </a:pPr>
            <a:r>
              <a:rPr lang="es-ES" altLang="es-ES" sz="2000" dirty="0">
                <a:solidFill>
                  <a:srgbClr val="002060"/>
                </a:solidFill>
              </a:rPr>
              <a:t>Falta de formación y habilidades como recurso Socio Sanitario</a:t>
            </a:r>
          </a:p>
          <a:p>
            <a:pPr>
              <a:lnSpc>
                <a:spcPct val="100000"/>
              </a:lnSpc>
              <a:buFont typeface="Wingdings" panose="05000000000000000000" pitchFamily="2" charset="2"/>
              <a:buChar char="ü"/>
            </a:pPr>
            <a:r>
              <a:rPr lang="es-ES" altLang="es-ES" sz="2000" dirty="0">
                <a:solidFill>
                  <a:srgbClr val="002060"/>
                </a:solidFill>
              </a:rPr>
              <a:t>Dificultad en el diagnóstico, listas de espera, economía diagnóstica</a:t>
            </a:r>
          </a:p>
          <a:p>
            <a:pPr>
              <a:lnSpc>
                <a:spcPct val="100000"/>
              </a:lnSpc>
              <a:buFont typeface="Wingdings" panose="05000000000000000000" pitchFamily="2" charset="2"/>
              <a:buChar char="ü"/>
            </a:pPr>
            <a:r>
              <a:rPr lang="es-ES" altLang="es-ES" sz="2000" dirty="0">
                <a:solidFill>
                  <a:srgbClr val="002060"/>
                </a:solidFill>
              </a:rPr>
              <a:t>En el tratamiento: Limitación de recursos. Incumplimiento terapéutico</a:t>
            </a:r>
            <a:endParaRPr lang="es-ES" altLang="es-ES" sz="1800" dirty="0"/>
          </a:p>
        </p:txBody>
      </p:sp>
      <p:sp>
        <p:nvSpPr>
          <p:cNvPr id="2" name="Rectángulo 1">
            <a:extLst>
              <a:ext uri="{FF2B5EF4-FFF2-40B4-BE49-F238E27FC236}">
                <a16:creationId xmlns:a16="http://schemas.microsoft.com/office/drawing/2014/main" id="{09D52C58-029C-2109-1A45-54D20AF139CE}"/>
              </a:ext>
            </a:extLst>
          </p:cNvPr>
          <p:cNvSpPr/>
          <p:nvPr/>
        </p:nvSpPr>
        <p:spPr>
          <a:xfrm>
            <a:off x="469735" y="454040"/>
            <a:ext cx="5338270" cy="617517"/>
          </a:xfrm>
          <a:prstGeom prst="rect">
            <a:avLst/>
          </a:prstGeom>
          <a:solidFill>
            <a:srgbClr val="03F0C2"/>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srgbClr val="002060"/>
                </a:solidFill>
              </a:rPr>
              <a:t>PERO SIN DUDA …</a:t>
            </a:r>
            <a:endParaRPr lang="en-US" sz="3600" b="1" dirty="0">
              <a:solidFill>
                <a:srgbClr val="002060"/>
              </a:solidFill>
            </a:endParaRPr>
          </a:p>
        </p:txBody>
      </p:sp>
      <p:sp>
        <p:nvSpPr>
          <p:cNvPr id="3" name="Rectángulo 2">
            <a:extLst>
              <a:ext uri="{FF2B5EF4-FFF2-40B4-BE49-F238E27FC236}">
                <a16:creationId xmlns:a16="http://schemas.microsoft.com/office/drawing/2014/main" id="{7A9BD495-7EBE-A377-B331-A5F8D7018989}"/>
              </a:ext>
            </a:extLst>
          </p:cNvPr>
          <p:cNvSpPr/>
          <p:nvPr/>
        </p:nvSpPr>
        <p:spPr>
          <a:xfrm>
            <a:off x="368135" y="6508376"/>
            <a:ext cx="11115653" cy="328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sz="1000" b="0" i="0" dirty="0">
                <a:solidFill>
                  <a:schemeClr val="tx1"/>
                </a:solidFill>
                <a:effectLst/>
                <a:latin typeface="+mn-lt"/>
              </a:rPr>
              <a:t>Salud </a:t>
            </a:r>
            <a:r>
              <a:rPr lang="es-ES" sz="1000" b="0" i="0" dirty="0" err="1">
                <a:solidFill>
                  <a:schemeClr val="tx1"/>
                </a:solidFill>
                <a:effectLst/>
                <a:latin typeface="+mn-lt"/>
              </a:rPr>
              <a:t>Aff</a:t>
            </a:r>
            <a:r>
              <a:rPr lang="es-ES" sz="1000" b="0" i="0" dirty="0">
                <a:solidFill>
                  <a:schemeClr val="tx1"/>
                </a:solidFill>
                <a:effectLst/>
                <a:latin typeface="+mn-lt"/>
              </a:rPr>
              <a:t> (</a:t>
            </a:r>
            <a:r>
              <a:rPr lang="es-ES" sz="1000" b="0" i="0" dirty="0" err="1">
                <a:solidFill>
                  <a:schemeClr val="tx1"/>
                </a:solidFill>
                <a:effectLst/>
                <a:latin typeface="+mn-lt"/>
              </a:rPr>
              <a:t>Millwood</a:t>
            </a:r>
            <a:r>
              <a:rPr lang="es-ES" sz="1000" b="0" i="0" dirty="0">
                <a:solidFill>
                  <a:schemeClr val="tx1"/>
                </a:solidFill>
                <a:effectLst/>
                <a:latin typeface="+mn-lt"/>
              </a:rPr>
              <a:t>). 2008 Mayo-Junio;27(3):759-69.doi: 10.1377/hlthaff.27.3.759. El triple objetivo: cuidado, salud y costo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a:extLst>
              <a:ext uri="{FF2B5EF4-FFF2-40B4-BE49-F238E27FC236}">
                <a16:creationId xmlns:a16="http://schemas.microsoft.com/office/drawing/2014/main" id="{D42E8479-5576-570D-E922-3C94EBC0B6F4}"/>
              </a:ext>
            </a:extLst>
          </p:cNvPr>
          <p:cNvSpPr>
            <a:spLocks noGrp="1"/>
          </p:cNvSpPr>
          <p:nvPr>
            <p:ph type="title"/>
          </p:nvPr>
        </p:nvSpPr>
        <p:spPr>
          <a:xfrm>
            <a:off x="317843" y="962559"/>
            <a:ext cx="11301413" cy="896721"/>
          </a:xfrm>
          <a:solidFill>
            <a:srgbClr val="03F0C2"/>
          </a:solidFill>
        </p:spPr>
        <p:txBody>
          <a:bodyPr>
            <a:normAutofit/>
          </a:bodyPr>
          <a:lstStyle/>
          <a:p>
            <a:r>
              <a:rPr lang="es-ES" altLang="es-ES" sz="2800" dirty="0">
                <a:solidFill>
                  <a:srgbClr val="002060"/>
                </a:solidFill>
              </a:rPr>
              <a:t>CONOCER LOS LÍMITES DEL ENTORNO, PERMITE ANTICIPARSE A CONFLICTOS Y </a:t>
            </a:r>
            <a:r>
              <a:rPr lang="es-ES" altLang="es-ES" sz="2800" b="1" dirty="0">
                <a:solidFill>
                  <a:srgbClr val="002060"/>
                </a:solidFill>
              </a:rPr>
              <a:t>PREVIENE DEL BURN-OUT</a:t>
            </a:r>
          </a:p>
        </p:txBody>
      </p:sp>
      <p:sp>
        <p:nvSpPr>
          <p:cNvPr id="20483" name="Marcador de contenido 2">
            <a:extLst>
              <a:ext uri="{FF2B5EF4-FFF2-40B4-BE49-F238E27FC236}">
                <a16:creationId xmlns:a16="http://schemas.microsoft.com/office/drawing/2014/main" id="{740318EF-40B9-BD2A-B1EE-1422BE038F58}"/>
              </a:ext>
            </a:extLst>
          </p:cNvPr>
          <p:cNvSpPr>
            <a:spLocks noGrp="1"/>
          </p:cNvSpPr>
          <p:nvPr>
            <p:ph idx="1"/>
          </p:nvPr>
        </p:nvSpPr>
        <p:spPr>
          <a:xfrm>
            <a:off x="1135381" y="2641603"/>
            <a:ext cx="9319260" cy="2529837"/>
          </a:xfrm>
        </p:spPr>
        <p:txBody>
          <a:bodyPr>
            <a:normAutofit/>
          </a:bodyPr>
          <a:lstStyle/>
          <a:p>
            <a:r>
              <a:rPr lang="es-ES" altLang="es-ES" sz="2400" dirty="0">
                <a:solidFill>
                  <a:srgbClr val="002060"/>
                </a:solidFill>
              </a:rPr>
              <a:t>MEJORAR EL ENTORNO DE LA ENTREVISTA </a:t>
            </a:r>
          </a:p>
          <a:p>
            <a:r>
              <a:rPr lang="es-ES" altLang="es-ES" sz="2400" dirty="0">
                <a:solidFill>
                  <a:srgbClr val="002060"/>
                </a:solidFill>
              </a:rPr>
              <a:t>DETECTAR EL PERFIL DEL PACIENTE </a:t>
            </a:r>
          </a:p>
          <a:p>
            <a:r>
              <a:rPr lang="es-ES" altLang="es-ES" sz="2400" dirty="0">
                <a:solidFill>
                  <a:srgbClr val="002060"/>
                </a:solidFill>
              </a:rPr>
              <a:t>OBJETIVAR SUS NECESIDADES</a:t>
            </a:r>
          </a:p>
          <a:p>
            <a:r>
              <a:rPr lang="es-ES" altLang="es-ES" sz="2400" dirty="0">
                <a:solidFill>
                  <a:srgbClr val="002060"/>
                </a:solidFill>
              </a:rPr>
              <a:t>EVALUAR LA SITUACIÓN</a:t>
            </a:r>
          </a:p>
          <a:p>
            <a:r>
              <a:rPr lang="es-ES" altLang="es-ES" sz="2400" dirty="0">
                <a:solidFill>
                  <a:srgbClr val="002060"/>
                </a:solidFill>
              </a:rPr>
              <a:t>CONTROLAR EL LÍMITE DE LAS PRESTACIONES</a:t>
            </a:r>
          </a:p>
        </p:txBody>
      </p:sp>
      <p:sp>
        <p:nvSpPr>
          <p:cNvPr id="2" name="Rectángulo 1">
            <a:extLst>
              <a:ext uri="{FF2B5EF4-FFF2-40B4-BE49-F238E27FC236}">
                <a16:creationId xmlns:a16="http://schemas.microsoft.com/office/drawing/2014/main" id="{E52D2F10-71E9-A2D9-47A2-8779F3BB7EAD}"/>
              </a:ext>
            </a:extLst>
          </p:cNvPr>
          <p:cNvSpPr/>
          <p:nvPr/>
        </p:nvSpPr>
        <p:spPr>
          <a:xfrm>
            <a:off x="317843" y="6320117"/>
            <a:ext cx="11301413" cy="446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i="0" u="none" strike="noStrike" cap="none" normalizeH="0" baseline="0" dirty="0" err="1">
                <a:ln>
                  <a:noFill/>
                </a:ln>
                <a:solidFill>
                  <a:schemeClr val="tx1"/>
                </a:solidFill>
                <a:effectLst/>
              </a:rPr>
              <a:t>Influencias</a:t>
            </a:r>
            <a:r>
              <a:rPr kumimoji="0" lang="en-US" altLang="en-US" sz="1000" i="0" u="none" strike="noStrike" cap="none" normalizeH="0" baseline="0" dirty="0">
                <a:ln>
                  <a:noFill/>
                </a:ln>
                <a:solidFill>
                  <a:schemeClr val="tx1"/>
                </a:solidFill>
                <a:effectLst/>
              </a:rPr>
              <a:t> </a:t>
            </a:r>
            <a:r>
              <a:rPr kumimoji="0" lang="en-US" altLang="en-US" sz="1000" i="0" u="none" strike="noStrike" cap="none" normalizeH="0" baseline="0" dirty="0" err="1">
                <a:ln>
                  <a:noFill/>
                </a:ln>
                <a:solidFill>
                  <a:schemeClr val="tx1"/>
                </a:solidFill>
                <a:effectLst/>
              </a:rPr>
              <a:t>en</a:t>
            </a:r>
            <a:r>
              <a:rPr kumimoji="0" lang="en-US" altLang="en-US" sz="1000" i="0" u="none" strike="noStrike" cap="none" normalizeH="0" baseline="0" dirty="0">
                <a:ln>
                  <a:noFill/>
                </a:ln>
                <a:solidFill>
                  <a:schemeClr val="tx1"/>
                </a:solidFill>
                <a:effectLst/>
              </a:rPr>
              <a:t> la </a:t>
            </a:r>
            <a:r>
              <a:rPr kumimoji="0" lang="en-US" altLang="en-US" sz="1000" i="0" u="none" strike="noStrike" cap="none" normalizeH="0" baseline="0" dirty="0" err="1">
                <a:ln>
                  <a:noFill/>
                </a:ln>
                <a:solidFill>
                  <a:schemeClr val="tx1"/>
                </a:solidFill>
                <a:effectLst/>
              </a:rPr>
              <a:t>satisfacción</a:t>
            </a:r>
            <a:r>
              <a:rPr kumimoji="0" lang="en-US" altLang="en-US" sz="1000" i="0" u="none" strike="noStrike" cap="none" normalizeH="0" baseline="0" dirty="0">
                <a:ln>
                  <a:noFill/>
                </a:ln>
                <a:solidFill>
                  <a:schemeClr val="tx1"/>
                </a:solidFill>
                <a:effectLst/>
              </a:rPr>
              <a:t> del </a:t>
            </a:r>
            <a:r>
              <a:rPr kumimoji="0" lang="en-US" altLang="en-US" sz="1000" i="0" u="none" strike="noStrike" cap="none" normalizeH="0" baseline="0" dirty="0" err="1">
                <a:ln>
                  <a:noFill/>
                </a:ln>
                <a:solidFill>
                  <a:schemeClr val="tx1"/>
                </a:solidFill>
                <a:effectLst/>
              </a:rPr>
              <a:t>paciente</a:t>
            </a:r>
            <a:r>
              <a:rPr kumimoji="0" lang="en-US" altLang="en-US" sz="1000" i="0" u="none" strike="noStrike" cap="none" normalizeH="0" baseline="0" dirty="0">
                <a:ln>
                  <a:noFill/>
                </a:ln>
                <a:solidFill>
                  <a:schemeClr val="tx1"/>
                </a:solidFill>
                <a:effectLst/>
              </a:rPr>
              <a:t> </a:t>
            </a:r>
            <a:r>
              <a:rPr kumimoji="0" lang="en-US" altLang="en-US" sz="1000" i="0" u="none" strike="noStrike" cap="none" normalizeH="0" baseline="0" dirty="0" err="1">
                <a:ln>
                  <a:noFill/>
                </a:ln>
                <a:solidFill>
                  <a:schemeClr val="tx1"/>
                </a:solidFill>
                <a:effectLst/>
              </a:rPr>
              <a:t>en</a:t>
            </a:r>
            <a:r>
              <a:rPr kumimoji="0" lang="en-US" altLang="en-US" sz="1000" i="0" u="none" strike="noStrike" cap="none" normalizeH="0" baseline="0" dirty="0">
                <a:ln>
                  <a:noFill/>
                </a:ln>
                <a:solidFill>
                  <a:schemeClr val="tx1"/>
                </a:solidFill>
                <a:effectLst/>
              </a:rPr>
              <a:t> </a:t>
            </a:r>
            <a:r>
              <a:rPr kumimoji="0" lang="en-US" altLang="en-US" sz="1000" i="0" u="none" strike="noStrike" cap="none" normalizeH="0" baseline="0" dirty="0" err="1">
                <a:ln>
                  <a:noFill/>
                </a:ln>
                <a:solidFill>
                  <a:schemeClr val="tx1"/>
                </a:solidFill>
                <a:effectLst/>
              </a:rPr>
              <a:t>centros</a:t>
            </a:r>
            <a:r>
              <a:rPr kumimoji="0" lang="en-US" altLang="en-US" sz="1000" i="0" u="none" strike="noStrike" cap="none" normalizeH="0" baseline="0" dirty="0">
                <a:ln>
                  <a:noFill/>
                </a:ln>
                <a:solidFill>
                  <a:schemeClr val="tx1"/>
                </a:solidFill>
                <a:effectLst/>
              </a:rPr>
              <a:t> </a:t>
            </a:r>
            <a:r>
              <a:rPr kumimoji="0" lang="en-US" altLang="en-US" sz="1000" i="0" u="none" strike="noStrike" cap="none" normalizeH="0" baseline="0" dirty="0" err="1">
                <a:ln>
                  <a:noFill/>
                </a:ln>
                <a:solidFill>
                  <a:schemeClr val="tx1"/>
                </a:solidFill>
                <a:effectLst/>
              </a:rPr>
              <a:t>sanitarios</a:t>
            </a:r>
            <a:r>
              <a:rPr kumimoji="0" lang="en-US" altLang="en-US" sz="1000" i="0" u="none" strike="noStrike" cap="none" normalizeH="0" baseline="0" dirty="0">
                <a:ln>
                  <a:noFill/>
                </a:ln>
                <a:solidFill>
                  <a:schemeClr val="tx1"/>
                </a:solidFill>
                <a:effectLst/>
              </a:rPr>
              <a:t>: un </a:t>
            </a:r>
            <a:r>
              <a:rPr kumimoji="0" lang="en-US" altLang="en-US" sz="1000" i="0" u="none" strike="noStrike" cap="none" normalizeH="0" baseline="0" dirty="0" err="1">
                <a:ln>
                  <a:noFill/>
                </a:ln>
                <a:solidFill>
                  <a:schemeClr val="tx1"/>
                </a:solidFill>
                <a:effectLst/>
              </a:rPr>
              <a:t>estudio</a:t>
            </a:r>
            <a:r>
              <a:rPr kumimoji="0" lang="en-US" altLang="en-US" sz="1000" i="0" u="none" strike="noStrike" cap="none" normalizeH="0" baseline="0" dirty="0">
                <a:ln>
                  <a:noFill/>
                </a:ln>
                <a:solidFill>
                  <a:schemeClr val="tx1"/>
                </a:solidFill>
                <a:effectLst/>
              </a:rPr>
              <a:t> </a:t>
            </a:r>
            <a:r>
              <a:rPr kumimoji="0" lang="en-US" altLang="en-US" sz="1000" i="0" u="none" strike="noStrike" cap="none" normalizeH="0" baseline="0" dirty="0" err="1">
                <a:ln>
                  <a:noFill/>
                </a:ln>
                <a:solidFill>
                  <a:schemeClr val="tx1"/>
                </a:solidFill>
                <a:effectLst/>
              </a:rPr>
              <a:t>semicuantitativo</a:t>
            </a:r>
            <a:r>
              <a:rPr kumimoji="0" lang="en-US" altLang="en-US" sz="1000" i="0" u="none" strike="noStrike" cap="none" normalizeH="0" baseline="0" dirty="0">
                <a:ln>
                  <a:noFill/>
                </a:ln>
                <a:solidFill>
                  <a:schemeClr val="tx1"/>
                </a:solidFill>
                <a:effectLst/>
              </a:rPr>
              <a:t> a lo largo de 5 </a:t>
            </a:r>
            <a:r>
              <a:rPr kumimoji="0" lang="en-US" altLang="en-US" sz="1000" i="0" u="none" strike="noStrike" cap="none" normalizeH="0" baseline="0" dirty="0" err="1">
                <a:ln>
                  <a:noFill/>
                </a:ln>
                <a:solidFill>
                  <a:schemeClr val="tx1"/>
                </a:solidFill>
                <a:effectLst/>
              </a:rPr>
              <a:t>años</a:t>
            </a:r>
            <a:r>
              <a:rPr kumimoji="0" lang="en-US" altLang="en-US" sz="1000" i="0" u="none" strike="noStrike" cap="none" normalizeH="0" baseline="0" dirty="0">
                <a:ln>
                  <a:noFill/>
                </a:ln>
                <a:solidFill>
                  <a:schemeClr val="tx1"/>
                </a:solidFill>
                <a:effectLst/>
              </a:rPr>
              <a:t>.</a:t>
            </a:r>
            <a:r>
              <a:rPr kumimoji="0" lang="en-US" altLang="en-US" sz="1000" b="0" i="0" u="none" strike="noStrike" cap="none" normalizeH="0" baseline="0" dirty="0">
                <a:ln>
                  <a:noFill/>
                </a:ln>
                <a:solidFill>
                  <a:schemeClr val="tx1"/>
                </a:solidFill>
                <a:effectLst/>
              </a:rPr>
              <a:t> . 2017 Mayo 19;17(1):361.DOI: 10.1186/S12913-017-2307-Z.</a:t>
            </a:r>
            <a:endParaRPr kumimoji="0" lang="en-US" altLang="en-US" sz="1000" b="1" i="0" u="none" strike="noStrike" cap="none" normalizeH="0" baseline="0" dirty="0">
              <a:ln>
                <a:noFill/>
              </a:ln>
              <a:solidFill>
                <a:schemeClr val="tx1"/>
              </a:solidFill>
              <a:effectLst/>
            </a:endParaRPr>
          </a:p>
        </p:txBody>
      </p:sp>
      <p:sp>
        <p:nvSpPr>
          <p:cNvPr id="5" name="Rectangle 3">
            <a:extLst>
              <a:ext uri="{FF2B5EF4-FFF2-40B4-BE49-F238E27FC236}">
                <a16:creationId xmlns:a16="http://schemas.microsoft.com/office/drawing/2014/main" id="{C96EFAE1-5962-609C-74EA-B58208F3A439}"/>
              </a:ext>
            </a:extLst>
          </p:cNvPr>
          <p:cNvSpPr>
            <a:spLocks noChangeArrowheads="1"/>
          </p:cNvSpPr>
          <p:nvPr/>
        </p:nvSpPr>
        <p:spPr bwMode="auto">
          <a:xfrm>
            <a:off x="0" y="-230832"/>
            <a:ext cx="65"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7216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C52B4-F4BC-7F47-8A3F-DBEC1222791F}"/>
              </a:ext>
            </a:extLst>
          </p:cNvPr>
          <p:cNvSpPr>
            <a:spLocks noGrp="1"/>
          </p:cNvSpPr>
          <p:nvPr>
            <p:ph type="ctrTitle"/>
          </p:nvPr>
        </p:nvSpPr>
        <p:spPr>
          <a:xfrm>
            <a:off x="5130800" y="2364205"/>
            <a:ext cx="6888747" cy="3193315"/>
          </a:xfrm>
        </p:spPr>
        <p:txBody>
          <a:bodyPr anchor="t"/>
          <a:lstStyle/>
          <a:p>
            <a:r>
              <a:rPr lang="es-ES_tradnl" dirty="0"/>
              <a:t>ALGUNAS PROPUESTAS </a:t>
            </a:r>
            <a:br>
              <a:rPr lang="es-ES_tradnl" dirty="0"/>
            </a:br>
            <a:r>
              <a:rPr lang="es-ES_tradnl" dirty="0"/>
              <a:t>DE INTERVENCIÓN</a:t>
            </a:r>
            <a:br>
              <a:rPr lang="es-ES_tradnl" dirty="0"/>
            </a:br>
            <a:br>
              <a:rPr lang="es-ES_tradnl" dirty="0"/>
            </a:br>
            <a:r>
              <a:rPr lang="es-ES_tradnl" sz="2800" b="0" dirty="0"/>
              <a:t>BÁSICAMENTE, PARA PREVENIR Y AFRONTAR  CONFLICTOS EN LAS CONSULTAS TENDREMOS QUE …</a:t>
            </a:r>
            <a:br>
              <a:rPr lang="es-ES_tradnl" sz="3600" dirty="0"/>
            </a:br>
            <a:br>
              <a:rPr lang="es-ES_tradnl" sz="3200" dirty="0"/>
            </a:br>
            <a:endParaRPr lang="es-ES" dirty="0"/>
          </a:p>
        </p:txBody>
      </p:sp>
    </p:spTree>
    <p:extLst>
      <p:ext uri="{BB962C8B-B14F-4D97-AF65-F5344CB8AC3E}">
        <p14:creationId xmlns:p14="http://schemas.microsoft.com/office/powerpoint/2010/main" val="3813077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3688E09-E9A4-12DA-813A-71B5162EE8D9}"/>
              </a:ext>
            </a:extLst>
          </p:cNvPr>
          <p:cNvSpPr/>
          <p:nvPr/>
        </p:nvSpPr>
        <p:spPr>
          <a:xfrm>
            <a:off x="334963" y="914401"/>
            <a:ext cx="10082151" cy="583196"/>
          </a:xfrm>
          <a:prstGeom prst="rect">
            <a:avLst/>
          </a:prstGeom>
          <a:solidFill>
            <a:srgbClr val="2DE7D5"/>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srgbClr val="002060"/>
                </a:solidFill>
              </a:rPr>
              <a:t>DOMINAR LAS TÉCNICAS DE ENTREVISTA CLÍNICA</a:t>
            </a:r>
            <a:endParaRPr lang="en-US" sz="3600" b="1" dirty="0">
              <a:solidFill>
                <a:srgbClr val="002060"/>
              </a:solidFill>
            </a:endParaRPr>
          </a:p>
        </p:txBody>
      </p:sp>
      <p:sp>
        <p:nvSpPr>
          <p:cNvPr id="3" name="Título 2">
            <a:extLst>
              <a:ext uri="{FF2B5EF4-FFF2-40B4-BE49-F238E27FC236}">
                <a16:creationId xmlns:a16="http://schemas.microsoft.com/office/drawing/2014/main" id="{750AC6D5-6335-0ECD-31B7-FB8F6A3F542F}"/>
              </a:ext>
            </a:extLst>
          </p:cNvPr>
          <p:cNvSpPr>
            <a:spLocks noGrp="1"/>
          </p:cNvSpPr>
          <p:nvPr>
            <p:ph type="title"/>
          </p:nvPr>
        </p:nvSpPr>
        <p:spPr>
          <a:xfrm>
            <a:off x="433137" y="1949115"/>
            <a:ext cx="10828421" cy="4535905"/>
          </a:xfrm>
        </p:spPr>
        <p:txBody>
          <a:bodyPr>
            <a:noAutofit/>
          </a:bodyPr>
          <a:lstStyle/>
          <a:p>
            <a:pPr>
              <a:lnSpc>
                <a:spcPct val="100000"/>
              </a:lnSpc>
            </a:pPr>
            <a:br>
              <a:rPr lang="es-ES" altLang="es-ES" sz="2600" b="1" dirty="0"/>
            </a:br>
            <a:endParaRPr lang="en-US" sz="2600" dirty="0"/>
          </a:p>
        </p:txBody>
      </p:sp>
      <p:graphicFrame>
        <p:nvGraphicFramePr>
          <p:cNvPr id="4" name="Tabla 4">
            <a:extLst>
              <a:ext uri="{FF2B5EF4-FFF2-40B4-BE49-F238E27FC236}">
                <a16:creationId xmlns:a16="http://schemas.microsoft.com/office/drawing/2014/main" id="{908EB21E-CF85-7E44-CBC0-F47C9E785B8A}"/>
              </a:ext>
            </a:extLst>
          </p:cNvPr>
          <p:cNvGraphicFramePr>
            <a:graphicFrameLocks noGrp="1"/>
          </p:cNvGraphicFramePr>
          <p:nvPr>
            <p:extLst>
              <p:ext uri="{D42A27DB-BD31-4B8C-83A1-F6EECF244321}">
                <p14:modId xmlns:p14="http://schemas.microsoft.com/office/powerpoint/2010/main" val="1810352802"/>
              </p:ext>
            </p:extLst>
          </p:nvPr>
        </p:nvGraphicFramePr>
        <p:xfrm>
          <a:off x="792480" y="2828922"/>
          <a:ext cx="10610533" cy="3072235"/>
        </p:xfrm>
        <a:graphic>
          <a:graphicData uri="http://schemas.openxmlformats.org/drawingml/2006/table">
            <a:tbl>
              <a:tblPr firstRow="1">
                <a:tableStyleId>{22838BEF-8BB2-4498-84A7-C5851F593DF1}</a:tableStyleId>
              </a:tblPr>
              <a:tblGrid>
                <a:gridCol w="5305427">
                  <a:extLst>
                    <a:ext uri="{9D8B030D-6E8A-4147-A177-3AD203B41FA5}">
                      <a16:colId xmlns:a16="http://schemas.microsoft.com/office/drawing/2014/main" val="20000"/>
                    </a:ext>
                  </a:extLst>
                </a:gridCol>
                <a:gridCol w="5305106">
                  <a:extLst>
                    <a:ext uri="{9D8B030D-6E8A-4147-A177-3AD203B41FA5}">
                      <a16:colId xmlns:a16="http://schemas.microsoft.com/office/drawing/2014/main" val="20001"/>
                    </a:ext>
                  </a:extLst>
                </a:gridCol>
              </a:tblGrid>
              <a:tr h="1665088">
                <a:tc>
                  <a:txBody>
                    <a:bodyPr/>
                    <a:lstStyle/>
                    <a:p>
                      <a:pPr algn="l"/>
                      <a:r>
                        <a:rPr lang="es-ES" sz="2400" dirty="0"/>
                        <a:t>1- APERTURA     </a:t>
                      </a:r>
                    </a:p>
                    <a:p>
                      <a:r>
                        <a:rPr lang="es-ES" sz="1800" b="0" dirty="0"/>
                        <a:t>RECEPTIVIDAD</a:t>
                      </a:r>
                    </a:p>
                    <a:p>
                      <a:r>
                        <a:rPr lang="es-ES" sz="1800" b="0" dirty="0"/>
                        <a:t>EMPATÍA</a:t>
                      </a:r>
                      <a:endParaRPr lang="en-US" sz="1800" b="0" dirty="0"/>
                    </a:p>
                  </a:txBody>
                  <a:tcPr marT="45749" marB="45749"/>
                </a:tc>
                <a:tc>
                  <a:txBody>
                    <a:bodyPr/>
                    <a:lstStyle/>
                    <a:p>
                      <a:r>
                        <a:rPr lang="es-ES" sz="2400" dirty="0"/>
                        <a:t>2- FASE EXPLORATORIA   </a:t>
                      </a:r>
                    </a:p>
                    <a:p>
                      <a:r>
                        <a:rPr lang="es-ES" sz="1800" b="0" dirty="0"/>
                        <a:t>PREGUNTAS ABIERTAS</a:t>
                      </a:r>
                    </a:p>
                    <a:p>
                      <a:r>
                        <a:rPr lang="es-ES" sz="1800" b="0" dirty="0"/>
                        <a:t>ANAMNESIS EN EXTENSIÓN Y ANAMNESIS CENTRADA</a:t>
                      </a:r>
                      <a:endParaRPr lang="en-US" sz="1800" b="0" dirty="0"/>
                    </a:p>
                  </a:txBody>
                  <a:tcPr marT="45749" marB="45749"/>
                </a:tc>
                <a:extLst>
                  <a:ext uri="{0D108BD9-81ED-4DB2-BD59-A6C34878D82A}">
                    <a16:rowId xmlns:a16="http://schemas.microsoft.com/office/drawing/2014/main" val="10000"/>
                  </a:ext>
                </a:extLst>
              </a:tr>
              <a:tr h="1407147">
                <a:tc>
                  <a:txBody>
                    <a:bodyPr/>
                    <a:lstStyle/>
                    <a:p>
                      <a:r>
                        <a:rPr lang="es-ES" sz="2400" b="1" dirty="0"/>
                        <a:t>3- FASE DECISORIA    </a:t>
                      </a:r>
                    </a:p>
                    <a:p>
                      <a:r>
                        <a:rPr lang="es-ES" sz="1800" dirty="0"/>
                        <a:t>GESTIÓN DEL TIEMPO </a:t>
                      </a:r>
                    </a:p>
                    <a:p>
                      <a:r>
                        <a:rPr lang="es-ES" sz="1800" dirty="0"/>
                        <a:t>LEGUAJE ASEQUIBLE Y NEGOCIACIÓN</a:t>
                      </a:r>
                      <a:endParaRPr lang="en-US" sz="1800" dirty="0"/>
                    </a:p>
                  </a:txBody>
                  <a:tcPr marT="45749" marB="45749"/>
                </a:tc>
                <a:tc>
                  <a:txBody>
                    <a:bodyPr/>
                    <a:lstStyle/>
                    <a:p>
                      <a:r>
                        <a:rPr lang="es-ES" sz="2400" b="1" dirty="0"/>
                        <a:t>4- CIERRE            </a:t>
                      </a:r>
                    </a:p>
                    <a:p>
                      <a:r>
                        <a:rPr lang="es-ES" sz="1800" dirty="0"/>
                        <a:t>TOMA DE PRECAUCIONES</a:t>
                      </a:r>
                      <a:endParaRPr lang="en-US" sz="1800" dirty="0"/>
                    </a:p>
                  </a:txBody>
                  <a:tcPr marT="45749" marB="45749"/>
                </a:tc>
                <a:extLst>
                  <a:ext uri="{0D108BD9-81ED-4DB2-BD59-A6C34878D82A}">
                    <a16:rowId xmlns:a16="http://schemas.microsoft.com/office/drawing/2014/main" val="10001"/>
                  </a:ext>
                </a:extLst>
              </a:tr>
            </a:tbl>
          </a:graphicData>
        </a:graphic>
      </p:graphicFrame>
      <p:sp>
        <p:nvSpPr>
          <p:cNvPr id="5" name="2 CuadroTexto">
            <a:extLst>
              <a:ext uri="{FF2B5EF4-FFF2-40B4-BE49-F238E27FC236}">
                <a16:creationId xmlns:a16="http://schemas.microsoft.com/office/drawing/2014/main" id="{966E2609-54D6-691F-1EDD-8828FBCC4C46}"/>
              </a:ext>
            </a:extLst>
          </p:cNvPr>
          <p:cNvSpPr txBox="1">
            <a:spLocks noChangeArrowheads="1"/>
          </p:cNvSpPr>
          <p:nvPr/>
        </p:nvSpPr>
        <p:spPr bwMode="auto">
          <a:xfrm>
            <a:off x="690813" y="1949115"/>
            <a:ext cx="11068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2400" b="1" dirty="0">
                <a:solidFill>
                  <a:srgbClr val="002060"/>
                </a:solidFill>
                <a:latin typeface="Arial" panose="020B0604020202020204" pitchFamily="34" charset="0"/>
                <a:cs typeface="Arial" panose="020B0604020202020204" pitchFamily="34" charset="0"/>
              </a:rPr>
              <a:t>FASES DE LA ENTREVISTA CLÍNICA, PARA RECORDAR</a:t>
            </a:r>
            <a:endParaRPr lang="es-ES" altLang="es-ES" sz="20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DEE38403-B46B-DFA7-9E29-A6F4B6BB9949}"/>
              </a:ext>
            </a:extLst>
          </p:cNvPr>
          <p:cNvSpPr/>
          <p:nvPr/>
        </p:nvSpPr>
        <p:spPr>
          <a:xfrm>
            <a:off x="609600" y="6415163"/>
            <a:ext cx="11068050" cy="413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900" b="0" i="0" dirty="0">
                <a:solidFill>
                  <a:schemeClr val="tx1"/>
                </a:solidFill>
                <a:effectLst/>
                <a:latin typeface="+mn-lt"/>
              </a:rPr>
              <a:t>José Rodríguez Sanz, Elena Muñoz Alonso, M.ª Tana Martínez Vilanova, Entrevista clínica, FMC - Formación Médica Continuada en Atención Primaria, </a:t>
            </a:r>
            <a:r>
              <a:rPr lang="es-ES" sz="900" b="0" i="0" dirty="0" err="1">
                <a:solidFill>
                  <a:schemeClr val="tx1"/>
                </a:solidFill>
                <a:effectLst/>
                <a:latin typeface="+mn-lt"/>
              </a:rPr>
              <a:t>Volume</a:t>
            </a:r>
            <a:r>
              <a:rPr lang="es-ES" sz="900" b="0" i="0" dirty="0">
                <a:solidFill>
                  <a:schemeClr val="tx1"/>
                </a:solidFill>
                <a:effectLst/>
                <a:latin typeface="+mn-lt"/>
              </a:rPr>
              <a:t> 27, </a:t>
            </a:r>
            <a:r>
              <a:rPr lang="es-ES" sz="900" b="0" i="0" dirty="0" err="1">
                <a:solidFill>
                  <a:schemeClr val="tx1"/>
                </a:solidFill>
                <a:effectLst/>
                <a:latin typeface="+mn-lt"/>
              </a:rPr>
              <a:t>Issue</a:t>
            </a:r>
            <a:r>
              <a:rPr lang="es-ES" sz="900" b="0" i="0" dirty="0">
                <a:solidFill>
                  <a:schemeClr val="tx1"/>
                </a:solidFill>
                <a:effectLst/>
                <a:latin typeface="+mn-lt"/>
              </a:rPr>
              <a:t> 5, 2020, Pages 230-233, ISSN 1134-2072, https://doi.org/10.1016/j.fmc.2019.09.014.</a:t>
            </a:r>
            <a:endParaRPr lang="en-US" sz="800" dirty="0">
              <a:solidFill>
                <a:schemeClr val="tx1"/>
              </a:solidFill>
            </a:endParaRPr>
          </a:p>
        </p:txBody>
      </p:sp>
    </p:spTree>
    <p:extLst>
      <p:ext uri="{BB962C8B-B14F-4D97-AF65-F5344CB8AC3E}">
        <p14:creationId xmlns:p14="http://schemas.microsoft.com/office/powerpoint/2010/main" val="275077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3688E09-E9A4-12DA-813A-71B5162EE8D9}"/>
              </a:ext>
            </a:extLst>
          </p:cNvPr>
          <p:cNvSpPr/>
          <p:nvPr/>
        </p:nvSpPr>
        <p:spPr>
          <a:xfrm>
            <a:off x="433137" y="914401"/>
            <a:ext cx="10828421" cy="625069"/>
          </a:xfrm>
          <a:prstGeom prst="rect">
            <a:avLst/>
          </a:prstGeom>
          <a:solidFill>
            <a:srgbClr val="2DE7D5"/>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srgbClr val="002060"/>
                </a:solidFill>
              </a:rPr>
              <a:t>REGISTROS PRECISOS EN LA HISTORIA CLÍNICA</a:t>
            </a:r>
            <a:endParaRPr lang="en-US" sz="3600" b="1" dirty="0">
              <a:solidFill>
                <a:srgbClr val="002060"/>
              </a:solidFill>
            </a:endParaRPr>
          </a:p>
        </p:txBody>
      </p:sp>
      <p:sp>
        <p:nvSpPr>
          <p:cNvPr id="3" name="Título 2">
            <a:extLst>
              <a:ext uri="{FF2B5EF4-FFF2-40B4-BE49-F238E27FC236}">
                <a16:creationId xmlns:a16="http://schemas.microsoft.com/office/drawing/2014/main" id="{750AC6D5-6335-0ECD-31B7-FB8F6A3F542F}"/>
              </a:ext>
            </a:extLst>
          </p:cNvPr>
          <p:cNvSpPr>
            <a:spLocks noGrp="1"/>
          </p:cNvSpPr>
          <p:nvPr>
            <p:ph type="title"/>
          </p:nvPr>
        </p:nvSpPr>
        <p:spPr>
          <a:xfrm>
            <a:off x="433137" y="1949115"/>
            <a:ext cx="10828421" cy="4535905"/>
          </a:xfrm>
        </p:spPr>
        <p:txBody>
          <a:bodyPr>
            <a:noAutofit/>
          </a:bodyPr>
          <a:lstStyle/>
          <a:p>
            <a:pPr>
              <a:lnSpc>
                <a:spcPct val="100000"/>
              </a:lnSpc>
            </a:pPr>
            <a:br>
              <a:rPr lang="es-ES" altLang="es-ES" sz="2600" b="1" dirty="0"/>
            </a:br>
            <a:endParaRPr lang="en-US" sz="2600" dirty="0"/>
          </a:p>
        </p:txBody>
      </p:sp>
      <p:sp>
        <p:nvSpPr>
          <p:cNvPr id="2" name="Subtítulo 9">
            <a:extLst>
              <a:ext uri="{FF2B5EF4-FFF2-40B4-BE49-F238E27FC236}">
                <a16:creationId xmlns:a16="http://schemas.microsoft.com/office/drawing/2014/main" id="{BF471ECE-3536-71DC-9BED-FDFB84D613F2}"/>
              </a:ext>
            </a:extLst>
          </p:cNvPr>
          <p:cNvSpPr txBox="1">
            <a:spLocks/>
          </p:cNvSpPr>
          <p:nvPr/>
        </p:nvSpPr>
        <p:spPr>
          <a:xfrm>
            <a:off x="806701" y="1883499"/>
            <a:ext cx="10952162" cy="4659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500" kern="120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000" kern="1200">
                <a:solidFill>
                  <a:srgbClr val="03F0C2"/>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500" kern="120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80000">
              <a:buFont typeface="Arial" charset="0"/>
              <a:buNone/>
              <a:defRPr/>
            </a:pPr>
            <a:r>
              <a:rPr lang="es-ES" altLang="es-ES" sz="2800" b="1" dirty="0">
                <a:solidFill>
                  <a:srgbClr val="002060"/>
                </a:solidFill>
                <a:latin typeface="Arial" panose="020B0604020202020204" pitchFamily="34" charset="0"/>
                <a:cs typeface="Arial" panose="020B0604020202020204" pitchFamily="34" charset="0"/>
              </a:rPr>
              <a:t>La HC Representa más que un marco estructural</a:t>
            </a:r>
          </a:p>
          <a:p>
            <a:pPr marL="180000">
              <a:buFont typeface="Arial" charset="0"/>
              <a:buNone/>
              <a:defRPr/>
            </a:pPr>
            <a:endParaRPr lang="es-ES" altLang="es-ES" sz="3200" b="1" dirty="0">
              <a:solidFill>
                <a:srgbClr val="002060"/>
              </a:solidFill>
              <a:latin typeface="Arial" panose="020B0604020202020204" pitchFamily="34" charset="0"/>
              <a:cs typeface="Arial" panose="020B0604020202020204" pitchFamily="34" charset="0"/>
            </a:endParaRPr>
          </a:p>
          <a:p>
            <a:pPr>
              <a:buFont typeface="Arial" charset="0"/>
              <a:buNone/>
              <a:defRPr/>
            </a:pPr>
            <a:r>
              <a:rPr lang="es-ES" altLang="es-ES" sz="2400" dirty="0">
                <a:solidFill>
                  <a:srgbClr val="002060"/>
                </a:solidFill>
                <a:latin typeface="Arial" panose="020B0604020202020204" pitchFamily="34" charset="0"/>
                <a:cs typeface="Arial" panose="020B0604020202020204" pitchFamily="34" charset="0"/>
              </a:rPr>
              <a:t>Con el desarrollo de habilidades se puede generar confianza para:</a:t>
            </a:r>
          </a:p>
          <a:p>
            <a:pPr>
              <a:buFont typeface="Wingdings" panose="05000000000000000000" pitchFamily="2" charset="2"/>
              <a:buChar char="ü"/>
              <a:defRPr/>
            </a:pPr>
            <a:r>
              <a:rPr lang="es-ES" altLang="es-ES" sz="2400" dirty="0">
                <a:solidFill>
                  <a:srgbClr val="002060"/>
                </a:solidFill>
                <a:latin typeface="Arial" panose="020B0604020202020204" pitchFamily="34" charset="0"/>
                <a:cs typeface="Arial" panose="020B0604020202020204" pitchFamily="34" charset="0"/>
              </a:rPr>
              <a:t>   Recopilar información relevante</a:t>
            </a:r>
          </a:p>
          <a:p>
            <a:pPr>
              <a:buFont typeface="Wingdings" panose="05000000000000000000" pitchFamily="2" charset="2"/>
              <a:buChar char="ü"/>
              <a:defRPr/>
            </a:pPr>
            <a:r>
              <a:rPr lang="es-ES" altLang="es-ES" sz="2400" dirty="0">
                <a:solidFill>
                  <a:srgbClr val="002060"/>
                </a:solidFill>
                <a:latin typeface="Arial" panose="020B0604020202020204" pitchFamily="34" charset="0"/>
                <a:cs typeface="Arial" panose="020B0604020202020204" pitchFamily="34" charset="0"/>
              </a:rPr>
              <a:t>   Orientar diagnóstico certero</a:t>
            </a:r>
          </a:p>
          <a:p>
            <a:pPr>
              <a:buFont typeface="Wingdings" panose="05000000000000000000" pitchFamily="2" charset="2"/>
              <a:buChar char="ü"/>
              <a:defRPr/>
            </a:pPr>
            <a:r>
              <a:rPr lang="es-ES" altLang="es-ES" sz="2400" dirty="0">
                <a:solidFill>
                  <a:srgbClr val="002060"/>
                </a:solidFill>
                <a:latin typeface="Arial" panose="020B0604020202020204" pitchFamily="34" charset="0"/>
                <a:cs typeface="Arial" panose="020B0604020202020204" pitchFamily="34" charset="0"/>
              </a:rPr>
              <a:t>   Facilitar un pacto terapéutico y adherencia al plan de cuidados</a:t>
            </a:r>
          </a:p>
          <a:p>
            <a:pPr>
              <a:buFont typeface="Wingdings" panose="05000000000000000000" pitchFamily="2" charset="2"/>
              <a:buChar char="ü"/>
              <a:defRPr/>
            </a:pPr>
            <a:r>
              <a:rPr lang="es-ES" altLang="es-ES" sz="2400" dirty="0">
                <a:solidFill>
                  <a:srgbClr val="002060"/>
                </a:solidFill>
                <a:latin typeface="Arial" panose="020B0604020202020204" pitchFamily="34" charset="0"/>
                <a:cs typeface="Arial" panose="020B0604020202020204" pitchFamily="34" charset="0"/>
              </a:rPr>
              <a:t>   Seguimiento de procesos</a:t>
            </a:r>
          </a:p>
          <a:p>
            <a:pPr marL="0" indent="0">
              <a:buNone/>
              <a:defRPr/>
            </a:pPr>
            <a:endParaRPr lang="es-ES" altLang="es-ES" sz="2400" dirty="0">
              <a:solidFill>
                <a:srgbClr val="002060"/>
              </a:solidFill>
              <a:latin typeface="Arial" panose="020B0604020202020204" pitchFamily="34" charset="0"/>
              <a:cs typeface="Arial" panose="020B0604020202020204" pitchFamily="34" charset="0"/>
            </a:endParaRPr>
          </a:p>
          <a:p>
            <a:pPr marL="0" indent="0">
              <a:buNone/>
              <a:defRPr/>
            </a:pPr>
            <a:r>
              <a:rPr lang="es-ES" altLang="es-ES" sz="2400" dirty="0">
                <a:solidFill>
                  <a:srgbClr val="002060"/>
                </a:solidFill>
                <a:latin typeface="Arial" panose="020B0604020202020204" pitchFamily="34" charset="0"/>
                <a:cs typeface="Arial" panose="020B0604020202020204" pitchFamily="34" charset="0"/>
              </a:rPr>
              <a:t>Contemplaremos algunos ejemplos útiles para pacientes difíciles …</a:t>
            </a:r>
          </a:p>
          <a:p>
            <a:pPr>
              <a:buFont typeface="Wingdings" panose="05000000000000000000" pitchFamily="2" charset="2"/>
              <a:buChar char="ü"/>
              <a:defRPr/>
            </a:pPr>
            <a:endParaRPr lang="es-ES" altLang="es-ES" sz="2400" dirty="0">
              <a:solidFill>
                <a:srgbClr val="002060"/>
              </a:solidFill>
              <a:latin typeface="Arial" panose="020B0604020202020204" pitchFamily="34" charset="0"/>
              <a:cs typeface="Arial" panose="020B0604020202020204" pitchFamily="34" charset="0"/>
            </a:endParaRPr>
          </a:p>
          <a:p>
            <a:pPr>
              <a:buFont typeface="Arial" charset="0"/>
              <a:buNone/>
              <a:defRPr/>
            </a:pPr>
            <a:endParaRPr lang="en-US" dirty="0"/>
          </a:p>
        </p:txBody>
      </p:sp>
      <p:sp>
        <p:nvSpPr>
          <p:cNvPr id="5" name="Rectángulo 6">
            <a:extLst>
              <a:ext uri="{FF2B5EF4-FFF2-40B4-BE49-F238E27FC236}">
                <a16:creationId xmlns:a16="http://schemas.microsoft.com/office/drawing/2014/main" id="{2744037C-0726-0581-E3D0-448B188C5BC4}"/>
              </a:ext>
            </a:extLst>
          </p:cNvPr>
          <p:cNvSpPr/>
          <p:nvPr/>
        </p:nvSpPr>
        <p:spPr>
          <a:xfrm>
            <a:off x="609600" y="6415163"/>
            <a:ext cx="11068050" cy="413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900" b="0" i="0" dirty="0">
                <a:solidFill>
                  <a:schemeClr val="tx1"/>
                </a:solidFill>
                <a:effectLst/>
                <a:latin typeface="+mn-lt"/>
              </a:rPr>
              <a:t>José Rodríguez Sanz, Elena Muñoz Alonso, M.ª Tana Martínez Vilanova, Entrevista clínica, FMC - Formación Médica Continuada en Atención Primaria, </a:t>
            </a:r>
            <a:r>
              <a:rPr lang="es-ES" sz="900" b="0" i="0" dirty="0" err="1">
                <a:solidFill>
                  <a:schemeClr val="tx1"/>
                </a:solidFill>
                <a:effectLst/>
                <a:latin typeface="+mn-lt"/>
              </a:rPr>
              <a:t>Volume</a:t>
            </a:r>
            <a:r>
              <a:rPr lang="es-ES" sz="900" b="0" i="0" dirty="0">
                <a:solidFill>
                  <a:schemeClr val="tx1"/>
                </a:solidFill>
                <a:effectLst/>
                <a:latin typeface="+mn-lt"/>
              </a:rPr>
              <a:t> 27, </a:t>
            </a:r>
            <a:r>
              <a:rPr lang="es-ES" sz="900" b="0" i="0" dirty="0" err="1">
                <a:solidFill>
                  <a:schemeClr val="tx1"/>
                </a:solidFill>
                <a:effectLst/>
                <a:latin typeface="+mn-lt"/>
              </a:rPr>
              <a:t>Issue</a:t>
            </a:r>
            <a:r>
              <a:rPr lang="es-ES" sz="900" b="0" i="0" dirty="0">
                <a:solidFill>
                  <a:schemeClr val="tx1"/>
                </a:solidFill>
                <a:effectLst/>
                <a:latin typeface="+mn-lt"/>
              </a:rPr>
              <a:t> 5, 2020, Pages 230-233, ISSN 1134-2072, https://doi.org/10.1016/j.fmc.2019.09.014.</a:t>
            </a:r>
            <a:endParaRPr lang="en-US" sz="800" dirty="0">
              <a:solidFill>
                <a:schemeClr val="tx1"/>
              </a:solidFill>
            </a:endParaRPr>
          </a:p>
        </p:txBody>
      </p:sp>
    </p:spTree>
    <p:extLst>
      <p:ext uri="{BB962C8B-B14F-4D97-AF65-F5344CB8AC3E}">
        <p14:creationId xmlns:p14="http://schemas.microsoft.com/office/powerpoint/2010/main" val="426033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3688E09-E9A4-12DA-813A-71B5162EE8D9}"/>
              </a:ext>
            </a:extLst>
          </p:cNvPr>
          <p:cNvSpPr/>
          <p:nvPr/>
        </p:nvSpPr>
        <p:spPr>
          <a:xfrm>
            <a:off x="225362" y="914401"/>
            <a:ext cx="11533501" cy="640080"/>
          </a:xfrm>
          <a:prstGeom prst="rect">
            <a:avLst/>
          </a:prstGeom>
          <a:solidFill>
            <a:srgbClr val="2DE7D5"/>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srgbClr val="002060"/>
                </a:solidFill>
              </a:rPr>
              <a:t>ENTREVISTA CLÍNICA CON PACIENTE ADICTO A SUSTANCIAS</a:t>
            </a:r>
            <a:endParaRPr lang="en-US" sz="3600" b="1" dirty="0">
              <a:solidFill>
                <a:srgbClr val="002060"/>
              </a:solidFill>
            </a:endParaRPr>
          </a:p>
        </p:txBody>
      </p:sp>
      <p:sp>
        <p:nvSpPr>
          <p:cNvPr id="3" name="Título 2">
            <a:extLst>
              <a:ext uri="{FF2B5EF4-FFF2-40B4-BE49-F238E27FC236}">
                <a16:creationId xmlns:a16="http://schemas.microsoft.com/office/drawing/2014/main" id="{750AC6D5-6335-0ECD-31B7-FB8F6A3F542F}"/>
              </a:ext>
            </a:extLst>
          </p:cNvPr>
          <p:cNvSpPr>
            <a:spLocks noGrp="1"/>
          </p:cNvSpPr>
          <p:nvPr>
            <p:ph type="title"/>
          </p:nvPr>
        </p:nvSpPr>
        <p:spPr>
          <a:xfrm>
            <a:off x="433137" y="1949115"/>
            <a:ext cx="10828421" cy="4535905"/>
          </a:xfrm>
        </p:spPr>
        <p:txBody>
          <a:bodyPr>
            <a:noAutofit/>
          </a:bodyPr>
          <a:lstStyle/>
          <a:p>
            <a:pPr>
              <a:lnSpc>
                <a:spcPct val="100000"/>
              </a:lnSpc>
            </a:pPr>
            <a:br>
              <a:rPr lang="es-ES" altLang="es-ES" sz="2600" b="1" dirty="0"/>
            </a:br>
            <a:endParaRPr lang="en-US" sz="2600" dirty="0"/>
          </a:p>
        </p:txBody>
      </p:sp>
      <p:sp>
        <p:nvSpPr>
          <p:cNvPr id="2" name="Subtítulo 9">
            <a:extLst>
              <a:ext uri="{FF2B5EF4-FFF2-40B4-BE49-F238E27FC236}">
                <a16:creationId xmlns:a16="http://schemas.microsoft.com/office/drawing/2014/main" id="{BF471ECE-3536-71DC-9BED-FDFB84D613F2}"/>
              </a:ext>
            </a:extLst>
          </p:cNvPr>
          <p:cNvSpPr txBox="1">
            <a:spLocks/>
          </p:cNvSpPr>
          <p:nvPr/>
        </p:nvSpPr>
        <p:spPr>
          <a:xfrm>
            <a:off x="806701" y="2573564"/>
            <a:ext cx="10952162" cy="3554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500" kern="120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000" kern="1200">
                <a:solidFill>
                  <a:srgbClr val="03F0C2"/>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500" kern="120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charset="0"/>
              <a:buNone/>
              <a:defRPr/>
            </a:pPr>
            <a:endParaRPr lang="en-US" dirty="0"/>
          </a:p>
        </p:txBody>
      </p:sp>
      <p:sp>
        <p:nvSpPr>
          <p:cNvPr id="5" name="CuadroTexto 4">
            <a:extLst>
              <a:ext uri="{FF2B5EF4-FFF2-40B4-BE49-F238E27FC236}">
                <a16:creationId xmlns:a16="http://schemas.microsoft.com/office/drawing/2014/main" id="{B3BC0C82-E6D0-9E3C-0DE7-D18B6F630044}"/>
              </a:ext>
            </a:extLst>
          </p:cNvPr>
          <p:cNvSpPr txBox="1"/>
          <p:nvPr/>
        </p:nvSpPr>
        <p:spPr>
          <a:xfrm>
            <a:off x="292535" y="2440663"/>
            <a:ext cx="5762827" cy="2862322"/>
          </a:xfrm>
          <a:prstGeom prst="rect">
            <a:avLst/>
          </a:prstGeom>
          <a:noFill/>
          <a:ln>
            <a:solidFill>
              <a:srgbClr val="099F7B"/>
            </a:solidFill>
          </a:ln>
        </p:spPr>
        <p:txBody>
          <a:bodyPr wrap="square">
            <a:spAutoFit/>
          </a:bodyPr>
          <a:lstStyle/>
          <a:p>
            <a:pPr marL="342900" indent="-342900">
              <a:buFont typeface="Arial" panose="020B0604020202020204" pitchFamily="34" charset="0"/>
              <a:buChar char="•"/>
              <a:defRPr/>
            </a:pPr>
            <a:r>
              <a:rPr lang="es-ES" sz="2000" dirty="0">
                <a:solidFill>
                  <a:srgbClr val="002060"/>
                </a:solidFill>
                <a:latin typeface="Arial" panose="020B0604020202020204" pitchFamily="34" charset="0"/>
                <a:cs typeface="Arial" panose="020B0604020202020204" pitchFamily="34" charset="0"/>
              </a:rPr>
              <a:t>Trato respetuoso y cordial</a:t>
            </a:r>
          </a:p>
          <a:p>
            <a:pPr marL="457200" indent="-457200">
              <a:buFont typeface="Wingdings" panose="05000000000000000000" pitchFamily="2" charset="2"/>
              <a:buChar char="§"/>
              <a:defRPr/>
            </a:pPr>
            <a:endParaRPr lang="es-ES" sz="20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s-ES" sz="2000" dirty="0">
                <a:solidFill>
                  <a:srgbClr val="002060"/>
                </a:solidFill>
                <a:latin typeface="Arial" panose="020B0604020202020204" pitchFamily="34" charset="0"/>
                <a:cs typeface="Arial" panose="020B0604020202020204" pitchFamily="34" charset="0"/>
              </a:rPr>
              <a:t>Sinceridad y profesionalidad</a:t>
            </a:r>
          </a:p>
          <a:p>
            <a:pPr marL="457200" indent="-457200">
              <a:buFont typeface="Wingdings" panose="05000000000000000000" pitchFamily="2" charset="2"/>
              <a:buChar char="§"/>
              <a:defRPr/>
            </a:pPr>
            <a:endParaRPr lang="es-ES" sz="20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s-ES" sz="2000" dirty="0">
                <a:solidFill>
                  <a:srgbClr val="002060"/>
                </a:solidFill>
                <a:latin typeface="Arial" panose="020B0604020202020204" pitchFamily="34" charset="0"/>
                <a:cs typeface="Arial" panose="020B0604020202020204" pitchFamily="34" charset="0"/>
              </a:rPr>
              <a:t>Mantener distancia y relajado</a:t>
            </a:r>
          </a:p>
          <a:p>
            <a:pPr marL="457200" indent="-457200">
              <a:buFont typeface="Wingdings" panose="05000000000000000000" pitchFamily="2" charset="2"/>
              <a:buChar char="§"/>
              <a:defRPr/>
            </a:pPr>
            <a:endParaRPr lang="es-ES" sz="20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s-ES" sz="2000" dirty="0">
                <a:solidFill>
                  <a:srgbClr val="002060"/>
                </a:solidFill>
                <a:latin typeface="Arial" panose="020B0604020202020204" pitchFamily="34" charset="0"/>
                <a:cs typeface="Arial" panose="020B0604020202020204" pitchFamily="34" charset="0"/>
              </a:rPr>
              <a:t>Ante amenaza física o armas, dar lo que pide y avisar a la policía</a:t>
            </a:r>
          </a:p>
          <a:p>
            <a:pPr marL="342900" indent="-342900">
              <a:buFont typeface="Arial" panose="020B0604020202020204" pitchFamily="34" charset="0"/>
              <a:buChar char="•"/>
              <a:defRPr/>
            </a:pPr>
            <a:endParaRPr lang="es-ES" sz="2000" dirty="0">
              <a:solidFill>
                <a:srgbClr val="002060"/>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6510BF6B-5C39-E816-93DE-2D085AE2CD11}"/>
              </a:ext>
            </a:extLst>
          </p:cNvPr>
          <p:cNvSpPr>
            <a:spLocks noGrp="1"/>
          </p:cNvSpPr>
          <p:nvPr>
            <p:ph idx="1"/>
          </p:nvPr>
        </p:nvSpPr>
        <p:spPr>
          <a:xfrm>
            <a:off x="6055363" y="2440663"/>
            <a:ext cx="5762826" cy="2862322"/>
          </a:xfrm>
          <a:ln>
            <a:solidFill>
              <a:srgbClr val="099F7B"/>
            </a:solidFill>
          </a:ln>
        </p:spPr>
        <p:txBody>
          <a:bodyPr>
            <a:normAutofit/>
          </a:bodyPr>
          <a:lstStyle/>
          <a:p>
            <a:pPr>
              <a:defRPr/>
            </a:pPr>
            <a:r>
              <a:rPr lang="es-ES" sz="2000" dirty="0">
                <a:solidFill>
                  <a:srgbClr val="002060"/>
                </a:solidFill>
                <a:latin typeface="Arial" panose="020B0604020202020204" pitchFamily="34" charset="0"/>
                <a:cs typeface="Arial" panose="020B0604020202020204" pitchFamily="34" charset="0"/>
              </a:rPr>
              <a:t>Condenarle explicita o implícitamente </a:t>
            </a:r>
          </a:p>
          <a:p>
            <a:pPr>
              <a:defRPr/>
            </a:pPr>
            <a:r>
              <a:rPr lang="es-ES" sz="2000" dirty="0">
                <a:solidFill>
                  <a:srgbClr val="002060"/>
                </a:solidFill>
                <a:latin typeface="Arial" panose="020B0604020202020204" pitchFamily="34" charset="0"/>
                <a:cs typeface="Arial" panose="020B0604020202020204" pitchFamily="34" charset="0"/>
              </a:rPr>
              <a:t>Ceder al chantaje </a:t>
            </a:r>
          </a:p>
          <a:p>
            <a:pPr>
              <a:defRPr/>
            </a:pPr>
            <a:r>
              <a:rPr lang="es-ES" sz="2000" dirty="0">
                <a:solidFill>
                  <a:srgbClr val="002060"/>
                </a:solidFill>
                <a:latin typeface="Arial" panose="020B0604020202020204" pitchFamily="34" charset="0"/>
                <a:cs typeface="Arial" panose="020B0604020202020204" pitchFamily="34" charset="0"/>
              </a:rPr>
              <a:t>Aceptar culpabilidades</a:t>
            </a:r>
          </a:p>
          <a:p>
            <a:pPr>
              <a:defRPr/>
            </a:pPr>
            <a:r>
              <a:rPr lang="es-ES" sz="2000" dirty="0">
                <a:solidFill>
                  <a:srgbClr val="002060"/>
                </a:solidFill>
                <a:latin typeface="Arial" panose="020B0604020202020204" pitchFamily="34" charset="0"/>
                <a:cs typeface="Arial" panose="020B0604020202020204" pitchFamily="34" charset="0"/>
              </a:rPr>
              <a:t>Facilitar medicación que no procede</a:t>
            </a:r>
          </a:p>
          <a:p>
            <a:pPr>
              <a:buFont typeface="Arial" charset="0"/>
              <a:buChar char="•"/>
              <a:defRPr/>
            </a:pPr>
            <a:r>
              <a:rPr lang="es-ES" sz="2000" dirty="0">
                <a:solidFill>
                  <a:srgbClr val="002060"/>
                </a:solidFill>
                <a:latin typeface="Arial" panose="020B0604020202020204" pitchFamily="34" charset="0"/>
                <a:cs typeface="Arial" panose="020B0604020202020204" pitchFamily="34" charset="0"/>
              </a:rPr>
              <a:t>Decir algo que no se piensa cumplir</a:t>
            </a:r>
          </a:p>
          <a:p>
            <a:pPr>
              <a:buFont typeface="Arial" charset="0"/>
              <a:buChar char="•"/>
              <a:defRPr/>
            </a:pPr>
            <a:r>
              <a:rPr lang="es-ES" sz="2000" dirty="0">
                <a:solidFill>
                  <a:srgbClr val="002060"/>
                </a:solidFill>
                <a:latin typeface="Arial" panose="020B0604020202020204" pitchFamily="34" charset="0"/>
                <a:cs typeface="Arial" panose="020B0604020202020204" pitchFamily="34" charset="0"/>
              </a:rPr>
              <a:t>Servir a los criterios de un tercero</a:t>
            </a:r>
          </a:p>
          <a:p>
            <a:pPr>
              <a:buFont typeface="Arial" charset="0"/>
              <a:buChar char="•"/>
              <a:defRPr/>
            </a:pPr>
            <a:r>
              <a:rPr lang="es-ES" sz="2000" dirty="0">
                <a:solidFill>
                  <a:srgbClr val="002060"/>
                </a:solidFill>
                <a:latin typeface="Arial" panose="020B0604020202020204" pitchFamily="34" charset="0"/>
                <a:cs typeface="Arial" panose="020B0604020202020204" pitchFamily="34" charset="0"/>
              </a:rPr>
              <a:t>Normalizar situaciones de peligro</a:t>
            </a:r>
            <a:endParaRPr lang="es-ES" sz="2000" dirty="0">
              <a:solidFill>
                <a:srgbClr val="002060"/>
              </a:solidFill>
            </a:endParaRPr>
          </a:p>
        </p:txBody>
      </p:sp>
      <p:sp>
        <p:nvSpPr>
          <p:cNvPr id="9" name="Rectángulo 8">
            <a:extLst>
              <a:ext uri="{FF2B5EF4-FFF2-40B4-BE49-F238E27FC236}">
                <a16:creationId xmlns:a16="http://schemas.microsoft.com/office/drawing/2014/main" id="{7C1E0EF9-9EEB-48C0-4422-BA7F22B49D4E}"/>
              </a:ext>
            </a:extLst>
          </p:cNvPr>
          <p:cNvSpPr/>
          <p:nvPr/>
        </p:nvSpPr>
        <p:spPr>
          <a:xfrm>
            <a:off x="10562456" y="2514003"/>
            <a:ext cx="1160032"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600" b="1" dirty="0">
                <a:solidFill>
                  <a:srgbClr val="FF0000"/>
                </a:solidFill>
              </a:rPr>
              <a:t>x</a:t>
            </a:r>
            <a:endParaRPr lang="en-US" sz="9600" b="1" dirty="0">
              <a:solidFill>
                <a:srgbClr val="FF0000"/>
              </a:solidFill>
            </a:endParaRPr>
          </a:p>
        </p:txBody>
      </p:sp>
      <p:sp>
        <p:nvSpPr>
          <p:cNvPr id="12" name="Estrella: 5 puntas 11">
            <a:extLst>
              <a:ext uri="{FF2B5EF4-FFF2-40B4-BE49-F238E27FC236}">
                <a16:creationId xmlns:a16="http://schemas.microsoft.com/office/drawing/2014/main" id="{3E25EDFF-37DB-2FA1-4416-A1D3F94BB07B}"/>
              </a:ext>
            </a:extLst>
          </p:cNvPr>
          <p:cNvSpPr/>
          <p:nvPr/>
        </p:nvSpPr>
        <p:spPr>
          <a:xfrm>
            <a:off x="4548509" y="2756994"/>
            <a:ext cx="725910" cy="624476"/>
          </a:xfrm>
          <a:prstGeom prst="star5">
            <a:avLst/>
          </a:prstGeom>
          <a:solidFill>
            <a:srgbClr val="099F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9DF93CA7-610A-989A-9B17-FCA0496F0BB3}"/>
              </a:ext>
            </a:extLst>
          </p:cNvPr>
          <p:cNvSpPr/>
          <p:nvPr/>
        </p:nvSpPr>
        <p:spPr>
          <a:xfrm>
            <a:off x="225362" y="6485019"/>
            <a:ext cx="11741276" cy="281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b="0" i="0" dirty="0">
              <a:solidFill>
                <a:srgbClr val="002060"/>
              </a:solidFill>
              <a:effectLst/>
              <a:latin typeface="+mn-lt"/>
            </a:endParaRPr>
          </a:p>
          <a:p>
            <a:r>
              <a:rPr lang="es-ES" sz="900" b="0" i="0" dirty="0">
                <a:solidFill>
                  <a:srgbClr val="002060"/>
                </a:solidFill>
                <a:effectLst/>
                <a:latin typeface="+mn-lt"/>
              </a:rPr>
              <a:t>Emily B. Einstein, doctorada Jefa de la Sección de Políticas Científicas Oficina de Políticas Científicas y </a:t>
            </a:r>
            <a:r>
              <a:rPr lang="es-ES" sz="900" b="0" i="0" dirty="0" err="1">
                <a:solidFill>
                  <a:srgbClr val="002060"/>
                </a:solidFill>
                <a:effectLst/>
                <a:latin typeface="+mn-lt"/>
              </a:rPr>
              <a:t>ComunicacionesInstituto</a:t>
            </a:r>
            <a:r>
              <a:rPr lang="es-ES" sz="900" b="0" i="0" dirty="0">
                <a:solidFill>
                  <a:srgbClr val="002060"/>
                </a:solidFill>
                <a:effectLst/>
                <a:latin typeface="+mn-lt"/>
              </a:rPr>
              <a:t> Nacional sobre el Abuso de Drogas Noviembre de 2020</a:t>
            </a:r>
          </a:p>
          <a:p>
            <a:endParaRPr lang="en-US" sz="800" dirty="0">
              <a:solidFill>
                <a:srgbClr val="002060"/>
              </a:solidFill>
            </a:endParaRPr>
          </a:p>
        </p:txBody>
      </p:sp>
    </p:spTree>
    <p:extLst>
      <p:ext uri="{BB962C8B-B14F-4D97-AF65-F5344CB8AC3E}">
        <p14:creationId xmlns:p14="http://schemas.microsoft.com/office/powerpoint/2010/main" val="1989912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2032" y="365125"/>
            <a:ext cx="10402986" cy="1325563"/>
          </a:xfrm>
        </p:spPr>
        <p:txBody>
          <a:bodyPr>
            <a:normAutofit/>
          </a:bodyPr>
          <a:lstStyle/>
          <a:p>
            <a:r>
              <a:rPr lang="es-ES_tradnl" sz="2800" dirty="0"/>
              <a:t>Exoneración de responsabilidad y uso de la presentación</a:t>
            </a:r>
          </a:p>
        </p:txBody>
      </p:sp>
      <p:sp>
        <p:nvSpPr>
          <p:cNvPr id="4" name="Google Shape;37;p30">
            <a:extLst>
              <a:ext uri="{FF2B5EF4-FFF2-40B4-BE49-F238E27FC236}">
                <a16:creationId xmlns:a16="http://schemas.microsoft.com/office/drawing/2014/main" id="{37AA9693-9F18-3E5B-E112-B7190C477A92}"/>
              </a:ext>
            </a:extLst>
          </p:cNvPr>
          <p:cNvSpPr txBox="1"/>
          <p:nvPr/>
        </p:nvSpPr>
        <p:spPr>
          <a:xfrm>
            <a:off x="445492" y="1469917"/>
            <a:ext cx="11301000" cy="4832052"/>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s-ES" sz="1400" dirty="0">
                <a:solidFill>
                  <a:srgbClr val="1F3864"/>
                </a:solidFill>
                <a:latin typeface="Arial" panose="020B0604020202020204" pitchFamily="34" charset="0"/>
                <a:cs typeface="Arial" panose="020B0604020202020204" pitchFamily="34" charset="0"/>
              </a:rPr>
              <a:t>Este documento (la “Presentación”) ha sido preparado exclusivamente para su uso en presentaciones y/o formaciones de Almirall, S.A. ("Almirall") dirigidas a la comunidad científica (“Uso Permitido”). Este documento incluye información resumida y no pretende ser exhaustivo. La divulgación, difusión o uso de este documento, para un uso distinto al Uso Permitido, sin la autorización previa, expresa y por escrito de Almirall está prohibida.</a:t>
            </a:r>
            <a:endParaRPr sz="1400" dirty="0">
              <a:solidFill>
                <a:srgbClr val="1F3864"/>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Font typeface="Arial"/>
              <a:buNone/>
            </a:pPr>
            <a:endParaRPr sz="1400" dirty="0">
              <a:solidFill>
                <a:srgbClr val="1F3864"/>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Font typeface="Arial"/>
              <a:buNone/>
            </a:pPr>
            <a:r>
              <a:rPr lang="es-ES" sz="1400" dirty="0">
                <a:solidFill>
                  <a:srgbClr val="1F3864"/>
                </a:solidFill>
                <a:latin typeface="Arial" panose="020B0604020202020204" pitchFamily="34" charset="0"/>
                <a:cs typeface="Arial" panose="020B0604020202020204" pitchFamily="34" charset="0"/>
              </a:rPr>
              <a:t>Almirall no otorga, ni implícita ni explícitamente, ninguna garantía de imparcialidad, precisión, integridad o exactitud de la información, opinión y declaraciones expresadas en dicha Presentación o en discusiones que puedan tener lugar durante su utilización.</a:t>
            </a:r>
            <a:endParaRPr sz="1400" dirty="0">
              <a:solidFill>
                <a:srgbClr val="1F3864"/>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Font typeface="Arial"/>
              <a:buNone/>
            </a:pPr>
            <a:endParaRPr sz="1400" dirty="0">
              <a:solidFill>
                <a:srgbClr val="1F3864"/>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Font typeface="Arial"/>
              <a:buNone/>
            </a:pPr>
            <a:r>
              <a:rPr lang="es-ES" sz="1400" dirty="0">
                <a:solidFill>
                  <a:srgbClr val="1F3864"/>
                </a:solidFill>
                <a:latin typeface="Arial" panose="020B0604020202020204" pitchFamily="34" charset="0"/>
                <a:cs typeface="Arial" panose="020B0604020202020204" pitchFamily="34" charset="0"/>
              </a:rPr>
              <a:t>Tanto la Presentación como los contenidos incluidos en la misma (con carácter enunciativo, que no limitativo, imágenes, diseño gráfico, logos, textos, gráficos, ilustraciones, fotografías, y cualquier otro material susceptible de protección) están bajo la responsabilidad de Almirall y son titularidad exclusiva de Almirall o Almirall tiene sobre ellos la correspondiente autorización de uso. </a:t>
            </a:r>
            <a:endParaRPr sz="1400" dirty="0">
              <a:solidFill>
                <a:srgbClr val="1F3864"/>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Font typeface="Arial"/>
              <a:buNone/>
            </a:pPr>
            <a:endParaRPr sz="1400" dirty="0">
              <a:solidFill>
                <a:srgbClr val="1F3864"/>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Font typeface="Arial"/>
              <a:buNone/>
            </a:pPr>
            <a:r>
              <a:rPr lang="es-ES" sz="1400" dirty="0">
                <a:solidFill>
                  <a:srgbClr val="1F3864"/>
                </a:solidFill>
                <a:latin typeface="Arial" panose="020B0604020202020204" pitchFamily="34" charset="0"/>
                <a:cs typeface="Arial" panose="020B0604020202020204" pitchFamily="34" charset="0"/>
              </a:rPr>
              <a:t>Igualmente, todos los nombres comerciales, marcas o signos distintivos de cualquier clase contenidos en la Presentación están protegidos por la Ley.</a:t>
            </a:r>
            <a:endParaRPr sz="1400" dirty="0">
              <a:solidFill>
                <a:srgbClr val="1F3864"/>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Font typeface="Arial"/>
              <a:buNone/>
            </a:pPr>
            <a:endParaRPr sz="1400" dirty="0">
              <a:solidFill>
                <a:srgbClr val="1F3864"/>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Font typeface="Arial"/>
              <a:buNone/>
            </a:pPr>
            <a:r>
              <a:rPr lang="es-ES" sz="1400" dirty="0">
                <a:solidFill>
                  <a:srgbClr val="1F3864"/>
                </a:solidFill>
                <a:latin typeface="Arial" panose="020B0604020202020204" pitchFamily="34" charset="0"/>
                <a:cs typeface="Arial" panose="020B0604020202020204" pitchFamily="34" charset="0"/>
              </a:rPr>
              <a:t>La reproducción, distribución, comercialización, transformación, comunicación pública y, en general, cualquier otra forma de explotación, por cualquier procedimiento, de todo o parte de la Presentación  o de la información contenida en la misma con fines distintos al Uso Permitido, podría constituir una infracción de los derechos de Propiedad Intelectual y/o Industrial de Almirall o del titular de los mismos y podría dar lugar al ejercicio de cuantas acciones judiciales o extrajudiciales pudieran corresponder en el ejercicio de sus derechos. Todo ello salvo que, previa solicitud, Almirall haya autorizado expresamente y por escrito el uso de los contenidos para un fin específico, en cuyo caso, el destinatario se compromete a citar la Almirall como fuente titular del contenido.</a:t>
            </a:r>
            <a:endParaRPr sz="1400" dirty="0">
              <a:solidFill>
                <a:schemeClr val="dk1"/>
              </a:solidFill>
              <a:latin typeface="Arial" panose="020B0604020202020204" pitchFamily="34" charset="0"/>
              <a:cs typeface="Arial" panose="020B0604020202020204" pitchFamily="34" charset="0"/>
            </a:endParaRPr>
          </a:p>
          <a:p>
            <a:pPr marL="0" marR="0" lvl="0" indent="0" algn="just" rtl="0">
              <a:lnSpc>
                <a:spcPct val="100000"/>
              </a:lnSpc>
              <a:spcBef>
                <a:spcPts val="0"/>
              </a:spcBef>
              <a:spcAft>
                <a:spcPts val="0"/>
              </a:spcAft>
              <a:buClr>
                <a:srgbClr val="000000"/>
              </a:buClr>
              <a:buSzPts val="1900"/>
              <a:buFont typeface="Arial"/>
              <a:buNone/>
            </a:pPr>
            <a:endParaRPr sz="1400" b="0" i="0" u="none" strike="noStrike" cap="none" dirty="0">
              <a:solidFill>
                <a:srgbClr val="1F3864"/>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92652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3688E09-E9A4-12DA-813A-71B5162EE8D9}"/>
              </a:ext>
            </a:extLst>
          </p:cNvPr>
          <p:cNvSpPr/>
          <p:nvPr/>
        </p:nvSpPr>
        <p:spPr>
          <a:xfrm>
            <a:off x="303654" y="769287"/>
            <a:ext cx="11584692" cy="602331"/>
          </a:xfrm>
          <a:prstGeom prst="rect">
            <a:avLst/>
          </a:prstGeom>
          <a:solidFill>
            <a:srgbClr val="2DE7D5"/>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srgbClr val="002060"/>
                </a:solidFill>
              </a:rPr>
              <a:t>MEDIDAS DE CONTENCIÓN PSIQUICA EN PACIENTE HOSTIL</a:t>
            </a:r>
            <a:endParaRPr lang="en-US" sz="3600" b="1" dirty="0">
              <a:solidFill>
                <a:srgbClr val="002060"/>
              </a:solidFill>
            </a:endParaRPr>
          </a:p>
        </p:txBody>
      </p:sp>
      <p:sp>
        <p:nvSpPr>
          <p:cNvPr id="3" name="Título 2">
            <a:extLst>
              <a:ext uri="{FF2B5EF4-FFF2-40B4-BE49-F238E27FC236}">
                <a16:creationId xmlns:a16="http://schemas.microsoft.com/office/drawing/2014/main" id="{750AC6D5-6335-0ECD-31B7-FB8F6A3F542F}"/>
              </a:ext>
            </a:extLst>
          </p:cNvPr>
          <p:cNvSpPr>
            <a:spLocks noGrp="1"/>
          </p:cNvSpPr>
          <p:nvPr>
            <p:ph type="title"/>
          </p:nvPr>
        </p:nvSpPr>
        <p:spPr>
          <a:xfrm>
            <a:off x="433137" y="1949115"/>
            <a:ext cx="10828421" cy="4535905"/>
          </a:xfrm>
        </p:spPr>
        <p:txBody>
          <a:bodyPr>
            <a:noAutofit/>
          </a:bodyPr>
          <a:lstStyle/>
          <a:p>
            <a:pPr>
              <a:lnSpc>
                <a:spcPct val="100000"/>
              </a:lnSpc>
            </a:pPr>
            <a:br>
              <a:rPr lang="es-ES" altLang="es-ES" sz="2600" b="1" dirty="0"/>
            </a:br>
            <a:endParaRPr lang="en-US" sz="2600" dirty="0"/>
          </a:p>
        </p:txBody>
      </p:sp>
      <p:sp>
        <p:nvSpPr>
          <p:cNvPr id="2" name="Subtítulo 9">
            <a:extLst>
              <a:ext uri="{FF2B5EF4-FFF2-40B4-BE49-F238E27FC236}">
                <a16:creationId xmlns:a16="http://schemas.microsoft.com/office/drawing/2014/main" id="{BF471ECE-3536-71DC-9BED-FDFB84D613F2}"/>
              </a:ext>
            </a:extLst>
          </p:cNvPr>
          <p:cNvSpPr txBox="1">
            <a:spLocks/>
          </p:cNvSpPr>
          <p:nvPr/>
        </p:nvSpPr>
        <p:spPr>
          <a:xfrm>
            <a:off x="806701" y="2573564"/>
            <a:ext cx="10952162" cy="3554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500" kern="120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000" kern="1200">
                <a:solidFill>
                  <a:srgbClr val="03F0C2"/>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500" kern="120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charset="0"/>
              <a:buNone/>
              <a:defRPr/>
            </a:pPr>
            <a:endParaRPr lang="en-US" dirty="0"/>
          </a:p>
        </p:txBody>
      </p:sp>
      <p:sp>
        <p:nvSpPr>
          <p:cNvPr id="5" name="CuadroTexto 4">
            <a:extLst>
              <a:ext uri="{FF2B5EF4-FFF2-40B4-BE49-F238E27FC236}">
                <a16:creationId xmlns:a16="http://schemas.microsoft.com/office/drawing/2014/main" id="{AFBF0B0F-7D4C-4D14-D06A-9A17C166E058}"/>
              </a:ext>
            </a:extLst>
          </p:cNvPr>
          <p:cNvSpPr txBox="1"/>
          <p:nvPr/>
        </p:nvSpPr>
        <p:spPr>
          <a:xfrm>
            <a:off x="930442" y="1886157"/>
            <a:ext cx="8894278" cy="4093428"/>
          </a:xfrm>
          <a:prstGeom prst="rect">
            <a:avLst/>
          </a:prstGeom>
          <a:noFill/>
        </p:spPr>
        <p:txBody>
          <a:bodyPr wrap="square">
            <a:spAutoFit/>
          </a:bodyPr>
          <a:lstStyle/>
          <a:p>
            <a:pPr marL="342900" indent="-342900">
              <a:buFont typeface="Wingdings" panose="05000000000000000000" pitchFamily="2" charset="2"/>
              <a:buChar char="Ø"/>
            </a:pPr>
            <a:r>
              <a:rPr lang="es-ES" altLang="es-ES" sz="2000" dirty="0">
                <a:latin typeface="Arial" panose="020B0604020202020204" pitchFamily="34" charset="0"/>
                <a:cs typeface="Arial" panose="020B0604020202020204" pitchFamily="34" charset="0"/>
              </a:rPr>
              <a:t>ACTITUD GENERAL                         Firme, flexible, vigilante, expectante</a:t>
            </a:r>
          </a:p>
          <a:p>
            <a:pPr marL="342900" indent="-342900">
              <a:buFont typeface="Wingdings" panose="05000000000000000000" pitchFamily="2" charset="2"/>
              <a:buChar char="Ø"/>
            </a:pPr>
            <a:endParaRPr lang="es-ES" altLang="es-E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s-ES" altLang="es-ES" sz="2000" dirty="0">
                <a:latin typeface="Arial" panose="020B0604020202020204" pitchFamily="34" charset="0"/>
                <a:cs typeface="Arial" panose="020B0604020202020204" pitchFamily="34" charset="0"/>
              </a:rPr>
              <a:t>CONTENCIÓN VERBAL                    Evitar la escalada verbal</a:t>
            </a:r>
          </a:p>
          <a:p>
            <a:pPr marL="342900" indent="-342900">
              <a:buFont typeface="Wingdings" panose="05000000000000000000" pitchFamily="2" charset="2"/>
              <a:buChar char="Ø"/>
            </a:pPr>
            <a:endParaRPr lang="es-ES" altLang="es-E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s-ES" altLang="es-ES" sz="2000" dirty="0">
                <a:latin typeface="Arial" panose="020B0604020202020204" pitchFamily="34" charset="0"/>
                <a:cs typeface="Arial" panose="020B0604020202020204" pitchFamily="34" charset="0"/>
              </a:rPr>
              <a:t>AUTO CONTROL                       Autoconocimiento y sosiego</a:t>
            </a:r>
          </a:p>
          <a:p>
            <a:pPr marL="342900" indent="-342900">
              <a:buFont typeface="Wingdings" panose="05000000000000000000" pitchFamily="2" charset="2"/>
              <a:buChar char="Ø"/>
            </a:pPr>
            <a:endParaRPr lang="es-ES" altLang="es-E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s-ES" altLang="es-ES" sz="2000" dirty="0">
                <a:latin typeface="Arial" panose="020B0604020202020204" pitchFamily="34" charset="0"/>
                <a:cs typeface="Arial" panose="020B0604020202020204" pitchFamily="34" charset="0"/>
              </a:rPr>
              <a:t>EMPATIA                         Actitud comprensiva y amable</a:t>
            </a:r>
          </a:p>
          <a:p>
            <a:pPr marL="342900" indent="-342900">
              <a:buFont typeface="Wingdings" panose="05000000000000000000" pitchFamily="2" charset="2"/>
              <a:buChar char="Ø"/>
            </a:pPr>
            <a:endParaRPr lang="es-ES" altLang="es-E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s-ES" altLang="es-ES" sz="2000" dirty="0">
                <a:latin typeface="Arial" panose="020B0604020202020204" pitchFamily="34" charset="0"/>
                <a:cs typeface="Arial" panose="020B0604020202020204" pitchFamily="34" charset="0"/>
              </a:rPr>
              <a:t>SEÑALAMIENTO                      Apuntar lo incorrecto </a:t>
            </a:r>
          </a:p>
          <a:p>
            <a:pPr marL="342900" indent="-342900">
              <a:buFont typeface="Wingdings" panose="05000000000000000000" pitchFamily="2" charset="2"/>
              <a:buChar char="Ø"/>
            </a:pPr>
            <a:endParaRPr lang="es-ES" altLang="es-E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s-ES" altLang="es-ES" sz="2000" dirty="0">
                <a:latin typeface="Arial" panose="020B0604020202020204" pitchFamily="34" charset="0"/>
                <a:cs typeface="Arial" panose="020B0604020202020204" pitchFamily="34" charset="0"/>
              </a:rPr>
              <a:t>FACILITACIÓN                            Cauces para la expresión </a:t>
            </a:r>
          </a:p>
          <a:p>
            <a:pPr marL="342900" indent="-342900">
              <a:buFont typeface="Wingdings" panose="05000000000000000000" pitchFamily="2" charset="2"/>
              <a:buChar char="Ø"/>
            </a:pPr>
            <a:endParaRPr lang="es-ES" altLang="es-E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s-ES" altLang="es-ES" sz="2000" dirty="0">
                <a:latin typeface="Arial" panose="020B0604020202020204" pitchFamily="34" charset="0"/>
                <a:cs typeface="Arial" panose="020B0604020202020204" pitchFamily="34" charset="0"/>
              </a:rPr>
              <a:t>VACIAGE EMOCIONAL                    Cauces para el desahogo</a:t>
            </a:r>
          </a:p>
        </p:txBody>
      </p:sp>
      <p:sp>
        <p:nvSpPr>
          <p:cNvPr id="7" name="Flecha: a la derecha 6">
            <a:extLst>
              <a:ext uri="{FF2B5EF4-FFF2-40B4-BE49-F238E27FC236}">
                <a16:creationId xmlns:a16="http://schemas.microsoft.com/office/drawing/2014/main" id="{03D4EF10-41BF-ED92-6BCB-291F0F5C084B}"/>
              </a:ext>
            </a:extLst>
          </p:cNvPr>
          <p:cNvSpPr/>
          <p:nvPr/>
        </p:nvSpPr>
        <p:spPr>
          <a:xfrm>
            <a:off x="4014561" y="2040945"/>
            <a:ext cx="1298575" cy="111125"/>
          </a:xfrm>
          <a:prstGeom prst="rightArrow">
            <a:avLst/>
          </a:prstGeom>
          <a:solidFill>
            <a:srgbClr val="099F7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echa: a la derecha 7">
            <a:extLst>
              <a:ext uri="{FF2B5EF4-FFF2-40B4-BE49-F238E27FC236}">
                <a16:creationId xmlns:a16="http://schemas.microsoft.com/office/drawing/2014/main" id="{55EF2705-15FD-1D4C-DD57-D3FF9E4C2AA0}"/>
              </a:ext>
            </a:extLst>
          </p:cNvPr>
          <p:cNvSpPr/>
          <p:nvPr/>
        </p:nvSpPr>
        <p:spPr>
          <a:xfrm>
            <a:off x="4192875" y="2640535"/>
            <a:ext cx="1298575" cy="111125"/>
          </a:xfrm>
          <a:prstGeom prst="rightArrow">
            <a:avLst/>
          </a:prstGeom>
          <a:solidFill>
            <a:srgbClr val="099F7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lecha: a la derecha 8">
            <a:extLst>
              <a:ext uri="{FF2B5EF4-FFF2-40B4-BE49-F238E27FC236}">
                <a16:creationId xmlns:a16="http://schemas.microsoft.com/office/drawing/2014/main" id="{4B9E6A63-2334-F9AD-B831-817D8F86CAC4}"/>
              </a:ext>
            </a:extLst>
          </p:cNvPr>
          <p:cNvSpPr/>
          <p:nvPr/>
        </p:nvSpPr>
        <p:spPr>
          <a:xfrm>
            <a:off x="3543585" y="3262312"/>
            <a:ext cx="1298575" cy="111125"/>
          </a:xfrm>
          <a:prstGeom prst="rightArrow">
            <a:avLst/>
          </a:prstGeom>
          <a:solidFill>
            <a:srgbClr val="099F7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lecha: a la derecha 9">
            <a:extLst>
              <a:ext uri="{FF2B5EF4-FFF2-40B4-BE49-F238E27FC236}">
                <a16:creationId xmlns:a16="http://schemas.microsoft.com/office/drawing/2014/main" id="{DEBF0E24-BC7C-C867-15AC-3C94F8E87258}"/>
              </a:ext>
            </a:extLst>
          </p:cNvPr>
          <p:cNvSpPr/>
          <p:nvPr/>
        </p:nvSpPr>
        <p:spPr>
          <a:xfrm>
            <a:off x="2703574" y="3871903"/>
            <a:ext cx="1298575" cy="111125"/>
          </a:xfrm>
          <a:prstGeom prst="rightArrow">
            <a:avLst/>
          </a:prstGeom>
          <a:solidFill>
            <a:srgbClr val="099F7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lecha: a la derecha 10">
            <a:extLst>
              <a:ext uri="{FF2B5EF4-FFF2-40B4-BE49-F238E27FC236}">
                <a16:creationId xmlns:a16="http://schemas.microsoft.com/office/drawing/2014/main" id="{04E024DB-DB92-8747-C1E9-144B622B982C}"/>
              </a:ext>
            </a:extLst>
          </p:cNvPr>
          <p:cNvSpPr/>
          <p:nvPr/>
        </p:nvSpPr>
        <p:spPr>
          <a:xfrm>
            <a:off x="3499740" y="4449400"/>
            <a:ext cx="1298575" cy="111125"/>
          </a:xfrm>
          <a:prstGeom prst="rightArrow">
            <a:avLst/>
          </a:prstGeom>
          <a:solidFill>
            <a:srgbClr val="099F7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echa: a la derecha 11">
            <a:extLst>
              <a:ext uri="{FF2B5EF4-FFF2-40B4-BE49-F238E27FC236}">
                <a16:creationId xmlns:a16="http://schemas.microsoft.com/office/drawing/2014/main" id="{55D48E95-2587-AF95-199F-22C8931C46CB}"/>
              </a:ext>
            </a:extLst>
          </p:cNvPr>
          <p:cNvSpPr/>
          <p:nvPr/>
        </p:nvSpPr>
        <p:spPr>
          <a:xfrm>
            <a:off x="3257261" y="5073849"/>
            <a:ext cx="1584899" cy="111125"/>
          </a:xfrm>
          <a:prstGeom prst="rightArrow">
            <a:avLst/>
          </a:prstGeom>
          <a:solidFill>
            <a:srgbClr val="099F7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lecha: a la derecha 12">
            <a:extLst>
              <a:ext uri="{FF2B5EF4-FFF2-40B4-BE49-F238E27FC236}">
                <a16:creationId xmlns:a16="http://schemas.microsoft.com/office/drawing/2014/main" id="{39BAE828-A7A7-7A90-5DF3-75B055048EE8}"/>
              </a:ext>
            </a:extLst>
          </p:cNvPr>
          <p:cNvSpPr/>
          <p:nvPr/>
        </p:nvSpPr>
        <p:spPr>
          <a:xfrm>
            <a:off x="4149027" y="5683449"/>
            <a:ext cx="1188000" cy="125974"/>
          </a:xfrm>
          <a:prstGeom prst="rightArrow">
            <a:avLst/>
          </a:prstGeom>
          <a:solidFill>
            <a:srgbClr val="099F7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ángulo 3">
            <a:extLst>
              <a:ext uri="{FF2B5EF4-FFF2-40B4-BE49-F238E27FC236}">
                <a16:creationId xmlns:a16="http://schemas.microsoft.com/office/drawing/2014/main" id="{9F530F1C-615C-5E6F-D917-EFEDD2EB96B1}"/>
              </a:ext>
            </a:extLst>
          </p:cNvPr>
          <p:cNvSpPr/>
          <p:nvPr/>
        </p:nvSpPr>
        <p:spPr>
          <a:xfrm>
            <a:off x="433137" y="6519688"/>
            <a:ext cx="10290630" cy="212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800" b="0" i="0" dirty="0">
                <a:solidFill>
                  <a:srgbClr val="002060"/>
                </a:solidFill>
                <a:effectLst/>
                <a:latin typeface="Roboto" panose="02000000000000000000" pitchFamily="2" charset="0"/>
              </a:rPr>
              <a:t>EL PACIENTE AGRESIVO Y LA CONDUCTA MÉDICA EN EL SERVICIO DE URGENCIAS, </a:t>
            </a:r>
            <a:r>
              <a:rPr lang="es-ES" sz="800" b="0" i="0" dirty="0" err="1">
                <a:solidFill>
                  <a:srgbClr val="002060"/>
                </a:solidFill>
                <a:effectLst/>
                <a:latin typeface="Roboto" panose="02000000000000000000" pitchFamily="2" charset="0"/>
              </a:rPr>
              <a:t>NPunto</a:t>
            </a:r>
            <a:r>
              <a:rPr lang="es-ES" sz="800" b="0" i="0" dirty="0">
                <a:solidFill>
                  <a:srgbClr val="002060"/>
                </a:solidFill>
                <a:effectLst/>
                <a:latin typeface="Roboto" panose="02000000000000000000" pitchFamily="2" charset="0"/>
              </a:rPr>
              <a:t> Volumen II. Número 12. Marzo 2019</a:t>
            </a:r>
            <a:endParaRPr lang="en-US" sz="800" dirty="0">
              <a:solidFill>
                <a:srgbClr val="002060"/>
              </a:solidFill>
            </a:endParaRPr>
          </a:p>
        </p:txBody>
      </p:sp>
    </p:spTree>
    <p:extLst>
      <p:ext uri="{BB962C8B-B14F-4D97-AF65-F5344CB8AC3E}">
        <p14:creationId xmlns:p14="http://schemas.microsoft.com/office/powerpoint/2010/main" val="1233696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3688E09-E9A4-12DA-813A-71B5162EE8D9}"/>
              </a:ext>
            </a:extLst>
          </p:cNvPr>
          <p:cNvSpPr/>
          <p:nvPr/>
        </p:nvSpPr>
        <p:spPr>
          <a:xfrm>
            <a:off x="433137" y="914400"/>
            <a:ext cx="10828421" cy="1034715"/>
          </a:xfrm>
          <a:prstGeom prst="rect">
            <a:avLst/>
          </a:prstGeom>
          <a:solidFill>
            <a:srgbClr val="2DE7D5"/>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srgbClr val="002060"/>
                </a:solidFill>
              </a:rPr>
              <a:t>ENTREVISTA CLÍNICA CON PACIENTE</a:t>
            </a:r>
          </a:p>
          <a:p>
            <a:pPr algn="ctr"/>
            <a:r>
              <a:rPr lang="es-ES" sz="3600" b="1" dirty="0">
                <a:solidFill>
                  <a:srgbClr val="002060"/>
                </a:solidFill>
              </a:rPr>
              <a:t> HOSTIL O AGRESIVO </a:t>
            </a:r>
            <a:endParaRPr lang="en-US" sz="3600" b="1" dirty="0">
              <a:solidFill>
                <a:srgbClr val="002060"/>
              </a:solidFill>
            </a:endParaRPr>
          </a:p>
        </p:txBody>
      </p:sp>
      <p:sp>
        <p:nvSpPr>
          <p:cNvPr id="3" name="Título 2">
            <a:extLst>
              <a:ext uri="{FF2B5EF4-FFF2-40B4-BE49-F238E27FC236}">
                <a16:creationId xmlns:a16="http://schemas.microsoft.com/office/drawing/2014/main" id="{750AC6D5-6335-0ECD-31B7-FB8F6A3F542F}"/>
              </a:ext>
            </a:extLst>
          </p:cNvPr>
          <p:cNvSpPr>
            <a:spLocks noGrp="1"/>
          </p:cNvSpPr>
          <p:nvPr>
            <p:ph type="title"/>
          </p:nvPr>
        </p:nvSpPr>
        <p:spPr>
          <a:xfrm>
            <a:off x="433137" y="1949115"/>
            <a:ext cx="10828421" cy="4535905"/>
          </a:xfrm>
        </p:spPr>
        <p:txBody>
          <a:bodyPr>
            <a:noAutofit/>
          </a:bodyPr>
          <a:lstStyle/>
          <a:p>
            <a:pPr>
              <a:lnSpc>
                <a:spcPct val="100000"/>
              </a:lnSpc>
            </a:pPr>
            <a:br>
              <a:rPr lang="es-ES" altLang="es-ES" sz="2600" b="1" dirty="0"/>
            </a:br>
            <a:endParaRPr lang="en-US" sz="2600" dirty="0"/>
          </a:p>
        </p:txBody>
      </p:sp>
      <p:sp>
        <p:nvSpPr>
          <p:cNvPr id="2" name="Subtítulo 9">
            <a:extLst>
              <a:ext uri="{FF2B5EF4-FFF2-40B4-BE49-F238E27FC236}">
                <a16:creationId xmlns:a16="http://schemas.microsoft.com/office/drawing/2014/main" id="{BF471ECE-3536-71DC-9BED-FDFB84D613F2}"/>
              </a:ext>
            </a:extLst>
          </p:cNvPr>
          <p:cNvSpPr txBox="1">
            <a:spLocks/>
          </p:cNvSpPr>
          <p:nvPr/>
        </p:nvSpPr>
        <p:spPr>
          <a:xfrm>
            <a:off x="806701" y="2573564"/>
            <a:ext cx="10952162" cy="3554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500" kern="120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000" kern="1200">
                <a:solidFill>
                  <a:srgbClr val="03F0C2"/>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500" kern="120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charset="0"/>
              <a:buNone/>
              <a:defRPr/>
            </a:pPr>
            <a:endParaRPr lang="en-US" dirty="0"/>
          </a:p>
        </p:txBody>
      </p:sp>
      <p:sp>
        <p:nvSpPr>
          <p:cNvPr id="5" name="CuadroTexto 4">
            <a:extLst>
              <a:ext uri="{FF2B5EF4-FFF2-40B4-BE49-F238E27FC236}">
                <a16:creationId xmlns:a16="http://schemas.microsoft.com/office/drawing/2014/main" id="{B3BC0C82-E6D0-9E3C-0DE7-D18B6F630044}"/>
              </a:ext>
            </a:extLst>
          </p:cNvPr>
          <p:cNvSpPr txBox="1"/>
          <p:nvPr/>
        </p:nvSpPr>
        <p:spPr>
          <a:xfrm>
            <a:off x="511472" y="2573564"/>
            <a:ext cx="5584528" cy="3170099"/>
          </a:xfrm>
          <a:prstGeom prst="rect">
            <a:avLst/>
          </a:prstGeom>
          <a:noFill/>
          <a:ln>
            <a:solidFill>
              <a:srgbClr val="099F7B"/>
            </a:solidFill>
          </a:ln>
        </p:spPr>
        <p:txBody>
          <a:bodyPr wrap="square">
            <a:spAutoFit/>
          </a:bodyPr>
          <a:lstStyle/>
          <a:p>
            <a:pPr marL="342900" indent="-342900">
              <a:buFont typeface="Arial" panose="020B0604020202020204" pitchFamily="34" charset="0"/>
              <a:buChar char="•"/>
              <a:defRPr/>
            </a:pPr>
            <a:endParaRPr lang="es-ES" sz="20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s-ES" sz="2000" dirty="0">
                <a:solidFill>
                  <a:srgbClr val="002060"/>
                </a:solidFill>
                <a:latin typeface="Arial" panose="020B0604020202020204" pitchFamily="34" charset="0"/>
                <a:cs typeface="Arial" panose="020B0604020202020204" pitchFamily="34" charset="0"/>
              </a:rPr>
              <a:t>Trato respetuoso y cordial</a:t>
            </a:r>
          </a:p>
          <a:p>
            <a:pPr marL="342900" indent="-342900">
              <a:buFont typeface="Arial" panose="020B0604020202020204" pitchFamily="34" charset="0"/>
              <a:buChar char="•"/>
              <a:defRPr/>
            </a:pPr>
            <a:r>
              <a:rPr lang="es-ES" sz="2000" dirty="0">
                <a:solidFill>
                  <a:srgbClr val="002060"/>
                </a:solidFill>
                <a:latin typeface="Arial" panose="020B0604020202020204" pitchFamily="34" charset="0"/>
                <a:cs typeface="Arial" panose="020B0604020202020204" pitchFamily="34" charset="0"/>
              </a:rPr>
              <a:t>Sinceridad y profesionalidad</a:t>
            </a:r>
          </a:p>
          <a:p>
            <a:pPr marL="342900" indent="-342900">
              <a:buFont typeface="Arial" panose="020B0604020202020204" pitchFamily="34" charset="0"/>
              <a:buChar char="•"/>
              <a:defRPr/>
            </a:pPr>
            <a:r>
              <a:rPr lang="es-ES" sz="2000" dirty="0">
                <a:solidFill>
                  <a:srgbClr val="002060"/>
                </a:solidFill>
                <a:latin typeface="Arial" panose="020B0604020202020204" pitchFamily="34" charset="0"/>
                <a:cs typeface="Arial" panose="020B0604020202020204" pitchFamily="34" charset="0"/>
              </a:rPr>
              <a:t>Mantener escucha relajada</a:t>
            </a:r>
          </a:p>
          <a:p>
            <a:pPr marL="342900" indent="-342900">
              <a:buFont typeface="Arial" panose="020B0604020202020204" pitchFamily="34" charset="0"/>
              <a:buChar char="•"/>
              <a:defRPr/>
            </a:pPr>
            <a:r>
              <a:rPr lang="es-ES" altLang="es-ES" sz="2000" dirty="0">
                <a:solidFill>
                  <a:srgbClr val="002060"/>
                </a:solidFill>
                <a:latin typeface="Arial" panose="020B0604020202020204" pitchFamily="34" charset="0"/>
                <a:cs typeface="Arial" panose="020B0604020202020204" pitchFamily="34" charset="0"/>
              </a:rPr>
              <a:t>Aplicar distancia de seguridad física </a:t>
            </a:r>
          </a:p>
          <a:p>
            <a:pPr marL="342900" indent="-342900">
              <a:buFont typeface="Arial" panose="020B0604020202020204" pitchFamily="34" charset="0"/>
              <a:buChar char="•"/>
              <a:defRPr/>
            </a:pPr>
            <a:r>
              <a:rPr lang="es-ES" altLang="es-ES" sz="2000" dirty="0">
                <a:solidFill>
                  <a:srgbClr val="002060"/>
                </a:solidFill>
                <a:latin typeface="Arial" panose="020B0604020202020204" pitchFamily="34" charset="0"/>
                <a:cs typeface="Arial" panose="020B0604020202020204" pitchFamily="34" charset="0"/>
              </a:rPr>
              <a:t>Aplicar distanciamiento psíquico</a:t>
            </a:r>
          </a:p>
          <a:p>
            <a:pPr marL="342900" indent="-342900">
              <a:buFont typeface="Arial" panose="020B0604020202020204" pitchFamily="34" charset="0"/>
              <a:buChar char="•"/>
            </a:pPr>
            <a:r>
              <a:rPr lang="es-ES" altLang="es-ES" sz="2000" dirty="0">
                <a:solidFill>
                  <a:srgbClr val="002060"/>
                </a:solidFill>
                <a:latin typeface="Arial" panose="020B0604020202020204" pitchFamily="34" charset="0"/>
                <a:cs typeface="Arial" panose="020B0604020202020204" pitchFamily="34" charset="0"/>
              </a:rPr>
              <a:t>Huir si es preciso</a:t>
            </a:r>
          </a:p>
          <a:p>
            <a:pPr marL="342900" indent="-342900">
              <a:buFont typeface="Arial" panose="020B0604020202020204" pitchFamily="34" charset="0"/>
              <a:buChar char="•"/>
            </a:pPr>
            <a:r>
              <a:rPr lang="es-ES" altLang="es-ES" sz="2000" dirty="0">
                <a:solidFill>
                  <a:srgbClr val="002060"/>
                </a:solidFill>
                <a:latin typeface="Arial" panose="020B0604020202020204" pitchFamily="34" charset="0"/>
                <a:cs typeface="Arial" panose="020B0604020202020204" pitchFamily="34" charset="0"/>
              </a:rPr>
              <a:t>Interrumpir la consulta si hay peligro</a:t>
            </a:r>
          </a:p>
          <a:p>
            <a:pPr marL="342900" indent="-342900">
              <a:buFont typeface="Arial" panose="020B0604020202020204" pitchFamily="34" charset="0"/>
              <a:buChar char="•"/>
            </a:pPr>
            <a:r>
              <a:rPr lang="es-ES" altLang="es-ES" sz="2000" dirty="0">
                <a:solidFill>
                  <a:srgbClr val="002060"/>
                </a:solidFill>
                <a:latin typeface="Arial" panose="020B0604020202020204" pitchFamily="34" charset="0"/>
                <a:cs typeface="Arial" panose="020B0604020202020204" pitchFamily="34" charset="0"/>
              </a:rPr>
              <a:t>Encerrarse y avisar a la policía</a:t>
            </a:r>
          </a:p>
          <a:p>
            <a:pPr marL="342900" indent="-342900">
              <a:buFont typeface="Arial" panose="020B0604020202020204" pitchFamily="34" charset="0"/>
              <a:buChar char="•"/>
            </a:pPr>
            <a:endParaRPr lang="es-ES" altLang="es-ES" sz="2000" dirty="0">
              <a:solidFill>
                <a:srgbClr val="002060"/>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6510BF6B-5C39-E816-93DE-2D085AE2CD11}"/>
              </a:ext>
            </a:extLst>
          </p:cNvPr>
          <p:cNvSpPr>
            <a:spLocks noGrp="1"/>
          </p:cNvSpPr>
          <p:nvPr>
            <p:ph idx="1"/>
          </p:nvPr>
        </p:nvSpPr>
        <p:spPr>
          <a:xfrm>
            <a:off x="6096001" y="2573564"/>
            <a:ext cx="5662862" cy="3170099"/>
          </a:xfrm>
          <a:ln>
            <a:solidFill>
              <a:srgbClr val="099F7B"/>
            </a:solidFill>
          </a:ln>
        </p:spPr>
        <p:txBody>
          <a:bodyPr>
            <a:normAutofit/>
          </a:bodyPr>
          <a:lstStyle/>
          <a:p>
            <a:pPr marL="0" indent="0">
              <a:buFont typeface="Arial" charset="0"/>
              <a:buNone/>
              <a:defRPr/>
            </a:pPr>
            <a:r>
              <a:rPr lang="es-ES" sz="2000" dirty="0">
                <a:solidFill>
                  <a:srgbClr val="002060"/>
                </a:solidFill>
                <a:latin typeface="Arial" panose="020B0604020202020204" pitchFamily="34" charset="0"/>
                <a:cs typeface="Arial" panose="020B0604020202020204" pitchFamily="34" charset="0"/>
              </a:rPr>
              <a:t> </a:t>
            </a:r>
          </a:p>
          <a:p>
            <a:pPr>
              <a:defRPr/>
            </a:pPr>
            <a:r>
              <a:rPr lang="es-ES" altLang="es-ES" sz="2000" dirty="0">
                <a:solidFill>
                  <a:srgbClr val="002060"/>
                </a:solidFill>
                <a:latin typeface="Arial" panose="020B0604020202020204" pitchFamily="34" charset="0"/>
                <a:cs typeface="Arial" panose="020B0604020202020204" pitchFamily="34" charset="0"/>
              </a:rPr>
              <a:t>Intentar razonar con el usuario hostil</a:t>
            </a:r>
          </a:p>
          <a:p>
            <a:endParaRPr lang="es-ES" altLang="es-ES" sz="2000" dirty="0">
              <a:solidFill>
                <a:srgbClr val="002060"/>
              </a:solidFill>
              <a:latin typeface="Arial" panose="020B0604020202020204" pitchFamily="34" charset="0"/>
              <a:cs typeface="Arial" panose="020B0604020202020204" pitchFamily="34" charset="0"/>
            </a:endParaRPr>
          </a:p>
          <a:p>
            <a:r>
              <a:rPr lang="es-ES" altLang="es-ES" sz="2000" dirty="0">
                <a:solidFill>
                  <a:srgbClr val="002060"/>
                </a:solidFill>
                <a:latin typeface="Arial" panose="020B0604020202020204" pitchFamily="34" charset="0"/>
                <a:cs typeface="Arial" panose="020B0604020202020204" pitchFamily="34" charset="0"/>
              </a:rPr>
              <a:t>Responder a agresión con agresión</a:t>
            </a:r>
          </a:p>
          <a:p>
            <a:endParaRPr lang="es-ES" altLang="es-ES" sz="2000" dirty="0">
              <a:solidFill>
                <a:srgbClr val="002060"/>
              </a:solidFill>
              <a:latin typeface="Arial" panose="020B0604020202020204" pitchFamily="34" charset="0"/>
              <a:cs typeface="Arial" panose="020B0604020202020204" pitchFamily="34" charset="0"/>
            </a:endParaRPr>
          </a:p>
          <a:p>
            <a:r>
              <a:rPr lang="es-ES" altLang="es-ES" sz="2000" dirty="0">
                <a:solidFill>
                  <a:srgbClr val="002060"/>
                </a:solidFill>
                <a:latin typeface="Arial" panose="020B0604020202020204" pitchFamily="34" charset="0"/>
                <a:cs typeface="Arial" panose="020B0604020202020204" pitchFamily="34" charset="0"/>
              </a:rPr>
              <a:t>Dar la espalda</a:t>
            </a:r>
          </a:p>
          <a:p>
            <a:endParaRPr lang="es-ES" sz="2000" dirty="0">
              <a:solidFill>
                <a:srgbClr val="002060"/>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C1E0EF9-9EEB-48C0-4422-BA7F22B49D4E}"/>
              </a:ext>
            </a:extLst>
          </p:cNvPr>
          <p:cNvSpPr/>
          <p:nvPr/>
        </p:nvSpPr>
        <p:spPr>
          <a:xfrm>
            <a:off x="10539801" y="2659562"/>
            <a:ext cx="1160032"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600" b="1" dirty="0">
                <a:solidFill>
                  <a:srgbClr val="FF0000"/>
                </a:solidFill>
              </a:rPr>
              <a:t>x</a:t>
            </a:r>
            <a:endParaRPr lang="en-US" sz="9600" b="1" dirty="0">
              <a:solidFill>
                <a:srgbClr val="FF0000"/>
              </a:solidFill>
            </a:endParaRPr>
          </a:p>
        </p:txBody>
      </p:sp>
      <p:sp>
        <p:nvSpPr>
          <p:cNvPr id="12" name="Estrella: 5 puntas 11">
            <a:extLst>
              <a:ext uri="{FF2B5EF4-FFF2-40B4-BE49-F238E27FC236}">
                <a16:creationId xmlns:a16="http://schemas.microsoft.com/office/drawing/2014/main" id="{3E25EDFF-37DB-2FA1-4416-A1D3F94BB07B}"/>
              </a:ext>
            </a:extLst>
          </p:cNvPr>
          <p:cNvSpPr/>
          <p:nvPr/>
        </p:nvSpPr>
        <p:spPr>
          <a:xfrm>
            <a:off x="5007136" y="2804524"/>
            <a:ext cx="725910" cy="624476"/>
          </a:xfrm>
          <a:prstGeom prst="star5">
            <a:avLst/>
          </a:prstGeom>
          <a:solidFill>
            <a:srgbClr val="099F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3">
            <a:extLst>
              <a:ext uri="{FF2B5EF4-FFF2-40B4-BE49-F238E27FC236}">
                <a16:creationId xmlns:a16="http://schemas.microsoft.com/office/drawing/2014/main" id="{0E81F865-5243-7201-5E9F-46CD52B964B5}"/>
              </a:ext>
            </a:extLst>
          </p:cNvPr>
          <p:cNvSpPr/>
          <p:nvPr/>
        </p:nvSpPr>
        <p:spPr>
          <a:xfrm>
            <a:off x="433137" y="6519688"/>
            <a:ext cx="10290630" cy="212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800" b="0" i="0" dirty="0">
                <a:solidFill>
                  <a:srgbClr val="002060"/>
                </a:solidFill>
                <a:effectLst/>
                <a:latin typeface="Roboto" panose="02000000000000000000" pitchFamily="2" charset="0"/>
              </a:rPr>
              <a:t>EL PACIENTE AGRESIVO Y LA CONDUCTA MÉDICA EN EL SERVICIO DE URGENCIAS, </a:t>
            </a:r>
            <a:r>
              <a:rPr lang="es-ES" sz="800" b="0" i="0" dirty="0" err="1">
                <a:solidFill>
                  <a:srgbClr val="002060"/>
                </a:solidFill>
                <a:effectLst/>
                <a:latin typeface="Roboto" panose="02000000000000000000" pitchFamily="2" charset="0"/>
              </a:rPr>
              <a:t>NPunto</a:t>
            </a:r>
            <a:r>
              <a:rPr lang="es-ES" sz="800" b="0" i="0" dirty="0">
                <a:solidFill>
                  <a:srgbClr val="002060"/>
                </a:solidFill>
                <a:effectLst/>
                <a:latin typeface="Roboto" panose="02000000000000000000" pitchFamily="2" charset="0"/>
              </a:rPr>
              <a:t> Volumen II. Número 12. Marzo 2019</a:t>
            </a:r>
            <a:endParaRPr lang="en-US" sz="800" dirty="0">
              <a:solidFill>
                <a:srgbClr val="002060"/>
              </a:solidFill>
            </a:endParaRPr>
          </a:p>
        </p:txBody>
      </p:sp>
    </p:spTree>
    <p:extLst>
      <p:ext uri="{BB962C8B-B14F-4D97-AF65-F5344CB8AC3E}">
        <p14:creationId xmlns:p14="http://schemas.microsoft.com/office/powerpoint/2010/main" val="2108749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5">
            <a:extLst>
              <a:ext uri="{FF2B5EF4-FFF2-40B4-BE49-F238E27FC236}">
                <a16:creationId xmlns:a16="http://schemas.microsoft.com/office/drawing/2014/main" id="{6056D5E9-D039-20D0-849D-5BF1092AE2E4}"/>
              </a:ext>
            </a:extLst>
          </p:cNvPr>
          <p:cNvSpPr txBox="1">
            <a:spLocks noChangeArrowheads="1"/>
          </p:cNvSpPr>
          <p:nvPr/>
        </p:nvSpPr>
        <p:spPr bwMode="auto">
          <a:xfrm>
            <a:off x="1839913" y="2509838"/>
            <a:ext cx="26876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 altLang="es-ES" sz="1800" b="1">
                <a:cs typeface="Calibri" panose="020F0502020204030204" pitchFamily="34" charset="0"/>
              </a:rPr>
              <a:t>Frustración</a:t>
            </a:r>
          </a:p>
        </p:txBody>
      </p:sp>
      <p:sp>
        <p:nvSpPr>
          <p:cNvPr id="8" name="Text Box 16">
            <a:extLst>
              <a:ext uri="{FF2B5EF4-FFF2-40B4-BE49-F238E27FC236}">
                <a16:creationId xmlns:a16="http://schemas.microsoft.com/office/drawing/2014/main" id="{E8FD4B73-D9EC-C7B5-28B7-4255C56D5189}"/>
              </a:ext>
            </a:extLst>
          </p:cNvPr>
          <p:cNvSpPr txBox="1">
            <a:spLocks noChangeArrowheads="1"/>
          </p:cNvSpPr>
          <p:nvPr/>
        </p:nvSpPr>
        <p:spPr bwMode="auto">
          <a:xfrm>
            <a:off x="7721600" y="2536825"/>
            <a:ext cx="2687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 altLang="es-ES" sz="1800" b="1">
                <a:cs typeface="Calibri" panose="020F0502020204030204" pitchFamily="34" charset="0"/>
              </a:rPr>
              <a:t>Frustración</a:t>
            </a:r>
          </a:p>
        </p:txBody>
      </p:sp>
      <p:sp>
        <p:nvSpPr>
          <p:cNvPr id="9" name="Text Box 17">
            <a:extLst>
              <a:ext uri="{FF2B5EF4-FFF2-40B4-BE49-F238E27FC236}">
                <a16:creationId xmlns:a16="http://schemas.microsoft.com/office/drawing/2014/main" id="{5BBAF629-67EF-734B-4B71-C9F0A81EFE5F}"/>
              </a:ext>
            </a:extLst>
          </p:cNvPr>
          <p:cNvSpPr txBox="1">
            <a:spLocks noChangeArrowheads="1"/>
          </p:cNvSpPr>
          <p:nvPr/>
        </p:nvSpPr>
        <p:spPr bwMode="auto">
          <a:xfrm>
            <a:off x="3879850" y="3589338"/>
            <a:ext cx="2689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 altLang="es-ES" sz="1800" b="1">
                <a:cs typeface="Calibri" panose="020F0502020204030204" pitchFamily="34" charset="0"/>
              </a:rPr>
              <a:t>Agresión</a:t>
            </a:r>
          </a:p>
        </p:txBody>
      </p:sp>
      <p:sp>
        <p:nvSpPr>
          <p:cNvPr id="10" name="Text Box 18">
            <a:extLst>
              <a:ext uri="{FF2B5EF4-FFF2-40B4-BE49-F238E27FC236}">
                <a16:creationId xmlns:a16="http://schemas.microsoft.com/office/drawing/2014/main" id="{BC5AB7CF-4EA7-3C57-A6AB-4BA2A1FDF866}"/>
              </a:ext>
            </a:extLst>
          </p:cNvPr>
          <p:cNvSpPr txBox="1">
            <a:spLocks noChangeArrowheads="1"/>
          </p:cNvSpPr>
          <p:nvPr/>
        </p:nvSpPr>
        <p:spPr bwMode="auto">
          <a:xfrm>
            <a:off x="9902825" y="3446463"/>
            <a:ext cx="1920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 altLang="es-ES" sz="1800" b="1">
                <a:cs typeface="Calibri" panose="020F0502020204030204" pitchFamily="34" charset="0"/>
              </a:rPr>
              <a:t>Agresión</a:t>
            </a:r>
          </a:p>
        </p:txBody>
      </p:sp>
      <p:sp>
        <p:nvSpPr>
          <p:cNvPr id="11" name="Text Box 19">
            <a:extLst>
              <a:ext uri="{FF2B5EF4-FFF2-40B4-BE49-F238E27FC236}">
                <a16:creationId xmlns:a16="http://schemas.microsoft.com/office/drawing/2014/main" id="{A25091E9-27B1-3E79-51DE-36543BAA9353}"/>
              </a:ext>
            </a:extLst>
          </p:cNvPr>
          <p:cNvSpPr txBox="1">
            <a:spLocks noChangeArrowheads="1"/>
          </p:cNvSpPr>
          <p:nvPr/>
        </p:nvSpPr>
        <p:spPr bwMode="auto">
          <a:xfrm>
            <a:off x="8489950" y="4497388"/>
            <a:ext cx="1919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 altLang="es-ES" sz="1800" b="1">
                <a:cs typeface="Calibri" panose="020F0502020204030204" pitchFamily="34" charset="0"/>
              </a:rPr>
              <a:t>Culpa</a:t>
            </a:r>
          </a:p>
        </p:txBody>
      </p:sp>
      <p:sp>
        <p:nvSpPr>
          <p:cNvPr id="12" name="Text Box 20">
            <a:extLst>
              <a:ext uri="{FF2B5EF4-FFF2-40B4-BE49-F238E27FC236}">
                <a16:creationId xmlns:a16="http://schemas.microsoft.com/office/drawing/2014/main" id="{65FAC71D-35F9-ADAF-DD00-C014B9A79E43}"/>
              </a:ext>
            </a:extLst>
          </p:cNvPr>
          <p:cNvSpPr txBox="1">
            <a:spLocks noChangeArrowheads="1"/>
          </p:cNvSpPr>
          <p:nvPr/>
        </p:nvSpPr>
        <p:spPr bwMode="auto">
          <a:xfrm>
            <a:off x="1827213" y="4500563"/>
            <a:ext cx="1920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 altLang="es-ES" sz="1800" b="1">
                <a:cs typeface="Calibri" panose="020F0502020204030204" pitchFamily="34" charset="0"/>
              </a:rPr>
              <a:t>Culpa</a:t>
            </a:r>
          </a:p>
        </p:txBody>
      </p:sp>
      <p:sp>
        <p:nvSpPr>
          <p:cNvPr id="13" name="Text Box 21">
            <a:extLst>
              <a:ext uri="{FF2B5EF4-FFF2-40B4-BE49-F238E27FC236}">
                <a16:creationId xmlns:a16="http://schemas.microsoft.com/office/drawing/2014/main" id="{56616CC5-4998-35C2-EBB3-5759B08F8DC5}"/>
              </a:ext>
            </a:extLst>
          </p:cNvPr>
          <p:cNvSpPr txBox="1">
            <a:spLocks noChangeArrowheads="1"/>
          </p:cNvSpPr>
          <p:nvPr/>
        </p:nvSpPr>
        <p:spPr bwMode="auto">
          <a:xfrm>
            <a:off x="473075" y="3454400"/>
            <a:ext cx="2733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 altLang="es-ES" sz="1800" b="1">
                <a:cs typeface="Calibri" panose="020F0502020204030204" pitchFamily="34" charset="0"/>
              </a:rPr>
              <a:t>Depresión</a:t>
            </a:r>
          </a:p>
        </p:txBody>
      </p:sp>
      <p:sp>
        <p:nvSpPr>
          <p:cNvPr id="14" name="Text Box 22">
            <a:extLst>
              <a:ext uri="{FF2B5EF4-FFF2-40B4-BE49-F238E27FC236}">
                <a16:creationId xmlns:a16="http://schemas.microsoft.com/office/drawing/2014/main" id="{EEA9485A-EB92-F2E6-1F88-122B71A5CEBA}"/>
              </a:ext>
            </a:extLst>
          </p:cNvPr>
          <p:cNvSpPr txBox="1">
            <a:spLocks noChangeArrowheads="1"/>
          </p:cNvSpPr>
          <p:nvPr/>
        </p:nvSpPr>
        <p:spPr bwMode="auto">
          <a:xfrm>
            <a:off x="6183313" y="3446463"/>
            <a:ext cx="2735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 altLang="es-ES" sz="1800" b="1">
                <a:cs typeface="Calibri" panose="020F0502020204030204" pitchFamily="34" charset="0"/>
              </a:rPr>
              <a:t>Depresión</a:t>
            </a:r>
          </a:p>
        </p:txBody>
      </p:sp>
      <p:sp>
        <p:nvSpPr>
          <p:cNvPr id="15" name="AutoShape 24">
            <a:extLst>
              <a:ext uri="{FF2B5EF4-FFF2-40B4-BE49-F238E27FC236}">
                <a16:creationId xmlns:a16="http://schemas.microsoft.com/office/drawing/2014/main" id="{5F394236-B1AA-A6E4-A3CD-C10D716D7962}"/>
              </a:ext>
            </a:extLst>
          </p:cNvPr>
          <p:cNvSpPr>
            <a:spLocks noChangeArrowheads="1"/>
          </p:cNvSpPr>
          <p:nvPr/>
        </p:nvSpPr>
        <p:spPr bwMode="auto">
          <a:xfrm rot="1875819">
            <a:off x="3400425" y="2582863"/>
            <a:ext cx="1746250" cy="1065212"/>
          </a:xfrm>
          <a:custGeom>
            <a:avLst/>
            <a:gdLst>
              <a:gd name="T0" fmla="*/ 53065829 w 21600"/>
              <a:gd name="T1" fmla="*/ 1529713 h 21600"/>
              <a:gd name="T2" fmla="*/ 13419027 w 21600"/>
              <a:gd name="T3" fmla="*/ 10078237 h 21600"/>
              <a:gd name="T4" fmla="*/ 50510664 w 21600"/>
              <a:gd name="T5" fmla="*/ 6259994 h 21600"/>
              <a:gd name="T6" fmla="*/ 89238381 w 21600"/>
              <a:gd name="T7" fmla="*/ 24193578 h 21600"/>
              <a:gd name="T8" fmla="*/ 76411260 w 21600"/>
              <a:gd name="T9" fmla="*/ 33826744 h 21600"/>
              <a:gd name="T10" fmla="*/ 61845165 w 21600"/>
              <a:gd name="T11" fmla="*/ 2533907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517" y="10249"/>
                </a:moveTo>
                <a:cubicBezTo>
                  <a:pt x="19226" y="5647"/>
                  <a:pt x="15410" y="2065"/>
                  <a:pt x="10800" y="2065"/>
                </a:cubicBezTo>
                <a:cubicBezTo>
                  <a:pt x="8374" y="2064"/>
                  <a:pt x="6058" y="3073"/>
                  <a:pt x="4406" y="4848"/>
                </a:cubicBezTo>
                <a:lnTo>
                  <a:pt x="2894" y="3441"/>
                </a:lnTo>
                <a:cubicBezTo>
                  <a:pt x="4937" y="1246"/>
                  <a:pt x="7801" y="-1"/>
                  <a:pt x="10800" y="0"/>
                </a:cubicBezTo>
                <a:cubicBezTo>
                  <a:pt x="16500" y="0"/>
                  <a:pt x="21218" y="4429"/>
                  <a:pt x="21578" y="10118"/>
                </a:cubicBezTo>
                <a:lnTo>
                  <a:pt x="24273" y="9948"/>
                </a:lnTo>
                <a:lnTo>
                  <a:pt x="20784" y="13909"/>
                </a:lnTo>
                <a:lnTo>
                  <a:pt x="16822" y="10419"/>
                </a:lnTo>
                <a:lnTo>
                  <a:pt x="19517" y="10249"/>
                </a:lnTo>
                <a:close/>
              </a:path>
            </a:pathLst>
          </a:custGeom>
          <a:solidFill>
            <a:srgbClr val="099F7B"/>
          </a:solidFill>
          <a:ln w="9525">
            <a:noFill/>
            <a:miter lim="800000"/>
            <a:headEnd/>
            <a:tailEnd/>
          </a:ln>
        </p:spPr>
        <p:txBody>
          <a:bodyPr wrap="none" anchor="ctr"/>
          <a:lstStyle/>
          <a:p>
            <a:pPr>
              <a:defRPr/>
            </a:pPr>
            <a:endParaRPr lang="es-ES" dirty="0">
              <a:cs typeface="Calibri" panose="020F0502020204030204" pitchFamily="34" charset="0"/>
            </a:endParaRPr>
          </a:p>
        </p:txBody>
      </p:sp>
      <p:sp>
        <p:nvSpPr>
          <p:cNvPr id="16" name="AutoShape 25">
            <a:extLst>
              <a:ext uri="{FF2B5EF4-FFF2-40B4-BE49-F238E27FC236}">
                <a16:creationId xmlns:a16="http://schemas.microsoft.com/office/drawing/2014/main" id="{89DF382C-0B66-B2A2-97B2-D7AFD50815F2}"/>
              </a:ext>
            </a:extLst>
          </p:cNvPr>
          <p:cNvSpPr>
            <a:spLocks noChangeArrowheads="1"/>
          </p:cNvSpPr>
          <p:nvPr/>
        </p:nvSpPr>
        <p:spPr bwMode="auto">
          <a:xfrm rot="1030154">
            <a:off x="9091613" y="2513013"/>
            <a:ext cx="1746250" cy="1065212"/>
          </a:xfrm>
          <a:custGeom>
            <a:avLst/>
            <a:gdLst>
              <a:gd name="T0" fmla="*/ 53065829 w 21600"/>
              <a:gd name="T1" fmla="*/ 1529713 h 21600"/>
              <a:gd name="T2" fmla="*/ 13419027 w 21600"/>
              <a:gd name="T3" fmla="*/ 10078237 h 21600"/>
              <a:gd name="T4" fmla="*/ 50510664 w 21600"/>
              <a:gd name="T5" fmla="*/ 6259994 h 21600"/>
              <a:gd name="T6" fmla="*/ 89238381 w 21600"/>
              <a:gd name="T7" fmla="*/ 24193578 h 21600"/>
              <a:gd name="T8" fmla="*/ 76411260 w 21600"/>
              <a:gd name="T9" fmla="*/ 33826744 h 21600"/>
              <a:gd name="T10" fmla="*/ 61845165 w 21600"/>
              <a:gd name="T11" fmla="*/ 2533907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517" y="10249"/>
                </a:moveTo>
                <a:cubicBezTo>
                  <a:pt x="19226" y="5647"/>
                  <a:pt x="15410" y="2065"/>
                  <a:pt x="10800" y="2065"/>
                </a:cubicBezTo>
                <a:cubicBezTo>
                  <a:pt x="8374" y="2064"/>
                  <a:pt x="6058" y="3073"/>
                  <a:pt x="4406" y="4848"/>
                </a:cubicBezTo>
                <a:lnTo>
                  <a:pt x="2894" y="3441"/>
                </a:lnTo>
                <a:cubicBezTo>
                  <a:pt x="4937" y="1246"/>
                  <a:pt x="7801" y="-1"/>
                  <a:pt x="10800" y="0"/>
                </a:cubicBezTo>
                <a:cubicBezTo>
                  <a:pt x="16500" y="0"/>
                  <a:pt x="21218" y="4429"/>
                  <a:pt x="21578" y="10118"/>
                </a:cubicBezTo>
                <a:lnTo>
                  <a:pt x="24273" y="9948"/>
                </a:lnTo>
                <a:lnTo>
                  <a:pt x="20784" y="13909"/>
                </a:lnTo>
                <a:lnTo>
                  <a:pt x="16822" y="10419"/>
                </a:lnTo>
                <a:lnTo>
                  <a:pt x="19517" y="10249"/>
                </a:lnTo>
                <a:close/>
              </a:path>
            </a:pathLst>
          </a:custGeom>
          <a:solidFill>
            <a:schemeClr val="accent6">
              <a:lumMod val="50000"/>
            </a:schemeClr>
          </a:solidFill>
          <a:ln w="9525">
            <a:noFill/>
            <a:miter lim="800000"/>
            <a:headEnd/>
            <a:tailEnd/>
          </a:ln>
        </p:spPr>
        <p:txBody>
          <a:bodyPr wrap="none" anchor="ctr"/>
          <a:lstStyle/>
          <a:p>
            <a:pPr>
              <a:defRPr/>
            </a:pPr>
            <a:endParaRPr lang="es-ES" dirty="0">
              <a:cs typeface="Calibri" panose="020F0502020204030204" pitchFamily="34" charset="0"/>
            </a:endParaRPr>
          </a:p>
        </p:txBody>
      </p:sp>
      <p:sp>
        <p:nvSpPr>
          <p:cNvPr id="17" name="AutoShape 26">
            <a:extLst>
              <a:ext uri="{FF2B5EF4-FFF2-40B4-BE49-F238E27FC236}">
                <a16:creationId xmlns:a16="http://schemas.microsoft.com/office/drawing/2014/main" id="{E0CE0763-CAD5-DC06-B340-F40DC7DAE1EE}"/>
              </a:ext>
            </a:extLst>
          </p:cNvPr>
          <p:cNvSpPr>
            <a:spLocks noChangeArrowheads="1"/>
          </p:cNvSpPr>
          <p:nvPr/>
        </p:nvSpPr>
        <p:spPr bwMode="auto">
          <a:xfrm rot="7724593">
            <a:off x="2887663" y="3570287"/>
            <a:ext cx="1600200" cy="1419225"/>
          </a:xfrm>
          <a:custGeom>
            <a:avLst/>
            <a:gdLst>
              <a:gd name="T0" fmla="*/ 53065829 w 21600"/>
              <a:gd name="T1" fmla="*/ 1529715 h 21600"/>
              <a:gd name="T2" fmla="*/ 13419027 w 21600"/>
              <a:gd name="T3" fmla="*/ 10078246 h 21600"/>
              <a:gd name="T4" fmla="*/ 50510664 w 21600"/>
              <a:gd name="T5" fmla="*/ 6260000 h 21600"/>
              <a:gd name="T6" fmla="*/ 89238381 w 21600"/>
              <a:gd name="T7" fmla="*/ 24193650 h 21600"/>
              <a:gd name="T8" fmla="*/ 76411260 w 21600"/>
              <a:gd name="T9" fmla="*/ 33826825 h 21600"/>
              <a:gd name="T10" fmla="*/ 61845165 w 21600"/>
              <a:gd name="T11" fmla="*/ 2533909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517" y="10249"/>
                </a:moveTo>
                <a:cubicBezTo>
                  <a:pt x="19226" y="5647"/>
                  <a:pt x="15410" y="2065"/>
                  <a:pt x="10800" y="2065"/>
                </a:cubicBezTo>
                <a:cubicBezTo>
                  <a:pt x="8374" y="2064"/>
                  <a:pt x="6058" y="3073"/>
                  <a:pt x="4406" y="4848"/>
                </a:cubicBezTo>
                <a:lnTo>
                  <a:pt x="2894" y="3441"/>
                </a:lnTo>
                <a:cubicBezTo>
                  <a:pt x="4937" y="1246"/>
                  <a:pt x="7801" y="-1"/>
                  <a:pt x="10800" y="0"/>
                </a:cubicBezTo>
                <a:cubicBezTo>
                  <a:pt x="16500" y="0"/>
                  <a:pt x="21218" y="4429"/>
                  <a:pt x="21578" y="10118"/>
                </a:cubicBezTo>
                <a:lnTo>
                  <a:pt x="24273" y="9948"/>
                </a:lnTo>
                <a:lnTo>
                  <a:pt x="20784" y="13909"/>
                </a:lnTo>
                <a:lnTo>
                  <a:pt x="16822" y="10419"/>
                </a:lnTo>
                <a:lnTo>
                  <a:pt x="19517" y="10249"/>
                </a:lnTo>
                <a:close/>
              </a:path>
            </a:pathLst>
          </a:custGeom>
          <a:solidFill>
            <a:schemeClr val="accent6">
              <a:lumMod val="50000"/>
            </a:schemeClr>
          </a:solidFill>
          <a:ln w="9525">
            <a:noFill/>
            <a:miter lim="800000"/>
            <a:headEnd/>
            <a:tailEnd/>
          </a:ln>
        </p:spPr>
        <p:txBody>
          <a:bodyPr wrap="none" anchor="ctr"/>
          <a:lstStyle/>
          <a:p>
            <a:pPr>
              <a:defRPr/>
            </a:pPr>
            <a:endParaRPr lang="es-ES" dirty="0">
              <a:cs typeface="Calibri" panose="020F0502020204030204" pitchFamily="34" charset="0"/>
            </a:endParaRPr>
          </a:p>
        </p:txBody>
      </p:sp>
      <p:sp>
        <p:nvSpPr>
          <p:cNvPr id="18" name="AutoShape 27">
            <a:extLst>
              <a:ext uri="{FF2B5EF4-FFF2-40B4-BE49-F238E27FC236}">
                <a16:creationId xmlns:a16="http://schemas.microsoft.com/office/drawing/2014/main" id="{F7AF265C-49DA-6F4C-BAAD-BE3342AB016E}"/>
              </a:ext>
            </a:extLst>
          </p:cNvPr>
          <p:cNvSpPr>
            <a:spLocks noChangeArrowheads="1"/>
          </p:cNvSpPr>
          <p:nvPr/>
        </p:nvSpPr>
        <p:spPr bwMode="auto">
          <a:xfrm rot="7153126">
            <a:off x="9421019" y="3215482"/>
            <a:ext cx="1544637" cy="1809750"/>
          </a:xfrm>
          <a:custGeom>
            <a:avLst/>
            <a:gdLst>
              <a:gd name="T0" fmla="*/ 53065829 w 21600"/>
              <a:gd name="T1" fmla="*/ 1529715 h 21600"/>
              <a:gd name="T2" fmla="*/ 13419027 w 21600"/>
              <a:gd name="T3" fmla="*/ 10078246 h 21600"/>
              <a:gd name="T4" fmla="*/ 50510664 w 21600"/>
              <a:gd name="T5" fmla="*/ 6260000 h 21600"/>
              <a:gd name="T6" fmla="*/ 89238381 w 21600"/>
              <a:gd name="T7" fmla="*/ 24193650 h 21600"/>
              <a:gd name="T8" fmla="*/ 76411260 w 21600"/>
              <a:gd name="T9" fmla="*/ 33826825 h 21600"/>
              <a:gd name="T10" fmla="*/ 61845165 w 21600"/>
              <a:gd name="T11" fmla="*/ 2533909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517" y="10249"/>
                </a:moveTo>
                <a:cubicBezTo>
                  <a:pt x="19226" y="5647"/>
                  <a:pt x="15410" y="2065"/>
                  <a:pt x="10800" y="2065"/>
                </a:cubicBezTo>
                <a:cubicBezTo>
                  <a:pt x="8374" y="2064"/>
                  <a:pt x="6058" y="3073"/>
                  <a:pt x="4406" y="4848"/>
                </a:cubicBezTo>
                <a:lnTo>
                  <a:pt x="2894" y="3441"/>
                </a:lnTo>
                <a:cubicBezTo>
                  <a:pt x="4937" y="1246"/>
                  <a:pt x="7801" y="-1"/>
                  <a:pt x="10800" y="0"/>
                </a:cubicBezTo>
                <a:cubicBezTo>
                  <a:pt x="16500" y="0"/>
                  <a:pt x="21218" y="4429"/>
                  <a:pt x="21578" y="10118"/>
                </a:cubicBezTo>
                <a:lnTo>
                  <a:pt x="24273" y="9948"/>
                </a:lnTo>
                <a:lnTo>
                  <a:pt x="20784" y="13909"/>
                </a:lnTo>
                <a:lnTo>
                  <a:pt x="16822" y="10419"/>
                </a:lnTo>
                <a:lnTo>
                  <a:pt x="19517" y="10249"/>
                </a:lnTo>
                <a:close/>
              </a:path>
            </a:pathLst>
          </a:custGeom>
          <a:solidFill>
            <a:schemeClr val="accent6">
              <a:lumMod val="50000"/>
            </a:schemeClr>
          </a:solidFill>
          <a:ln w="9525">
            <a:noFill/>
            <a:miter lim="800000"/>
            <a:headEnd/>
            <a:tailEnd/>
          </a:ln>
        </p:spPr>
        <p:txBody>
          <a:bodyPr wrap="none" anchor="ctr"/>
          <a:lstStyle/>
          <a:p>
            <a:pPr>
              <a:defRPr/>
            </a:pPr>
            <a:endParaRPr lang="es-ES" dirty="0">
              <a:cs typeface="Calibri" panose="020F0502020204030204" pitchFamily="34" charset="0"/>
            </a:endParaRPr>
          </a:p>
        </p:txBody>
      </p:sp>
      <p:sp>
        <p:nvSpPr>
          <p:cNvPr id="19" name="AutoShape 28">
            <a:extLst>
              <a:ext uri="{FF2B5EF4-FFF2-40B4-BE49-F238E27FC236}">
                <a16:creationId xmlns:a16="http://schemas.microsoft.com/office/drawing/2014/main" id="{4E7CB3A4-9C19-7DC6-A8C6-BF5770E88C55}"/>
              </a:ext>
            </a:extLst>
          </p:cNvPr>
          <p:cNvSpPr>
            <a:spLocks noChangeArrowheads="1"/>
          </p:cNvSpPr>
          <p:nvPr/>
        </p:nvSpPr>
        <p:spPr bwMode="auto">
          <a:xfrm rot="-9129223">
            <a:off x="642938" y="3803650"/>
            <a:ext cx="1349375" cy="1065213"/>
          </a:xfrm>
          <a:custGeom>
            <a:avLst/>
            <a:gdLst>
              <a:gd name="T0" fmla="*/ 53065728 w 21600"/>
              <a:gd name="T1" fmla="*/ 1529713 h 21600"/>
              <a:gd name="T2" fmla="*/ 13419017 w 21600"/>
              <a:gd name="T3" fmla="*/ 10078237 h 21600"/>
              <a:gd name="T4" fmla="*/ 50510626 w 21600"/>
              <a:gd name="T5" fmla="*/ 6259994 h 21600"/>
              <a:gd name="T6" fmla="*/ 89238252 w 21600"/>
              <a:gd name="T7" fmla="*/ 24193578 h 21600"/>
              <a:gd name="T8" fmla="*/ 76411141 w 21600"/>
              <a:gd name="T9" fmla="*/ 33826744 h 21600"/>
              <a:gd name="T10" fmla="*/ 61845057 w 21600"/>
              <a:gd name="T11" fmla="*/ 2533907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517" y="10249"/>
                </a:moveTo>
                <a:cubicBezTo>
                  <a:pt x="19226" y="5647"/>
                  <a:pt x="15410" y="2065"/>
                  <a:pt x="10800" y="2065"/>
                </a:cubicBezTo>
                <a:cubicBezTo>
                  <a:pt x="8374" y="2064"/>
                  <a:pt x="6058" y="3073"/>
                  <a:pt x="4406" y="4848"/>
                </a:cubicBezTo>
                <a:lnTo>
                  <a:pt x="2894" y="3441"/>
                </a:lnTo>
                <a:cubicBezTo>
                  <a:pt x="4937" y="1246"/>
                  <a:pt x="7801" y="-1"/>
                  <a:pt x="10800" y="0"/>
                </a:cubicBezTo>
                <a:cubicBezTo>
                  <a:pt x="16500" y="0"/>
                  <a:pt x="21218" y="4429"/>
                  <a:pt x="21578" y="10118"/>
                </a:cubicBezTo>
                <a:lnTo>
                  <a:pt x="24273" y="9948"/>
                </a:lnTo>
                <a:lnTo>
                  <a:pt x="20784" y="13909"/>
                </a:lnTo>
                <a:lnTo>
                  <a:pt x="16822" y="10419"/>
                </a:lnTo>
                <a:lnTo>
                  <a:pt x="19517" y="10249"/>
                </a:lnTo>
                <a:close/>
              </a:path>
            </a:pathLst>
          </a:custGeom>
          <a:solidFill>
            <a:schemeClr val="accent6">
              <a:lumMod val="50000"/>
            </a:schemeClr>
          </a:solidFill>
          <a:ln w="9525">
            <a:noFill/>
            <a:miter lim="800000"/>
            <a:headEnd/>
            <a:tailEnd/>
          </a:ln>
        </p:spPr>
        <p:txBody>
          <a:bodyPr wrap="none" anchor="ctr"/>
          <a:lstStyle/>
          <a:p>
            <a:pPr>
              <a:defRPr/>
            </a:pPr>
            <a:endParaRPr lang="es-ES" dirty="0">
              <a:cs typeface="Calibri" panose="020F0502020204030204" pitchFamily="34" charset="0"/>
            </a:endParaRPr>
          </a:p>
        </p:txBody>
      </p:sp>
      <p:sp>
        <p:nvSpPr>
          <p:cNvPr id="20" name="AutoShape 29">
            <a:extLst>
              <a:ext uri="{FF2B5EF4-FFF2-40B4-BE49-F238E27FC236}">
                <a16:creationId xmlns:a16="http://schemas.microsoft.com/office/drawing/2014/main" id="{E934856B-58EC-2B39-9B2F-03B796CFEA91}"/>
              </a:ext>
            </a:extLst>
          </p:cNvPr>
          <p:cNvSpPr>
            <a:spLocks noChangeArrowheads="1"/>
          </p:cNvSpPr>
          <p:nvPr/>
        </p:nvSpPr>
        <p:spPr bwMode="auto">
          <a:xfrm rot="11705770">
            <a:off x="7038975" y="3622675"/>
            <a:ext cx="1746250" cy="1065213"/>
          </a:xfrm>
          <a:custGeom>
            <a:avLst/>
            <a:gdLst>
              <a:gd name="T0" fmla="*/ 53065728 w 21600"/>
              <a:gd name="T1" fmla="*/ 1529715 h 21600"/>
              <a:gd name="T2" fmla="*/ 13419017 w 21600"/>
              <a:gd name="T3" fmla="*/ 10078246 h 21600"/>
              <a:gd name="T4" fmla="*/ 50510626 w 21600"/>
              <a:gd name="T5" fmla="*/ 6260000 h 21600"/>
              <a:gd name="T6" fmla="*/ 89238252 w 21600"/>
              <a:gd name="T7" fmla="*/ 24193650 h 21600"/>
              <a:gd name="T8" fmla="*/ 76411141 w 21600"/>
              <a:gd name="T9" fmla="*/ 33826825 h 21600"/>
              <a:gd name="T10" fmla="*/ 61845057 w 21600"/>
              <a:gd name="T11" fmla="*/ 2533909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517" y="10249"/>
                </a:moveTo>
                <a:cubicBezTo>
                  <a:pt x="19226" y="5647"/>
                  <a:pt x="15410" y="2065"/>
                  <a:pt x="10800" y="2065"/>
                </a:cubicBezTo>
                <a:cubicBezTo>
                  <a:pt x="8374" y="2064"/>
                  <a:pt x="6058" y="3073"/>
                  <a:pt x="4406" y="4848"/>
                </a:cubicBezTo>
                <a:lnTo>
                  <a:pt x="2894" y="3441"/>
                </a:lnTo>
                <a:cubicBezTo>
                  <a:pt x="4937" y="1246"/>
                  <a:pt x="7801" y="-1"/>
                  <a:pt x="10800" y="0"/>
                </a:cubicBezTo>
                <a:cubicBezTo>
                  <a:pt x="16500" y="0"/>
                  <a:pt x="21218" y="4429"/>
                  <a:pt x="21578" y="10118"/>
                </a:cubicBezTo>
                <a:lnTo>
                  <a:pt x="24273" y="9948"/>
                </a:lnTo>
                <a:lnTo>
                  <a:pt x="20784" y="13909"/>
                </a:lnTo>
                <a:lnTo>
                  <a:pt x="16822" y="10419"/>
                </a:lnTo>
                <a:lnTo>
                  <a:pt x="19517" y="10249"/>
                </a:lnTo>
                <a:close/>
              </a:path>
            </a:pathLst>
          </a:custGeom>
          <a:solidFill>
            <a:schemeClr val="accent6">
              <a:lumMod val="50000"/>
            </a:schemeClr>
          </a:solidFill>
          <a:ln w="9525">
            <a:noFill/>
            <a:miter lim="800000"/>
            <a:headEnd/>
            <a:tailEnd/>
          </a:ln>
        </p:spPr>
        <p:txBody>
          <a:bodyPr wrap="none" anchor="ctr"/>
          <a:lstStyle/>
          <a:p>
            <a:pPr>
              <a:defRPr/>
            </a:pPr>
            <a:endParaRPr lang="es-ES" dirty="0">
              <a:cs typeface="Calibri" panose="020F0502020204030204" pitchFamily="34" charset="0"/>
            </a:endParaRPr>
          </a:p>
        </p:txBody>
      </p:sp>
      <p:sp>
        <p:nvSpPr>
          <p:cNvPr id="21" name="AutoShape 30">
            <a:extLst>
              <a:ext uri="{FF2B5EF4-FFF2-40B4-BE49-F238E27FC236}">
                <a16:creationId xmlns:a16="http://schemas.microsoft.com/office/drawing/2014/main" id="{F0F7C763-5507-52C3-3F7C-E0D79931CA59}"/>
              </a:ext>
            </a:extLst>
          </p:cNvPr>
          <p:cNvSpPr>
            <a:spLocks noChangeArrowheads="1"/>
          </p:cNvSpPr>
          <p:nvPr/>
        </p:nvSpPr>
        <p:spPr bwMode="auto">
          <a:xfrm rot="-3518906">
            <a:off x="727075" y="2443163"/>
            <a:ext cx="1309688" cy="1420812"/>
          </a:xfrm>
          <a:custGeom>
            <a:avLst/>
            <a:gdLst>
              <a:gd name="T0" fmla="*/ 53065829 w 21600"/>
              <a:gd name="T1" fmla="*/ 1529713 h 21600"/>
              <a:gd name="T2" fmla="*/ 13419027 w 21600"/>
              <a:gd name="T3" fmla="*/ 10078237 h 21600"/>
              <a:gd name="T4" fmla="*/ 50510664 w 21600"/>
              <a:gd name="T5" fmla="*/ 6259994 h 21600"/>
              <a:gd name="T6" fmla="*/ 89238381 w 21600"/>
              <a:gd name="T7" fmla="*/ 24193578 h 21600"/>
              <a:gd name="T8" fmla="*/ 76411260 w 21600"/>
              <a:gd name="T9" fmla="*/ 33826744 h 21600"/>
              <a:gd name="T10" fmla="*/ 61845165 w 21600"/>
              <a:gd name="T11" fmla="*/ 2533907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517" y="10249"/>
                </a:moveTo>
                <a:cubicBezTo>
                  <a:pt x="19226" y="5647"/>
                  <a:pt x="15410" y="2065"/>
                  <a:pt x="10800" y="2065"/>
                </a:cubicBezTo>
                <a:cubicBezTo>
                  <a:pt x="8374" y="2064"/>
                  <a:pt x="6058" y="3073"/>
                  <a:pt x="4406" y="4848"/>
                </a:cubicBezTo>
                <a:lnTo>
                  <a:pt x="2894" y="3441"/>
                </a:lnTo>
                <a:cubicBezTo>
                  <a:pt x="4937" y="1246"/>
                  <a:pt x="7801" y="-1"/>
                  <a:pt x="10800" y="0"/>
                </a:cubicBezTo>
                <a:cubicBezTo>
                  <a:pt x="16500" y="0"/>
                  <a:pt x="21218" y="4429"/>
                  <a:pt x="21578" y="10118"/>
                </a:cubicBezTo>
                <a:lnTo>
                  <a:pt x="24273" y="9948"/>
                </a:lnTo>
                <a:lnTo>
                  <a:pt x="20784" y="13909"/>
                </a:lnTo>
                <a:lnTo>
                  <a:pt x="16822" y="10419"/>
                </a:lnTo>
                <a:lnTo>
                  <a:pt x="19517" y="10249"/>
                </a:lnTo>
                <a:close/>
              </a:path>
            </a:pathLst>
          </a:custGeom>
          <a:solidFill>
            <a:schemeClr val="bg1">
              <a:lumMod val="50000"/>
            </a:schemeClr>
          </a:solidFill>
          <a:ln w="9525">
            <a:noFill/>
            <a:miter lim="800000"/>
            <a:headEnd/>
            <a:tailEnd/>
          </a:ln>
        </p:spPr>
        <p:txBody>
          <a:bodyPr wrap="none" anchor="ctr"/>
          <a:lstStyle/>
          <a:p>
            <a:pPr>
              <a:defRPr/>
            </a:pPr>
            <a:endParaRPr lang="es-ES" dirty="0">
              <a:cs typeface="Calibri" panose="020F0502020204030204" pitchFamily="34" charset="0"/>
            </a:endParaRPr>
          </a:p>
        </p:txBody>
      </p:sp>
      <p:sp>
        <p:nvSpPr>
          <p:cNvPr id="22" name="AutoShape 31">
            <a:extLst>
              <a:ext uri="{FF2B5EF4-FFF2-40B4-BE49-F238E27FC236}">
                <a16:creationId xmlns:a16="http://schemas.microsoft.com/office/drawing/2014/main" id="{BBADA0FA-4E1A-BB0B-F48B-1927C9C1338C}"/>
              </a:ext>
            </a:extLst>
          </p:cNvPr>
          <p:cNvSpPr>
            <a:spLocks noChangeArrowheads="1"/>
          </p:cNvSpPr>
          <p:nvPr/>
        </p:nvSpPr>
        <p:spPr bwMode="auto">
          <a:xfrm rot="-3206061">
            <a:off x="6401594" y="2621756"/>
            <a:ext cx="1309688" cy="1419225"/>
          </a:xfrm>
          <a:custGeom>
            <a:avLst/>
            <a:gdLst>
              <a:gd name="T0" fmla="*/ 53065829 w 21600"/>
              <a:gd name="T1" fmla="*/ 1529715 h 21600"/>
              <a:gd name="T2" fmla="*/ 13419027 w 21600"/>
              <a:gd name="T3" fmla="*/ 10078246 h 21600"/>
              <a:gd name="T4" fmla="*/ 50510664 w 21600"/>
              <a:gd name="T5" fmla="*/ 6260000 h 21600"/>
              <a:gd name="T6" fmla="*/ 89238381 w 21600"/>
              <a:gd name="T7" fmla="*/ 24193650 h 21600"/>
              <a:gd name="T8" fmla="*/ 76411260 w 21600"/>
              <a:gd name="T9" fmla="*/ 33826825 h 21600"/>
              <a:gd name="T10" fmla="*/ 61845165 w 21600"/>
              <a:gd name="T11" fmla="*/ 2533909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517" y="10249"/>
                </a:moveTo>
                <a:cubicBezTo>
                  <a:pt x="19226" y="5647"/>
                  <a:pt x="15410" y="2065"/>
                  <a:pt x="10800" y="2065"/>
                </a:cubicBezTo>
                <a:cubicBezTo>
                  <a:pt x="8374" y="2064"/>
                  <a:pt x="6058" y="3073"/>
                  <a:pt x="4406" y="4848"/>
                </a:cubicBezTo>
                <a:lnTo>
                  <a:pt x="2894" y="3441"/>
                </a:lnTo>
                <a:cubicBezTo>
                  <a:pt x="4937" y="1246"/>
                  <a:pt x="7801" y="-1"/>
                  <a:pt x="10800" y="0"/>
                </a:cubicBezTo>
                <a:cubicBezTo>
                  <a:pt x="16500" y="0"/>
                  <a:pt x="21218" y="4429"/>
                  <a:pt x="21578" y="10118"/>
                </a:cubicBezTo>
                <a:lnTo>
                  <a:pt x="24273" y="9948"/>
                </a:lnTo>
                <a:lnTo>
                  <a:pt x="20784" y="13909"/>
                </a:lnTo>
                <a:lnTo>
                  <a:pt x="16822" y="10419"/>
                </a:lnTo>
                <a:lnTo>
                  <a:pt x="19517" y="10249"/>
                </a:lnTo>
                <a:close/>
              </a:path>
            </a:pathLst>
          </a:custGeom>
          <a:solidFill>
            <a:schemeClr val="accent6">
              <a:lumMod val="50000"/>
            </a:schemeClr>
          </a:solidFill>
          <a:ln w="9525">
            <a:noFill/>
            <a:miter lim="800000"/>
            <a:headEnd/>
            <a:tailEnd/>
          </a:ln>
        </p:spPr>
        <p:txBody>
          <a:bodyPr wrap="none" anchor="ctr"/>
          <a:lstStyle/>
          <a:p>
            <a:pPr>
              <a:defRPr/>
            </a:pPr>
            <a:endParaRPr lang="es-ES" dirty="0">
              <a:cs typeface="Calibri" panose="020F0502020204030204" pitchFamily="34" charset="0"/>
            </a:endParaRPr>
          </a:p>
        </p:txBody>
      </p:sp>
      <p:sp>
        <p:nvSpPr>
          <p:cNvPr id="23" name="Text Box 32">
            <a:extLst>
              <a:ext uri="{FF2B5EF4-FFF2-40B4-BE49-F238E27FC236}">
                <a16:creationId xmlns:a16="http://schemas.microsoft.com/office/drawing/2014/main" id="{40A549B1-525F-D3E5-CEE2-47E13D0C2417}"/>
              </a:ext>
            </a:extLst>
          </p:cNvPr>
          <p:cNvSpPr txBox="1">
            <a:spLocks noChangeArrowheads="1"/>
          </p:cNvSpPr>
          <p:nvPr/>
        </p:nvSpPr>
        <p:spPr bwMode="auto">
          <a:xfrm>
            <a:off x="2009775" y="3521075"/>
            <a:ext cx="1844675" cy="460375"/>
          </a:xfrm>
          <a:prstGeom prst="rect">
            <a:avLst/>
          </a:prstGeom>
          <a:solidFill>
            <a:srgbClr val="ACEAEA"/>
          </a:solidFill>
          <a:ln>
            <a:solidFill>
              <a:srgbClr val="002060"/>
            </a:solid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es-ES" altLang="es-ES" sz="2400" dirty="0">
                <a:latin typeface="Calibri" panose="020F0502020204030204" pitchFamily="34" charset="0"/>
                <a:cs typeface="Calibri" panose="020F0502020204030204" pitchFamily="34" charset="0"/>
              </a:rPr>
              <a:t>Usuario</a:t>
            </a:r>
          </a:p>
        </p:txBody>
      </p:sp>
      <p:sp>
        <p:nvSpPr>
          <p:cNvPr id="24" name="Text Box 33">
            <a:extLst>
              <a:ext uri="{FF2B5EF4-FFF2-40B4-BE49-F238E27FC236}">
                <a16:creationId xmlns:a16="http://schemas.microsoft.com/office/drawing/2014/main" id="{A178CDE3-F409-2FB3-9B99-744FFF5D65A3}"/>
              </a:ext>
            </a:extLst>
          </p:cNvPr>
          <p:cNvSpPr txBox="1">
            <a:spLocks noChangeArrowheads="1"/>
          </p:cNvSpPr>
          <p:nvPr/>
        </p:nvSpPr>
        <p:spPr bwMode="auto">
          <a:xfrm>
            <a:off x="7721600" y="3503613"/>
            <a:ext cx="2243138" cy="461962"/>
          </a:xfrm>
          <a:prstGeom prst="rect">
            <a:avLst/>
          </a:prstGeom>
          <a:solidFill>
            <a:srgbClr val="ACEAEA"/>
          </a:solidFill>
          <a:ln>
            <a:solidFill>
              <a:srgbClr val="002060"/>
            </a:solid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es-ES" altLang="es-ES" sz="2400" dirty="0">
                <a:latin typeface="Calibri" panose="020F0502020204030204" pitchFamily="34" charset="0"/>
                <a:cs typeface="Calibri" panose="020F0502020204030204" pitchFamily="34" charset="0"/>
              </a:rPr>
              <a:t>Sanitario</a:t>
            </a:r>
          </a:p>
        </p:txBody>
      </p:sp>
      <p:sp>
        <p:nvSpPr>
          <p:cNvPr id="25" name="Text Box 34">
            <a:extLst>
              <a:ext uri="{FF2B5EF4-FFF2-40B4-BE49-F238E27FC236}">
                <a16:creationId xmlns:a16="http://schemas.microsoft.com/office/drawing/2014/main" id="{A7104FC6-CE18-CA17-7A44-7374A518B3EF}"/>
              </a:ext>
            </a:extLst>
          </p:cNvPr>
          <p:cNvSpPr txBox="1">
            <a:spLocks noChangeArrowheads="1"/>
          </p:cNvSpPr>
          <p:nvPr/>
        </p:nvSpPr>
        <p:spPr bwMode="auto">
          <a:xfrm>
            <a:off x="2851150" y="5422900"/>
            <a:ext cx="6664325" cy="461963"/>
          </a:xfrm>
          <a:prstGeom prst="rect">
            <a:avLst/>
          </a:prstGeom>
          <a:solidFill>
            <a:srgbClr val="2DE7D5"/>
          </a:solidFill>
          <a:ln>
            <a:solidFill>
              <a:srgbClr val="FF0000"/>
            </a:solid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es-ES" altLang="es-ES" sz="2400" dirty="0">
                <a:latin typeface="Calibri" panose="020F0502020204030204" pitchFamily="34" charset="0"/>
                <a:cs typeface="Calibri" panose="020F0502020204030204" pitchFamily="34" charset="0"/>
              </a:rPr>
              <a:t>Ruptura de la relación terapéutica</a:t>
            </a:r>
          </a:p>
        </p:txBody>
      </p:sp>
      <p:sp>
        <p:nvSpPr>
          <p:cNvPr id="26" name="AutoShape 35">
            <a:extLst>
              <a:ext uri="{FF2B5EF4-FFF2-40B4-BE49-F238E27FC236}">
                <a16:creationId xmlns:a16="http://schemas.microsoft.com/office/drawing/2014/main" id="{8D002B2B-E83E-A867-63B6-4ECD6D0B06F3}"/>
              </a:ext>
            </a:extLst>
          </p:cNvPr>
          <p:cNvSpPr>
            <a:spLocks noChangeArrowheads="1"/>
          </p:cNvSpPr>
          <p:nvPr/>
        </p:nvSpPr>
        <p:spPr bwMode="auto">
          <a:xfrm rot="4372516">
            <a:off x="2693988" y="1633537"/>
            <a:ext cx="622300" cy="936625"/>
          </a:xfrm>
          <a:custGeom>
            <a:avLst/>
            <a:gdLst>
              <a:gd name="T0" fmla="*/ 6634409 w 21600"/>
              <a:gd name="T1" fmla="*/ 393274 h 21600"/>
              <a:gd name="T2" fmla="*/ 1656730 w 21600"/>
              <a:gd name="T3" fmla="*/ 11448601 h 21600"/>
              <a:gd name="T4" fmla="*/ 7495143 w 21600"/>
              <a:gd name="T5" fmla="*/ 4478743 h 21600"/>
              <a:gd name="T6" fmla="*/ 18655690 w 21600"/>
              <a:gd name="T7" fmla="*/ 4265648 h 21600"/>
              <a:gd name="T8" fmla="*/ 17240476 w 21600"/>
              <a:gd name="T9" fmla="*/ 11069099 h 21600"/>
              <a:gd name="T10" fmla="*/ 11913386 w 21600"/>
              <a:gd name="T11" fmla="*/ 926275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688" y="7383"/>
                </a:moveTo>
                <a:cubicBezTo>
                  <a:pt x="15470" y="5284"/>
                  <a:pt x="13227" y="3992"/>
                  <a:pt x="10800" y="3992"/>
                </a:cubicBezTo>
                <a:cubicBezTo>
                  <a:pt x="7040" y="3992"/>
                  <a:pt x="3992" y="7040"/>
                  <a:pt x="3992" y="10800"/>
                </a:cubicBezTo>
                <a:lnTo>
                  <a:pt x="0" y="10800"/>
                </a:lnTo>
                <a:cubicBezTo>
                  <a:pt x="0" y="4835"/>
                  <a:pt x="4835" y="0"/>
                  <a:pt x="10800" y="0"/>
                </a:cubicBezTo>
                <a:cubicBezTo>
                  <a:pt x="14650" y="0"/>
                  <a:pt x="18209" y="2049"/>
                  <a:pt x="20141" y="5379"/>
                </a:cubicBezTo>
                <a:lnTo>
                  <a:pt x="22476" y="4024"/>
                </a:lnTo>
                <a:lnTo>
                  <a:pt x="20771" y="10442"/>
                </a:lnTo>
                <a:lnTo>
                  <a:pt x="14353" y="8738"/>
                </a:lnTo>
                <a:lnTo>
                  <a:pt x="16688" y="7383"/>
                </a:lnTo>
                <a:close/>
              </a:path>
            </a:pathLst>
          </a:custGeom>
          <a:solidFill>
            <a:srgbClr val="0070C0"/>
          </a:solidFill>
          <a:ln w="9525">
            <a:noFill/>
            <a:miter lim="800000"/>
            <a:headEnd/>
            <a:tailEnd/>
          </a:ln>
        </p:spPr>
        <p:txBody>
          <a:bodyPr wrap="none" anchor="ctr"/>
          <a:lstStyle/>
          <a:p>
            <a:pPr>
              <a:defRPr/>
            </a:pPr>
            <a:endParaRPr lang="es-ES" dirty="0">
              <a:cs typeface="Calibri" panose="020F0502020204030204" pitchFamily="34" charset="0"/>
            </a:endParaRPr>
          </a:p>
        </p:txBody>
      </p:sp>
      <p:sp>
        <p:nvSpPr>
          <p:cNvPr id="27" name="AutoShape 36">
            <a:extLst>
              <a:ext uri="{FF2B5EF4-FFF2-40B4-BE49-F238E27FC236}">
                <a16:creationId xmlns:a16="http://schemas.microsoft.com/office/drawing/2014/main" id="{1594390B-C451-698E-447D-F9FC5953FBFD}"/>
              </a:ext>
            </a:extLst>
          </p:cNvPr>
          <p:cNvSpPr>
            <a:spLocks noChangeArrowheads="1"/>
          </p:cNvSpPr>
          <p:nvPr/>
        </p:nvSpPr>
        <p:spPr bwMode="auto">
          <a:xfrm rot="-1789380">
            <a:off x="5156200" y="2279650"/>
            <a:ext cx="3022600" cy="1281113"/>
          </a:xfrm>
          <a:custGeom>
            <a:avLst/>
            <a:gdLst>
              <a:gd name="T0" fmla="*/ 109244740 w 21600"/>
              <a:gd name="T1" fmla="*/ 126629 h 21600"/>
              <a:gd name="T2" fmla="*/ 11906945 w 21600"/>
              <a:gd name="T3" fmla="*/ 41432262 h 21600"/>
              <a:gd name="T4" fmla="*/ 111095243 w 21600"/>
              <a:gd name="T5" fmla="*/ 7366222 h 21600"/>
              <a:gd name="T6" fmla="*/ 267362089 w 21600"/>
              <a:gd name="T7" fmla="*/ 34994788 h 21600"/>
              <a:gd name="T8" fmla="*/ 228931514 w 21600"/>
              <a:gd name="T9" fmla="*/ 48928671 h 21600"/>
              <a:gd name="T10" fmla="*/ 185290837 w 21600"/>
              <a:gd name="T11" fmla="*/ 3665163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517" y="10249"/>
                </a:moveTo>
                <a:cubicBezTo>
                  <a:pt x="19226" y="5647"/>
                  <a:pt x="15410" y="2065"/>
                  <a:pt x="10800" y="2065"/>
                </a:cubicBezTo>
                <a:cubicBezTo>
                  <a:pt x="5975" y="2065"/>
                  <a:pt x="2065" y="5975"/>
                  <a:pt x="2065" y="10800"/>
                </a:cubicBezTo>
                <a:cubicBezTo>
                  <a:pt x="2064" y="11092"/>
                  <a:pt x="2079" y="11384"/>
                  <a:pt x="2108" y="11675"/>
                </a:cubicBezTo>
                <a:lnTo>
                  <a:pt x="54" y="11882"/>
                </a:lnTo>
                <a:cubicBezTo>
                  <a:pt x="18" y="11522"/>
                  <a:pt x="0" y="11161"/>
                  <a:pt x="0" y="10800"/>
                </a:cubicBezTo>
                <a:cubicBezTo>
                  <a:pt x="0" y="4835"/>
                  <a:pt x="4835" y="0"/>
                  <a:pt x="10800" y="0"/>
                </a:cubicBezTo>
                <a:cubicBezTo>
                  <a:pt x="16500" y="-1"/>
                  <a:pt x="21218" y="4429"/>
                  <a:pt x="21578" y="10118"/>
                </a:cubicBezTo>
                <a:lnTo>
                  <a:pt x="24273" y="9948"/>
                </a:lnTo>
                <a:lnTo>
                  <a:pt x="20784" y="13909"/>
                </a:lnTo>
                <a:lnTo>
                  <a:pt x="16822" y="10419"/>
                </a:lnTo>
                <a:lnTo>
                  <a:pt x="19517" y="10249"/>
                </a:lnTo>
                <a:close/>
              </a:path>
            </a:pathLst>
          </a:custGeom>
          <a:solidFill>
            <a:srgbClr val="0070C0"/>
          </a:solidFill>
          <a:ln w="9525">
            <a:noFill/>
            <a:miter lim="800000"/>
            <a:headEnd/>
            <a:tailEnd/>
          </a:ln>
        </p:spPr>
        <p:txBody>
          <a:bodyPr wrap="none" anchor="ctr"/>
          <a:lstStyle/>
          <a:p>
            <a:pPr>
              <a:defRPr/>
            </a:pPr>
            <a:endParaRPr lang="es-ES" dirty="0">
              <a:cs typeface="Calibri" panose="020F0502020204030204" pitchFamily="34" charset="0"/>
            </a:endParaRPr>
          </a:p>
        </p:txBody>
      </p:sp>
      <p:sp>
        <p:nvSpPr>
          <p:cNvPr id="28" name="AutoShape 37">
            <a:extLst>
              <a:ext uri="{FF2B5EF4-FFF2-40B4-BE49-F238E27FC236}">
                <a16:creationId xmlns:a16="http://schemas.microsoft.com/office/drawing/2014/main" id="{3E368F37-992C-0A83-973A-FEBE4DD81DC2}"/>
              </a:ext>
            </a:extLst>
          </p:cNvPr>
          <p:cNvSpPr>
            <a:spLocks noChangeArrowheads="1"/>
          </p:cNvSpPr>
          <p:nvPr/>
        </p:nvSpPr>
        <p:spPr bwMode="auto">
          <a:xfrm rot="8127207">
            <a:off x="9367838" y="3898900"/>
            <a:ext cx="2252662" cy="1530350"/>
          </a:xfrm>
          <a:custGeom>
            <a:avLst/>
            <a:gdLst>
              <a:gd name="T0" fmla="*/ 109244740 w 21600"/>
              <a:gd name="T1" fmla="*/ 126628 h 21600"/>
              <a:gd name="T2" fmla="*/ 11906945 w 21600"/>
              <a:gd name="T3" fmla="*/ 41432230 h 21600"/>
              <a:gd name="T4" fmla="*/ 111095243 w 21600"/>
              <a:gd name="T5" fmla="*/ 7366216 h 21600"/>
              <a:gd name="T6" fmla="*/ 267362089 w 21600"/>
              <a:gd name="T7" fmla="*/ 34994701 h 21600"/>
              <a:gd name="T8" fmla="*/ 228931514 w 21600"/>
              <a:gd name="T9" fmla="*/ 48928574 h 21600"/>
              <a:gd name="T10" fmla="*/ 185290837 w 21600"/>
              <a:gd name="T11" fmla="*/ 3665160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517" y="10249"/>
                </a:moveTo>
                <a:cubicBezTo>
                  <a:pt x="19226" y="5647"/>
                  <a:pt x="15410" y="2065"/>
                  <a:pt x="10800" y="2065"/>
                </a:cubicBezTo>
                <a:cubicBezTo>
                  <a:pt x="5975" y="2065"/>
                  <a:pt x="2065" y="5975"/>
                  <a:pt x="2065" y="10800"/>
                </a:cubicBezTo>
                <a:cubicBezTo>
                  <a:pt x="2064" y="11092"/>
                  <a:pt x="2079" y="11384"/>
                  <a:pt x="2108" y="11675"/>
                </a:cubicBezTo>
                <a:lnTo>
                  <a:pt x="54" y="11882"/>
                </a:lnTo>
                <a:cubicBezTo>
                  <a:pt x="18" y="11522"/>
                  <a:pt x="0" y="11161"/>
                  <a:pt x="0" y="10800"/>
                </a:cubicBezTo>
                <a:cubicBezTo>
                  <a:pt x="0" y="4835"/>
                  <a:pt x="4835" y="0"/>
                  <a:pt x="10800" y="0"/>
                </a:cubicBezTo>
                <a:cubicBezTo>
                  <a:pt x="16500" y="-1"/>
                  <a:pt x="21218" y="4429"/>
                  <a:pt x="21578" y="10118"/>
                </a:cubicBezTo>
                <a:lnTo>
                  <a:pt x="24273" y="9948"/>
                </a:lnTo>
                <a:lnTo>
                  <a:pt x="20784" y="13909"/>
                </a:lnTo>
                <a:lnTo>
                  <a:pt x="16822" y="10419"/>
                </a:lnTo>
                <a:lnTo>
                  <a:pt x="19517" y="10249"/>
                </a:lnTo>
                <a:close/>
              </a:path>
            </a:pathLst>
          </a:custGeom>
          <a:solidFill>
            <a:srgbClr val="0070C0"/>
          </a:solidFill>
          <a:ln w="9525">
            <a:noFill/>
            <a:miter lim="800000"/>
            <a:headEnd/>
            <a:tailEnd/>
          </a:ln>
        </p:spPr>
        <p:txBody>
          <a:bodyPr wrap="none" anchor="ctr"/>
          <a:lstStyle/>
          <a:p>
            <a:pPr>
              <a:defRPr/>
            </a:pPr>
            <a:endParaRPr lang="es-ES" dirty="0">
              <a:cs typeface="Calibri" panose="020F0502020204030204" pitchFamily="34" charset="0"/>
            </a:endParaRPr>
          </a:p>
        </p:txBody>
      </p:sp>
      <p:sp>
        <p:nvSpPr>
          <p:cNvPr id="29" name="AutoShape 39">
            <a:extLst>
              <a:ext uri="{FF2B5EF4-FFF2-40B4-BE49-F238E27FC236}">
                <a16:creationId xmlns:a16="http://schemas.microsoft.com/office/drawing/2014/main" id="{D47EDE68-1512-86D5-BA6B-FB70FDF2071D}"/>
              </a:ext>
            </a:extLst>
          </p:cNvPr>
          <p:cNvSpPr>
            <a:spLocks noChangeArrowheads="1"/>
          </p:cNvSpPr>
          <p:nvPr/>
        </p:nvSpPr>
        <p:spPr bwMode="auto">
          <a:xfrm rot="-10197171">
            <a:off x="2155825" y="4686300"/>
            <a:ext cx="1109663" cy="1065213"/>
          </a:xfrm>
          <a:custGeom>
            <a:avLst/>
            <a:gdLst>
              <a:gd name="T0" fmla="*/ 59120893 w 21600"/>
              <a:gd name="T1" fmla="*/ 3353741 h 21600"/>
              <a:gd name="T2" fmla="*/ 22937366 w 21600"/>
              <a:gd name="T3" fmla="*/ 5258005 h 21600"/>
              <a:gd name="T4" fmla="*/ 55407685 w 21600"/>
              <a:gd name="T5" fmla="*/ 7733784 h 21600"/>
              <a:gd name="T6" fmla="*/ 89238381 w 21600"/>
              <a:gd name="T7" fmla="*/ 24193578 h 21600"/>
              <a:gd name="T8" fmla="*/ 76411260 w 21600"/>
              <a:gd name="T9" fmla="*/ 33826744 h 21600"/>
              <a:gd name="T10" fmla="*/ 61845165 w 21600"/>
              <a:gd name="T11" fmla="*/ 2533907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517" y="10249"/>
                </a:moveTo>
                <a:cubicBezTo>
                  <a:pt x="19226" y="5647"/>
                  <a:pt x="15410" y="2065"/>
                  <a:pt x="10800" y="2065"/>
                </a:cubicBezTo>
                <a:cubicBezTo>
                  <a:pt x="9378" y="2064"/>
                  <a:pt x="7978" y="2411"/>
                  <a:pt x="6721" y="3075"/>
                </a:cubicBezTo>
                <a:lnTo>
                  <a:pt x="5757" y="1249"/>
                </a:lnTo>
                <a:cubicBezTo>
                  <a:pt x="7311" y="428"/>
                  <a:pt x="9042" y="-1"/>
                  <a:pt x="10800" y="0"/>
                </a:cubicBezTo>
                <a:cubicBezTo>
                  <a:pt x="16500" y="0"/>
                  <a:pt x="21218" y="4429"/>
                  <a:pt x="21578" y="10118"/>
                </a:cubicBezTo>
                <a:lnTo>
                  <a:pt x="24273" y="9948"/>
                </a:lnTo>
                <a:lnTo>
                  <a:pt x="20784" y="13909"/>
                </a:lnTo>
                <a:lnTo>
                  <a:pt x="16822" y="10419"/>
                </a:lnTo>
                <a:lnTo>
                  <a:pt x="19517" y="10249"/>
                </a:lnTo>
                <a:close/>
              </a:path>
            </a:pathLst>
          </a:custGeom>
          <a:solidFill>
            <a:srgbClr val="0070C0"/>
          </a:solidFill>
          <a:ln w="9525">
            <a:noFill/>
            <a:miter lim="800000"/>
            <a:headEnd/>
            <a:tailEnd/>
          </a:ln>
        </p:spPr>
        <p:txBody>
          <a:bodyPr wrap="none" anchor="ctr"/>
          <a:lstStyle/>
          <a:p>
            <a:pPr>
              <a:defRPr/>
            </a:pPr>
            <a:endParaRPr lang="es-ES" dirty="0">
              <a:cs typeface="Calibri" panose="020F0502020204030204" pitchFamily="34" charset="0"/>
            </a:endParaRPr>
          </a:p>
        </p:txBody>
      </p:sp>
      <p:sp>
        <p:nvSpPr>
          <p:cNvPr id="30" name="Rectangle 3">
            <a:extLst>
              <a:ext uri="{FF2B5EF4-FFF2-40B4-BE49-F238E27FC236}">
                <a16:creationId xmlns:a16="http://schemas.microsoft.com/office/drawing/2014/main" id="{D9667C90-978A-71D0-03A5-B8228BFED0CB}"/>
              </a:ext>
            </a:extLst>
          </p:cNvPr>
          <p:cNvSpPr txBox="1">
            <a:spLocks noChangeArrowheads="1"/>
          </p:cNvSpPr>
          <p:nvPr/>
        </p:nvSpPr>
        <p:spPr>
          <a:xfrm>
            <a:off x="568325" y="1057275"/>
            <a:ext cx="3190875" cy="1212850"/>
          </a:xfrm>
          <a:prstGeom prst="rect">
            <a:avLst/>
          </a:prstGeom>
        </p:spPr>
        <p:txBody>
          <a:bodyPr>
            <a:normAutofit fontScale="70000" lnSpcReduction="20000"/>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320000"/>
              </a:lnSpc>
              <a:buFontTx/>
              <a:buNone/>
              <a:defRPr/>
            </a:pPr>
            <a:r>
              <a:rPr lang="es-ES_tradnl" altLang="es-ES" sz="3400" b="1" dirty="0">
                <a:solidFill>
                  <a:srgbClr val="D76738"/>
                </a:solidFill>
                <a:cs typeface="Calibri" panose="020F0502020204030204" pitchFamily="34" charset="0"/>
              </a:rPr>
              <a:t>Conflicto</a:t>
            </a:r>
          </a:p>
          <a:p>
            <a:pPr>
              <a:lnSpc>
                <a:spcPct val="260000"/>
              </a:lnSpc>
              <a:buFontTx/>
              <a:buNone/>
              <a:defRPr/>
            </a:pPr>
            <a:endParaRPr lang="es-ES_tradnl" altLang="es-ES" sz="2400" dirty="0">
              <a:solidFill>
                <a:schemeClr val="accent2"/>
              </a:solidFill>
              <a:cs typeface="Calibri" panose="020F0502020204030204" pitchFamily="34" charset="0"/>
            </a:endParaRPr>
          </a:p>
          <a:p>
            <a:pPr lvl="2">
              <a:lnSpc>
                <a:spcPct val="110000"/>
              </a:lnSpc>
              <a:buFontTx/>
              <a:buNone/>
              <a:defRPr/>
            </a:pPr>
            <a:endParaRPr lang="es-ES_tradnl" altLang="es-ES" dirty="0">
              <a:solidFill>
                <a:schemeClr val="accent2"/>
              </a:solidFill>
              <a:cs typeface="Calibri" panose="020F0502020204030204" pitchFamily="34" charset="0"/>
            </a:endParaRPr>
          </a:p>
          <a:p>
            <a:pPr lvl="2">
              <a:lnSpc>
                <a:spcPct val="110000"/>
              </a:lnSpc>
              <a:buFontTx/>
              <a:buNone/>
              <a:defRPr/>
            </a:pPr>
            <a:endParaRPr lang="es-ES_tradnl" altLang="es-ES" dirty="0">
              <a:cs typeface="Calibri" panose="020F0502020204030204" pitchFamily="34" charset="0"/>
            </a:endParaRPr>
          </a:p>
          <a:p>
            <a:pPr>
              <a:defRPr/>
            </a:pPr>
            <a:endParaRPr lang="es-ES_tradnl" altLang="es-ES" sz="2400" dirty="0">
              <a:cs typeface="Calibri" panose="020F0502020204030204" pitchFamily="34" charset="0"/>
            </a:endParaRPr>
          </a:p>
        </p:txBody>
      </p:sp>
      <p:sp>
        <p:nvSpPr>
          <p:cNvPr id="31" name="2 CuadroTexto">
            <a:extLst>
              <a:ext uri="{FF2B5EF4-FFF2-40B4-BE49-F238E27FC236}">
                <a16:creationId xmlns:a16="http://schemas.microsoft.com/office/drawing/2014/main" id="{C9D8B7FF-02BE-0ADD-7951-1FE0F65FDCB3}"/>
              </a:ext>
            </a:extLst>
          </p:cNvPr>
          <p:cNvSpPr txBox="1">
            <a:spLocks noChangeArrowheads="1"/>
          </p:cNvSpPr>
          <p:nvPr/>
        </p:nvSpPr>
        <p:spPr bwMode="auto">
          <a:xfrm>
            <a:off x="408411" y="6484168"/>
            <a:ext cx="11468793" cy="23083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_tradnl" altLang="es-ES" sz="900" dirty="0">
                <a:solidFill>
                  <a:srgbClr val="002060"/>
                </a:solidFill>
              </a:rPr>
              <a:t>R. Casquero , 2007 </a:t>
            </a:r>
            <a:r>
              <a:rPr lang="es-ES" sz="900" i="0" dirty="0">
                <a:solidFill>
                  <a:srgbClr val="002060"/>
                </a:solidFill>
                <a:effectLst/>
                <a:latin typeface="arial" panose="020B0604020202020204" pitchFamily="34" charset="0"/>
              </a:rPr>
              <a:t>Relaciones difíciles médico-paciente en el ejercicio práctico de la medicina de Atención Primaria</a:t>
            </a:r>
            <a:endParaRPr lang="es-ES" altLang="es-ES" sz="900" dirty="0">
              <a:solidFill>
                <a:srgbClr val="002060"/>
              </a:solidFill>
            </a:endParaRPr>
          </a:p>
        </p:txBody>
      </p:sp>
      <p:sp>
        <p:nvSpPr>
          <p:cNvPr id="32" name="1 Marcador de texto">
            <a:extLst>
              <a:ext uri="{FF2B5EF4-FFF2-40B4-BE49-F238E27FC236}">
                <a16:creationId xmlns:a16="http://schemas.microsoft.com/office/drawing/2014/main" id="{2089D1F7-0A1E-F450-3616-02CF7A5B3BE8}"/>
              </a:ext>
            </a:extLst>
          </p:cNvPr>
          <p:cNvSpPr txBox="1">
            <a:spLocks/>
          </p:cNvSpPr>
          <p:nvPr/>
        </p:nvSpPr>
        <p:spPr>
          <a:xfrm>
            <a:off x="270022" y="497363"/>
            <a:ext cx="8648553" cy="820165"/>
          </a:xfrm>
          <a:prstGeom prst="rect">
            <a:avLst/>
          </a:prstGeom>
          <a:solidFill>
            <a:srgbClr val="2DE7D5"/>
          </a:solidFill>
        </p:spPr>
        <p:txBody>
          <a:bodyPr/>
          <a:lstStyle>
            <a:lvl1pPr marL="228600" indent="-228600" algn="l" defTabSz="914400" rtl="0" eaLnBrk="1" latinLnBrk="0" hangingPunct="1">
              <a:lnSpc>
                <a:spcPct val="90000"/>
              </a:lnSpc>
              <a:spcBef>
                <a:spcPts val="1000"/>
              </a:spcBef>
              <a:buFont typeface="Arial"/>
              <a:buChar char="•"/>
              <a:defRPr sz="2500" kern="120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000" kern="1200">
                <a:solidFill>
                  <a:srgbClr val="03F0C2"/>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500" kern="120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altLang="es-ES" sz="2800" b="1" dirty="0">
                <a:solidFill>
                  <a:srgbClr val="002754"/>
                </a:solidFill>
              </a:rPr>
              <a:t>PROCESO DE INTERACCIÓN EN LA HOSTILIDAD MÉDICO-PACIENTE</a:t>
            </a:r>
            <a:endParaRPr lang="es-ES" altLang="es-ES" sz="2800" b="1" dirty="0">
              <a:solidFill>
                <a:srgbClr val="002754"/>
              </a:solidFill>
            </a:endParaRPr>
          </a:p>
        </p:txBody>
      </p:sp>
    </p:spTree>
    <p:extLst>
      <p:ext uri="{BB962C8B-B14F-4D97-AF65-F5344CB8AC3E}">
        <p14:creationId xmlns:p14="http://schemas.microsoft.com/office/powerpoint/2010/main" val="3422468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A32E650D-D126-9732-8C45-C5611BC42B69}"/>
              </a:ext>
            </a:extLst>
          </p:cNvPr>
          <p:cNvSpPr/>
          <p:nvPr/>
        </p:nvSpPr>
        <p:spPr>
          <a:xfrm>
            <a:off x="529388" y="2299758"/>
            <a:ext cx="11568113" cy="3816429"/>
          </a:xfrm>
          <a:prstGeom prst="rect">
            <a:avLst/>
          </a:prstGeom>
        </p:spPr>
        <p:txBody>
          <a:bodyPr>
            <a:spAutoFit/>
          </a:bodyPr>
          <a:lstStyle/>
          <a:p>
            <a:pPr marL="342900" indent="-342900">
              <a:defRPr/>
            </a:pPr>
            <a:r>
              <a:rPr lang="es-ES" sz="2200" dirty="0">
                <a:solidFill>
                  <a:srgbClr val="21468D"/>
                </a:solidFill>
                <a:latin typeface="Arial" panose="020B0604020202020204" pitchFamily="34" charset="0"/>
                <a:cs typeface="Arial" panose="020B0604020202020204" pitchFamily="34" charset="0"/>
              </a:rPr>
              <a:t>Enfermedades psiquiátricas con síntomas somáticos:</a:t>
            </a:r>
          </a:p>
          <a:p>
            <a:pPr marL="342900" indent="-342900">
              <a:defRPr/>
            </a:pPr>
            <a:r>
              <a:rPr lang="es-ES" sz="2200" dirty="0">
                <a:solidFill>
                  <a:srgbClr val="21468D"/>
                </a:solidFill>
                <a:latin typeface="Arial" panose="020B0604020202020204" pitchFamily="34" charset="0"/>
                <a:cs typeface="Arial" panose="020B0604020202020204" pitchFamily="34" charset="0"/>
              </a:rPr>
              <a:t>	Depresión (dolor psicógeno, depresiones enmascaradas)</a:t>
            </a:r>
          </a:p>
          <a:p>
            <a:pPr marL="342900" indent="-342900">
              <a:defRPr/>
            </a:pPr>
            <a:r>
              <a:rPr lang="es-ES" sz="2200" dirty="0">
                <a:solidFill>
                  <a:srgbClr val="21468D"/>
                </a:solidFill>
                <a:latin typeface="Arial" panose="020B0604020202020204" pitchFamily="34" charset="0"/>
                <a:cs typeface="Arial" panose="020B0604020202020204" pitchFamily="34" charset="0"/>
              </a:rPr>
              <a:t>	Ansiedad</a:t>
            </a:r>
          </a:p>
          <a:p>
            <a:pPr marL="342900" indent="-342900">
              <a:defRPr/>
            </a:pPr>
            <a:endParaRPr lang="es-ES" sz="2200" dirty="0">
              <a:solidFill>
                <a:srgbClr val="21468D"/>
              </a:solidFill>
              <a:latin typeface="Arial" panose="020B0604020202020204" pitchFamily="34" charset="0"/>
              <a:cs typeface="Arial" panose="020B0604020202020204" pitchFamily="34" charset="0"/>
            </a:endParaRPr>
          </a:p>
          <a:p>
            <a:pPr>
              <a:defRPr/>
            </a:pPr>
            <a:r>
              <a:rPr lang="es-ES" sz="2200" dirty="0">
                <a:solidFill>
                  <a:srgbClr val="21468D"/>
                </a:solidFill>
                <a:latin typeface="Arial" panose="020B0604020202020204" pitchFamily="34" charset="0"/>
                <a:cs typeface="Arial" panose="020B0604020202020204" pitchFamily="34" charset="0"/>
              </a:rPr>
              <a:t>Síndromes somáticos funcionales específicos:</a:t>
            </a:r>
          </a:p>
          <a:p>
            <a:pPr>
              <a:defRPr/>
            </a:pPr>
            <a:r>
              <a:rPr lang="es-ES" sz="2200" dirty="0">
                <a:solidFill>
                  <a:srgbClr val="21468D"/>
                </a:solidFill>
                <a:latin typeface="Arial" panose="020B0604020202020204" pitchFamily="34" charset="0"/>
                <a:cs typeface="Arial" panose="020B0604020202020204" pitchFamily="34" charset="0"/>
              </a:rPr>
              <a:t>    Fibromialgia</a:t>
            </a:r>
          </a:p>
          <a:p>
            <a:pPr>
              <a:defRPr/>
            </a:pPr>
            <a:r>
              <a:rPr lang="es-ES" sz="2200" dirty="0">
                <a:solidFill>
                  <a:srgbClr val="21468D"/>
                </a:solidFill>
                <a:latin typeface="Arial" panose="020B0604020202020204" pitchFamily="34" charset="0"/>
                <a:cs typeface="Arial" panose="020B0604020202020204" pitchFamily="34" charset="0"/>
              </a:rPr>
              <a:t>    Síndrome de fatiga crónica</a:t>
            </a:r>
          </a:p>
          <a:p>
            <a:pPr>
              <a:defRPr/>
            </a:pPr>
            <a:r>
              <a:rPr lang="es-ES" sz="2200" dirty="0">
                <a:solidFill>
                  <a:srgbClr val="21468D"/>
                </a:solidFill>
                <a:latin typeface="Arial" panose="020B0604020202020204" pitchFamily="34" charset="0"/>
                <a:cs typeface="Arial" panose="020B0604020202020204" pitchFamily="34" charset="0"/>
              </a:rPr>
              <a:t>    Síndrome del intestino irritable </a:t>
            </a:r>
          </a:p>
          <a:p>
            <a:pPr>
              <a:defRPr/>
            </a:pPr>
            <a:endParaRPr lang="es-ES" sz="2200" dirty="0">
              <a:solidFill>
                <a:srgbClr val="21468D"/>
              </a:solidFill>
              <a:latin typeface="Arial" panose="020B0604020202020204" pitchFamily="34" charset="0"/>
              <a:cs typeface="Arial" panose="020B0604020202020204" pitchFamily="34" charset="0"/>
            </a:endParaRPr>
          </a:p>
          <a:p>
            <a:pPr>
              <a:defRPr/>
            </a:pPr>
            <a:endParaRPr lang="es-ES" sz="2200" dirty="0">
              <a:solidFill>
                <a:srgbClr val="21468D"/>
              </a:solidFill>
              <a:latin typeface="Arial" panose="020B0604020202020204" pitchFamily="34" charset="0"/>
              <a:cs typeface="Arial" panose="020B0604020202020204" pitchFamily="34" charset="0"/>
            </a:endParaRPr>
          </a:p>
          <a:p>
            <a:pPr>
              <a:defRPr/>
            </a:pPr>
            <a:r>
              <a:rPr lang="es-ES" sz="2200" dirty="0">
                <a:solidFill>
                  <a:srgbClr val="21468D"/>
                </a:solidFill>
                <a:latin typeface="Arial" panose="020B0604020202020204" pitchFamily="34" charset="0"/>
                <a:cs typeface="Arial" panose="020B0604020202020204" pitchFamily="34" charset="0"/>
              </a:rPr>
              <a:t>Acompañados de </a:t>
            </a:r>
            <a:r>
              <a:rPr lang="es-ES" sz="2200" b="1" dirty="0">
                <a:solidFill>
                  <a:srgbClr val="21468D"/>
                </a:solidFill>
                <a:latin typeface="Arial" panose="020B0604020202020204" pitchFamily="34" charset="0"/>
                <a:cs typeface="Arial" panose="020B0604020202020204" pitchFamily="34" charset="0"/>
              </a:rPr>
              <a:t>alteración emocional, cognitiva y conductual</a:t>
            </a:r>
          </a:p>
        </p:txBody>
      </p:sp>
      <p:sp>
        <p:nvSpPr>
          <p:cNvPr id="3" name="2 CuadroTexto">
            <a:extLst>
              <a:ext uri="{FF2B5EF4-FFF2-40B4-BE49-F238E27FC236}">
                <a16:creationId xmlns:a16="http://schemas.microsoft.com/office/drawing/2014/main" id="{2794E90D-6AEE-FDDE-B84A-5F84CA4A4F5B}"/>
              </a:ext>
            </a:extLst>
          </p:cNvPr>
          <p:cNvSpPr txBox="1"/>
          <p:nvPr/>
        </p:nvSpPr>
        <p:spPr>
          <a:xfrm>
            <a:off x="529389" y="1448519"/>
            <a:ext cx="4970462" cy="461962"/>
          </a:xfrm>
          <a:prstGeom prst="rect">
            <a:avLst/>
          </a:prstGeom>
          <a:noFill/>
        </p:spPr>
        <p:txBody>
          <a:bodyPr wrap="none">
            <a:spAutoFit/>
          </a:bodyPr>
          <a:lstStyle/>
          <a:p>
            <a:pPr>
              <a:defRPr/>
            </a:pPr>
            <a:r>
              <a:rPr lang="es-ES" sz="2400" b="1" dirty="0">
                <a:solidFill>
                  <a:schemeClr val="accent5">
                    <a:lumMod val="50000"/>
                  </a:schemeClr>
                </a:solidFill>
                <a:latin typeface="Arial" panose="020B0604020202020204" pitchFamily="34" charset="0"/>
                <a:cs typeface="Arial" panose="020B0604020202020204" pitchFamily="34" charset="0"/>
              </a:rPr>
              <a:t>Somatización - Síntomas físicos </a:t>
            </a:r>
          </a:p>
        </p:txBody>
      </p:sp>
      <p:sp>
        <p:nvSpPr>
          <p:cNvPr id="6" name="5 Rectángulo">
            <a:extLst>
              <a:ext uri="{FF2B5EF4-FFF2-40B4-BE49-F238E27FC236}">
                <a16:creationId xmlns:a16="http://schemas.microsoft.com/office/drawing/2014/main" id="{368CB908-CCEF-8EA9-82DF-6DD08BD23E19}"/>
              </a:ext>
            </a:extLst>
          </p:cNvPr>
          <p:cNvSpPr/>
          <p:nvPr/>
        </p:nvSpPr>
        <p:spPr>
          <a:xfrm>
            <a:off x="529389" y="762001"/>
            <a:ext cx="8319972" cy="523875"/>
          </a:xfrm>
          <a:prstGeom prst="rect">
            <a:avLst/>
          </a:prstGeom>
          <a:solidFill>
            <a:schemeClr val="accent5">
              <a:lumMod val="75000"/>
            </a:schemeClr>
          </a:solidFill>
        </p:spPr>
        <p:txBody>
          <a:bodyPr wrap="square">
            <a:spAutoFit/>
          </a:bodyPr>
          <a:lstStyle/>
          <a:p>
            <a:pPr algn="ctr">
              <a:defRPr/>
            </a:pPr>
            <a:r>
              <a:rPr lang="es-ES_tradnl" sz="2800" b="1" dirty="0">
                <a:solidFill>
                  <a:srgbClr val="CCFFFF"/>
                </a:solidFill>
                <a:latin typeface="Arial" panose="020B0604020202020204" pitchFamily="34" charset="0"/>
                <a:cs typeface="Arial" panose="020B0604020202020204" pitchFamily="34" charset="0"/>
              </a:rPr>
              <a:t>OTRO GRUPO …  EL PACIENTE SOMATIZADOR</a:t>
            </a:r>
          </a:p>
        </p:txBody>
      </p:sp>
      <p:pic>
        <p:nvPicPr>
          <p:cNvPr id="1028" name="Picture 4" descr="Imágenes de Comezon - Descarga gratuita en Freepik">
            <a:extLst>
              <a:ext uri="{FF2B5EF4-FFF2-40B4-BE49-F238E27FC236}">
                <a16:creationId xmlns:a16="http://schemas.microsoft.com/office/drawing/2014/main" id="{44D8C3A0-8F59-EAED-3F69-411F65EF9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0891" y="3149600"/>
            <a:ext cx="3200069" cy="208382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56810D18-5B6D-3851-DB56-7A65534703EA}"/>
              </a:ext>
            </a:extLst>
          </p:cNvPr>
          <p:cNvSpPr/>
          <p:nvPr/>
        </p:nvSpPr>
        <p:spPr>
          <a:xfrm>
            <a:off x="254441" y="6488264"/>
            <a:ext cx="11843059" cy="278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Carrillo C, García </a:t>
            </a:r>
            <a:r>
              <a:rPr lang="es-ES" sz="9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Campayo</a:t>
            </a:r>
            <a:r>
              <a:rPr lang="es-ES" sz="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J, Montón Franco C. Dificultades en la relación médico-paciente en </a:t>
            </a:r>
            <a:r>
              <a:rPr lang="es-ES" sz="9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somatizadores</a:t>
            </a:r>
            <a:r>
              <a:rPr lang="es-ES" sz="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(y II). Relaciones del profesional y tipos de relación. </a:t>
            </a:r>
            <a:r>
              <a:rPr lang="es-ES" sz="9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Med</a:t>
            </a:r>
            <a:r>
              <a:rPr lang="es-ES" sz="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Clin (</a:t>
            </a:r>
            <a:r>
              <a:rPr lang="es-ES" sz="9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Barc</a:t>
            </a:r>
            <a:r>
              <a:rPr lang="es-ES" sz="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1999;112:147-50</a:t>
            </a:r>
            <a:endParaRPr lang="en-US" sz="900" dirty="0">
              <a:solidFill>
                <a:srgbClr val="00206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a:extLst>
              <a:ext uri="{FF2B5EF4-FFF2-40B4-BE49-F238E27FC236}">
                <a16:creationId xmlns:a16="http://schemas.microsoft.com/office/drawing/2014/main" id="{3A82C742-22AD-12A8-5352-5D8EA84D8FA1}"/>
              </a:ext>
            </a:extLst>
          </p:cNvPr>
          <p:cNvGraphicFramePr>
            <a:graphicFrameLocks noGrp="1"/>
          </p:cNvGraphicFramePr>
          <p:nvPr>
            <p:extLst>
              <p:ext uri="{D42A27DB-BD31-4B8C-83A1-F6EECF244321}">
                <p14:modId xmlns:p14="http://schemas.microsoft.com/office/powerpoint/2010/main" val="426243388"/>
              </p:ext>
            </p:extLst>
          </p:nvPr>
        </p:nvGraphicFramePr>
        <p:xfrm>
          <a:off x="724034" y="1677977"/>
          <a:ext cx="10743931" cy="4523463"/>
        </p:xfrm>
        <a:graphic>
          <a:graphicData uri="http://schemas.openxmlformats.org/drawingml/2006/table">
            <a:tbl>
              <a:tblPr firstRow="1" firstCol="1" bandRow="1">
                <a:tableStyleId>{3B4B98B0-60AC-42C2-AFA5-B58CD77FA1E5}</a:tableStyleId>
              </a:tblPr>
              <a:tblGrid>
                <a:gridCol w="1692147">
                  <a:extLst>
                    <a:ext uri="{9D8B030D-6E8A-4147-A177-3AD203B41FA5}">
                      <a16:colId xmlns:a16="http://schemas.microsoft.com/office/drawing/2014/main" val="20000"/>
                    </a:ext>
                  </a:extLst>
                </a:gridCol>
                <a:gridCol w="9051784">
                  <a:extLst>
                    <a:ext uri="{9D8B030D-6E8A-4147-A177-3AD203B41FA5}">
                      <a16:colId xmlns:a16="http://schemas.microsoft.com/office/drawing/2014/main" val="20001"/>
                    </a:ext>
                  </a:extLst>
                </a:gridCol>
              </a:tblGrid>
              <a:tr h="436400">
                <a:tc gridSpan="2">
                  <a:txBody>
                    <a:bodyPr/>
                    <a:lstStyle/>
                    <a:p>
                      <a:pPr algn="ctr">
                        <a:lnSpc>
                          <a:spcPct val="115000"/>
                        </a:lnSpc>
                        <a:spcAft>
                          <a:spcPts val="0"/>
                        </a:spcAft>
                      </a:pPr>
                      <a:r>
                        <a:rPr lang="es-ES_tradnl" sz="1800" b="1" dirty="0">
                          <a:solidFill>
                            <a:srgbClr val="21468D"/>
                          </a:solidFill>
                          <a:effectLst/>
                        </a:rPr>
                        <a:t> ORIENTAR LA ENTREVISTA CLÍNICA SEMIESTRUCTURADA AL CASO</a:t>
                      </a:r>
                      <a:endParaRPr lang="es-ES_tradnl" sz="1800" dirty="0">
                        <a:solidFill>
                          <a:srgbClr val="21468D"/>
                        </a:solidFill>
                        <a:effectLst/>
                        <a:latin typeface="Arial" panose="020B0604020202020204" pitchFamily="34" charset="0"/>
                        <a:ea typeface="Calibri"/>
                        <a:cs typeface="Arial" panose="020B0604020202020204" pitchFamily="34" charset="0"/>
                      </a:endParaRPr>
                    </a:p>
                  </a:txBody>
                  <a:tcPr marL="91428" marR="91428" marT="0" marB="0" anchor="ctr"/>
                </a:tc>
                <a:tc hMerge="1">
                  <a:txBody>
                    <a:bodyPr/>
                    <a:lstStyle/>
                    <a:p>
                      <a:endParaRPr lang="es-ES_tradnl"/>
                    </a:p>
                  </a:txBody>
                  <a:tcPr/>
                </a:tc>
                <a:extLst>
                  <a:ext uri="{0D108BD9-81ED-4DB2-BD59-A6C34878D82A}">
                    <a16:rowId xmlns:a16="http://schemas.microsoft.com/office/drawing/2014/main" val="10000"/>
                  </a:ext>
                </a:extLst>
              </a:tr>
              <a:tr h="1092454">
                <a:tc>
                  <a:txBody>
                    <a:bodyPr/>
                    <a:lstStyle/>
                    <a:p>
                      <a:pPr algn="just">
                        <a:lnSpc>
                          <a:spcPct val="115000"/>
                        </a:lnSpc>
                        <a:spcAft>
                          <a:spcPts val="0"/>
                        </a:spcAft>
                      </a:pPr>
                      <a:r>
                        <a:rPr lang="es-ES_tradnl" sz="1800">
                          <a:solidFill>
                            <a:srgbClr val="21468D"/>
                          </a:solidFill>
                          <a:effectLst/>
                        </a:rPr>
                        <a:t>Fase  preliminar</a:t>
                      </a:r>
                      <a:endParaRPr lang="es-ES_tradnl" sz="1800">
                        <a:solidFill>
                          <a:srgbClr val="21468D"/>
                        </a:solidFill>
                        <a:effectLst/>
                        <a:latin typeface="Arial" panose="020B0604020202020204" pitchFamily="34" charset="0"/>
                        <a:ea typeface="Calibri"/>
                        <a:cs typeface="Arial" panose="020B0604020202020204" pitchFamily="34" charset="0"/>
                      </a:endParaRPr>
                    </a:p>
                  </a:txBody>
                  <a:tcPr marL="91428" marR="91428" marT="0" marB="0" anchor="ctr"/>
                </a:tc>
                <a:tc>
                  <a:txBody>
                    <a:bodyPr/>
                    <a:lstStyle/>
                    <a:p>
                      <a:pPr algn="just">
                        <a:lnSpc>
                          <a:spcPct val="115000"/>
                        </a:lnSpc>
                        <a:spcAft>
                          <a:spcPts val="0"/>
                        </a:spcAft>
                      </a:pPr>
                      <a:r>
                        <a:rPr lang="es-ES_tradnl" sz="1800" dirty="0">
                          <a:solidFill>
                            <a:srgbClr val="21468D"/>
                          </a:solidFill>
                          <a:effectLst/>
                        </a:rPr>
                        <a:t>Recepción empática                            Paciente con frustraciones</a:t>
                      </a:r>
                      <a:r>
                        <a:rPr lang="es-ES_tradnl" sz="1800" baseline="0" dirty="0">
                          <a:solidFill>
                            <a:srgbClr val="21468D"/>
                          </a:solidFill>
                          <a:effectLst/>
                        </a:rPr>
                        <a:t> previas</a:t>
                      </a:r>
                      <a:r>
                        <a:rPr lang="es-ES_tradnl" sz="1800" dirty="0">
                          <a:solidFill>
                            <a:srgbClr val="21468D"/>
                          </a:solidFill>
                          <a:effectLst/>
                        </a:rPr>
                        <a:t>  </a:t>
                      </a:r>
                    </a:p>
                    <a:p>
                      <a:pPr algn="just">
                        <a:lnSpc>
                          <a:spcPct val="115000"/>
                        </a:lnSpc>
                        <a:spcAft>
                          <a:spcPts val="0"/>
                        </a:spcAft>
                      </a:pPr>
                      <a:r>
                        <a:rPr lang="es-ES_tradnl" sz="1800" dirty="0">
                          <a:solidFill>
                            <a:srgbClr val="21468D"/>
                          </a:solidFill>
                          <a:effectLst/>
                        </a:rPr>
                        <a:t>Acotar motivo de consulta                              </a:t>
                      </a:r>
                      <a:r>
                        <a:rPr lang="es-ES_tradnl" sz="1800" baseline="0" dirty="0">
                          <a:solidFill>
                            <a:srgbClr val="21468D"/>
                          </a:solidFill>
                          <a:effectLst/>
                        </a:rPr>
                        <a:t> </a:t>
                      </a:r>
                      <a:r>
                        <a:rPr lang="es-ES_tradnl" sz="1800" dirty="0">
                          <a:solidFill>
                            <a:srgbClr val="21468D"/>
                          </a:solidFill>
                          <a:effectLst/>
                        </a:rPr>
                        <a:t>Largo</a:t>
                      </a:r>
                      <a:r>
                        <a:rPr lang="es-ES_tradnl" sz="1800" baseline="0" dirty="0">
                          <a:solidFill>
                            <a:srgbClr val="21468D"/>
                          </a:solidFill>
                          <a:effectLst/>
                        </a:rPr>
                        <a:t> historial clínico previo</a:t>
                      </a:r>
                    </a:p>
                    <a:p>
                      <a:pPr algn="just">
                        <a:lnSpc>
                          <a:spcPct val="115000"/>
                        </a:lnSpc>
                        <a:spcAft>
                          <a:spcPts val="0"/>
                        </a:spcAft>
                      </a:pPr>
                      <a:r>
                        <a:rPr lang="es-ES_tradnl" sz="1800" baseline="0" dirty="0">
                          <a:solidFill>
                            <a:srgbClr val="21468D"/>
                          </a:solidFill>
                          <a:effectLst/>
                        </a:rPr>
                        <a:t>Evitar conclusiones anticipadas</a:t>
                      </a:r>
                      <a:r>
                        <a:rPr lang="es-ES_tradnl" sz="1800" dirty="0">
                          <a:solidFill>
                            <a:srgbClr val="21468D"/>
                          </a:solidFill>
                          <a:effectLst/>
                        </a:rPr>
                        <a:t> </a:t>
                      </a:r>
                      <a:endParaRPr lang="es-ES_tradnl" sz="1800" dirty="0">
                        <a:solidFill>
                          <a:srgbClr val="21468D"/>
                        </a:solidFill>
                        <a:effectLst/>
                        <a:latin typeface="Arial" panose="020B0604020202020204" pitchFamily="34" charset="0"/>
                        <a:ea typeface="Calibri"/>
                        <a:cs typeface="Arial" panose="020B0604020202020204" pitchFamily="34" charset="0"/>
                      </a:endParaRPr>
                    </a:p>
                  </a:txBody>
                  <a:tcPr marL="91428" marR="91428" marT="0" marB="0" anchor="ctr"/>
                </a:tc>
                <a:extLst>
                  <a:ext uri="{0D108BD9-81ED-4DB2-BD59-A6C34878D82A}">
                    <a16:rowId xmlns:a16="http://schemas.microsoft.com/office/drawing/2014/main" val="10001"/>
                  </a:ext>
                </a:extLst>
              </a:tr>
              <a:tr h="1380591">
                <a:tc>
                  <a:txBody>
                    <a:bodyPr/>
                    <a:lstStyle/>
                    <a:p>
                      <a:pPr algn="just">
                        <a:lnSpc>
                          <a:spcPct val="115000"/>
                        </a:lnSpc>
                        <a:spcAft>
                          <a:spcPts val="0"/>
                        </a:spcAft>
                      </a:pPr>
                      <a:r>
                        <a:rPr lang="es-ES_tradnl" sz="1800">
                          <a:solidFill>
                            <a:srgbClr val="21468D"/>
                          </a:solidFill>
                          <a:effectLst/>
                        </a:rPr>
                        <a:t>Fase  exploratoria</a:t>
                      </a:r>
                      <a:endParaRPr lang="es-ES_tradnl" sz="1800">
                        <a:solidFill>
                          <a:srgbClr val="21468D"/>
                        </a:solidFill>
                        <a:effectLst/>
                        <a:latin typeface="Arial" panose="020B0604020202020204" pitchFamily="34" charset="0"/>
                        <a:ea typeface="Calibri"/>
                        <a:cs typeface="Arial" panose="020B0604020202020204" pitchFamily="34" charset="0"/>
                      </a:endParaRPr>
                    </a:p>
                  </a:txBody>
                  <a:tcPr marL="91428" marR="91428" marT="0" marB="0" anchor="ctr"/>
                </a:tc>
                <a:tc>
                  <a:txBody>
                    <a:bodyPr/>
                    <a:lstStyle/>
                    <a:p>
                      <a:pPr algn="just">
                        <a:lnSpc>
                          <a:spcPct val="115000"/>
                        </a:lnSpc>
                        <a:spcAft>
                          <a:spcPts val="0"/>
                        </a:spcAft>
                      </a:pPr>
                      <a:r>
                        <a:rPr lang="es-ES_tradnl" sz="1800" dirty="0">
                          <a:solidFill>
                            <a:srgbClr val="21468D"/>
                          </a:solidFill>
                          <a:effectLst/>
                        </a:rPr>
                        <a:t>Recopilar datos necesarios para establecer el diagnóstico de la enfermedad</a:t>
                      </a:r>
                    </a:p>
                    <a:p>
                      <a:pPr algn="just">
                        <a:lnSpc>
                          <a:spcPct val="115000"/>
                        </a:lnSpc>
                        <a:spcAft>
                          <a:spcPts val="0"/>
                        </a:spcAft>
                      </a:pPr>
                      <a:r>
                        <a:rPr lang="es-ES_tradnl" sz="1800" dirty="0">
                          <a:solidFill>
                            <a:srgbClr val="21468D"/>
                          </a:solidFill>
                          <a:effectLst/>
                        </a:rPr>
                        <a:t>Ampliar el foco el en los pacientes</a:t>
                      </a:r>
                      <a:r>
                        <a:rPr lang="es-ES_tradnl" sz="1800" baseline="0" dirty="0">
                          <a:solidFill>
                            <a:srgbClr val="21468D"/>
                          </a:solidFill>
                          <a:effectLst/>
                        </a:rPr>
                        <a:t> </a:t>
                      </a:r>
                      <a:r>
                        <a:rPr lang="es-ES_tradnl" sz="1800" baseline="0" dirty="0" err="1">
                          <a:solidFill>
                            <a:srgbClr val="21468D"/>
                          </a:solidFill>
                          <a:effectLst/>
                        </a:rPr>
                        <a:t>somatizadores</a:t>
                      </a:r>
                      <a:r>
                        <a:rPr lang="es-ES_tradnl" sz="1800" dirty="0">
                          <a:solidFill>
                            <a:srgbClr val="21468D"/>
                          </a:solidFill>
                          <a:effectLst/>
                        </a:rPr>
                        <a:t> </a:t>
                      </a:r>
                    </a:p>
                    <a:p>
                      <a:pPr algn="just">
                        <a:lnSpc>
                          <a:spcPct val="115000"/>
                        </a:lnSpc>
                        <a:spcAft>
                          <a:spcPts val="0"/>
                        </a:spcAft>
                      </a:pPr>
                      <a:r>
                        <a:rPr lang="es-ES_tradnl" sz="1800" dirty="0">
                          <a:solidFill>
                            <a:srgbClr val="21468D"/>
                          </a:solidFill>
                          <a:effectLst/>
                        </a:rPr>
                        <a:t>Identificar las creencias y las expectativas del paciente sobre su malestar</a:t>
                      </a:r>
                      <a:endParaRPr lang="es-ES_tradnl" sz="1800" dirty="0">
                        <a:solidFill>
                          <a:srgbClr val="21468D"/>
                        </a:solidFill>
                        <a:effectLst/>
                        <a:latin typeface="Arial" panose="020B0604020202020204" pitchFamily="34" charset="0"/>
                        <a:ea typeface="Calibri"/>
                        <a:cs typeface="Arial" panose="020B0604020202020204" pitchFamily="34" charset="0"/>
                      </a:endParaRPr>
                    </a:p>
                  </a:txBody>
                  <a:tcPr marL="91428" marR="91428" marT="0" marB="0" anchor="ctr"/>
                </a:tc>
                <a:extLst>
                  <a:ext uri="{0D108BD9-81ED-4DB2-BD59-A6C34878D82A}">
                    <a16:rowId xmlns:a16="http://schemas.microsoft.com/office/drawing/2014/main" val="10002"/>
                  </a:ext>
                </a:extLst>
              </a:tr>
              <a:tr h="886506">
                <a:tc>
                  <a:txBody>
                    <a:bodyPr/>
                    <a:lstStyle/>
                    <a:p>
                      <a:pPr algn="just">
                        <a:lnSpc>
                          <a:spcPct val="115000"/>
                        </a:lnSpc>
                        <a:spcAft>
                          <a:spcPts val="0"/>
                        </a:spcAft>
                      </a:pPr>
                      <a:r>
                        <a:rPr lang="es-ES_tradnl" sz="1800">
                          <a:solidFill>
                            <a:srgbClr val="21468D"/>
                          </a:solidFill>
                          <a:effectLst/>
                        </a:rPr>
                        <a:t>Fase  resolutiva</a:t>
                      </a:r>
                      <a:endParaRPr lang="es-ES_tradnl" sz="1800">
                        <a:solidFill>
                          <a:srgbClr val="21468D"/>
                        </a:solidFill>
                        <a:effectLst/>
                        <a:latin typeface="Arial" panose="020B0604020202020204" pitchFamily="34" charset="0"/>
                        <a:ea typeface="Calibri"/>
                        <a:cs typeface="Arial" panose="020B0604020202020204" pitchFamily="34" charset="0"/>
                      </a:endParaRPr>
                    </a:p>
                  </a:txBody>
                  <a:tcPr marL="91428" marR="91428" marT="0" marB="0" anchor="ctr"/>
                </a:tc>
                <a:tc>
                  <a:txBody>
                    <a:bodyPr/>
                    <a:lstStyle/>
                    <a:p>
                      <a:pPr algn="just">
                        <a:lnSpc>
                          <a:spcPct val="115000"/>
                        </a:lnSpc>
                        <a:spcAft>
                          <a:spcPts val="0"/>
                        </a:spcAft>
                      </a:pPr>
                      <a:r>
                        <a:rPr lang="es-ES_tradnl" sz="1800" dirty="0">
                          <a:solidFill>
                            <a:srgbClr val="21468D"/>
                          </a:solidFill>
                          <a:effectLst/>
                        </a:rPr>
                        <a:t>Fase  informativa. Choca con las convicciones del usuario  </a:t>
                      </a:r>
                    </a:p>
                    <a:p>
                      <a:pPr algn="just">
                        <a:lnSpc>
                          <a:spcPct val="115000"/>
                        </a:lnSpc>
                        <a:spcAft>
                          <a:spcPts val="0"/>
                        </a:spcAft>
                      </a:pPr>
                      <a:r>
                        <a:rPr lang="es-ES_tradnl" sz="1800" dirty="0">
                          <a:solidFill>
                            <a:srgbClr val="21468D"/>
                          </a:solidFill>
                          <a:effectLst/>
                        </a:rPr>
                        <a:t>Fase  negociadora.</a:t>
                      </a:r>
                      <a:r>
                        <a:rPr lang="es-ES_tradnl" sz="1800" baseline="0" dirty="0">
                          <a:solidFill>
                            <a:srgbClr val="21468D"/>
                          </a:solidFill>
                          <a:effectLst/>
                        </a:rPr>
                        <a:t> Compleja. D</a:t>
                      </a:r>
                      <a:r>
                        <a:rPr lang="es-ES_tradnl" sz="1800" dirty="0">
                          <a:solidFill>
                            <a:srgbClr val="21468D"/>
                          </a:solidFill>
                          <a:effectLst/>
                        </a:rPr>
                        <a:t>iálogo y</a:t>
                      </a:r>
                      <a:r>
                        <a:rPr lang="es-ES_tradnl" sz="1800" baseline="0" dirty="0">
                          <a:solidFill>
                            <a:srgbClr val="21468D"/>
                          </a:solidFill>
                          <a:effectLst/>
                        </a:rPr>
                        <a:t> acuerdo posterior</a:t>
                      </a:r>
                      <a:endParaRPr lang="es-ES_tradnl" sz="1800" dirty="0">
                        <a:solidFill>
                          <a:srgbClr val="21468D"/>
                        </a:solidFill>
                        <a:effectLst/>
                        <a:latin typeface="Arial" panose="020B0604020202020204" pitchFamily="34" charset="0"/>
                        <a:ea typeface="Calibri"/>
                        <a:cs typeface="Arial" panose="020B0604020202020204" pitchFamily="34" charset="0"/>
                      </a:endParaRPr>
                    </a:p>
                  </a:txBody>
                  <a:tcPr marL="91428" marR="91428" marT="0" marB="0" anchor="ctr"/>
                </a:tc>
                <a:extLst>
                  <a:ext uri="{0D108BD9-81ED-4DB2-BD59-A6C34878D82A}">
                    <a16:rowId xmlns:a16="http://schemas.microsoft.com/office/drawing/2014/main" val="10003"/>
                  </a:ext>
                </a:extLst>
              </a:tr>
              <a:tr h="727512">
                <a:tc>
                  <a:txBody>
                    <a:bodyPr/>
                    <a:lstStyle/>
                    <a:p>
                      <a:pPr algn="just">
                        <a:lnSpc>
                          <a:spcPct val="115000"/>
                        </a:lnSpc>
                        <a:spcAft>
                          <a:spcPts val="0"/>
                        </a:spcAft>
                      </a:pPr>
                      <a:r>
                        <a:rPr lang="es-ES_tradnl" sz="1800" dirty="0">
                          <a:solidFill>
                            <a:srgbClr val="21468D"/>
                          </a:solidFill>
                          <a:effectLst/>
                        </a:rPr>
                        <a:t>Fase final</a:t>
                      </a:r>
                      <a:endParaRPr lang="es-ES_tradnl" sz="1800" dirty="0">
                        <a:solidFill>
                          <a:srgbClr val="21468D"/>
                        </a:solidFill>
                        <a:effectLst/>
                        <a:latin typeface="Arial" panose="020B0604020202020204" pitchFamily="34" charset="0"/>
                        <a:ea typeface="Calibri"/>
                        <a:cs typeface="Arial" panose="020B0604020202020204" pitchFamily="34" charset="0"/>
                      </a:endParaRPr>
                    </a:p>
                  </a:txBody>
                  <a:tcPr marL="91428" marR="91428" marT="0" marB="0" anchor="ctr"/>
                </a:tc>
                <a:tc>
                  <a:txBody>
                    <a:bodyPr/>
                    <a:lstStyle/>
                    <a:p>
                      <a:pPr algn="just">
                        <a:lnSpc>
                          <a:spcPct val="115000"/>
                        </a:lnSpc>
                        <a:spcAft>
                          <a:spcPts val="0"/>
                        </a:spcAft>
                      </a:pPr>
                      <a:r>
                        <a:rPr lang="es-ES_tradnl" sz="1800" dirty="0">
                          <a:solidFill>
                            <a:srgbClr val="21468D"/>
                          </a:solidFill>
                          <a:effectLst/>
                        </a:rPr>
                        <a:t>Programar las consultas posteriores.  Dar apoyo empático.</a:t>
                      </a:r>
                      <a:endParaRPr lang="es-ES_tradnl" sz="1800" dirty="0">
                        <a:solidFill>
                          <a:srgbClr val="21468D"/>
                        </a:solidFill>
                        <a:effectLst/>
                        <a:latin typeface="Arial" panose="020B0604020202020204" pitchFamily="34" charset="0"/>
                        <a:ea typeface="Calibri"/>
                        <a:cs typeface="Arial" panose="020B0604020202020204" pitchFamily="34" charset="0"/>
                      </a:endParaRPr>
                    </a:p>
                  </a:txBody>
                  <a:tcPr marL="91428" marR="91428" marT="0" marB="0" anchor="ctr"/>
                </a:tc>
                <a:extLst>
                  <a:ext uri="{0D108BD9-81ED-4DB2-BD59-A6C34878D82A}">
                    <a16:rowId xmlns:a16="http://schemas.microsoft.com/office/drawing/2014/main" val="10004"/>
                  </a:ext>
                </a:extLst>
              </a:tr>
            </a:tbl>
          </a:graphicData>
        </a:graphic>
      </p:graphicFrame>
      <p:sp>
        <p:nvSpPr>
          <p:cNvPr id="46101" name="4 Rectángulo">
            <a:extLst>
              <a:ext uri="{FF2B5EF4-FFF2-40B4-BE49-F238E27FC236}">
                <a16:creationId xmlns:a16="http://schemas.microsoft.com/office/drawing/2014/main" id="{1B5F49D9-56B6-74E6-251F-56191F2E40ED}"/>
              </a:ext>
            </a:extLst>
          </p:cNvPr>
          <p:cNvSpPr>
            <a:spLocks noChangeArrowheads="1"/>
          </p:cNvSpPr>
          <p:nvPr/>
        </p:nvSpPr>
        <p:spPr bwMode="auto">
          <a:xfrm>
            <a:off x="406399" y="382271"/>
            <a:ext cx="9072881" cy="954107"/>
          </a:xfrm>
          <a:prstGeom prst="rect">
            <a:avLst/>
          </a:prstGeom>
          <a:solidFill>
            <a:schemeClr val="accent5">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_tradnl" altLang="es-ES" b="1" dirty="0">
                <a:solidFill>
                  <a:srgbClr val="CCFFFF"/>
                </a:solidFill>
                <a:latin typeface="Arial" panose="020B0604020202020204" pitchFamily="34" charset="0"/>
                <a:cs typeface="Arial" panose="020B0604020202020204" pitchFamily="34" charset="0"/>
              </a:rPr>
              <a:t>PACIENTE DIFÍCIL POR PRESENTAR TRASTORNOS SOMÁTICOS</a:t>
            </a:r>
          </a:p>
        </p:txBody>
      </p:sp>
      <p:sp>
        <p:nvSpPr>
          <p:cNvPr id="3" name="Rectángulo 2">
            <a:extLst>
              <a:ext uri="{FF2B5EF4-FFF2-40B4-BE49-F238E27FC236}">
                <a16:creationId xmlns:a16="http://schemas.microsoft.com/office/drawing/2014/main" id="{168C5BB6-367A-C94E-2F62-F164AA693DAF}"/>
              </a:ext>
            </a:extLst>
          </p:cNvPr>
          <p:cNvSpPr/>
          <p:nvPr/>
        </p:nvSpPr>
        <p:spPr>
          <a:xfrm>
            <a:off x="406399" y="6583679"/>
            <a:ext cx="11642725" cy="182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rgbClr val="002060"/>
                </a:solidFill>
              </a:rPr>
              <a:t>Muñoz, María &amp; </a:t>
            </a:r>
            <a:r>
              <a:rPr lang="en-US" sz="800" dirty="0" err="1">
                <a:solidFill>
                  <a:srgbClr val="002060"/>
                </a:solidFill>
              </a:rPr>
              <a:t>Baquero</a:t>
            </a:r>
            <a:r>
              <a:rPr lang="en-US" sz="800" dirty="0">
                <a:solidFill>
                  <a:srgbClr val="002060"/>
                </a:solidFill>
              </a:rPr>
              <a:t> Tomás, Marina &amp; </a:t>
            </a:r>
            <a:r>
              <a:rPr lang="en-US" sz="800" dirty="0" err="1">
                <a:solidFill>
                  <a:srgbClr val="002060"/>
                </a:solidFill>
              </a:rPr>
              <a:t>Santolaya</a:t>
            </a:r>
            <a:r>
              <a:rPr lang="en-US" sz="800" dirty="0">
                <a:solidFill>
                  <a:srgbClr val="002060"/>
                </a:solidFill>
              </a:rPr>
              <a:t>, Jesús &amp; </a:t>
            </a:r>
            <a:r>
              <a:rPr lang="en-US" sz="800" dirty="0" err="1">
                <a:solidFill>
                  <a:srgbClr val="002060"/>
                </a:solidFill>
              </a:rPr>
              <a:t>Collado</a:t>
            </a:r>
            <a:r>
              <a:rPr lang="en-US" sz="800" dirty="0">
                <a:solidFill>
                  <a:srgbClr val="002060"/>
                </a:solidFill>
              </a:rPr>
              <a:t>, Esperanza &amp; </a:t>
            </a:r>
            <a:r>
              <a:rPr lang="en-US" sz="800" dirty="0" err="1">
                <a:solidFill>
                  <a:srgbClr val="002060"/>
                </a:solidFill>
              </a:rPr>
              <a:t>Capafons</a:t>
            </a:r>
            <a:r>
              <a:rPr lang="en-US" sz="800" dirty="0">
                <a:solidFill>
                  <a:srgbClr val="002060"/>
                </a:solidFill>
              </a:rPr>
              <a:t>, Antonio. (2018). </a:t>
            </a:r>
            <a:r>
              <a:rPr lang="en-US" sz="800" dirty="0" err="1">
                <a:solidFill>
                  <a:srgbClr val="002060"/>
                </a:solidFill>
              </a:rPr>
              <a:t>Somatizaciones</a:t>
            </a:r>
            <a:r>
              <a:rPr lang="en-US" sz="800" dirty="0">
                <a:solidFill>
                  <a:srgbClr val="002060"/>
                </a:solidFill>
              </a:rPr>
              <a:t> </a:t>
            </a:r>
            <a:r>
              <a:rPr lang="en-US" sz="800" dirty="0" err="1">
                <a:solidFill>
                  <a:srgbClr val="002060"/>
                </a:solidFill>
              </a:rPr>
              <a:t>en</a:t>
            </a:r>
            <a:r>
              <a:rPr lang="en-US" sz="800" dirty="0">
                <a:solidFill>
                  <a:srgbClr val="002060"/>
                </a:solidFill>
              </a:rPr>
              <a:t> </a:t>
            </a:r>
            <a:r>
              <a:rPr lang="en-US" sz="800" dirty="0" err="1">
                <a:solidFill>
                  <a:srgbClr val="002060"/>
                </a:solidFill>
              </a:rPr>
              <a:t>Atención</a:t>
            </a:r>
            <a:r>
              <a:rPr lang="en-US" sz="800" dirty="0">
                <a:solidFill>
                  <a:srgbClr val="002060"/>
                </a:solidFill>
              </a:rPr>
              <a:t> Primaria. </a:t>
            </a:r>
            <a:r>
              <a:rPr lang="en-US" sz="800" dirty="0" err="1">
                <a:solidFill>
                  <a:srgbClr val="002060"/>
                </a:solidFill>
              </a:rPr>
              <a:t>Oportunidades</a:t>
            </a:r>
            <a:r>
              <a:rPr lang="en-US" sz="800" dirty="0">
                <a:solidFill>
                  <a:srgbClr val="002060"/>
                </a:solidFill>
              </a:rPr>
              <a:t> de </a:t>
            </a:r>
            <a:r>
              <a:rPr lang="en-US" sz="800" dirty="0" err="1">
                <a:solidFill>
                  <a:srgbClr val="002060"/>
                </a:solidFill>
              </a:rPr>
              <a:t>intervención</a:t>
            </a:r>
            <a:r>
              <a:rPr lang="en-US" sz="800" dirty="0">
                <a:solidFill>
                  <a:srgbClr val="002060"/>
                </a:solidFill>
              </a:rPr>
              <a:t> Somatizations in Primary Care. Intervention opportunities María </a:t>
            </a:r>
            <a:r>
              <a:rPr lang="en-US" sz="800" dirty="0" err="1">
                <a:solidFill>
                  <a:srgbClr val="002060"/>
                </a:solidFill>
              </a:rPr>
              <a:t>Modrego</a:t>
            </a:r>
            <a:r>
              <a:rPr lang="en-US" sz="800" dirty="0">
                <a:solidFill>
                  <a:srgbClr val="002060"/>
                </a:solidFill>
              </a:rPr>
              <a:t> Muñoz Marina </a:t>
            </a:r>
            <a:r>
              <a:rPr lang="en-US" sz="800" dirty="0" err="1">
                <a:solidFill>
                  <a:srgbClr val="002060"/>
                </a:solidFill>
              </a:rPr>
              <a:t>Baquero</a:t>
            </a:r>
            <a:r>
              <a:rPr lang="en-US" sz="800" dirty="0">
                <a:solidFill>
                  <a:srgbClr val="002060"/>
                </a:solidFill>
              </a:rPr>
              <a:t> Tomás. </a:t>
            </a:r>
            <a:r>
              <a:rPr lang="en-US" sz="800" dirty="0" err="1">
                <a:solidFill>
                  <a:srgbClr val="002060"/>
                </a:solidFill>
              </a:rPr>
              <a:t>Informació</a:t>
            </a:r>
            <a:r>
              <a:rPr lang="en-US" sz="800" dirty="0">
                <a:solidFill>
                  <a:srgbClr val="002060"/>
                </a:solidFill>
              </a:rPr>
              <a:t> </a:t>
            </a:r>
            <a:r>
              <a:rPr lang="en-US" sz="800" dirty="0" err="1">
                <a:solidFill>
                  <a:srgbClr val="002060"/>
                </a:solidFill>
              </a:rPr>
              <a:t>Psicològica</a:t>
            </a:r>
            <a:r>
              <a:rPr lang="en-US" sz="800" dirty="0">
                <a:solidFill>
                  <a:srgbClr val="002060"/>
                </a:solidFill>
              </a:rPr>
              <a:t>. 115. 98-104. 10.14635/IPSIC.2018.115. </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extLst>
              <a:ext uri="{FF2B5EF4-FFF2-40B4-BE49-F238E27FC236}">
                <a16:creationId xmlns:a16="http://schemas.microsoft.com/office/drawing/2014/main" id="{7D0FB288-A2F7-C953-DEBD-B3D3FFDDAF38}"/>
              </a:ext>
            </a:extLst>
          </p:cNvPr>
          <p:cNvSpPr txBox="1"/>
          <p:nvPr/>
        </p:nvSpPr>
        <p:spPr>
          <a:xfrm>
            <a:off x="311149" y="6355348"/>
            <a:ext cx="11408709" cy="338554"/>
          </a:xfrm>
          <a:prstGeom prst="rect">
            <a:avLst/>
          </a:prstGeom>
          <a:noFill/>
        </p:spPr>
        <p:txBody>
          <a:bodyPr wrap="square">
            <a:spAutoFit/>
          </a:bodyPr>
          <a:lstStyle/>
          <a:p>
            <a:pPr algn="l"/>
            <a:r>
              <a:rPr lang="en-US" sz="800" b="0" i="0" dirty="0">
                <a:solidFill>
                  <a:srgbClr val="002060"/>
                </a:solidFill>
                <a:effectLst/>
              </a:rPr>
              <a:t>Villanueva Blasco, V. J., Cruz Martínez, A., </a:t>
            </a:r>
            <a:r>
              <a:rPr lang="en-US" sz="800" b="0" i="0" dirty="0" err="1">
                <a:solidFill>
                  <a:srgbClr val="002060"/>
                </a:solidFill>
                <a:effectLst/>
              </a:rPr>
              <a:t>Eslava</a:t>
            </a:r>
            <a:r>
              <a:rPr lang="en-US" sz="800" b="0" i="0" dirty="0">
                <a:solidFill>
                  <a:srgbClr val="002060"/>
                </a:solidFill>
                <a:effectLst/>
              </a:rPr>
              <a:t> Pérez, D., &amp; Valdivia-Salas, S. (2018). </a:t>
            </a:r>
            <a:r>
              <a:rPr lang="en-US" sz="800" b="0" i="0" dirty="0" err="1">
                <a:solidFill>
                  <a:srgbClr val="002060"/>
                </a:solidFill>
                <a:effectLst/>
              </a:rPr>
              <a:t>Relación</a:t>
            </a:r>
            <a:r>
              <a:rPr lang="en-US" sz="800" b="0" i="0" dirty="0">
                <a:solidFill>
                  <a:srgbClr val="002060"/>
                </a:solidFill>
                <a:effectLst/>
              </a:rPr>
              <a:t> entre </a:t>
            </a:r>
            <a:r>
              <a:rPr lang="en-US" sz="800" b="0" i="0" dirty="0" err="1">
                <a:solidFill>
                  <a:srgbClr val="002060"/>
                </a:solidFill>
                <a:effectLst/>
              </a:rPr>
              <a:t>Agresividad</a:t>
            </a:r>
            <a:r>
              <a:rPr lang="en-US" sz="800" b="0" i="0" dirty="0">
                <a:solidFill>
                  <a:srgbClr val="002060"/>
                </a:solidFill>
                <a:effectLst/>
              </a:rPr>
              <a:t> e </a:t>
            </a:r>
            <a:r>
              <a:rPr lang="en-US" sz="800" b="0" i="0" dirty="0" err="1">
                <a:solidFill>
                  <a:srgbClr val="002060"/>
                </a:solidFill>
                <a:effectLst/>
              </a:rPr>
              <a:t>Inflexibilidad</a:t>
            </a:r>
            <a:r>
              <a:rPr lang="en-US" sz="800" b="0" i="0" dirty="0">
                <a:solidFill>
                  <a:srgbClr val="002060"/>
                </a:solidFill>
                <a:effectLst/>
              </a:rPr>
              <a:t> </a:t>
            </a:r>
            <a:r>
              <a:rPr lang="en-US" sz="800" b="0" i="0" dirty="0" err="1">
                <a:solidFill>
                  <a:srgbClr val="002060"/>
                </a:solidFill>
                <a:effectLst/>
              </a:rPr>
              <a:t>Psicológica</a:t>
            </a:r>
            <a:r>
              <a:rPr lang="en-US" sz="800" b="0" i="0" dirty="0">
                <a:solidFill>
                  <a:srgbClr val="002060"/>
                </a:solidFill>
                <a:effectLst/>
              </a:rPr>
              <a:t> Durante la </a:t>
            </a:r>
            <a:r>
              <a:rPr lang="en-US" sz="800" b="0" i="0" dirty="0" err="1">
                <a:solidFill>
                  <a:srgbClr val="002060"/>
                </a:solidFill>
                <a:effectLst/>
              </a:rPr>
              <a:t>Adolescencia</a:t>
            </a:r>
            <a:r>
              <a:rPr lang="en-US" sz="800" b="0" i="0" dirty="0">
                <a:solidFill>
                  <a:srgbClr val="002060"/>
                </a:solidFill>
                <a:effectLst/>
              </a:rPr>
              <a:t>: </a:t>
            </a:r>
            <a:r>
              <a:rPr lang="en-US" sz="800" b="0" i="0" dirty="0" err="1">
                <a:solidFill>
                  <a:srgbClr val="002060"/>
                </a:solidFill>
                <a:effectLst/>
              </a:rPr>
              <a:t>Resultados</a:t>
            </a:r>
            <a:r>
              <a:rPr lang="en-US" sz="800" b="0" i="0" dirty="0">
                <a:solidFill>
                  <a:srgbClr val="002060"/>
                </a:solidFill>
                <a:effectLst/>
              </a:rPr>
              <a:t> </a:t>
            </a:r>
            <a:r>
              <a:rPr lang="en-US" sz="800" b="0" i="0" dirty="0" err="1">
                <a:solidFill>
                  <a:srgbClr val="002060"/>
                </a:solidFill>
                <a:effectLst/>
              </a:rPr>
              <a:t>Preliminares</a:t>
            </a:r>
            <a:r>
              <a:rPr lang="en-US" sz="800" b="0" i="0" dirty="0">
                <a:solidFill>
                  <a:srgbClr val="002060"/>
                </a:solidFill>
                <a:effectLst/>
              </a:rPr>
              <a:t>. INFORMACIO PSICOLOGICA, (115), 107–118. https://doi.org/10.14635/IPSIC.2018.115</a:t>
            </a:r>
          </a:p>
        </p:txBody>
      </p:sp>
      <p:graphicFrame>
        <p:nvGraphicFramePr>
          <p:cNvPr id="6" name="5 Tabla">
            <a:extLst>
              <a:ext uri="{FF2B5EF4-FFF2-40B4-BE49-F238E27FC236}">
                <a16:creationId xmlns:a16="http://schemas.microsoft.com/office/drawing/2014/main" id="{3E840A41-5C6E-6DF2-5F8A-5AFF57952A75}"/>
              </a:ext>
            </a:extLst>
          </p:cNvPr>
          <p:cNvGraphicFramePr>
            <a:graphicFrameLocks noGrp="1"/>
          </p:cNvGraphicFramePr>
          <p:nvPr>
            <p:extLst>
              <p:ext uri="{D42A27DB-BD31-4B8C-83A1-F6EECF244321}">
                <p14:modId xmlns:p14="http://schemas.microsoft.com/office/powerpoint/2010/main" val="3517089550"/>
              </p:ext>
            </p:extLst>
          </p:nvPr>
        </p:nvGraphicFramePr>
        <p:xfrm>
          <a:off x="955039" y="1587500"/>
          <a:ext cx="10281921" cy="4316415"/>
        </p:xfrm>
        <a:graphic>
          <a:graphicData uri="http://schemas.openxmlformats.org/drawingml/2006/table">
            <a:tbl>
              <a:tblPr>
                <a:tableStyleId>{46F890A9-2807-4EBB-B81D-B2AA78EC7F39}</a:tableStyleId>
              </a:tblPr>
              <a:tblGrid>
                <a:gridCol w="10281921">
                  <a:extLst>
                    <a:ext uri="{9D8B030D-6E8A-4147-A177-3AD203B41FA5}">
                      <a16:colId xmlns:a16="http://schemas.microsoft.com/office/drawing/2014/main" val="20000"/>
                    </a:ext>
                  </a:extLst>
                </a:gridCol>
              </a:tblGrid>
              <a:tr h="45716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AR" sz="2000" u="none" strike="noStrike" cap="none" normalizeH="0" baseline="0" dirty="0">
                          <a:ln>
                            <a:noFill/>
                          </a:ln>
                          <a:effectLst/>
                        </a:rPr>
                        <a:t>Evitar diagnósticos </a:t>
                      </a:r>
                      <a:r>
                        <a:rPr kumimoji="0" lang="es-AR" sz="2000" u="none" strike="noStrike" cap="none" normalizeH="0" baseline="0" dirty="0" err="1">
                          <a:ln>
                            <a:noFill/>
                          </a:ln>
                          <a:effectLst/>
                        </a:rPr>
                        <a:t>espúreos</a:t>
                      </a:r>
                      <a:r>
                        <a:rPr kumimoji="0" lang="es-AR" sz="2000" u="none" strike="noStrike" cap="none" normalizeH="0" baseline="0" dirty="0">
                          <a:ln>
                            <a:noFill/>
                          </a:ln>
                          <a:effectLst/>
                        </a:rPr>
                        <a:t> y tratamientos innecesarios</a:t>
                      </a:r>
                      <a:endParaRPr kumimoji="0" lang="es-E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a:txBody>
                  <a:tcPr marL="121926" marR="121926" marT="45700" marB="45700"/>
                </a:tc>
                <a:extLst>
                  <a:ext uri="{0D108BD9-81ED-4DB2-BD59-A6C34878D82A}">
                    <a16:rowId xmlns:a16="http://schemas.microsoft.com/office/drawing/2014/main" val="10000"/>
                  </a:ext>
                </a:extLst>
              </a:tr>
              <a:tr h="45716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AR" sz="2000" u="none" strike="noStrike" cap="none" normalizeH="0" baseline="0" dirty="0">
                          <a:ln>
                            <a:noFill/>
                          </a:ln>
                          <a:effectLst/>
                        </a:rPr>
                        <a:t>El paciente ha de ser atendido por un solo médico</a:t>
                      </a:r>
                      <a:endParaRPr kumimoji="0" lang="es-E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a:txBody>
                  <a:tcPr marL="121926" marR="121926" marT="45700" marB="45700"/>
                </a:tc>
                <a:extLst>
                  <a:ext uri="{0D108BD9-81ED-4DB2-BD59-A6C34878D82A}">
                    <a16:rowId xmlns:a16="http://schemas.microsoft.com/office/drawing/2014/main" val="10001"/>
                  </a:ext>
                </a:extLst>
              </a:tr>
              <a:tr h="665746">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AR" sz="2000" u="none" strike="noStrike" cap="none" normalizeH="0" baseline="0" dirty="0">
                          <a:ln>
                            <a:noFill/>
                          </a:ln>
                          <a:effectLst/>
                        </a:rPr>
                        <a:t>Citas cada 4-6 semanas el primer año o ante un nuevo síntoma </a:t>
                      </a:r>
                      <a:endParaRPr kumimoji="0" lang="es-E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a:txBody>
                  <a:tcPr marL="121926" marR="121926" marT="45700" marB="45700"/>
                </a:tc>
                <a:extLst>
                  <a:ext uri="{0D108BD9-81ED-4DB2-BD59-A6C34878D82A}">
                    <a16:rowId xmlns:a16="http://schemas.microsoft.com/office/drawing/2014/main" val="10002"/>
                  </a:ext>
                </a:extLst>
              </a:tr>
              <a:tr h="457160">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s-AR" sz="2000" u="none" strike="noStrike" cap="none" normalizeH="0" baseline="0" dirty="0">
                          <a:ln>
                            <a:noFill/>
                          </a:ln>
                          <a:effectLst/>
                        </a:rPr>
                        <a:t>Consultas breves para que sean posibles en la agenda del médico general</a:t>
                      </a:r>
                      <a:endParaRPr kumimoji="0" lang="es-E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a:txBody>
                  <a:tcPr marL="121926" marR="121926" marT="45700" marB="45700"/>
                </a:tc>
                <a:extLst>
                  <a:ext uri="{0D108BD9-81ED-4DB2-BD59-A6C34878D82A}">
                    <a16:rowId xmlns:a16="http://schemas.microsoft.com/office/drawing/2014/main" val="10003"/>
                  </a:ext>
                </a:extLst>
              </a:tr>
              <a:tr h="541949">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AR" sz="2000" u="none" strike="noStrike" cap="none" normalizeH="0" baseline="0" dirty="0">
                          <a:ln>
                            <a:noFill/>
                          </a:ln>
                          <a:effectLst/>
                        </a:rPr>
                        <a:t>Buscar signos e interpretar los síntomas en el contexto de la comunicación personal</a:t>
                      </a:r>
                      <a:endParaRPr kumimoji="0" lang="es-E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a:txBody>
                  <a:tcPr marL="121926" marR="121926" marT="45700" marB="45700"/>
                </a:tc>
                <a:extLst>
                  <a:ext uri="{0D108BD9-81ED-4DB2-BD59-A6C34878D82A}">
                    <a16:rowId xmlns:a16="http://schemas.microsoft.com/office/drawing/2014/main" val="10004"/>
                  </a:ext>
                </a:extLst>
              </a:tr>
              <a:tr h="82292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AR" sz="2000" u="none" strike="noStrike" cap="none" normalizeH="0" baseline="0" dirty="0">
                          <a:ln>
                            <a:noFill/>
                          </a:ln>
                          <a:effectLst/>
                        </a:rPr>
                        <a:t>Evitar pruebas diagnósticas no imprescindibles (para reducir la exposición iatrogénica, los falsos positivos y el gasto inútil)</a:t>
                      </a:r>
                      <a:endParaRPr kumimoji="0" lang="es-E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a:txBody>
                  <a:tcPr marL="121926" marR="121926" marT="45700" marB="45700"/>
                </a:tc>
                <a:extLst>
                  <a:ext uri="{0D108BD9-81ED-4DB2-BD59-A6C34878D82A}">
                    <a16:rowId xmlns:a16="http://schemas.microsoft.com/office/drawing/2014/main" val="10005"/>
                  </a:ext>
                </a:extLst>
              </a:tr>
              <a:tr h="45716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AR" sz="2000" u="none" strike="noStrike" cap="none" normalizeH="0" baseline="0" dirty="0">
                          <a:ln>
                            <a:noFill/>
                          </a:ln>
                          <a:effectLst/>
                        </a:rPr>
                        <a:t>Tranquilizar y reasegurar</a:t>
                      </a:r>
                      <a:endParaRPr kumimoji="0" lang="es-E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a:txBody>
                  <a:tcPr marL="121926" marR="121926" marT="45700" marB="45700"/>
                </a:tc>
                <a:extLst>
                  <a:ext uri="{0D108BD9-81ED-4DB2-BD59-A6C34878D82A}">
                    <a16:rowId xmlns:a16="http://schemas.microsoft.com/office/drawing/2014/main" val="10006"/>
                  </a:ext>
                </a:extLst>
              </a:tr>
              <a:tr h="45716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AR" sz="2000" u="none" strike="noStrike" cap="none" normalizeH="0" baseline="0" dirty="0">
                          <a:ln>
                            <a:noFill/>
                          </a:ln>
                          <a:effectLst/>
                        </a:rPr>
                        <a:t>Derivar adecuadamente a los servicios psiquiátricos</a:t>
                      </a:r>
                      <a:endParaRPr kumimoji="0" lang="es-AR" sz="2000" b="0" i="0" u="none" strike="noStrike" cap="none" normalizeH="0" baseline="0" dirty="0">
                        <a:ln>
                          <a:noFill/>
                        </a:ln>
                        <a:solidFill>
                          <a:schemeClr val="tx1"/>
                        </a:solidFill>
                        <a:effectLst/>
                        <a:latin typeface="Arial" pitchFamily="34" charset="0"/>
                      </a:endParaRPr>
                    </a:p>
                  </a:txBody>
                  <a:tcPr marL="121926" marR="121926" marT="45700" marB="45700"/>
                </a:tc>
                <a:extLst>
                  <a:ext uri="{0D108BD9-81ED-4DB2-BD59-A6C34878D82A}">
                    <a16:rowId xmlns:a16="http://schemas.microsoft.com/office/drawing/2014/main" val="10007"/>
                  </a:ext>
                </a:extLst>
              </a:tr>
            </a:tbl>
          </a:graphicData>
        </a:graphic>
      </p:graphicFrame>
      <p:sp>
        <p:nvSpPr>
          <p:cNvPr id="48151" name="1 Título">
            <a:extLst>
              <a:ext uri="{FF2B5EF4-FFF2-40B4-BE49-F238E27FC236}">
                <a16:creationId xmlns:a16="http://schemas.microsoft.com/office/drawing/2014/main" id="{25CDBC98-616C-C969-040E-7E128CB76D73}"/>
              </a:ext>
            </a:extLst>
          </p:cNvPr>
          <p:cNvSpPr>
            <a:spLocks noGrp="1"/>
          </p:cNvSpPr>
          <p:nvPr>
            <p:ph type="title"/>
          </p:nvPr>
        </p:nvSpPr>
        <p:spPr>
          <a:xfrm>
            <a:off x="447040" y="333375"/>
            <a:ext cx="8937593" cy="971552"/>
          </a:xfrm>
          <a:solidFill>
            <a:schemeClr val="accent5">
              <a:lumMod val="75000"/>
            </a:schemeClr>
          </a:solidFill>
        </p:spPr>
        <p:txBody>
          <a:bodyPr>
            <a:normAutofit/>
          </a:bodyPr>
          <a:lstStyle/>
          <a:p>
            <a:r>
              <a:rPr lang="es-ES" altLang="es-ES" sz="2800" b="1" dirty="0">
                <a:solidFill>
                  <a:srgbClr val="CCFFFF"/>
                </a:solidFill>
              </a:rPr>
              <a:t>NORMAS DE BUENAS PRACTICAS CLÍNICAS </a:t>
            </a:r>
            <a:br>
              <a:rPr lang="es-ES" altLang="es-ES" sz="2800" b="1" dirty="0">
                <a:solidFill>
                  <a:srgbClr val="CCFFFF"/>
                </a:solidFill>
              </a:rPr>
            </a:br>
            <a:r>
              <a:rPr lang="es-ES" altLang="es-ES" sz="2800" b="1" dirty="0">
                <a:solidFill>
                  <a:srgbClr val="CCFFFF"/>
                </a:solidFill>
              </a:rPr>
              <a:t>EN PACIENTES CON SÍNTOMAS SOMÁTICOS                                </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FD7A75-B04E-E9CB-D43C-F9776EBB1F84}"/>
              </a:ext>
            </a:extLst>
          </p:cNvPr>
          <p:cNvSpPr/>
          <p:nvPr/>
        </p:nvSpPr>
        <p:spPr>
          <a:xfrm>
            <a:off x="370840" y="825083"/>
            <a:ext cx="11450320" cy="648117"/>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a:defRPr/>
            </a:pPr>
            <a:r>
              <a:rPr lang="es-ES" altLang="es-ES" sz="3200" b="1" dirty="0">
                <a:solidFill>
                  <a:srgbClr val="002060"/>
                </a:solidFill>
              </a:rPr>
              <a:t>OTRO GRUPO … EL  PACIENTE DIFÍCIL POR HIPERFRECUENTADOR</a:t>
            </a:r>
          </a:p>
        </p:txBody>
      </p:sp>
      <p:sp>
        <p:nvSpPr>
          <p:cNvPr id="7" name="CuadroTexto 6">
            <a:extLst>
              <a:ext uri="{FF2B5EF4-FFF2-40B4-BE49-F238E27FC236}">
                <a16:creationId xmlns:a16="http://schemas.microsoft.com/office/drawing/2014/main" id="{BEDF8D90-C955-4A64-7FBD-8387263C6E43}"/>
              </a:ext>
            </a:extLst>
          </p:cNvPr>
          <p:cNvSpPr txBox="1"/>
          <p:nvPr/>
        </p:nvSpPr>
        <p:spPr>
          <a:xfrm>
            <a:off x="766233" y="2727258"/>
            <a:ext cx="6660727" cy="3170099"/>
          </a:xfrm>
          <a:prstGeom prst="rect">
            <a:avLst/>
          </a:prstGeom>
          <a:noFill/>
        </p:spPr>
        <p:txBody>
          <a:bodyPr wrap="square">
            <a:spAutoFit/>
          </a:bodyPr>
          <a:lstStyle/>
          <a:p>
            <a:pPr marL="342900" indent="-342900">
              <a:buFont typeface="Arial" panose="020B0604020202020204" pitchFamily="34" charset="0"/>
              <a:buChar char="•"/>
            </a:pPr>
            <a:r>
              <a:rPr lang="es-ES" altLang="es-ES" sz="2000" b="1" dirty="0"/>
              <a:t>Varones: </a:t>
            </a:r>
            <a:r>
              <a:rPr lang="es-ES" altLang="es-ES" sz="2000" dirty="0"/>
              <a:t>50 años, no casado actualmente, bajo nivel socioeconómico</a:t>
            </a:r>
          </a:p>
          <a:p>
            <a:pPr marL="342900" indent="-342900">
              <a:buFont typeface="Arial" panose="020B0604020202020204" pitchFamily="34" charset="0"/>
              <a:buChar char="•"/>
            </a:pPr>
            <a:r>
              <a:rPr lang="es-ES" altLang="es-ES" sz="2000" b="1" dirty="0"/>
              <a:t>Mujeres: </a:t>
            </a:r>
            <a:r>
              <a:rPr lang="es-ES" altLang="es-ES" sz="2000" dirty="0"/>
              <a:t>60 años, amas de casa, cuidadoras, bajo nivel formativo</a:t>
            </a:r>
          </a:p>
          <a:p>
            <a:pPr marL="342900" indent="-342900">
              <a:buFont typeface="Arial" panose="020B0604020202020204" pitchFamily="34" charset="0"/>
              <a:buChar char="•"/>
            </a:pPr>
            <a:r>
              <a:rPr lang="es-ES" altLang="es-ES" sz="2000" b="1" dirty="0"/>
              <a:t>Inactividad laboral: </a:t>
            </a:r>
            <a:r>
              <a:rPr lang="es-ES" altLang="es-ES" sz="2000" dirty="0"/>
              <a:t>jubilados, desempleados, baja laboral, paro</a:t>
            </a:r>
          </a:p>
          <a:p>
            <a:pPr marL="342900" indent="-342900">
              <a:buFont typeface="Arial" panose="020B0604020202020204" pitchFamily="34" charset="0"/>
              <a:buChar char="•"/>
            </a:pPr>
            <a:r>
              <a:rPr lang="es-ES" altLang="es-ES" sz="2000" b="1" dirty="0"/>
              <a:t>Familias disfuncionales</a:t>
            </a:r>
            <a:r>
              <a:rPr lang="es-ES" altLang="es-ES" sz="2000" dirty="0"/>
              <a:t>: nido vacío, duelo por viudedad</a:t>
            </a:r>
          </a:p>
          <a:p>
            <a:pPr marL="342900" indent="-342900">
              <a:buFont typeface="Arial" panose="020B0604020202020204" pitchFamily="34" charset="0"/>
              <a:buChar char="•"/>
            </a:pPr>
            <a:r>
              <a:rPr lang="es-ES" altLang="es-ES" sz="2000" b="1" dirty="0"/>
              <a:t>Disfunción social</a:t>
            </a:r>
            <a:r>
              <a:rPr lang="es-ES" altLang="es-ES" sz="2000" dirty="0"/>
              <a:t>: faltan apoyo social, afectividad, poca capacidad resolutiva, sin redes sociales y alta vulnerabilidad </a:t>
            </a:r>
            <a:endParaRPr lang="en-US" sz="2000" dirty="0"/>
          </a:p>
        </p:txBody>
      </p:sp>
      <p:sp>
        <p:nvSpPr>
          <p:cNvPr id="9" name="CuadroTexto 8">
            <a:extLst>
              <a:ext uri="{FF2B5EF4-FFF2-40B4-BE49-F238E27FC236}">
                <a16:creationId xmlns:a16="http://schemas.microsoft.com/office/drawing/2014/main" id="{FC3B8BB5-E638-9926-F22E-072EF0E2829F}"/>
              </a:ext>
            </a:extLst>
          </p:cNvPr>
          <p:cNvSpPr txBox="1"/>
          <p:nvPr/>
        </p:nvSpPr>
        <p:spPr>
          <a:xfrm>
            <a:off x="370840" y="1718836"/>
            <a:ext cx="8839200" cy="461665"/>
          </a:xfrm>
          <a:prstGeom prst="rect">
            <a:avLst/>
          </a:prstGeom>
          <a:noFill/>
        </p:spPr>
        <p:txBody>
          <a:bodyPr wrap="square">
            <a:spAutoFit/>
          </a:bodyPr>
          <a:lstStyle/>
          <a:p>
            <a:pPr marL="342900">
              <a:defRPr/>
            </a:pPr>
            <a:r>
              <a:rPr lang="es-ES" altLang="es-ES" sz="2400" b="1" dirty="0">
                <a:solidFill>
                  <a:srgbClr val="002060"/>
                </a:solidFill>
              </a:rPr>
              <a:t>DEMOGRAFÍA DE LA POBLACIÓN HIPERFRECUENTADORA</a:t>
            </a:r>
          </a:p>
        </p:txBody>
      </p:sp>
      <p:pic>
        <p:nvPicPr>
          <p:cNvPr id="2052" name="Picture 4" descr="Promueve Gobierno Municipal acceso gratuito a consulta médica - Guanajuato  Capital">
            <a:extLst>
              <a:ext uri="{FF2B5EF4-FFF2-40B4-BE49-F238E27FC236}">
                <a16:creationId xmlns:a16="http://schemas.microsoft.com/office/drawing/2014/main" id="{71B760C4-14CA-36F5-4CB9-3C58E4A47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960" y="2947739"/>
            <a:ext cx="4155819" cy="258532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85BA2027-B07E-7F16-9951-D7F0F747ABB3}"/>
              </a:ext>
            </a:extLst>
          </p:cNvPr>
          <p:cNvSpPr/>
          <p:nvPr/>
        </p:nvSpPr>
        <p:spPr>
          <a:xfrm>
            <a:off x="370840" y="6342514"/>
            <a:ext cx="5082990" cy="413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James E, </a:t>
            </a:r>
            <a:r>
              <a:rPr lang="es-ES" sz="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Groves</a:t>
            </a:r>
            <a:r>
              <a:rPr lang="es-E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MD. </a:t>
            </a: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Taking care of the hateful patient. N </a:t>
            </a:r>
            <a:r>
              <a:rPr lang="en-US" sz="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Engl</a:t>
            </a: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J Med 1978;298:883-7</a:t>
            </a:r>
            <a:endParaRPr lang="en-US" sz="800" dirty="0">
              <a:solidFill>
                <a:srgbClr val="00206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1">
            <a:extLst>
              <a:ext uri="{FF2B5EF4-FFF2-40B4-BE49-F238E27FC236}">
                <a16:creationId xmlns:a16="http://schemas.microsoft.com/office/drawing/2014/main" id="{25472F34-ED36-549F-CD4C-F09CB699284B}"/>
              </a:ext>
            </a:extLst>
          </p:cNvPr>
          <p:cNvSpPr>
            <a:spLocks noGrp="1"/>
          </p:cNvSpPr>
          <p:nvPr>
            <p:ph type="title"/>
          </p:nvPr>
        </p:nvSpPr>
        <p:spPr>
          <a:xfrm>
            <a:off x="616268" y="1484018"/>
            <a:ext cx="11741150" cy="800614"/>
          </a:xfrm>
        </p:spPr>
        <p:txBody>
          <a:bodyPr>
            <a:noAutofit/>
          </a:bodyPr>
          <a:lstStyle/>
          <a:p>
            <a:r>
              <a:rPr lang="es-ES" altLang="es-ES" sz="2200" b="0" dirty="0"/>
              <a:t>En la mitad de las visitas no hay problema médico o patología orgánica demostrable</a:t>
            </a:r>
            <a:endParaRPr lang="es-ES" altLang="es-ES" sz="2200" b="1" dirty="0">
              <a:cs typeface="Arial" panose="020B0604020202020204" pitchFamily="34" charset="0"/>
            </a:endParaRPr>
          </a:p>
        </p:txBody>
      </p:sp>
      <p:graphicFrame>
        <p:nvGraphicFramePr>
          <p:cNvPr id="2" name="Tabla 2">
            <a:extLst>
              <a:ext uri="{FF2B5EF4-FFF2-40B4-BE49-F238E27FC236}">
                <a16:creationId xmlns:a16="http://schemas.microsoft.com/office/drawing/2014/main" id="{9F53F57A-D2A0-6CCC-3651-48D9B45C7F4D}"/>
              </a:ext>
            </a:extLst>
          </p:cNvPr>
          <p:cNvGraphicFramePr>
            <a:graphicFrameLocks noGrp="1"/>
          </p:cNvGraphicFramePr>
          <p:nvPr>
            <p:extLst>
              <p:ext uri="{D42A27DB-BD31-4B8C-83A1-F6EECF244321}">
                <p14:modId xmlns:p14="http://schemas.microsoft.com/office/powerpoint/2010/main" val="3761705232"/>
              </p:ext>
            </p:extLst>
          </p:nvPr>
        </p:nvGraphicFramePr>
        <p:xfrm>
          <a:off x="616268" y="2369148"/>
          <a:ext cx="10959464" cy="3567764"/>
        </p:xfrm>
        <a:graphic>
          <a:graphicData uri="http://schemas.openxmlformats.org/drawingml/2006/table">
            <a:tbl>
              <a:tblPr>
                <a:tableStyleId>{5C22544A-7EE6-4342-B048-85BDC9FD1C3A}</a:tableStyleId>
              </a:tblPr>
              <a:tblGrid>
                <a:gridCol w="2485462">
                  <a:extLst>
                    <a:ext uri="{9D8B030D-6E8A-4147-A177-3AD203B41FA5}">
                      <a16:colId xmlns:a16="http://schemas.microsoft.com/office/drawing/2014/main" val="20000"/>
                    </a:ext>
                  </a:extLst>
                </a:gridCol>
                <a:gridCol w="8474002">
                  <a:extLst>
                    <a:ext uri="{9D8B030D-6E8A-4147-A177-3AD203B41FA5}">
                      <a16:colId xmlns:a16="http://schemas.microsoft.com/office/drawing/2014/main" val="20001"/>
                    </a:ext>
                  </a:extLst>
                </a:gridCol>
              </a:tblGrid>
              <a:tr h="866898">
                <a:tc>
                  <a:txBody>
                    <a:bodyPr/>
                    <a:lstStyle/>
                    <a:p>
                      <a:pPr algn="l"/>
                      <a:r>
                        <a:rPr lang="es-ES" sz="2400" b="0" dirty="0">
                          <a:solidFill>
                            <a:srgbClr val="002060"/>
                          </a:solidFill>
                        </a:rPr>
                        <a:t>CLÍNICA</a:t>
                      </a:r>
                      <a:endParaRPr lang="en-US" sz="2400" b="0" dirty="0">
                        <a:solidFill>
                          <a:srgbClr val="002060"/>
                        </a:solidFill>
                      </a:endParaRPr>
                    </a:p>
                  </a:txBody>
                  <a:tcPr marT="45721" marB="45721" anchor="ctr">
                    <a:solidFill>
                      <a:srgbClr val="ACEAEA"/>
                    </a:solidFill>
                  </a:tcPr>
                </a:tc>
                <a:tc>
                  <a:txBody>
                    <a:bodyPr/>
                    <a:lstStyle/>
                    <a:p>
                      <a:r>
                        <a:rPr lang="es-ES" altLang="es-ES" sz="2400" b="0" dirty="0">
                          <a:solidFill>
                            <a:schemeClr val="accent5">
                              <a:lumMod val="50000"/>
                            </a:schemeClr>
                          </a:solidFill>
                        </a:rPr>
                        <a:t>Cronicidad física (cardiorrespiratoria, circulatoria y/o musculo-esquelética) comorbilidad, deterioro cognitivo y polifarmacia.                </a:t>
                      </a:r>
                    </a:p>
                  </a:txBody>
                  <a:tcPr marT="45721" marB="45721" anchor="ctr">
                    <a:solidFill>
                      <a:schemeClr val="accent6">
                        <a:lumMod val="20000"/>
                        <a:lumOff val="80000"/>
                      </a:schemeClr>
                    </a:solidFill>
                  </a:tcPr>
                </a:tc>
                <a:extLst>
                  <a:ext uri="{0D108BD9-81ED-4DB2-BD59-A6C34878D82A}">
                    <a16:rowId xmlns:a16="http://schemas.microsoft.com/office/drawing/2014/main" val="10000"/>
                  </a:ext>
                </a:extLst>
              </a:tr>
              <a:tr h="784883">
                <a:tc>
                  <a:txBody>
                    <a:bodyPr/>
                    <a:lstStyle/>
                    <a:p>
                      <a:pPr algn="l"/>
                      <a:r>
                        <a:rPr lang="es-ES" sz="2400" b="0" dirty="0">
                          <a:solidFill>
                            <a:srgbClr val="002060"/>
                          </a:solidFill>
                        </a:rPr>
                        <a:t>PSICOLÓGICA*</a:t>
                      </a:r>
                      <a:endParaRPr lang="en-US" sz="2400" b="0" dirty="0">
                        <a:solidFill>
                          <a:srgbClr val="002060"/>
                        </a:solidFill>
                      </a:endParaRPr>
                    </a:p>
                  </a:txBody>
                  <a:tcPr marT="45721" marB="45721" anchor="ctr">
                    <a:solidFill>
                      <a:srgbClr val="ACEAEA"/>
                    </a:solidFill>
                  </a:tcPr>
                </a:tc>
                <a:tc>
                  <a:txBody>
                    <a:bodyPr/>
                    <a:lstStyle/>
                    <a:p>
                      <a:r>
                        <a:rPr lang="es-ES" altLang="es-ES" sz="2400" b="0" dirty="0">
                          <a:solidFill>
                            <a:schemeClr val="accent5">
                              <a:lumMod val="50000"/>
                            </a:schemeClr>
                          </a:solidFill>
                        </a:rPr>
                        <a:t>Malestar psicológico, trastorno mental , somatización</a:t>
                      </a:r>
                      <a:r>
                        <a:rPr lang="es-ES" altLang="es-ES" sz="2400" b="0" dirty="0">
                          <a:solidFill>
                            <a:schemeClr val="accent2">
                              <a:lumMod val="75000"/>
                            </a:schemeClr>
                          </a:solidFill>
                        </a:rPr>
                        <a:t>*</a:t>
                      </a:r>
                      <a:r>
                        <a:rPr lang="es-ES" altLang="es-ES" sz="2400" b="0" dirty="0">
                          <a:solidFill>
                            <a:schemeClr val="accent5">
                              <a:lumMod val="50000"/>
                            </a:schemeClr>
                          </a:solidFill>
                        </a:rPr>
                        <a:t>, negativismo </a:t>
                      </a:r>
                      <a:endParaRPr lang="en-US" sz="2400" b="0" dirty="0">
                        <a:solidFill>
                          <a:schemeClr val="accent5">
                            <a:lumMod val="50000"/>
                          </a:schemeClr>
                        </a:solidFill>
                      </a:endParaRPr>
                    </a:p>
                  </a:txBody>
                  <a:tcPr marT="45721" marB="45721" anchor="ctr">
                    <a:solidFill>
                      <a:schemeClr val="accent6">
                        <a:lumMod val="20000"/>
                        <a:lumOff val="80000"/>
                      </a:schemeClr>
                    </a:solidFill>
                  </a:tcPr>
                </a:tc>
                <a:extLst>
                  <a:ext uri="{0D108BD9-81ED-4DB2-BD59-A6C34878D82A}">
                    <a16:rowId xmlns:a16="http://schemas.microsoft.com/office/drawing/2014/main" val="10001"/>
                  </a:ext>
                </a:extLst>
              </a:tr>
              <a:tr h="494187">
                <a:tc>
                  <a:txBody>
                    <a:bodyPr/>
                    <a:lstStyle/>
                    <a:p>
                      <a:pPr algn="l"/>
                      <a:r>
                        <a:rPr lang="es-ES" sz="2400" b="0" dirty="0">
                          <a:solidFill>
                            <a:srgbClr val="002060"/>
                          </a:solidFill>
                        </a:rPr>
                        <a:t>SOCIAL</a:t>
                      </a:r>
                      <a:endParaRPr lang="en-US" sz="2400" b="0" dirty="0">
                        <a:solidFill>
                          <a:srgbClr val="002060"/>
                        </a:solidFill>
                      </a:endParaRPr>
                    </a:p>
                  </a:txBody>
                  <a:tcPr marT="45721" marB="45721" anchor="ctr">
                    <a:solidFill>
                      <a:srgbClr val="ACEAEA"/>
                    </a:solidFill>
                  </a:tcPr>
                </a:tc>
                <a:tc>
                  <a:txBody>
                    <a:bodyPr/>
                    <a:lstStyle/>
                    <a:p>
                      <a:r>
                        <a:rPr lang="es-ES" sz="2400" b="0" dirty="0">
                          <a:solidFill>
                            <a:schemeClr val="accent5">
                              <a:lumMod val="50000"/>
                            </a:schemeClr>
                          </a:solidFill>
                        </a:rPr>
                        <a:t>Presión del entorno, nivel social, falta de apoyos</a:t>
                      </a:r>
                      <a:endParaRPr lang="en-US" sz="2400" b="0" dirty="0">
                        <a:solidFill>
                          <a:schemeClr val="accent5">
                            <a:lumMod val="50000"/>
                          </a:schemeClr>
                        </a:solidFill>
                      </a:endParaRPr>
                    </a:p>
                  </a:txBody>
                  <a:tcPr marT="45721" marB="45721" anchor="ctr">
                    <a:solidFill>
                      <a:schemeClr val="accent6">
                        <a:lumMod val="20000"/>
                        <a:lumOff val="80000"/>
                      </a:schemeClr>
                    </a:solidFill>
                  </a:tcPr>
                </a:tc>
                <a:extLst>
                  <a:ext uri="{0D108BD9-81ED-4DB2-BD59-A6C34878D82A}">
                    <a16:rowId xmlns:a16="http://schemas.microsoft.com/office/drawing/2014/main" val="10002"/>
                  </a:ext>
                </a:extLst>
              </a:tr>
              <a:tr h="889530">
                <a:tc>
                  <a:txBody>
                    <a:bodyPr/>
                    <a:lstStyle/>
                    <a:p>
                      <a:pPr algn="l"/>
                      <a:r>
                        <a:rPr lang="es-ES" sz="2400" b="0" dirty="0">
                          <a:solidFill>
                            <a:srgbClr val="002060"/>
                          </a:solidFill>
                        </a:rPr>
                        <a:t>CULTURAL</a:t>
                      </a:r>
                      <a:endParaRPr lang="en-US" sz="2400" b="0" dirty="0">
                        <a:solidFill>
                          <a:srgbClr val="002060"/>
                        </a:solidFill>
                      </a:endParaRPr>
                    </a:p>
                  </a:txBody>
                  <a:tcPr marT="45721" marB="45721" anchor="ctr">
                    <a:solidFill>
                      <a:srgbClr val="ACEAEA"/>
                    </a:solidFill>
                  </a:tcPr>
                </a:tc>
                <a:tc>
                  <a:txBody>
                    <a:bodyPr/>
                    <a:lstStyle/>
                    <a:p>
                      <a:r>
                        <a:rPr lang="es-ES" sz="2400" b="0" dirty="0">
                          <a:solidFill>
                            <a:schemeClr val="accent5">
                              <a:lumMod val="50000"/>
                            </a:schemeClr>
                          </a:solidFill>
                        </a:rPr>
                        <a:t>Barreras de comunicación, conductas según etnias, creencias, etc.</a:t>
                      </a:r>
                      <a:endParaRPr lang="en-US" sz="2400" b="0" dirty="0">
                        <a:solidFill>
                          <a:schemeClr val="accent5">
                            <a:lumMod val="50000"/>
                          </a:schemeClr>
                        </a:solidFill>
                      </a:endParaRPr>
                    </a:p>
                  </a:txBody>
                  <a:tcPr marT="45721" marB="45721" anchor="ctr">
                    <a:solidFill>
                      <a:schemeClr val="accent6">
                        <a:lumMod val="20000"/>
                        <a:lumOff val="80000"/>
                      </a:schemeClr>
                    </a:solidFill>
                  </a:tcPr>
                </a:tc>
                <a:extLst>
                  <a:ext uri="{0D108BD9-81ED-4DB2-BD59-A6C34878D82A}">
                    <a16:rowId xmlns:a16="http://schemas.microsoft.com/office/drawing/2014/main" val="10003"/>
                  </a:ext>
                </a:extLst>
              </a:tr>
              <a:tr h="494187">
                <a:tc>
                  <a:txBody>
                    <a:bodyPr/>
                    <a:lstStyle/>
                    <a:p>
                      <a:pPr algn="l"/>
                      <a:r>
                        <a:rPr lang="es-ES" sz="2400" b="0" dirty="0">
                          <a:solidFill>
                            <a:srgbClr val="002060"/>
                          </a:solidFill>
                        </a:rPr>
                        <a:t>ADMINISTRATIVA</a:t>
                      </a:r>
                      <a:endParaRPr lang="en-US" sz="2400" b="0" dirty="0">
                        <a:solidFill>
                          <a:srgbClr val="002060"/>
                        </a:solidFill>
                      </a:endParaRPr>
                    </a:p>
                  </a:txBody>
                  <a:tcPr marT="45721" marB="45721" anchor="ctr">
                    <a:solidFill>
                      <a:srgbClr val="ACEAEA"/>
                    </a:solidFill>
                  </a:tcPr>
                </a:tc>
                <a:tc>
                  <a:txBody>
                    <a:bodyPr/>
                    <a:lstStyle/>
                    <a:p>
                      <a:r>
                        <a:rPr lang="es-ES" sz="2400" b="0" dirty="0">
                          <a:solidFill>
                            <a:schemeClr val="accent5">
                              <a:lumMod val="50000"/>
                            </a:schemeClr>
                          </a:solidFill>
                        </a:rPr>
                        <a:t>Exigencias administrativas, falsas expectativas, rentistas</a:t>
                      </a:r>
                      <a:endParaRPr lang="en-US" sz="2400" b="0" dirty="0">
                        <a:solidFill>
                          <a:schemeClr val="accent5">
                            <a:lumMod val="50000"/>
                          </a:schemeClr>
                        </a:solidFill>
                      </a:endParaRPr>
                    </a:p>
                  </a:txBody>
                  <a:tcPr marT="45721" marB="45721" anchor="ctr">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3" name="Rectángulo 2">
            <a:extLst>
              <a:ext uri="{FF2B5EF4-FFF2-40B4-BE49-F238E27FC236}">
                <a16:creationId xmlns:a16="http://schemas.microsoft.com/office/drawing/2014/main" id="{A6E15FFC-B9AD-7694-D24D-82EB6BE79022}"/>
              </a:ext>
            </a:extLst>
          </p:cNvPr>
          <p:cNvSpPr/>
          <p:nvPr/>
        </p:nvSpPr>
        <p:spPr>
          <a:xfrm>
            <a:off x="616268" y="412078"/>
            <a:ext cx="8385493" cy="987425"/>
          </a:xfrm>
          <a:prstGeom prst="rect">
            <a:avLst/>
          </a:prstGeom>
          <a:solidFill>
            <a:srgbClr val="ACEA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800" b="1" dirty="0">
                <a:solidFill>
                  <a:srgbClr val="002754"/>
                </a:solidFill>
                <a:latin typeface="Arial" panose="020B0604020202020204" pitchFamily="34" charset="0"/>
                <a:cs typeface="Arial" panose="020B0604020202020204" pitchFamily="34" charset="0"/>
              </a:rPr>
              <a:t>CARACTERÍSTICA E HIPÓTESIS CLÍNICAS </a:t>
            </a:r>
          </a:p>
          <a:p>
            <a:pPr algn="ctr">
              <a:defRPr/>
            </a:pPr>
            <a:r>
              <a:rPr lang="es-ES" sz="2800" b="1" dirty="0">
                <a:solidFill>
                  <a:srgbClr val="002754"/>
                </a:solidFill>
                <a:latin typeface="Arial" panose="020B0604020202020204" pitchFamily="34" charset="0"/>
                <a:cs typeface="Arial" panose="020B0604020202020204" pitchFamily="34" charset="0"/>
              </a:rPr>
              <a:t>DEL PACIENTE HIPERFRECUENTADOR</a:t>
            </a:r>
            <a:endParaRPr lang="en-US" sz="2800" b="1" dirty="0">
              <a:solidFill>
                <a:srgbClr val="002754"/>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E96FBAF2-8740-1B91-4BAA-4F46072A2BE6}"/>
              </a:ext>
            </a:extLst>
          </p:cNvPr>
          <p:cNvSpPr/>
          <p:nvPr/>
        </p:nvSpPr>
        <p:spPr>
          <a:xfrm>
            <a:off x="307976" y="6502132"/>
            <a:ext cx="11652062" cy="264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err="1">
                <a:solidFill>
                  <a:srgbClr val="002060"/>
                </a:solidFill>
              </a:rPr>
              <a:t>Modificada</a:t>
            </a:r>
            <a:r>
              <a:rPr lang="en-US" sz="800" dirty="0">
                <a:solidFill>
                  <a:srgbClr val="002060"/>
                </a:solidFill>
              </a:rPr>
              <a:t> de :</a:t>
            </a:r>
            <a:r>
              <a:rPr lang="en-US" sz="800" dirty="0" err="1">
                <a:solidFill>
                  <a:srgbClr val="002060"/>
                </a:solidFill>
              </a:rPr>
              <a:t>Bellón</a:t>
            </a:r>
            <a:r>
              <a:rPr lang="en-US" sz="800" dirty="0">
                <a:solidFill>
                  <a:srgbClr val="002060"/>
                </a:solidFill>
              </a:rPr>
              <a:t>  et al. Successful GP intervention with frequent attenders in primary care: </a:t>
            </a:r>
            <a:r>
              <a:rPr lang="en-US" sz="800" dirty="0" err="1">
                <a:solidFill>
                  <a:srgbClr val="002060"/>
                </a:solidFill>
              </a:rPr>
              <a:t>randomised</a:t>
            </a:r>
            <a:r>
              <a:rPr lang="en-US" sz="800" dirty="0">
                <a:solidFill>
                  <a:srgbClr val="002060"/>
                </a:solidFill>
              </a:rPr>
              <a:t> controlled trial. Br J Gen </a:t>
            </a:r>
            <a:r>
              <a:rPr lang="en-US" sz="800" dirty="0" err="1">
                <a:solidFill>
                  <a:srgbClr val="002060"/>
                </a:solidFill>
              </a:rPr>
              <a:t>Pract</a:t>
            </a:r>
            <a:r>
              <a:rPr lang="en-US" sz="800" dirty="0">
                <a:solidFill>
                  <a:srgbClr val="002060"/>
                </a:solidFill>
              </a:rPr>
              <a:t>. 2008; 58: 324-30.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1">
            <a:extLst>
              <a:ext uri="{FF2B5EF4-FFF2-40B4-BE49-F238E27FC236}">
                <a16:creationId xmlns:a16="http://schemas.microsoft.com/office/drawing/2014/main" id="{EBCD86BA-87B6-EEFD-AAE8-82F962F29D90}"/>
              </a:ext>
            </a:extLst>
          </p:cNvPr>
          <p:cNvSpPr>
            <a:spLocks noGrp="1"/>
          </p:cNvSpPr>
          <p:nvPr>
            <p:ph type="title"/>
          </p:nvPr>
        </p:nvSpPr>
        <p:spPr>
          <a:xfrm>
            <a:off x="249382" y="3036888"/>
            <a:ext cx="11347306" cy="914400"/>
          </a:xfrm>
        </p:spPr>
        <p:txBody>
          <a:bodyPr>
            <a:normAutofit fontScale="90000"/>
          </a:bodyPr>
          <a:lstStyle/>
          <a:p>
            <a:r>
              <a:rPr lang="es-ES" altLang="es-ES" sz="2400" b="0" dirty="0"/>
              <a:t> </a:t>
            </a:r>
            <a:br>
              <a:rPr lang="es-ES" altLang="es-ES" sz="2400" b="0" dirty="0"/>
            </a:br>
            <a:br>
              <a:rPr lang="es-ES" altLang="es-ES" sz="2400" b="0" dirty="0"/>
            </a:br>
            <a:br>
              <a:rPr lang="es-ES" altLang="es-ES" sz="2400" b="0" dirty="0"/>
            </a:br>
            <a:endParaRPr lang="es-ES" altLang="es-ES" b="1" dirty="0">
              <a:cs typeface="Arial" panose="020B0604020202020204" pitchFamily="34" charset="0"/>
            </a:endParaRPr>
          </a:p>
        </p:txBody>
      </p:sp>
      <p:sp>
        <p:nvSpPr>
          <p:cNvPr id="2" name="Rectángulo 1">
            <a:extLst>
              <a:ext uri="{FF2B5EF4-FFF2-40B4-BE49-F238E27FC236}">
                <a16:creationId xmlns:a16="http://schemas.microsoft.com/office/drawing/2014/main" id="{1A2F9B69-98E0-57F1-C04D-2064413643F9}"/>
              </a:ext>
            </a:extLst>
          </p:cNvPr>
          <p:cNvSpPr/>
          <p:nvPr/>
        </p:nvSpPr>
        <p:spPr>
          <a:xfrm>
            <a:off x="570017" y="849085"/>
            <a:ext cx="10248404" cy="674915"/>
          </a:xfrm>
          <a:prstGeom prst="rect">
            <a:avLst/>
          </a:prstGeom>
          <a:solidFill>
            <a:srgbClr val="ACEAEA"/>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rgbClr val="002754"/>
                </a:solidFill>
              </a:rPr>
              <a:t>ESTRATEGIAS FRENTE A LA HIPERFRECUENTACIÓN</a:t>
            </a:r>
            <a:endParaRPr lang="en-US" sz="3200" b="1" dirty="0">
              <a:solidFill>
                <a:srgbClr val="002754"/>
              </a:solidFill>
            </a:endParaRPr>
          </a:p>
        </p:txBody>
      </p:sp>
      <p:sp>
        <p:nvSpPr>
          <p:cNvPr id="4" name="CuadroTexto 3">
            <a:extLst>
              <a:ext uri="{FF2B5EF4-FFF2-40B4-BE49-F238E27FC236}">
                <a16:creationId xmlns:a16="http://schemas.microsoft.com/office/drawing/2014/main" id="{79BA5B1C-D9F9-4A29-2F29-2489EA502889}"/>
              </a:ext>
            </a:extLst>
          </p:cNvPr>
          <p:cNvSpPr txBox="1"/>
          <p:nvPr/>
        </p:nvSpPr>
        <p:spPr>
          <a:xfrm>
            <a:off x="1027217" y="1946702"/>
            <a:ext cx="10402784" cy="3785652"/>
          </a:xfrm>
          <a:prstGeom prst="rect">
            <a:avLst/>
          </a:prstGeom>
          <a:noFill/>
        </p:spPr>
        <p:txBody>
          <a:bodyPr wrap="square">
            <a:spAutoFit/>
          </a:bodyPr>
          <a:lstStyle/>
          <a:p>
            <a:pPr marL="514350" indent="-514350">
              <a:buFont typeface="Wingdings" panose="05000000000000000000" pitchFamily="2" charset="2"/>
              <a:buChar char="§"/>
            </a:pPr>
            <a:r>
              <a:rPr lang="es-ES" altLang="es-ES" sz="2400" dirty="0"/>
              <a:t>Mejoras en coordinación e integración entre niveles asistenciales</a:t>
            </a:r>
          </a:p>
          <a:p>
            <a:pPr marL="514350" indent="-514350">
              <a:buFont typeface="Wingdings" panose="05000000000000000000" pitchFamily="2" charset="2"/>
              <a:buChar char="§"/>
            </a:pPr>
            <a:r>
              <a:rPr lang="es-ES" altLang="es-ES" sz="2400" dirty="0"/>
              <a:t>Estrategias dirigidas al paciente crónico </a:t>
            </a:r>
          </a:p>
          <a:p>
            <a:pPr marL="514350" indent="-514350">
              <a:buFont typeface="Wingdings" panose="05000000000000000000" pitchFamily="2" charset="2"/>
              <a:buChar char="§"/>
            </a:pPr>
            <a:r>
              <a:rPr lang="es-ES" altLang="es-ES" sz="2400" dirty="0"/>
              <a:t>Estratificación de la población en niveles de complejidad</a:t>
            </a:r>
          </a:p>
          <a:p>
            <a:pPr marL="514350" indent="-514350">
              <a:buFont typeface="Wingdings" panose="05000000000000000000" pitchFamily="2" charset="2"/>
              <a:buChar char="§"/>
            </a:pPr>
            <a:r>
              <a:rPr lang="es-ES" altLang="es-ES" sz="2400" dirty="0"/>
              <a:t>Sistemas de información integrados, personal de enlace </a:t>
            </a:r>
          </a:p>
          <a:p>
            <a:pPr marL="514350" indent="-514350">
              <a:buFont typeface="Wingdings" panose="05000000000000000000" pitchFamily="2" charset="2"/>
              <a:buChar char="§"/>
            </a:pPr>
            <a:r>
              <a:rPr lang="es-ES" altLang="es-ES" sz="2400" dirty="0"/>
              <a:t>Planes conjuntos de actuación en la población de riesgo</a:t>
            </a:r>
          </a:p>
          <a:p>
            <a:pPr marL="514350" indent="-514350">
              <a:buFont typeface="Courier New" panose="02070309020205020404" pitchFamily="49" charset="0"/>
              <a:buChar char="o"/>
            </a:pPr>
            <a:endParaRPr lang="es-ES" altLang="es-ES" sz="2400" dirty="0"/>
          </a:p>
          <a:p>
            <a:pPr marL="514350" indent="-514350">
              <a:buFont typeface="Courier New" panose="02070309020205020404" pitchFamily="49" charset="0"/>
              <a:buChar char="o"/>
            </a:pPr>
            <a:r>
              <a:rPr lang="es-ES" altLang="es-ES" sz="2400" dirty="0"/>
              <a:t>A nivel de AP formación de los profesionales</a:t>
            </a:r>
          </a:p>
          <a:p>
            <a:pPr marL="514350" indent="-514350">
              <a:buFont typeface="Courier New" panose="02070309020205020404" pitchFamily="49" charset="0"/>
              <a:buChar char="o"/>
            </a:pPr>
            <a:r>
              <a:rPr lang="es-ES" sz="2400" dirty="0"/>
              <a:t>Medidas abordadas en los planes de mejora de calidad </a:t>
            </a:r>
            <a:r>
              <a:rPr lang="es-ES" sz="2400" dirty="0" err="1"/>
              <a:t>asitencial</a:t>
            </a:r>
            <a:endParaRPr lang="es-ES" altLang="es-ES" sz="2400" dirty="0"/>
          </a:p>
          <a:p>
            <a:pPr marL="514350" indent="-514350">
              <a:buFont typeface="Courier New" panose="02070309020205020404" pitchFamily="49" charset="0"/>
              <a:buChar char="o"/>
            </a:pPr>
            <a:r>
              <a:rPr lang="es-ES" altLang="es-ES" sz="2400" dirty="0"/>
              <a:t>Aumentar la plantilla de psicólogos y trabajadores sociales</a:t>
            </a:r>
          </a:p>
          <a:p>
            <a:pPr marL="514350" indent="-514350">
              <a:buFont typeface="Courier New" panose="02070309020205020404" pitchFamily="49" charset="0"/>
              <a:buChar char="o"/>
            </a:pPr>
            <a:r>
              <a:rPr lang="es-ES" altLang="es-ES" sz="2400" dirty="0"/>
              <a:t>Intervenciones de apoyo social y grupos de autoayuda </a:t>
            </a:r>
            <a:endParaRPr lang="en-US" sz="2400" dirty="0"/>
          </a:p>
        </p:txBody>
      </p:sp>
      <p:sp>
        <p:nvSpPr>
          <p:cNvPr id="3" name="Rectángulo 2">
            <a:extLst>
              <a:ext uri="{FF2B5EF4-FFF2-40B4-BE49-F238E27FC236}">
                <a16:creationId xmlns:a16="http://schemas.microsoft.com/office/drawing/2014/main" id="{6F6B5C6B-8EB5-7E38-654E-B3CFCC9C8AF5}"/>
              </a:ext>
            </a:extLst>
          </p:cNvPr>
          <p:cNvSpPr/>
          <p:nvPr/>
        </p:nvSpPr>
        <p:spPr>
          <a:xfrm>
            <a:off x="570017" y="6438900"/>
            <a:ext cx="10993120" cy="28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rgbClr val="002060"/>
                </a:solidFill>
              </a:rPr>
              <a:t>Med Gen Fam. </a:t>
            </a:r>
            <a:r>
              <a:rPr lang="es-ES" sz="900" dirty="0">
                <a:solidFill>
                  <a:srgbClr val="002060"/>
                </a:solidFill>
              </a:rPr>
              <a:t>Intervención con pacientes </a:t>
            </a:r>
            <a:r>
              <a:rPr lang="es-ES" sz="900" dirty="0" err="1">
                <a:solidFill>
                  <a:srgbClr val="002060"/>
                </a:solidFill>
              </a:rPr>
              <a:t>hiperfrecuentadores</a:t>
            </a:r>
            <a:r>
              <a:rPr lang="es-ES" sz="900" dirty="0">
                <a:solidFill>
                  <a:srgbClr val="002060"/>
                </a:solidFill>
              </a:rPr>
              <a:t> persistentes en atención primaria.</a:t>
            </a:r>
            <a:r>
              <a:rPr lang="en-US" sz="900" dirty="0">
                <a:solidFill>
                  <a:srgbClr val="002060"/>
                </a:solidFill>
              </a:rPr>
              <a:t> 2017; 6(1): 15-22. http://dx.doi.org/10.24038/mgyf.2017.004</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C52B4-F4BC-7F47-8A3F-DBEC1222791F}"/>
              </a:ext>
            </a:extLst>
          </p:cNvPr>
          <p:cNvSpPr>
            <a:spLocks noGrp="1"/>
          </p:cNvSpPr>
          <p:nvPr>
            <p:ph type="ctrTitle"/>
          </p:nvPr>
        </p:nvSpPr>
        <p:spPr>
          <a:xfrm>
            <a:off x="5303519" y="2923673"/>
            <a:ext cx="6716027" cy="2129589"/>
          </a:xfrm>
        </p:spPr>
        <p:txBody>
          <a:bodyPr anchor="t"/>
          <a:lstStyle/>
          <a:p>
            <a:pPr algn="ctr"/>
            <a:r>
              <a:rPr lang="es-ES_tradnl" dirty="0"/>
              <a:t>RESULTADOS DE UNA CORRECTA INTERVENCIÓN …</a:t>
            </a:r>
            <a:br>
              <a:rPr lang="es-ES_tradnl" dirty="0"/>
            </a:br>
            <a:br>
              <a:rPr lang="es-ES_tradnl" dirty="0"/>
            </a:br>
            <a:endParaRPr lang="es-ES" dirty="0"/>
          </a:p>
        </p:txBody>
      </p:sp>
    </p:spTree>
    <p:extLst>
      <p:ext uri="{BB962C8B-B14F-4D97-AF65-F5344CB8AC3E}">
        <p14:creationId xmlns:p14="http://schemas.microsoft.com/office/powerpoint/2010/main" val="4098169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200" dirty="0"/>
              <a:t>Conflicto de intereses</a:t>
            </a:r>
          </a:p>
        </p:txBody>
      </p:sp>
      <p:sp>
        <p:nvSpPr>
          <p:cNvPr id="3" name="Marcador de contenido 2"/>
          <p:cNvSpPr>
            <a:spLocks noGrp="1"/>
          </p:cNvSpPr>
          <p:nvPr>
            <p:ph idx="1"/>
          </p:nvPr>
        </p:nvSpPr>
        <p:spPr/>
        <p:txBody>
          <a:bodyPr>
            <a:normAutofit/>
          </a:bodyPr>
          <a:lstStyle/>
          <a:p>
            <a:pPr marL="0" indent="0" eaLnBrk="1" fontAlgn="auto" hangingPunct="1">
              <a:lnSpc>
                <a:spcPct val="100000"/>
              </a:lnSpc>
              <a:spcBef>
                <a:spcPts val="0"/>
              </a:spcBef>
              <a:spcAft>
                <a:spcPts val="0"/>
              </a:spcAft>
              <a:buFontTx/>
              <a:buNone/>
              <a:defRPr/>
            </a:pPr>
            <a:r>
              <a:rPr lang="es-ES" altLang="es-ES" sz="2000" dirty="0">
                <a:solidFill>
                  <a:schemeClr val="accent1">
                    <a:lumMod val="50000"/>
                  </a:schemeClr>
                </a:solidFill>
              </a:rPr>
              <a:t>Dra. Silvia López Chamón,</a:t>
            </a:r>
          </a:p>
          <a:p>
            <a:pPr marL="0" indent="0" eaLnBrk="1" fontAlgn="auto" hangingPunct="1">
              <a:lnSpc>
                <a:spcPct val="100000"/>
              </a:lnSpc>
              <a:spcBef>
                <a:spcPts val="0"/>
              </a:spcBef>
              <a:spcAft>
                <a:spcPts val="0"/>
              </a:spcAft>
              <a:buFontTx/>
              <a:buNone/>
              <a:defRPr/>
            </a:pPr>
            <a:endParaRPr lang="es-ES" altLang="es-ES" sz="2000" dirty="0">
              <a:solidFill>
                <a:schemeClr val="accent1">
                  <a:lumMod val="50000"/>
                </a:schemeClr>
              </a:solidFill>
            </a:endParaRPr>
          </a:p>
          <a:p>
            <a:pPr marL="0" indent="0" eaLnBrk="1" fontAlgn="auto" hangingPunct="1">
              <a:lnSpc>
                <a:spcPct val="100000"/>
              </a:lnSpc>
              <a:spcBef>
                <a:spcPts val="0"/>
              </a:spcBef>
              <a:spcAft>
                <a:spcPts val="0"/>
              </a:spcAft>
              <a:buFontTx/>
              <a:buNone/>
              <a:defRPr/>
            </a:pPr>
            <a:r>
              <a:rPr lang="es-ES" altLang="es-ES" sz="2000" dirty="0">
                <a:solidFill>
                  <a:schemeClr val="accent1">
                    <a:lumMod val="50000"/>
                  </a:schemeClr>
                </a:solidFill>
              </a:rPr>
              <a:t>Secretaria de GGTT Salud mental y Comunicación SEMERGEN.</a:t>
            </a:r>
          </a:p>
          <a:p>
            <a:pPr marL="0" indent="0" eaLnBrk="1" fontAlgn="auto" hangingPunct="1">
              <a:lnSpc>
                <a:spcPct val="100000"/>
              </a:lnSpc>
              <a:spcBef>
                <a:spcPts val="0"/>
              </a:spcBef>
              <a:spcAft>
                <a:spcPts val="0"/>
              </a:spcAft>
              <a:buFontTx/>
              <a:buNone/>
              <a:defRPr/>
            </a:pPr>
            <a:endParaRPr lang="es-ES" altLang="es-ES" sz="2000" dirty="0">
              <a:solidFill>
                <a:schemeClr val="accent1">
                  <a:lumMod val="50000"/>
                </a:schemeClr>
              </a:solidFill>
            </a:endParaRPr>
          </a:p>
          <a:p>
            <a:pPr marL="0" indent="0" eaLnBrk="1" fontAlgn="auto" hangingPunct="1">
              <a:lnSpc>
                <a:spcPct val="100000"/>
              </a:lnSpc>
              <a:spcBef>
                <a:spcPts val="0"/>
              </a:spcBef>
              <a:spcAft>
                <a:spcPts val="0"/>
              </a:spcAft>
              <a:buFontTx/>
              <a:buNone/>
              <a:defRPr/>
            </a:pPr>
            <a:r>
              <a:rPr lang="es-ES" altLang="es-ES" sz="2000" dirty="0">
                <a:solidFill>
                  <a:schemeClr val="accent1">
                    <a:lumMod val="50000"/>
                  </a:schemeClr>
                </a:solidFill>
              </a:rPr>
              <a:t>Participante en proyectos de investigación, difusión y formación, en el entorno de Salud Mental y Comunicación para Atención Primaria, patrocinadas por los Laboratorios </a:t>
            </a:r>
            <a:r>
              <a:rPr lang="es-ES" altLang="es-ES" sz="2000" dirty="0" err="1">
                <a:solidFill>
                  <a:schemeClr val="accent1">
                    <a:lumMod val="50000"/>
                  </a:schemeClr>
                </a:solidFill>
              </a:rPr>
              <a:t>Lundbeck</a:t>
            </a:r>
            <a:r>
              <a:rPr lang="es-ES" altLang="es-ES" sz="2000" dirty="0">
                <a:solidFill>
                  <a:schemeClr val="accent1">
                    <a:lumMod val="50000"/>
                  </a:schemeClr>
                </a:solidFill>
              </a:rPr>
              <a:t>, Lilly, Esteve y </a:t>
            </a:r>
            <a:r>
              <a:rPr lang="es-ES" altLang="es-ES" sz="2000" dirty="0" err="1">
                <a:solidFill>
                  <a:schemeClr val="accent1">
                    <a:lumMod val="50000"/>
                  </a:schemeClr>
                </a:solidFill>
              </a:rPr>
              <a:t>Servier</a:t>
            </a:r>
            <a:r>
              <a:rPr lang="es-ES" altLang="es-ES" sz="2000" dirty="0">
                <a:solidFill>
                  <a:schemeClr val="accent1">
                    <a:lumMod val="50000"/>
                  </a:schemeClr>
                </a:solidFill>
              </a:rPr>
              <a:t>.</a:t>
            </a:r>
          </a:p>
          <a:p>
            <a:pPr marL="0" indent="0" eaLnBrk="1" fontAlgn="auto" hangingPunct="1">
              <a:lnSpc>
                <a:spcPct val="100000"/>
              </a:lnSpc>
              <a:spcBef>
                <a:spcPts val="0"/>
              </a:spcBef>
              <a:spcAft>
                <a:spcPts val="0"/>
              </a:spcAft>
              <a:buFontTx/>
              <a:buNone/>
              <a:defRPr/>
            </a:pPr>
            <a:endParaRPr lang="es-ES" altLang="es-ES" sz="2000" dirty="0">
              <a:solidFill>
                <a:schemeClr val="accent1">
                  <a:lumMod val="50000"/>
                </a:schemeClr>
              </a:solidFill>
            </a:endParaRPr>
          </a:p>
          <a:p>
            <a:pPr marL="0" indent="0">
              <a:buNone/>
            </a:pPr>
            <a:r>
              <a:rPr lang="es-ES_tradnl" sz="2000" dirty="0">
                <a:solidFill>
                  <a:srgbClr val="002060"/>
                </a:solidFill>
              </a:rPr>
              <a:t>Este taller está patrocinado por Almirall</a:t>
            </a:r>
          </a:p>
        </p:txBody>
      </p:sp>
    </p:spTree>
    <p:extLst>
      <p:ext uri="{BB962C8B-B14F-4D97-AF65-F5344CB8AC3E}">
        <p14:creationId xmlns:p14="http://schemas.microsoft.com/office/powerpoint/2010/main" val="2104219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7AE25C2-3D6B-FEEA-C796-0F7B9266A759}"/>
              </a:ext>
            </a:extLst>
          </p:cNvPr>
          <p:cNvSpPr>
            <a:spLocks noGrp="1"/>
          </p:cNvSpPr>
          <p:nvPr>
            <p:ph idx="1"/>
          </p:nvPr>
        </p:nvSpPr>
        <p:spPr>
          <a:xfrm>
            <a:off x="1330960" y="2486086"/>
            <a:ext cx="10049244" cy="3469389"/>
          </a:xfrm>
        </p:spPr>
        <p:txBody>
          <a:bodyPr/>
          <a:lstStyle/>
          <a:p>
            <a:pPr>
              <a:buFont typeface="Wingdings" panose="05000000000000000000" pitchFamily="2" charset="2"/>
              <a:buChar char="Ø"/>
            </a:pPr>
            <a:r>
              <a:rPr lang="es-ES" b="1" dirty="0">
                <a:solidFill>
                  <a:srgbClr val="002060"/>
                </a:solidFill>
                <a:latin typeface="+mn-lt"/>
              </a:rPr>
              <a:t>ES UN ACTO TERAPÉUTICO EN SÍ MISMO</a:t>
            </a:r>
          </a:p>
          <a:p>
            <a:pPr>
              <a:buFont typeface="Wingdings" panose="05000000000000000000" pitchFamily="2" charset="2"/>
              <a:buChar char="Ø"/>
            </a:pPr>
            <a:r>
              <a:rPr lang="es-ES" b="1" dirty="0">
                <a:solidFill>
                  <a:srgbClr val="002060"/>
                </a:solidFill>
                <a:latin typeface="+mn-lt"/>
              </a:rPr>
              <a:t>MEJORA SEGURIDAD Y ADHERENCIA</a:t>
            </a:r>
          </a:p>
          <a:p>
            <a:pPr>
              <a:buFont typeface="Wingdings" panose="05000000000000000000" pitchFamily="2" charset="2"/>
              <a:buChar char="Ø"/>
            </a:pPr>
            <a:r>
              <a:rPr lang="es-ES" b="1" dirty="0">
                <a:solidFill>
                  <a:srgbClr val="002060"/>
                </a:solidFill>
                <a:latin typeface="+mn-lt"/>
              </a:rPr>
              <a:t>ESTABLECE VÍNCULO M/P</a:t>
            </a:r>
          </a:p>
          <a:p>
            <a:pPr>
              <a:buFont typeface="Wingdings" panose="05000000000000000000" pitchFamily="2" charset="2"/>
              <a:buChar char="Ø"/>
            </a:pPr>
            <a:r>
              <a:rPr lang="es-ES" b="1" dirty="0">
                <a:solidFill>
                  <a:srgbClr val="002060"/>
                </a:solidFill>
                <a:latin typeface="+mn-lt"/>
              </a:rPr>
              <a:t>FACILITA EL SEGUIMIENTO</a:t>
            </a:r>
          </a:p>
          <a:p>
            <a:pPr>
              <a:buFont typeface="Wingdings" panose="05000000000000000000" pitchFamily="2" charset="2"/>
              <a:buChar char="Ø"/>
            </a:pPr>
            <a:r>
              <a:rPr lang="es-ES" b="1" dirty="0">
                <a:solidFill>
                  <a:srgbClr val="002060"/>
                </a:solidFill>
                <a:latin typeface="+mn-lt"/>
              </a:rPr>
              <a:t>DISMINUYE MORBI-MORTALIDAD</a:t>
            </a:r>
          </a:p>
          <a:p>
            <a:pPr>
              <a:buFont typeface="Wingdings" panose="05000000000000000000" pitchFamily="2" charset="2"/>
              <a:buChar char="Ø"/>
            </a:pPr>
            <a:r>
              <a:rPr lang="es-ES" b="1" dirty="0">
                <a:solidFill>
                  <a:srgbClr val="002060"/>
                </a:solidFill>
                <a:latin typeface="+mn-lt"/>
              </a:rPr>
              <a:t>REVIERTE EN EL SISTEMA Y RENTABILIZA COSTES</a:t>
            </a:r>
          </a:p>
          <a:p>
            <a:pPr>
              <a:buFont typeface="Wingdings" panose="05000000000000000000" pitchFamily="2" charset="2"/>
              <a:buChar char="Ø"/>
            </a:pPr>
            <a:r>
              <a:rPr lang="es-ES" b="1" dirty="0">
                <a:solidFill>
                  <a:srgbClr val="002060"/>
                </a:solidFill>
                <a:latin typeface="+mn-lt"/>
              </a:rPr>
              <a:t>DISMINUYE BOUR-OUT</a:t>
            </a:r>
          </a:p>
          <a:p>
            <a:pPr marL="0" indent="0">
              <a:buNone/>
            </a:pPr>
            <a:endParaRPr lang="en-US" dirty="0"/>
          </a:p>
        </p:txBody>
      </p:sp>
      <p:sp>
        <p:nvSpPr>
          <p:cNvPr id="5" name="Título 4">
            <a:extLst>
              <a:ext uri="{FF2B5EF4-FFF2-40B4-BE49-F238E27FC236}">
                <a16:creationId xmlns:a16="http://schemas.microsoft.com/office/drawing/2014/main" id="{38CE34C0-07F1-42F5-C84B-1223AAF735F8}"/>
              </a:ext>
            </a:extLst>
          </p:cNvPr>
          <p:cNvSpPr>
            <a:spLocks noGrp="1"/>
          </p:cNvSpPr>
          <p:nvPr>
            <p:ph type="title"/>
          </p:nvPr>
        </p:nvSpPr>
        <p:spPr>
          <a:xfrm>
            <a:off x="422032" y="902525"/>
            <a:ext cx="11374732" cy="1033153"/>
          </a:xfrm>
          <a:solidFill>
            <a:srgbClr val="099F7B"/>
          </a:solidFill>
        </p:spPr>
        <p:txBody>
          <a:bodyPr>
            <a:normAutofit/>
          </a:bodyPr>
          <a:lstStyle/>
          <a:p>
            <a:pPr algn="ctr"/>
            <a:r>
              <a:rPr lang="es-ES" sz="2800" dirty="0">
                <a:solidFill>
                  <a:srgbClr val="CCFFFF"/>
                </a:solidFill>
              </a:rPr>
              <a:t>LA CORRECTA ENTREVISTA CLÍNICA SEMIESTRUCTURADA, CON ESCUCHA ACTIVA: </a:t>
            </a:r>
            <a:endParaRPr lang="en-US" sz="2800" dirty="0">
              <a:solidFill>
                <a:srgbClr val="CCFFFF"/>
              </a:solidFill>
            </a:endParaRPr>
          </a:p>
        </p:txBody>
      </p:sp>
      <p:sp>
        <p:nvSpPr>
          <p:cNvPr id="2" name="Rectángulo 1">
            <a:extLst>
              <a:ext uri="{FF2B5EF4-FFF2-40B4-BE49-F238E27FC236}">
                <a16:creationId xmlns:a16="http://schemas.microsoft.com/office/drawing/2014/main" id="{66F9B76C-2C20-EBEF-5AE0-DAD8A02CF213}"/>
              </a:ext>
            </a:extLst>
          </p:cNvPr>
          <p:cNvSpPr/>
          <p:nvPr/>
        </p:nvSpPr>
        <p:spPr>
          <a:xfrm>
            <a:off x="422032" y="6298940"/>
            <a:ext cx="7358270" cy="413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900" dirty="0">
                <a:solidFill>
                  <a:srgbClr val="002060"/>
                </a:solidFill>
              </a:rPr>
              <a:t>ISBN: 84-96216-44-6 Entrevista clínica. Manual de estrategias prácticas. Borrell i Carrió. 2004</a:t>
            </a:r>
            <a:endParaRPr lang="en-US" sz="900" dirty="0">
              <a:solidFill>
                <a:srgbClr val="002060"/>
              </a:solidFill>
            </a:endParaRPr>
          </a:p>
        </p:txBody>
      </p:sp>
    </p:spTree>
    <p:extLst>
      <p:ext uri="{BB962C8B-B14F-4D97-AF65-F5344CB8AC3E}">
        <p14:creationId xmlns:p14="http://schemas.microsoft.com/office/powerpoint/2010/main" val="2039817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58A36F-2C65-E74E-A153-CD407748B0D0}"/>
              </a:ext>
            </a:extLst>
          </p:cNvPr>
          <p:cNvSpPr>
            <a:spLocks noGrp="1"/>
          </p:cNvSpPr>
          <p:nvPr>
            <p:ph type="title"/>
          </p:nvPr>
        </p:nvSpPr>
        <p:spPr>
          <a:xfrm>
            <a:off x="1280160" y="2449135"/>
            <a:ext cx="8239760" cy="3245345"/>
          </a:xfrm>
        </p:spPr>
        <p:txBody>
          <a:bodyPr>
            <a:normAutofit/>
          </a:bodyPr>
          <a:lstStyle/>
          <a:p>
            <a:r>
              <a:rPr lang="es-ES" sz="2400" dirty="0"/>
              <a:t>-   EFECTIVIDAD EN EL TRATO AL PACIENTE</a:t>
            </a:r>
            <a:br>
              <a:rPr lang="es-ES" sz="2400" dirty="0"/>
            </a:br>
            <a:br>
              <a:rPr lang="es-ES" sz="2400" dirty="0"/>
            </a:br>
            <a:r>
              <a:rPr lang="es-ES" sz="2400" dirty="0"/>
              <a:t>-   EFICIENCIA PARA EL SISTEMA</a:t>
            </a:r>
            <a:br>
              <a:rPr lang="es-ES" sz="2400" dirty="0"/>
            </a:br>
            <a:br>
              <a:rPr lang="es-ES" sz="2400" dirty="0"/>
            </a:br>
            <a:r>
              <a:rPr lang="es-ES" sz="2400" dirty="0"/>
              <a:t>-   ESTABILIZACIÓN Y CRECIMIENTO PROFESIONAL</a:t>
            </a:r>
            <a:br>
              <a:rPr lang="es-ES" sz="2400" dirty="0"/>
            </a:br>
            <a:endParaRPr lang="en-US" sz="2400" dirty="0"/>
          </a:p>
        </p:txBody>
      </p:sp>
      <p:sp>
        <p:nvSpPr>
          <p:cNvPr id="5" name="Marcador de contenido 4">
            <a:extLst>
              <a:ext uri="{FF2B5EF4-FFF2-40B4-BE49-F238E27FC236}">
                <a16:creationId xmlns:a16="http://schemas.microsoft.com/office/drawing/2014/main" id="{B86E1449-7DAA-F2C0-F07E-CF49C8FB5A52}"/>
              </a:ext>
            </a:extLst>
          </p:cNvPr>
          <p:cNvSpPr>
            <a:spLocks noGrp="1"/>
          </p:cNvSpPr>
          <p:nvPr>
            <p:ph idx="1"/>
          </p:nvPr>
        </p:nvSpPr>
        <p:spPr>
          <a:xfrm>
            <a:off x="422030" y="922273"/>
            <a:ext cx="11263287" cy="922403"/>
          </a:xfrm>
          <a:solidFill>
            <a:srgbClr val="099F7B"/>
          </a:solidFill>
        </p:spPr>
        <p:txBody>
          <a:bodyPr>
            <a:noAutofit/>
          </a:bodyPr>
          <a:lstStyle/>
          <a:p>
            <a:pPr marL="0" indent="0" algn="ctr">
              <a:buNone/>
            </a:pPr>
            <a:r>
              <a:rPr lang="es-ES" sz="2800" b="1" dirty="0">
                <a:solidFill>
                  <a:srgbClr val="CCFFFF"/>
                </a:solidFill>
              </a:rPr>
              <a:t>EL CORRECTO MANEJO DEL PACIENTE DIFÍCIL PROPORCIONA RESULTADOS EN SALUD</a:t>
            </a:r>
            <a:endParaRPr lang="en-US" sz="2800" b="1" dirty="0">
              <a:solidFill>
                <a:srgbClr val="CCFFFF"/>
              </a:solidFill>
            </a:endParaRPr>
          </a:p>
        </p:txBody>
      </p:sp>
      <p:sp>
        <p:nvSpPr>
          <p:cNvPr id="4" name="Rectángulo 1">
            <a:extLst>
              <a:ext uri="{FF2B5EF4-FFF2-40B4-BE49-F238E27FC236}">
                <a16:creationId xmlns:a16="http://schemas.microsoft.com/office/drawing/2014/main" id="{89649746-2AE9-C490-53AB-1F6A622C31B8}"/>
              </a:ext>
            </a:extLst>
          </p:cNvPr>
          <p:cNvSpPr/>
          <p:nvPr/>
        </p:nvSpPr>
        <p:spPr>
          <a:xfrm>
            <a:off x="422032" y="6298940"/>
            <a:ext cx="7358270" cy="413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900" dirty="0">
                <a:solidFill>
                  <a:srgbClr val="002060"/>
                </a:solidFill>
              </a:rPr>
              <a:t>ISBN: 84-96216-44-6 Entrevista clínica. Manual de estrategias prácticas. Borrell i Carrió. 2004</a:t>
            </a:r>
            <a:endParaRPr lang="en-US" sz="900" dirty="0">
              <a:solidFill>
                <a:srgbClr val="002060"/>
              </a:solidFill>
            </a:endParaRPr>
          </a:p>
        </p:txBody>
      </p:sp>
    </p:spTree>
    <p:extLst>
      <p:ext uri="{BB962C8B-B14F-4D97-AF65-F5344CB8AC3E}">
        <p14:creationId xmlns:p14="http://schemas.microsoft.com/office/powerpoint/2010/main" val="1744070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ítulo 1">
            <a:extLst>
              <a:ext uri="{FF2B5EF4-FFF2-40B4-BE49-F238E27FC236}">
                <a16:creationId xmlns:a16="http://schemas.microsoft.com/office/drawing/2014/main" id="{0812BD5A-C82C-F81F-3099-743FD5AB8DD7}"/>
              </a:ext>
            </a:extLst>
          </p:cNvPr>
          <p:cNvSpPr>
            <a:spLocks noGrp="1"/>
          </p:cNvSpPr>
          <p:nvPr>
            <p:ph type="title"/>
          </p:nvPr>
        </p:nvSpPr>
        <p:spPr>
          <a:xfrm>
            <a:off x="488117" y="555154"/>
            <a:ext cx="4012763" cy="670461"/>
          </a:xfrm>
          <a:solidFill>
            <a:srgbClr val="099F7B"/>
          </a:solidFill>
        </p:spPr>
        <p:txBody>
          <a:bodyPr/>
          <a:lstStyle/>
          <a:p>
            <a:r>
              <a:rPr lang="es-ES" altLang="es-ES" b="1" dirty="0">
                <a:solidFill>
                  <a:srgbClr val="CCFFFF"/>
                </a:solidFill>
                <a:latin typeface="Arial" panose="020B0604020202020204" pitchFamily="34" charset="0"/>
                <a:cs typeface="Arial" panose="020B0604020202020204" pitchFamily="34" charset="0"/>
              </a:rPr>
              <a:t>CONCLUSIONES</a:t>
            </a:r>
          </a:p>
        </p:txBody>
      </p:sp>
      <p:sp>
        <p:nvSpPr>
          <p:cNvPr id="36867" name="Marcador de contenido 2">
            <a:extLst>
              <a:ext uri="{FF2B5EF4-FFF2-40B4-BE49-F238E27FC236}">
                <a16:creationId xmlns:a16="http://schemas.microsoft.com/office/drawing/2014/main" id="{B6BFFED4-CD10-49C6-1687-B00D42F869FE}"/>
              </a:ext>
            </a:extLst>
          </p:cNvPr>
          <p:cNvSpPr>
            <a:spLocks noGrp="1"/>
          </p:cNvSpPr>
          <p:nvPr>
            <p:ph idx="1"/>
          </p:nvPr>
        </p:nvSpPr>
        <p:spPr>
          <a:xfrm>
            <a:off x="787400" y="1747520"/>
            <a:ext cx="10617200" cy="4450080"/>
          </a:xfrm>
        </p:spPr>
        <p:txBody>
          <a:bodyPr>
            <a:normAutofit/>
          </a:bodyPr>
          <a:lstStyle/>
          <a:p>
            <a:pPr marL="360000" indent="-360000">
              <a:lnSpc>
                <a:spcPct val="110000"/>
              </a:lnSpc>
              <a:buFont typeface="Wingdings" panose="05000000000000000000" pitchFamily="2" charset="2"/>
              <a:buChar char="Ø"/>
              <a:defRPr/>
            </a:pPr>
            <a:r>
              <a:rPr lang="es-ES" altLang="es-ES" sz="2000" dirty="0">
                <a:solidFill>
                  <a:srgbClr val="002060"/>
                </a:solidFill>
              </a:rPr>
              <a:t>Tanto el entorno, los profesionales y usuarios influyen en que la consulta sea difícil</a:t>
            </a:r>
          </a:p>
          <a:p>
            <a:pPr marL="360000" indent="-360000">
              <a:lnSpc>
                <a:spcPct val="110000"/>
              </a:lnSpc>
              <a:buFont typeface="Wingdings" panose="05000000000000000000" pitchFamily="2" charset="2"/>
              <a:buChar char="Ø"/>
              <a:defRPr/>
            </a:pPr>
            <a:r>
              <a:rPr lang="es-ES" altLang="es-ES" sz="2000" dirty="0">
                <a:solidFill>
                  <a:srgbClr val="002060"/>
                </a:solidFill>
              </a:rPr>
              <a:t>Mejor que paciente difícil, considerar difícil la relación médico-paciente</a:t>
            </a:r>
          </a:p>
          <a:p>
            <a:pPr marL="360000" indent="-360000">
              <a:lnSpc>
                <a:spcPct val="110000"/>
              </a:lnSpc>
              <a:buFont typeface="Wingdings" panose="05000000000000000000" pitchFamily="2" charset="2"/>
              <a:buChar char="Ø"/>
              <a:defRPr/>
            </a:pPr>
            <a:r>
              <a:rPr lang="es-ES" altLang="es-ES" sz="2000" dirty="0">
                <a:solidFill>
                  <a:srgbClr val="002060"/>
                </a:solidFill>
              </a:rPr>
              <a:t>Todos los pacientes pueden ser pacientes difíciles</a:t>
            </a:r>
          </a:p>
          <a:p>
            <a:pPr marL="360000" indent="-360000">
              <a:lnSpc>
                <a:spcPct val="110000"/>
              </a:lnSpc>
              <a:buFont typeface="Wingdings" panose="05000000000000000000" pitchFamily="2" charset="2"/>
              <a:buChar char="Ø"/>
              <a:defRPr/>
            </a:pPr>
            <a:r>
              <a:rPr lang="es-ES" altLang="es-ES" sz="2000" dirty="0">
                <a:solidFill>
                  <a:srgbClr val="002060"/>
                </a:solidFill>
              </a:rPr>
              <a:t>La </a:t>
            </a:r>
            <a:r>
              <a:rPr lang="es-ES" altLang="es-ES" sz="2000" dirty="0" err="1">
                <a:solidFill>
                  <a:srgbClr val="002060"/>
                </a:solidFill>
              </a:rPr>
              <a:t>hiperfrecuentación</a:t>
            </a:r>
            <a:r>
              <a:rPr lang="es-ES" altLang="es-ES" sz="2000" dirty="0">
                <a:solidFill>
                  <a:srgbClr val="002060"/>
                </a:solidFill>
              </a:rPr>
              <a:t> aumenta en mujeres de 60 años, cuidadoras  con trastorno mental, familia disfuncional y nivel económico bajo</a:t>
            </a:r>
          </a:p>
          <a:p>
            <a:pPr marL="360000" indent="-360000">
              <a:lnSpc>
                <a:spcPct val="110000"/>
              </a:lnSpc>
              <a:buFont typeface="Wingdings" panose="05000000000000000000" pitchFamily="2" charset="2"/>
              <a:buChar char="Ø"/>
              <a:defRPr/>
            </a:pPr>
            <a:r>
              <a:rPr lang="es-ES" altLang="es-ES" sz="2000" dirty="0">
                <a:solidFill>
                  <a:srgbClr val="002060"/>
                </a:solidFill>
              </a:rPr>
              <a:t>Es frecuente una relación difícil en pacientes agresivos, enfermos mentales y con trastornos crónicos</a:t>
            </a:r>
          </a:p>
          <a:p>
            <a:pPr marL="360000" indent="-360000">
              <a:lnSpc>
                <a:spcPct val="110000"/>
              </a:lnSpc>
              <a:buFont typeface="Wingdings" panose="05000000000000000000" pitchFamily="2" charset="2"/>
              <a:buChar char="Ø"/>
              <a:defRPr/>
            </a:pPr>
            <a:r>
              <a:rPr lang="es-ES" altLang="es-ES" sz="2000" dirty="0">
                <a:solidFill>
                  <a:srgbClr val="002060"/>
                </a:solidFill>
              </a:rPr>
              <a:t>El médico, en sus diferentes roles, puede ser de trato difícil</a:t>
            </a:r>
          </a:p>
          <a:p>
            <a:pPr marL="360000" indent="-360000">
              <a:lnSpc>
                <a:spcPct val="110000"/>
              </a:lnSpc>
              <a:buFont typeface="Wingdings" panose="05000000000000000000" pitchFamily="2" charset="2"/>
              <a:buChar char="Ø"/>
              <a:defRPr/>
            </a:pPr>
            <a:r>
              <a:rPr lang="es-ES" altLang="es-ES" sz="2000" dirty="0">
                <a:solidFill>
                  <a:srgbClr val="002060"/>
                </a:solidFill>
              </a:rPr>
              <a:t> Utilizar el enfoque bio-psico-social, también en pacientes considerados difíciles</a:t>
            </a:r>
          </a:p>
          <a:p>
            <a:pPr marL="360000" indent="-360000">
              <a:lnSpc>
                <a:spcPct val="110000"/>
              </a:lnSpc>
              <a:buFont typeface="Wingdings" panose="05000000000000000000" pitchFamily="2" charset="2"/>
              <a:buChar char="Ø"/>
              <a:defRPr/>
            </a:pPr>
            <a:endParaRPr lang="es-ES" altLang="es-ES" sz="2000" dirty="0">
              <a:solidFill>
                <a:srgbClr val="00206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D03B4B9A-554B-2DBF-58B4-588B1102C820}"/>
              </a:ext>
            </a:extLst>
          </p:cNvPr>
          <p:cNvSpPr txBox="1">
            <a:spLocks/>
          </p:cNvSpPr>
          <p:nvPr/>
        </p:nvSpPr>
        <p:spPr>
          <a:xfrm rot="21414952">
            <a:off x="388263" y="4352332"/>
            <a:ext cx="11675163" cy="1494831"/>
          </a:xfrm>
          <a:prstGeom prst="rect">
            <a:avLst/>
          </a:prstGeom>
        </p:spPr>
        <p:txBody>
          <a:bodyPr anchor="t"/>
          <a:lstStyle>
            <a:lvl1pPr algn="l" defTabSz="914400" rtl="0" eaLnBrk="1" latinLnBrk="0" hangingPunct="1">
              <a:lnSpc>
                <a:spcPct val="90000"/>
              </a:lnSpc>
              <a:spcBef>
                <a:spcPct val="0"/>
              </a:spcBef>
              <a:buNone/>
              <a:defRPr sz="3500" b="1" kern="1200">
                <a:solidFill>
                  <a:srgbClr val="002754"/>
                </a:solidFill>
                <a:latin typeface="Arial" charset="0"/>
                <a:ea typeface="Arial" charset="0"/>
                <a:cs typeface="Arial" charset="0"/>
              </a:defRPr>
            </a:lvl1pPr>
          </a:lstStyle>
          <a:p>
            <a:pPr algn="ctr"/>
            <a:r>
              <a:rPr lang="es-ES_tradnl" sz="9600" dirty="0">
                <a:solidFill>
                  <a:schemeClr val="bg1"/>
                </a:solidFill>
                <a:latin typeface="Bradley Hand ITC" panose="03070402050302030203" pitchFamily="66" charset="0"/>
              </a:rPr>
              <a:t>MUCHAS GRACIAS</a:t>
            </a:r>
            <a:br>
              <a:rPr lang="es-ES_tradnl" sz="9600" dirty="0">
                <a:latin typeface="Bradley Hand ITC" panose="03070402050302030203" pitchFamily="66" charset="0"/>
              </a:rPr>
            </a:br>
            <a:br>
              <a:rPr lang="es-ES_tradnl" dirty="0"/>
            </a:br>
            <a:br>
              <a:rPr lang="es-ES_tradnl" dirty="0"/>
            </a:br>
            <a:endParaRPr lang="es-ES" dirty="0"/>
          </a:p>
        </p:txBody>
      </p:sp>
      <p:sp>
        <p:nvSpPr>
          <p:cNvPr id="4" name="TextBox 3">
            <a:extLst>
              <a:ext uri="{FF2B5EF4-FFF2-40B4-BE49-F238E27FC236}">
                <a16:creationId xmlns:a16="http://schemas.microsoft.com/office/drawing/2014/main" id="{EA8B566E-BBC1-32BB-3882-7DCF7C8E92A3}"/>
              </a:ext>
            </a:extLst>
          </p:cNvPr>
          <p:cNvSpPr txBox="1"/>
          <p:nvPr/>
        </p:nvSpPr>
        <p:spPr>
          <a:xfrm>
            <a:off x="10858500" y="6434574"/>
            <a:ext cx="1404620" cy="261610"/>
          </a:xfrm>
          <a:prstGeom prst="rect">
            <a:avLst/>
          </a:prstGeom>
          <a:noFill/>
        </p:spPr>
        <p:txBody>
          <a:bodyPr wrap="square">
            <a:spAutoFit/>
          </a:bodyPr>
          <a:lstStyle/>
          <a:p>
            <a:r>
              <a:rPr lang="en-US" sz="1100" dirty="0">
                <a:solidFill>
                  <a:schemeClr val="bg1"/>
                </a:solidFill>
                <a:latin typeface="Segoe UI" panose="020B0502040204020203" pitchFamily="34" charset="0"/>
              </a:rPr>
              <a:t>ES-SIT-2300022</a:t>
            </a:r>
          </a:p>
        </p:txBody>
      </p:sp>
    </p:spTree>
    <p:extLst>
      <p:ext uri="{BB962C8B-B14F-4D97-AF65-F5344CB8AC3E}">
        <p14:creationId xmlns:p14="http://schemas.microsoft.com/office/powerpoint/2010/main" val="899714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6355" y="2358190"/>
            <a:ext cx="9312443" cy="3717758"/>
          </a:xfrm>
          <a:solidFill>
            <a:srgbClr val="CCFFFF"/>
          </a:solidFill>
          <a:ln>
            <a:solidFill>
              <a:srgbClr val="00B0F0"/>
            </a:solidFill>
          </a:ln>
        </p:spPr>
        <p:txBody>
          <a:bodyPr>
            <a:normAutofit fontScale="85000" lnSpcReduction="20000"/>
          </a:bodyPr>
          <a:lstStyle/>
          <a:p>
            <a:endParaRPr lang="es-ES_tradnl" sz="3200" dirty="0">
              <a:solidFill>
                <a:srgbClr val="002060"/>
              </a:solidFill>
            </a:endParaRPr>
          </a:p>
          <a:p>
            <a:r>
              <a:rPr lang="es-ES_tradnl" sz="3200" dirty="0">
                <a:solidFill>
                  <a:srgbClr val="002060"/>
                </a:solidFill>
              </a:rPr>
              <a:t>¿QUÉ ES UN PACIENTE DIFÍCIL?</a:t>
            </a:r>
          </a:p>
          <a:p>
            <a:pPr marL="0" indent="0">
              <a:buNone/>
            </a:pPr>
            <a:endParaRPr lang="es-ES_tradnl" sz="3200" dirty="0">
              <a:solidFill>
                <a:srgbClr val="002060"/>
              </a:solidFill>
            </a:endParaRPr>
          </a:p>
          <a:p>
            <a:r>
              <a:rPr lang="es-ES_tradnl" sz="3200" dirty="0">
                <a:solidFill>
                  <a:srgbClr val="002060"/>
                </a:solidFill>
              </a:rPr>
              <a:t>¿POR QUÉ NOS RESULTA DIFÍCIL?</a:t>
            </a:r>
          </a:p>
          <a:p>
            <a:pPr marL="0" indent="0">
              <a:buNone/>
            </a:pPr>
            <a:endParaRPr lang="es-ES_tradnl" sz="3200" dirty="0">
              <a:solidFill>
                <a:srgbClr val="002060"/>
              </a:solidFill>
            </a:endParaRPr>
          </a:p>
          <a:p>
            <a:pPr marL="0" indent="0">
              <a:buNone/>
            </a:pPr>
            <a:endParaRPr lang="es-ES_tradnl" sz="3200" dirty="0">
              <a:solidFill>
                <a:srgbClr val="002060"/>
              </a:solidFill>
            </a:endParaRPr>
          </a:p>
          <a:p>
            <a:r>
              <a:rPr lang="es-ES_tradnl" sz="3200" dirty="0">
                <a:solidFill>
                  <a:srgbClr val="002060"/>
                </a:solidFill>
              </a:rPr>
              <a:t>¿CÓMO TRABAJAR ESTA DIFICULTAD?</a:t>
            </a:r>
          </a:p>
          <a:p>
            <a:pPr marL="0" indent="0">
              <a:buNone/>
            </a:pPr>
            <a:endParaRPr lang="es-ES_tradnl" sz="3200" dirty="0">
              <a:solidFill>
                <a:srgbClr val="002060"/>
              </a:solidFill>
            </a:endParaRPr>
          </a:p>
          <a:p>
            <a:r>
              <a:rPr lang="es-ES_tradnl" sz="3200" dirty="0">
                <a:solidFill>
                  <a:srgbClr val="002060"/>
                </a:solidFill>
              </a:rPr>
              <a:t>¿POR QUÉ Y PARA QUÉ CONSIDERARLO?</a:t>
            </a:r>
          </a:p>
          <a:p>
            <a:pPr marL="0" indent="0">
              <a:buNone/>
            </a:pPr>
            <a:endParaRPr lang="es-ES_tradnl" sz="4800" dirty="0">
              <a:solidFill>
                <a:srgbClr val="002060"/>
              </a:solidFill>
            </a:endParaRPr>
          </a:p>
          <a:p>
            <a:pPr marL="0" indent="0">
              <a:buNone/>
            </a:pPr>
            <a:endParaRPr lang="es-ES_tradnl" sz="4800" dirty="0">
              <a:solidFill>
                <a:srgbClr val="002060"/>
              </a:solidFill>
            </a:endParaRPr>
          </a:p>
          <a:p>
            <a:pPr marL="0" indent="0">
              <a:buNone/>
            </a:pPr>
            <a:endParaRPr lang="es-ES_tradnl" sz="4800" dirty="0">
              <a:solidFill>
                <a:srgbClr val="002060"/>
              </a:solidFill>
            </a:endParaRPr>
          </a:p>
        </p:txBody>
      </p:sp>
      <p:sp>
        <p:nvSpPr>
          <p:cNvPr id="2" name="Rectángulo: esquinas redondeadas 1">
            <a:extLst>
              <a:ext uri="{FF2B5EF4-FFF2-40B4-BE49-F238E27FC236}">
                <a16:creationId xmlns:a16="http://schemas.microsoft.com/office/drawing/2014/main" id="{6F7A87D6-AD31-21E3-1113-C4172814FA59}"/>
              </a:ext>
            </a:extLst>
          </p:cNvPr>
          <p:cNvSpPr/>
          <p:nvPr/>
        </p:nvSpPr>
        <p:spPr>
          <a:xfrm>
            <a:off x="678671" y="715879"/>
            <a:ext cx="3092116" cy="914400"/>
          </a:xfrm>
          <a:prstGeom prst="roundRect">
            <a:avLst/>
          </a:prstGeom>
          <a:solidFill>
            <a:srgbClr val="002060"/>
          </a:solidFill>
          <a:ln>
            <a:solidFill>
              <a:srgbClr val="03F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dirty="0">
                <a:solidFill>
                  <a:srgbClr val="03F0C2"/>
                </a:solidFill>
              </a:rPr>
              <a:t>DEBATE</a:t>
            </a:r>
            <a:endParaRPr lang="en-US" sz="4800" dirty="0">
              <a:solidFill>
                <a:srgbClr val="03F0C2"/>
              </a:solidFill>
            </a:endParaRPr>
          </a:p>
        </p:txBody>
      </p:sp>
      <p:sp>
        <p:nvSpPr>
          <p:cNvPr id="4" name="Rectángulo 3">
            <a:extLst>
              <a:ext uri="{FF2B5EF4-FFF2-40B4-BE49-F238E27FC236}">
                <a16:creationId xmlns:a16="http://schemas.microsoft.com/office/drawing/2014/main" id="{9B7B3F8E-8174-7981-91FB-F187DFE39661}"/>
              </a:ext>
            </a:extLst>
          </p:cNvPr>
          <p:cNvSpPr/>
          <p:nvPr/>
        </p:nvSpPr>
        <p:spPr>
          <a:xfrm>
            <a:off x="2822967" y="4217069"/>
            <a:ext cx="8000998" cy="18047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87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07681" y="1669060"/>
            <a:ext cx="10769600" cy="5154042"/>
          </a:xfrm>
        </p:spPr>
        <p:txBody>
          <a:bodyPr>
            <a:normAutofit/>
          </a:bodyPr>
          <a:lstStyle/>
          <a:p>
            <a:pPr>
              <a:buFont typeface="Wingdings" panose="05000000000000000000" pitchFamily="2" charset="2"/>
              <a:buChar char="Ø"/>
            </a:pPr>
            <a:r>
              <a:rPr lang="es-ES_tradnl" sz="2000" b="1" dirty="0">
                <a:solidFill>
                  <a:srgbClr val="002060"/>
                </a:solidFill>
              </a:rPr>
              <a:t>¿QUÉ ES UN PACIENTE DIFÍCIL?               CENTRADO EN EL PACIENTE</a:t>
            </a:r>
          </a:p>
          <a:p>
            <a:pPr marL="0" indent="0">
              <a:buNone/>
            </a:pPr>
            <a:r>
              <a:rPr lang="es-ES_tradnl" sz="1800" dirty="0">
                <a:solidFill>
                  <a:srgbClr val="002060"/>
                </a:solidFill>
              </a:rPr>
              <a:t>Sujeto complejo por su patología orgánica, complejo por su patología mental, desconfiado, agresivo, rebotado, con mala adherencia terapéutica, desordenado, </a:t>
            </a:r>
            <a:r>
              <a:rPr lang="es-ES_tradnl" sz="1800" dirty="0" err="1">
                <a:solidFill>
                  <a:srgbClr val="002060"/>
                </a:solidFill>
              </a:rPr>
              <a:t>hiperfrecuentador</a:t>
            </a:r>
            <a:r>
              <a:rPr lang="es-ES_tradnl" sz="1800" dirty="0">
                <a:solidFill>
                  <a:srgbClr val="002060"/>
                </a:solidFill>
              </a:rPr>
              <a:t>, exigente, chantajista, seductor …</a:t>
            </a:r>
          </a:p>
          <a:p>
            <a:pPr marL="0" indent="0">
              <a:buNone/>
            </a:pPr>
            <a:endParaRPr lang="es-ES_tradnl" sz="2400" dirty="0">
              <a:solidFill>
                <a:srgbClr val="002060"/>
              </a:solidFill>
            </a:endParaRPr>
          </a:p>
          <a:p>
            <a:pPr>
              <a:buFont typeface="Wingdings" panose="05000000000000000000" pitchFamily="2" charset="2"/>
              <a:buChar char="Ø"/>
            </a:pPr>
            <a:r>
              <a:rPr lang="es-ES_tradnl" sz="2000" b="1" dirty="0">
                <a:solidFill>
                  <a:srgbClr val="002060"/>
                </a:solidFill>
              </a:rPr>
              <a:t>¿POR QUÉ RESULTA DIFÍCIL?               CENTRADO EN EL PROFESIONAL</a:t>
            </a:r>
          </a:p>
          <a:p>
            <a:pPr marL="0" indent="0">
              <a:buNone/>
            </a:pPr>
            <a:r>
              <a:rPr lang="es-ES_tradnl" sz="1800" dirty="0">
                <a:solidFill>
                  <a:srgbClr val="002060"/>
                </a:solidFill>
              </a:rPr>
              <a:t>Falta de información o de conocimiento, miedo, contratransferencia, creencias, necesidades, pérdida del rol de autoridad como experto, necesidad de control del marco referencial, seguridades prematuras</a:t>
            </a:r>
          </a:p>
          <a:p>
            <a:pPr>
              <a:buFont typeface="Wingdings" panose="05000000000000000000" pitchFamily="2" charset="2"/>
              <a:buChar char="Ø"/>
            </a:pPr>
            <a:endParaRPr lang="es-ES_tradnl" sz="1800" dirty="0">
              <a:solidFill>
                <a:srgbClr val="002060"/>
              </a:solidFill>
            </a:endParaRPr>
          </a:p>
          <a:p>
            <a:pPr>
              <a:buFont typeface="Wingdings" panose="05000000000000000000" pitchFamily="2" charset="2"/>
              <a:buChar char="Ø"/>
            </a:pPr>
            <a:r>
              <a:rPr lang="es-ES_tradnl" altLang="es-ES" sz="2000" b="1" dirty="0">
                <a:solidFill>
                  <a:srgbClr val="002060"/>
                </a:solidFill>
              </a:rPr>
              <a:t>¿QUÉ DIFICULTA EL TRATO CON LOS PACIENTES?                EL ENTORNO</a:t>
            </a:r>
            <a:r>
              <a:rPr lang="es-ES_tradnl" altLang="es-ES" sz="2000" b="1" dirty="0">
                <a:solidFill>
                  <a:schemeClr val="accent5">
                    <a:lumMod val="75000"/>
                  </a:schemeClr>
                </a:solidFill>
              </a:rPr>
              <a:t> </a:t>
            </a:r>
          </a:p>
          <a:p>
            <a:pPr marL="0" indent="0">
              <a:buNone/>
            </a:pPr>
            <a:r>
              <a:rPr lang="es-ES_tradnl" altLang="es-ES" sz="1800" dirty="0">
                <a:solidFill>
                  <a:srgbClr val="002060"/>
                </a:solidFill>
              </a:rPr>
              <a:t>Momento sociosanitario, socioeconómico y sociocultural (condicionan disponibilidad de recursos: materiales, humanos, estructurales y organizativos)</a:t>
            </a:r>
            <a:endParaRPr lang="es-ES_tradnl" sz="4400" dirty="0">
              <a:solidFill>
                <a:srgbClr val="002060"/>
              </a:solidFill>
            </a:endParaRPr>
          </a:p>
          <a:p>
            <a:pPr marL="0" indent="0">
              <a:buNone/>
            </a:pPr>
            <a:endParaRPr lang="es-ES_tradnl" sz="4400" dirty="0">
              <a:solidFill>
                <a:srgbClr val="002060"/>
              </a:solidFill>
            </a:endParaRPr>
          </a:p>
        </p:txBody>
      </p:sp>
      <p:sp>
        <p:nvSpPr>
          <p:cNvPr id="2" name="Flecha: a la derecha 1">
            <a:extLst>
              <a:ext uri="{FF2B5EF4-FFF2-40B4-BE49-F238E27FC236}">
                <a16:creationId xmlns:a16="http://schemas.microsoft.com/office/drawing/2014/main" id="{0C364786-6523-DA58-8568-37F41B9BC6E5}"/>
              </a:ext>
            </a:extLst>
          </p:cNvPr>
          <p:cNvSpPr/>
          <p:nvPr/>
        </p:nvSpPr>
        <p:spPr>
          <a:xfrm>
            <a:off x="5097141" y="1696111"/>
            <a:ext cx="829526" cy="274198"/>
          </a:xfrm>
          <a:prstGeom prst="rightArrow">
            <a:avLst/>
          </a:prstGeom>
          <a:solidFill>
            <a:srgbClr val="03F0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echa: a la derecha 3">
            <a:extLst>
              <a:ext uri="{FF2B5EF4-FFF2-40B4-BE49-F238E27FC236}">
                <a16:creationId xmlns:a16="http://schemas.microsoft.com/office/drawing/2014/main" id="{D66CD3C4-2C74-967C-7BF0-98CF7AC74DD9}"/>
              </a:ext>
            </a:extLst>
          </p:cNvPr>
          <p:cNvSpPr/>
          <p:nvPr/>
        </p:nvSpPr>
        <p:spPr>
          <a:xfrm>
            <a:off x="4828071" y="3425133"/>
            <a:ext cx="829526" cy="274198"/>
          </a:xfrm>
          <a:prstGeom prst="rightArrow">
            <a:avLst/>
          </a:prstGeom>
          <a:solidFill>
            <a:srgbClr val="03F0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echa: a la derecha 4">
            <a:extLst>
              <a:ext uri="{FF2B5EF4-FFF2-40B4-BE49-F238E27FC236}">
                <a16:creationId xmlns:a16="http://schemas.microsoft.com/office/drawing/2014/main" id="{7C2B28BE-4324-5BA0-A335-1744E4B11ED7}"/>
              </a:ext>
            </a:extLst>
          </p:cNvPr>
          <p:cNvSpPr/>
          <p:nvPr/>
        </p:nvSpPr>
        <p:spPr>
          <a:xfrm>
            <a:off x="7436135" y="4793976"/>
            <a:ext cx="844264" cy="274198"/>
          </a:xfrm>
          <a:prstGeom prst="rightArrow">
            <a:avLst/>
          </a:prstGeom>
          <a:solidFill>
            <a:srgbClr val="03F0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a:extLst>
              <a:ext uri="{FF2B5EF4-FFF2-40B4-BE49-F238E27FC236}">
                <a16:creationId xmlns:a16="http://schemas.microsoft.com/office/drawing/2014/main" id="{7B00ED2C-9D59-75FE-B52A-058E6D15E251}"/>
              </a:ext>
            </a:extLst>
          </p:cNvPr>
          <p:cNvSpPr/>
          <p:nvPr/>
        </p:nvSpPr>
        <p:spPr>
          <a:xfrm>
            <a:off x="771896" y="339698"/>
            <a:ext cx="6548916" cy="660507"/>
          </a:xfrm>
          <a:prstGeom prst="rect">
            <a:avLst/>
          </a:prstGeom>
          <a:solidFill>
            <a:srgbClr val="03F0C2"/>
          </a:solidFill>
          <a:ln>
            <a:solidFill>
              <a:srgbClr val="03F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srgbClr val="002754"/>
                </a:solidFill>
              </a:rPr>
              <a:t>ORIENTANDO LA PREGUNTA …</a:t>
            </a:r>
            <a:endParaRPr lang="en-US" sz="3600" b="1" dirty="0">
              <a:solidFill>
                <a:srgbClr val="002754"/>
              </a:solidFill>
            </a:endParaRPr>
          </a:p>
        </p:txBody>
      </p:sp>
    </p:spTree>
    <p:extLst>
      <p:ext uri="{BB962C8B-B14F-4D97-AF65-F5344CB8AC3E}">
        <p14:creationId xmlns:p14="http://schemas.microsoft.com/office/powerpoint/2010/main" val="2517208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nSpc>
                <a:spcPct val="150000"/>
              </a:lnSpc>
            </a:pPr>
            <a:r>
              <a:rPr lang="es-ES_tradnl" sz="2800" b="1" dirty="0">
                <a:solidFill>
                  <a:srgbClr val="002060"/>
                </a:solidFill>
              </a:rPr>
              <a:t>¿CÓMO TRABAJAR ESTA DIFICULTAD?                </a:t>
            </a:r>
          </a:p>
          <a:p>
            <a:pPr marL="0" indent="0">
              <a:lnSpc>
                <a:spcPct val="150000"/>
              </a:lnSpc>
              <a:buNone/>
            </a:pPr>
            <a:r>
              <a:rPr lang="es-ES_tradnl" sz="2800" b="1" dirty="0">
                <a:solidFill>
                  <a:srgbClr val="002060"/>
                </a:solidFill>
              </a:rPr>
              <a:t>                   CON FORMACIÓN Y DESARROLLO DE HABILIDADES</a:t>
            </a:r>
          </a:p>
          <a:p>
            <a:pPr marL="0" indent="0">
              <a:lnSpc>
                <a:spcPct val="150000"/>
              </a:lnSpc>
              <a:buNone/>
            </a:pPr>
            <a:endParaRPr lang="es-ES_tradnl" sz="2800" b="1" dirty="0">
              <a:solidFill>
                <a:srgbClr val="002060"/>
              </a:solidFill>
            </a:endParaRPr>
          </a:p>
          <a:p>
            <a:pPr>
              <a:lnSpc>
                <a:spcPct val="150000"/>
              </a:lnSpc>
            </a:pPr>
            <a:r>
              <a:rPr lang="es-ES_tradnl" sz="2800" b="1" dirty="0">
                <a:solidFill>
                  <a:srgbClr val="002060"/>
                </a:solidFill>
              </a:rPr>
              <a:t>¿POR QUÉ TRABAJAR ESTA DIFICULTAD?                  </a:t>
            </a:r>
          </a:p>
          <a:p>
            <a:pPr marL="0" indent="0">
              <a:lnSpc>
                <a:spcPct val="150000"/>
              </a:lnSpc>
              <a:buNone/>
            </a:pPr>
            <a:r>
              <a:rPr lang="es-ES_tradnl" sz="2800" b="1" dirty="0">
                <a:solidFill>
                  <a:srgbClr val="002060"/>
                </a:solidFill>
              </a:rPr>
              <a:t>                    POR EL PACIENTE, PROFESIONAL E INSTITUCIÓN</a:t>
            </a:r>
          </a:p>
          <a:p>
            <a:endParaRPr lang="es-ES_tradnl" sz="1800" dirty="0">
              <a:solidFill>
                <a:srgbClr val="002060"/>
              </a:solidFill>
            </a:endParaRPr>
          </a:p>
        </p:txBody>
      </p:sp>
      <p:sp>
        <p:nvSpPr>
          <p:cNvPr id="7" name="Flecha: a la derecha 6">
            <a:extLst>
              <a:ext uri="{FF2B5EF4-FFF2-40B4-BE49-F238E27FC236}">
                <a16:creationId xmlns:a16="http://schemas.microsoft.com/office/drawing/2014/main" id="{279FB3D7-8CE8-F1E3-75DA-097DD0D87201}"/>
              </a:ext>
            </a:extLst>
          </p:cNvPr>
          <p:cNvSpPr/>
          <p:nvPr/>
        </p:nvSpPr>
        <p:spPr>
          <a:xfrm>
            <a:off x="1111446" y="5104666"/>
            <a:ext cx="978408" cy="274198"/>
          </a:xfrm>
          <a:prstGeom prst="rightArrow">
            <a:avLst/>
          </a:prstGeom>
          <a:solidFill>
            <a:srgbClr val="03F0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echa: a la derecha 7">
            <a:extLst>
              <a:ext uri="{FF2B5EF4-FFF2-40B4-BE49-F238E27FC236}">
                <a16:creationId xmlns:a16="http://schemas.microsoft.com/office/drawing/2014/main" id="{B5E50968-A67F-C110-0985-45936142E160}"/>
              </a:ext>
            </a:extLst>
          </p:cNvPr>
          <p:cNvSpPr/>
          <p:nvPr/>
        </p:nvSpPr>
        <p:spPr>
          <a:xfrm>
            <a:off x="1111446" y="2893080"/>
            <a:ext cx="978408" cy="274198"/>
          </a:xfrm>
          <a:prstGeom prst="rightArrow">
            <a:avLst/>
          </a:prstGeom>
          <a:solidFill>
            <a:srgbClr val="03F0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0D8038D2-1F23-600A-811E-1ED7AFC846AE}"/>
              </a:ext>
            </a:extLst>
          </p:cNvPr>
          <p:cNvSpPr/>
          <p:nvPr/>
        </p:nvSpPr>
        <p:spPr>
          <a:xfrm>
            <a:off x="653143" y="631390"/>
            <a:ext cx="6548916" cy="660507"/>
          </a:xfrm>
          <a:prstGeom prst="rect">
            <a:avLst/>
          </a:prstGeom>
          <a:solidFill>
            <a:srgbClr val="03F0C2"/>
          </a:solidFill>
          <a:ln>
            <a:solidFill>
              <a:srgbClr val="03F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srgbClr val="002754"/>
                </a:solidFill>
              </a:rPr>
              <a:t>OFRECIENDO SOLUCIONES …</a:t>
            </a:r>
            <a:endParaRPr lang="en-US" sz="3600" b="1" dirty="0">
              <a:solidFill>
                <a:srgbClr val="002754"/>
              </a:solidFill>
            </a:endParaRPr>
          </a:p>
        </p:txBody>
      </p:sp>
    </p:spTree>
    <p:extLst>
      <p:ext uri="{BB962C8B-B14F-4D97-AF65-F5344CB8AC3E}">
        <p14:creationId xmlns:p14="http://schemas.microsoft.com/office/powerpoint/2010/main" val="2916064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C52B4-F4BC-7F47-8A3F-DBEC1222791F}"/>
              </a:ext>
            </a:extLst>
          </p:cNvPr>
          <p:cNvSpPr>
            <a:spLocks noGrp="1"/>
          </p:cNvSpPr>
          <p:nvPr>
            <p:ph type="ctrTitle"/>
          </p:nvPr>
        </p:nvSpPr>
        <p:spPr>
          <a:xfrm>
            <a:off x="3970421" y="2923673"/>
            <a:ext cx="7509007" cy="2129589"/>
          </a:xfrm>
        </p:spPr>
        <p:txBody>
          <a:bodyPr anchor="t"/>
          <a:lstStyle/>
          <a:p>
            <a:pPr algn="ctr"/>
            <a:r>
              <a:rPr lang="es-ES_tradnl" dirty="0"/>
              <a:t>CENTRÁNDONOS </a:t>
            </a:r>
            <a:br>
              <a:rPr lang="es-ES_tradnl" dirty="0"/>
            </a:br>
            <a:r>
              <a:rPr lang="es-ES_tradnl" dirty="0"/>
              <a:t>EN EL PACIENTE</a:t>
            </a:r>
            <a:br>
              <a:rPr lang="es-ES_tradnl" dirty="0"/>
            </a:br>
            <a:br>
              <a:rPr lang="es-ES_tradnl" dirty="0"/>
            </a:br>
            <a:r>
              <a:rPr lang="es-ES_tradnl" sz="3200" dirty="0"/>
              <a:t>DIFICIL POR …</a:t>
            </a:r>
            <a:br>
              <a:rPr lang="es-ES_tradnl" dirty="0"/>
            </a:br>
            <a:br>
              <a:rPr lang="es-ES_tradnl" dirty="0"/>
            </a:br>
            <a:endParaRPr lang="es-ES" dirty="0"/>
          </a:p>
        </p:txBody>
      </p:sp>
    </p:spTree>
    <p:extLst>
      <p:ext uri="{BB962C8B-B14F-4D97-AF65-F5344CB8AC3E}">
        <p14:creationId xmlns:p14="http://schemas.microsoft.com/office/powerpoint/2010/main" val="3326189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3688E09-E9A4-12DA-813A-71B5162EE8D9}"/>
              </a:ext>
            </a:extLst>
          </p:cNvPr>
          <p:cNvSpPr/>
          <p:nvPr/>
        </p:nvSpPr>
        <p:spPr>
          <a:xfrm>
            <a:off x="433137" y="762000"/>
            <a:ext cx="10828421" cy="81814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solidFill>
                  <a:srgbClr val="03F0C2"/>
                </a:solidFill>
              </a:rPr>
              <a:t>… CIRCUNSTANCIAS VINCULADAS AL  PACIENTE</a:t>
            </a:r>
            <a:endParaRPr lang="en-US" sz="3600" dirty="0">
              <a:solidFill>
                <a:srgbClr val="03F0C2"/>
              </a:solidFill>
            </a:endParaRPr>
          </a:p>
        </p:txBody>
      </p:sp>
      <p:sp>
        <p:nvSpPr>
          <p:cNvPr id="3" name="Título 2">
            <a:extLst>
              <a:ext uri="{FF2B5EF4-FFF2-40B4-BE49-F238E27FC236}">
                <a16:creationId xmlns:a16="http://schemas.microsoft.com/office/drawing/2014/main" id="{750AC6D5-6335-0ECD-31B7-FB8F6A3F542F}"/>
              </a:ext>
            </a:extLst>
          </p:cNvPr>
          <p:cNvSpPr>
            <a:spLocks noGrp="1"/>
          </p:cNvSpPr>
          <p:nvPr>
            <p:ph type="title"/>
          </p:nvPr>
        </p:nvSpPr>
        <p:spPr>
          <a:xfrm>
            <a:off x="433137" y="4092340"/>
            <a:ext cx="11423583" cy="2206859"/>
          </a:xfrm>
          <a:solidFill>
            <a:schemeClr val="bg2"/>
          </a:solidFill>
        </p:spPr>
        <p:txBody>
          <a:bodyPr>
            <a:noAutofit/>
          </a:bodyPr>
          <a:lstStyle/>
          <a:p>
            <a:pPr>
              <a:lnSpc>
                <a:spcPct val="100000"/>
              </a:lnSpc>
            </a:pPr>
            <a:r>
              <a:rPr lang="es-ES" altLang="es-ES" sz="2400" dirty="0"/>
              <a:t>-Infancia                                                            -Adolescencia</a:t>
            </a:r>
            <a:br>
              <a:rPr lang="es-ES" altLang="es-ES" sz="2400" b="1" dirty="0"/>
            </a:br>
            <a:r>
              <a:rPr lang="es-ES" altLang="es-ES" sz="2400" b="1" dirty="0"/>
              <a:t>-</a:t>
            </a:r>
            <a:r>
              <a:rPr lang="es-ES" altLang="es-ES" sz="2400" dirty="0"/>
              <a:t>Paciente VIP                                                      -Paciente indigente</a:t>
            </a:r>
            <a:br>
              <a:rPr lang="es-ES" altLang="es-ES" sz="2400" dirty="0"/>
            </a:br>
            <a:r>
              <a:rPr lang="es-ES" altLang="es-ES" sz="2400" dirty="0"/>
              <a:t>-Paciente médico       -Sanitario        -Familiar                 -Vínculo afectivo</a:t>
            </a:r>
            <a:br>
              <a:rPr lang="es-ES" altLang="es-ES" sz="2400" dirty="0"/>
            </a:br>
            <a:r>
              <a:rPr lang="es-ES" altLang="es-ES" sz="2400" dirty="0"/>
              <a:t>-Otros idiomas                         -Otras culturas                          -Inmigrante </a:t>
            </a:r>
            <a:br>
              <a:rPr lang="es-ES" altLang="es-ES" sz="2400" dirty="0"/>
            </a:br>
            <a:r>
              <a:rPr lang="es-ES" altLang="es-ES" sz="2400" dirty="0"/>
              <a:t>-Conflictiva familiar       -Paciente incumplidor                 -</a:t>
            </a:r>
            <a:r>
              <a:rPr lang="es-ES" altLang="es-ES" sz="2400" dirty="0" err="1"/>
              <a:t>Hiperfrecuentador</a:t>
            </a:r>
            <a:endParaRPr lang="en-US" sz="2000" dirty="0"/>
          </a:p>
        </p:txBody>
      </p:sp>
      <p:pic>
        <p:nvPicPr>
          <p:cNvPr id="2052" name="Picture 4" descr="Multitud, Gente, Continentes, Mundo">
            <a:extLst>
              <a:ext uri="{FF2B5EF4-FFF2-40B4-BE49-F238E27FC236}">
                <a16:creationId xmlns:a16="http://schemas.microsoft.com/office/drawing/2014/main" id="{32B2F0ED-4C09-8517-497B-54826E460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4907" y="1633622"/>
            <a:ext cx="4653280" cy="245871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9E759E1B-1A86-5B75-9F85-795F342F59CD}"/>
              </a:ext>
            </a:extLst>
          </p:cNvPr>
          <p:cNvSpPr/>
          <p:nvPr/>
        </p:nvSpPr>
        <p:spPr>
          <a:xfrm>
            <a:off x="203200" y="6397591"/>
            <a:ext cx="9260540" cy="413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Blay Pueyo C. Actuación ante los pacientes de trato difícil. FMC 1996;3:243-9.</a:t>
            </a:r>
            <a:endParaRPr lang="en-US" sz="700" dirty="0">
              <a:solidFill>
                <a:schemeClr val="tx1"/>
              </a:solidFill>
            </a:endParaRPr>
          </a:p>
        </p:txBody>
      </p:sp>
    </p:spTree>
    <p:extLst>
      <p:ext uri="{BB962C8B-B14F-4D97-AF65-F5344CB8AC3E}">
        <p14:creationId xmlns:p14="http://schemas.microsoft.com/office/powerpoint/2010/main" val="31908397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6230</Words>
  <Application>Microsoft Office PowerPoint</Application>
  <PresentationFormat>Widescreen</PresentationFormat>
  <Paragraphs>490</Paragraphs>
  <Slides>43</Slides>
  <Notes>35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43</vt:i4>
      </vt:variant>
    </vt:vector>
  </HeadingPairs>
  <TitlesOfParts>
    <vt:vector size="58" baseType="lpstr">
      <vt:lpstr>-apple-system</vt:lpstr>
      <vt:lpstr>arial</vt:lpstr>
      <vt:lpstr>arial</vt:lpstr>
      <vt:lpstr>BlinkMacSystemFont</vt:lpstr>
      <vt:lpstr>Bradley Hand ITC</vt:lpstr>
      <vt:lpstr>Calibri</vt:lpstr>
      <vt:lpstr>Courier New</vt:lpstr>
      <vt:lpstr>Roboto</vt:lpstr>
      <vt:lpstr>Segoe UI</vt:lpstr>
      <vt:lpstr>times</vt:lpstr>
      <vt:lpstr>Times New Roman</vt:lpstr>
      <vt:lpstr>verdana</vt:lpstr>
      <vt:lpstr>verdana</vt:lpstr>
      <vt:lpstr>Wingdings</vt:lpstr>
      <vt:lpstr>Tema de Office</vt:lpstr>
      <vt:lpstr>PowerPoint Presentation</vt:lpstr>
      <vt:lpstr>EL PACIENTE DIFÍCIL</vt:lpstr>
      <vt:lpstr>Exoneración de responsabilidad y uso de la presentación</vt:lpstr>
      <vt:lpstr>Conflicto de intereses</vt:lpstr>
      <vt:lpstr>PowerPoint Presentation</vt:lpstr>
      <vt:lpstr>PowerPoint Presentation</vt:lpstr>
      <vt:lpstr>PowerPoint Presentation</vt:lpstr>
      <vt:lpstr>CENTRÁNDONOS  EN EL PACIENTE  DIFICIL POR …  </vt:lpstr>
      <vt:lpstr>-Infancia                                                            -Adolescencia -Paciente VIP                                                      -Paciente indigente -Paciente médico       -Sanitario        -Familiar                 -Vínculo afectivo -Otros idiomas                         -Otras culturas                          -Inmigrante  -Conflictiva familiar       -Paciente incumplidor                 -Hiperfrecuentador</vt:lpstr>
      <vt:lpstr>- Paciente complejo/ Pluripatológico/ Polimedicado - Paciente crónico - Paciente terminal - Paciente psiquiátrico/ Psomatizador</vt:lpstr>
      <vt:lpstr>- Paciente emotivo-seductor  - Paciente exigente-agresivo                - Paciente manipulador-masoquista   - Paciente negador-autodestructivo     - Paciente somatizador</vt:lpstr>
      <vt:lpstr>- Extraña/ Excéntrica  personalidades paranoide, esquizoide y esquizotípica - Dramática/ Errática personalidades límites, antisociales, narcisistas e histriónicas - Ansiosa/ Inhibida personalidad dependiente, por evitación y obsesivo-compulsiva</vt:lpstr>
      <vt:lpstr>  - El paciente con trastornos somáticos o somatizador   - Paciente  simulador con trastorno facticio  - Paciente con adicciones/ intoxicación /abstinencia  - Paciente con patología dual:  ADC+EM  - Paciente psicótico  </vt:lpstr>
      <vt:lpstr> - Paciente agitado/ Paciente en crisis  - Paciente anciano con demencia y deterioro cognitivo  - Paciente con lesión cerebral y déficit intelectual  - Paciente deprimido sin/con ideación suicida i </vt:lpstr>
      <vt:lpstr>PowerPoint Presentation</vt:lpstr>
      <vt:lpstr>DIFICULTADES SEGÚN  PROFESIONAL …    </vt:lpstr>
      <vt:lpstr>PowerPoint Presentation</vt:lpstr>
      <vt:lpstr> COMO ELEMENTOS FACILITADORES O LIMITADORES  PARA GENERAR VÍNCULO INTERPERSONAL </vt:lpstr>
      <vt:lpstr>PowerPoint Presentation</vt:lpstr>
      <vt:lpstr>       </vt:lpstr>
      <vt:lpstr> DESARROLLAR HABILIDADES, FACILITA LA PREVENCIÓN  Y RESOLUCIÓN DE CONFLICTOS, DISMINUYE EL BURN-OUT </vt:lpstr>
      <vt:lpstr>PARTICIPACIÓN DEL ENTORNO COMO ELEMENTO DE CRISPACIÓN    </vt:lpstr>
      <vt:lpstr> </vt:lpstr>
      <vt:lpstr>LA FALTA DE CALIDAD DE RECURSOS DIFICULTA EL DESARROLLO DE LAS CONSULTAS  </vt:lpstr>
      <vt:lpstr>CONOCER LOS LÍMITES DEL ENTORNO, PERMITE ANTICIPARSE A CONFLICTOS Y PREVIENE DEL BURN-OUT</vt:lpstr>
      <vt:lpstr>ALGUNAS PROPUESTAS  DE INTERVENCIÓN  BÁSICAMENTE, PARA PREVENIR Y AFRONTAR  CONFLICTOS EN LAS CONSULTAS TENDREMOS QUE …  </vt:lpstr>
      <vt:lpstr> </vt:lpstr>
      <vt:lpstr> </vt:lpstr>
      <vt:lpstr> </vt:lpstr>
      <vt:lpstr> </vt:lpstr>
      <vt:lpstr> </vt:lpstr>
      <vt:lpstr>PowerPoint Presentation</vt:lpstr>
      <vt:lpstr>PowerPoint Presentation</vt:lpstr>
      <vt:lpstr>PowerPoint Presentation</vt:lpstr>
      <vt:lpstr>NORMAS DE BUENAS PRACTICAS CLÍNICAS  EN PACIENTES CON SÍNTOMAS SOMÁTICOS                                </vt:lpstr>
      <vt:lpstr>PowerPoint Presentation</vt:lpstr>
      <vt:lpstr>En la mitad de las visitas no hay problema médico o patología orgánica demostrable</vt:lpstr>
      <vt:lpstr>    </vt:lpstr>
      <vt:lpstr>RESULTADOS DE UNA CORRECTA INTERVENCIÓN …  </vt:lpstr>
      <vt:lpstr>LA CORRECTA ENTREVISTA CLÍNICA SEMIESTRUCTURADA, CON ESCUCHA ACTIVA: </vt:lpstr>
      <vt:lpstr>-   EFECTIVIDAD EN EL TRATO AL PACIENTE  -   EFICIENCIA PARA EL SISTEMA  -   ESTABILIZACIÓN Y CRECIMIENTO PROFESIONAL </vt:lpstr>
      <vt:lpstr>CONCLUSIONES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Marta Clariana Colet</cp:lastModifiedBy>
  <cp:revision>288</cp:revision>
  <dcterms:created xsi:type="dcterms:W3CDTF">2020-01-08T08:56:59Z</dcterms:created>
  <dcterms:modified xsi:type="dcterms:W3CDTF">2023-06-06T21:58:22Z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33616b6-00a5-4cd1-b577-93208fa93eb1_Enabled">
    <vt:lpwstr>true</vt:lpwstr>
  </property>
  <property fmtid="{D5CDD505-2E9C-101B-9397-08002B2CF9AE}" pid="3" name="MSIP_Label_533616b6-00a5-4cd1-b577-93208fa93eb1_SetDate">
    <vt:lpwstr>2023-01-27T17:40:40Z</vt:lpwstr>
  </property>
  <property fmtid="{D5CDD505-2E9C-101B-9397-08002B2CF9AE}" pid="4" name="MSIP_Label_533616b6-00a5-4cd1-b577-93208fa93eb1_Method">
    <vt:lpwstr>Standard</vt:lpwstr>
  </property>
  <property fmtid="{D5CDD505-2E9C-101B-9397-08002B2CF9AE}" pid="5" name="MSIP_Label_533616b6-00a5-4cd1-b577-93208fa93eb1_Name">
    <vt:lpwstr>Internal Use</vt:lpwstr>
  </property>
  <property fmtid="{D5CDD505-2E9C-101B-9397-08002B2CF9AE}" pid="6" name="MSIP_Label_533616b6-00a5-4cd1-b577-93208fa93eb1_SiteId">
    <vt:lpwstr>342ace0e-1054-45ce-9b30-900fc0440b9d</vt:lpwstr>
  </property>
  <property fmtid="{D5CDD505-2E9C-101B-9397-08002B2CF9AE}" pid="7" name="MSIP_Label_533616b6-00a5-4cd1-b577-93208fa93eb1_ActionId">
    <vt:lpwstr>77478d57-3647-43f0-b108-7f440d60a321</vt:lpwstr>
  </property>
  <property fmtid="{D5CDD505-2E9C-101B-9397-08002B2CF9AE}" pid="8" name="MSIP_Label_533616b6-00a5-4cd1-b577-93208fa93eb1_ContentBits">
    <vt:lpwstr>1</vt:lpwstr>
  </property>
  <property fmtid="{D5CDD505-2E9C-101B-9397-08002B2CF9AE}" pid="9" name="ClassificationContentMarkingHeaderLocations">
    <vt:lpwstr>Tema de Office:5</vt:lpwstr>
  </property>
  <property fmtid="{D5CDD505-2E9C-101B-9397-08002B2CF9AE}" pid="10" name="ClassificationContentMarkingHeaderText">
    <vt:lpwstr>INTERNAL USE</vt:lpwstr>
  </property>
</Properties>
</file>