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263" r:id="rId2"/>
    <p:sldId id="267" r:id="rId3"/>
    <p:sldId id="264" r:id="rId4"/>
    <p:sldId id="257" r:id="rId5"/>
    <p:sldId id="965" r:id="rId6"/>
    <p:sldId id="613" r:id="rId7"/>
    <p:sldId id="659" r:id="rId8"/>
    <p:sldId id="660" r:id="rId9"/>
    <p:sldId id="661" r:id="rId10"/>
    <p:sldId id="588" r:id="rId11"/>
    <p:sldId id="662" r:id="rId12"/>
    <p:sldId id="663" r:id="rId13"/>
    <p:sldId id="664" r:id="rId14"/>
    <p:sldId id="665" r:id="rId15"/>
    <p:sldId id="703" r:id="rId16"/>
    <p:sldId id="704" r:id="rId17"/>
    <p:sldId id="705" r:id="rId18"/>
    <p:sldId id="589" r:id="rId19"/>
    <p:sldId id="591" r:id="rId20"/>
    <p:sldId id="700" r:id="rId21"/>
    <p:sldId id="701" r:id="rId22"/>
    <p:sldId id="702" r:id="rId23"/>
    <p:sldId id="699" r:id="rId24"/>
    <p:sldId id="629" r:id="rId25"/>
    <p:sldId id="666" r:id="rId26"/>
    <p:sldId id="694" r:id="rId27"/>
    <p:sldId id="695" r:id="rId28"/>
    <p:sldId id="667" r:id="rId29"/>
    <p:sldId id="711" r:id="rId30"/>
    <p:sldId id="668" r:id="rId31"/>
    <p:sldId id="706" r:id="rId32"/>
    <p:sldId id="707" r:id="rId33"/>
    <p:sldId id="693" r:id="rId34"/>
    <p:sldId id="669" r:id="rId35"/>
    <p:sldId id="587" r:id="rId36"/>
    <p:sldId id="582" r:id="rId37"/>
    <p:sldId id="697" r:id="rId38"/>
    <p:sldId id="592" r:id="rId39"/>
    <p:sldId id="617" r:id="rId40"/>
    <p:sldId id="670" r:id="rId41"/>
    <p:sldId id="671" r:id="rId42"/>
    <p:sldId id="672" r:id="rId43"/>
    <p:sldId id="614" r:id="rId44"/>
    <p:sldId id="622" r:id="rId45"/>
    <p:sldId id="673" r:id="rId46"/>
    <p:sldId id="674" r:id="rId47"/>
    <p:sldId id="675" r:id="rId48"/>
    <p:sldId id="676" r:id="rId49"/>
    <p:sldId id="590" r:id="rId50"/>
    <p:sldId id="595" r:id="rId51"/>
    <p:sldId id="677" r:id="rId52"/>
    <p:sldId id="678" r:id="rId53"/>
    <p:sldId id="608" r:id="rId54"/>
    <p:sldId id="609" r:id="rId55"/>
    <p:sldId id="696" r:id="rId56"/>
    <p:sldId id="679" r:id="rId57"/>
    <p:sldId id="594" r:id="rId58"/>
    <p:sldId id="698" r:id="rId59"/>
    <p:sldId id="680" r:id="rId60"/>
    <p:sldId id="681" r:id="rId61"/>
    <p:sldId id="682" r:id="rId62"/>
    <p:sldId id="683" r:id="rId63"/>
    <p:sldId id="684" r:id="rId64"/>
    <p:sldId id="964" r:id="rId65"/>
    <p:sldId id="691" r:id="rId66"/>
    <p:sldId id="709" r:id="rId67"/>
    <p:sldId id="687" r:id="rId68"/>
    <p:sldId id="688" r:id="rId69"/>
    <p:sldId id="686" r:id="rId70"/>
    <p:sldId id="685" r:id="rId71"/>
    <p:sldId id="710" r:id="rId72"/>
    <p:sldId id="689" r:id="rId73"/>
    <p:sldId id="265" r:id="rId74"/>
    <p:sldId id="266" r:id="rId7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F0C2"/>
    <a:srgbClr val="0027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5"/>
    <p:restoredTop sz="94741"/>
  </p:normalViewPr>
  <p:slideViewPr>
    <p:cSldViewPr snapToGrid="0" snapToObjects="1">
      <p:cViewPr varScale="1">
        <p:scale>
          <a:sx n="59" d="100"/>
          <a:sy n="59" d="100"/>
        </p:scale>
        <p:origin x="908" y="60"/>
      </p:cViewPr>
      <p:guideLst/>
    </p:cSldViewPr>
  </p:slideViewPr>
  <p:notesTextViewPr>
    <p:cViewPr>
      <p:scale>
        <a:sx n="1" d="1"/>
        <a:sy n="1" d="1"/>
      </p:scale>
      <p:origin x="0" y="0"/>
    </p:cViewPr>
  </p:notesTextViewPr>
  <p:notesViewPr>
    <p:cSldViewPr snapToGrid="0" snapToObjects="1">
      <p:cViewPr varScale="1">
        <p:scale>
          <a:sx n="106" d="100"/>
          <a:sy n="106" d="100"/>
        </p:scale>
        <p:origin x="51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1B1995A-A9CC-B74B-A291-C151C0EBF7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D5E56AE-739B-2449-8DCF-48295C920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5CF30B-E776-3943-8618-A2E8577E1FE3}" type="datetimeFigureOut">
              <a:rPr lang="es-ES" smtClean="0"/>
              <a:t>07/06/2023</a:t>
            </a:fld>
            <a:endParaRPr lang="es-ES"/>
          </a:p>
        </p:txBody>
      </p:sp>
      <p:sp>
        <p:nvSpPr>
          <p:cNvPr id="4" name="Marcador de pie de página 3">
            <a:extLst>
              <a:ext uri="{FF2B5EF4-FFF2-40B4-BE49-F238E27FC236}">
                <a16:creationId xmlns:a16="http://schemas.microsoft.com/office/drawing/2014/main" id="{62F509A3-DEA5-854B-B255-2E996567B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3D5D4984-32B9-3645-9BF6-3114640ADF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D29097-0FC5-C544-9EE4-DBE717EA4B79}" type="slidenum">
              <a:rPr lang="es-ES" smtClean="0"/>
              <a:t>‹#›</a:t>
            </a:fld>
            <a:endParaRPr lang="es-ES"/>
          </a:p>
        </p:txBody>
      </p:sp>
    </p:spTree>
    <p:extLst>
      <p:ext uri="{BB962C8B-B14F-4D97-AF65-F5344CB8AC3E}">
        <p14:creationId xmlns:p14="http://schemas.microsoft.com/office/powerpoint/2010/main" val="3902566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8C829-4F4A-A040-918E-6EF7376D3D75}" type="datetimeFigureOut">
              <a:rPr lang="es-ES" smtClean="0"/>
              <a:t>07/06/2023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D445E-4BBF-644F-BAF6-1A54A5D975D3}" type="slidenum">
              <a:rPr lang="es-ES" smtClean="0"/>
              <a:t>‹#›</a:t>
            </a:fld>
            <a:endParaRPr lang="es-ES"/>
          </a:p>
        </p:txBody>
      </p:sp>
    </p:spTree>
    <p:extLst>
      <p:ext uri="{BB962C8B-B14F-4D97-AF65-F5344CB8AC3E}">
        <p14:creationId xmlns:p14="http://schemas.microsoft.com/office/powerpoint/2010/main" val="153026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6D144-DB5E-C54E-8EB0-AEF682B629F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04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6D144-DB5E-C54E-8EB0-AEF682B629F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3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6D144-DB5E-C54E-8EB0-AEF682B629F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1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35300CB-6DC8-5246-AA8D-C10E77D51A02}"/>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Text Box 2">
            <a:extLst>
              <a:ext uri="{FF2B5EF4-FFF2-40B4-BE49-F238E27FC236}">
                <a16:creationId xmlns:a16="http://schemas.microsoft.com/office/drawing/2014/main" id="{DEA7760F-F318-5546-9461-4D348FEA1E39}"/>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s-ES">
                <a:latin typeface="Arial" panose="020B0604020202020204" pitchFamily="34" charset="0"/>
                <a:ea typeface="msgothic" charset="0"/>
                <a:cs typeface="msgothic" charset="0"/>
              </a:rPr>
              <a:t>The path to precision diabetes medicine. HEA, health economic assessment. Adapted from Fitipaldi et al. (136).</a:t>
            </a:r>
          </a:p>
        </p:txBody>
      </p:sp>
    </p:spTree>
    <p:extLst>
      <p:ext uri="{BB962C8B-B14F-4D97-AF65-F5344CB8AC3E}">
        <p14:creationId xmlns:p14="http://schemas.microsoft.com/office/powerpoint/2010/main" val="3360928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399903" y="2257077"/>
            <a:ext cx="6079525" cy="1305878"/>
          </a:xfrm>
        </p:spPr>
        <p:txBody>
          <a:bodyPr anchor="b">
            <a:noAutofit/>
          </a:bodyPr>
          <a:lstStyle>
            <a:lvl1pPr algn="l">
              <a:defRPr sz="4000" b="1" i="0">
                <a:solidFill>
                  <a:schemeClr val="bg1"/>
                </a:solidFill>
                <a:latin typeface="Arial" charset="0"/>
                <a:ea typeface="Arial" charset="0"/>
                <a:cs typeface="Arial" charset="0"/>
              </a:defRPr>
            </a:lvl1pPr>
          </a:lstStyle>
          <a:p>
            <a:r>
              <a:rPr lang="es-ES_tradnl" dirty="0"/>
              <a:t>Título de la</a:t>
            </a:r>
            <a:br>
              <a:rPr lang="es-ES_tradnl" dirty="0"/>
            </a:br>
            <a:r>
              <a:rPr lang="es-ES_tradnl" dirty="0"/>
              <a:t>ponencia</a:t>
            </a:r>
          </a:p>
        </p:txBody>
      </p:sp>
      <p:sp>
        <p:nvSpPr>
          <p:cNvPr id="3" name="Subtítulo 2"/>
          <p:cNvSpPr>
            <a:spLocks noGrp="1"/>
          </p:cNvSpPr>
          <p:nvPr>
            <p:ph type="subTitle" idx="1" hasCustomPrompt="1"/>
          </p:nvPr>
        </p:nvSpPr>
        <p:spPr>
          <a:xfrm>
            <a:off x="5399901" y="3762679"/>
            <a:ext cx="6079525" cy="770020"/>
          </a:xfrm>
        </p:spPr>
        <p:txBody>
          <a:bodyPr/>
          <a:lstStyle>
            <a:lvl1pPr marL="0" indent="0" algn="l">
              <a:buNone/>
              <a:defRPr sz="2400">
                <a:solidFill>
                  <a:srgbClr val="03F0C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dirty="0"/>
              <a:t>Ponente</a:t>
            </a:r>
          </a:p>
        </p:txBody>
      </p:sp>
    </p:spTree>
    <p:extLst>
      <p:ext uri="{BB962C8B-B14F-4D97-AF65-F5344CB8AC3E}">
        <p14:creationId xmlns:p14="http://schemas.microsoft.com/office/powerpoint/2010/main" val="407284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500"/>
            </a:lvl1pPr>
          </a:lstStyle>
          <a:p>
            <a:r>
              <a:rPr lang="es-ES_tradnl" dirty="0"/>
              <a:t>Haga clic para modificar el estilo de título del patrón</a:t>
            </a:r>
          </a:p>
        </p:txBody>
      </p:sp>
      <p:sp>
        <p:nvSpPr>
          <p:cNvPr id="3" name="Marcador de contenido 2"/>
          <p:cNvSpPr>
            <a:spLocks noGrp="1"/>
          </p:cNvSpPr>
          <p:nvPr>
            <p:ph idx="1"/>
          </p:nvPr>
        </p:nvSpPr>
        <p:spPr/>
        <p:txBody>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07/06/2023</a:t>
            </a:fld>
            <a:endParaRPr lang="es-ES_tradn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110784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dirty="0"/>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Tree>
    <p:extLst>
      <p:ext uri="{BB962C8B-B14F-4D97-AF65-F5344CB8AC3E}">
        <p14:creationId xmlns:p14="http://schemas.microsoft.com/office/powerpoint/2010/main" val="84672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07/06/2023</a:t>
            </a:fld>
            <a:endParaRPr lang="es-ES_tradnl"/>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dirty="0"/>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22032" y="365125"/>
            <a:ext cx="9264580" cy="1325563"/>
          </a:xfrm>
          <a:prstGeom prst="rect">
            <a:avLst/>
          </a:prstGeom>
        </p:spPr>
        <p:txBody>
          <a:bodyPr vert="horz" lIns="91440" tIns="45720" rIns="91440" bIns="45720" rtlCol="0" anchor="ctr">
            <a:normAutofit/>
          </a:bodyPr>
          <a:lstStyle/>
          <a:p>
            <a:r>
              <a:rPr lang="es-ES_tradnl" dirty="0"/>
              <a:t>Haga clic para modificar el estilo de título del patrón</a:t>
            </a:r>
          </a:p>
        </p:txBody>
      </p:sp>
      <p:sp>
        <p:nvSpPr>
          <p:cNvPr id="3" name="Marcador de texto 2"/>
          <p:cNvSpPr>
            <a:spLocks noGrp="1"/>
          </p:cNvSpPr>
          <p:nvPr>
            <p:ph type="body" idx="1"/>
          </p:nvPr>
        </p:nvSpPr>
        <p:spPr>
          <a:xfrm>
            <a:off x="422031" y="1825625"/>
            <a:ext cx="11374733" cy="4351338"/>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5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3F0C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5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tiff"/><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4.gif"/><Relationship Id="rId5" Type="http://schemas.openxmlformats.org/officeDocument/2006/relationships/image" Target="../media/image62.tiff"/><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83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7B311E03-1D5C-456A-A26E-03D9828F26AF}"/>
              </a:ext>
            </a:extLst>
          </p:cNvPr>
          <p:cNvSpPr txBox="1">
            <a:spLocks/>
          </p:cNvSpPr>
          <p:nvPr/>
        </p:nvSpPr>
        <p:spPr>
          <a:xfrm>
            <a:off x="1952625" y="2819401"/>
            <a:ext cx="8229600" cy="159543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algn="ctr" defTabSz="914377">
              <a:lnSpc>
                <a:spcPct val="200000"/>
              </a:lnSpc>
              <a:spcBef>
                <a:spcPts val="1000"/>
              </a:spcBef>
              <a:buClr>
                <a:srgbClr val="232D47"/>
              </a:buClr>
              <a:buNone/>
            </a:pPr>
            <a:r>
              <a:rPr lang="es-ES" altLang="es-ES" sz="700" dirty="0">
                <a:solidFill>
                  <a:srgbClr val="6F6F6F">
                    <a:lumMod val="50000"/>
                  </a:srgbClr>
                </a:solidFill>
                <a:latin typeface="Gill Sans MT" panose="020B0502020104020203" pitchFamily="34" charset="0"/>
                <a:ea typeface="ＭＳ Ｐゴシック" panose="020B0600070205080204" pitchFamily="34" charset="-128"/>
              </a:rPr>
              <a:t>  </a:t>
            </a:r>
            <a:r>
              <a:rPr lang="es-ES" altLang="es-ES" sz="3200" b="1" dirty="0">
                <a:solidFill>
                  <a:srgbClr val="6F6F6F">
                    <a:lumMod val="50000"/>
                  </a:srgbClr>
                </a:solidFill>
                <a:latin typeface="Gill Sans MT" panose="020B0502020104020203" pitchFamily="34" charset="0"/>
                <a:ea typeface="ＭＳ Ｐゴシック" panose="020B0600070205080204" pitchFamily="34" charset="-128"/>
              </a:rPr>
              <a:t>¿Alguna prueba complementaria?</a:t>
            </a:r>
            <a:endParaRPr lang="es-ES" altLang="es-ES" sz="700" dirty="0">
              <a:solidFill>
                <a:srgbClr val="6F6F6F">
                  <a:lumMod val="50000"/>
                </a:srgbClr>
              </a:solidFill>
              <a:latin typeface="Gill Sans MT" panose="020B0502020104020203" pitchFamily="34" charset="0"/>
              <a:ea typeface="ＭＳ Ｐゴシック" panose="020B0600070205080204" pitchFamily="34" charset="-128"/>
            </a:endParaRPr>
          </a:p>
        </p:txBody>
      </p:sp>
      <p:sp>
        <p:nvSpPr>
          <p:cNvPr id="2" name="1 Título">
            <a:extLst>
              <a:ext uri="{FF2B5EF4-FFF2-40B4-BE49-F238E27FC236}">
                <a16:creationId xmlns:a16="http://schemas.microsoft.com/office/drawing/2014/main" id="{2CEFC96F-9E35-C8C4-5E50-51F4499592DD}"/>
              </a:ext>
            </a:extLst>
          </p:cNvPr>
          <p:cNvSpPr txBox="1">
            <a:spLocks/>
          </p:cNvSpPr>
          <p:nvPr/>
        </p:nvSpPr>
        <p:spPr>
          <a:xfrm>
            <a:off x="550430" y="385186"/>
            <a:ext cx="11401425"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 altLang="es-ES" sz="2800">
                <a:solidFill>
                  <a:srgbClr val="2A6D7D"/>
                </a:solidFill>
                <a:latin typeface="Bookman Old Style" panose="02050604050505020204" pitchFamily="18" charset="0"/>
                <a:ea typeface="ＭＳ Ｐゴシック" panose="020B0600070205080204" pitchFamily="34" charset="-128"/>
              </a:rPr>
              <a:t>No todo lo que parece diabetes tipo 2 lo es</a:t>
            </a:r>
            <a:endParaRPr lang="es-ES" altLang="es-ES" sz="2800" dirty="0">
              <a:solidFill>
                <a:srgbClr val="2A6D7D"/>
              </a:solidFill>
              <a:latin typeface="Bookman Old Style" panose="02050604050505020204" pitchFamily="18" charset="0"/>
              <a:ea typeface="ＭＳ Ｐゴシック" panose="020B0600070205080204" pitchFamily="34" charset="-128"/>
            </a:endParaRPr>
          </a:p>
        </p:txBody>
      </p:sp>
    </p:spTree>
    <p:extLst>
      <p:ext uri="{BB962C8B-B14F-4D97-AF65-F5344CB8AC3E}">
        <p14:creationId xmlns:p14="http://schemas.microsoft.com/office/powerpoint/2010/main" val="10060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Título">
            <a:extLst>
              <a:ext uri="{FF2B5EF4-FFF2-40B4-BE49-F238E27FC236}">
                <a16:creationId xmlns:a16="http://schemas.microsoft.com/office/drawing/2014/main" id="{CC44E5AA-9B83-2F49-8886-3A4D54CBE44A}"/>
              </a:ext>
            </a:extLst>
          </p:cNvPr>
          <p:cNvSpPr>
            <a:spLocks noGrp="1"/>
          </p:cNvSpPr>
          <p:nvPr>
            <p:ph type="title" idx="4294967295"/>
          </p:nvPr>
        </p:nvSpPr>
        <p:spPr>
          <a:xfrm>
            <a:off x="558079" y="398461"/>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tipo LADA</a:t>
            </a:r>
          </a:p>
        </p:txBody>
      </p:sp>
      <p:sp>
        <p:nvSpPr>
          <p:cNvPr id="32770" name="Marcador de contenido 1">
            <a:extLst>
              <a:ext uri="{FF2B5EF4-FFF2-40B4-BE49-F238E27FC236}">
                <a16:creationId xmlns:a16="http://schemas.microsoft.com/office/drawing/2014/main" id="{CD9A59D0-3DEF-2E4D-967E-1CF263333E79}"/>
              </a:ext>
            </a:extLst>
          </p:cNvPr>
          <p:cNvSpPr txBox="1">
            <a:spLocks/>
          </p:cNvSpPr>
          <p:nvPr/>
        </p:nvSpPr>
        <p:spPr bwMode="auto">
          <a:xfrm>
            <a:off x="1952625" y="1872672"/>
            <a:ext cx="815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319088">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639763" indent="-2730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marL="273044" indent="-319080" defTabSz="914377" fontAlgn="base">
              <a:spcBef>
                <a:spcPts val="700"/>
              </a:spcBef>
              <a:spcAft>
                <a:spcPct val="0"/>
              </a:spcAft>
              <a:buClr>
                <a:srgbClr val="9FB8CD"/>
              </a:buClr>
              <a:buSzPct val="60000"/>
              <a:buFont typeface="Wingdings 2" pitchFamily="2" charset="2"/>
              <a:buChar char=""/>
            </a:pPr>
            <a:r>
              <a:rPr lang="es-ES" altLang="es-ES" sz="2400" dirty="0">
                <a:solidFill>
                  <a:prstClr val="black"/>
                </a:solidFill>
                <a:latin typeface="Gill Sans MT" panose="020B0502020104020203" pitchFamily="34" charset="0"/>
                <a:cs typeface="Arial" panose="020B0604020202020204" pitchFamily="34" charset="0"/>
              </a:rPr>
              <a:t>Diabetes diagnosticada en la edad adulta: 30 años en la mayoría de las definiciones.</a:t>
            </a:r>
          </a:p>
          <a:p>
            <a:pPr marL="273044" indent="-319080" defTabSz="914377" fontAlgn="base">
              <a:spcBef>
                <a:spcPts val="700"/>
              </a:spcBef>
              <a:spcAft>
                <a:spcPct val="0"/>
              </a:spcAft>
              <a:buClr>
                <a:srgbClr val="9FB8CD"/>
              </a:buClr>
              <a:buSzPct val="60000"/>
              <a:buFont typeface="Wingdings 2" pitchFamily="2" charset="2"/>
              <a:buChar char=""/>
            </a:pPr>
            <a:r>
              <a:rPr lang="es-ES" altLang="es-ES" sz="2400" dirty="0">
                <a:solidFill>
                  <a:prstClr val="black"/>
                </a:solidFill>
                <a:latin typeface="Gill Sans MT" panose="020B0502020104020203" pitchFamily="34" charset="0"/>
                <a:cs typeface="Arial" panose="020B0604020202020204" pitchFamily="34" charset="0"/>
              </a:rPr>
              <a:t>Presencia de autoinmunidad pancreática: la mayoría Ac-GAD (+).</a:t>
            </a:r>
          </a:p>
          <a:p>
            <a:pPr marL="273044" indent="-319080" defTabSz="914377" fontAlgn="base">
              <a:spcBef>
                <a:spcPts val="700"/>
              </a:spcBef>
              <a:spcAft>
                <a:spcPct val="0"/>
              </a:spcAft>
              <a:buClr>
                <a:srgbClr val="9FB8CD"/>
              </a:buClr>
              <a:buSzPct val="60000"/>
              <a:buFont typeface="Wingdings 2" pitchFamily="2" charset="2"/>
              <a:buChar char=""/>
            </a:pPr>
            <a:r>
              <a:rPr lang="es-ES" altLang="es-ES" sz="2400" dirty="0">
                <a:solidFill>
                  <a:prstClr val="black"/>
                </a:solidFill>
                <a:latin typeface="Gill Sans MT" panose="020B0502020104020203" pitchFamily="34" charset="0"/>
                <a:cs typeface="Arial" panose="020B0604020202020204" pitchFamily="34" charset="0"/>
              </a:rPr>
              <a:t>Fallo progresivo de célula beta: muchos necesitan insulina para su control pero no inicialmente.</a:t>
            </a:r>
          </a:p>
        </p:txBody>
      </p:sp>
      <p:pic>
        <p:nvPicPr>
          <p:cNvPr id="32771" name="Imagen 3">
            <a:extLst>
              <a:ext uri="{FF2B5EF4-FFF2-40B4-BE49-F238E27FC236}">
                <a16:creationId xmlns:a16="http://schemas.microsoft.com/office/drawing/2014/main" id="{CA051EF8-1647-B64B-A4CE-B61DA8BB73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9539" y="4765677"/>
            <a:ext cx="156527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Imagen 4">
            <a:extLst>
              <a:ext uri="{FF2B5EF4-FFF2-40B4-BE49-F238E27FC236}">
                <a16:creationId xmlns:a16="http://schemas.microsoft.com/office/drawing/2014/main" id="{B20D342F-FE70-4E49-A336-7BBD84FE80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4765675"/>
            <a:ext cx="13843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2375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Título">
            <a:extLst>
              <a:ext uri="{FF2B5EF4-FFF2-40B4-BE49-F238E27FC236}">
                <a16:creationId xmlns:a16="http://schemas.microsoft.com/office/drawing/2014/main" id="{F92A5D5C-8818-9F4F-A1EB-63FFAB20A77C}"/>
              </a:ext>
            </a:extLst>
          </p:cNvPr>
          <p:cNvSpPr>
            <a:spLocks noGrp="1"/>
          </p:cNvSpPr>
          <p:nvPr>
            <p:ph type="title" idx="4294967295"/>
          </p:nvPr>
        </p:nvSpPr>
        <p:spPr>
          <a:xfrm>
            <a:off x="511897" y="276053"/>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LADA</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Prevalencia</a:t>
            </a:r>
          </a:p>
        </p:txBody>
      </p:sp>
      <p:sp>
        <p:nvSpPr>
          <p:cNvPr id="4" name="4 CuadroTexto">
            <a:extLst>
              <a:ext uri="{FF2B5EF4-FFF2-40B4-BE49-F238E27FC236}">
                <a16:creationId xmlns:a16="http://schemas.microsoft.com/office/drawing/2014/main" id="{8134B6DC-7B24-09FF-CDF0-CBAD43ADEC8A}"/>
              </a:ext>
            </a:extLst>
          </p:cNvPr>
          <p:cNvSpPr txBox="1">
            <a:spLocks noChangeArrowheads="1"/>
          </p:cNvSpPr>
          <p:nvPr/>
        </p:nvSpPr>
        <p:spPr bwMode="auto">
          <a:xfrm>
            <a:off x="6527251" y="6330454"/>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Buzzetti</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R et al.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Nat</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Rev</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Dis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Primers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2022;8:63</a:t>
            </a:r>
            <a:endParaRPr kumimoji="0" lang="es-ES"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EDC9DA0F-0A9B-4BF8-BC84-B13A769522CD}"/>
              </a:ext>
            </a:extLst>
          </p:cNvPr>
          <p:cNvPicPr>
            <a:picLocks noChangeAspect="1"/>
          </p:cNvPicPr>
          <p:nvPr/>
        </p:nvPicPr>
        <p:blipFill>
          <a:blip r:embed="rId2"/>
          <a:stretch>
            <a:fillRect/>
          </a:stretch>
        </p:blipFill>
        <p:spPr>
          <a:xfrm>
            <a:off x="1428686" y="1305467"/>
            <a:ext cx="9762340" cy="4681382"/>
          </a:xfrm>
          <a:prstGeom prst="rect">
            <a:avLst/>
          </a:prstGeom>
        </p:spPr>
      </p:pic>
    </p:spTree>
    <p:extLst>
      <p:ext uri="{BB962C8B-B14F-4D97-AF65-F5344CB8AC3E}">
        <p14:creationId xmlns:p14="http://schemas.microsoft.com/office/powerpoint/2010/main" val="12874940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Título">
            <a:extLst>
              <a:ext uri="{FF2B5EF4-FFF2-40B4-BE49-F238E27FC236}">
                <a16:creationId xmlns:a16="http://schemas.microsoft.com/office/drawing/2014/main" id="{054A8454-D4C2-D841-88EB-70124F21C2FC}"/>
              </a:ext>
            </a:extLst>
          </p:cNvPr>
          <p:cNvSpPr>
            <a:spLocks noGrp="1"/>
          </p:cNvSpPr>
          <p:nvPr>
            <p:ph type="title" idx="4294967295"/>
          </p:nvPr>
        </p:nvSpPr>
        <p:spPr>
          <a:xfrm>
            <a:off x="466503" y="317797"/>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LADA</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Características de los pacientes</a:t>
            </a:r>
          </a:p>
        </p:txBody>
      </p:sp>
      <p:sp>
        <p:nvSpPr>
          <p:cNvPr id="5" name="4 CuadroTexto">
            <a:extLst>
              <a:ext uri="{FF2B5EF4-FFF2-40B4-BE49-F238E27FC236}">
                <a16:creationId xmlns:a16="http://schemas.microsoft.com/office/drawing/2014/main" id="{9378BCE1-EA08-DB53-085C-1C8F1E3AF770}"/>
              </a:ext>
            </a:extLst>
          </p:cNvPr>
          <p:cNvSpPr txBox="1">
            <a:spLocks noChangeArrowheads="1"/>
          </p:cNvSpPr>
          <p:nvPr/>
        </p:nvSpPr>
        <p:spPr bwMode="auto">
          <a:xfrm>
            <a:off x="5532532" y="6232426"/>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Mollo</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et al.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Diab</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Metab</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Res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Rev</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2013; 29: 446–51</a:t>
            </a:r>
            <a:endParaRPr kumimoji="0" lang="es-ES"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F0689F03-14F4-4DCB-6784-A44F197DD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532" y="1412776"/>
            <a:ext cx="88169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519D3E9A-40FC-A930-D5F6-4BC6174D1C0D}"/>
              </a:ext>
            </a:extLst>
          </p:cNvPr>
          <p:cNvSpPr txBox="1"/>
          <p:nvPr/>
        </p:nvSpPr>
        <p:spPr>
          <a:xfrm>
            <a:off x="4799857" y="1504242"/>
            <a:ext cx="1368152" cy="3970318"/>
          </a:xfrm>
          <a:prstGeom prst="rect">
            <a:avLst/>
          </a:prstGeom>
          <a:noFill/>
          <a:ln w="41275">
            <a:solidFill>
              <a:srgbClr val="FF0000"/>
            </a:solidFill>
          </a:ln>
        </p:spPr>
        <p:txBody>
          <a:bodyPr wrap="square" rtlCol="0">
            <a:spAutoFit/>
          </a:bodyPr>
          <a:lstStyle/>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a:p>
            <a:pPr eaLnBrk="0" fontAlgn="base" hangingPunct="0">
              <a:spcBef>
                <a:spcPct val="0"/>
              </a:spcBef>
              <a:spcAft>
                <a:spcPct val="0"/>
              </a:spcAft>
              <a:defRPr/>
            </a:pPr>
            <a:endParaRPr lang="es-ES" dirty="0">
              <a:solidFill>
                <a:prstClr val="black"/>
              </a:solidFill>
              <a:cs typeface="Arial" panose="020B0604020202020204" pitchFamily="34" charset="0"/>
            </a:endParaRPr>
          </a:p>
        </p:txBody>
      </p:sp>
    </p:spTree>
    <p:extLst>
      <p:ext uri="{BB962C8B-B14F-4D97-AF65-F5344CB8AC3E}">
        <p14:creationId xmlns:p14="http://schemas.microsoft.com/office/powerpoint/2010/main" val="289730496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Título">
            <a:extLst>
              <a:ext uri="{FF2B5EF4-FFF2-40B4-BE49-F238E27FC236}">
                <a16:creationId xmlns:a16="http://schemas.microsoft.com/office/drawing/2014/main" id="{B2A246BE-756E-B343-9462-7F5FC5AAE4F6}"/>
              </a:ext>
            </a:extLst>
          </p:cNvPr>
          <p:cNvSpPr>
            <a:spLocks noGrp="1"/>
          </p:cNvSpPr>
          <p:nvPr>
            <p:ph type="title" idx="4294967295"/>
          </p:nvPr>
        </p:nvSpPr>
        <p:spPr>
          <a:xfrm>
            <a:off x="504034" y="374841"/>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Secreción de insulina</a:t>
            </a:r>
          </a:p>
        </p:txBody>
      </p:sp>
      <p:sp>
        <p:nvSpPr>
          <p:cNvPr id="38914" name="Text Box 5">
            <a:extLst>
              <a:ext uri="{FF2B5EF4-FFF2-40B4-BE49-F238E27FC236}">
                <a16:creationId xmlns:a16="http://schemas.microsoft.com/office/drawing/2014/main" id="{7ED3A5FA-F1E8-AC49-A954-F1B1765CAEC6}"/>
              </a:ext>
            </a:extLst>
          </p:cNvPr>
          <p:cNvSpPr txBox="1">
            <a:spLocks noChangeArrowheads="1"/>
          </p:cNvSpPr>
          <p:nvPr/>
        </p:nvSpPr>
        <p:spPr bwMode="auto">
          <a:xfrm>
            <a:off x="3000375" y="6253238"/>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a:solidFill>
                  <a:srgbClr val="7F7F7F"/>
                </a:solidFill>
                <a:latin typeface="Arial" panose="020B0604020202020204" pitchFamily="34" charset="0"/>
                <a:cs typeface="Arial" panose="020B0604020202020204" pitchFamily="34" charset="0"/>
              </a:rPr>
              <a:t>Hernández et al. BMC </a:t>
            </a:r>
            <a:r>
              <a:rPr lang="es-ES_tradnl" altLang="es-ES" sz="1400" dirty="0" err="1">
                <a:solidFill>
                  <a:srgbClr val="7F7F7F"/>
                </a:solidFill>
                <a:latin typeface="Arial" panose="020B0604020202020204" pitchFamily="34" charset="0"/>
                <a:cs typeface="Arial" panose="020B0604020202020204" pitchFamily="34" charset="0"/>
              </a:rPr>
              <a:t>Endocrine</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Disorders</a:t>
            </a:r>
            <a:r>
              <a:rPr lang="es-ES_tradnl" altLang="es-ES" sz="1400" dirty="0">
                <a:solidFill>
                  <a:srgbClr val="7F7F7F"/>
                </a:solidFill>
                <a:latin typeface="Arial" panose="020B0604020202020204" pitchFamily="34" charset="0"/>
                <a:cs typeface="Arial" panose="020B0604020202020204" pitchFamily="34" charset="0"/>
              </a:rPr>
              <a:t> 2015</a:t>
            </a:r>
          </a:p>
        </p:txBody>
      </p:sp>
      <p:pic>
        <p:nvPicPr>
          <p:cNvPr id="38915" name="Picture 3">
            <a:extLst>
              <a:ext uri="{FF2B5EF4-FFF2-40B4-BE49-F238E27FC236}">
                <a16:creationId xmlns:a16="http://schemas.microsoft.com/office/drawing/2014/main" id="{F6BA88EB-DD48-D648-9C8F-ACC8A10FA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1" y="2060576"/>
            <a:ext cx="3805239"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EA11BC6F-09A6-564C-B00D-C9CC60260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060576"/>
            <a:ext cx="3690939"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7 CuadroTexto">
            <a:extLst>
              <a:ext uri="{FF2B5EF4-FFF2-40B4-BE49-F238E27FC236}">
                <a16:creationId xmlns:a16="http://schemas.microsoft.com/office/drawing/2014/main" id="{2183EF02-7BDD-C444-AF1D-386E8689BE9E}"/>
              </a:ext>
            </a:extLst>
          </p:cNvPr>
          <p:cNvSpPr txBox="1">
            <a:spLocks noChangeArrowheads="1"/>
          </p:cNvSpPr>
          <p:nvPr/>
        </p:nvSpPr>
        <p:spPr bwMode="auto">
          <a:xfrm>
            <a:off x="4335464" y="5200652"/>
            <a:ext cx="923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400" dirty="0">
                <a:solidFill>
                  <a:srgbClr val="000000"/>
                </a:solidFill>
                <a:latin typeface="Calibri" panose="020F0502020204030204" pitchFamily="34" charset="0"/>
                <a:cs typeface="Arial" panose="020B0604020202020204" pitchFamily="34" charset="0"/>
              </a:rPr>
              <a:t>DM1</a:t>
            </a:r>
          </a:p>
        </p:txBody>
      </p:sp>
      <p:sp>
        <p:nvSpPr>
          <p:cNvPr id="20" name="8 Triángulo isósceles">
            <a:extLst>
              <a:ext uri="{FF2B5EF4-FFF2-40B4-BE49-F238E27FC236}">
                <a16:creationId xmlns:a16="http://schemas.microsoft.com/office/drawing/2014/main" id="{3A5DD920-2AE0-6946-9079-B07A4EA1E96E}"/>
              </a:ext>
            </a:extLst>
          </p:cNvPr>
          <p:cNvSpPr>
            <a:spLocks noChangeArrowheads="1"/>
          </p:cNvSpPr>
          <p:nvPr/>
        </p:nvSpPr>
        <p:spPr bwMode="auto">
          <a:xfrm>
            <a:off x="4183063" y="5286377"/>
            <a:ext cx="152400" cy="123825"/>
          </a:xfrm>
          <a:prstGeom prst="triangle">
            <a:avLst>
              <a:gd name="adj" fmla="val 50000"/>
            </a:avLst>
          </a:prstGeom>
          <a:solidFill>
            <a:srgbClr val="000000"/>
          </a:solidFill>
          <a:ln w="10000">
            <a:solidFill>
              <a:srgbClr val="000000"/>
            </a:solidFill>
            <a:miter lim="800000"/>
            <a:headEnd/>
            <a:tailEnd/>
          </a:ln>
          <a:effectLst>
            <a:outerShdw blurRad="63500" dist="30000" dir="5400000" rotWithShape="0">
              <a:srgbClr val="000000">
                <a:alpha val="45000"/>
              </a:srgbClr>
            </a:outerShdw>
          </a:effec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grpSp>
        <p:nvGrpSpPr>
          <p:cNvPr id="38919" name="13 Grupo">
            <a:extLst>
              <a:ext uri="{FF2B5EF4-FFF2-40B4-BE49-F238E27FC236}">
                <a16:creationId xmlns:a16="http://schemas.microsoft.com/office/drawing/2014/main" id="{51B49D7E-3FCE-6F4A-B39B-029ED64A05DD}"/>
              </a:ext>
            </a:extLst>
          </p:cNvPr>
          <p:cNvGrpSpPr>
            <a:grpSpLocks/>
          </p:cNvGrpSpPr>
          <p:nvPr/>
        </p:nvGrpSpPr>
        <p:grpSpPr bwMode="auto">
          <a:xfrm>
            <a:off x="5554665" y="5200658"/>
            <a:ext cx="1095375" cy="307777"/>
            <a:chOff x="1809750" y="5468838"/>
            <a:chExt cx="1095375" cy="307579"/>
          </a:xfrm>
        </p:grpSpPr>
        <p:sp>
          <p:nvSpPr>
            <p:cNvPr id="22" name="9 Elipse">
              <a:extLst>
                <a:ext uri="{FF2B5EF4-FFF2-40B4-BE49-F238E27FC236}">
                  <a16:creationId xmlns:a16="http://schemas.microsoft.com/office/drawing/2014/main" id="{C415559B-4176-0A42-921D-B5DC8F63334B}"/>
                </a:ext>
              </a:extLst>
            </p:cNvPr>
            <p:cNvSpPr>
              <a:spLocks noChangeArrowheads="1"/>
            </p:cNvSpPr>
            <p:nvPr/>
          </p:nvSpPr>
          <p:spPr bwMode="auto">
            <a:xfrm>
              <a:off x="1809750" y="5508500"/>
              <a:ext cx="152400" cy="158648"/>
            </a:xfrm>
            <a:prstGeom prst="ellipse">
              <a:avLst/>
            </a:prstGeom>
            <a:solidFill>
              <a:srgbClr val="000000"/>
            </a:solidFill>
            <a:ln w="10000">
              <a:solidFill>
                <a:srgbClr val="000000"/>
              </a:solidFill>
              <a:round/>
              <a:headEnd/>
              <a:tailEnd/>
            </a:ln>
            <a:effectLst>
              <a:outerShdw blurRad="63500" dist="30000" dir="5400000" rotWithShape="0">
                <a:srgbClr val="000000">
                  <a:alpha val="45000"/>
                </a:srgbClr>
              </a:outerShdw>
            </a:effec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sp>
          <p:nvSpPr>
            <p:cNvPr id="23" name="10 CuadroTexto">
              <a:extLst>
                <a:ext uri="{FF2B5EF4-FFF2-40B4-BE49-F238E27FC236}">
                  <a16:creationId xmlns:a16="http://schemas.microsoft.com/office/drawing/2014/main" id="{FE88A067-A0AF-3D43-94D8-65C6292F8FF1}"/>
                </a:ext>
              </a:extLst>
            </p:cNvPr>
            <p:cNvSpPr txBox="1">
              <a:spLocks noChangeArrowheads="1"/>
            </p:cNvSpPr>
            <p:nvPr/>
          </p:nvSpPr>
          <p:spPr bwMode="auto">
            <a:xfrm>
              <a:off x="1981199" y="5468838"/>
              <a:ext cx="923926"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0"/>
                </a:spcBef>
                <a:buClrTx/>
                <a:buSzTx/>
                <a:buNone/>
                <a:defRPr/>
              </a:pPr>
              <a:r>
                <a:rPr lang="es-ES" altLang="x-none" sz="1400" kern="0">
                  <a:solidFill>
                    <a:prstClr val="black"/>
                  </a:solidFill>
                  <a:latin typeface="Calibri" charset="0"/>
                  <a:cs typeface=""/>
                </a:rPr>
                <a:t>DM2</a:t>
              </a:r>
            </a:p>
          </p:txBody>
        </p:sp>
      </p:grpSp>
      <p:grpSp>
        <p:nvGrpSpPr>
          <p:cNvPr id="38920" name="14 Grupo">
            <a:extLst>
              <a:ext uri="{FF2B5EF4-FFF2-40B4-BE49-F238E27FC236}">
                <a16:creationId xmlns:a16="http://schemas.microsoft.com/office/drawing/2014/main" id="{2DBFC9E9-23D6-C44D-9512-002BB3C7E7B5}"/>
              </a:ext>
            </a:extLst>
          </p:cNvPr>
          <p:cNvGrpSpPr>
            <a:grpSpLocks/>
          </p:cNvGrpSpPr>
          <p:nvPr/>
        </p:nvGrpSpPr>
        <p:grpSpPr bwMode="auto">
          <a:xfrm>
            <a:off x="7054852" y="5191132"/>
            <a:ext cx="1128713" cy="307777"/>
            <a:chOff x="1809750" y="5734050"/>
            <a:chExt cx="1128093" cy="307579"/>
          </a:xfrm>
        </p:grpSpPr>
        <p:sp>
          <p:nvSpPr>
            <p:cNvPr id="25" name="11 CuadroTexto">
              <a:extLst>
                <a:ext uri="{FF2B5EF4-FFF2-40B4-BE49-F238E27FC236}">
                  <a16:creationId xmlns:a16="http://schemas.microsoft.com/office/drawing/2014/main" id="{DB58DB57-E2E7-2E4C-986B-826F4F1A0836}"/>
                </a:ext>
              </a:extLst>
            </p:cNvPr>
            <p:cNvSpPr txBox="1">
              <a:spLocks noChangeArrowheads="1"/>
            </p:cNvSpPr>
            <p:nvPr/>
          </p:nvSpPr>
          <p:spPr bwMode="auto">
            <a:xfrm>
              <a:off x="2014425" y="5734050"/>
              <a:ext cx="923418"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0"/>
                </a:spcBef>
                <a:buClrTx/>
                <a:buSzTx/>
                <a:buNone/>
                <a:defRPr/>
              </a:pPr>
              <a:r>
                <a:rPr lang="es-ES" altLang="x-none" sz="1400" kern="0">
                  <a:solidFill>
                    <a:prstClr val="black"/>
                  </a:solidFill>
                  <a:latin typeface="Calibri" charset="0"/>
                  <a:cs typeface=""/>
                </a:rPr>
                <a:t>LADA</a:t>
              </a:r>
            </a:p>
          </p:txBody>
        </p:sp>
        <p:sp>
          <p:nvSpPr>
            <p:cNvPr id="26" name="12 Rectángulo">
              <a:extLst>
                <a:ext uri="{FF2B5EF4-FFF2-40B4-BE49-F238E27FC236}">
                  <a16:creationId xmlns:a16="http://schemas.microsoft.com/office/drawing/2014/main" id="{64F23C9A-E4BD-B041-B35C-A2DC81E50B66}"/>
                </a:ext>
              </a:extLst>
            </p:cNvPr>
            <p:cNvSpPr>
              <a:spLocks noChangeArrowheads="1"/>
            </p:cNvSpPr>
            <p:nvPr/>
          </p:nvSpPr>
          <p:spPr bwMode="auto">
            <a:xfrm>
              <a:off x="1809750" y="5776885"/>
              <a:ext cx="171356" cy="166580"/>
            </a:xfrm>
            <a:prstGeom prst="rect">
              <a:avLst/>
            </a:prstGeom>
            <a:solidFill>
              <a:srgbClr val="000000"/>
            </a:solidFill>
            <a:ln w="10000">
              <a:solidFill>
                <a:srgbClr val="000000"/>
              </a:solidFill>
              <a:miter lim="800000"/>
              <a:headEnd/>
              <a:tailEnd/>
            </a:ln>
            <a:effectLst>
              <a:outerShdw blurRad="63500" dist="30000" dir="5400000" rotWithShape="0">
                <a:srgbClr val="000000">
                  <a:alpha val="45000"/>
                </a:srgbClr>
              </a:outerShdw>
            </a:effec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grpSp>
    </p:spTree>
    <p:extLst>
      <p:ext uri="{BB962C8B-B14F-4D97-AF65-F5344CB8AC3E}">
        <p14:creationId xmlns:p14="http://schemas.microsoft.com/office/powerpoint/2010/main" val="35690325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7"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Título">
            <a:extLst>
              <a:ext uri="{FF2B5EF4-FFF2-40B4-BE49-F238E27FC236}">
                <a16:creationId xmlns:a16="http://schemas.microsoft.com/office/drawing/2014/main" id="{054A8454-D4C2-D841-88EB-70124F21C2FC}"/>
              </a:ext>
            </a:extLst>
          </p:cNvPr>
          <p:cNvSpPr>
            <a:spLocks noGrp="1"/>
          </p:cNvSpPr>
          <p:nvPr>
            <p:ph type="title" idx="4294967295"/>
          </p:nvPr>
        </p:nvSpPr>
        <p:spPr>
          <a:xfrm>
            <a:off x="530370" y="327941"/>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Características de los pacientes</a:t>
            </a:r>
          </a:p>
        </p:txBody>
      </p:sp>
      <p:sp>
        <p:nvSpPr>
          <p:cNvPr id="6" name="4 CuadroTexto">
            <a:extLst>
              <a:ext uri="{FF2B5EF4-FFF2-40B4-BE49-F238E27FC236}">
                <a16:creationId xmlns:a16="http://schemas.microsoft.com/office/drawing/2014/main" id="{7F65E0DE-A1F8-9BFC-8669-3C5DDD9CBEAD}"/>
              </a:ext>
            </a:extLst>
          </p:cNvPr>
          <p:cNvSpPr txBox="1">
            <a:spLocks noChangeArrowheads="1"/>
          </p:cNvSpPr>
          <p:nvPr/>
        </p:nvSpPr>
        <p:spPr bwMode="auto">
          <a:xfrm>
            <a:off x="6527251" y="6330454"/>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Buzzetti</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R et al.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Nat</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Rev</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Dis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Primers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2022;8:63</a:t>
            </a:r>
            <a:endParaRPr kumimoji="0" lang="es-ES"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1C72C49B-09EC-DDCA-5EC9-122B3A1219C5}"/>
              </a:ext>
            </a:extLst>
          </p:cNvPr>
          <p:cNvPicPr>
            <a:picLocks noChangeAspect="1"/>
          </p:cNvPicPr>
          <p:nvPr/>
        </p:nvPicPr>
        <p:blipFill>
          <a:blip r:embed="rId2"/>
          <a:stretch>
            <a:fillRect/>
          </a:stretch>
        </p:blipFill>
        <p:spPr>
          <a:xfrm>
            <a:off x="1783492" y="1390199"/>
            <a:ext cx="7772400" cy="4784238"/>
          </a:xfrm>
          <a:prstGeom prst="rect">
            <a:avLst/>
          </a:prstGeom>
        </p:spPr>
      </p:pic>
      <p:sp>
        <p:nvSpPr>
          <p:cNvPr id="10" name="Rectángulo 9">
            <a:extLst>
              <a:ext uri="{FF2B5EF4-FFF2-40B4-BE49-F238E27FC236}">
                <a16:creationId xmlns:a16="http://schemas.microsoft.com/office/drawing/2014/main" id="{2BC5CB6B-02F4-4297-CD8F-C58BC4D1F83A}"/>
              </a:ext>
            </a:extLst>
          </p:cNvPr>
          <p:cNvSpPr/>
          <p:nvPr/>
        </p:nvSpPr>
        <p:spPr>
          <a:xfrm>
            <a:off x="3420533" y="1390199"/>
            <a:ext cx="1275645" cy="4784238"/>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2791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Título">
            <a:extLst>
              <a:ext uri="{FF2B5EF4-FFF2-40B4-BE49-F238E27FC236}">
                <a16:creationId xmlns:a16="http://schemas.microsoft.com/office/drawing/2014/main" id="{054A8454-D4C2-D841-88EB-70124F21C2FC}"/>
              </a:ext>
            </a:extLst>
          </p:cNvPr>
          <p:cNvSpPr>
            <a:spLocks noGrp="1"/>
          </p:cNvSpPr>
          <p:nvPr>
            <p:ph type="title" idx="4294967295"/>
          </p:nvPr>
        </p:nvSpPr>
        <p:spPr>
          <a:xfrm>
            <a:off x="521134" y="345846"/>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Características de los pacientes</a:t>
            </a:r>
          </a:p>
        </p:txBody>
      </p:sp>
      <p:sp>
        <p:nvSpPr>
          <p:cNvPr id="14" name="4 CuadroTexto">
            <a:extLst>
              <a:ext uri="{FF2B5EF4-FFF2-40B4-BE49-F238E27FC236}">
                <a16:creationId xmlns:a16="http://schemas.microsoft.com/office/drawing/2014/main" id="{98088A2B-98BB-8372-6515-207894324E37}"/>
              </a:ext>
            </a:extLst>
          </p:cNvPr>
          <p:cNvSpPr txBox="1">
            <a:spLocks noChangeArrowheads="1"/>
          </p:cNvSpPr>
          <p:nvPr/>
        </p:nvSpPr>
        <p:spPr bwMode="auto">
          <a:xfrm>
            <a:off x="6527251" y="6330454"/>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Buzzetti</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R et al.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Nat</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Rev</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Dis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Primers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2022;8:63</a:t>
            </a:r>
            <a:endParaRPr kumimoji="0" lang="es-ES"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AC95BAE6-03F1-0618-9FCD-51CB55CB011B}"/>
              </a:ext>
            </a:extLst>
          </p:cNvPr>
          <p:cNvGrpSpPr/>
          <p:nvPr/>
        </p:nvGrpSpPr>
        <p:grpSpPr>
          <a:xfrm>
            <a:off x="1783492" y="1426011"/>
            <a:ext cx="7772400" cy="4712613"/>
            <a:chOff x="2209800" y="1617841"/>
            <a:chExt cx="7772400" cy="4712613"/>
          </a:xfrm>
        </p:grpSpPr>
        <p:pic>
          <p:nvPicPr>
            <p:cNvPr id="16" name="Imagen 15">
              <a:extLst>
                <a:ext uri="{FF2B5EF4-FFF2-40B4-BE49-F238E27FC236}">
                  <a16:creationId xmlns:a16="http://schemas.microsoft.com/office/drawing/2014/main" id="{A92E1B4C-4657-7EEB-1E39-C6566707FBE4}"/>
                </a:ext>
              </a:extLst>
            </p:cNvPr>
            <p:cNvPicPr>
              <a:picLocks noChangeAspect="1"/>
            </p:cNvPicPr>
            <p:nvPr/>
          </p:nvPicPr>
          <p:blipFill>
            <a:blip r:embed="rId2"/>
            <a:stretch>
              <a:fillRect/>
            </a:stretch>
          </p:blipFill>
          <p:spPr>
            <a:xfrm>
              <a:off x="2209800" y="1983315"/>
              <a:ext cx="7772400" cy="4347139"/>
            </a:xfrm>
            <a:prstGeom prst="rect">
              <a:avLst/>
            </a:prstGeom>
          </p:spPr>
        </p:pic>
        <p:pic>
          <p:nvPicPr>
            <p:cNvPr id="17" name="Imagen 16">
              <a:extLst>
                <a:ext uri="{FF2B5EF4-FFF2-40B4-BE49-F238E27FC236}">
                  <a16:creationId xmlns:a16="http://schemas.microsoft.com/office/drawing/2014/main" id="{F7864CA4-39D7-BA10-419C-A57CD3D77B98}"/>
                </a:ext>
              </a:extLst>
            </p:cNvPr>
            <p:cNvPicPr>
              <a:picLocks noChangeAspect="1"/>
            </p:cNvPicPr>
            <p:nvPr/>
          </p:nvPicPr>
          <p:blipFill>
            <a:blip r:embed="rId3"/>
            <a:stretch>
              <a:fillRect/>
            </a:stretch>
          </p:blipFill>
          <p:spPr>
            <a:xfrm>
              <a:off x="2209800" y="1617841"/>
              <a:ext cx="7738533" cy="365474"/>
            </a:xfrm>
            <a:prstGeom prst="rect">
              <a:avLst/>
            </a:prstGeom>
          </p:spPr>
        </p:pic>
      </p:grpSp>
      <p:sp>
        <p:nvSpPr>
          <p:cNvPr id="18" name="Rectángulo 17">
            <a:extLst>
              <a:ext uri="{FF2B5EF4-FFF2-40B4-BE49-F238E27FC236}">
                <a16:creationId xmlns:a16="http://schemas.microsoft.com/office/drawing/2014/main" id="{61AD52DC-36BC-42FC-DC66-5F53C3782E0D}"/>
              </a:ext>
            </a:extLst>
          </p:cNvPr>
          <p:cNvSpPr/>
          <p:nvPr/>
        </p:nvSpPr>
        <p:spPr>
          <a:xfrm>
            <a:off x="3420533" y="1426011"/>
            <a:ext cx="1275645" cy="4712613"/>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7179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Título">
            <a:extLst>
              <a:ext uri="{FF2B5EF4-FFF2-40B4-BE49-F238E27FC236}">
                <a16:creationId xmlns:a16="http://schemas.microsoft.com/office/drawing/2014/main" id="{054A8454-D4C2-D841-88EB-70124F21C2FC}"/>
              </a:ext>
            </a:extLst>
          </p:cNvPr>
          <p:cNvSpPr>
            <a:spLocks noGrp="1"/>
          </p:cNvSpPr>
          <p:nvPr>
            <p:ph type="title" idx="4294967295"/>
          </p:nvPr>
        </p:nvSpPr>
        <p:spPr>
          <a:xfrm>
            <a:off x="659678" y="400338"/>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Fenotipo</a:t>
            </a:r>
          </a:p>
        </p:txBody>
      </p:sp>
      <p:sp>
        <p:nvSpPr>
          <p:cNvPr id="4" name="4 CuadroTexto">
            <a:extLst>
              <a:ext uri="{FF2B5EF4-FFF2-40B4-BE49-F238E27FC236}">
                <a16:creationId xmlns:a16="http://schemas.microsoft.com/office/drawing/2014/main" id="{B38850AE-89BD-C32B-5708-FEC1A777FE8A}"/>
              </a:ext>
            </a:extLst>
          </p:cNvPr>
          <p:cNvSpPr txBox="1">
            <a:spLocks noChangeArrowheads="1"/>
          </p:cNvSpPr>
          <p:nvPr/>
        </p:nvSpPr>
        <p:spPr bwMode="auto">
          <a:xfrm>
            <a:off x="6527251" y="6330454"/>
            <a:ext cx="487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Buzzetti</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R et al.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Nat</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Rev</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Dis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a:t>
            </a:r>
            <a:r>
              <a:rPr kumimoji="0" lang="es-ES_tradnl" altLang="es-ES" sz="1400" b="0" i="0" u="none" strike="noStrike" kern="0" cap="none" spc="0" normalizeH="0" baseline="0" noProof="0" dirty="0" err="1">
                <a:ln>
                  <a:noFill/>
                </a:ln>
                <a:solidFill>
                  <a:srgbClr val="7F7F7F"/>
                </a:solidFill>
                <a:effectLst/>
                <a:uLnTx/>
                <a:uFillTx/>
                <a:latin typeface="Arial" panose="020B0604020202020204" pitchFamily="34" charset="0"/>
                <a:cs typeface="Arial" panose="020B0604020202020204" pitchFamily="34" charset="0"/>
              </a:rPr>
              <a:t>Primers</a:t>
            </a:r>
            <a:r>
              <a:rPr kumimoji="0" lang="es-ES_tradnl"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rPr>
              <a:t>. 2022;8:63</a:t>
            </a:r>
            <a:endParaRPr kumimoji="0" lang="es-ES" altLang="es-ES" sz="1400"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7BA32337-315B-799B-C17B-FDF3D86D1A09}"/>
              </a:ext>
            </a:extLst>
          </p:cNvPr>
          <p:cNvPicPr>
            <a:picLocks noChangeAspect="1"/>
          </p:cNvPicPr>
          <p:nvPr/>
        </p:nvPicPr>
        <p:blipFill>
          <a:blip r:embed="rId2"/>
          <a:stretch>
            <a:fillRect/>
          </a:stretch>
        </p:blipFill>
        <p:spPr>
          <a:xfrm>
            <a:off x="1783492" y="1673410"/>
            <a:ext cx="7772400" cy="3610034"/>
          </a:xfrm>
          <a:prstGeom prst="rect">
            <a:avLst/>
          </a:prstGeom>
        </p:spPr>
      </p:pic>
    </p:spTree>
    <p:extLst>
      <p:ext uri="{BB962C8B-B14F-4D97-AF65-F5344CB8AC3E}">
        <p14:creationId xmlns:p14="http://schemas.microsoft.com/office/powerpoint/2010/main" val="5535359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Título">
            <a:extLst>
              <a:ext uri="{FF2B5EF4-FFF2-40B4-BE49-F238E27FC236}">
                <a16:creationId xmlns:a16="http://schemas.microsoft.com/office/drawing/2014/main" id="{BACEF557-FFCF-9E4D-A14D-DE8ACBE33138}"/>
              </a:ext>
            </a:extLst>
          </p:cNvPr>
          <p:cNvSpPr>
            <a:spLocks noGrp="1"/>
          </p:cNvSpPr>
          <p:nvPr>
            <p:ph type="title" idx="4294967295"/>
          </p:nvPr>
        </p:nvSpPr>
        <p:spPr>
          <a:xfrm>
            <a:off x="394494" y="404236"/>
            <a:ext cx="11403012" cy="984250"/>
          </a:xfrm>
          <a:prstGeom prst="rect">
            <a:avLst/>
          </a:prstGeom>
        </p:spPr>
        <p:txBody>
          <a:bodyPr/>
          <a:lstStyle/>
          <a:p>
            <a:pPr eaLnBrk="1" hangingPunct="1"/>
            <a:r>
              <a:rPr lang="es-ES" altLang="es-ES" sz="2667" b="1" dirty="0">
                <a:solidFill>
                  <a:srgbClr val="2A6D7D"/>
                </a:solidFill>
                <a:latin typeface="Bookman Old Style" panose="02050604050505020204" pitchFamily="18" charset="0"/>
                <a:ea typeface="ＭＳ Ｐゴシック" panose="020B0600070205080204" pitchFamily="34" charset="-128"/>
              </a:rPr>
              <a:t>¿Qué tratamiento proponéis?</a:t>
            </a:r>
          </a:p>
        </p:txBody>
      </p:sp>
      <p:sp>
        <p:nvSpPr>
          <p:cNvPr id="5" name="2 Marcador de contenido">
            <a:extLst>
              <a:ext uri="{FF2B5EF4-FFF2-40B4-BE49-F238E27FC236}">
                <a16:creationId xmlns:a16="http://schemas.microsoft.com/office/drawing/2014/main" id="{1E1F384B-9397-1A41-9909-6E274BF80FE0}"/>
              </a:ext>
            </a:extLst>
          </p:cNvPr>
          <p:cNvSpPr>
            <a:spLocks noGrp="1"/>
          </p:cNvSpPr>
          <p:nvPr>
            <p:ph type="body" sz="quarter" idx="4294967295"/>
          </p:nvPr>
        </p:nvSpPr>
        <p:spPr>
          <a:xfrm>
            <a:off x="2031999" y="1902691"/>
            <a:ext cx="9282546" cy="3617624"/>
          </a:xfrm>
          <a:prstGeom prst="rect">
            <a:avLst/>
          </a:prstGeom>
        </p:spPr>
        <p:txBody>
          <a:bodyPr>
            <a:normAutofit/>
          </a:bodyPr>
          <a:lstStyle/>
          <a:p>
            <a:pPr eaLnBrk="1" hangingPunct="1">
              <a:buClr>
                <a:srgbClr val="232D47"/>
              </a:buClr>
              <a:buFont typeface="Wingdings" pitchFamily="2" charset="2"/>
              <a:buChar char="Ø"/>
            </a:pPr>
            <a:endParaRPr lang="es-ES" altLang="es-ES" sz="2400" dirty="0">
              <a:ea typeface="ＭＳ Ｐゴシック" panose="020B0600070205080204" pitchFamily="34" charset="-128"/>
            </a:endParaRPr>
          </a:p>
          <a:p>
            <a:pPr marL="609585" indent="-609585">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Iniciamos insulina y suspendemos los fármacos orales</a:t>
            </a:r>
          </a:p>
          <a:p>
            <a:pPr marL="609585" indent="-609585">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Iniciamos insulina y mantenemos los fármacos orales a dosis máximas</a:t>
            </a:r>
          </a:p>
          <a:p>
            <a:pPr marL="609585" indent="-609585">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Iniciamos insulina y mantenemos solo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metformina</a:t>
            </a: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marL="609585" indent="-609585">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Iniciamos insulina y nos planteamos otra combinación de fármacos orales</a:t>
            </a:r>
          </a:p>
          <a:p>
            <a:pPr eaLnBrk="1" hangingPunct="1">
              <a:buClr>
                <a:srgbClr val="232D47"/>
              </a:buClr>
              <a:buFont typeface="Wingdings" pitchFamily="2" charset="2"/>
              <a:buChar char="Ø"/>
            </a:pPr>
            <a:endParaRPr lang="es-ES" altLang="es-ES" sz="2400" dirty="0">
              <a:ea typeface="ＭＳ Ｐゴシック" panose="020B0600070205080204" pitchFamily="34" charset="-128"/>
            </a:endParaRPr>
          </a:p>
          <a:p>
            <a:pPr eaLnBrk="1" hangingPunct="1">
              <a:buClr>
                <a:srgbClr val="232D47"/>
              </a:buClr>
              <a:buFont typeface="Wingdings 3" pitchFamily="2" charset="2"/>
              <a:buNone/>
            </a:pPr>
            <a:endParaRPr lang="es-ES" altLang="es-ES" sz="2400" dirty="0">
              <a:ea typeface="ＭＳ Ｐゴシック" panose="020B0600070205080204" pitchFamily="34" charset="-128"/>
            </a:endParaRPr>
          </a:p>
          <a:p>
            <a:pPr eaLnBrk="1" hangingPunct="1">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39108430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Título">
            <a:extLst>
              <a:ext uri="{FF2B5EF4-FFF2-40B4-BE49-F238E27FC236}">
                <a16:creationId xmlns:a16="http://schemas.microsoft.com/office/drawing/2014/main" id="{8E72AC54-92E9-8542-8275-3122C6E957CF}"/>
              </a:ext>
            </a:extLst>
          </p:cNvPr>
          <p:cNvSpPr>
            <a:spLocks noGrp="1"/>
          </p:cNvSpPr>
          <p:nvPr>
            <p:ph type="title" idx="4294967295"/>
          </p:nvPr>
        </p:nvSpPr>
        <p:spPr>
          <a:xfrm>
            <a:off x="467303" y="305013"/>
            <a:ext cx="11401425" cy="984250"/>
          </a:xfrm>
          <a:prstGeom prst="rect">
            <a:avLst/>
          </a:prstGeom>
        </p:spPr>
        <p:txBody>
          <a:bodyPr/>
          <a:lstStyle/>
          <a:p>
            <a:pPr eaLnBrk="1" hangingPunct="1"/>
            <a:r>
              <a:rPr lang="es-ES" altLang="es-ES" sz="2133" b="1" dirty="0">
                <a:solidFill>
                  <a:srgbClr val="232D47"/>
                </a:solidFill>
                <a:latin typeface="Bookman Old Style" panose="02050604050505020204" pitchFamily="18" charset="0"/>
                <a:ea typeface="ＭＳ Ｐゴシック" panose="020B0600070205080204" pitchFamily="34" charset="-128"/>
              </a:rPr>
              <a:t>LADA </a:t>
            </a:r>
            <a:br>
              <a:rPr lang="es-ES" altLang="es-ES" sz="2133" b="1" dirty="0">
                <a:solidFill>
                  <a:srgbClr val="232D47"/>
                </a:solidFill>
                <a:latin typeface="Bookman Old Style" panose="02050604050505020204" pitchFamily="18" charset="0"/>
                <a:ea typeface="ＭＳ Ｐゴシック" panose="020B0600070205080204" pitchFamily="34" charset="-128"/>
              </a:rPr>
            </a:br>
            <a:r>
              <a:rPr lang="es-ES" altLang="es-ES" sz="2667" b="1" dirty="0">
                <a:solidFill>
                  <a:srgbClr val="2A6D7D"/>
                </a:solidFill>
                <a:latin typeface="Bookman Old Style" panose="02050604050505020204" pitchFamily="18" charset="0"/>
                <a:ea typeface="ＭＳ Ｐゴシック" panose="020B0600070205080204" pitchFamily="34" charset="-128"/>
              </a:rPr>
              <a:t>Abordaje terapéutico</a:t>
            </a:r>
          </a:p>
        </p:txBody>
      </p:sp>
      <p:sp>
        <p:nvSpPr>
          <p:cNvPr id="6" name="Text Box 5">
            <a:extLst>
              <a:ext uri="{FF2B5EF4-FFF2-40B4-BE49-F238E27FC236}">
                <a16:creationId xmlns:a16="http://schemas.microsoft.com/office/drawing/2014/main" id="{EE574A0B-705D-BA4D-BA22-C93743034E12}"/>
              </a:ext>
            </a:extLst>
          </p:cNvPr>
          <p:cNvSpPr txBox="1">
            <a:spLocks noChangeArrowheads="1"/>
          </p:cNvSpPr>
          <p:nvPr/>
        </p:nvSpPr>
        <p:spPr bwMode="auto">
          <a:xfrm>
            <a:off x="3860800" y="6190261"/>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Buzzetti</a:t>
            </a:r>
            <a:r>
              <a:rPr lang="es-ES_tradnl" altLang="es-ES" sz="1400" dirty="0">
                <a:solidFill>
                  <a:srgbClr val="7F7F7F"/>
                </a:solidFill>
                <a:latin typeface="Arial" panose="020B0604020202020204" pitchFamily="34" charset="0"/>
                <a:cs typeface="Arial" panose="020B0604020202020204" pitchFamily="34" charset="0"/>
              </a:rPr>
              <a:t> R et al. Diabetes 2020;69:2037–47</a:t>
            </a:r>
          </a:p>
        </p:txBody>
      </p:sp>
      <p:pic>
        <p:nvPicPr>
          <p:cNvPr id="8" name="Imagen 7">
            <a:extLst>
              <a:ext uri="{FF2B5EF4-FFF2-40B4-BE49-F238E27FC236}">
                <a16:creationId xmlns:a16="http://schemas.microsoft.com/office/drawing/2014/main" id="{66837CC8-DE69-B24E-826E-4A1E9853F980}"/>
              </a:ext>
            </a:extLst>
          </p:cNvPr>
          <p:cNvPicPr>
            <a:picLocks noChangeAspect="1"/>
          </p:cNvPicPr>
          <p:nvPr/>
        </p:nvPicPr>
        <p:blipFill>
          <a:blip r:embed="rId2"/>
          <a:stretch>
            <a:fillRect/>
          </a:stretch>
        </p:blipFill>
        <p:spPr>
          <a:xfrm>
            <a:off x="1016000" y="1572597"/>
            <a:ext cx="10160000" cy="4010283"/>
          </a:xfrm>
          <a:prstGeom prst="rect">
            <a:avLst/>
          </a:prstGeom>
        </p:spPr>
      </p:pic>
    </p:spTree>
    <p:extLst>
      <p:ext uri="{BB962C8B-B14F-4D97-AF65-F5344CB8AC3E}">
        <p14:creationId xmlns:p14="http://schemas.microsoft.com/office/powerpoint/2010/main" val="10363882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032" y="365125"/>
            <a:ext cx="10402986" cy="1325563"/>
          </a:xfrm>
        </p:spPr>
        <p:txBody>
          <a:bodyPr>
            <a:normAutofit/>
          </a:bodyPr>
          <a:lstStyle/>
          <a:p>
            <a:r>
              <a:rPr lang="es-ES_tradnl" sz="2800" dirty="0"/>
              <a:t>Exoneración de responsabilidad y uso de la presentación</a:t>
            </a:r>
          </a:p>
        </p:txBody>
      </p:sp>
      <p:sp>
        <p:nvSpPr>
          <p:cNvPr id="4" name="Google Shape;37;p30">
            <a:extLst>
              <a:ext uri="{FF2B5EF4-FFF2-40B4-BE49-F238E27FC236}">
                <a16:creationId xmlns:a16="http://schemas.microsoft.com/office/drawing/2014/main" id="{37AA9693-9F18-3E5B-E112-B7190C477A92}"/>
              </a:ext>
            </a:extLst>
          </p:cNvPr>
          <p:cNvSpPr txBox="1"/>
          <p:nvPr/>
        </p:nvSpPr>
        <p:spPr>
          <a:xfrm>
            <a:off x="445492" y="1469917"/>
            <a:ext cx="11301000" cy="4832052"/>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s-ES" sz="1400" dirty="0">
                <a:solidFill>
                  <a:srgbClr val="1F3864"/>
                </a:solidFill>
                <a:latin typeface="Arial" panose="020B0604020202020204" pitchFamily="34" charset="0"/>
                <a:cs typeface="Arial" panose="020B0604020202020204" pitchFamily="34" charset="0"/>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1F3864"/>
                </a:solidFill>
                <a:latin typeface="Arial" panose="020B0604020202020204" pitchFamily="34" charset="0"/>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1F3864"/>
                </a:solidFill>
                <a:latin typeface="Arial" panose="020B0604020202020204" pitchFamily="34" charset="0"/>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1F3864"/>
                </a:solidFill>
                <a:latin typeface="Arial" panose="020B0604020202020204" pitchFamily="34" charset="0"/>
                <a:cs typeface="Arial" panose="020B0604020202020204" pitchFamily="34" charset="0"/>
              </a:rPr>
              <a:t>Igualmente, todos los nombres comerciales, marcas o signos distintivos de cualquier clase contenidos en la Presentación están protegidos por la Ley.</a:t>
            </a: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endParaRPr sz="1400" dirty="0">
              <a:solidFill>
                <a:srgbClr val="1F3864"/>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1F3864"/>
                </a:solidFill>
                <a:latin typeface="Arial" panose="020B0604020202020204" pitchFamily="34" charset="0"/>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sz="1400" dirty="0">
              <a:solidFill>
                <a:schemeClr val="dk1"/>
              </a:solidFill>
              <a:latin typeface="Arial" panose="020B0604020202020204" pitchFamily="34" charset="0"/>
              <a:cs typeface="Arial" panose="020B0604020202020204" pitchFamily="34" charset="0"/>
            </a:endParaRPr>
          </a:p>
          <a:p>
            <a:pPr marL="0" marR="0" lvl="0" indent="0" algn="just" rtl="0">
              <a:lnSpc>
                <a:spcPct val="100000"/>
              </a:lnSpc>
              <a:spcBef>
                <a:spcPts val="0"/>
              </a:spcBef>
              <a:spcAft>
                <a:spcPts val="0"/>
              </a:spcAft>
              <a:buClr>
                <a:srgbClr val="000000"/>
              </a:buClr>
              <a:buSzPts val="1900"/>
              <a:buFont typeface="Arial"/>
              <a:buNone/>
            </a:pPr>
            <a:endParaRPr sz="1400" b="0" i="0" u="none" strike="noStrike" cap="none" dirty="0">
              <a:solidFill>
                <a:srgbClr val="1F3864"/>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265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Título">
            <a:extLst>
              <a:ext uri="{FF2B5EF4-FFF2-40B4-BE49-F238E27FC236}">
                <a16:creationId xmlns:a16="http://schemas.microsoft.com/office/drawing/2014/main" id="{8E72AC54-92E9-8542-8275-3122C6E957CF}"/>
              </a:ext>
            </a:extLst>
          </p:cNvPr>
          <p:cNvSpPr>
            <a:spLocks noGrp="1"/>
          </p:cNvSpPr>
          <p:nvPr>
            <p:ph type="title" idx="4294967295"/>
          </p:nvPr>
        </p:nvSpPr>
        <p:spPr>
          <a:xfrm>
            <a:off x="394494" y="258844"/>
            <a:ext cx="11403012" cy="984250"/>
          </a:xfrm>
          <a:prstGeom prst="rect">
            <a:avLst/>
          </a:prstGeom>
        </p:spPr>
        <p:txBody>
          <a:bodyPr/>
          <a:lstStyle/>
          <a:p>
            <a:pPr eaLnBrk="1" hangingPunct="1"/>
            <a:r>
              <a:rPr lang="es-ES" altLang="es-ES" sz="2133" b="1" dirty="0">
                <a:solidFill>
                  <a:srgbClr val="232D47"/>
                </a:solidFill>
                <a:latin typeface="Bookman Old Style" panose="02050604050505020204" pitchFamily="18" charset="0"/>
                <a:ea typeface="ＭＳ Ｐゴシック" panose="020B0600070205080204" pitchFamily="34" charset="-128"/>
              </a:rPr>
              <a:t>LADA </a:t>
            </a:r>
            <a:br>
              <a:rPr lang="es-ES" altLang="es-ES" sz="2133" b="1" dirty="0">
                <a:solidFill>
                  <a:srgbClr val="232D47"/>
                </a:solidFill>
                <a:latin typeface="Bookman Old Style" panose="02050604050505020204" pitchFamily="18" charset="0"/>
                <a:ea typeface="ＭＳ Ｐゴシック" panose="020B0600070205080204" pitchFamily="34" charset="-128"/>
              </a:rPr>
            </a:br>
            <a:r>
              <a:rPr lang="es-ES" altLang="es-ES" sz="2667" b="1" dirty="0">
                <a:solidFill>
                  <a:srgbClr val="2A6D7D"/>
                </a:solidFill>
                <a:latin typeface="Bookman Old Style" panose="02050604050505020204" pitchFamily="18" charset="0"/>
                <a:ea typeface="ＭＳ Ｐゴシック" panose="020B0600070205080204" pitchFamily="34" charset="-128"/>
              </a:rPr>
              <a:t>Abordaje terapéutico</a:t>
            </a:r>
          </a:p>
        </p:txBody>
      </p:sp>
      <p:pic>
        <p:nvPicPr>
          <p:cNvPr id="3" name="Imagen 2">
            <a:extLst>
              <a:ext uri="{FF2B5EF4-FFF2-40B4-BE49-F238E27FC236}">
                <a16:creationId xmlns:a16="http://schemas.microsoft.com/office/drawing/2014/main" id="{C5A31CB4-2069-B04F-A18B-345311525D4E}"/>
              </a:ext>
            </a:extLst>
          </p:cNvPr>
          <p:cNvPicPr>
            <a:picLocks noChangeAspect="1"/>
          </p:cNvPicPr>
          <p:nvPr/>
        </p:nvPicPr>
        <p:blipFill>
          <a:blip r:embed="rId2"/>
          <a:stretch>
            <a:fillRect/>
          </a:stretch>
        </p:blipFill>
        <p:spPr>
          <a:xfrm>
            <a:off x="976672" y="1515265"/>
            <a:ext cx="10605729" cy="4438955"/>
          </a:xfrm>
          <a:prstGeom prst="rect">
            <a:avLst/>
          </a:prstGeom>
        </p:spPr>
      </p:pic>
      <p:sp>
        <p:nvSpPr>
          <p:cNvPr id="6" name="Text Box 5">
            <a:extLst>
              <a:ext uri="{FF2B5EF4-FFF2-40B4-BE49-F238E27FC236}">
                <a16:creationId xmlns:a16="http://schemas.microsoft.com/office/drawing/2014/main" id="{EE574A0B-705D-BA4D-BA22-C93743034E12}"/>
              </a:ext>
            </a:extLst>
          </p:cNvPr>
          <p:cNvSpPr txBox="1">
            <a:spLocks noChangeArrowheads="1"/>
          </p:cNvSpPr>
          <p:nvPr/>
        </p:nvSpPr>
        <p:spPr bwMode="auto">
          <a:xfrm>
            <a:off x="4267200" y="6236129"/>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Buzzetti</a:t>
            </a:r>
            <a:r>
              <a:rPr lang="es-ES_tradnl" altLang="es-ES" sz="1400" dirty="0">
                <a:solidFill>
                  <a:srgbClr val="7F7F7F"/>
                </a:solidFill>
                <a:latin typeface="Arial" panose="020B0604020202020204" pitchFamily="34" charset="0"/>
                <a:cs typeface="Arial" panose="020B0604020202020204" pitchFamily="34" charset="0"/>
              </a:rPr>
              <a:t> R et al. Diabetes 2020;69:2037–47</a:t>
            </a:r>
          </a:p>
        </p:txBody>
      </p:sp>
    </p:spTree>
    <p:extLst>
      <p:ext uri="{BB962C8B-B14F-4D97-AF65-F5344CB8AC3E}">
        <p14:creationId xmlns:p14="http://schemas.microsoft.com/office/powerpoint/2010/main" val="33920905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EE574A0B-705D-BA4D-BA22-C93743034E12}"/>
              </a:ext>
            </a:extLst>
          </p:cNvPr>
          <p:cNvSpPr txBox="1">
            <a:spLocks noChangeArrowheads="1"/>
          </p:cNvSpPr>
          <p:nvPr/>
        </p:nvSpPr>
        <p:spPr bwMode="auto">
          <a:xfrm>
            <a:off x="4267200" y="6234189"/>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Buzzetti</a:t>
            </a:r>
            <a:r>
              <a:rPr lang="es-ES_tradnl" altLang="es-ES" sz="1400" dirty="0">
                <a:solidFill>
                  <a:srgbClr val="7F7F7F"/>
                </a:solidFill>
                <a:latin typeface="Arial" panose="020B0604020202020204" pitchFamily="34" charset="0"/>
                <a:cs typeface="Arial" panose="020B0604020202020204" pitchFamily="34" charset="0"/>
              </a:rPr>
              <a:t> R et al. Diabetes 2020;69:2037–47</a:t>
            </a:r>
          </a:p>
        </p:txBody>
      </p:sp>
      <p:pic>
        <p:nvPicPr>
          <p:cNvPr id="2" name="Imagen 1">
            <a:extLst>
              <a:ext uri="{FF2B5EF4-FFF2-40B4-BE49-F238E27FC236}">
                <a16:creationId xmlns:a16="http://schemas.microsoft.com/office/drawing/2014/main" id="{27C2FB15-BF30-0B4F-9B04-2B693CC5151F}"/>
              </a:ext>
            </a:extLst>
          </p:cNvPr>
          <p:cNvPicPr>
            <a:picLocks noChangeAspect="1"/>
          </p:cNvPicPr>
          <p:nvPr/>
        </p:nvPicPr>
        <p:blipFill>
          <a:blip r:embed="rId2"/>
          <a:stretch>
            <a:fillRect/>
          </a:stretch>
        </p:blipFill>
        <p:spPr>
          <a:xfrm>
            <a:off x="2097080" y="1306270"/>
            <a:ext cx="7997840" cy="4897505"/>
          </a:xfrm>
          <a:prstGeom prst="rect">
            <a:avLst/>
          </a:prstGeom>
        </p:spPr>
      </p:pic>
      <p:sp>
        <p:nvSpPr>
          <p:cNvPr id="7" name="1 Título">
            <a:extLst>
              <a:ext uri="{FF2B5EF4-FFF2-40B4-BE49-F238E27FC236}">
                <a16:creationId xmlns:a16="http://schemas.microsoft.com/office/drawing/2014/main" id="{2FEF79B7-8758-4A3E-A5FB-CB0B3EEF533F}"/>
              </a:ext>
            </a:extLst>
          </p:cNvPr>
          <p:cNvSpPr txBox="1">
            <a:spLocks/>
          </p:cNvSpPr>
          <p:nvPr/>
        </p:nvSpPr>
        <p:spPr>
          <a:xfrm>
            <a:off x="606583" y="306812"/>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133" b="1" dirty="0">
                <a:solidFill>
                  <a:srgbClr val="232D47"/>
                </a:solidFill>
                <a:latin typeface="Bookman Old Style" panose="02050604050505020204" pitchFamily="18" charset="0"/>
                <a:ea typeface="ＭＳ Ｐゴシック" panose="020B0600070205080204" pitchFamily="34" charset="-128"/>
              </a:rPr>
              <a:t>LADA </a:t>
            </a:r>
            <a:br>
              <a:rPr lang="es-ES" altLang="es-ES" sz="2133" b="1" dirty="0">
                <a:solidFill>
                  <a:srgbClr val="232D47"/>
                </a:solidFill>
                <a:latin typeface="Bookman Old Style" panose="02050604050505020204" pitchFamily="18" charset="0"/>
                <a:ea typeface="ＭＳ Ｐゴシック" panose="020B0600070205080204" pitchFamily="34" charset="-128"/>
              </a:rPr>
            </a:br>
            <a:r>
              <a:rPr lang="es-ES" altLang="es-ES" sz="2667" b="1" dirty="0">
                <a:solidFill>
                  <a:srgbClr val="2A6D7D"/>
                </a:solidFill>
                <a:latin typeface="Bookman Old Style" panose="02050604050505020204" pitchFamily="18" charset="0"/>
                <a:ea typeface="ＭＳ Ｐゴシック" panose="020B0600070205080204" pitchFamily="34" charset="-128"/>
              </a:rPr>
              <a:t>Abordaje terapéutico</a:t>
            </a:r>
          </a:p>
        </p:txBody>
      </p:sp>
    </p:spTree>
    <p:extLst>
      <p:ext uri="{BB962C8B-B14F-4D97-AF65-F5344CB8AC3E}">
        <p14:creationId xmlns:p14="http://schemas.microsoft.com/office/powerpoint/2010/main" val="35739145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EE574A0B-705D-BA4D-BA22-C93743034E12}"/>
              </a:ext>
            </a:extLst>
          </p:cNvPr>
          <p:cNvSpPr txBox="1">
            <a:spLocks noChangeArrowheads="1"/>
          </p:cNvSpPr>
          <p:nvPr/>
        </p:nvSpPr>
        <p:spPr bwMode="auto">
          <a:xfrm>
            <a:off x="4267200" y="6238308"/>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Buzzetti</a:t>
            </a:r>
            <a:r>
              <a:rPr lang="es-ES_tradnl" altLang="es-ES" sz="1400" dirty="0">
                <a:solidFill>
                  <a:srgbClr val="7F7F7F"/>
                </a:solidFill>
                <a:latin typeface="Arial" panose="020B0604020202020204" pitchFamily="34" charset="0"/>
                <a:cs typeface="Arial" panose="020B0604020202020204" pitchFamily="34" charset="0"/>
              </a:rPr>
              <a:t> R et al. Diabetes 2020;69:2037–47</a:t>
            </a:r>
          </a:p>
        </p:txBody>
      </p:sp>
      <p:pic>
        <p:nvPicPr>
          <p:cNvPr id="2" name="Imagen 1">
            <a:extLst>
              <a:ext uri="{FF2B5EF4-FFF2-40B4-BE49-F238E27FC236}">
                <a16:creationId xmlns:a16="http://schemas.microsoft.com/office/drawing/2014/main" id="{86C425BA-46E3-EE40-98F2-13C61119C138}"/>
              </a:ext>
            </a:extLst>
          </p:cNvPr>
          <p:cNvPicPr>
            <a:picLocks noChangeAspect="1"/>
          </p:cNvPicPr>
          <p:nvPr/>
        </p:nvPicPr>
        <p:blipFill>
          <a:blip r:embed="rId2"/>
          <a:stretch>
            <a:fillRect/>
          </a:stretch>
        </p:blipFill>
        <p:spPr>
          <a:xfrm>
            <a:off x="2051946" y="1271738"/>
            <a:ext cx="8088108" cy="4966569"/>
          </a:xfrm>
          <a:prstGeom prst="rect">
            <a:avLst/>
          </a:prstGeom>
        </p:spPr>
      </p:pic>
      <p:sp>
        <p:nvSpPr>
          <p:cNvPr id="4" name="1 Título">
            <a:extLst>
              <a:ext uri="{FF2B5EF4-FFF2-40B4-BE49-F238E27FC236}">
                <a16:creationId xmlns:a16="http://schemas.microsoft.com/office/drawing/2014/main" id="{40095A98-A1D0-4A3A-9327-9B4EC130D17C}"/>
              </a:ext>
            </a:extLst>
          </p:cNvPr>
          <p:cNvSpPr txBox="1">
            <a:spLocks/>
          </p:cNvSpPr>
          <p:nvPr/>
        </p:nvSpPr>
        <p:spPr>
          <a:xfrm>
            <a:off x="479045" y="311915"/>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133" b="1" dirty="0">
                <a:solidFill>
                  <a:srgbClr val="232D47"/>
                </a:solidFill>
                <a:latin typeface="Bookman Old Style" panose="02050604050505020204" pitchFamily="18" charset="0"/>
                <a:ea typeface="ＭＳ Ｐゴシック" panose="020B0600070205080204" pitchFamily="34" charset="-128"/>
              </a:rPr>
              <a:t>LADA </a:t>
            </a:r>
            <a:br>
              <a:rPr lang="es-ES" altLang="es-ES" sz="2133" b="1" dirty="0">
                <a:solidFill>
                  <a:srgbClr val="232D47"/>
                </a:solidFill>
                <a:latin typeface="Bookman Old Style" panose="02050604050505020204" pitchFamily="18" charset="0"/>
                <a:ea typeface="ＭＳ Ｐゴシック" panose="020B0600070205080204" pitchFamily="34" charset="-128"/>
              </a:rPr>
            </a:br>
            <a:r>
              <a:rPr lang="es-ES" altLang="es-ES" sz="2667" b="1" dirty="0">
                <a:solidFill>
                  <a:srgbClr val="2A6D7D"/>
                </a:solidFill>
                <a:latin typeface="Bookman Old Style" panose="02050604050505020204" pitchFamily="18" charset="0"/>
                <a:ea typeface="ＭＳ Ｐゴシック" panose="020B0600070205080204" pitchFamily="34" charset="-128"/>
              </a:rPr>
              <a:t>Abordaje terapéutico</a:t>
            </a:r>
          </a:p>
        </p:txBody>
      </p:sp>
    </p:spTree>
    <p:extLst>
      <p:ext uri="{BB962C8B-B14F-4D97-AF65-F5344CB8AC3E}">
        <p14:creationId xmlns:p14="http://schemas.microsoft.com/office/powerpoint/2010/main" val="874170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Marcador de contenido">
            <a:extLst>
              <a:ext uri="{FF2B5EF4-FFF2-40B4-BE49-F238E27FC236}">
                <a16:creationId xmlns:a16="http://schemas.microsoft.com/office/drawing/2014/main" id="{35CA7078-C95E-1B4C-8D0B-5FD0406BD2DB}"/>
              </a:ext>
            </a:extLst>
          </p:cNvPr>
          <p:cNvSpPr>
            <a:spLocks noGrp="1"/>
          </p:cNvSpPr>
          <p:nvPr>
            <p:ph type="body" sz="quarter" idx="4294967295"/>
          </p:nvPr>
        </p:nvSpPr>
        <p:spPr>
          <a:xfrm>
            <a:off x="1171575" y="2723717"/>
            <a:ext cx="9848850" cy="1677987"/>
          </a:xfrm>
          <a:prstGeom prst="rect">
            <a:avLst/>
          </a:prstGeom>
        </p:spPr>
        <p:txBody>
          <a:bodyPr/>
          <a:lstStyle/>
          <a:p>
            <a:pPr algn="ctr" eaLnBrk="1" hangingPunct="1">
              <a:lnSpc>
                <a:spcPct val="15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¿Es importante identificar y clasificar correctamente estos pacientes?</a:t>
            </a:r>
            <a:endParaRPr lang="es-ES" altLang="es-ES" sz="700" dirty="0">
              <a:solidFill>
                <a:schemeClr val="tx1">
                  <a:lumMod val="50000"/>
                </a:schemeClr>
              </a:solidFill>
              <a:latin typeface="Gill Sans MT" panose="020B0502020104020203" pitchFamily="34" charset="0"/>
              <a:ea typeface="ＭＳ Ｐゴシック" panose="020B0600070205080204" pitchFamily="34" charset="-128"/>
            </a:endParaRPr>
          </a:p>
        </p:txBody>
      </p:sp>
      <p:sp>
        <p:nvSpPr>
          <p:cNvPr id="2" name="1 Título">
            <a:extLst>
              <a:ext uri="{FF2B5EF4-FFF2-40B4-BE49-F238E27FC236}">
                <a16:creationId xmlns:a16="http://schemas.microsoft.com/office/drawing/2014/main" id="{6232CD4D-DD8E-8651-64D7-328035D93414}"/>
              </a:ext>
            </a:extLst>
          </p:cNvPr>
          <p:cNvSpPr txBox="1">
            <a:spLocks/>
          </p:cNvSpPr>
          <p:nvPr/>
        </p:nvSpPr>
        <p:spPr>
          <a:xfrm>
            <a:off x="550430" y="385186"/>
            <a:ext cx="11401425"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 altLang="es-ES" sz="2800">
                <a:solidFill>
                  <a:srgbClr val="2A6D7D"/>
                </a:solidFill>
                <a:latin typeface="Bookman Old Style" panose="02050604050505020204" pitchFamily="18" charset="0"/>
                <a:ea typeface="ＭＳ Ｐゴシック" panose="020B0600070205080204" pitchFamily="34" charset="-128"/>
              </a:rPr>
              <a:t>No todo lo que parece diabetes tipo 2 lo es</a:t>
            </a:r>
            <a:endParaRPr lang="es-ES" altLang="es-ES" sz="2800" dirty="0">
              <a:solidFill>
                <a:srgbClr val="2A6D7D"/>
              </a:solidFill>
              <a:latin typeface="Bookman Old Style" panose="02050604050505020204" pitchFamily="18" charset="0"/>
              <a:ea typeface="ＭＳ Ｐゴシック" panose="020B0600070205080204" pitchFamily="34" charset="-128"/>
            </a:endParaRPr>
          </a:p>
        </p:txBody>
      </p:sp>
    </p:spTree>
    <p:extLst>
      <p:ext uri="{BB962C8B-B14F-4D97-AF65-F5344CB8AC3E}">
        <p14:creationId xmlns:p14="http://schemas.microsoft.com/office/powerpoint/2010/main" val="2203914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Título">
            <a:extLst>
              <a:ext uri="{FF2B5EF4-FFF2-40B4-BE49-F238E27FC236}">
                <a16:creationId xmlns:a16="http://schemas.microsoft.com/office/drawing/2014/main" id="{0CE3A422-F93C-004B-AE33-2AB6E3E7F085}"/>
              </a:ext>
            </a:extLst>
          </p:cNvPr>
          <p:cNvSpPr>
            <a:spLocks noGrp="1"/>
          </p:cNvSpPr>
          <p:nvPr>
            <p:ph type="title" idx="4294967295"/>
          </p:nvPr>
        </p:nvSpPr>
        <p:spPr>
          <a:xfrm>
            <a:off x="474952" y="337749"/>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Complicaciones</a:t>
            </a:r>
          </a:p>
        </p:txBody>
      </p:sp>
      <p:sp>
        <p:nvSpPr>
          <p:cNvPr id="38914" name="Text Box 5">
            <a:extLst>
              <a:ext uri="{FF2B5EF4-FFF2-40B4-BE49-F238E27FC236}">
                <a16:creationId xmlns:a16="http://schemas.microsoft.com/office/drawing/2014/main" id="{888DCAE6-FE50-6B4C-8E2D-956B8194629C}"/>
              </a:ext>
            </a:extLst>
          </p:cNvPr>
          <p:cNvSpPr txBox="1">
            <a:spLocks noChangeArrowheads="1"/>
          </p:cNvSpPr>
          <p:nvPr/>
        </p:nvSpPr>
        <p:spPr bwMode="auto">
          <a:xfrm>
            <a:off x="3043239" y="621247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a:solidFill>
                  <a:srgbClr val="7F7F7F"/>
                </a:solidFill>
                <a:latin typeface="Arial" panose="020B0604020202020204" pitchFamily="34" charset="0"/>
                <a:cs typeface="Arial" panose="020B0604020202020204" pitchFamily="34" charset="0"/>
              </a:rPr>
              <a:t>Hernández et al. Cardiovasc Diabetol 2017</a:t>
            </a:r>
          </a:p>
        </p:txBody>
      </p:sp>
      <p:pic>
        <p:nvPicPr>
          <p:cNvPr id="38915" name="Imagen 1">
            <a:extLst>
              <a:ext uri="{FF2B5EF4-FFF2-40B4-BE49-F238E27FC236}">
                <a16:creationId xmlns:a16="http://schemas.microsoft.com/office/drawing/2014/main" id="{952476D8-3BB3-FD43-8722-C0F382D0AB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1471" y="1828061"/>
            <a:ext cx="4015501" cy="381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agen 2">
            <a:extLst>
              <a:ext uri="{FF2B5EF4-FFF2-40B4-BE49-F238E27FC236}">
                <a16:creationId xmlns:a16="http://schemas.microsoft.com/office/drawing/2014/main" id="{B5ADBD0D-B31C-CC46-81FD-504DF25C47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6873" y="2562341"/>
            <a:ext cx="5276348" cy="233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2233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Título">
            <a:extLst>
              <a:ext uri="{FF2B5EF4-FFF2-40B4-BE49-F238E27FC236}">
                <a16:creationId xmlns:a16="http://schemas.microsoft.com/office/drawing/2014/main" id="{3A5E4874-8211-E040-AA89-48F59DA33B65}"/>
              </a:ext>
            </a:extLst>
          </p:cNvPr>
          <p:cNvSpPr>
            <a:spLocks noGrp="1"/>
          </p:cNvSpPr>
          <p:nvPr>
            <p:ph type="title" idx="4294967295"/>
          </p:nvPr>
        </p:nvSpPr>
        <p:spPr>
          <a:xfrm>
            <a:off x="585788" y="272313"/>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LADA</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Complicaciones: mal control glucémico</a:t>
            </a:r>
          </a:p>
        </p:txBody>
      </p:sp>
      <p:sp>
        <p:nvSpPr>
          <p:cNvPr id="39938" name="Text Box 5">
            <a:extLst>
              <a:ext uri="{FF2B5EF4-FFF2-40B4-BE49-F238E27FC236}">
                <a16:creationId xmlns:a16="http://schemas.microsoft.com/office/drawing/2014/main" id="{F75175AD-857C-EB4F-AB43-D7C6FF4CC20F}"/>
              </a:ext>
            </a:extLst>
          </p:cNvPr>
          <p:cNvSpPr txBox="1">
            <a:spLocks noChangeArrowheads="1"/>
          </p:cNvSpPr>
          <p:nvPr/>
        </p:nvSpPr>
        <p:spPr bwMode="auto">
          <a:xfrm>
            <a:off x="3000375" y="626721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a:solidFill>
                  <a:srgbClr val="7F7F7F"/>
                </a:solidFill>
                <a:latin typeface="Arial" panose="020B0604020202020204" pitchFamily="34" charset="0"/>
                <a:cs typeface="Arial" panose="020B0604020202020204" pitchFamily="34" charset="0"/>
              </a:rPr>
              <a:t>López et al. EASD 2015, </a:t>
            </a:r>
            <a:r>
              <a:rPr lang="es-ES_tradnl" altLang="es-ES" sz="1400" dirty="0" err="1">
                <a:solidFill>
                  <a:srgbClr val="7F7F7F"/>
                </a:solidFill>
                <a:latin typeface="Arial" panose="020B0604020202020204" pitchFamily="34" charset="0"/>
                <a:cs typeface="Arial" panose="020B0604020202020204" pitchFamily="34" charset="0"/>
              </a:rPr>
              <a:t>Stockholm</a:t>
            </a:r>
            <a:endParaRPr lang="es-ES_tradnl" altLang="es-ES" sz="1400" dirty="0">
              <a:solidFill>
                <a:srgbClr val="7F7F7F"/>
              </a:solidFill>
              <a:latin typeface="Arial" panose="020B0604020202020204" pitchFamily="34" charset="0"/>
              <a:cs typeface="Arial" panose="020B0604020202020204" pitchFamily="34" charset="0"/>
            </a:endParaRPr>
          </a:p>
        </p:txBody>
      </p:sp>
      <p:pic>
        <p:nvPicPr>
          <p:cNvPr id="39939" name="Picture 133">
            <a:extLst>
              <a:ext uri="{FF2B5EF4-FFF2-40B4-BE49-F238E27FC236}">
                <a16:creationId xmlns:a16="http://schemas.microsoft.com/office/drawing/2014/main" id="{8D5F8992-EF59-3345-A57B-B35AD4FA7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18" b="5518"/>
          <a:stretch>
            <a:fillRect/>
          </a:stretch>
        </p:blipFill>
        <p:spPr bwMode="auto">
          <a:xfrm>
            <a:off x="4249738" y="1397489"/>
            <a:ext cx="29892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agen 6">
            <a:extLst>
              <a:ext uri="{FF2B5EF4-FFF2-40B4-BE49-F238E27FC236}">
                <a16:creationId xmlns:a16="http://schemas.microsoft.com/office/drawing/2014/main" id="{B387C1EB-C2CC-7643-8A71-BEF7AA986B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3939" y="3141665"/>
            <a:ext cx="2106612"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CuadroTexto 18">
            <a:extLst>
              <a:ext uri="{FF2B5EF4-FFF2-40B4-BE49-F238E27FC236}">
                <a16:creationId xmlns:a16="http://schemas.microsoft.com/office/drawing/2014/main" id="{42032334-AB0C-4546-917A-7F62D386D6E2}"/>
              </a:ext>
            </a:extLst>
          </p:cNvPr>
          <p:cNvSpPr txBox="1">
            <a:spLocks noChangeArrowheads="1"/>
          </p:cNvSpPr>
          <p:nvPr/>
        </p:nvSpPr>
        <p:spPr bwMode="auto">
          <a:xfrm>
            <a:off x="7383464" y="5287965"/>
            <a:ext cx="2566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b="1">
                <a:solidFill>
                  <a:srgbClr val="000000"/>
                </a:solidFill>
                <a:latin typeface="Calibri" panose="020F0502020204030204" pitchFamily="34" charset="0"/>
                <a:cs typeface="Arial" panose="020B0604020202020204" pitchFamily="34" charset="0"/>
              </a:rPr>
              <a:t>LADA: tiempo con HbA1c &gt; 7.5% hasta remisión Endocrino</a:t>
            </a:r>
          </a:p>
          <a:p>
            <a:pPr defTabSz="914377" fontAlgn="base">
              <a:spcBef>
                <a:spcPct val="0"/>
              </a:spcBef>
              <a:spcAft>
                <a:spcPct val="0"/>
              </a:spcAft>
              <a:buClrTx/>
              <a:buSzTx/>
              <a:buNone/>
            </a:pPr>
            <a:r>
              <a:rPr lang="es-ES" altLang="es-ES" sz="1200">
                <a:solidFill>
                  <a:srgbClr val="000000"/>
                </a:solidFill>
                <a:latin typeface="Calibri" panose="020F0502020204030204" pitchFamily="34" charset="0"/>
                <a:cs typeface="Arial" panose="020B0604020202020204" pitchFamily="34" charset="0"/>
              </a:rPr>
              <a:t>831 días (DE 928)</a:t>
            </a:r>
          </a:p>
        </p:txBody>
      </p:sp>
      <p:pic>
        <p:nvPicPr>
          <p:cNvPr id="39942" name="Imagen 12">
            <a:extLst>
              <a:ext uri="{FF2B5EF4-FFF2-40B4-BE49-F238E27FC236}">
                <a16:creationId xmlns:a16="http://schemas.microsoft.com/office/drawing/2014/main" id="{DA97E141-4384-E549-9F3C-CD73586D21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1064" y="3132140"/>
            <a:ext cx="421798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CuadroTexto 1">
            <a:extLst>
              <a:ext uri="{FF2B5EF4-FFF2-40B4-BE49-F238E27FC236}">
                <a16:creationId xmlns:a16="http://schemas.microsoft.com/office/drawing/2014/main" id="{1951B085-2A0B-B44C-B59A-98B52CECB951}"/>
              </a:ext>
            </a:extLst>
          </p:cNvPr>
          <p:cNvSpPr txBox="1">
            <a:spLocks noChangeArrowheads="1"/>
          </p:cNvSpPr>
          <p:nvPr/>
        </p:nvSpPr>
        <p:spPr bwMode="auto">
          <a:xfrm>
            <a:off x="2235200" y="5262565"/>
            <a:ext cx="20145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b="1" dirty="0">
                <a:solidFill>
                  <a:srgbClr val="000000"/>
                </a:solidFill>
                <a:latin typeface="Calibri" panose="020F0502020204030204" pitchFamily="34" charset="0"/>
                <a:cs typeface="Arial" panose="020B0604020202020204" pitchFamily="34" charset="0"/>
              </a:rPr>
              <a:t>Tiempo con hbA1c &gt; 7.5 %</a:t>
            </a:r>
          </a:p>
          <a:p>
            <a:pPr defTabSz="914377" fontAlgn="base">
              <a:spcBef>
                <a:spcPct val="0"/>
              </a:spcBef>
              <a:spcAft>
                <a:spcPct val="0"/>
              </a:spcAft>
              <a:buClrTx/>
              <a:buSzTx/>
              <a:buNone/>
            </a:pPr>
            <a:r>
              <a:rPr lang="es-ES" altLang="es-ES" sz="1200" dirty="0">
                <a:solidFill>
                  <a:srgbClr val="000000"/>
                </a:solidFill>
                <a:latin typeface="Calibri" panose="020F0502020204030204" pitchFamily="34" charset="0"/>
                <a:cs typeface="Arial" panose="020B0604020202020204" pitchFamily="34" charset="0"/>
              </a:rPr>
              <a:t>LADA = 1232 ± 834 días</a:t>
            </a:r>
          </a:p>
          <a:p>
            <a:pPr defTabSz="914377" fontAlgn="base">
              <a:spcBef>
                <a:spcPct val="0"/>
              </a:spcBef>
              <a:spcAft>
                <a:spcPct val="0"/>
              </a:spcAft>
              <a:buClrTx/>
              <a:buSzTx/>
              <a:buNone/>
            </a:pPr>
            <a:r>
              <a:rPr lang="es-ES" altLang="es-ES" sz="1200" dirty="0">
                <a:solidFill>
                  <a:srgbClr val="000000"/>
                </a:solidFill>
                <a:latin typeface="Calibri" panose="020F0502020204030204" pitchFamily="34" charset="0"/>
                <a:cs typeface="Arial" panose="020B0604020202020204" pitchFamily="34" charset="0"/>
              </a:rPr>
              <a:t>DM2 = 735 ± 821 días</a:t>
            </a:r>
          </a:p>
          <a:p>
            <a:pPr defTabSz="914377" fontAlgn="base">
              <a:spcBef>
                <a:spcPct val="0"/>
              </a:spcBef>
              <a:spcAft>
                <a:spcPct val="0"/>
              </a:spcAft>
              <a:buClrTx/>
              <a:buSzTx/>
              <a:buNone/>
            </a:pPr>
            <a:r>
              <a:rPr lang="es-ES" altLang="es-ES" sz="1200" dirty="0">
                <a:solidFill>
                  <a:srgbClr val="000000"/>
                </a:solidFill>
                <a:latin typeface="Calibri" panose="020F0502020204030204" pitchFamily="34" charset="0"/>
                <a:cs typeface="Arial" panose="020B0604020202020204" pitchFamily="34" charset="0"/>
              </a:rPr>
              <a:t> P &lt; 0.001</a:t>
            </a:r>
          </a:p>
        </p:txBody>
      </p:sp>
      <p:sp>
        <p:nvSpPr>
          <p:cNvPr id="39944" name="CuadroTexto 31">
            <a:extLst>
              <a:ext uri="{FF2B5EF4-FFF2-40B4-BE49-F238E27FC236}">
                <a16:creationId xmlns:a16="http://schemas.microsoft.com/office/drawing/2014/main" id="{334C69C2-2DF5-3B4E-9F95-445C55F5DD28}"/>
              </a:ext>
            </a:extLst>
          </p:cNvPr>
          <p:cNvSpPr txBox="1">
            <a:spLocks noChangeArrowheads="1"/>
          </p:cNvSpPr>
          <p:nvPr/>
        </p:nvSpPr>
        <p:spPr bwMode="auto">
          <a:xfrm>
            <a:off x="4346575" y="5262565"/>
            <a:ext cx="3087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b="1">
                <a:solidFill>
                  <a:srgbClr val="000000"/>
                </a:solidFill>
                <a:latin typeface="Calibri" panose="020F0502020204030204" pitchFamily="34" charset="0"/>
                <a:cs typeface="Arial" panose="020B0604020202020204" pitchFamily="34" charset="0"/>
              </a:rPr>
              <a:t>Tiempo con HbA1c &gt; 7.5% hasta insulina</a:t>
            </a:r>
          </a:p>
          <a:p>
            <a:pPr defTabSz="914377" fontAlgn="base">
              <a:spcBef>
                <a:spcPct val="0"/>
              </a:spcBef>
              <a:spcAft>
                <a:spcPct val="0"/>
              </a:spcAft>
              <a:buClrTx/>
              <a:buSzTx/>
              <a:buNone/>
            </a:pPr>
            <a:r>
              <a:rPr lang="es-ES" altLang="es-ES" sz="1200">
                <a:solidFill>
                  <a:srgbClr val="000000"/>
                </a:solidFill>
                <a:latin typeface="Calibri" panose="020F0502020204030204" pitchFamily="34" charset="0"/>
                <a:cs typeface="Arial" panose="020B0604020202020204" pitchFamily="34" charset="0"/>
              </a:rPr>
              <a:t>LADA =  197.6 ± 361 días</a:t>
            </a:r>
          </a:p>
          <a:p>
            <a:pPr defTabSz="914377" fontAlgn="base">
              <a:spcBef>
                <a:spcPct val="0"/>
              </a:spcBef>
              <a:spcAft>
                <a:spcPct val="0"/>
              </a:spcAft>
              <a:buClrTx/>
              <a:buSzTx/>
              <a:buNone/>
            </a:pPr>
            <a:r>
              <a:rPr lang="es-ES" altLang="es-ES" sz="1200">
                <a:solidFill>
                  <a:srgbClr val="000000"/>
                </a:solidFill>
                <a:latin typeface="Calibri" panose="020F0502020204030204" pitchFamily="34" charset="0"/>
                <a:cs typeface="Arial" panose="020B0604020202020204" pitchFamily="34" charset="0"/>
              </a:rPr>
              <a:t>DM2  527.9 ± 699 días</a:t>
            </a:r>
          </a:p>
          <a:p>
            <a:pPr defTabSz="914377" fontAlgn="base">
              <a:spcBef>
                <a:spcPct val="0"/>
              </a:spcBef>
              <a:spcAft>
                <a:spcPct val="0"/>
              </a:spcAft>
              <a:buClrTx/>
              <a:buSzTx/>
              <a:buNone/>
            </a:pPr>
            <a:r>
              <a:rPr lang="es-ES" altLang="es-ES" sz="1200">
                <a:solidFill>
                  <a:srgbClr val="000000"/>
                </a:solidFill>
                <a:latin typeface="Calibri" panose="020F0502020204030204" pitchFamily="34" charset="0"/>
                <a:cs typeface="Arial" panose="020B0604020202020204" pitchFamily="34" charset="0"/>
              </a:rPr>
              <a:t>P &lt; 0.001</a:t>
            </a:r>
          </a:p>
        </p:txBody>
      </p:sp>
    </p:spTree>
    <p:extLst>
      <p:ext uri="{BB962C8B-B14F-4D97-AF65-F5344CB8AC3E}">
        <p14:creationId xmlns:p14="http://schemas.microsoft.com/office/powerpoint/2010/main" val="12759377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Título">
            <a:extLst>
              <a:ext uri="{FF2B5EF4-FFF2-40B4-BE49-F238E27FC236}">
                <a16:creationId xmlns:a16="http://schemas.microsoft.com/office/drawing/2014/main" id="{0CE3A422-F93C-004B-AE33-2AB6E3E7F085}"/>
              </a:ext>
            </a:extLst>
          </p:cNvPr>
          <p:cNvSpPr>
            <a:spLocks noGrp="1"/>
          </p:cNvSpPr>
          <p:nvPr>
            <p:ph type="title" idx="4294967295"/>
          </p:nvPr>
        </p:nvSpPr>
        <p:spPr>
          <a:xfrm>
            <a:off x="511897" y="312108"/>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Complicaciones </a:t>
            </a:r>
            <a:r>
              <a:rPr lang="es-ES" altLang="es-ES" sz="2800" b="1" dirty="0" err="1">
                <a:solidFill>
                  <a:srgbClr val="2A6D7D"/>
                </a:solidFill>
                <a:latin typeface="Bookman Old Style" panose="02050604050505020204" pitchFamily="18" charset="0"/>
                <a:ea typeface="ＭＳ Ｐゴシック" panose="020B0600070205080204" pitchFamily="34" charset="-128"/>
              </a:rPr>
              <a:t>microvasculares</a:t>
            </a:r>
            <a:r>
              <a:rPr lang="es-ES" altLang="es-ES" sz="2800" b="1" dirty="0">
                <a:solidFill>
                  <a:srgbClr val="2A6D7D"/>
                </a:solidFill>
                <a:latin typeface="Bookman Old Style" panose="02050604050505020204" pitchFamily="18" charset="0"/>
                <a:ea typeface="ＭＳ Ｐゴシック" panose="020B0600070205080204" pitchFamily="34" charset="-128"/>
              </a:rPr>
              <a:t>: cohorte UKPDS</a:t>
            </a:r>
          </a:p>
        </p:txBody>
      </p:sp>
      <p:sp>
        <p:nvSpPr>
          <p:cNvPr id="38914" name="Text Box 5">
            <a:extLst>
              <a:ext uri="{FF2B5EF4-FFF2-40B4-BE49-F238E27FC236}">
                <a16:creationId xmlns:a16="http://schemas.microsoft.com/office/drawing/2014/main" id="{888DCAE6-FE50-6B4C-8E2D-956B8194629C}"/>
              </a:ext>
            </a:extLst>
          </p:cNvPr>
          <p:cNvSpPr txBox="1">
            <a:spLocks noChangeArrowheads="1"/>
          </p:cNvSpPr>
          <p:nvPr/>
        </p:nvSpPr>
        <p:spPr bwMode="auto">
          <a:xfrm>
            <a:off x="3000375" y="621502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Maddaloni</a:t>
            </a:r>
            <a:r>
              <a:rPr lang="es-ES_tradnl" altLang="es-ES" sz="1400" dirty="0">
                <a:solidFill>
                  <a:srgbClr val="7F7F7F"/>
                </a:solidFill>
                <a:latin typeface="Arial" panose="020B0604020202020204" pitchFamily="34" charset="0"/>
                <a:cs typeface="Arial" panose="020B0604020202020204" pitchFamily="34" charset="0"/>
              </a:rPr>
              <a:t> E et al. </a:t>
            </a:r>
            <a:r>
              <a:rPr lang="es-ES_tradnl" altLang="es-ES" sz="1400" dirty="0" err="1">
                <a:solidFill>
                  <a:srgbClr val="7F7F7F"/>
                </a:solidFill>
                <a:latin typeface="Arial" panose="020B0604020202020204" pitchFamily="34" charset="0"/>
                <a:cs typeface="Arial" panose="020B0604020202020204" pitchFamily="34" charset="0"/>
              </a:rPr>
              <a:t>Lancet</a:t>
            </a:r>
            <a:r>
              <a:rPr lang="es-ES_tradnl" altLang="es-ES" sz="1400" dirty="0">
                <a:solidFill>
                  <a:srgbClr val="7F7F7F"/>
                </a:solidFill>
                <a:latin typeface="Arial" panose="020B0604020202020204" pitchFamily="34" charset="0"/>
                <a:cs typeface="Arial" panose="020B0604020202020204" pitchFamily="34" charset="0"/>
              </a:rPr>
              <a:t> Diabetes </a:t>
            </a:r>
            <a:r>
              <a:rPr lang="es-ES_tradnl" altLang="es-ES" sz="1400" dirty="0" err="1">
                <a:solidFill>
                  <a:srgbClr val="7F7F7F"/>
                </a:solidFill>
                <a:latin typeface="Arial" panose="020B0604020202020204" pitchFamily="34" charset="0"/>
                <a:cs typeface="Arial" panose="020B0604020202020204" pitchFamily="34" charset="0"/>
              </a:rPr>
              <a:t>Endocrinol</a:t>
            </a:r>
            <a:r>
              <a:rPr lang="es-ES_tradnl" altLang="es-ES" sz="1400" dirty="0">
                <a:solidFill>
                  <a:srgbClr val="7F7F7F"/>
                </a:solidFill>
                <a:latin typeface="Arial" panose="020B0604020202020204" pitchFamily="34" charset="0"/>
                <a:cs typeface="Arial" panose="020B0604020202020204" pitchFamily="34" charset="0"/>
              </a:rPr>
              <a:t> 2020 Feb 4 [Online </a:t>
            </a:r>
            <a:r>
              <a:rPr lang="es-ES_tradnl" altLang="es-ES" sz="1400" dirty="0" err="1">
                <a:solidFill>
                  <a:srgbClr val="7F7F7F"/>
                </a:solidFill>
                <a:latin typeface="Arial" panose="020B0604020202020204" pitchFamily="34" charset="0"/>
                <a:cs typeface="Arial" panose="020B0604020202020204" pitchFamily="34" charset="0"/>
              </a:rPr>
              <a:t>ahead</a:t>
            </a:r>
            <a:r>
              <a:rPr lang="es-ES_tradnl" altLang="es-ES" sz="1400" dirty="0">
                <a:solidFill>
                  <a:srgbClr val="7F7F7F"/>
                </a:solidFill>
                <a:latin typeface="Arial" panose="020B0604020202020204" pitchFamily="34" charset="0"/>
                <a:cs typeface="Arial" panose="020B0604020202020204" pitchFamily="34" charset="0"/>
              </a:rPr>
              <a:t> of </a:t>
            </a:r>
            <a:r>
              <a:rPr lang="es-ES_tradnl" altLang="es-ES" sz="1400" dirty="0" err="1">
                <a:solidFill>
                  <a:srgbClr val="7F7F7F"/>
                </a:solidFill>
                <a:latin typeface="Arial" panose="020B0604020202020204" pitchFamily="34" charset="0"/>
                <a:cs typeface="Arial" panose="020B0604020202020204" pitchFamily="34" charset="0"/>
              </a:rPr>
              <a:t>print</a:t>
            </a:r>
            <a:r>
              <a:rPr lang="es-ES_tradnl" altLang="es-ES" sz="1400" dirty="0">
                <a:solidFill>
                  <a:srgbClr val="7F7F7F"/>
                </a:solidFill>
                <a:latin typeface="Arial" panose="020B0604020202020204" pitchFamily="34" charset="0"/>
                <a:cs typeface="Arial" panose="020B0604020202020204" pitchFamily="34" charset="0"/>
              </a:rPr>
              <a:t>]</a:t>
            </a:r>
          </a:p>
        </p:txBody>
      </p:sp>
      <p:pic>
        <p:nvPicPr>
          <p:cNvPr id="2" name="Imagen 1">
            <a:extLst>
              <a:ext uri="{FF2B5EF4-FFF2-40B4-BE49-F238E27FC236}">
                <a16:creationId xmlns:a16="http://schemas.microsoft.com/office/drawing/2014/main" id="{1A6BEB42-A4D8-964E-9E52-CD2A94B941AF}"/>
              </a:ext>
            </a:extLst>
          </p:cNvPr>
          <p:cNvPicPr>
            <a:picLocks noChangeAspect="1"/>
          </p:cNvPicPr>
          <p:nvPr/>
        </p:nvPicPr>
        <p:blipFill>
          <a:blip r:embed="rId2"/>
          <a:stretch>
            <a:fillRect/>
          </a:stretch>
        </p:blipFill>
        <p:spPr>
          <a:xfrm>
            <a:off x="2320849" y="1551708"/>
            <a:ext cx="6312304" cy="4602155"/>
          </a:xfrm>
          <a:prstGeom prst="rect">
            <a:avLst/>
          </a:prstGeom>
        </p:spPr>
      </p:pic>
    </p:spTree>
    <p:extLst>
      <p:ext uri="{BB962C8B-B14F-4D97-AF65-F5344CB8AC3E}">
        <p14:creationId xmlns:p14="http://schemas.microsoft.com/office/powerpoint/2010/main" val="24626530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Título">
            <a:extLst>
              <a:ext uri="{FF2B5EF4-FFF2-40B4-BE49-F238E27FC236}">
                <a16:creationId xmlns:a16="http://schemas.microsoft.com/office/drawing/2014/main" id="{0CE3A422-F93C-004B-AE33-2AB6E3E7F085}"/>
              </a:ext>
            </a:extLst>
          </p:cNvPr>
          <p:cNvSpPr>
            <a:spLocks noGrp="1"/>
          </p:cNvSpPr>
          <p:nvPr>
            <p:ph type="title" idx="4294967295"/>
          </p:nvPr>
        </p:nvSpPr>
        <p:spPr>
          <a:xfrm>
            <a:off x="548842" y="304552"/>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LADA</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Complicaciones </a:t>
            </a:r>
            <a:r>
              <a:rPr lang="es-ES" altLang="es-ES" sz="2500" b="1" dirty="0" err="1">
                <a:solidFill>
                  <a:srgbClr val="2A6D7D"/>
                </a:solidFill>
                <a:latin typeface="Bookman Old Style" panose="02050604050505020204" pitchFamily="18" charset="0"/>
                <a:ea typeface="ＭＳ Ｐゴシック" panose="020B0600070205080204" pitchFamily="34" charset="-128"/>
              </a:rPr>
              <a:t>microvasculares</a:t>
            </a:r>
            <a:r>
              <a:rPr lang="es-ES" altLang="es-ES" sz="2500" b="1" dirty="0">
                <a:solidFill>
                  <a:srgbClr val="2A6D7D"/>
                </a:solidFill>
                <a:latin typeface="Bookman Old Style" panose="02050604050505020204" pitchFamily="18" charset="0"/>
                <a:ea typeface="ＭＳ Ｐゴシック" panose="020B0600070205080204" pitchFamily="34" charset="-128"/>
              </a:rPr>
              <a:t>: cohorte UKPDS</a:t>
            </a:r>
          </a:p>
        </p:txBody>
      </p:sp>
      <p:pic>
        <p:nvPicPr>
          <p:cNvPr id="3" name="Imagen 2">
            <a:extLst>
              <a:ext uri="{FF2B5EF4-FFF2-40B4-BE49-F238E27FC236}">
                <a16:creationId xmlns:a16="http://schemas.microsoft.com/office/drawing/2014/main" id="{391EC154-EEFD-0F4F-A802-8E97AAE267D4}"/>
              </a:ext>
            </a:extLst>
          </p:cNvPr>
          <p:cNvPicPr>
            <a:picLocks noChangeAspect="1"/>
          </p:cNvPicPr>
          <p:nvPr/>
        </p:nvPicPr>
        <p:blipFill>
          <a:blip r:embed="rId2"/>
          <a:stretch>
            <a:fillRect/>
          </a:stretch>
        </p:blipFill>
        <p:spPr>
          <a:xfrm>
            <a:off x="3230890" y="1387169"/>
            <a:ext cx="5730220" cy="4627077"/>
          </a:xfrm>
          <a:prstGeom prst="rect">
            <a:avLst/>
          </a:prstGeom>
        </p:spPr>
      </p:pic>
      <p:sp>
        <p:nvSpPr>
          <p:cNvPr id="5" name="Text Box 5">
            <a:extLst>
              <a:ext uri="{FF2B5EF4-FFF2-40B4-BE49-F238E27FC236}">
                <a16:creationId xmlns:a16="http://schemas.microsoft.com/office/drawing/2014/main" id="{F7390D00-0F11-EE4B-9973-2617165CF653}"/>
              </a:ext>
            </a:extLst>
          </p:cNvPr>
          <p:cNvSpPr txBox="1">
            <a:spLocks noChangeArrowheads="1"/>
          </p:cNvSpPr>
          <p:nvPr/>
        </p:nvSpPr>
        <p:spPr bwMode="auto">
          <a:xfrm>
            <a:off x="3698755" y="6245671"/>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Maddaloni</a:t>
            </a:r>
            <a:r>
              <a:rPr lang="es-ES_tradnl" altLang="es-ES" sz="1400" dirty="0">
                <a:solidFill>
                  <a:srgbClr val="7F7F7F"/>
                </a:solidFill>
                <a:latin typeface="Arial" panose="020B0604020202020204" pitchFamily="34" charset="0"/>
                <a:cs typeface="Arial" panose="020B0604020202020204" pitchFamily="34" charset="0"/>
              </a:rPr>
              <a:t> E et al. </a:t>
            </a:r>
            <a:r>
              <a:rPr lang="es-ES_tradnl" altLang="es-ES" sz="1400" dirty="0" err="1">
                <a:solidFill>
                  <a:srgbClr val="7F7F7F"/>
                </a:solidFill>
                <a:latin typeface="Arial" panose="020B0604020202020204" pitchFamily="34" charset="0"/>
                <a:cs typeface="Arial" panose="020B0604020202020204" pitchFamily="34" charset="0"/>
              </a:rPr>
              <a:t>Lancet</a:t>
            </a:r>
            <a:r>
              <a:rPr lang="es-ES_tradnl" altLang="es-ES" sz="1400" dirty="0">
                <a:solidFill>
                  <a:srgbClr val="7F7F7F"/>
                </a:solidFill>
                <a:latin typeface="Arial" panose="020B0604020202020204" pitchFamily="34" charset="0"/>
                <a:cs typeface="Arial" panose="020B0604020202020204" pitchFamily="34" charset="0"/>
              </a:rPr>
              <a:t> Diabetes </a:t>
            </a:r>
            <a:r>
              <a:rPr lang="es-ES_tradnl" altLang="es-ES" sz="1400" dirty="0" err="1">
                <a:solidFill>
                  <a:srgbClr val="7F7F7F"/>
                </a:solidFill>
                <a:latin typeface="Arial" panose="020B0604020202020204" pitchFamily="34" charset="0"/>
                <a:cs typeface="Arial" panose="020B0604020202020204" pitchFamily="34" charset="0"/>
              </a:rPr>
              <a:t>Endocrinol</a:t>
            </a:r>
            <a:r>
              <a:rPr lang="es-ES_tradnl" altLang="es-ES" sz="1400" dirty="0">
                <a:solidFill>
                  <a:srgbClr val="7F7F7F"/>
                </a:solidFill>
                <a:latin typeface="Arial" panose="020B0604020202020204" pitchFamily="34" charset="0"/>
                <a:cs typeface="Arial" panose="020B0604020202020204" pitchFamily="34" charset="0"/>
              </a:rPr>
              <a:t> 2020 Feb 4 [Online </a:t>
            </a:r>
            <a:r>
              <a:rPr lang="es-ES_tradnl" altLang="es-ES" sz="1400" dirty="0" err="1">
                <a:solidFill>
                  <a:srgbClr val="7F7F7F"/>
                </a:solidFill>
                <a:latin typeface="Arial" panose="020B0604020202020204" pitchFamily="34" charset="0"/>
                <a:cs typeface="Arial" panose="020B0604020202020204" pitchFamily="34" charset="0"/>
              </a:rPr>
              <a:t>ahead</a:t>
            </a:r>
            <a:r>
              <a:rPr lang="es-ES_tradnl" altLang="es-ES" sz="1400" dirty="0">
                <a:solidFill>
                  <a:srgbClr val="7F7F7F"/>
                </a:solidFill>
                <a:latin typeface="Arial" panose="020B0604020202020204" pitchFamily="34" charset="0"/>
                <a:cs typeface="Arial" panose="020B0604020202020204" pitchFamily="34" charset="0"/>
              </a:rPr>
              <a:t> of </a:t>
            </a:r>
            <a:r>
              <a:rPr lang="es-ES_tradnl" altLang="es-ES" sz="1400" dirty="0" err="1">
                <a:solidFill>
                  <a:srgbClr val="7F7F7F"/>
                </a:solidFill>
                <a:latin typeface="Arial" panose="020B0604020202020204" pitchFamily="34" charset="0"/>
                <a:cs typeface="Arial" panose="020B0604020202020204" pitchFamily="34" charset="0"/>
              </a:rPr>
              <a:t>print</a:t>
            </a:r>
            <a:r>
              <a:rPr lang="es-ES_tradnl" altLang="es-ES" sz="1400" dirty="0">
                <a:solidFill>
                  <a:srgbClr val="7F7F7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24507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Título">
            <a:extLst>
              <a:ext uri="{FF2B5EF4-FFF2-40B4-BE49-F238E27FC236}">
                <a16:creationId xmlns:a16="http://schemas.microsoft.com/office/drawing/2014/main" id="{A4573B39-AC4A-1440-AC17-2E4A185C062B}"/>
              </a:ext>
            </a:extLst>
          </p:cNvPr>
          <p:cNvSpPr>
            <a:spLocks noGrp="1"/>
          </p:cNvSpPr>
          <p:nvPr>
            <p:ph type="title" idx="4294967295"/>
          </p:nvPr>
        </p:nvSpPr>
        <p:spPr>
          <a:xfrm>
            <a:off x="613497" y="267105"/>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Calidad de vida</a:t>
            </a:r>
          </a:p>
        </p:txBody>
      </p:sp>
      <p:sp>
        <p:nvSpPr>
          <p:cNvPr id="4" name="2 Marcador de contenido">
            <a:extLst>
              <a:ext uri="{FF2B5EF4-FFF2-40B4-BE49-F238E27FC236}">
                <a16:creationId xmlns:a16="http://schemas.microsoft.com/office/drawing/2014/main" id="{57149099-F554-6FCA-B5FC-9E03DC960DB8}"/>
              </a:ext>
            </a:extLst>
          </p:cNvPr>
          <p:cNvSpPr txBox="1">
            <a:spLocks/>
          </p:cNvSpPr>
          <p:nvPr/>
        </p:nvSpPr>
        <p:spPr bwMode="auto">
          <a:xfrm>
            <a:off x="1348508" y="1616350"/>
            <a:ext cx="9583249"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s-ES_tradnl"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Menor calidad de vida </a:t>
            </a:r>
            <a:r>
              <a:rPr kumimoji="0" lang="es-ES_tradnl"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relacionada con la diabetes que los pacientes </a:t>
            </a:r>
            <a:r>
              <a:rPr kumimoji="0" lang="es-ES_tradnl"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DM tipo 1 y tipo 2 </a:t>
            </a:r>
            <a:r>
              <a:rPr kumimoji="0" lang="es-ES_tradnl"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(ítems específicos: relacionado con diabetes, e impacto ponderado de la diabetes) </a:t>
            </a:r>
          </a:p>
          <a:p>
            <a:pPr marL="228600" marR="0" lvl="0" indent="-228600"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Menor calidad en el subgrupo de pacientes con </a:t>
            </a:r>
            <a:r>
              <a:rPr kumimoji="0" lang="es-ES_tradnl"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retinopatía y tratamiento con insulina</a:t>
            </a:r>
          </a:p>
          <a:p>
            <a:pPr marL="228600" marR="0" lvl="0" indent="-228600"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 diferencia en satisfacción con el tratamiento. Sin embargo, </a:t>
            </a:r>
            <a:r>
              <a:rPr kumimoji="0" lang="es-ES_tradnl"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peor percepción de la hiperglucemia</a:t>
            </a:r>
            <a:r>
              <a:rPr kumimoji="0" lang="es-ES_tradnl"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los pacientes con DM tipo 2</a:t>
            </a:r>
          </a:p>
        </p:txBody>
      </p:sp>
      <p:sp>
        <p:nvSpPr>
          <p:cNvPr id="5" name="Text Box 5">
            <a:extLst>
              <a:ext uri="{FF2B5EF4-FFF2-40B4-BE49-F238E27FC236}">
                <a16:creationId xmlns:a16="http://schemas.microsoft.com/office/drawing/2014/main" id="{2394965A-6F77-CD0C-471E-37ACDAA5CBEC}"/>
              </a:ext>
            </a:extLst>
          </p:cNvPr>
          <p:cNvSpPr txBox="1">
            <a:spLocks noChangeArrowheads="1"/>
          </p:cNvSpPr>
          <p:nvPr/>
        </p:nvSpPr>
        <p:spPr bwMode="auto">
          <a:xfrm>
            <a:off x="5695809" y="6185478"/>
            <a:ext cx="548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685800" fontAlgn="base">
              <a:spcBef>
                <a:spcPct val="50000"/>
              </a:spcBef>
              <a:spcAft>
                <a:spcPct val="0"/>
              </a:spcAft>
              <a:buClrTx/>
              <a:buSzTx/>
              <a:buFont typeface="Wingdings 3" pitchFamily="2" charset="2"/>
              <a:buNone/>
              <a:defRPr/>
            </a:pPr>
            <a:r>
              <a:rPr lang="es-ES_tradnl" altLang="es-ES" sz="1400" dirty="0">
                <a:solidFill>
                  <a:srgbClr val="7F7F7F"/>
                </a:solidFill>
                <a:latin typeface="Arial" panose="020B0604020202020204" pitchFamily="34" charset="0"/>
                <a:cs typeface="Arial" panose="020B0604020202020204" pitchFamily="34" charset="0"/>
              </a:rPr>
              <a:t>Granado-Casas M et al. Peer J 2017;5:e3928.</a:t>
            </a:r>
          </a:p>
        </p:txBody>
      </p:sp>
      <p:pic>
        <p:nvPicPr>
          <p:cNvPr id="7" name="Imagen 6">
            <a:extLst>
              <a:ext uri="{FF2B5EF4-FFF2-40B4-BE49-F238E27FC236}">
                <a16:creationId xmlns:a16="http://schemas.microsoft.com/office/drawing/2014/main" id="{4A50DCFC-8137-BAA4-52EA-C9C8E2450704}"/>
              </a:ext>
            </a:extLst>
          </p:cNvPr>
          <p:cNvPicPr>
            <a:picLocks noChangeAspect="1"/>
          </p:cNvPicPr>
          <p:nvPr/>
        </p:nvPicPr>
        <p:blipFill>
          <a:blip r:embed="rId2"/>
          <a:stretch>
            <a:fillRect/>
          </a:stretch>
        </p:blipFill>
        <p:spPr>
          <a:xfrm>
            <a:off x="1492469" y="4283275"/>
            <a:ext cx="5273566" cy="1730601"/>
          </a:xfrm>
          <a:prstGeom prst="rect">
            <a:avLst/>
          </a:prstGeom>
        </p:spPr>
      </p:pic>
    </p:spTree>
    <p:extLst>
      <p:ext uri="{BB962C8B-B14F-4D97-AF65-F5344CB8AC3E}">
        <p14:creationId xmlns:p14="http://schemas.microsoft.com/office/powerpoint/2010/main" val="27632320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Título">
            <a:extLst>
              <a:ext uri="{FF2B5EF4-FFF2-40B4-BE49-F238E27FC236}">
                <a16:creationId xmlns:a16="http://schemas.microsoft.com/office/drawing/2014/main" id="{A4573B39-AC4A-1440-AC17-2E4A185C062B}"/>
              </a:ext>
            </a:extLst>
          </p:cNvPr>
          <p:cNvSpPr>
            <a:spLocks noGrp="1"/>
          </p:cNvSpPr>
          <p:nvPr>
            <p:ph type="title" idx="4294967295"/>
          </p:nvPr>
        </p:nvSpPr>
        <p:spPr>
          <a:xfrm>
            <a:off x="640701" y="454026"/>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Anticuerpos anti-GAD</a:t>
            </a:r>
          </a:p>
        </p:txBody>
      </p:sp>
      <p:sp>
        <p:nvSpPr>
          <p:cNvPr id="40962" name="2 Marcador de contenido">
            <a:extLst>
              <a:ext uri="{FF2B5EF4-FFF2-40B4-BE49-F238E27FC236}">
                <a16:creationId xmlns:a16="http://schemas.microsoft.com/office/drawing/2014/main" id="{13FC7653-A27E-744A-A809-6C95DAFFCB89}"/>
              </a:ext>
            </a:extLst>
          </p:cNvPr>
          <p:cNvSpPr>
            <a:spLocks noGrp="1"/>
          </p:cNvSpPr>
          <p:nvPr>
            <p:ph type="body" sz="quarter" idx="4294967295"/>
          </p:nvPr>
        </p:nvSpPr>
        <p:spPr>
          <a:xfrm>
            <a:off x="1043710" y="1752887"/>
            <a:ext cx="9956800" cy="4527839"/>
          </a:xfrm>
          <a:prstGeom prst="rect">
            <a:avLst/>
          </a:prstGeom>
        </p:spPr>
        <p:txBody>
          <a:bodyPr>
            <a:normAutofit fontScale="92500" lnSpcReduction="10000"/>
          </a:bodyPr>
          <a:lstStyle/>
          <a:p>
            <a:pPr>
              <a:lnSpc>
                <a:spcPct val="110000"/>
              </a:lnSpc>
              <a:spcAft>
                <a:spcPts val="600"/>
              </a:spcAft>
              <a:buClr>
                <a:srgbClr val="232D47"/>
              </a:buClr>
            </a:pP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Fácil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disponibilidad</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de </a:t>
            </a:r>
            <a:r>
              <a:rPr lang="es-ES_tradnl" altLang="es-ES" sz="1900" dirty="0" err="1">
                <a:solidFill>
                  <a:schemeClr val="tx1">
                    <a:lumMod val="50000"/>
                  </a:schemeClr>
                </a:solidFill>
                <a:latin typeface="Gill Sans MT" panose="020B0502020104020203" pitchFamily="34" charset="0"/>
                <a:ea typeface="ＭＳ Ｐゴシック" panose="020B0600070205080204" pitchFamily="34" charset="-128"/>
              </a:rPr>
              <a:t>Acs</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anti-GAD, a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precio asequible</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que diagnostica correctamente a una entidad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al menos tan prevalente como la diabetes tipo 1</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a:t>
            </a:r>
          </a:p>
          <a:p>
            <a:pPr>
              <a:lnSpc>
                <a:spcPct val="110000"/>
              </a:lnSpc>
              <a:spcAft>
                <a:spcPts val="600"/>
              </a:spcAft>
              <a:buClr>
                <a:srgbClr val="232D47"/>
              </a:buClr>
            </a:pP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El estudio inmunológico es habitual en otras enfermedades sin apenas cuestionarlo. </a:t>
            </a:r>
          </a:p>
          <a:p>
            <a:pPr>
              <a:lnSpc>
                <a:spcPct val="110000"/>
              </a:lnSpc>
              <a:spcAft>
                <a:spcPts val="600"/>
              </a:spcAft>
              <a:buClr>
                <a:srgbClr val="232D47"/>
              </a:buClr>
            </a:pP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Ayuda a tomar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decisiones terapéuticas</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insulina precoz, evitar </a:t>
            </a:r>
            <a:r>
              <a:rPr lang="es-ES_tradnl" altLang="es-ES" sz="1900" dirty="0" err="1">
                <a:solidFill>
                  <a:schemeClr val="tx1">
                    <a:lumMod val="50000"/>
                  </a:schemeClr>
                </a:solidFill>
                <a:latin typeface="Gill Sans MT" panose="020B0502020104020203" pitchFamily="34" charset="0"/>
                <a:ea typeface="ＭＳ Ｐゴシック" panose="020B0600070205080204" pitchFamily="34" charset="-128"/>
              </a:rPr>
              <a:t>sulfonilureas</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favorecer uso de análogos DPP4.</a:t>
            </a:r>
          </a:p>
          <a:p>
            <a:pPr>
              <a:lnSpc>
                <a:spcPct val="110000"/>
              </a:lnSpc>
              <a:spcAft>
                <a:spcPts val="600"/>
              </a:spcAft>
              <a:buClr>
                <a:srgbClr val="232D47"/>
              </a:buClr>
            </a:pP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El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paciente</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debe estar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informado</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de la naturaleza y pronóstico de su enfermedad, con el fin de conseguir su implicación en el cuidado y la toma de decisiones terapéuticas. Especial relevancia en las enfermedades crónicas.</a:t>
            </a:r>
          </a:p>
          <a:p>
            <a:pPr>
              <a:lnSpc>
                <a:spcPct val="110000"/>
              </a:lnSpc>
              <a:spcAft>
                <a:spcPts val="600"/>
              </a:spcAft>
              <a:buClr>
                <a:srgbClr val="232D47"/>
              </a:buClr>
            </a:pP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Ayuda al diagnóstico de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otras</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 posibles </a:t>
            </a: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enfermedades autoinmunes </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asociadas.</a:t>
            </a:r>
          </a:p>
          <a:p>
            <a:pPr>
              <a:lnSpc>
                <a:spcPct val="110000"/>
              </a:lnSpc>
              <a:spcAft>
                <a:spcPts val="600"/>
              </a:spcAft>
              <a:buClr>
                <a:srgbClr val="232D47"/>
              </a:buClr>
            </a:pPr>
            <a:r>
              <a:rPr lang="es-ES_tradnl" altLang="es-ES" sz="1900" b="1" dirty="0">
                <a:solidFill>
                  <a:schemeClr val="tx1">
                    <a:lumMod val="50000"/>
                  </a:schemeClr>
                </a:solidFill>
                <a:latin typeface="Gill Sans MT" panose="020B0502020104020203" pitchFamily="34" charset="0"/>
                <a:ea typeface="ＭＳ Ｐゴシック" panose="020B0600070205080204" pitchFamily="34" charset="-128"/>
              </a:rPr>
              <a:t>Progresión lenta de la destrucción autoinmune </a:t>
            </a:r>
            <a:r>
              <a:rPr lang="es-ES_tradnl" altLang="es-ES" sz="1900" dirty="0">
                <a:solidFill>
                  <a:schemeClr val="tx1">
                    <a:lumMod val="50000"/>
                  </a:schemeClr>
                </a:solidFill>
                <a:latin typeface="Gill Sans MT" panose="020B0502020104020203" pitchFamily="34" charset="0"/>
                <a:ea typeface="ＭＳ Ｐゴシック" panose="020B0600070205080204" pitchFamily="34" charset="-128"/>
              </a:rPr>
              <a:t>de la célula beta: modelo para estudios de intervención en diabetes autoinmune. Periodo ventana terapéutico mucho más amplio que en la diabetes tipo1 clásica.</a:t>
            </a:r>
          </a:p>
          <a:p>
            <a:pPr eaLnBrk="1" hangingPunct="1">
              <a:lnSpc>
                <a:spcPct val="110000"/>
              </a:lnSpc>
            </a:pPr>
            <a:endParaRPr lang="ca-ES" altLang="es-ES" dirty="0">
              <a:ea typeface="ＭＳ Ｐゴシック" panose="020B0600070205080204" pitchFamily="34" charset="-128"/>
            </a:endParaRPr>
          </a:p>
        </p:txBody>
      </p:sp>
      <p:sp>
        <p:nvSpPr>
          <p:cNvPr id="2" name="Text Box 5">
            <a:extLst>
              <a:ext uri="{FF2B5EF4-FFF2-40B4-BE49-F238E27FC236}">
                <a16:creationId xmlns:a16="http://schemas.microsoft.com/office/drawing/2014/main" id="{95B5006F-5C10-8BE8-27B4-80EDF4792ED6}"/>
              </a:ext>
            </a:extLst>
          </p:cNvPr>
          <p:cNvSpPr txBox="1">
            <a:spLocks noChangeArrowheads="1"/>
          </p:cNvSpPr>
          <p:nvPr/>
        </p:nvSpPr>
        <p:spPr bwMode="auto">
          <a:xfrm>
            <a:off x="1588255" y="6403974"/>
            <a:ext cx="98346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100" dirty="0" err="1">
                <a:solidFill>
                  <a:srgbClr val="7F7F7F"/>
                </a:solidFill>
                <a:latin typeface="Arial" panose="020B0604020202020204" pitchFamily="34" charset="0"/>
                <a:cs typeface="Arial" panose="020B0604020202020204" pitchFamily="34" charset="0"/>
              </a:rPr>
              <a:t>Fourlanos</a:t>
            </a:r>
            <a:r>
              <a:rPr lang="es-ES_tradnl" altLang="es-ES" sz="1100" dirty="0">
                <a:solidFill>
                  <a:srgbClr val="7F7F7F"/>
                </a:solidFill>
                <a:latin typeface="Arial" panose="020B0604020202020204" pitchFamily="34" charset="0"/>
                <a:cs typeface="Arial" panose="020B0604020202020204" pitchFamily="34" charset="0"/>
              </a:rPr>
              <a:t> et al. Diabetes </a:t>
            </a:r>
            <a:r>
              <a:rPr lang="es-ES_tradnl" altLang="es-ES" sz="1100" dirty="0" err="1">
                <a:solidFill>
                  <a:srgbClr val="7F7F7F"/>
                </a:solidFill>
                <a:latin typeface="Arial" panose="020B0604020202020204" pitchFamily="34" charset="0"/>
                <a:cs typeface="Arial" panose="020B0604020202020204" pitchFamily="34" charset="0"/>
              </a:rPr>
              <a:t>Care</a:t>
            </a:r>
            <a:r>
              <a:rPr lang="es-ES_tradnl" altLang="es-ES" sz="1100" dirty="0">
                <a:solidFill>
                  <a:srgbClr val="7F7F7F"/>
                </a:solidFill>
                <a:latin typeface="Arial" panose="020B0604020202020204" pitchFamily="34" charset="0"/>
                <a:cs typeface="Arial" panose="020B0604020202020204" pitchFamily="34" charset="0"/>
              </a:rPr>
              <a:t> 2006; Mauricio D et al. Lancet Diabetes </a:t>
            </a:r>
            <a:r>
              <a:rPr lang="es-ES_tradnl" altLang="es-ES" sz="1100" dirty="0" err="1">
                <a:solidFill>
                  <a:srgbClr val="7F7F7F"/>
                </a:solidFill>
                <a:latin typeface="Arial" panose="020B0604020202020204" pitchFamily="34" charset="0"/>
                <a:cs typeface="Arial" panose="020B0604020202020204" pitchFamily="34" charset="0"/>
              </a:rPr>
              <a:t>Endocrinol</a:t>
            </a:r>
            <a:r>
              <a:rPr lang="es-ES_tradnl" altLang="es-ES" sz="1100" dirty="0">
                <a:solidFill>
                  <a:srgbClr val="7F7F7F"/>
                </a:solidFill>
                <a:latin typeface="Arial" panose="020B0604020202020204" pitchFamily="34" charset="0"/>
                <a:cs typeface="Arial" panose="020B0604020202020204" pitchFamily="34" charset="0"/>
              </a:rPr>
              <a:t> 2020 Feb 4 [Online </a:t>
            </a:r>
            <a:r>
              <a:rPr lang="es-ES_tradnl" altLang="es-ES" sz="1100" dirty="0" err="1">
                <a:solidFill>
                  <a:srgbClr val="7F7F7F"/>
                </a:solidFill>
                <a:latin typeface="Arial" panose="020B0604020202020204" pitchFamily="34" charset="0"/>
                <a:cs typeface="Arial" panose="020B0604020202020204" pitchFamily="34" charset="0"/>
              </a:rPr>
              <a:t>ahead</a:t>
            </a:r>
            <a:r>
              <a:rPr lang="es-ES_tradnl" altLang="es-ES" sz="1100" dirty="0">
                <a:solidFill>
                  <a:srgbClr val="7F7F7F"/>
                </a:solidFill>
                <a:latin typeface="Arial" panose="020B0604020202020204" pitchFamily="34" charset="0"/>
                <a:cs typeface="Arial" panose="020B0604020202020204" pitchFamily="34" charset="0"/>
              </a:rPr>
              <a:t> of </a:t>
            </a:r>
            <a:r>
              <a:rPr lang="es-ES_tradnl" altLang="es-ES" sz="1100" dirty="0" err="1">
                <a:solidFill>
                  <a:srgbClr val="7F7F7F"/>
                </a:solidFill>
                <a:latin typeface="Arial" panose="020B0604020202020204" pitchFamily="34" charset="0"/>
                <a:cs typeface="Arial" panose="020B0604020202020204" pitchFamily="34" charset="0"/>
              </a:rPr>
              <a:t>print</a:t>
            </a:r>
            <a:r>
              <a:rPr lang="es-ES_tradnl" altLang="es-ES" sz="1100" dirty="0">
                <a:solidFill>
                  <a:srgbClr val="7F7F7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40976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1C52B4-F4BC-7F47-8A3F-DBEC1222791F}"/>
              </a:ext>
            </a:extLst>
          </p:cNvPr>
          <p:cNvSpPr>
            <a:spLocks noGrp="1"/>
          </p:cNvSpPr>
          <p:nvPr>
            <p:ph type="ctrTitle"/>
          </p:nvPr>
        </p:nvSpPr>
        <p:spPr/>
        <p:txBody>
          <a:bodyPr anchor="t"/>
          <a:lstStyle/>
          <a:p>
            <a:r>
              <a:rPr lang="es-ES" dirty="0"/>
              <a:t>Desafíos diagnósticos de la diabetes</a:t>
            </a:r>
          </a:p>
        </p:txBody>
      </p:sp>
      <p:sp>
        <p:nvSpPr>
          <p:cNvPr id="3" name="Subtítulo 2">
            <a:extLst>
              <a:ext uri="{FF2B5EF4-FFF2-40B4-BE49-F238E27FC236}">
                <a16:creationId xmlns:a16="http://schemas.microsoft.com/office/drawing/2014/main" id="{23F23ADB-7A8A-DC43-A455-1D333FEBE423}"/>
              </a:ext>
            </a:extLst>
          </p:cNvPr>
          <p:cNvSpPr>
            <a:spLocks noGrp="1"/>
          </p:cNvSpPr>
          <p:nvPr>
            <p:ph type="subTitle" idx="1"/>
          </p:nvPr>
        </p:nvSpPr>
        <p:spPr>
          <a:xfrm>
            <a:off x="5399901" y="3762679"/>
            <a:ext cx="6079525" cy="1614864"/>
          </a:xfrm>
        </p:spPr>
        <p:txBody>
          <a:bodyPr>
            <a:normAutofit/>
          </a:bodyPr>
          <a:lstStyle/>
          <a:p>
            <a:r>
              <a:rPr lang="es-ES" sz="2600" dirty="0"/>
              <a:t>Dídac Mauricio</a:t>
            </a:r>
          </a:p>
          <a:p>
            <a:r>
              <a:rPr lang="es-ES" sz="1800" dirty="0"/>
              <a:t>Servicio mancomunado de Endocrinología y Nutrición. Hospital de la Santa Creu i Sant Pau / Hospital Dos de </a:t>
            </a:r>
            <a:r>
              <a:rPr lang="es-ES" sz="1800" dirty="0" err="1"/>
              <a:t>Maig</a:t>
            </a:r>
            <a:r>
              <a:rPr lang="es-ES" sz="1800" dirty="0"/>
              <a:t>.</a:t>
            </a:r>
          </a:p>
        </p:txBody>
      </p:sp>
    </p:spTree>
    <p:extLst>
      <p:ext uri="{BB962C8B-B14F-4D97-AF65-F5344CB8AC3E}">
        <p14:creationId xmlns:p14="http://schemas.microsoft.com/office/powerpoint/2010/main" val="325617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2 Marcador de contenido">
            <a:extLst>
              <a:ext uri="{FF2B5EF4-FFF2-40B4-BE49-F238E27FC236}">
                <a16:creationId xmlns:a16="http://schemas.microsoft.com/office/drawing/2014/main" id="{2793BE09-B0A7-FE49-A5E4-BCC404C352DD}"/>
              </a:ext>
            </a:extLst>
          </p:cNvPr>
          <p:cNvSpPr>
            <a:spLocks noGrp="1"/>
          </p:cNvSpPr>
          <p:nvPr>
            <p:ph type="body" sz="quarter" idx="4294967295"/>
          </p:nvPr>
        </p:nvSpPr>
        <p:spPr>
          <a:xfrm>
            <a:off x="1653309" y="1530640"/>
            <a:ext cx="7889875" cy="4300537"/>
          </a:xfrm>
          <a:prstGeom prst="rect">
            <a:avLst/>
          </a:prstGeom>
        </p:spPr>
        <p:txBody>
          <a:bodyPr/>
          <a:lstStyle/>
          <a:p>
            <a:pPr eaLnBrk="1" hangingPunct="1">
              <a:buFont typeface="Wingdings 3" pitchFamily="2" charset="2"/>
              <a:buNone/>
            </a:pPr>
            <a:endParaRPr lang="es-ES" altLang="es-ES" sz="1900" b="1" dirty="0">
              <a:solidFill>
                <a:schemeClr val="tx1">
                  <a:lumMod val="50000"/>
                </a:schemeClr>
              </a:solidFill>
              <a:latin typeface="Gill Sans MT" panose="020B0502020104020203" pitchFamily="34" charset="0"/>
              <a:ea typeface="ＭＳ Ｐゴシック" panose="020B0600070205080204" pitchFamily="34" charset="-128"/>
            </a:endParaRPr>
          </a:p>
          <a:p>
            <a:pPr eaLnBrk="1" hangingPunct="1">
              <a:buFont typeface="Wingdings 3" pitchFamily="2" charset="2"/>
              <a:buNone/>
            </a:pPr>
            <a:r>
              <a:rPr lang="es-ES" altLang="es-ES" sz="1900" b="1" dirty="0">
                <a:solidFill>
                  <a:schemeClr val="tx1">
                    <a:lumMod val="50000"/>
                  </a:schemeClr>
                </a:solidFill>
                <a:latin typeface="Gill Sans MT" panose="020B0502020104020203" pitchFamily="34" charset="0"/>
                <a:ea typeface="ＭＳ Ｐゴシック" panose="020B0600070205080204" pitchFamily="34" charset="-128"/>
              </a:rPr>
              <a:t>En todos los pacientes al diagnóstico (?)</a:t>
            </a:r>
          </a:p>
          <a:p>
            <a:pPr eaLnBrk="1" hangingPunct="1">
              <a:buFont typeface="Wingdings 3" pitchFamily="2" charset="2"/>
              <a:buNone/>
            </a:pPr>
            <a:endParaRPr lang="es-ES" altLang="es-ES" sz="1900" b="1" dirty="0">
              <a:solidFill>
                <a:schemeClr val="tx1">
                  <a:lumMod val="50000"/>
                </a:schemeClr>
              </a:solidFill>
              <a:latin typeface="Gill Sans MT" panose="020B0502020104020203" pitchFamily="34" charset="0"/>
              <a:ea typeface="ＭＳ Ｐゴシック" panose="020B0600070205080204" pitchFamily="34" charset="-128"/>
            </a:endParaRPr>
          </a:p>
          <a:p>
            <a:pPr eaLnBrk="1" hangingPunct="1">
              <a:buFont typeface="Wingdings 3" pitchFamily="2" charset="2"/>
              <a:buNone/>
            </a:pPr>
            <a:r>
              <a:rPr lang="es-ES" altLang="es-ES" sz="1900" b="1" dirty="0">
                <a:solidFill>
                  <a:schemeClr val="tx1">
                    <a:lumMod val="50000"/>
                  </a:schemeClr>
                </a:solidFill>
                <a:latin typeface="Gill Sans MT" panose="020B0502020104020203" pitchFamily="34" charset="0"/>
                <a:ea typeface="ＭＳ Ｐゴシック" panose="020B0600070205080204" pitchFamily="34" charset="-128"/>
              </a:rPr>
              <a:t>Mayor posibilidad a priori:</a:t>
            </a:r>
          </a:p>
          <a:p>
            <a:pPr eaLnBrk="1" hangingPunct="1">
              <a:buFont typeface="Wingdings 2" pitchFamily="2" charset="2"/>
              <a:buChar char=""/>
            </a:pP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Debut antes de los 60 años</a:t>
            </a:r>
          </a:p>
          <a:p>
            <a:pPr eaLnBrk="1" hangingPunct="1">
              <a:buFont typeface="Wingdings 2" pitchFamily="2" charset="2"/>
              <a:buChar char=""/>
            </a:pP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IMC &lt; 30</a:t>
            </a:r>
          </a:p>
          <a:p>
            <a:pPr eaLnBrk="1" hangingPunct="1">
              <a:buFont typeface="Wingdings 2" pitchFamily="2" charset="2"/>
              <a:buChar char=""/>
            </a:pPr>
            <a:r>
              <a:rPr lang="es-ES" altLang="es-ES" sz="1900" dirty="0" err="1">
                <a:solidFill>
                  <a:schemeClr val="tx1">
                    <a:lumMod val="50000"/>
                  </a:schemeClr>
                </a:solidFill>
                <a:latin typeface="Gill Sans MT" panose="020B0502020104020203" pitchFamily="34" charset="0"/>
                <a:ea typeface="ＭＳ Ｐゴシック" panose="020B0600070205080204" pitchFamily="34" charset="-128"/>
              </a:rPr>
              <a:t>Insulinopenia</a:t>
            </a: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/cetosis al diagnóstico</a:t>
            </a:r>
          </a:p>
          <a:p>
            <a:pPr eaLnBrk="1" hangingPunct="1">
              <a:buFont typeface="Wingdings 2" pitchFamily="2" charset="2"/>
              <a:buChar char=""/>
            </a:pP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Presencia de otras enfermedades autoinmunes</a:t>
            </a:r>
          </a:p>
          <a:p>
            <a:pPr eaLnBrk="1" hangingPunct="1">
              <a:buFont typeface="Wingdings 2" pitchFamily="2" charset="2"/>
              <a:buChar char=""/>
            </a:pP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Ausencia de otros componentes de síndrome metabólico</a:t>
            </a:r>
          </a:p>
          <a:p>
            <a:pPr eaLnBrk="1" hangingPunct="1">
              <a:buFont typeface="Wingdings 2" pitchFamily="2" charset="2"/>
              <a:buChar char=""/>
            </a:pPr>
            <a:r>
              <a:rPr lang="es-ES" altLang="es-ES" sz="1900" dirty="0">
                <a:solidFill>
                  <a:schemeClr val="tx1">
                    <a:lumMod val="50000"/>
                  </a:schemeClr>
                </a:solidFill>
                <a:latin typeface="Gill Sans MT" panose="020B0502020104020203" pitchFamily="34" charset="0"/>
                <a:ea typeface="ＭＳ Ｐゴシック" panose="020B0600070205080204" pitchFamily="34" charset="-128"/>
              </a:rPr>
              <a:t>Mal control sin grandes transgresiones dietéticas</a:t>
            </a:r>
          </a:p>
          <a:p>
            <a:pPr eaLnBrk="1" hangingPunct="1"/>
            <a:endParaRPr lang="ca-ES" altLang="es-ES" dirty="0">
              <a:ea typeface="ＭＳ Ｐゴシック" panose="020B0600070205080204" pitchFamily="34" charset="-128"/>
            </a:endParaRPr>
          </a:p>
        </p:txBody>
      </p:sp>
      <p:sp>
        <p:nvSpPr>
          <p:cNvPr id="41987" name="Text Box 5">
            <a:extLst>
              <a:ext uri="{FF2B5EF4-FFF2-40B4-BE49-F238E27FC236}">
                <a16:creationId xmlns:a16="http://schemas.microsoft.com/office/drawing/2014/main" id="{3C1CBF77-40AF-4D4A-BB85-4B2EBFE19BE9}"/>
              </a:ext>
            </a:extLst>
          </p:cNvPr>
          <p:cNvSpPr txBox="1">
            <a:spLocks noChangeArrowheads="1"/>
          </p:cNvSpPr>
          <p:nvPr/>
        </p:nvSpPr>
        <p:spPr bwMode="auto">
          <a:xfrm>
            <a:off x="1588255" y="6213287"/>
            <a:ext cx="983464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Fourlanos</a:t>
            </a:r>
            <a:r>
              <a:rPr lang="es-ES_tradnl" altLang="es-ES" sz="1400" dirty="0">
                <a:solidFill>
                  <a:srgbClr val="7F7F7F"/>
                </a:solidFill>
                <a:latin typeface="Arial" panose="020B0604020202020204" pitchFamily="34" charset="0"/>
                <a:cs typeface="Arial" panose="020B0604020202020204" pitchFamily="34" charset="0"/>
              </a:rPr>
              <a:t> et al. Diabetes </a:t>
            </a:r>
            <a:r>
              <a:rPr lang="es-ES_tradnl" altLang="es-ES" sz="1400" dirty="0" err="1">
                <a:solidFill>
                  <a:srgbClr val="7F7F7F"/>
                </a:solidFill>
                <a:latin typeface="Arial" panose="020B0604020202020204" pitchFamily="34" charset="0"/>
                <a:cs typeface="Arial" panose="020B0604020202020204" pitchFamily="34" charset="0"/>
              </a:rPr>
              <a:t>Care</a:t>
            </a:r>
            <a:r>
              <a:rPr lang="es-ES_tradnl" altLang="es-ES" sz="1400" dirty="0">
                <a:solidFill>
                  <a:srgbClr val="7F7F7F"/>
                </a:solidFill>
                <a:latin typeface="Arial" panose="020B0604020202020204" pitchFamily="34" charset="0"/>
                <a:cs typeface="Arial" panose="020B0604020202020204" pitchFamily="34" charset="0"/>
              </a:rPr>
              <a:t> 2006; Mauricio D et al. </a:t>
            </a:r>
            <a:r>
              <a:rPr lang="es-ES_tradnl" altLang="es-ES" sz="1400" dirty="0" err="1">
                <a:solidFill>
                  <a:srgbClr val="7F7F7F"/>
                </a:solidFill>
                <a:latin typeface="Arial" panose="020B0604020202020204" pitchFamily="34" charset="0"/>
                <a:cs typeface="Arial" panose="020B0604020202020204" pitchFamily="34" charset="0"/>
              </a:rPr>
              <a:t>Lancet</a:t>
            </a:r>
            <a:r>
              <a:rPr lang="es-ES_tradnl" altLang="es-ES" sz="1400" dirty="0">
                <a:solidFill>
                  <a:srgbClr val="7F7F7F"/>
                </a:solidFill>
                <a:latin typeface="Arial" panose="020B0604020202020204" pitchFamily="34" charset="0"/>
                <a:cs typeface="Arial" panose="020B0604020202020204" pitchFamily="34" charset="0"/>
              </a:rPr>
              <a:t> Diabetes </a:t>
            </a:r>
            <a:r>
              <a:rPr lang="es-ES_tradnl" altLang="es-ES" sz="1400" dirty="0" err="1">
                <a:solidFill>
                  <a:srgbClr val="7F7F7F"/>
                </a:solidFill>
                <a:latin typeface="Arial" panose="020B0604020202020204" pitchFamily="34" charset="0"/>
                <a:cs typeface="Arial" panose="020B0604020202020204" pitchFamily="34" charset="0"/>
              </a:rPr>
              <a:t>Endocrinol</a:t>
            </a:r>
            <a:r>
              <a:rPr lang="es-ES_tradnl" altLang="es-ES" sz="1400" dirty="0">
                <a:solidFill>
                  <a:srgbClr val="7F7F7F"/>
                </a:solidFill>
                <a:latin typeface="Arial" panose="020B0604020202020204" pitchFamily="34" charset="0"/>
                <a:cs typeface="Arial" panose="020B0604020202020204" pitchFamily="34" charset="0"/>
              </a:rPr>
              <a:t> 2020 Feb 4 [Online </a:t>
            </a:r>
            <a:r>
              <a:rPr lang="es-ES_tradnl" altLang="es-ES" sz="1400" dirty="0" err="1">
                <a:solidFill>
                  <a:srgbClr val="7F7F7F"/>
                </a:solidFill>
                <a:latin typeface="Arial" panose="020B0604020202020204" pitchFamily="34" charset="0"/>
                <a:cs typeface="Arial" panose="020B0604020202020204" pitchFamily="34" charset="0"/>
              </a:rPr>
              <a:t>ahead</a:t>
            </a:r>
            <a:r>
              <a:rPr lang="es-ES_tradnl" altLang="es-ES" sz="1400" dirty="0">
                <a:solidFill>
                  <a:srgbClr val="7F7F7F"/>
                </a:solidFill>
                <a:latin typeface="Arial" panose="020B0604020202020204" pitchFamily="34" charset="0"/>
                <a:cs typeface="Arial" panose="020B0604020202020204" pitchFamily="34" charset="0"/>
              </a:rPr>
              <a:t> of </a:t>
            </a:r>
            <a:r>
              <a:rPr lang="es-ES_tradnl" altLang="es-ES" sz="1400" dirty="0" err="1">
                <a:solidFill>
                  <a:srgbClr val="7F7F7F"/>
                </a:solidFill>
                <a:latin typeface="Arial" panose="020B0604020202020204" pitchFamily="34" charset="0"/>
                <a:cs typeface="Arial" panose="020B0604020202020204" pitchFamily="34" charset="0"/>
              </a:rPr>
              <a:t>print</a:t>
            </a:r>
            <a:r>
              <a:rPr lang="es-ES_tradnl" altLang="es-ES" sz="1400" dirty="0">
                <a:solidFill>
                  <a:srgbClr val="7F7F7F"/>
                </a:solidFill>
                <a:latin typeface="Arial" panose="020B0604020202020204" pitchFamily="34" charset="0"/>
                <a:cs typeface="Arial" panose="020B0604020202020204" pitchFamily="34" charset="0"/>
              </a:rPr>
              <a:t>]</a:t>
            </a:r>
          </a:p>
          <a:p>
            <a:pPr algn="r" defTabSz="914377" fontAlgn="base">
              <a:spcBef>
                <a:spcPct val="50000"/>
              </a:spcBef>
              <a:spcAft>
                <a:spcPct val="0"/>
              </a:spcAft>
              <a:buClrTx/>
              <a:buSzTx/>
              <a:buNone/>
            </a:pPr>
            <a:endParaRPr lang="es-ES_tradnl" altLang="es-ES" sz="1400" dirty="0">
              <a:solidFill>
                <a:srgbClr val="7F7F7F"/>
              </a:solidFill>
              <a:latin typeface="Arial" panose="020B0604020202020204" pitchFamily="34" charset="0"/>
              <a:cs typeface="Arial" panose="020B0604020202020204" pitchFamily="34" charset="0"/>
            </a:endParaRPr>
          </a:p>
        </p:txBody>
      </p:sp>
      <p:sp>
        <p:nvSpPr>
          <p:cNvPr id="5" name="1 Título">
            <a:extLst>
              <a:ext uri="{FF2B5EF4-FFF2-40B4-BE49-F238E27FC236}">
                <a16:creationId xmlns:a16="http://schemas.microsoft.com/office/drawing/2014/main" id="{4E353584-DCB1-47A6-8BC9-9C0E12D2A1B3}"/>
              </a:ext>
            </a:extLst>
          </p:cNvPr>
          <p:cNvSpPr txBox="1">
            <a:spLocks/>
          </p:cNvSpPr>
          <p:nvPr/>
        </p:nvSpPr>
        <p:spPr>
          <a:xfrm>
            <a:off x="789517" y="481133"/>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Anticuerpos anti-GAD</a:t>
            </a:r>
          </a:p>
        </p:txBody>
      </p:sp>
    </p:spTree>
    <p:extLst>
      <p:ext uri="{BB962C8B-B14F-4D97-AF65-F5344CB8AC3E}">
        <p14:creationId xmlns:p14="http://schemas.microsoft.com/office/powerpoint/2010/main" val="28104637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E353584-DCB1-47A6-8BC9-9C0E12D2A1B3}"/>
              </a:ext>
            </a:extLst>
          </p:cNvPr>
          <p:cNvSpPr txBox="1">
            <a:spLocks/>
          </p:cNvSpPr>
          <p:nvPr/>
        </p:nvSpPr>
        <p:spPr>
          <a:xfrm>
            <a:off x="597958" y="351101"/>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000" b="1" dirty="0">
                <a:solidFill>
                  <a:srgbClr val="232D47"/>
                </a:solidFill>
                <a:latin typeface="Bookman Old Style" panose="02050604050505020204" pitchFamily="18" charset="0"/>
                <a:ea typeface="ＭＳ Ｐゴシック" panose="020B0600070205080204" pitchFamily="34" charset="-128"/>
              </a:rPr>
              <a:t>LADA</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Implicaciones clínicas</a:t>
            </a:r>
          </a:p>
        </p:txBody>
      </p:sp>
      <p:sp>
        <p:nvSpPr>
          <p:cNvPr id="4" name="2 Marcador de contenido">
            <a:extLst>
              <a:ext uri="{FF2B5EF4-FFF2-40B4-BE49-F238E27FC236}">
                <a16:creationId xmlns:a16="http://schemas.microsoft.com/office/drawing/2014/main" id="{5F2447F5-ECEE-CD3D-5F9A-0E0E4175CBE4}"/>
              </a:ext>
            </a:extLst>
          </p:cNvPr>
          <p:cNvSpPr txBox="1">
            <a:spLocks/>
          </p:cNvSpPr>
          <p:nvPr/>
        </p:nvSpPr>
        <p:spPr bwMode="auto">
          <a:xfrm>
            <a:off x="1570182" y="1828800"/>
            <a:ext cx="9507226"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Anticuerpos al diagnóstico o ante alta sospecha clínica</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Utilización de péptido C</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Cribado de complicaciones y tratamiento de los factores de riesgo CV, como en la diabetes tipo 2</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Enfermedad tiroidea autoinmune: clínica y cribado de TSH</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Decisiones sobre el tratamiento</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Riesgo de cetosis, especialmente si iSGLT2</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Fármacos a evitar</a:t>
            </a:r>
          </a:p>
          <a:p>
            <a:pPr marL="685800" marR="0" lvl="1" indent="-228600" algn="l" defTabSz="914400" rtl="0" eaLnBrk="0" fontAlgn="base" latinLnBrk="0" hangingPunct="0">
              <a:lnSpc>
                <a:spcPct val="90000"/>
              </a:lnSpc>
              <a:spcBef>
                <a:spcPts val="500"/>
              </a:spcBef>
              <a:spcAft>
                <a:spcPct val="0"/>
              </a:spcAft>
              <a:buClrTx/>
              <a:buSzTx/>
              <a:buFont typeface="Arial" panose="020B0604020202020204" pitchFamily="34" charset="0"/>
              <a:buChar char="•"/>
              <a:tabLst/>
              <a:defRPr/>
            </a:pPr>
            <a:r>
              <a:rPr kumimoji="0" lang="es-ES_tradnl"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Decisión de insulinoterapia a tiempo</a:t>
            </a:r>
          </a:p>
        </p:txBody>
      </p:sp>
      <p:sp>
        <p:nvSpPr>
          <p:cNvPr id="6" name="Text Box 5">
            <a:extLst>
              <a:ext uri="{FF2B5EF4-FFF2-40B4-BE49-F238E27FC236}">
                <a16:creationId xmlns:a16="http://schemas.microsoft.com/office/drawing/2014/main" id="{9C3C7227-CE06-AF6C-3F12-1619D6CD077B}"/>
              </a:ext>
            </a:extLst>
          </p:cNvPr>
          <p:cNvSpPr txBox="1">
            <a:spLocks noChangeArrowheads="1"/>
          </p:cNvSpPr>
          <p:nvPr/>
        </p:nvSpPr>
        <p:spPr bwMode="auto">
          <a:xfrm>
            <a:off x="5816292" y="601974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685800" fontAlgn="base">
              <a:spcBef>
                <a:spcPct val="50000"/>
              </a:spcBef>
              <a:spcAft>
                <a:spcPct val="0"/>
              </a:spcAft>
              <a:buClrTx/>
              <a:buSzTx/>
              <a:buFont typeface="Wingdings 3" pitchFamily="2" charset="2"/>
              <a:buNone/>
              <a:defRPr/>
            </a:pPr>
            <a:r>
              <a:rPr lang="es-ES_tradnl" altLang="es-ES" sz="1400" dirty="0">
                <a:solidFill>
                  <a:srgbClr val="7F7F7F"/>
                </a:solidFill>
                <a:latin typeface="Arial" panose="020B0604020202020204" pitchFamily="34" charset="0"/>
                <a:cs typeface="Arial" panose="020B0604020202020204" pitchFamily="34" charset="0"/>
              </a:rPr>
              <a:t>Hernández M, Mauricio D. </a:t>
            </a:r>
            <a:r>
              <a:rPr lang="es-ES_tradnl" altLang="es-ES" sz="1400" dirty="0" err="1">
                <a:solidFill>
                  <a:srgbClr val="7F7F7F"/>
                </a:solidFill>
                <a:latin typeface="Arial" panose="020B0604020202020204" pitchFamily="34" charset="0"/>
                <a:cs typeface="Arial" panose="020B0604020202020204" pitchFamily="34" charset="0"/>
              </a:rPr>
              <a:t>Adv</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Exp</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Med</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Biol</a:t>
            </a:r>
            <a:r>
              <a:rPr lang="es-ES_tradnl" altLang="es-ES" sz="1400" dirty="0">
                <a:solidFill>
                  <a:srgbClr val="7F7F7F"/>
                </a:solidFill>
                <a:latin typeface="Arial" panose="020B0604020202020204" pitchFamily="34" charset="0"/>
                <a:cs typeface="Arial" panose="020B0604020202020204" pitchFamily="34" charset="0"/>
              </a:rPr>
              <a:t> 2020;1307:29-41; </a:t>
            </a:r>
            <a:r>
              <a:rPr lang="es-ES_tradnl" altLang="es-ES" sz="1400" dirty="0" err="1">
                <a:solidFill>
                  <a:srgbClr val="7F7F7F"/>
                </a:solidFill>
                <a:latin typeface="Arial" panose="020B0604020202020204" pitchFamily="34" charset="0"/>
                <a:cs typeface="Arial" panose="020B0604020202020204" pitchFamily="34" charset="0"/>
              </a:rPr>
              <a:t>Buzzetti</a:t>
            </a:r>
            <a:r>
              <a:rPr lang="es-ES_tradnl" altLang="es-ES" sz="1400" dirty="0">
                <a:solidFill>
                  <a:srgbClr val="7F7F7F"/>
                </a:solidFill>
                <a:latin typeface="Arial" panose="020B0604020202020204" pitchFamily="34" charset="0"/>
                <a:cs typeface="Arial" panose="020B0604020202020204" pitchFamily="34" charset="0"/>
              </a:rPr>
              <a:t> R et al. Diabetes 2020;69:2037–47</a:t>
            </a:r>
          </a:p>
        </p:txBody>
      </p:sp>
    </p:spTree>
    <p:extLst>
      <p:ext uri="{BB962C8B-B14F-4D97-AF65-F5344CB8AC3E}">
        <p14:creationId xmlns:p14="http://schemas.microsoft.com/office/powerpoint/2010/main" val="9241959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E353584-DCB1-47A6-8BC9-9C0E12D2A1B3}"/>
              </a:ext>
            </a:extLst>
          </p:cNvPr>
          <p:cNvSpPr txBox="1">
            <a:spLocks/>
          </p:cNvSpPr>
          <p:nvPr/>
        </p:nvSpPr>
        <p:spPr>
          <a:xfrm>
            <a:off x="643411" y="481133"/>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400" b="1" dirty="0">
                <a:solidFill>
                  <a:srgbClr val="232D47"/>
                </a:solidFill>
                <a:latin typeface="Bookman Old Style" panose="02050604050505020204" pitchFamily="18" charset="0"/>
                <a:ea typeface="ＭＳ Ｐゴシック" panose="020B0600070205080204" pitchFamily="34" charset="-128"/>
              </a:rPr>
              <a:t>LADA</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Puntos clave</a:t>
            </a:r>
          </a:p>
        </p:txBody>
      </p:sp>
      <p:sp>
        <p:nvSpPr>
          <p:cNvPr id="7" name="Text Box 5">
            <a:extLst>
              <a:ext uri="{FF2B5EF4-FFF2-40B4-BE49-F238E27FC236}">
                <a16:creationId xmlns:a16="http://schemas.microsoft.com/office/drawing/2014/main" id="{0B1D0303-1346-2C29-E1A4-0605F5B1475E}"/>
              </a:ext>
            </a:extLst>
          </p:cNvPr>
          <p:cNvSpPr txBox="1">
            <a:spLocks noChangeArrowheads="1"/>
          </p:cNvSpPr>
          <p:nvPr/>
        </p:nvSpPr>
        <p:spPr bwMode="auto">
          <a:xfrm>
            <a:off x="6344653" y="6222978"/>
            <a:ext cx="548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685800" fontAlgn="base">
              <a:spcBef>
                <a:spcPct val="50000"/>
              </a:spcBef>
              <a:spcAft>
                <a:spcPct val="0"/>
              </a:spcAft>
              <a:buClrTx/>
              <a:buSzTx/>
              <a:buFont typeface="Wingdings 3" pitchFamily="2" charset="2"/>
              <a:buNone/>
              <a:defRPr/>
            </a:pPr>
            <a:r>
              <a:rPr lang="es-ES_tradnl" altLang="es-ES" sz="1400" dirty="0">
                <a:solidFill>
                  <a:srgbClr val="7F7F7F"/>
                </a:solidFill>
                <a:latin typeface="Arial" panose="020B0604020202020204" pitchFamily="34" charset="0"/>
                <a:cs typeface="Arial" panose="020B0604020202020204" pitchFamily="34" charset="0"/>
              </a:rPr>
              <a:t>Hernández M, Mauricio D. </a:t>
            </a:r>
            <a:r>
              <a:rPr lang="es-ES_tradnl" altLang="es-ES" sz="1400" dirty="0" err="1">
                <a:solidFill>
                  <a:srgbClr val="7F7F7F"/>
                </a:solidFill>
                <a:latin typeface="Arial" panose="020B0604020202020204" pitchFamily="34" charset="0"/>
                <a:cs typeface="Arial" panose="020B0604020202020204" pitchFamily="34" charset="0"/>
              </a:rPr>
              <a:t>Adv</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Exp</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Med</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Biol</a:t>
            </a:r>
            <a:r>
              <a:rPr lang="es-ES_tradnl" altLang="es-ES" sz="1400" dirty="0">
                <a:solidFill>
                  <a:srgbClr val="7F7F7F"/>
                </a:solidFill>
                <a:latin typeface="Arial" panose="020B0604020202020204" pitchFamily="34" charset="0"/>
                <a:cs typeface="Arial" panose="020B0604020202020204" pitchFamily="34" charset="0"/>
              </a:rPr>
              <a:t> 2020;1307:29-41</a:t>
            </a:r>
          </a:p>
        </p:txBody>
      </p:sp>
      <p:pic>
        <p:nvPicPr>
          <p:cNvPr id="8" name="Imagen 7">
            <a:extLst>
              <a:ext uri="{FF2B5EF4-FFF2-40B4-BE49-F238E27FC236}">
                <a16:creationId xmlns:a16="http://schemas.microsoft.com/office/drawing/2014/main" id="{46B17BD0-C5E5-9DAD-64F5-137EF9622D15}"/>
              </a:ext>
            </a:extLst>
          </p:cNvPr>
          <p:cNvPicPr>
            <a:picLocks noChangeAspect="1"/>
          </p:cNvPicPr>
          <p:nvPr/>
        </p:nvPicPr>
        <p:blipFill>
          <a:blip r:embed="rId3"/>
          <a:stretch>
            <a:fillRect/>
          </a:stretch>
        </p:blipFill>
        <p:spPr>
          <a:xfrm>
            <a:off x="4006516" y="327245"/>
            <a:ext cx="7247633" cy="5755132"/>
          </a:xfrm>
          <a:prstGeom prst="rect">
            <a:avLst/>
          </a:prstGeom>
        </p:spPr>
      </p:pic>
    </p:spTree>
    <p:extLst>
      <p:ext uri="{BB962C8B-B14F-4D97-AF65-F5344CB8AC3E}">
        <p14:creationId xmlns:p14="http://schemas.microsoft.com/office/powerpoint/2010/main" val="16348211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Título">
            <a:extLst>
              <a:ext uri="{FF2B5EF4-FFF2-40B4-BE49-F238E27FC236}">
                <a16:creationId xmlns:a16="http://schemas.microsoft.com/office/drawing/2014/main" id="{EB434137-D204-704C-B93F-68D81D641989}"/>
              </a:ext>
            </a:extLst>
          </p:cNvPr>
          <p:cNvSpPr>
            <a:spLocks noGrp="1"/>
          </p:cNvSpPr>
          <p:nvPr>
            <p:ph type="title" idx="4294967295"/>
          </p:nvPr>
        </p:nvSpPr>
        <p:spPr>
          <a:xfrm>
            <a:off x="541194" y="318846"/>
            <a:ext cx="11401425"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WHO 2019</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Clasificación de la diabetes mellitus</a:t>
            </a:r>
          </a:p>
        </p:txBody>
      </p:sp>
      <p:sp>
        <p:nvSpPr>
          <p:cNvPr id="41987" name="Text Box 5">
            <a:extLst>
              <a:ext uri="{FF2B5EF4-FFF2-40B4-BE49-F238E27FC236}">
                <a16:creationId xmlns:a16="http://schemas.microsoft.com/office/drawing/2014/main" id="{3C1CBF77-40AF-4D4A-BB85-4B2EBFE19BE9}"/>
              </a:ext>
            </a:extLst>
          </p:cNvPr>
          <p:cNvSpPr txBox="1">
            <a:spLocks noChangeArrowheads="1"/>
          </p:cNvSpPr>
          <p:nvPr/>
        </p:nvSpPr>
        <p:spPr bwMode="auto">
          <a:xfrm>
            <a:off x="1890704" y="6299257"/>
            <a:ext cx="899081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333" dirty="0" err="1">
                <a:solidFill>
                  <a:srgbClr val="7F7F7F"/>
                </a:solidFill>
                <a:latin typeface="Arial" panose="020B0604020202020204" pitchFamily="34" charset="0"/>
                <a:cs typeface="Arial" panose="020B0604020202020204" pitchFamily="34" charset="0"/>
              </a:rPr>
              <a:t>Classification</a:t>
            </a:r>
            <a:r>
              <a:rPr lang="es-ES_tradnl" altLang="es-ES" sz="1333" dirty="0">
                <a:solidFill>
                  <a:srgbClr val="7F7F7F"/>
                </a:solidFill>
                <a:latin typeface="Arial" panose="020B0604020202020204" pitchFamily="34" charset="0"/>
                <a:cs typeface="Arial" panose="020B0604020202020204" pitchFamily="34" charset="0"/>
              </a:rPr>
              <a:t> of diabetes mellitus. Geneva: </a:t>
            </a:r>
            <a:r>
              <a:rPr lang="es-ES_tradnl" altLang="es-ES" sz="1333" dirty="0" err="1">
                <a:solidFill>
                  <a:srgbClr val="7F7F7F"/>
                </a:solidFill>
                <a:latin typeface="Arial" panose="020B0604020202020204" pitchFamily="34" charset="0"/>
                <a:cs typeface="Arial" panose="020B0604020202020204" pitchFamily="34" charset="0"/>
              </a:rPr>
              <a:t>World</a:t>
            </a:r>
            <a:r>
              <a:rPr lang="es-ES_tradnl" altLang="es-ES" sz="1333" dirty="0">
                <a:solidFill>
                  <a:srgbClr val="7F7F7F"/>
                </a:solidFill>
                <a:latin typeface="Arial" panose="020B0604020202020204" pitchFamily="34" charset="0"/>
                <a:cs typeface="Arial" panose="020B0604020202020204" pitchFamily="34" charset="0"/>
              </a:rPr>
              <a:t> </a:t>
            </a:r>
            <a:r>
              <a:rPr lang="es-ES_tradnl" altLang="es-ES" sz="1333" dirty="0" err="1">
                <a:solidFill>
                  <a:srgbClr val="7F7F7F"/>
                </a:solidFill>
                <a:latin typeface="Arial" panose="020B0604020202020204" pitchFamily="34" charset="0"/>
                <a:cs typeface="Arial" panose="020B0604020202020204" pitchFamily="34" charset="0"/>
              </a:rPr>
              <a:t>Health</a:t>
            </a:r>
            <a:r>
              <a:rPr lang="es-ES_tradnl" altLang="es-ES" sz="1333" dirty="0">
                <a:solidFill>
                  <a:srgbClr val="7F7F7F"/>
                </a:solidFill>
                <a:latin typeface="Arial" panose="020B0604020202020204" pitchFamily="34" charset="0"/>
                <a:cs typeface="Arial" panose="020B0604020202020204" pitchFamily="34" charset="0"/>
              </a:rPr>
              <a:t> </a:t>
            </a:r>
            <a:r>
              <a:rPr lang="es-ES_tradnl" altLang="es-ES" sz="1333" dirty="0" err="1">
                <a:solidFill>
                  <a:srgbClr val="7F7F7F"/>
                </a:solidFill>
                <a:latin typeface="Arial" panose="020B0604020202020204" pitchFamily="34" charset="0"/>
                <a:cs typeface="Arial" panose="020B0604020202020204" pitchFamily="34" charset="0"/>
              </a:rPr>
              <a:t>Organization</a:t>
            </a:r>
            <a:r>
              <a:rPr lang="es-ES_tradnl" altLang="es-ES" sz="1333" dirty="0">
                <a:solidFill>
                  <a:srgbClr val="7F7F7F"/>
                </a:solidFill>
                <a:latin typeface="Arial" panose="020B0604020202020204" pitchFamily="34" charset="0"/>
                <a:cs typeface="Arial" panose="020B0604020202020204" pitchFamily="34" charset="0"/>
              </a:rPr>
              <a:t>; 2019. </a:t>
            </a:r>
            <a:r>
              <a:rPr lang="es-ES_tradnl" altLang="es-ES" sz="1333" dirty="0" err="1">
                <a:solidFill>
                  <a:srgbClr val="7F7F7F"/>
                </a:solidFill>
                <a:latin typeface="Arial" panose="020B0604020202020204" pitchFamily="34" charset="0"/>
                <a:cs typeface="Arial" panose="020B0604020202020204" pitchFamily="34" charset="0"/>
              </a:rPr>
              <a:t>Licence</a:t>
            </a:r>
            <a:r>
              <a:rPr lang="es-ES_tradnl" altLang="es-ES" sz="1333" dirty="0">
                <a:solidFill>
                  <a:srgbClr val="7F7F7F"/>
                </a:solidFill>
                <a:latin typeface="Arial" panose="020B0604020202020204" pitchFamily="34" charset="0"/>
                <a:cs typeface="Arial" panose="020B0604020202020204" pitchFamily="34" charset="0"/>
              </a:rPr>
              <a:t>: CC BY-NC-SA 3.0 IGO</a:t>
            </a:r>
          </a:p>
        </p:txBody>
      </p:sp>
      <p:pic>
        <p:nvPicPr>
          <p:cNvPr id="3" name="Imagen 2">
            <a:extLst>
              <a:ext uri="{FF2B5EF4-FFF2-40B4-BE49-F238E27FC236}">
                <a16:creationId xmlns:a16="http://schemas.microsoft.com/office/drawing/2014/main" id="{08D69AB4-F83B-A545-8EE3-C5FD58B556DC}"/>
              </a:ext>
            </a:extLst>
          </p:cNvPr>
          <p:cNvPicPr>
            <a:picLocks noChangeAspect="1"/>
          </p:cNvPicPr>
          <p:nvPr/>
        </p:nvPicPr>
        <p:blipFill>
          <a:blip r:embed="rId2"/>
          <a:stretch>
            <a:fillRect/>
          </a:stretch>
        </p:blipFill>
        <p:spPr>
          <a:xfrm>
            <a:off x="1071728" y="1461811"/>
            <a:ext cx="3204104" cy="4555135"/>
          </a:xfrm>
          <a:prstGeom prst="rect">
            <a:avLst/>
          </a:prstGeom>
        </p:spPr>
      </p:pic>
      <p:pic>
        <p:nvPicPr>
          <p:cNvPr id="4" name="Imagen 3">
            <a:extLst>
              <a:ext uri="{FF2B5EF4-FFF2-40B4-BE49-F238E27FC236}">
                <a16:creationId xmlns:a16="http://schemas.microsoft.com/office/drawing/2014/main" id="{284A8DE5-EF5E-B94B-82CF-1A60CC851C3F}"/>
              </a:ext>
            </a:extLst>
          </p:cNvPr>
          <p:cNvPicPr>
            <a:picLocks noChangeAspect="1"/>
          </p:cNvPicPr>
          <p:nvPr/>
        </p:nvPicPr>
        <p:blipFill>
          <a:blip r:embed="rId3"/>
          <a:stretch>
            <a:fillRect/>
          </a:stretch>
        </p:blipFill>
        <p:spPr>
          <a:xfrm>
            <a:off x="5103312" y="1458141"/>
            <a:ext cx="5778211" cy="4624819"/>
          </a:xfrm>
          <a:prstGeom prst="rect">
            <a:avLst/>
          </a:prstGeom>
        </p:spPr>
      </p:pic>
      <p:sp>
        <p:nvSpPr>
          <p:cNvPr id="5" name="Rectángulo 4">
            <a:extLst>
              <a:ext uri="{FF2B5EF4-FFF2-40B4-BE49-F238E27FC236}">
                <a16:creationId xmlns:a16="http://schemas.microsoft.com/office/drawing/2014/main" id="{7AFC1BF6-F913-EA46-A227-D3E09E464EB2}"/>
              </a:ext>
            </a:extLst>
          </p:cNvPr>
          <p:cNvSpPr/>
          <p:nvPr/>
        </p:nvSpPr>
        <p:spPr>
          <a:xfrm>
            <a:off x="5144111" y="1936376"/>
            <a:ext cx="5685253" cy="6650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s-ES" sz="2400">
              <a:solidFill>
                <a:srgbClr val="FFFFFF"/>
              </a:solidFill>
              <a:latin typeface="Arial" panose="020B0604020202020204"/>
            </a:endParaRPr>
          </a:p>
        </p:txBody>
      </p:sp>
    </p:spTree>
    <p:extLst>
      <p:ext uri="{BB962C8B-B14F-4D97-AF65-F5344CB8AC3E}">
        <p14:creationId xmlns:p14="http://schemas.microsoft.com/office/powerpoint/2010/main" val="20478086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a:extLst>
              <a:ext uri="{FF2B5EF4-FFF2-40B4-BE49-F238E27FC236}">
                <a16:creationId xmlns:a16="http://schemas.microsoft.com/office/drawing/2014/main" id="{4F0C381A-4C3A-DE48-8152-0C8907F8B82C}"/>
              </a:ext>
            </a:extLst>
          </p:cNvPr>
          <p:cNvSpPr>
            <a:spLocks noGrp="1"/>
          </p:cNvSpPr>
          <p:nvPr>
            <p:ph type="title" idx="4294967295"/>
          </p:nvPr>
        </p:nvSpPr>
        <p:spPr>
          <a:xfrm>
            <a:off x="605848" y="492125"/>
            <a:ext cx="11401425"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Caso clínico</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mellitus en paciente joven</a:t>
            </a:r>
          </a:p>
        </p:txBody>
      </p:sp>
      <p:sp>
        <p:nvSpPr>
          <p:cNvPr id="43010" name="2 Marcador de contenido">
            <a:extLst>
              <a:ext uri="{FF2B5EF4-FFF2-40B4-BE49-F238E27FC236}">
                <a16:creationId xmlns:a16="http://schemas.microsoft.com/office/drawing/2014/main" id="{A9DF0B9C-041D-774A-8F5F-C0552C7CDA2C}"/>
              </a:ext>
            </a:extLst>
          </p:cNvPr>
          <p:cNvSpPr>
            <a:spLocks noGrp="1"/>
          </p:cNvSpPr>
          <p:nvPr>
            <p:ph type="body" sz="quarter" idx="4294967295"/>
          </p:nvPr>
        </p:nvSpPr>
        <p:spPr>
          <a:xfrm>
            <a:off x="1662546" y="1816823"/>
            <a:ext cx="8677275" cy="4300537"/>
          </a:xfrm>
          <a:prstGeom prst="rect">
            <a:avLst/>
          </a:prstGeom>
        </p:spPr>
        <p:txBody>
          <a:bodyPr/>
          <a:lstStyle/>
          <a:p>
            <a:pPr algn="just" eaLnBrk="1" hangingPunct="1">
              <a:buClr>
                <a:srgbClr val="232D47"/>
              </a:buClr>
              <a:buFont typeface="Wingdings" pitchFamily="2" charset="2"/>
              <a:buChar char="Ø"/>
            </a:pP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algn="just" eaLnBrk="1" hangingPunct="1">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Mujer de 32 años de edad</a:t>
            </a:r>
          </a:p>
          <a:p>
            <a:pPr algn="just" eaLnBrk="1" hangingPunct="1">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Refiere glucemias en ayunas elevadas “desde siempre”, al menos desde los 24 años de edad, que es cuando recuerda hizo las primeras analíticas. De hecho, presenta glucemias diagnósticas de diabetes desde hace años.</a:t>
            </a:r>
          </a:p>
          <a:p>
            <a:pPr algn="just" eaLnBrk="1" hangingPunct="1">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IMC: 23.5 kg/m</a:t>
            </a:r>
            <a:r>
              <a:rPr lang="es-ES" altLang="es-ES" sz="2400" baseline="30000" dirty="0">
                <a:solidFill>
                  <a:schemeClr val="tx1">
                    <a:lumMod val="50000"/>
                  </a:schemeClr>
                </a:solidFill>
                <a:latin typeface="Gill Sans MT" panose="020B0502020104020203" pitchFamily="34" charset="0"/>
                <a:ea typeface="ＭＳ Ｐゴシック" panose="020B0600070205080204" pitchFamily="34" charset="-128"/>
              </a:rPr>
              <a:t>2</a:t>
            </a:r>
          </a:p>
          <a:p>
            <a:pPr algn="just" eaLnBrk="1" hangingPunct="1">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Datos analítica: HbA1c: 6.7%; glucemia 135 mg/dl</a:t>
            </a:r>
          </a:p>
          <a:p>
            <a:pPr algn="just" eaLnBrk="1" hangingPunct="1">
              <a:buClr>
                <a:srgbClr val="232D47"/>
              </a:buClr>
              <a:buFont typeface="Wingdings 3" pitchFamily="2" charset="2"/>
              <a:buNone/>
            </a:pPr>
            <a:endParaRPr lang="es-ES" altLang="es-ES" sz="2400" dirty="0">
              <a:ea typeface="ＭＳ Ｐゴシック" panose="020B0600070205080204" pitchFamily="34" charset="-128"/>
            </a:endParaRPr>
          </a:p>
          <a:p>
            <a:pPr eaLnBrk="1" hangingPunct="1">
              <a:buFont typeface="Wingdings 2" pitchFamily="2" charset="2"/>
              <a:buNone/>
            </a:pPr>
            <a:endParaRPr lang="es-ES" altLang="es-ES" dirty="0">
              <a:ea typeface="ＭＳ Ｐゴシック" panose="020B0600070205080204" pitchFamily="34" charset="-128"/>
            </a:endParaRPr>
          </a:p>
        </p:txBody>
      </p:sp>
    </p:spTree>
    <p:extLst>
      <p:ext uri="{BB962C8B-B14F-4D97-AF65-F5344CB8AC3E}">
        <p14:creationId xmlns:p14="http://schemas.microsoft.com/office/powerpoint/2010/main" val="35365663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Marcador de contenido">
            <a:extLst>
              <a:ext uri="{FF2B5EF4-FFF2-40B4-BE49-F238E27FC236}">
                <a16:creationId xmlns:a16="http://schemas.microsoft.com/office/drawing/2014/main" id="{D557ECAA-D712-9548-9615-86CCEE28DB4D}"/>
              </a:ext>
            </a:extLst>
          </p:cNvPr>
          <p:cNvSpPr>
            <a:spLocks noGrp="1"/>
          </p:cNvSpPr>
          <p:nvPr>
            <p:ph type="body" sz="quarter" idx="4294967295"/>
          </p:nvPr>
        </p:nvSpPr>
        <p:spPr>
          <a:xfrm>
            <a:off x="1042987" y="2692401"/>
            <a:ext cx="10106025" cy="1450975"/>
          </a:xfrm>
          <a:prstGeom prst="rect">
            <a:avLst/>
          </a:prstGeom>
        </p:spPr>
        <p:txBody>
          <a:bodyPr/>
          <a:lstStyle/>
          <a:p>
            <a:pPr algn="ctr" eaLnBrk="1" hangingPunct="1">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¿Alguna pregunta más?</a:t>
            </a:r>
            <a:endParaRPr lang="es-ES" altLang="es-ES" sz="700" dirty="0">
              <a:solidFill>
                <a:schemeClr val="tx1">
                  <a:lumMod val="50000"/>
                </a:schemeClr>
              </a:solidFill>
              <a:latin typeface="Gill Sans MT" panose="020B0502020104020203" pitchFamily="34" charset="0"/>
              <a:ea typeface="ＭＳ Ｐゴシック" panose="020B0600070205080204" pitchFamily="34" charset="-128"/>
            </a:endParaRPr>
          </a:p>
        </p:txBody>
      </p:sp>
      <p:sp>
        <p:nvSpPr>
          <p:cNvPr id="2" name="1 Título">
            <a:extLst>
              <a:ext uri="{FF2B5EF4-FFF2-40B4-BE49-F238E27FC236}">
                <a16:creationId xmlns:a16="http://schemas.microsoft.com/office/drawing/2014/main" id="{13D31846-6A25-B82A-D1E4-2A2DB2A3B136}"/>
              </a:ext>
            </a:extLst>
          </p:cNvPr>
          <p:cNvSpPr txBox="1">
            <a:spLocks/>
          </p:cNvSpPr>
          <p:nvPr/>
        </p:nvSpPr>
        <p:spPr>
          <a:xfrm>
            <a:off x="550430" y="385186"/>
            <a:ext cx="11401425"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 altLang="es-ES" sz="2800">
                <a:solidFill>
                  <a:srgbClr val="2A6D7D"/>
                </a:solidFill>
                <a:latin typeface="Bookman Old Style" panose="02050604050505020204" pitchFamily="18" charset="0"/>
                <a:ea typeface="ＭＳ Ｐゴシック" panose="020B0600070205080204" pitchFamily="34" charset="-128"/>
              </a:rPr>
              <a:t>No todo lo que parece diabetes tipo 2 lo es</a:t>
            </a:r>
            <a:endParaRPr lang="es-ES" altLang="es-ES" sz="2800" dirty="0">
              <a:solidFill>
                <a:srgbClr val="2A6D7D"/>
              </a:solidFill>
              <a:latin typeface="Bookman Old Style" panose="02050604050505020204" pitchFamily="18" charset="0"/>
              <a:ea typeface="ＭＳ Ｐゴシック" panose="020B0600070205080204" pitchFamily="34" charset="-128"/>
            </a:endParaRPr>
          </a:p>
        </p:txBody>
      </p:sp>
    </p:spTree>
    <p:extLst>
      <p:ext uri="{BB962C8B-B14F-4D97-AF65-F5344CB8AC3E}">
        <p14:creationId xmlns:p14="http://schemas.microsoft.com/office/powerpoint/2010/main" val="3488543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Título">
            <a:extLst>
              <a:ext uri="{FF2B5EF4-FFF2-40B4-BE49-F238E27FC236}">
                <a16:creationId xmlns:a16="http://schemas.microsoft.com/office/drawing/2014/main" id="{80BE6299-9607-7E48-9D4E-425BB69998F8}"/>
              </a:ext>
            </a:extLst>
          </p:cNvPr>
          <p:cNvSpPr>
            <a:spLocks noGrp="1"/>
          </p:cNvSpPr>
          <p:nvPr>
            <p:ph type="title" idx="4294967295"/>
          </p:nvPr>
        </p:nvSpPr>
        <p:spPr>
          <a:xfrm>
            <a:off x="530369" y="399473"/>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Caso clínico</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Diabetes mellitus en paciente joven  </a:t>
            </a:r>
          </a:p>
        </p:txBody>
      </p:sp>
      <p:sp>
        <p:nvSpPr>
          <p:cNvPr id="45058" name="2 Marcador de contenido">
            <a:extLst>
              <a:ext uri="{FF2B5EF4-FFF2-40B4-BE49-F238E27FC236}">
                <a16:creationId xmlns:a16="http://schemas.microsoft.com/office/drawing/2014/main" id="{C9D397EC-88C7-564B-8B16-0C2015AC6AD6}"/>
              </a:ext>
            </a:extLst>
          </p:cNvPr>
          <p:cNvSpPr>
            <a:spLocks noGrp="1"/>
          </p:cNvSpPr>
          <p:nvPr>
            <p:ph type="body" sz="quarter" idx="4294967295"/>
          </p:nvPr>
        </p:nvSpPr>
        <p:spPr>
          <a:xfrm>
            <a:off x="1442243" y="1561811"/>
            <a:ext cx="9307513" cy="4300538"/>
          </a:xfrm>
          <a:prstGeom prst="rect">
            <a:avLst/>
          </a:prstGeom>
        </p:spPr>
        <p:txBody>
          <a:bodyPr>
            <a:normAutofit/>
          </a:bodyPr>
          <a:lstStyle/>
          <a:p>
            <a:pPr algn="just" eaLnBrk="1" hangingPunct="1">
              <a:lnSpc>
                <a:spcPct val="100000"/>
              </a:lnSpc>
              <a:buClr>
                <a:srgbClr val="232D47"/>
              </a:buClr>
              <a:buFont typeface="Wingdings" pitchFamily="2" charset="2"/>
              <a:buChar char="Ø"/>
            </a:pPr>
            <a:endParaRPr lang="es-ES" altLang="es-ES" sz="2000" dirty="0">
              <a:solidFill>
                <a:schemeClr val="tx1">
                  <a:lumMod val="50000"/>
                </a:schemeClr>
              </a:solidFill>
              <a:latin typeface="Gill Sans MT" panose="020B0502020104020203" pitchFamily="34" charset="0"/>
              <a:ea typeface="ＭＳ Ｐゴシック" panose="020B0600070205080204" pitchFamily="34" charset="-128"/>
            </a:endParaRPr>
          </a:p>
          <a:p>
            <a:pPr algn="just" eaLnBrk="1" hangingPunct="1">
              <a:lnSpc>
                <a:spcPct val="100000"/>
              </a:lnSpc>
              <a:buClr>
                <a:srgbClr val="232D47"/>
              </a:buClr>
              <a:buFont typeface="Arial" panose="020B0604020202020204" pitchFamily="34" charset="0"/>
              <a:buChar char="•"/>
            </a:pP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Mujer de 32 años de edad</a:t>
            </a:r>
          </a:p>
          <a:p>
            <a:pPr algn="just" eaLnBrk="1" hangingPunct="1">
              <a:lnSpc>
                <a:spcPct val="100000"/>
              </a:lnSpc>
              <a:buClr>
                <a:srgbClr val="232D47"/>
              </a:buClr>
              <a:buFont typeface="Arial" panose="020B0604020202020204" pitchFamily="34" charset="0"/>
              <a:buChar char="•"/>
            </a:pP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Refiere glucemias en ayunas elevadas “desde siempre”, al menos desde los 22 años de edad, que es cuando recuerda hizo primeras analíticas. De hecho, presenta glucemias diagnósticas de diabetes desde hace años</a:t>
            </a:r>
          </a:p>
          <a:p>
            <a:pPr algn="just" eaLnBrk="1" hangingPunct="1">
              <a:lnSpc>
                <a:spcPct val="100000"/>
              </a:lnSpc>
              <a:buClr>
                <a:srgbClr val="232D47"/>
              </a:buClr>
              <a:buFont typeface="Arial" panose="020B0604020202020204" pitchFamily="34" charset="0"/>
              <a:buChar char="•"/>
            </a:pP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IMC: 23.5 kg/m</a:t>
            </a:r>
            <a:r>
              <a:rPr lang="es-ES" altLang="es-ES" sz="2000" baseline="30000" dirty="0">
                <a:solidFill>
                  <a:schemeClr val="tx1">
                    <a:lumMod val="50000"/>
                  </a:schemeClr>
                </a:solidFill>
                <a:latin typeface="Gill Sans MT" panose="020B0502020104020203" pitchFamily="34" charset="0"/>
                <a:ea typeface="ＭＳ Ｐゴシック" panose="020B0600070205080204" pitchFamily="34" charset="-128"/>
              </a:rPr>
              <a:t>2</a:t>
            </a:r>
          </a:p>
          <a:p>
            <a:pPr algn="just" eaLnBrk="1" hangingPunct="1">
              <a:lnSpc>
                <a:spcPct val="100000"/>
              </a:lnSpc>
              <a:buClr>
                <a:srgbClr val="232D47"/>
              </a:buClr>
              <a:buFont typeface="Arial" panose="020B0604020202020204" pitchFamily="34" charset="0"/>
              <a:buChar char="•"/>
            </a:pP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Datos analítica: HbA1c: 6.7%; glucemia 135 mg/dl</a:t>
            </a:r>
          </a:p>
          <a:p>
            <a:pPr algn="just" eaLnBrk="1" hangingPunct="1">
              <a:lnSpc>
                <a:spcPct val="100000"/>
              </a:lnSpc>
              <a:buClr>
                <a:srgbClr val="232D47"/>
              </a:buClr>
              <a:buFont typeface="Arial" panose="020B0604020202020204" pitchFamily="34" charset="0"/>
              <a:buChar char="•"/>
            </a:pP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Tras investigar más detalladamente a la familia, aporta analíticas del padre con glucemias entre 128 </a:t>
            </a:r>
            <a:r>
              <a:rPr lang="mr-IN" altLang="es-ES" sz="2000" dirty="0">
                <a:solidFill>
                  <a:schemeClr val="tx1">
                    <a:lumMod val="50000"/>
                  </a:schemeClr>
                </a:solidFill>
                <a:latin typeface="Gill Sans MT" panose="020B0502020104020203" pitchFamily="34" charset="0"/>
                <a:ea typeface="ＭＳ Ｐゴシック" panose="020B0600070205080204" pitchFamily="34" charset="-128"/>
              </a:rPr>
              <a:t>–</a:t>
            </a:r>
            <a:r>
              <a:rPr lang="es-ES" altLang="es-ES" sz="2000" dirty="0">
                <a:solidFill>
                  <a:schemeClr val="tx1">
                    <a:lumMod val="50000"/>
                  </a:schemeClr>
                </a:solidFill>
                <a:latin typeface="Gill Sans MT" panose="020B0502020104020203" pitchFamily="34" charset="0"/>
                <a:ea typeface="ＭＳ Ｐゴシック" panose="020B0600070205080204" pitchFamily="34" charset="-128"/>
              </a:rPr>
              <a:t> 141 mg/dl, y refiere que una tía paterna también tiene ”un poco de azúcar”</a:t>
            </a:r>
          </a:p>
          <a:p>
            <a:pPr algn="just" eaLnBrk="1" hangingPunct="1">
              <a:lnSpc>
                <a:spcPct val="100000"/>
              </a:lnSpc>
              <a:buClr>
                <a:srgbClr val="232D47"/>
              </a:buClr>
              <a:buFont typeface="Arial" panose="020B0604020202020204" pitchFamily="34" charset="0"/>
              <a:buChar char="•"/>
            </a:pPr>
            <a:endParaRPr lang="es-ES" altLang="es-ES" sz="2000" dirty="0">
              <a:ea typeface="ＭＳ Ｐゴシック" panose="020B0600070205080204" pitchFamily="34" charset="-128"/>
            </a:endParaRPr>
          </a:p>
          <a:p>
            <a:pPr algn="just" eaLnBrk="1" hangingPunct="1">
              <a:lnSpc>
                <a:spcPct val="100000"/>
              </a:lnSpc>
              <a:buClr>
                <a:srgbClr val="232D47"/>
              </a:buClr>
              <a:buFont typeface="Wingdings 3" pitchFamily="2" charset="2"/>
              <a:buNone/>
            </a:pPr>
            <a:endParaRPr lang="es-ES" altLang="es-ES" sz="2000" dirty="0">
              <a:ea typeface="ＭＳ Ｐゴシック" panose="020B0600070205080204" pitchFamily="34" charset="-128"/>
            </a:endParaRPr>
          </a:p>
          <a:p>
            <a:pPr eaLnBrk="1" hangingPunct="1">
              <a:lnSpc>
                <a:spcPct val="100000"/>
              </a:lnSpc>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16681172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Título">
            <a:extLst>
              <a:ext uri="{FF2B5EF4-FFF2-40B4-BE49-F238E27FC236}">
                <a16:creationId xmlns:a16="http://schemas.microsoft.com/office/drawing/2014/main" id="{494E5573-82CB-8840-AA98-ECB68CE189E7}"/>
              </a:ext>
            </a:extLst>
          </p:cNvPr>
          <p:cNvSpPr>
            <a:spLocks noGrp="1"/>
          </p:cNvSpPr>
          <p:nvPr>
            <p:ph type="title" idx="4294967295"/>
          </p:nvPr>
        </p:nvSpPr>
        <p:spPr>
          <a:xfrm>
            <a:off x="513484" y="438150"/>
            <a:ext cx="11401425" cy="984250"/>
          </a:xfrm>
          <a:prstGeom prst="rect">
            <a:avLst/>
          </a:prstGeom>
        </p:spPr>
        <p:txBody>
          <a:bodyPr>
            <a:normAutofit/>
          </a:bodyPr>
          <a:lstStyle/>
          <a:p>
            <a:pPr eaLnBrk="1" hangingPunct="1"/>
            <a:r>
              <a:rPr lang="es-ES" altLang="es-ES" sz="2800" b="1" dirty="0">
                <a:solidFill>
                  <a:srgbClr val="2A6D7D"/>
                </a:solidFill>
                <a:latin typeface="Bookman Old Style" panose="02050604050505020204" pitchFamily="18" charset="0"/>
                <a:ea typeface="ＭＳ Ｐゴシック" panose="020B0600070205080204" pitchFamily="34" charset="-128"/>
              </a:rPr>
              <a:t>Y ahora, ¿qué hacemos?</a:t>
            </a:r>
          </a:p>
        </p:txBody>
      </p:sp>
      <p:sp>
        <p:nvSpPr>
          <p:cNvPr id="5" name="2 Marcador de contenido">
            <a:extLst>
              <a:ext uri="{FF2B5EF4-FFF2-40B4-BE49-F238E27FC236}">
                <a16:creationId xmlns:a16="http://schemas.microsoft.com/office/drawing/2014/main" id="{ECFFC55F-3FB1-7A48-A8B6-04439AADCB07}"/>
              </a:ext>
            </a:extLst>
          </p:cNvPr>
          <p:cNvSpPr>
            <a:spLocks noGrp="1"/>
          </p:cNvSpPr>
          <p:nvPr>
            <p:ph type="body" sz="quarter" idx="4294967295"/>
          </p:nvPr>
        </p:nvSpPr>
        <p:spPr>
          <a:xfrm>
            <a:off x="2327563" y="1968933"/>
            <a:ext cx="8388061" cy="4300537"/>
          </a:xfrm>
          <a:prstGeom prst="rect">
            <a:avLst/>
          </a:prstGeom>
        </p:spPr>
        <p:txBody>
          <a:bodyPr>
            <a:normAutofit/>
          </a:bodyPr>
          <a:lstStyle/>
          <a:p>
            <a:pPr algn="just" eaLnBrk="1" hangingPunct="1">
              <a:lnSpc>
                <a:spcPct val="100000"/>
              </a:lnSpc>
              <a:buClr>
                <a:srgbClr val="232D47"/>
              </a:buClr>
              <a:buFont typeface="Wingdings" pitchFamily="2" charset="2"/>
              <a:buChar char="Ø"/>
            </a:pP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marL="609585" indent="-609585" algn="just">
              <a:lnSpc>
                <a:spcPct val="100000"/>
              </a:lnSpc>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Creo que con dieta y ejercicio va a ser suficiente</a:t>
            </a:r>
          </a:p>
          <a:p>
            <a:pPr marL="609585" indent="-609585" algn="just">
              <a:lnSpc>
                <a:spcPct val="100000"/>
              </a:lnSpc>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Mejor añado también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metformina</a:t>
            </a: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marL="609585" indent="-609585" algn="just">
              <a:lnSpc>
                <a:spcPct val="100000"/>
              </a:lnSpc>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Es joven y quizás acabe requiriendo insulina</a:t>
            </a:r>
          </a:p>
          <a:p>
            <a:pPr marL="609585" indent="-609585" algn="just">
              <a:lnSpc>
                <a:spcPct val="100000"/>
              </a:lnSpc>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No tengo claro si es una diabetes tipo 2</a:t>
            </a:r>
          </a:p>
          <a:p>
            <a:pPr algn="just" eaLnBrk="1" hangingPunct="1">
              <a:lnSpc>
                <a:spcPct val="100000"/>
              </a:lnSpc>
              <a:buClr>
                <a:srgbClr val="232D47"/>
              </a:buClr>
              <a:buFont typeface="Wingdings" pitchFamily="2" charset="2"/>
              <a:buChar char="Ø"/>
            </a:pPr>
            <a:endParaRPr lang="es-ES" altLang="es-ES" sz="2400" dirty="0">
              <a:ea typeface="ＭＳ Ｐゴシック" panose="020B0600070205080204" pitchFamily="34" charset="-128"/>
            </a:endParaRPr>
          </a:p>
          <a:p>
            <a:pPr algn="just" eaLnBrk="1" hangingPunct="1">
              <a:lnSpc>
                <a:spcPct val="100000"/>
              </a:lnSpc>
              <a:buClr>
                <a:srgbClr val="232D47"/>
              </a:buClr>
              <a:buFont typeface="Wingdings 3" pitchFamily="2" charset="2"/>
              <a:buNone/>
            </a:pPr>
            <a:endParaRPr lang="es-ES" altLang="es-ES" sz="2400" dirty="0">
              <a:ea typeface="ＭＳ Ｐゴシック" panose="020B0600070205080204" pitchFamily="34" charset="-128"/>
            </a:endParaRPr>
          </a:p>
          <a:p>
            <a:pPr eaLnBrk="1" hangingPunct="1">
              <a:lnSpc>
                <a:spcPct val="100000"/>
              </a:lnSpc>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14117829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Título">
            <a:extLst>
              <a:ext uri="{FF2B5EF4-FFF2-40B4-BE49-F238E27FC236}">
                <a16:creationId xmlns:a16="http://schemas.microsoft.com/office/drawing/2014/main" id="{78D2CB59-A48C-1240-AD7B-A02047CFB261}"/>
              </a:ext>
            </a:extLst>
          </p:cNvPr>
          <p:cNvSpPr>
            <a:spLocks noGrp="1"/>
          </p:cNvSpPr>
          <p:nvPr>
            <p:ph type="title" idx="4294967295"/>
          </p:nvPr>
        </p:nvSpPr>
        <p:spPr>
          <a:xfrm>
            <a:off x="550430" y="385186"/>
            <a:ext cx="11401425" cy="984250"/>
          </a:xfrm>
          <a:prstGeom prst="rect">
            <a:avLst/>
          </a:prstGeom>
        </p:spPr>
        <p:txBody>
          <a:bodyPr>
            <a:normAutofit/>
          </a:bodyPr>
          <a:lstStyle/>
          <a:p>
            <a:pPr eaLnBrk="1" hangingPunct="1"/>
            <a:r>
              <a:rPr lang="es-ES" altLang="es-ES" sz="2800" b="1" dirty="0">
                <a:solidFill>
                  <a:srgbClr val="2A6D7D"/>
                </a:solidFill>
                <a:latin typeface="Bookman Old Style" panose="02050604050505020204" pitchFamily="18" charset="0"/>
                <a:ea typeface="ＭＳ Ｐゴシック" panose="020B0600070205080204" pitchFamily="34" charset="-128"/>
              </a:rPr>
              <a:t>No todo lo que parece diabetes tipo 2 lo es</a:t>
            </a:r>
          </a:p>
        </p:txBody>
      </p:sp>
      <p:sp>
        <p:nvSpPr>
          <p:cNvPr id="16387" name="2 Marcador de contenido">
            <a:extLst>
              <a:ext uri="{FF2B5EF4-FFF2-40B4-BE49-F238E27FC236}">
                <a16:creationId xmlns:a16="http://schemas.microsoft.com/office/drawing/2014/main" id="{4CEC59BC-B5E2-5C4A-868F-217B47FA97CE}"/>
              </a:ext>
            </a:extLst>
          </p:cNvPr>
          <p:cNvSpPr>
            <a:spLocks noGrp="1"/>
          </p:cNvSpPr>
          <p:nvPr>
            <p:ph type="body" sz="quarter" idx="4294967295"/>
          </p:nvPr>
        </p:nvSpPr>
        <p:spPr>
          <a:xfrm>
            <a:off x="1933575" y="2561431"/>
            <a:ext cx="8324850" cy="1735137"/>
          </a:xfrm>
          <a:prstGeom prst="rect">
            <a:avLst/>
          </a:prstGeom>
        </p:spPr>
        <p:txBody>
          <a:bodyPr/>
          <a:lstStyle/>
          <a:p>
            <a:pPr algn="ctr" eaLnBrk="1" hangingPunct="1">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Y ahora, ¿qué?</a:t>
            </a:r>
            <a:endParaRPr lang="es-ES" altLang="es-ES" b="1" dirty="0">
              <a:solidFill>
                <a:schemeClr val="tx1">
                  <a:lumMod val="50000"/>
                </a:schemeClr>
              </a:solidFill>
              <a:latin typeface="Gill Sans MT" panose="020B0502020104020203" pitchFamily="34" charset="0"/>
              <a:ea typeface="ＭＳ Ｐゴシック" panose="020B0600070205080204" pitchFamily="34" charset="-128"/>
            </a:endParaRPr>
          </a:p>
          <a:p>
            <a:pPr eaLnBrk="1" hangingPunct="1">
              <a:lnSpc>
                <a:spcPct val="80000"/>
              </a:lnSpc>
            </a:pPr>
            <a:endParaRPr lang="es-ES" altLang="es-ES" sz="700" dirty="0">
              <a:ea typeface="ＭＳ Ｐゴシック" panose="020B0600070205080204" pitchFamily="34" charset="-128"/>
            </a:endParaRPr>
          </a:p>
        </p:txBody>
      </p:sp>
    </p:spTree>
    <p:extLst>
      <p:ext uri="{BB962C8B-B14F-4D97-AF65-F5344CB8AC3E}">
        <p14:creationId xmlns:p14="http://schemas.microsoft.com/office/powerpoint/2010/main" val="1411799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5574568-3448-AE14-E5D7-F9B61DE133FB}"/>
              </a:ext>
            </a:extLst>
          </p:cNvPr>
          <p:cNvSpPr txBox="1">
            <a:spLocks/>
          </p:cNvSpPr>
          <p:nvPr/>
        </p:nvSpPr>
        <p:spPr>
          <a:xfrm>
            <a:off x="550430" y="385186"/>
            <a:ext cx="11401425"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 altLang="es-ES" sz="2800">
                <a:solidFill>
                  <a:srgbClr val="2A6D7D"/>
                </a:solidFill>
                <a:latin typeface="Bookman Old Style" panose="02050604050505020204" pitchFamily="18" charset="0"/>
                <a:ea typeface="ＭＳ Ｐゴシック" panose="020B0600070205080204" pitchFamily="34" charset="-128"/>
              </a:rPr>
              <a:t>No todo lo que parece diabetes tipo 2 lo es</a:t>
            </a:r>
            <a:endParaRPr lang="es-ES" altLang="es-ES" sz="2800" dirty="0">
              <a:solidFill>
                <a:srgbClr val="2A6D7D"/>
              </a:solidFill>
              <a:latin typeface="Bookman Old Style" panose="02050604050505020204" pitchFamily="18" charset="0"/>
              <a:ea typeface="ＭＳ Ｐゴシック" panose="020B0600070205080204" pitchFamily="34" charset="-128"/>
            </a:endParaRPr>
          </a:p>
        </p:txBody>
      </p:sp>
      <p:sp>
        <p:nvSpPr>
          <p:cNvPr id="3" name="2 Marcador de contenido">
            <a:extLst>
              <a:ext uri="{FF2B5EF4-FFF2-40B4-BE49-F238E27FC236}">
                <a16:creationId xmlns:a16="http://schemas.microsoft.com/office/drawing/2014/main" id="{D81110BB-F8BF-E4B1-DDFB-D01052EFFC42}"/>
              </a:ext>
            </a:extLst>
          </p:cNvPr>
          <p:cNvSpPr txBox="1">
            <a:spLocks/>
          </p:cNvSpPr>
          <p:nvPr/>
        </p:nvSpPr>
        <p:spPr>
          <a:xfrm>
            <a:off x="1933575" y="2561431"/>
            <a:ext cx="8324850" cy="1735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5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3F0C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5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¿Tipo de diabetes?</a:t>
            </a:r>
            <a:endParaRPr lang="es-ES" altLang="es-ES" b="1" dirty="0">
              <a:solidFill>
                <a:schemeClr val="tx1">
                  <a:lumMod val="50000"/>
                </a:schemeClr>
              </a:solidFill>
              <a:latin typeface="Gill Sans MT" panose="020B0502020104020203" pitchFamily="34" charset="0"/>
              <a:ea typeface="ＭＳ Ｐゴシック" panose="020B0600070205080204" pitchFamily="34" charset="-128"/>
            </a:endParaRPr>
          </a:p>
          <a:p>
            <a:pPr>
              <a:lnSpc>
                <a:spcPct val="80000"/>
              </a:lnSpc>
            </a:pPr>
            <a:endParaRPr lang="es-ES" altLang="es-ES" sz="700" dirty="0">
              <a:ea typeface="ＭＳ Ｐゴシック" panose="020B0600070205080204" pitchFamily="34" charset="-128"/>
            </a:endParaRPr>
          </a:p>
        </p:txBody>
      </p:sp>
    </p:spTree>
    <p:extLst>
      <p:ext uri="{BB962C8B-B14F-4D97-AF65-F5344CB8AC3E}">
        <p14:creationId xmlns:p14="http://schemas.microsoft.com/office/powerpoint/2010/main" val="3274049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3200" dirty="0"/>
              <a:t>Conflicto de intereses</a:t>
            </a:r>
          </a:p>
        </p:txBody>
      </p:sp>
      <p:sp>
        <p:nvSpPr>
          <p:cNvPr id="6" name="Content Placeholder 2">
            <a:extLst>
              <a:ext uri="{FF2B5EF4-FFF2-40B4-BE49-F238E27FC236}">
                <a16:creationId xmlns:a16="http://schemas.microsoft.com/office/drawing/2014/main" id="{284C447D-E729-CFA0-1B92-6E46A9816E0E}"/>
              </a:ext>
            </a:extLst>
          </p:cNvPr>
          <p:cNvSpPr txBox="1">
            <a:spLocks/>
          </p:cNvSpPr>
          <p:nvPr/>
        </p:nvSpPr>
        <p:spPr>
          <a:xfrm>
            <a:off x="1853612" y="1558517"/>
            <a:ext cx="7301273" cy="4937760"/>
          </a:xfrm>
          <a:prstGeom prst="rect">
            <a:avLst/>
          </a:prstGeom>
        </p:spPr>
        <p:txBody>
          <a:bodyPr vert="horz" lIns="91440" tIns="45720" rIns="91440" bIns="45720" rtlCol="0">
            <a:normAutofit/>
          </a:bodyPr>
          <a:lstStyle>
            <a:lvl1pPr marL="169863" indent="-169863" algn="l" defTabSz="457200" rtl="0" eaLnBrk="1" latinLnBrk="0" hangingPunct="1">
              <a:lnSpc>
                <a:spcPct val="100000"/>
              </a:lnSpc>
              <a:spcBef>
                <a:spcPts val="0"/>
              </a:spcBef>
              <a:buClr>
                <a:schemeClr val="accent2"/>
              </a:buClr>
              <a:buFont typeface="Arial"/>
              <a:buChar char="•"/>
              <a:defRPr sz="2400" kern="1200">
                <a:solidFill>
                  <a:srgbClr val="596169"/>
                </a:solidFill>
                <a:latin typeface="+mn-lt"/>
                <a:ea typeface="+mn-ea"/>
                <a:cs typeface="+mn-cs"/>
              </a:defRPr>
            </a:lvl1pPr>
            <a:lvl2pPr marL="742950" indent="-285750" algn="l" defTabSz="457200" rtl="0" eaLnBrk="1" latinLnBrk="0" hangingPunct="1">
              <a:lnSpc>
                <a:spcPct val="100000"/>
              </a:lnSpc>
              <a:spcBef>
                <a:spcPts val="0"/>
              </a:spcBef>
              <a:buClr>
                <a:schemeClr val="accent2"/>
              </a:buClr>
              <a:buFont typeface="Arial"/>
              <a:buChar char="–"/>
              <a:defRPr sz="2000" kern="1200">
                <a:solidFill>
                  <a:srgbClr val="596169"/>
                </a:solidFill>
                <a:latin typeface="+mn-lt"/>
                <a:ea typeface="+mn-ea"/>
                <a:cs typeface="+mn-cs"/>
              </a:defRPr>
            </a:lvl2pPr>
            <a:lvl3pPr marL="1143000" indent="-228600" algn="l" defTabSz="457200" rtl="0" eaLnBrk="1" latinLnBrk="0" hangingPunct="1">
              <a:lnSpc>
                <a:spcPct val="100000"/>
              </a:lnSpc>
              <a:spcBef>
                <a:spcPts val="0"/>
              </a:spcBef>
              <a:buClr>
                <a:schemeClr val="accent2"/>
              </a:buClr>
              <a:buFont typeface="Arial"/>
              <a:buChar char="•"/>
              <a:defRPr sz="1800" kern="1200">
                <a:solidFill>
                  <a:srgbClr val="596169"/>
                </a:solidFill>
                <a:latin typeface="+mn-lt"/>
                <a:ea typeface="+mn-ea"/>
                <a:cs typeface="+mn-cs"/>
              </a:defRPr>
            </a:lvl3pPr>
            <a:lvl4pPr marL="1600200" indent="-228600" algn="l" defTabSz="457200" rtl="0" eaLnBrk="1" latinLnBrk="0" hangingPunct="1">
              <a:lnSpc>
                <a:spcPct val="100000"/>
              </a:lnSpc>
              <a:spcBef>
                <a:spcPts val="0"/>
              </a:spcBef>
              <a:buClr>
                <a:schemeClr val="accent2"/>
              </a:buClr>
              <a:buFont typeface="Arial"/>
              <a:buChar char="–"/>
              <a:defRPr sz="1600" kern="1200">
                <a:solidFill>
                  <a:srgbClr val="596169"/>
                </a:solidFill>
                <a:latin typeface="+mn-lt"/>
                <a:ea typeface="+mn-ea"/>
                <a:cs typeface="+mn-cs"/>
              </a:defRPr>
            </a:lvl4pPr>
            <a:lvl5pPr marL="2057400" indent="-228600" algn="l" defTabSz="457200" rtl="0" eaLnBrk="1" latinLnBrk="0" hangingPunct="1">
              <a:lnSpc>
                <a:spcPct val="100000"/>
              </a:lnSpc>
              <a:spcBef>
                <a:spcPts val="0"/>
              </a:spcBef>
              <a:buClr>
                <a:schemeClr val="accent2"/>
              </a:buClr>
              <a:buFont typeface="Arial"/>
              <a:buChar char="»"/>
              <a:defRPr sz="1400" kern="1200">
                <a:solidFill>
                  <a:srgbClr val="5961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marR="0" lvl="0" indent="-169863" algn="l" defTabSz="457200" rtl="0" eaLnBrk="1" fontAlgn="auto" latinLnBrk="0" hangingPunct="1">
              <a:lnSpc>
                <a:spcPct val="100000"/>
              </a:lnSpc>
              <a:spcBef>
                <a:spcPct val="20000"/>
              </a:spcBef>
              <a:spcAft>
                <a:spcPts val="0"/>
              </a:spcAft>
              <a:buClrTx/>
              <a:buSzPct val="130000"/>
              <a:buFont typeface="Wingdings 3" charset="2"/>
              <a:buNone/>
              <a:tabLst/>
              <a:defRPr/>
            </a:pPr>
            <a:r>
              <a:rPr kumimoji="0" lang="en-GB" altLang="en-US" sz="1600" b="0" i="0" u="none" strike="noStrike" kern="1200" cap="none" spc="0" normalizeH="0" baseline="0" noProof="0" dirty="0">
                <a:ln>
                  <a:noFill/>
                </a:ln>
                <a:solidFill>
                  <a:srgbClr val="000000"/>
                </a:solidFill>
                <a:effectLst/>
                <a:uLnTx/>
                <a:uFillTx/>
                <a:latin typeface="Arial"/>
                <a:ea typeface="MS PGothic" charset="-128"/>
                <a:cs typeface="+mn-cs"/>
              </a:rPr>
              <a:t>Salary from:</a:t>
            </a:r>
            <a:endPar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endParaRP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Hospital de la Santa Creu </a:t>
            </a:r>
            <a:r>
              <a:rPr kumimoji="0" lang="en-GB" altLang="en-US" sz="1600" b="0" i="0" u="none" strike="noStrike" kern="1200" cap="none" spc="0" normalizeH="0" baseline="0" noProof="0" dirty="0" err="1">
                <a:ln>
                  <a:noFill/>
                </a:ln>
                <a:solidFill>
                  <a:srgbClr val="464653"/>
                </a:solidFill>
                <a:effectLst/>
                <a:uLnTx/>
                <a:uFillTx/>
                <a:latin typeface="Arial"/>
                <a:ea typeface="MS PGothic" charset="-128"/>
                <a:cs typeface="+mn-cs"/>
              </a:rPr>
              <a:t>i</a:t>
            </a: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 Sant Pau</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University of Vic &amp; Central University Catalonia</a:t>
            </a:r>
          </a:p>
          <a:p>
            <a:pPr marL="169863" marR="0" lvl="0" indent="-169863" algn="l" defTabSz="457200" rtl="0" eaLnBrk="1" fontAlgn="auto" latinLnBrk="0" hangingPunct="1">
              <a:lnSpc>
                <a:spcPct val="100000"/>
              </a:lnSpc>
              <a:spcBef>
                <a:spcPct val="20000"/>
              </a:spcBef>
              <a:spcAft>
                <a:spcPts val="0"/>
              </a:spcAft>
              <a:buClrTx/>
              <a:buSzPct val="130000"/>
              <a:buFont typeface="Wingdings 3" charset="2"/>
              <a:buNone/>
              <a:tabLst/>
              <a:defRPr/>
            </a:pPr>
            <a:endParaRPr kumimoji="0" lang="en-GB" altLang="en-US" sz="1600" b="0" i="0" u="none" strike="noStrike" kern="1200" cap="none" spc="0" normalizeH="0" baseline="0" noProof="0" dirty="0">
              <a:ln>
                <a:noFill/>
              </a:ln>
              <a:solidFill>
                <a:srgbClr val="000000"/>
              </a:solidFill>
              <a:effectLst/>
              <a:uLnTx/>
              <a:uFillTx/>
              <a:latin typeface="Arial"/>
              <a:ea typeface="MS PGothic" charset="-128"/>
              <a:cs typeface="+mn-cs"/>
            </a:endParaRPr>
          </a:p>
          <a:p>
            <a:pPr marL="169863" marR="0" lvl="0" indent="-169863" algn="l" defTabSz="457200" rtl="0" eaLnBrk="1" fontAlgn="auto" latinLnBrk="0" hangingPunct="1">
              <a:lnSpc>
                <a:spcPct val="100000"/>
              </a:lnSpc>
              <a:spcBef>
                <a:spcPct val="20000"/>
              </a:spcBef>
              <a:spcAft>
                <a:spcPts val="0"/>
              </a:spcAft>
              <a:buClrTx/>
              <a:buSzPct val="130000"/>
              <a:buFont typeface="Wingdings 3" charset="2"/>
              <a:buNone/>
              <a:tabLst/>
              <a:defRPr/>
            </a:pPr>
            <a:r>
              <a:rPr kumimoji="0" lang="en-GB" altLang="en-US" sz="1600" b="0" i="0" u="none" strike="noStrike" kern="1200" cap="none" spc="0" normalizeH="0" baseline="0" noProof="0" dirty="0">
                <a:ln>
                  <a:noFill/>
                </a:ln>
                <a:solidFill>
                  <a:srgbClr val="000000"/>
                </a:solidFill>
                <a:effectLst/>
                <a:uLnTx/>
                <a:uFillTx/>
                <a:latin typeface="Arial"/>
                <a:ea typeface="MS PGothic" charset="-128"/>
                <a:cs typeface="+mn-cs"/>
              </a:rPr>
              <a:t>Speaker and/or consulting fees from:</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endParaRPr kumimoji="0" lang="es-ES" altLang="en-US" sz="1600" b="0" i="0" u="none" strike="noStrike" kern="1200" cap="none" spc="0" normalizeH="0" baseline="0" noProof="0" dirty="0">
              <a:ln>
                <a:noFill/>
              </a:ln>
              <a:solidFill>
                <a:srgbClr val="464653"/>
              </a:solidFill>
              <a:effectLst/>
              <a:uLnTx/>
              <a:uFillTx/>
              <a:latin typeface="Arial"/>
              <a:ea typeface="MS PGothic" charset="-128"/>
              <a:cs typeface="+mn-cs"/>
            </a:endParaRP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lang="es-ES" altLang="en-US" sz="1600" dirty="0">
                <a:solidFill>
                  <a:srgbClr val="464653"/>
                </a:solidFill>
                <a:latin typeface="Arial"/>
                <a:ea typeface="MS PGothic" charset="-128"/>
              </a:rPr>
              <a:t>AB </a:t>
            </a:r>
            <a:r>
              <a:rPr lang="es-ES" altLang="en-US" sz="1600" dirty="0" err="1">
                <a:solidFill>
                  <a:srgbClr val="464653"/>
                </a:solidFill>
                <a:latin typeface="Arial"/>
                <a:ea typeface="MS PGothic" charset="-128"/>
              </a:rPr>
              <a:t>Biotics</a:t>
            </a:r>
            <a:endParaRPr lang="es-ES" altLang="en-US" sz="1600" dirty="0">
              <a:solidFill>
                <a:srgbClr val="464653"/>
              </a:solidFill>
              <a:latin typeface="Arial"/>
              <a:ea typeface="MS PGothic" charset="-128"/>
            </a:endParaRP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s-ES" altLang="en-US" sz="1600" b="0" i="0" u="none" strike="noStrike" kern="1200" cap="none" spc="0" normalizeH="0" baseline="0" noProof="0" dirty="0">
                <a:ln>
                  <a:noFill/>
                </a:ln>
                <a:solidFill>
                  <a:srgbClr val="464653"/>
                </a:solidFill>
                <a:effectLst/>
                <a:uLnTx/>
                <a:uFillTx/>
                <a:latin typeface="Arial"/>
                <a:ea typeface="MS PGothic" charset="-128"/>
                <a:cs typeface="+mn-cs"/>
              </a:rPr>
              <a:t>Almirall</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s-ES" altLang="en-US" sz="1600" b="0" i="0" u="none" strike="noStrike" kern="1200" cap="none" spc="0" normalizeH="0" baseline="0" noProof="0" dirty="0">
                <a:ln>
                  <a:noFill/>
                </a:ln>
                <a:solidFill>
                  <a:srgbClr val="464653"/>
                </a:solidFill>
                <a:effectLst/>
                <a:uLnTx/>
                <a:uFillTx/>
                <a:latin typeface="Arial"/>
                <a:ea typeface="MS PGothic" charset="-128"/>
                <a:cs typeface="+mn-cs"/>
              </a:rPr>
              <a:t>Amgen</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Ferrer</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Lilly</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Merck Sharp &amp; Dohme</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err="1">
                <a:ln>
                  <a:noFill/>
                </a:ln>
                <a:solidFill>
                  <a:srgbClr val="464653"/>
                </a:solidFill>
                <a:effectLst/>
                <a:uLnTx/>
                <a:uFillTx/>
                <a:latin typeface="Arial"/>
                <a:ea typeface="MS PGothic" charset="-128"/>
                <a:cs typeface="+mn-cs"/>
              </a:rPr>
              <a:t>Menarini</a:t>
            </a:r>
            <a:endPar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endParaRP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Novo Nordisk</a:t>
            </a:r>
          </a:p>
          <a:p>
            <a:pPr marL="742950" marR="0" lvl="1" indent="-285750" algn="l" defTabSz="457200" rtl="0" eaLnBrk="1" fontAlgn="auto" latinLnBrk="0" hangingPunct="1">
              <a:lnSpc>
                <a:spcPct val="100000"/>
              </a:lnSpc>
              <a:spcBef>
                <a:spcPct val="20000"/>
              </a:spcBef>
              <a:spcAft>
                <a:spcPts val="0"/>
              </a:spcAft>
              <a:buClrTx/>
              <a:buSzPct val="80000"/>
              <a:buFont typeface="Arial" charset="0"/>
              <a:buChar char="–"/>
              <a:tabLst/>
              <a:defRPr/>
            </a:pPr>
            <a:r>
              <a:rPr kumimoji="0" lang="en-GB" altLang="en-US" sz="1600" b="0" i="0" u="none" strike="noStrike" kern="1200" cap="none" spc="0" normalizeH="0" baseline="0" noProof="0" dirty="0">
                <a:ln>
                  <a:noFill/>
                </a:ln>
                <a:solidFill>
                  <a:srgbClr val="464653"/>
                </a:solidFill>
                <a:effectLst/>
                <a:uLnTx/>
                <a:uFillTx/>
                <a:latin typeface="Arial"/>
                <a:ea typeface="MS PGothic" charset="-128"/>
                <a:cs typeface="+mn-cs"/>
              </a:rPr>
              <a:t>Sanofi</a:t>
            </a:r>
          </a:p>
          <a:p>
            <a:pPr marL="169863" marR="0" lvl="0" indent="-169863" algn="l" defTabSz="457200" rtl="0" eaLnBrk="1" fontAlgn="auto" latinLnBrk="0" hangingPunct="1">
              <a:lnSpc>
                <a:spcPct val="100000"/>
              </a:lnSpc>
              <a:spcBef>
                <a:spcPts val="0"/>
              </a:spcBef>
              <a:spcAft>
                <a:spcPts val="0"/>
              </a:spcAft>
              <a:buClr>
                <a:srgbClr val="81B838"/>
              </a:buClr>
              <a:buSzTx/>
              <a:buFont typeface="Arial"/>
              <a:buChar char="•"/>
              <a:tabLst/>
              <a:defRPr/>
            </a:pPr>
            <a:endParaRPr kumimoji="0" lang="en-US" sz="2800" b="0" i="0" u="none" strike="noStrike" kern="1200" cap="none" spc="0" normalizeH="0" baseline="0" noProof="0" dirty="0">
              <a:ln>
                <a:noFill/>
              </a:ln>
              <a:solidFill>
                <a:srgbClr val="596169"/>
              </a:solidFill>
              <a:effectLst/>
              <a:uLnTx/>
              <a:uFillTx/>
              <a:latin typeface="Arial"/>
              <a:ea typeface="+mn-ea"/>
              <a:cs typeface="+mn-cs"/>
            </a:endParaRPr>
          </a:p>
        </p:txBody>
      </p:sp>
    </p:spTree>
    <p:extLst>
      <p:ext uri="{BB962C8B-B14F-4D97-AF65-F5344CB8AC3E}">
        <p14:creationId xmlns:p14="http://schemas.microsoft.com/office/powerpoint/2010/main" val="210421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Título">
            <a:extLst>
              <a:ext uri="{FF2B5EF4-FFF2-40B4-BE49-F238E27FC236}">
                <a16:creationId xmlns:a16="http://schemas.microsoft.com/office/drawing/2014/main" id="{CC562F90-EAC8-DC46-A667-4ADBCB62B834}"/>
              </a:ext>
            </a:extLst>
          </p:cNvPr>
          <p:cNvSpPr>
            <a:spLocks noGrp="1"/>
          </p:cNvSpPr>
          <p:nvPr>
            <p:ph type="title" idx="4294967295"/>
          </p:nvPr>
        </p:nvSpPr>
        <p:spPr>
          <a:xfrm>
            <a:off x="604261" y="332346"/>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monogénica</a:t>
            </a:r>
          </a:p>
        </p:txBody>
      </p:sp>
      <p:pic>
        <p:nvPicPr>
          <p:cNvPr id="48130" name="Picture 12" descr="414788a-f1">
            <a:extLst>
              <a:ext uri="{FF2B5EF4-FFF2-40B4-BE49-F238E27FC236}">
                <a16:creationId xmlns:a16="http://schemas.microsoft.com/office/drawing/2014/main" id="{71F34445-9A5F-E748-9101-DCA721A50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1628777"/>
            <a:ext cx="5715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a:extLst>
              <a:ext uri="{FF2B5EF4-FFF2-40B4-BE49-F238E27FC236}">
                <a16:creationId xmlns:a16="http://schemas.microsoft.com/office/drawing/2014/main" id="{26215EF0-06D3-6E44-97D9-A98610A38A4B}"/>
              </a:ext>
            </a:extLst>
          </p:cNvPr>
          <p:cNvSpPr txBox="1">
            <a:spLocks noChangeArrowheads="1"/>
          </p:cNvSpPr>
          <p:nvPr/>
        </p:nvSpPr>
        <p:spPr bwMode="auto">
          <a:xfrm>
            <a:off x="2895600" y="6236733"/>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Velho</a:t>
            </a:r>
            <a:r>
              <a:rPr lang="es-ES_tradnl" altLang="es-ES" sz="1400" dirty="0">
                <a:solidFill>
                  <a:srgbClr val="7F7F7F"/>
                </a:solidFill>
                <a:latin typeface="Arial" panose="020B0604020202020204" pitchFamily="34" charset="0"/>
                <a:cs typeface="Arial" panose="020B0604020202020204" pitchFamily="34" charset="0"/>
              </a:rPr>
              <a:t> G et al. </a:t>
            </a:r>
            <a:r>
              <a:rPr lang="es-ES_tradnl" altLang="es-ES" sz="1400" dirty="0" err="1">
                <a:solidFill>
                  <a:srgbClr val="7F7F7F"/>
                </a:solidFill>
                <a:latin typeface="Arial" panose="020B0604020202020204" pitchFamily="34" charset="0"/>
                <a:cs typeface="Arial" panose="020B0604020202020204" pitchFamily="34" charset="0"/>
              </a:rPr>
              <a:t>Diabetologia</a:t>
            </a:r>
            <a:r>
              <a:rPr lang="es-ES_tradnl" altLang="es-ES" sz="1400" dirty="0">
                <a:solidFill>
                  <a:srgbClr val="7F7F7F"/>
                </a:solidFill>
                <a:latin typeface="Arial" panose="020B0604020202020204" pitchFamily="34" charset="0"/>
                <a:cs typeface="Arial" panose="020B0604020202020204" pitchFamily="34" charset="0"/>
              </a:rPr>
              <a:t> 2000</a:t>
            </a:r>
          </a:p>
        </p:txBody>
      </p:sp>
    </p:spTree>
    <p:extLst>
      <p:ext uri="{BB962C8B-B14F-4D97-AF65-F5344CB8AC3E}">
        <p14:creationId xmlns:p14="http://schemas.microsoft.com/office/powerpoint/2010/main" val="24499493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13">
            <a:extLst>
              <a:ext uri="{FF2B5EF4-FFF2-40B4-BE49-F238E27FC236}">
                <a16:creationId xmlns:a16="http://schemas.microsoft.com/office/drawing/2014/main" id="{95510034-C247-EF4A-A837-4A3DC6E585DD}"/>
              </a:ext>
            </a:extLst>
          </p:cNvPr>
          <p:cNvGraphicFramePr>
            <a:graphicFrameLocks noGrp="1"/>
          </p:cNvGraphicFramePr>
          <p:nvPr>
            <p:extLst>
              <p:ext uri="{D42A27DB-BD31-4B8C-83A1-F6EECF244321}">
                <p14:modId xmlns:p14="http://schemas.microsoft.com/office/powerpoint/2010/main" val="4193474191"/>
              </p:ext>
            </p:extLst>
          </p:nvPr>
        </p:nvGraphicFramePr>
        <p:xfrm>
          <a:off x="2019299" y="2709860"/>
          <a:ext cx="8153400" cy="3203579"/>
        </p:xfrm>
        <a:graphic>
          <a:graphicData uri="http://schemas.openxmlformats.org/drawingml/2006/table">
            <a:tbl>
              <a:tblPr/>
              <a:tblGrid>
                <a:gridCol w="2030412">
                  <a:extLst>
                    <a:ext uri="{9D8B030D-6E8A-4147-A177-3AD203B41FA5}">
                      <a16:colId xmlns:a16="http://schemas.microsoft.com/office/drawing/2014/main" val="2477358497"/>
                    </a:ext>
                  </a:extLst>
                </a:gridCol>
                <a:gridCol w="1609725">
                  <a:extLst>
                    <a:ext uri="{9D8B030D-6E8A-4147-A177-3AD203B41FA5}">
                      <a16:colId xmlns:a16="http://schemas.microsoft.com/office/drawing/2014/main" val="686158597"/>
                    </a:ext>
                  </a:extLst>
                </a:gridCol>
                <a:gridCol w="1892300">
                  <a:extLst>
                    <a:ext uri="{9D8B030D-6E8A-4147-A177-3AD203B41FA5}">
                      <a16:colId xmlns:a16="http://schemas.microsoft.com/office/drawing/2014/main" val="3009290843"/>
                    </a:ext>
                  </a:extLst>
                </a:gridCol>
                <a:gridCol w="2620963">
                  <a:extLst>
                    <a:ext uri="{9D8B030D-6E8A-4147-A177-3AD203B41FA5}">
                      <a16:colId xmlns:a16="http://schemas.microsoft.com/office/drawing/2014/main" val="2496625228"/>
                    </a:ext>
                  </a:extLst>
                </a:gridCol>
              </a:tblGrid>
              <a:tr h="581253">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6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SUBTIPO</a:t>
                      </a:r>
                    </a:p>
                  </a:txBody>
                  <a:tcPr marL="87003" marR="87003" marT="46787" marB="46787" anchor="ctr" horzOverflow="overflow">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F777D"/>
                    </a:solid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GEN</a:t>
                      </a:r>
                    </a:p>
                  </a:txBody>
                  <a:tcPr marL="87003" marR="87003" marT="46787" marB="46787" anchor="ctr" horzOverflow="overflow">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F777D"/>
                    </a:solid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HIPERGLUCEMIA</a:t>
                      </a:r>
                    </a:p>
                  </a:txBody>
                  <a:tcPr marL="87003" marR="87003" marT="46787" marB="46787" anchor="ctr" horzOverflow="overflow">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F777D"/>
                    </a:solid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6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MANIFESTACIONES CLÍNICAS</a:t>
                      </a:r>
                    </a:p>
                  </a:txBody>
                  <a:tcPr marL="87003" marR="87003" marT="46787" marB="46787" anchor="ctr" horzOverflow="overflow">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F777D"/>
                    </a:solidFill>
                  </a:tcPr>
                </a:tc>
                <a:extLst>
                  <a:ext uri="{0D108BD9-81ED-4DB2-BD59-A6C34878D82A}">
                    <a16:rowId xmlns:a16="http://schemas.microsoft.com/office/drawing/2014/main" val="3308565631"/>
                  </a:ext>
                </a:extLst>
              </a:tr>
              <a:tr h="898447">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3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Hiperglucemia</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leve</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en</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ayunas</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de </a:t>
                      </a: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carácter</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familiar</a:t>
                      </a:r>
                    </a:p>
                  </a:txBody>
                  <a:tcPr marL="87003" marR="87003" marT="46787" marB="46787" horzOverflow="overflow">
                    <a:lnL w="28575"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Glucokinase</a:t>
                      </a:r>
                      <a:endPar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(MODY2)</a:t>
                      </a:r>
                    </a:p>
                  </a:txBody>
                  <a:tcPr marL="87003" marR="87003" marT="46787" marB="46787" horzOverflow="overflow">
                    <a:lnL>
                      <a:noFill/>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Defecto</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en</a:t>
                      </a:r>
                      <a:r>
                        <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 el </a:t>
                      </a:r>
                      <a:r>
                        <a:rPr kumimoji="0" lang="ja-JP" altLang="en-U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ja-JP"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sensor de </a:t>
                      </a:r>
                      <a:r>
                        <a:rPr kumimoji="0" lang="en-US" altLang="ja-JP" sz="1200" b="1" i="0" u="none" strike="noStrike" cap="none" normalizeH="0" baseline="0" dirty="0" err="1">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glucosa</a:t>
                      </a:r>
                      <a:r>
                        <a:rPr kumimoji="0" lang="ja-JP" altLang="en-U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en-US" altLang="ja-JP"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s-ES" sz="1200" b="1" i="0" u="none" strike="noStrike" cap="none" normalizeH="0" baseline="0" dirty="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Glucemia basal elevada 120-170 mg/dl</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rPr>
                        <a:t>HbA1c casi normal</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s-ES" sz="1200" b="1" i="0" u="none" strike="noStrike" cap="none" normalizeH="0" baseline="0">
                        <a:ln>
                          <a:noFill/>
                        </a:ln>
                        <a:solidFill>
                          <a:srgbClr val="4D4D4D"/>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8975664"/>
                  </a:ext>
                </a:extLst>
              </a:tr>
              <a:tr h="642883">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3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Diabetes de debut </a:t>
                      </a: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en</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la </a:t>
                      </a:r>
                      <a:r>
                        <a:rPr kumimoji="0" lang="ja-JP" altLang="en-U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ja-JP"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juventud</a:t>
                      </a:r>
                      <a:r>
                        <a:rPr kumimoji="0" lang="ja-JP" altLang="en-U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en-US" altLang="ja-JP"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familiar</a:t>
                      </a:r>
                      <a:endPar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w="381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HNF1</a:t>
                      </a:r>
                      <a:r>
                        <a:rPr kumimoji="0" lang="el-GR"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α</a:t>
                      </a:r>
                      <a:r>
                        <a:rPr kumimoji="0" lang="es-ES"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(MODY3)</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HNF4 </a:t>
                      </a:r>
                      <a:r>
                        <a:rPr kumimoji="0" lang="el-GR"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α</a:t>
                      </a:r>
                      <a:r>
                        <a:rPr kumimoji="0" lang="es-ES"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(MODY1)</a:t>
                      </a:r>
                      <a:endParaRPr kumimoji="0" lang="en-US" altLang="es-ES" sz="1200" b="1" i="0" u="none" strike="noStrike" cap="none" normalizeH="0" baseline="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_tradnl"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Deterioro progresivo de célula </a:t>
                      </a:r>
                      <a:r>
                        <a:rPr kumimoji="0" lang="el-GR"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β</a:t>
                      </a:r>
                    </a:p>
                  </a:txBody>
                  <a:tcPr marL="87003" marR="87003" marT="46787" marB="4678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Desde</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diabetes </a:t>
                      </a: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leve</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hasta </a:t>
                      </a: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necesidad</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de </a:t>
                      </a: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insulina</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 con </a:t>
                      </a:r>
                      <a:r>
                        <a:rPr kumimoji="0" lang="en-US" altLang="es-ES" sz="1200" b="1" i="0" u="none" strike="noStrike" cap="none" normalizeH="0" baseline="0" dirty="0" err="1">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complicaciones</a:t>
                      </a:r>
                      <a:r>
                        <a:rPr kumimoji="0" lang="en-US" altLang="es-ES" sz="1200" b="1" i="0" u="none" strike="noStrike" cap="none" normalizeH="0" baseline="0" dirty="0">
                          <a:ln>
                            <a:noFill/>
                          </a:ln>
                          <a:solidFill>
                            <a:srgbClr val="5F6E4A"/>
                          </a:solidFill>
                          <a:effectLst/>
                          <a:latin typeface="Arial" panose="020B0604020202020204" pitchFamily="34" charset="0"/>
                          <a:ea typeface="ＭＳ Ｐゴシック" panose="020B0600070205080204" pitchFamily="34" charset="-128"/>
                          <a:cs typeface="Arial" panose="020B0604020202020204" pitchFamily="34" charset="0"/>
                        </a:rPr>
                        <a:t>…</a:t>
                      </a:r>
                    </a:p>
                  </a:txBody>
                  <a:tcPr marL="87003" marR="87003" marT="46787" marB="46787" horzOverflow="overflow">
                    <a:lnL>
                      <a:noFill/>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7418092"/>
                  </a:ext>
                </a:extLst>
              </a:tr>
              <a:tr h="1080995">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Diabetes con alteraciones extrapancreáticas</a:t>
                      </a:r>
                    </a:p>
                  </a:txBody>
                  <a:tcPr marL="87003" marR="87003" marT="46787" marB="46787" horzOverflow="overflow">
                    <a:lnL w="28575"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HNF1</a:t>
                      </a:r>
                      <a:r>
                        <a:rPr kumimoji="0" lang="el-GR"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β</a:t>
                      </a:r>
                      <a:endParaRPr kumimoji="0" lang="es-E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(MODY5)</a:t>
                      </a:r>
                      <a:endParaRPr kumimoji="0" lang="en-U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_tradnl"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Disfunción de célula </a:t>
                      </a:r>
                      <a:r>
                        <a:rPr kumimoji="0" lang="el-GR"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β</a:t>
                      </a:r>
                      <a:endParaRPr kumimoji="0" lang="es-E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s-E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Resistencia a la insulina</a:t>
                      </a:r>
                      <a:endParaRPr kumimoji="0" lang="en-US" altLang="es-ES" sz="1200" b="1" i="0" u="none" strike="noStrike" cap="none" normalizeH="0" baseline="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6000"/>
                        <a:buFont typeface="Wingdings 3" pitchFamily="2" charset="2"/>
                        <a:defRPr sz="22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defRPr sz="21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defRPr>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defRPr sz="1600">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defRPr sz="1400">
                          <a:solidFill>
                            <a:schemeClr val="tx1"/>
                          </a:solidFill>
                          <a:latin typeface="Gill Sans MT" panose="020B05020201040202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Diabetes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desde</a:t>
                      </a: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leve</a:t>
                      </a: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 hasta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importante</a:t>
                      </a:r>
                      <a:endPar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Quistes</a:t>
                      </a: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renales</a:t>
                      </a: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malformaciones</a:t>
                      </a:r>
                      <a:r>
                        <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en-US" altLang="es-ES" sz="1200" b="1" i="0" u="none" strike="noStrike" cap="none" normalizeH="0" baseline="0" dirty="0" err="1">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rPr>
                        <a:t>urogenitales</a:t>
                      </a:r>
                      <a:endParaRPr kumimoji="0" lang="en-US" altLang="es-ES" sz="1200" b="1" i="0" u="none" strike="noStrike" cap="none" normalizeH="0" baseline="0" dirty="0">
                        <a:ln>
                          <a:noFill/>
                        </a:ln>
                        <a:solidFill>
                          <a:srgbClr val="8C0E0E"/>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87003" marR="87003" marT="46787" marB="46787" horzOverflow="overflow">
                    <a:lnL>
                      <a:noFill/>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8193546"/>
                  </a:ext>
                </a:extLst>
              </a:tr>
            </a:tbl>
          </a:graphicData>
        </a:graphic>
      </p:graphicFrame>
      <p:sp>
        <p:nvSpPr>
          <p:cNvPr id="49182" name="Rectangle 170">
            <a:extLst>
              <a:ext uri="{FF2B5EF4-FFF2-40B4-BE49-F238E27FC236}">
                <a16:creationId xmlns:a16="http://schemas.microsoft.com/office/drawing/2014/main" id="{40A5113C-5614-864C-8B9D-392EAAFF0B51}"/>
              </a:ext>
            </a:extLst>
          </p:cNvPr>
          <p:cNvSpPr>
            <a:spLocks noChangeArrowheads="1"/>
          </p:cNvSpPr>
          <p:nvPr/>
        </p:nvSpPr>
        <p:spPr bwMode="auto">
          <a:xfrm>
            <a:off x="1748589" y="1409991"/>
            <a:ext cx="8462211"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marL="342891" indent="-342891" defTabSz="914377" fontAlgn="base">
              <a:spcBef>
                <a:spcPct val="20000"/>
              </a:spcBef>
              <a:spcAft>
                <a:spcPct val="0"/>
              </a:spcAft>
              <a:buClr>
                <a:srgbClr val="919191"/>
              </a:buClr>
              <a:buSzPct val="70000"/>
              <a:buFont typeface="Wingdings" pitchFamily="2" charset="2"/>
              <a:buChar char="l"/>
            </a:pPr>
            <a:r>
              <a:rPr lang="en-US" altLang="es-ES" sz="1800" dirty="0" err="1">
                <a:solidFill>
                  <a:srgbClr val="6F6F6F">
                    <a:lumMod val="50000"/>
                  </a:srgbClr>
                </a:solidFill>
                <a:latin typeface="Gill Sans MT" panose="020B0502020104020203" pitchFamily="34" charset="0"/>
                <a:cs typeface="Arial" panose="020B0604020202020204" pitchFamily="34" charset="0"/>
              </a:rPr>
              <a:t>Herencia</a:t>
            </a:r>
            <a:r>
              <a:rPr lang="en-US" altLang="es-ES" sz="1800" dirty="0">
                <a:solidFill>
                  <a:srgbClr val="6F6F6F">
                    <a:lumMod val="50000"/>
                  </a:srgbClr>
                </a:solidFill>
                <a:latin typeface="Gill Sans MT" panose="020B0502020104020203" pitchFamily="34" charset="0"/>
                <a:cs typeface="Arial" panose="020B0604020202020204" pitchFamily="34" charset="0"/>
              </a:rPr>
              <a:t> </a:t>
            </a:r>
            <a:r>
              <a:rPr lang="en-US" altLang="es-ES" sz="1800" dirty="0" err="1">
                <a:solidFill>
                  <a:srgbClr val="6F6F6F">
                    <a:lumMod val="50000"/>
                  </a:srgbClr>
                </a:solidFill>
                <a:latin typeface="Gill Sans MT" panose="020B0502020104020203" pitchFamily="34" charset="0"/>
                <a:cs typeface="Arial" panose="020B0604020202020204" pitchFamily="34" charset="0"/>
              </a:rPr>
              <a:t>autosómica</a:t>
            </a:r>
            <a:r>
              <a:rPr lang="en-US" altLang="es-ES" sz="1800" dirty="0">
                <a:solidFill>
                  <a:srgbClr val="6F6F6F">
                    <a:lumMod val="50000"/>
                  </a:srgbClr>
                </a:solidFill>
                <a:latin typeface="Gill Sans MT" panose="020B0502020104020203" pitchFamily="34" charset="0"/>
                <a:cs typeface="Arial" panose="020B0604020202020204" pitchFamily="34" charset="0"/>
              </a:rPr>
              <a:t> </a:t>
            </a:r>
            <a:r>
              <a:rPr lang="en-US" altLang="es-ES" sz="1800" dirty="0" err="1">
                <a:solidFill>
                  <a:srgbClr val="6F6F6F">
                    <a:lumMod val="50000"/>
                  </a:srgbClr>
                </a:solidFill>
                <a:latin typeface="Gill Sans MT" panose="020B0502020104020203" pitchFamily="34" charset="0"/>
                <a:cs typeface="Arial" panose="020B0604020202020204" pitchFamily="34" charset="0"/>
              </a:rPr>
              <a:t>dominante</a:t>
            </a:r>
            <a:r>
              <a:rPr lang="en-US" altLang="es-ES" sz="1800" dirty="0">
                <a:solidFill>
                  <a:srgbClr val="6F6F6F">
                    <a:lumMod val="50000"/>
                  </a:srgbClr>
                </a:solidFill>
                <a:latin typeface="Gill Sans MT" panose="020B0502020104020203" pitchFamily="34" charset="0"/>
                <a:cs typeface="Arial" panose="020B0604020202020204" pitchFamily="34" charset="0"/>
              </a:rPr>
              <a:t>: al </a:t>
            </a:r>
            <a:r>
              <a:rPr lang="en-US" altLang="es-ES" sz="1800" dirty="0" err="1">
                <a:solidFill>
                  <a:srgbClr val="6F6F6F">
                    <a:lumMod val="50000"/>
                  </a:srgbClr>
                </a:solidFill>
                <a:latin typeface="Gill Sans MT" panose="020B0502020104020203" pitchFamily="34" charset="0"/>
                <a:cs typeface="Arial" panose="020B0604020202020204" pitchFamily="34" charset="0"/>
              </a:rPr>
              <a:t>menos</a:t>
            </a:r>
            <a:r>
              <a:rPr lang="en-US" altLang="es-ES" sz="1800" dirty="0">
                <a:solidFill>
                  <a:srgbClr val="6F6F6F">
                    <a:lumMod val="50000"/>
                  </a:srgbClr>
                </a:solidFill>
                <a:latin typeface="Gill Sans MT" panose="020B0502020104020203" pitchFamily="34" charset="0"/>
                <a:cs typeface="Arial" panose="020B0604020202020204" pitchFamily="34" charset="0"/>
              </a:rPr>
              <a:t> 2 </a:t>
            </a:r>
            <a:r>
              <a:rPr lang="en-US" altLang="es-ES" sz="1800" dirty="0" err="1">
                <a:solidFill>
                  <a:srgbClr val="6F6F6F">
                    <a:lumMod val="50000"/>
                  </a:srgbClr>
                </a:solidFill>
                <a:latin typeface="Gill Sans MT" panose="020B0502020104020203" pitchFamily="34" charset="0"/>
                <a:cs typeface="Arial" panose="020B0604020202020204" pitchFamily="34" charset="0"/>
              </a:rPr>
              <a:t>generaciones</a:t>
            </a:r>
            <a:endParaRPr lang="en-US" altLang="es-ES" sz="1800" dirty="0">
              <a:solidFill>
                <a:srgbClr val="6F6F6F">
                  <a:lumMod val="50000"/>
                </a:srgbClr>
              </a:solidFill>
              <a:latin typeface="Gill Sans MT" panose="020B0502020104020203" pitchFamily="34" charset="0"/>
              <a:cs typeface="Arial" panose="020B0604020202020204" pitchFamily="34" charset="0"/>
            </a:endParaRPr>
          </a:p>
          <a:p>
            <a:pPr marL="342891" indent="-342891" defTabSz="914377" fontAlgn="base">
              <a:spcBef>
                <a:spcPct val="20000"/>
              </a:spcBef>
              <a:spcAft>
                <a:spcPct val="0"/>
              </a:spcAft>
              <a:buClr>
                <a:srgbClr val="919191"/>
              </a:buClr>
              <a:buSzPct val="70000"/>
              <a:buFont typeface="Wingdings" pitchFamily="2" charset="2"/>
              <a:buChar char="l"/>
            </a:pPr>
            <a:r>
              <a:rPr lang="en-US" altLang="es-ES" sz="1800" dirty="0" err="1">
                <a:solidFill>
                  <a:srgbClr val="6F6F6F">
                    <a:lumMod val="50000"/>
                  </a:srgbClr>
                </a:solidFill>
                <a:latin typeface="Gill Sans MT" panose="020B0502020104020203" pitchFamily="34" charset="0"/>
                <a:cs typeface="Arial" panose="020B0604020202020204" pitchFamily="34" charset="0"/>
              </a:rPr>
              <a:t>Diagnóstico</a:t>
            </a:r>
            <a:r>
              <a:rPr lang="en-US" altLang="es-ES" sz="1800" dirty="0">
                <a:solidFill>
                  <a:srgbClr val="6F6F6F">
                    <a:lumMod val="50000"/>
                  </a:srgbClr>
                </a:solidFill>
                <a:latin typeface="Gill Sans MT" panose="020B0502020104020203" pitchFamily="34" charset="0"/>
                <a:cs typeface="Arial" panose="020B0604020202020204" pitchFamily="34" charset="0"/>
              </a:rPr>
              <a:t> </a:t>
            </a:r>
            <a:r>
              <a:rPr lang="en-US" altLang="es-ES" sz="1800" dirty="0" err="1">
                <a:solidFill>
                  <a:srgbClr val="6F6F6F">
                    <a:lumMod val="50000"/>
                  </a:srgbClr>
                </a:solidFill>
                <a:latin typeface="Gill Sans MT" panose="020B0502020104020203" pitchFamily="34" charset="0"/>
                <a:cs typeface="Arial" panose="020B0604020202020204" pitchFamily="34" charset="0"/>
              </a:rPr>
              <a:t>en</a:t>
            </a:r>
            <a:r>
              <a:rPr lang="en-US" altLang="es-ES" sz="1800" dirty="0">
                <a:solidFill>
                  <a:srgbClr val="6F6F6F">
                    <a:lumMod val="50000"/>
                  </a:srgbClr>
                </a:solidFill>
                <a:latin typeface="Gill Sans MT" panose="020B0502020104020203" pitchFamily="34" charset="0"/>
                <a:cs typeface="Arial" panose="020B0604020202020204" pitchFamily="34" charset="0"/>
              </a:rPr>
              <a:t> la </a:t>
            </a:r>
            <a:r>
              <a:rPr lang="en-US" altLang="es-ES" sz="1800" dirty="0" err="1">
                <a:solidFill>
                  <a:srgbClr val="6F6F6F">
                    <a:lumMod val="50000"/>
                  </a:srgbClr>
                </a:solidFill>
                <a:latin typeface="Gill Sans MT" panose="020B0502020104020203" pitchFamily="34" charset="0"/>
                <a:cs typeface="Arial" panose="020B0604020202020204" pitchFamily="34" charset="0"/>
              </a:rPr>
              <a:t>juventud</a:t>
            </a:r>
            <a:r>
              <a:rPr lang="en-US" altLang="es-ES" sz="1800" dirty="0">
                <a:solidFill>
                  <a:srgbClr val="6F6F6F">
                    <a:lumMod val="50000"/>
                  </a:srgbClr>
                </a:solidFill>
                <a:latin typeface="Gill Sans MT" panose="020B0502020104020203" pitchFamily="34" charset="0"/>
                <a:cs typeface="Arial" panose="020B0604020202020204" pitchFamily="34" charset="0"/>
              </a:rPr>
              <a:t>: al </a:t>
            </a:r>
            <a:r>
              <a:rPr lang="en-US" altLang="es-ES" sz="1800" dirty="0" err="1">
                <a:solidFill>
                  <a:srgbClr val="6F6F6F">
                    <a:lumMod val="50000"/>
                  </a:srgbClr>
                </a:solidFill>
                <a:latin typeface="Gill Sans MT" panose="020B0502020104020203" pitchFamily="34" charset="0"/>
                <a:cs typeface="Arial" panose="020B0604020202020204" pitchFamily="34" charset="0"/>
              </a:rPr>
              <a:t>menos</a:t>
            </a:r>
            <a:r>
              <a:rPr lang="en-US" altLang="es-ES" sz="1800" dirty="0">
                <a:solidFill>
                  <a:srgbClr val="6F6F6F">
                    <a:lumMod val="50000"/>
                  </a:srgbClr>
                </a:solidFill>
                <a:latin typeface="Gill Sans MT" panose="020B0502020104020203" pitchFamily="34" charset="0"/>
                <a:cs typeface="Arial" panose="020B0604020202020204" pitchFamily="34" charset="0"/>
              </a:rPr>
              <a:t> </a:t>
            </a:r>
            <a:r>
              <a:rPr lang="en-US" altLang="es-ES" sz="1800" dirty="0" err="1">
                <a:solidFill>
                  <a:srgbClr val="6F6F6F">
                    <a:lumMod val="50000"/>
                  </a:srgbClr>
                </a:solidFill>
                <a:latin typeface="Gill Sans MT" panose="020B0502020104020203" pitchFamily="34" charset="0"/>
                <a:cs typeface="Arial" panose="020B0604020202020204" pitchFamily="34" charset="0"/>
              </a:rPr>
              <a:t>algún</a:t>
            </a:r>
            <a:r>
              <a:rPr lang="en-US" altLang="es-ES" sz="1800" dirty="0">
                <a:solidFill>
                  <a:srgbClr val="6F6F6F">
                    <a:lumMod val="50000"/>
                  </a:srgbClr>
                </a:solidFill>
                <a:latin typeface="Gill Sans MT" panose="020B0502020104020203" pitchFamily="34" charset="0"/>
                <a:cs typeface="Arial" panose="020B0604020202020204" pitchFamily="34" charset="0"/>
              </a:rPr>
              <a:t> </a:t>
            </a:r>
            <a:r>
              <a:rPr lang="en-US" altLang="es-ES" sz="1800" dirty="0" err="1">
                <a:solidFill>
                  <a:srgbClr val="6F6F6F">
                    <a:lumMod val="50000"/>
                  </a:srgbClr>
                </a:solidFill>
                <a:latin typeface="Gill Sans MT" panose="020B0502020104020203" pitchFamily="34" charset="0"/>
                <a:cs typeface="Arial" panose="020B0604020202020204" pitchFamily="34" charset="0"/>
              </a:rPr>
              <a:t>miembro</a:t>
            </a:r>
            <a:r>
              <a:rPr lang="en-US" altLang="es-ES" sz="1800" dirty="0">
                <a:solidFill>
                  <a:srgbClr val="6F6F6F">
                    <a:lumMod val="50000"/>
                  </a:srgbClr>
                </a:solidFill>
                <a:latin typeface="Gill Sans MT" panose="020B0502020104020203" pitchFamily="34" charset="0"/>
                <a:cs typeface="Arial" panose="020B0604020202020204" pitchFamily="34" charset="0"/>
              </a:rPr>
              <a:t> de la </a:t>
            </a:r>
            <a:r>
              <a:rPr lang="en-US" altLang="es-ES" sz="1800" dirty="0" err="1">
                <a:solidFill>
                  <a:srgbClr val="6F6F6F">
                    <a:lumMod val="50000"/>
                  </a:srgbClr>
                </a:solidFill>
                <a:latin typeface="Gill Sans MT" panose="020B0502020104020203" pitchFamily="34" charset="0"/>
                <a:cs typeface="Arial" panose="020B0604020202020204" pitchFamily="34" charset="0"/>
              </a:rPr>
              <a:t>familia</a:t>
            </a:r>
            <a:r>
              <a:rPr lang="en-US" altLang="es-ES" sz="1800" dirty="0">
                <a:solidFill>
                  <a:srgbClr val="6F6F6F">
                    <a:lumMod val="50000"/>
                  </a:srgbClr>
                </a:solidFill>
                <a:latin typeface="Gill Sans MT" panose="020B0502020104020203" pitchFamily="34" charset="0"/>
                <a:cs typeface="Arial" panose="020B0604020202020204" pitchFamily="34" charset="0"/>
              </a:rPr>
              <a:t> antes de los 25 </a:t>
            </a:r>
            <a:r>
              <a:rPr lang="en-US" altLang="es-ES" sz="1800" dirty="0" err="1">
                <a:solidFill>
                  <a:srgbClr val="6F6F6F">
                    <a:lumMod val="50000"/>
                  </a:srgbClr>
                </a:solidFill>
                <a:latin typeface="Gill Sans MT" panose="020B0502020104020203" pitchFamily="34" charset="0"/>
                <a:cs typeface="Arial" panose="020B0604020202020204" pitchFamily="34" charset="0"/>
              </a:rPr>
              <a:t>años</a:t>
            </a:r>
            <a:endParaRPr lang="en-US" altLang="es-ES" sz="1800" dirty="0">
              <a:solidFill>
                <a:srgbClr val="6F6F6F">
                  <a:lumMod val="50000"/>
                </a:srgbClr>
              </a:solidFill>
              <a:latin typeface="Gill Sans MT" panose="020B0502020104020203" pitchFamily="34" charset="0"/>
              <a:cs typeface="Arial" panose="020B0604020202020204" pitchFamily="34" charset="0"/>
            </a:endParaRPr>
          </a:p>
          <a:p>
            <a:pPr marL="342891" indent="-342891" defTabSz="914377" fontAlgn="base">
              <a:spcBef>
                <a:spcPct val="20000"/>
              </a:spcBef>
              <a:spcAft>
                <a:spcPct val="0"/>
              </a:spcAft>
              <a:buClr>
                <a:srgbClr val="919191"/>
              </a:buClr>
              <a:buSzPct val="70000"/>
              <a:buFont typeface="Wingdings" pitchFamily="2" charset="2"/>
              <a:buChar char="l"/>
            </a:pPr>
            <a:r>
              <a:rPr lang="es-ES_tradnl" altLang="es-ES" sz="1800" dirty="0">
                <a:solidFill>
                  <a:srgbClr val="6F6F6F">
                    <a:lumMod val="50000"/>
                  </a:srgbClr>
                </a:solidFill>
                <a:latin typeface="Gill Sans MT" panose="020B0502020104020203" pitchFamily="34" charset="0"/>
                <a:cs typeface="Arial" panose="020B0604020202020204" pitchFamily="34" charset="0"/>
              </a:rPr>
              <a:t>No necesidad de tratamiento con insulina, al menos en los primeros años</a:t>
            </a:r>
            <a:endParaRPr lang="el-GR" altLang="es-ES" sz="1800" dirty="0">
              <a:solidFill>
                <a:srgbClr val="6F6F6F">
                  <a:lumMod val="50000"/>
                </a:srgbClr>
              </a:solidFill>
              <a:latin typeface="Bookman Old Style" panose="02050604050505020204" pitchFamily="18" charset="0"/>
              <a:cs typeface="Arial" panose="020B0604020202020204" pitchFamily="34" charset="0"/>
            </a:endParaRPr>
          </a:p>
        </p:txBody>
      </p:sp>
      <p:sp>
        <p:nvSpPr>
          <p:cNvPr id="8" name="1 Título">
            <a:extLst>
              <a:ext uri="{FF2B5EF4-FFF2-40B4-BE49-F238E27FC236}">
                <a16:creationId xmlns:a16="http://schemas.microsoft.com/office/drawing/2014/main" id="{A60752A4-7625-40A4-B5BB-8E8840DDF40D}"/>
              </a:ext>
            </a:extLst>
          </p:cNvPr>
          <p:cNvSpPr txBox="1">
            <a:spLocks/>
          </p:cNvSpPr>
          <p:nvPr/>
        </p:nvSpPr>
        <p:spPr>
          <a:xfrm>
            <a:off x="631308" y="428625"/>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monogénica</a:t>
            </a:r>
          </a:p>
        </p:txBody>
      </p:sp>
      <p:sp>
        <p:nvSpPr>
          <p:cNvPr id="2" name="Text Box 5">
            <a:extLst>
              <a:ext uri="{FF2B5EF4-FFF2-40B4-BE49-F238E27FC236}">
                <a16:creationId xmlns:a16="http://schemas.microsoft.com/office/drawing/2014/main" id="{9B624E86-3AFA-2AB1-536C-3EE2B80F9DDC}"/>
              </a:ext>
            </a:extLst>
          </p:cNvPr>
          <p:cNvSpPr txBox="1">
            <a:spLocks noChangeArrowheads="1"/>
          </p:cNvSpPr>
          <p:nvPr/>
        </p:nvSpPr>
        <p:spPr bwMode="auto">
          <a:xfrm>
            <a:off x="2895600" y="6390621"/>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Velho</a:t>
            </a:r>
            <a:r>
              <a:rPr lang="es-ES_tradnl" altLang="es-ES" sz="1400" dirty="0">
                <a:solidFill>
                  <a:srgbClr val="7F7F7F"/>
                </a:solidFill>
                <a:latin typeface="Arial" panose="020B0604020202020204" pitchFamily="34" charset="0"/>
                <a:cs typeface="Arial" panose="020B0604020202020204" pitchFamily="34" charset="0"/>
              </a:rPr>
              <a:t> G et al. </a:t>
            </a:r>
            <a:r>
              <a:rPr lang="es-ES_tradnl" altLang="es-ES" sz="1400" dirty="0" err="1">
                <a:solidFill>
                  <a:srgbClr val="7F7F7F"/>
                </a:solidFill>
                <a:latin typeface="Arial" panose="020B0604020202020204" pitchFamily="34" charset="0"/>
                <a:cs typeface="Arial" panose="020B0604020202020204" pitchFamily="34" charset="0"/>
              </a:rPr>
              <a:t>Diabetologia</a:t>
            </a:r>
            <a:r>
              <a:rPr lang="es-ES_tradnl" altLang="es-ES" sz="1400" dirty="0">
                <a:solidFill>
                  <a:srgbClr val="7F7F7F"/>
                </a:solidFill>
                <a:latin typeface="Arial" panose="020B0604020202020204" pitchFamily="34" charset="0"/>
                <a:cs typeface="Arial" panose="020B0604020202020204" pitchFamily="34" charset="0"/>
              </a:rPr>
              <a:t> 2000</a:t>
            </a:r>
          </a:p>
        </p:txBody>
      </p:sp>
    </p:spTree>
    <p:extLst>
      <p:ext uri="{BB962C8B-B14F-4D97-AF65-F5344CB8AC3E}">
        <p14:creationId xmlns:p14="http://schemas.microsoft.com/office/powerpoint/2010/main" val="219638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a:extLst>
              <a:ext uri="{FF2B5EF4-FFF2-40B4-BE49-F238E27FC236}">
                <a16:creationId xmlns:a16="http://schemas.microsoft.com/office/drawing/2014/main" id="{5EE35189-9A4F-D143-90C5-45C72384DCB9}"/>
              </a:ext>
            </a:extLst>
          </p:cNvPr>
          <p:cNvSpPr txBox="1">
            <a:spLocks noChangeArrowheads="1"/>
          </p:cNvSpPr>
          <p:nvPr/>
        </p:nvSpPr>
        <p:spPr bwMode="auto">
          <a:xfrm>
            <a:off x="3012509" y="6267256"/>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is-IS" altLang="es-ES" sz="1400" dirty="0">
                <a:solidFill>
                  <a:srgbClr val="7F7F7F"/>
                </a:solidFill>
                <a:latin typeface="Arial" panose="020B0604020202020204" pitchFamily="34" charset="0"/>
                <a:cs typeface="Arial" panose="020B0604020202020204" pitchFamily="34" charset="0"/>
              </a:rPr>
              <a:t>Graeme I. Nature 2001:414:788-91</a:t>
            </a:r>
          </a:p>
        </p:txBody>
      </p:sp>
      <p:pic>
        <p:nvPicPr>
          <p:cNvPr id="50179" name="Picture 12" descr="414788a-f1">
            <a:extLst>
              <a:ext uri="{FF2B5EF4-FFF2-40B4-BE49-F238E27FC236}">
                <a16:creationId xmlns:a16="http://schemas.microsoft.com/office/drawing/2014/main" id="{284ED2D6-6BB5-8D40-86C0-DC6DE35F2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725614"/>
            <a:ext cx="5715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14">
            <a:extLst>
              <a:ext uri="{FF2B5EF4-FFF2-40B4-BE49-F238E27FC236}">
                <a16:creationId xmlns:a16="http://schemas.microsoft.com/office/drawing/2014/main" id="{2506F0DA-636C-A949-AB6B-39ED5E274F79}"/>
              </a:ext>
            </a:extLst>
          </p:cNvPr>
          <p:cNvSpPr txBox="1">
            <a:spLocks noChangeArrowheads="1"/>
          </p:cNvSpPr>
          <p:nvPr/>
        </p:nvSpPr>
        <p:spPr bwMode="auto">
          <a:xfrm>
            <a:off x="1810544" y="3570566"/>
            <a:ext cx="1441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50000"/>
              </a:spcBef>
              <a:spcAft>
                <a:spcPct val="0"/>
              </a:spcAft>
              <a:buClrTx/>
              <a:buSzTx/>
              <a:buNone/>
            </a:pPr>
            <a:r>
              <a:rPr lang="es-ES" altLang="es-ES" sz="1600" b="1" u="sng" dirty="0" err="1">
                <a:solidFill>
                  <a:srgbClr val="000000"/>
                </a:solidFill>
                <a:latin typeface="Franklin Gothic Medium" panose="020B0603020102020204" pitchFamily="34" charset="0"/>
                <a:cs typeface="Arial" panose="020B0604020202020204" pitchFamily="34" charset="0"/>
              </a:rPr>
              <a:t>Glucoquinasa</a:t>
            </a:r>
            <a:endParaRPr lang="es-ES" altLang="es-ES" sz="1600" b="1" u="sng" dirty="0">
              <a:solidFill>
                <a:srgbClr val="000000"/>
              </a:solidFill>
              <a:latin typeface="Franklin Gothic Medium" panose="020B0603020102020204" pitchFamily="34" charset="0"/>
              <a:cs typeface="Arial" panose="020B0604020202020204" pitchFamily="34" charset="0"/>
            </a:endParaRPr>
          </a:p>
        </p:txBody>
      </p:sp>
      <p:sp>
        <p:nvSpPr>
          <p:cNvPr id="10" name="Line 15">
            <a:extLst>
              <a:ext uri="{FF2B5EF4-FFF2-40B4-BE49-F238E27FC236}">
                <a16:creationId xmlns:a16="http://schemas.microsoft.com/office/drawing/2014/main" id="{98C723C4-1636-4348-A173-32D239D218F6}"/>
              </a:ext>
            </a:extLst>
          </p:cNvPr>
          <p:cNvSpPr>
            <a:spLocks noChangeShapeType="1"/>
          </p:cNvSpPr>
          <p:nvPr/>
        </p:nvSpPr>
        <p:spPr bwMode="auto">
          <a:xfrm>
            <a:off x="3287713" y="3789363"/>
            <a:ext cx="792163" cy="0"/>
          </a:xfrm>
          <a:prstGeom prst="line">
            <a:avLst/>
          </a:prstGeom>
          <a:noFill/>
          <a:ln w="3492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3" name="1 Título">
            <a:extLst>
              <a:ext uri="{FF2B5EF4-FFF2-40B4-BE49-F238E27FC236}">
                <a16:creationId xmlns:a16="http://schemas.microsoft.com/office/drawing/2014/main" id="{16850300-7344-4B86-9E9D-F21E7C3B8896}"/>
              </a:ext>
            </a:extLst>
          </p:cNvPr>
          <p:cNvSpPr txBox="1">
            <a:spLocks/>
          </p:cNvSpPr>
          <p:nvPr/>
        </p:nvSpPr>
        <p:spPr>
          <a:xfrm>
            <a:off x="642315" y="354290"/>
            <a:ext cx="11402483" cy="98425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por mutación del gen GCK</a:t>
            </a:r>
          </a:p>
        </p:txBody>
      </p:sp>
    </p:spTree>
    <p:extLst>
      <p:ext uri="{BB962C8B-B14F-4D97-AF65-F5344CB8AC3E}">
        <p14:creationId xmlns:p14="http://schemas.microsoft.com/office/powerpoint/2010/main" val="27290369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Título">
            <a:extLst>
              <a:ext uri="{FF2B5EF4-FFF2-40B4-BE49-F238E27FC236}">
                <a16:creationId xmlns:a16="http://schemas.microsoft.com/office/drawing/2014/main" id="{93C623B1-9172-E943-A9FD-F7D171D9AB58}"/>
              </a:ext>
            </a:extLst>
          </p:cNvPr>
          <p:cNvSpPr>
            <a:spLocks noGrp="1"/>
          </p:cNvSpPr>
          <p:nvPr>
            <p:ph type="title" idx="4294967295"/>
          </p:nvPr>
        </p:nvSpPr>
        <p:spPr>
          <a:xfrm>
            <a:off x="378691" y="327025"/>
            <a:ext cx="7135813" cy="984250"/>
          </a:xfrm>
          <a:prstGeom prst="rect">
            <a:avLst/>
          </a:prstGeom>
        </p:spPr>
        <p:txBody>
          <a:bodyPr/>
          <a:lstStyle/>
          <a:p>
            <a:pPr eaLnBrk="1" hangingPunct="1"/>
            <a:r>
              <a:rPr lang="es-ES" altLang="es-ES" sz="2667" b="1" dirty="0">
                <a:solidFill>
                  <a:srgbClr val="2A6D7D"/>
                </a:solidFill>
                <a:latin typeface="Gill Sans MT" panose="020B0502020104020203" pitchFamily="34" charset="0"/>
                <a:ea typeface="ＭＳ Ｐゴシック" panose="020B0600070205080204" pitchFamily="34" charset="-128"/>
              </a:rPr>
              <a:t>¿Cuál es la mejor opción terapéutica?</a:t>
            </a:r>
          </a:p>
        </p:txBody>
      </p:sp>
      <p:sp>
        <p:nvSpPr>
          <p:cNvPr id="5" name="2 Marcador de contenido">
            <a:extLst>
              <a:ext uri="{FF2B5EF4-FFF2-40B4-BE49-F238E27FC236}">
                <a16:creationId xmlns:a16="http://schemas.microsoft.com/office/drawing/2014/main" id="{5CA7BA42-DE13-0D4E-9ED6-FED949EE30B8}"/>
              </a:ext>
            </a:extLst>
          </p:cNvPr>
          <p:cNvSpPr>
            <a:spLocks noGrp="1"/>
          </p:cNvSpPr>
          <p:nvPr>
            <p:ph type="body" sz="quarter" idx="4294967295"/>
          </p:nvPr>
        </p:nvSpPr>
        <p:spPr>
          <a:xfrm>
            <a:off x="1810326" y="1738313"/>
            <a:ext cx="10381673" cy="4300537"/>
          </a:xfrm>
          <a:prstGeom prst="rect">
            <a:avLst/>
          </a:prstGeom>
        </p:spPr>
        <p:txBody>
          <a:bodyPr>
            <a:normAutofit/>
          </a:bodyPr>
          <a:lstStyle/>
          <a:p>
            <a:pPr algn="just" eaLnBrk="1" hangingPunct="1">
              <a:buClr>
                <a:srgbClr val="232D47"/>
              </a:buClr>
              <a:buFont typeface="Wingdings" pitchFamily="2" charset="2"/>
              <a:buChar char="Ø"/>
            </a:pPr>
            <a:endParaRPr lang="es-ES" altLang="es-ES" sz="2400" dirty="0">
              <a:ea typeface="ＭＳ Ｐゴシック" panose="020B0600070205080204" pitchFamily="34" charset="-128"/>
            </a:endParaRP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Me voy a esperar… </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Solo dieta y ejercicio</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Iniciar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metformina</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 a dosis bajas</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Es indiferente el fármaco oral inicial</a:t>
            </a:r>
          </a:p>
          <a:p>
            <a:pPr algn="just" eaLnBrk="1" hangingPunct="1">
              <a:buClr>
                <a:srgbClr val="232D47"/>
              </a:buClr>
              <a:buFont typeface="Wingdings" pitchFamily="2" charset="2"/>
              <a:buChar char="Ø"/>
            </a:pPr>
            <a:endParaRPr lang="es-ES" altLang="es-ES" sz="2400" dirty="0">
              <a:ea typeface="ＭＳ Ｐゴシック" panose="020B0600070205080204" pitchFamily="34" charset="-128"/>
            </a:endParaRPr>
          </a:p>
          <a:p>
            <a:pPr algn="just" eaLnBrk="1" hangingPunct="1">
              <a:buClr>
                <a:srgbClr val="232D47"/>
              </a:buClr>
              <a:buFont typeface="Wingdings 3" pitchFamily="2" charset="2"/>
              <a:buNone/>
            </a:pPr>
            <a:endParaRPr lang="es-ES" altLang="es-ES" sz="2400" dirty="0">
              <a:ea typeface="ＭＳ Ｐゴシック" panose="020B0600070205080204" pitchFamily="34" charset="-128"/>
            </a:endParaRPr>
          </a:p>
          <a:p>
            <a:pPr eaLnBrk="1" hangingPunct="1">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15071219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Título">
            <a:extLst>
              <a:ext uri="{FF2B5EF4-FFF2-40B4-BE49-F238E27FC236}">
                <a16:creationId xmlns:a16="http://schemas.microsoft.com/office/drawing/2014/main" id="{3A284B5A-811F-0B48-8215-275DDB1CF886}"/>
              </a:ext>
            </a:extLst>
          </p:cNvPr>
          <p:cNvSpPr>
            <a:spLocks noGrp="1"/>
          </p:cNvSpPr>
          <p:nvPr>
            <p:ph type="title" idx="4294967295"/>
          </p:nvPr>
        </p:nvSpPr>
        <p:spPr>
          <a:xfrm>
            <a:off x="567315" y="347663"/>
            <a:ext cx="11403012" cy="984250"/>
          </a:xfrm>
          <a:prstGeom prst="rect">
            <a:avLst/>
          </a:prstGeom>
        </p:spPr>
        <p:txBody>
          <a:bodyPr/>
          <a:lstStyle/>
          <a:p>
            <a:pPr eaLnBrk="1" hangingPunct="1"/>
            <a:r>
              <a:rPr lang="es-ES" altLang="es-ES" sz="2400" b="1" dirty="0">
                <a:solidFill>
                  <a:srgbClr val="2A6D7D"/>
                </a:solidFill>
                <a:latin typeface="Bookman Old Style" panose="02050604050505020204" pitchFamily="18" charset="0"/>
                <a:ea typeface="ＭＳ Ｐゴシック" panose="020B0600070205080204" pitchFamily="34" charset="-128"/>
              </a:rPr>
              <a:t>No todo lo que parece diabetes tipo 2 lo es</a:t>
            </a:r>
          </a:p>
        </p:txBody>
      </p:sp>
      <p:sp>
        <p:nvSpPr>
          <p:cNvPr id="16387" name="2 Marcador de contenido">
            <a:extLst>
              <a:ext uri="{FF2B5EF4-FFF2-40B4-BE49-F238E27FC236}">
                <a16:creationId xmlns:a16="http://schemas.microsoft.com/office/drawing/2014/main" id="{21741D68-C75C-E64F-92D8-E61374958994}"/>
              </a:ext>
            </a:extLst>
          </p:cNvPr>
          <p:cNvSpPr>
            <a:spLocks noGrp="1"/>
          </p:cNvSpPr>
          <p:nvPr>
            <p:ph type="body" sz="quarter" idx="4294967295"/>
          </p:nvPr>
        </p:nvSpPr>
        <p:spPr>
          <a:xfrm>
            <a:off x="2487612" y="2560638"/>
            <a:ext cx="7216775" cy="1736725"/>
          </a:xfrm>
          <a:prstGeom prst="rect">
            <a:avLst/>
          </a:prstGeom>
        </p:spPr>
        <p:txBody>
          <a:bodyPr/>
          <a:lstStyle/>
          <a:p>
            <a:pPr algn="ctr" eaLnBrk="1" hangingPunct="1">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¿Es importante su detección?</a:t>
            </a:r>
            <a:endParaRPr lang="es-ES" altLang="es-ES" b="1" dirty="0">
              <a:solidFill>
                <a:schemeClr val="tx1">
                  <a:lumMod val="50000"/>
                </a:schemeClr>
              </a:solidFill>
              <a:latin typeface="Gill Sans MT" panose="020B0502020104020203" pitchFamily="34" charset="0"/>
              <a:ea typeface="ＭＳ Ｐゴシック" panose="020B0600070205080204" pitchFamily="34" charset="-128"/>
            </a:endParaRPr>
          </a:p>
          <a:p>
            <a:pPr eaLnBrk="1" hangingPunct="1">
              <a:lnSpc>
                <a:spcPct val="80000"/>
              </a:lnSpc>
            </a:pPr>
            <a:endParaRPr lang="es-ES" altLang="es-ES" sz="700" dirty="0">
              <a:ea typeface="ＭＳ Ｐゴシック" panose="020B0600070205080204" pitchFamily="34" charset="-128"/>
            </a:endParaRPr>
          </a:p>
        </p:txBody>
      </p:sp>
    </p:spTree>
    <p:extLst>
      <p:ext uri="{BB962C8B-B14F-4D97-AF65-F5344CB8AC3E}">
        <p14:creationId xmlns:p14="http://schemas.microsoft.com/office/powerpoint/2010/main" val="2550626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Título">
            <a:extLst>
              <a:ext uri="{FF2B5EF4-FFF2-40B4-BE49-F238E27FC236}">
                <a16:creationId xmlns:a16="http://schemas.microsoft.com/office/drawing/2014/main" id="{28B382A6-19AF-7D4E-AA32-463F6274DA58}"/>
              </a:ext>
            </a:extLst>
          </p:cNvPr>
          <p:cNvSpPr>
            <a:spLocks noGrp="1"/>
          </p:cNvSpPr>
          <p:nvPr>
            <p:ph type="title" idx="4294967295"/>
          </p:nvPr>
        </p:nvSpPr>
        <p:spPr>
          <a:xfrm>
            <a:off x="494507" y="387351"/>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Diabetes por mutación del gen GCK</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Complicaciones</a:t>
            </a:r>
          </a:p>
        </p:txBody>
      </p:sp>
      <p:sp>
        <p:nvSpPr>
          <p:cNvPr id="54274" name="4 Marcador de contenido">
            <a:extLst>
              <a:ext uri="{FF2B5EF4-FFF2-40B4-BE49-F238E27FC236}">
                <a16:creationId xmlns:a16="http://schemas.microsoft.com/office/drawing/2014/main" id="{5ED22210-00EF-7349-864B-E6B58539CCB0}"/>
              </a:ext>
            </a:extLst>
          </p:cNvPr>
          <p:cNvSpPr txBox="1">
            <a:spLocks/>
          </p:cNvSpPr>
          <p:nvPr/>
        </p:nvSpPr>
        <p:spPr bwMode="auto">
          <a:xfrm>
            <a:off x="1103312" y="1634739"/>
            <a:ext cx="974017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95300" indent="-495300">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639763" indent="-2730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marL="660383" indent="-660383" defTabSz="914377" fontAlgn="base">
              <a:lnSpc>
                <a:spcPct val="140000"/>
              </a:lnSpc>
              <a:spcBef>
                <a:spcPts val="700"/>
              </a:spcBef>
              <a:spcAft>
                <a:spcPct val="0"/>
              </a:spcAft>
              <a:buClr>
                <a:srgbClr val="4D4D4D"/>
              </a:buClr>
              <a:buSzPct val="60000"/>
              <a:buFont typeface="Wingdings" pitchFamily="2" charset="2"/>
              <a:buChar char="§"/>
            </a:pPr>
            <a:r>
              <a:rPr lang="es-ES" altLang="es-ES" sz="1800" dirty="0">
                <a:solidFill>
                  <a:srgbClr val="000000"/>
                </a:solidFill>
                <a:latin typeface="Gill Sans MT" panose="020B0502020104020203" pitchFamily="34" charset="0"/>
                <a:cs typeface="Arial" panose="020B0604020202020204" pitchFamily="34" charset="0"/>
              </a:rPr>
              <a:t>Glucemia basal ≥ 99 mg/dl, persistente y estable (normalmente entre</a:t>
            </a:r>
            <a:r>
              <a:rPr lang="es-ES" altLang="es-ES" sz="1800" b="1" dirty="0">
                <a:solidFill>
                  <a:srgbClr val="000000"/>
                </a:solidFill>
                <a:latin typeface="Gill Sans MT" panose="020B0502020104020203" pitchFamily="34" charset="0"/>
                <a:cs typeface="Arial" panose="020B0604020202020204" pitchFamily="34" charset="0"/>
              </a:rPr>
              <a:t> 108 y 144mg/dl</a:t>
            </a:r>
            <a:r>
              <a:rPr lang="es-ES" altLang="es-ES" sz="1800" dirty="0">
                <a:solidFill>
                  <a:srgbClr val="000000"/>
                </a:solidFill>
                <a:latin typeface="Gill Sans MT" panose="020B0502020104020203" pitchFamily="34" charset="0"/>
                <a:cs typeface="Arial" panose="020B0604020202020204" pitchFamily="34" charset="0"/>
              </a:rPr>
              <a:t>)</a:t>
            </a:r>
          </a:p>
          <a:p>
            <a:pPr marL="660383" indent="-660383" defTabSz="914377" fontAlgn="base">
              <a:lnSpc>
                <a:spcPct val="140000"/>
              </a:lnSpc>
              <a:spcBef>
                <a:spcPts val="700"/>
              </a:spcBef>
              <a:spcAft>
                <a:spcPct val="0"/>
              </a:spcAft>
              <a:buClr>
                <a:srgbClr val="4D4D4D"/>
              </a:buClr>
              <a:buSzPct val="60000"/>
              <a:buFont typeface="Wingdings" pitchFamily="2" charset="2"/>
              <a:buChar char="§"/>
            </a:pPr>
            <a:r>
              <a:rPr lang="es-ES" altLang="es-ES" sz="1800" dirty="0">
                <a:solidFill>
                  <a:srgbClr val="000000"/>
                </a:solidFill>
                <a:latin typeface="Gill Sans MT" panose="020B0502020104020203" pitchFamily="34" charset="0"/>
                <a:cs typeface="Arial" panose="020B0604020202020204" pitchFamily="34" charset="0"/>
              </a:rPr>
              <a:t>HbA1c en el límite superior de lo </a:t>
            </a:r>
            <a:r>
              <a:rPr lang="es-ES" altLang="es-ES" sz="1800" b="1" dirty="0">
                <a:solidFill>
                  <a:srgbClr val="000000"/>
                </a:solidFill>
                <a:latin typeface="Gill Sans MT" panose="020B0502020104020203" pitchFamily="34" charset="0"/>
                <a:cs typeface="Arial" panose="020B0604020202020204" pitchFamily="34" charset="0"/>
              </a:rPr>
              <a:t>normal</a:t>
            </a:r>
            <a:r>
              <a:rPr lang="es-ES" altLang="es-ES" sz="1800" dirty="0">
                <a:solidFill>
                  <a:srgbClr val="000000"/>
                </a:solidFill>
                <a:latin typeface="Gill Sans MT" panose="020B0502020104020203" pitchFamily="34" charset="0"/>
                <a:cs typeface="Arial" panose="020B0604020202020204" pitchFamily="34" charset="0"/>
              </a:rPr>
              <a:t>. Normalmente no supera 7.5%</a:t>
            </a:r>
          </a:p>
          <a:p>
            <a:pPr marL="660383" indent="-660383" defTabSz="914377" fontAlgn="base">
              <a:lnSpc>
                <a:spcPct val="140000"/>
              </a:lnSpc>
              <a:spcBef>
                <a:spcPts val="700"/>
              </a:spcBef>
              <a:spcAft>
                <a:spcPct val="0"/>
              </a:spcAft>
              <a:buClr>
                <a:srgbClr val="4D4D4D"/>
              </a:buClr>
              <a:buSzPct val="60000"/>
              <a:buFont typeface="Wingdings" pitchFamily="2" charset="2"/>
              <a:buChar char="§"/>
            </a:pPr>
            <a:r>
              <a:rPr lang="es-ES" altLang="es-ES" sz="1800" dirty="0">
                <a:solidFill>
                  <a:srgbClr val="000000"/>
                </a:solidFill>
                <a:latin typeface="Gill Sans MT" panose="020B0502020104020203" pitchFamily="34" charset="0"/>
                <a:cs typeface="Arial" panose="020B0604020202020204" pitchFamily="34" charset="0"/>
              </a:rPr>
              <a:t>Padres: con diabetes tipo 2 sin complicaciones o </a:t>
            </a:r>
            <a:r>
              <a:rPr lang="es-ES" altLang="ja-JP" sz="1800" dirty="0">
                <a:solidFill>
                  <a:srgbClr val="000000"/>
                </a:solidFill>
                <a:latin typeface="Gill Sans MT" panose="020B0502020104020203" pitchFamily="34" charset="0"/>
                <a:cs typeface="Arial" panose="020B0604020202020204" pitchFamily="34" charset="0"/>
              </a:rPr>
              <a:t>“no diabéticos”. Si se sospecha hay que hacer una analítica a los padres para confirmar que alguno tenga una glucemia elevada en ayunas</a:t>
            </a:r>
          </a:p>
          <a:p>
            <a:pPr marL="660383" indent="-660383" defTabSz="914377" fontAlgn="base">
              <a:lnSpc>
                <a:spcPct val="140000"/>
              </a:lnSpc>
              <a:spcBef>
                <a:spcPts val="700"/>
              </a:spcBef>
              <a:spcAft>
                <a:spcPct val="0"/>
              </a:spcAft>
              <a:buClr>
                <a:srgbClr val="4D4D4D"/>
              </a:buClr>
              <a:buSzPct val="60000"/>
              <a:buFont typeface="Wingdings" pitchFamily="2" charset="2"/>
              <a:buChar char="§"/>
            </a:pPr>
            <a:r>
              <a:rPr lang="es-ES" altLang="es-ES" sz="1800" dirty="0">
                <a:solidFill>
                  <a:srgbClr val="000000"/>
                </a:solidFill>
                <a:latin typeface="Gill Sans MT" panose="020B0502020104020203" pitchFamily="34" charset="0"/>
                <a:cs typeface="Arial" panose="020B0604020202020204" pitchFamily="34" charset="0"/>
              </a:rPr>
              <a:t>NO DESARROLLAN COMPLICACIONES DE LA DIABETES </a:t>
            </a:r>
          </a:p>
          <a:p>
            <a:pPr marL="495288" indent="-495288" defTabSz="914377" eaLnBrk="0" fontAlgn="base" hangingPunct="0">
              <a:spcBef>
                <a:spcPts val="700"/>
              </a:spcBef>
              <a:spcAft>
                <a:spcPct val="0"/>
              </a:spcAft>
              <a:buClr>
                <a:srgbClr val="9FB8CD"/>
              </a:buClr>
              <a:buSzPct val="60000"/>
              <a:buFont typeface="Wingdings" pitchFamily="2" charset="2"/>
              <a:buChar char=""/>
            </a:pPr>
            <a:endParaRPr lang="es-ES" altLang="es-ES" sz="1800" dirty="0">
              <a:solidFill>
                <a:prstClr val="black"/>
              </a:solidFill>
              <a:latin typeface="Arial" panose="020B0604020202020204"/>
              <a:cs typeface="Arial" panose="020B0604020202020204" pitchFamily="34" charset="0"/>
            </a:endParaRPr>
          </a:p>
        </p:txBody>
      </p:sp>
      <p:pic>
        <p:nvPicPr>
          <p:cNvPr id="54275" name="Picture 2">
            <a:extLst>
              <a:ext uri="{FF2B5EF4-FFF2-40B4-BE49-F238E27FC236}">
                <a16:creationId xmlns:a16="http://schemas.microsoft.com/office/drawing/2014/main" id="{0239AEC4-923D-A648-A550-79FDBDCC2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26" y="4319589"/>
            <a:ext cx="2952751"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8EA5DC1F-9CD0-0943-8338-B24AF3123ED6}"/>
              </a:ext>
            </a:extLst>
          </p:cNvPr>
          <p:cNvSpPr>
            <a:spLocks noChangeArrowheads="1"/>
          </p:cNvSpPr>
          <p:nvPr/>
        </p:nvSpPr>
        <p:spPr bwMode="auto">
          <a:xfrm>
            <a:off x="7797801" y="4445000"/>
            <a:ext cx="215900" cy="177800"/>
          </a:xfrm>
          <a:prstGeom prst="rect">
            <a:avLst/>
          </a:prstGeom>
          <a:solidFill>
            <a:srgbClr val="3FDD26"/>
          </a:solidFill>
          <a:ln>
            <a:noFill/>
          </a:ln>
          <a:effectLst>
            <a:outerShdw blurRad="63500" dist="30000" dir="5400000" rotWithShape="0">
              <a:srgbClr val="000000">
                <a:alpha val="45000"/>
              </a:srgbClr>
            </a:outerShdw>
          </a:effectLst>
          <a:extLst>
            <a:ext uri="{91240B29-F687-4F45-9708-019B960494DF}">
              <a14:hiddenLine xmlns:a14="http://schemas.microsoft.com/office/drawing/2010/main" w="10000">
                <a:solidFill>
                  <a:srgbClr val="000000"/>
                </a:solidFill>
                <a:miter lim="800000"/>
                <a:headEnd/>
                <a:tailEnd/>
              </a14:hiddenLine>
            </a:ext>
          </a:ex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sp>
        <p:nvSpPr>
          <p:cNvPr id="16" name="Rectángulo 15">
            <a:extLst>
              <a:ext uri="{FF2B5EF4-FFF2-40B4-BE49-F238E27FC236}">
                <a16:creationId xmlns:a16="http://schemas.microsoft.com/office/drawing/2014/main" id="{BA356B16-0E74-CF4B-8016-96DD9B136E9D}"/>
              </a:ext>
            </a:extLst>
          </p:cNvPr>
          <p:cNvSpPr>
            <a:spLocks noChangeArrowheads="1"/>
          </p:cNvSpPr>
          <p:nvPr/>
        </p:nvSpPr>
        <p:spPr bwMode="auto">
          <a:xfrm>
            <a:off x="7797801" y="4775200"/>
            <a:ext cx="215900" cy="177800"/>
          </a:xfrm>
          <a:prstGeom prst="rect">
            <a:avLst/>
          </a:prstGeom>
          <a:solidFill>
            <a:srgbClr val="FFFF00"/>
          </a:solidFill>
          <a:ln>
            <a:noFill/>
          </a:ln>
          <a:effectLst>
            <a:outerShdw blurRad="63500" dist="30000" dir="5400000" rotWithShape="0">
              <a:srgbClr val="000000">
                <a:alpha val="45000"/>
              </a:srgbClr>
            </a:outerShdw>
          </a:effectLst>
          <a:extLst>
            <a:ext uri="{91240B29-F687-4F45-9708-019B960494DF}">
              <a14:hiddenLine xmlns:a14="http://schemas.microsoft.com/office/drawing/2010/main" w="10000">
                <a:solidFill>
                  <a:srgbClr val="000000"/>
                </a:solidFill>
                <a:miter lim="800000"/>
                <a:headEnd/>
                <a:tailEnd/>
              </a14:hiddenLine>
            </a:ext>
          </a:ex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sp>
        <p:nvSpPr>
          <p:cNvPr id="17" name="Rectángulo 16">
            <a:extLst>
              <a:ext uri="{FF2B5EF4-FFF2-40B4-BE49-F238E27FC236}">
                <a16:creationId xmlns:a16="http://schemas.microsoft.com/office/drawing/2014/main" id="{6DD12B03-5DE7-CD40-B6E3-CC61805F3BEC}"/>
              </a:ext>
            </a:extLst>
          </p:cNvPr>
          <p:cNvSpPr>
            <a:spLocks noChangeArrowheads="1"/>
          </p:cNvSpPr>
          <p:nvPr/>
        </p:nvSpPr>
        <p:spPr bwMode="auto">
          <a:xfrm>
            <a:off x="7797801" y="5156200"/>
            <a:ext cx="215900" cy="177800"/>
          </a:xfrm>
          <a:prstGeom prst="rect">
            <a:avLst/>
          </a:prstGeom>
          <a:solidFill>
            <a:srgbClr val="FF0000"/>
          </a:solidFill>
          <a:ln>
            <a:noFill/>
          </a:ln>
          <a:effectLst>
            <a:outerShdw blurRad="63500" dist="30000" dir="5400000" rotWithShape="0">
              <a:srgbClr val="000000">
                <a:alpha val="45000"/>
              </a:srgbClr>
            </a:outerShdw>
          </a:effectLst>
          <a:extLst>
            <a:ext uri="{91240B29-F687-4F45-9708-019B960494DF}">
              <a14:hiddenLine xmlns:a14="http://schemas.microsoft.com/office/drawing/2010/main" w="10000">
                <a:solidFill>
                  <a:srgbClr val="000000"/>
                </a:solidFill>
                <a:miter lim="800000"/>
                <a:headEnd/>
                <a:tailEnd/>
              </a14:hiddenLine>
            </a:ext>
          </a:extLst>
        </p:spPr>
        <p:txBody>
          <a:bodyPr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ctr" defTabSz="914377" fontAlgn="base">
              <a:spcBef>
                <a:spcPct val="0"/>
              </a:spcBef>
              <a:spcAft>
                <a:spcPct val="0"/>
              </a:spcAft>
              <a:buClrTx/>
              <a:buSzTx/>
              <a:buNone/>
              <a:defRPr/>
            </a:pPr>
            <a:endParaRPr lang="es-ES" altLang="es-ES" sz="1800">
              <a:solidFill>
                <a:srgbClr val="FFFFFF"/>
              </a:solidFill>
              <a:latin typeface="Tw Cen MT" panose="020B0602020104020603" pitchFamily="34" charset="77"/>
              <a:cs typeface="Arial" panose="020B0604020202020204" pitchFamily="34" charset="0"/>
            </a:endParaRPr>
          </a:p>
        </p:txBody>
      </p:sp>
      <p:sp>
        <p:nvSpPr>
          <p:cNvPr id="54279" name="CuadroTexto 2">
            <a:extLst>
              <a:ext uri="{FF2B5EF4-FFF2-40B4-BE49-F238E27FC236}">
                <a16:creationId xmlns:a16="http://schemas.microsoft.com/office/drawing/2014/main" id="{3A4FF7E4-B019-6846-8305-6C43343A3668}"/>
              </a:ext>
            </a:extLst>
          </p:cNvPr>
          <p:cNvSpPr txBox="1">
            <a:spLocks noChangeArrowheads="1"/>
          </p:cNvSpPr>
          <p:nvPr/>
        </p:nvSpPr>
        <p:spPr bwMode="auto">
          <a:xfrm>
            <a:off x="8204201" y="4394201"/>
            <a:ext cx="1257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dirty="0">
                <a:solidFill>
                  <a:srgbClr val="000000"/>
                </a:solidFill>
                <a:latin typeface="Franklin Gothic Medium" panose="020B0603020102020204" pitchFamily="34" charset="0"/>
                <a:cs typeface="Arial" panose="020B0604020202020204" pitchFamily="34" charset="0"/>
              </a:rPr>
              <a:t>microvascular</a:t>
            </a:r>
          </a:p>
        </p:txBody>
      </p:sp>
      <p:sp>
        <p:nvSpPr>
          <p:cNvPr id="54280" name="CuadroTexto 10">
            <a:extLst>
              <a:ext uri="{FF2B5EF4-FFF2-40B4-BE49-F238E27FC236}">
                <a16:creationId xmlns:a16="http://schemas.microsoft.com/office/drawing/2014/main" id="{29BB453D-B0FE-D64D-AB54-AAF158D1742B}"/>
              </a:ext>
            </a:extLst>
          </p:cNvPr>
          <p:cNvSpPr txBox="1">
            <a:spLocks noChangeArrowheads="1"/>
          </p:cNvSpPr>
          <p:nvPr/>
        </p:nvSpPr>
        <p:spPr bwMode="auto">
          <a:xfrm>
            <a:off x="8204201" y="4775201"/>
            <a:ext cx="1257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dirty="0" err="1">
                <a:solidFill>
                  <a:srgbClr val="000000"/>
                </a:solidFill>
                <a:latin typeface="Franklin Gothic Medium" panose="020B0603020102020204" pitchFamily="34" charset="0"/>
                <a:cs typeface="Arial" panose="020B0604020202020204" pitchFamily="34" charset="0"/>
              </a:rPr>
              <a:t>macrovascular</a:t>
            </a:r>
            <a:endParaRPr lang="es-ES" altLang="es-ES" sz="1200" dirty="0">
              <a:solidFill>
                <a:srgbClr val="000000"/>
              </a:solidFill>
              <a:latin typeface="Franklin Gothic Medium" panose="020B0603020102020204" pitchFamily="34" charset="0"/>
              <a:cs typeface="Arial" panose="020B0604020202020204" pitchFamily="34" charset="0"/>
            </a:endParaRPr>
          </a:p>
        </p:txBody>
      </p:sp>
      <p:sp>
        <p:nvSpPr>
          <p:cNvPr id="54281" name="CuadroTexto 11">
            <a:extLst>
              <a:ext uri="{FF2B5EF4-FFF2-40B4-BE49-F238E27FC236}">
                <a16:creationId xmlns:a16="http://schemas.microsoft.com/office/drawing/2014/main" id="{0589E240-B55D-D847-8717-379DCA2CC0C0}"/>
              </a:ext>
            </a:extLst>
          </p:cNvPr>
          <p:cNvSpPr txBox="1">
            <a:spLocks noChangeArrowheads="1"/>
          </p:cNvSpPr>
          <p:nvPr/>
        </p:nvSpPr>
        <p:spPr bwMode="auto">
          <a:xfrm>
            <a:off x="8204202" y="5103814"/>
            <a:ext cx="2009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200" dirty="0">
                <a:solidFill>
                  <a:srgbClr val="000000"/>
                </a:solidFill>
                <a:latin typeface="Franklin Gothic Medium" panose="020B0603020102020204" pitchFamily="34" charset="0"/>
                <a:cs typeface="Arial" panose="020B0604020202020204" pitchFamily="34" charset="0"/>
              </a:rPr>
              <a:t>micro + </a:t>
            </a:r>
            <a:r>
              <a:rPr lang="es-ES" altLang="es-ES" sz="1200" dirty="0" err="1">
                <a:solidFill>
                  <a:srgbClr val="000000"/>
                </a:solidFill>
                <a:latin typeface="Franklin Gothic Medium" panose="020B0603020102020204" pitchFamily="34" charset="0"/>
                <a:cs typeface="Arial" panose="020B0604020202020204" pitchFamily="34" charset="0"/>
              </a:rPr>
              <a:t>macrovascular</a:t>
            </a:r>
            <a:endParaRPr lang="es-ES" altLang="es-ES" sz="1200" dirty="0">
              <a:solidFill>
                <a:srgbClr val="000000"/>
              </a:solidFill>
              <a:latin typeface="Franklin Gothic Medium" panose="020B0603020102020204" pitchFamily="34" charset="0"/>
              <a:cs typeface="Arial" panose="020B0604020202020204" pitchFamily="34" charset="0"/>
            </a:endParaRPr>
          </a:p>
        </p:txBody>
      </p:sp>
      <p:sp>
        <p:nvSpPr>
          <p:cNvPr id="54282" name="Text Box 5">
            <a:extLst>
              <a:ext uri="{FF2B5EF4-FFF2-40B4-BE49-F238E27FC236}">
                <a16:creationId xmlns:a16="http://schemas.microsoft.com/office/drawing/2014/main" id="{EA0C823F-D610-2049-AFB4-B2AAAC99F701}"/>
              </a:ext>
            </a:extLst>
          </p:cNvPr>
          <p:cNvSpPr txBox="1">
            <a:spLocks noChangeArrowheads="1"/>
          </p:cNvSpPr>
          <p:nvPr/>
        </p:nvSpPr>
        <p:spPr bwMode="auto">
          <a:xfrm>
            <a:off x="3781425" y="6232139"/>
            <a:ext cx="73152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Ellard</a:t>
            </a:r>
            <a:r>
              <a:rPr lang="es-ES_tradnl" altLang="es-ES" sz="1400" dirty="0">
                <a:solidFill>
                  <a:srgbClr val="7F7F7F"/>
                </a:solidFill>
                <a:latin typeface="Arial" panose="020B0604020202020204" pitchFamily="34" charset="0"/>
                <a:cs typeface="Arial" panose="020B0604020202020204" pitchFamily="34" charset="0"/>
              </a:rPr>
              <a:t> S et al. </a:t>
            </a:r>
            <a:r>
              <a:rPr lang="es-ES_tradnl" altLang="es-ES" sz="1400" dirty="0" err="1">
                <a:solidFill>
                  <a:srgbClr val="7F7F7F"/>
                </a:solidFill>
                <a:latin typeface="Arial" panose="020B0604020202020204" pitchFamily="34" charset="0"/>
                <a:cs typeface="Arial" panose="020B0604020202020204" pitchFamily="34" charset="0"/>
              </a:rPr>
              <a:t>Diabetologia</a:t>
            </a:r>
            <a:r>
              <a:rPr lang="es-ES_tradnl" altLang="es-ES" sz="1400" dirty="0">
                <a:solidFill>
                  <a:srgbClr val="7F7F7F"/>
                </a:solidFill>
                <a:latin typeface="Arial" panose="020B0604020202020204" pitchFamily="34" charset="0"/>
                <a:cs typeface="Arial" panose="020B0604020202020204" pitchFamily="34" charset="0"/>
              </a:rPr>
              <a:t> 2007; Steele AM et al. JAMA 2004</a:t>
            </a:r>
          </a:p>
          <a:p>
            <a:pPr algn="r" defTabSz="914377" fontAlgn="base">
              <a:spcBef>
                <a:spcPct val="50000"/>
              </a:spcBef>
              <a:spcAft>
                <a:spcPct val="0"/>
              </a:spcAft>
              <a:buClrTx/>
              <a:buSzTx/>
              <a:buNone/>
            </a:pPr>
            <a:r>
              <a:rPr lang="es-ES_tradnl" altLang="es-ES" sz="1400" dirty="0">
                <a:solidFill>
                  <a:srgbClr val="7F7F7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7195822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1 Título">
            <a:extLst>
              <a:ext uri="{FF2B5EF4-FFF2-40B4-BE49-F238E27FC236}">
                <a16:creationId xmlns:a16="http://schemas.microsoft.com/office/drawing/2014/main" id="{8CC7DC33-2D95-384F-BCD5-510CEAFDB036}"/>
              </a:ext>
            </a:extLst>
          </p:cNvPr>
          <p:cNvSpPr>
            <a:spLocks noGrp="1"/>
          </p:cNvSpPr>
          <p:nvPr>
            <p:ph type="title" idx="4294967295"/>
          </p:nvPr>
        </p:nvSpPr>
        <p:spPr>
          <a:xfrm>
            <a:off x="465934" y="306389"/>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Diabetes por mutación del gen GCK</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Gestación</a:t>
            </a:r>
          </a:p>
        </p:txBody>
      </p:sp>
      <p:grpSp>
        <p:nvGrpSpPr>
          <p:cNvPr id="55298" name="Group 2">
            <a:extLst>
              <a:ext uri="{FF2B5EF4-FFF2-40B4-BE49-F238E27FC236}">
                <a16:creationId xmlns:a16="http://schemas.microsoft.com/office/drawing/2014/main" id="{D61D68DA-83BC-3242-B913-1771B901ED35}"/>
              </a:ext>
            </a:extLst>
          </p:cNvPr>
          <p:cNvGrpSpPr>
            <a:grpSpLocks/>
          </p:cNvGrpSpPr>
          <p:nvPr/>
        </p:nvGrpSpPr>
        <p:grpSpPr bwMode="auto">
          <a:xfrm>
            <a:off x="2424113" y="1700213"/>
            <a:ext cx="1655763" cy="3981450"/>
            <a:chOff x="567" y="1071"/>
            <a:chExt cx="1043" cy="2508"/>
          </a:xfrm>
        </p:grpSpPr>
        <p:grpSp>
          <p:nvGrpSpPr>
            <p:cNvPr id="55335" name="Group 3">
              <a:extLst>
                <a:ext uri="{FF2B5EF4-FFF2-40B4-BE49-F238E27FC236}">
                  <a16:creationId xmlns:a16="http://schemas.microsoft.com/office/drawing/2014/main" id="{26EC81D1-1570-DE4A-AD46-CAC07F8BAA34}"/>
                </a:ext>
              </a:extLst>
            </p:cNvPr>
            <p:cNvGrpSpPr>
              <a:grpSpLocks/>
            </p:cNvGrpSpPr>
            <p:nvPr/>
          </p:nvGrpSpPr>
          <p:grpSpPr bwMode="auto">
            <a:xfrm>
              <a:off x="567" y="1071"/>
              <a:ext cx="1043" cy="2178"/>
              <a:chOff x="567" y="1071"/>
              <a:chExt cx="1043" cy="2178"/>
            </a:xfrm>
          </p:grpSpPr>
          <p:sp>
            <p:nvSpPr>
              <p:cNvPr id="71" name="Text Box 4">
                <a:extLst>
                  <a:ext uri="{FF2B5EF4-FFF2-40B4-BE49-F238E27FC236}">
                    <a16:creationId xmlns:a16="http://schemas.microsoft.com/office/drawing/2014/main" id="{66CFB475-67C4-7245-A7E5-1068A101DE89}"/>
                  </a:ext>
                </a:extLst>
              </p:cNvPr>
              <p:cNvSpPr txBox="1">
                <a:spLocks noChangeArrowheads="1"/>
              </p:cNvSpPr>
              <p:nvPr/>
            </p:nvSpPr>
            <p:spPr bwMode="auto">
              <a:xfrm>
                <a:off x="567" y="1071"/>
                <a:ext cx="1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800" kern="0">
                    <a:solidFill>
                      <a:prstClr val="black"/>
                    </a:solidFill>
                    <a:latin typeface="Franklin Gothic Medium" charset="0"/>
                    <a:cs typeface=""/>
                  </a:rPr>
                  <a:t>-</a:t>
                </a:r>
              </a:p>
            </p:txBody>
          </p:sp>
          <p:grpSp>
            <p:nvGrpSpPr>
              <p:cNvPr id="55338" name="Group 5">
                <a:extLst>
                  <a:ext uri="{FF2B5EF4-FFF2-40B4-BE49-F238E27FC236}">
                    <a16:creationId xmlns:a16="http://schemas.microsoft.com/office/drawing/2014/main" id="{73ED3112-7CFE-954A-BDC1-D0D79727AB7D}"/>
                  </a:ext>
                </a:extLst>
              </p:cNvPr>
              <p:cNvGrpSpPr>
                <a:grpSpLocks/>
              </p:cNvGrpSpPr>
              <p:nvPr/>
            </p:nvGrpSpPr>
            <p:grpSpPr bwMode="auto">
              <a:xfrm>
                <a:off x="612" y="1117"/>
                <a:ext cx="998" cy="2132"/>
                <a:chOff x="793" y="1117"/>
                <a:chExt cx="998" cy="2132"/>
              </a:xfrm>
            </p:grpSpPr>
            <p:sp>
              <p:nvSpPr>
                <p:cNvPr id="74" name="Line 6">
                  <a:extLst>
                    <a:ext uri="{FF2B5EF4-FFF2-40B4-BE49-F238E27FC236}">
                      <a16:creationId xmlns:a16="http://schemas.microsoft.com/office/drawing/2014/main" id="{CE9790D5-A1F6-9C47-9705-3BB9EDBB6A9F}"/>
                    </a:ext>
                  </a:extLst>
                </p:cNvPr>
                <p:cNvSpPr>
                  <a:spLocks noChangeShapeType="1"/>
                </p:cNvSpPr>
                <p:nvPr/>
              </p:nvSpPr>
              <p:spPr bwMode="auto">
                <a:xfrm>
                  <a:off x="1434" y="1430"/>
                  <a:ext cx="0" cy="1819"/>
                </a:xfrm>
                <a:prstGeom prst="line">
                  <a:avLst/>
                </a:prstGeom>
                <a:noFill/>
                <a:ln w="254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75" name="Freeform 7">
                  <a:extLst>
                    <a:ext uri="{FF2B5EF4-FFF2-40B4-BE49-F238E27FC236}">
                      <a16:creationId xmlns:a16="http://schemas.microsoft.com/office/drawing/2014/main" id="{F33DB1F1-B943-1740-B7B7-025DF595BEF4}"/>
                    </a:ext>
                  </a:extLst>
                </p:cNvPr>
                <p:cNvSpPr>
                  <a:spLocks/>
                </p:cNvSpPr>
                <p:nvPr/>
              </p:nvSpPr>
              <p:spPr bwMode="auto">
                <a:xfrm>
                  <a:off x="793" y="1550"/>
                  <a:ext cx="641" cy="1093"/>
                </a:xfrm>
                <a:custGeom>
                  <a:avLst/>
                  <a:gdLst>
                    <a:gd name="T0" fmla="*/ 92163918 w 302"/>
                    <a:gd name="T1" fmla="*/ 0 h 817"/>
                    <a:gd name="T2" fmla="*/ 92163918 w 302"/>
                    <a:gd name="T3" fmla="*/ 19138 h 817"/>
                    <a:gd name="T4" fmla="*/ 26937293 w 302"/>
                    <a:gd name="T5" fmla="*/ 44774 h 817"/>
                    <a:gd name="T6" fmla="*/ 10874489 w 302"/>
                    <a:gd name="T7" fmla="*/ 76711 h 817"/>
                    <a:gd name="T8" fmla="*/ 92163918 w 302"/>
                    <a:gd name="T9" fmla="*/ 108507 h 817"/>
                    <a:gd name="T10" fmla="*/ 108810060 w 302"/>
                    <a:gd name="T11" fmla="*/ 115082 h 817"/>
                    <a:gd name="T12" fmla="*/ 0 60000 65536"/>
                    <a:gd name="T13" fmla="*/ 0 60000 65536"/>
                    <a:gd name="T14" fmla="*/ 0 60000 65536"/>
                    <a:gd name="T15" fmla="*/ 0 60000 65536"/>
                    <a:gd name="T16" fmla="*/ 0 60000 65536"/>
                    <a:gd name="T17" fmla="*/ 0 60000 65536"/>
                    <a:gd name="T18" fmla="*/ 0 w 302"/>
                    <a:gd name="T19" fmla="*/ 0 h 817"/>
                    <a:gd name="T20" fmla="*/ 302 w 302"/>
                    <a:gd name="T21" fmla="*/ 817 h 817"/>
                  </a:gdLst>
                  <a:ahLst/>
                  <a:cxnLst>
                    <a:cxn ang="T12">
                      <a:pos x="T0" y="T1"/>
                    </a:cxn>
                    <a:cxn ang="T13">
                      <a:pos x="T2" y="T3"/>
                    </a:cxn>
                    <a:cxn ang="T14">
                      <a:pos x="T4" y="T5"/>
                    </a:cxn>
                    <a:cxn ang="T15">
                      <a:pos x="T6" y="T7"/>
                    </a:cxn>
                    <a:cxn ang="T16">
                      <a:pos x="T8" y="T9"/>
                    </a:cxn>
                    <a:cxn ang="T17">
                      <a:pos x="T10" y="T11"/>
                    </a:cxn>
                  </a:cxnLst>
                  <a:rect l="T18" t="T19" r="T20" b="T21"/>
                  <a:pathLst>
                    <a:path w="302" h="817">
                      <a:moveTo>
                        <a:pt x="256" y="0"/>
                      </a:moveTo>
                      <a:cubicBezTo>
                        <a:pt x="271" y="41"/>
                        <a:pt x="286" y="83"/>
                        <a:pt x="256" y="136"/>
                      </a:cubicBezTo>
                      <a:cubicBezTo>
                        <a:pt x="226" y="189"/>
                        <a:pt x="113" y="250"/>
                        <a:pt x="75" y="318"/>
                      </a:cubicBezTo>
                      <a:cubicBezTo>
                        <a:pt x="37" y="386"/>
                        <a:pt x="0" y="470"/>
                        <a:pt x="30" y="545"/>
                      </a:cubicBezTo>
                      <a:cubicBezTo>
                        <a:pt x="60" y="620"/>
                        <a:pt x="211" y="726"/>
                        <a:pt x="256" y="771"/>
                      </a:cubicBezTo>
                      <a:cubicBezTo>
                        <a:pt x="301" y="816"/>
                        <a:pt x="294" y="809"/>
                        <a:pt x="302" y="817"/>
                      </a:cubicBezTo>
                    </a:path>
                  </a:pathLst>
                </a:custGeom>
                <a:noFill/>
                <a:ln w="222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42" name="Oval 8">
                  <a:extLst>
                    <a:ext uri="{FF2B5EF4-FFF2-40B4-BE49-F238E27FC236}">
                      <a16:creationId xmlns:a16="http://schemas.microsoft.com/office/drawing/2014/main" id="{DC2C5527-FB62-8845-ADFF-D0DDDB3B6ADB}"/>
                    </a:ext>
                  </a:extLst>
                </p:cNvPr>
                <p:cNvSpPr>
                  <a:spLocks noChangeArrowheads="1"/>
                </p:cNvSpPr>
                <p:nvPr/>
              </p:nvSpPr>
              <p:spPr bwMode="auto">
                <a:xfrm>
                  <a:off x="1148" y="1126"/>
                  <a:ext cx="500" cy="304"/>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sp>
              <p:nvSpPr>
                <p:cNvPr id="77" name="Freeform 9">
                  <a:extLst>
                    <a:ext uri="{FF2B5EF4-FFF2-40B4-BE49-F238E27FC236}">
                      <a16:creationId xmlns:a16="http://schemas.microsoft.com/office/drawing/2014/main" id="{95F7FBDE-FB00-E340-BE22-6F6AEFCE59A6}"/>
                    </a:ext>
                  </a:extLst>
                </p:cNvPr>
                <p:cNvSpPr>
                  <a:spLocks/>
                </p:cNvSpPr>
                <p:nvPr/>
              </p:nvSpPr>
              <p:spPr bwMode="auto">
                <a:xfrm>
                  <a:off x="1362" y="1117"/>
                  <a:ext cx="429" cy="495"/>
                </a:xfrm>
                <a:custGeom>
                  <a:avLst/>
                  <a:gdLst>
                    <a:gd name="T0" fmla="*/ 0 w 273"/>
                    <a:gd name="T1" fmla="*/ 1183 h 370"/>
                    <a:gd name="T2" fmla="*/ 395186 w 273"/>
                    <a:gd name="T3" fmla="*/ 7480 h 370"/>
                    <a:gd name="T4" fmla="*/ 395186 w 273"/>
                    <a:gd name="T5" fmla="*/ 45836 h 370"/>
                    <a:gd name="T6" fmla="*/ 592887 w 273"/>
                    <a:gd name="T7" fmla="*/ 45836 h 370"/>
                    <a:gd name="T8" fmla="*/ 0 60000 65536"/>
                    <a:gd name="T9" fmla="*/ 0 60000 65536"/>
                    <a:gd name="T10" fmla="*/ 0 60000 65536"/>
                    <a:gd name="T11" fmla="*/ 0 60000 65536"/>
                    <a:gd name="T12" fmla="*/ 0 w 273"/>
                    <a:gd name="T13" fmla="*/ 0 h 370"/>
                    <a:gd name="T14" fmla="*/ 273 w 273"/>
                    <a:gd name="T15" fmla="*/ 370 h 370"/>
                  </a:gdLst>
                  <a:ahLst/>
                  <a:cxnLst>
                    <a:cxn ang="T8">
                      <a:pos x="T0" y="T1"/>
                    </a:cxn>
                    <a:cxn ang="T9">
                      <a:pos x="T2" y="T3"/>
                    </a:cxn>
                    <a:cxn ang="T10">
                      <a:pos x="T4" y="T5"/>
                    </a:cxn>
                    <a:cxn ang="T11">
                      <a:pos x="T6" y="T7"/>
                    </a:cxn>
                  </a:cxnLst>
                  <a:rect l="T12" t="T13" r="T14" b="T15"/>
                  <a:pathLst>
                    <a:path w="273" h="370">
                      <a:moveTo>
                        <a:pt x="0" y="8"/>
                      </a:moveTo>
                      <a:cubicBezTo>
                        <a:pt x="76" y="4"/>
                        <a:pt x="152" y="0"/>
                        <a:pt x="182" y="53"/>
                      </a:cubicBezTo>
                      <a:cubicBezTo>
                        <a:pt x="212" y="106"/>
                        <a:pt x="167" y="280"/>
                        <a:pt x="182" y="325"/>
                      </a:cubicBezTo>
                      <a:cubicBezTo>
                        <a:pt x="197" y="370"/>
                        <a:pt x="258" y="325"/>
                        <a:pt x="273" y="325"/>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78" name="Freeform 10">
                  <a:extLst>
                    <a:ext uri="{FF2B5EF4-FFF2-40B4-BE49-F238E27FC236}">
                      <a16:creationId xmlns:a16="http://schemas.microsoft.com/office/drawing/2014/main" id="{C4EFC07E-D648-D840-9FF9-969A072CB979}"/>
                    </a:ext>
                  </a:extLst>
                </p:cNvPr>
                <p:cNvSpPr>
                  <a:spLocks/>
                </p:cNvSpPr>
                <p:nvPr/>
              </p:nvSpPr>
              <p:spPr bwMode="auto">
                <a:xfrm>
                  <a:off x="1220" y="1308"/>
                  <a:ext cx="71" cy="60"/>
                </a:xfrm>
                <a:custGeom>
                  <a:avLst/>
                  <a:gdLst>
                    <a:gd name="T0" fmla="*/ 0 w 45"/>
                    <a:gd name="T1" fmla="*/ 6031 h 45"/>
                    <a:gd name="T2" fmla="*/ 104686 w 45"/>
                    <a:gd name="T3" fmla="*/ 0 h 45"/>
                    <a:gd name="T4" fmla="*/ 0 60000 65536"/>
                    <a:gd name="T5" fmla="*/ 0 60000 65536"/>
                    <a:gd name="T6" fmla="*/ 0 w 45"/>
                    <a:gd name="T7" fmla="*/ 0 h 45"/>
                    <a:gd name="T8" fmla="*/ 45 w 45"/>
                    <a:gd name="T9" fmla="*/ 45 h 45"/>
                  </a:gdLst>
                  <a:ahLst/>
                  <a:cxnLst>
                    <a:cxn ang="T4">
                      <a:pos x="T0" y="T1"/>
                    </a:cxn>
                    <a:cxn ang="T5">
                      <a:pos x="T2" y="T3"/>
                    </a:cxn>
                  </a:cxnLst>
                  <a:rect l="T6" t="T7" r="T8" b="T9"/>
                  <a:pathLst>
                    <a:path w="45" h="45">
                      <a:moveTo>
                        <a:pt x="0" y="45"/>
                      </a:moveTo>
                      <a:cubicBezTo>
                        <a:pt x="19" y="26"/>
                        <a:pt x="38" y="7"/>
                        <a:pt x="45" y="0"/>
                      </a:cubicBezTo>
                    </a:path>
                  </a:pathLst>
                </a:custGeom>
                <a:noFill/>
                <a:ln w="158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45" name="Oval 11">
                  <a:extLst>
                    <a:ext uri="{FF2B5EF4-FFF2-40B4-BE49-F238E27FC236}">
                      <a16:creationId xmlns:a16="http://schemas.microsoft.com/office/drawing/2014/main" id="{9029FC7A-5BEC-0349-9964-A5A52118C5E7}"/>
                    </a:ext>
                  </a:extLst>
                </p:cNvPr>
                <p:cNvSpPr>
                  <a:spLocks noChangeArrowheads="1"/>
                </p:cNvSpPr>
                <p:nvPr/>
              </p:nvSpPr>
              <p:spPr bwMode="auto">
                <a:xfrm>
                  <a:off x="930" y="1933"/>
                  <a:ext cx="432" cy="467"/>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sp>
              <p:nvSpPr>
                <p:cNvPr id="55346" name="Oval 12">
                  <a:extLst>
                    <a:ext uri="{FF2B5EF4-FFF2-40B4-BE49-F238E27FC236}">
                      <a16:creationId xmlns:a16="http://schemas.microsoft.com/office/drawing/2014/main" id="{99B32CDC-00DB-6E4D-B954-C5DAEDC6E4CD}"/>
                    </a:ext>
                  </a:extLst>
                </p:cNvPr>
                <p:cNvSpPr>
                  <a:spLocks noChangeArrowheads="1"/>
                </p:cNvSpPr>
                <p:nvPr/>
              </p:nvSpPr>
              <p:spPr bwMode="auto">
                <a:xfrm>
                  <a:off x="1291" y="1187"/>
                  <a:ext cx="71" cy="61"/>
                </a:xfrm>
                <a:prstGeom prst="ellipse">
                  <a:avLst/>
                </a:prstGeom>
                <a:solidFill>
                  <a:srgbClr val="000000"/>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grpSp>
          <p:sp>
            <p:nvSpPr>
              <p:cNvPr id="73" name="Text Box 13">
                <a:extLst>
                  <a:ext uri="{FF2B5EF4-FFF2-40B4-BE49-F238E27FC236}">
                    <a16:creationId xmlns:a16="http://schemas.microsoft.com/office/drawing/2014/main" id="{8B7A1F2B-4E46-904B-AF16-63905FF5C452}"/>
                  </a:ext>
                </a:extLst>
              </p:cNvPr>
              <p:cNvSpPr txBox="1">
                <a:spLocks noChangeArrowheads="1"/>
              </p:cNvSpPr>
              <p:nvPr/>
            </p:nvSpPr>
            <p:spPr bwMode="auto">
              <a:xfrm>
                <a:off x="884" y="1979"/>
                <a:ext cx="1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800" kern="0">
                    <a:solidFill>
                      <a:prstClr val="black"/>
                    </a:solidFill>
                    <a:latin typeface="Franklin Gothic Medium" charset="0"/>
                    <a:cs typeface=""/>
                  </a:rPr>
                  <a:t>-</a:t>
                </a:r>
              </a:p>
            </p:txBody>
          </p:sp>
        </p:grpSp>
        <p:sp>
          <p:nvSpPr>
            <p:cNvPr id="70" name="Text Box 14">
              <a:extLst>
                <a:ext uri="{FF2B5EF4-FFF2-40B4-BE49-F238E27FC236}">
                  <a16:creationId xmlns:a16="http://schemas.microsoft.com/office/drawing/2014/main" id="{DA725D02-15CB-4E49-B05C-41C8A9BC7DA3}"/>
                </a:ext>
              </a:extLst>
            </p:cNvPr>
            <p:cNvSpPr txBox="1">
              <a:spLocks noChangeArrowheads="1"/>
            </p:cNvSpPr>
            <p:nvPr/>
          </p:nvSpPr>
          <p:spPr bwMode="auto">
            <a:xfrm>
              <a:off x="815" y="3385"/>
              <a:ext cx="652" cy="194"/>
            </a:xfrm>
            <a:prstGeom prst="rect">
              <a:avLst/>
            </a:prstGeom>
            <a:solidFill>
              <a:srgbClr val="FFCC99"/>
            </a:solidFill>
            <a:ln w="9525">
              <a:solidFill>
                <a:sysClr val="windowText" lastClr="000000"/>
              </a:solidFill>
              <a:miter lim="800000"/>
              <a:headEnd/>
              <a:tailEnd/>
            </a:ln>
          </p:spPr>
          <p:txBody>
            <a:bodyPr wrap="square">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algn="ctr" defTabSz="914377">
                <a:spcBef>
                  <a:spcPct val="50000"/>
                </a:spcBef>
                <a:buClrTx/>
                <a:buSzTx/>
                <a:buNone/>
                <a:defRPr/>
              </a:pPr>
              <a:r>
                <a:rPr lang="en-US" altLang="x-none" sz="1400" kern="0" dirty="0">
                  <a:solidFill>
                    <a:prstClr val="black"/>
                  </a:solidFill>
                  <a:latin typeface="Calibri" panose="020F0502020204030204" pitchFamily="34" charset="0"/>
                  <a:cs typeface="Calibri" panose="020F0502020204030204" pitchFamily="34" charset="0"/>
                </a:rPr>
                <a:t>NORMAL</a:t>
              </a:r>
            </a:p>
          </p:txBody>
        </p:sp>
      </p:grpSp>
      <p:grpSp>
        <p:nvGrpSpPr>
          <p:cNvPr id="55299" name="Group 57">
            <a:extLst>
              <a:ext uri="{FF2B5EF4-FFF2-40B4-BE49-F238E27FC236}">
                <a16:creationId xmlns:a16="http://schemas.microsoft.com/office/drawing/2014/main" id="{62106CCB-8936-8348-9D93-5BC3415F75BB}"/>
              </a:ext>
            </a:extLst>
          </p:cNvPr>
          <p:cNvGrpSpPr>
            <a:grpSpLocks/>
          </p:cNvGrpSpPr>
          <p:nvPr/>
        </p:nvGrpSpPr>
        <p:grpSpPr bwMode="auto">
          <a:xfrm>
            <a:off x="4295777" y="1700214"/>
            <a:ext cx="1871663" cy="4011613"/>
            <a:chOff x="1746" y="1071"/>
            <a:chExt cx="1179" cy="2527"/>
          </a:xfrm>
        </p:grpSpPr>
        <p:sp>
          <p:nvSpPr>
            <p:cNvPr id="82" name="Line 18">
              <a:extLst>
                <a:ext uri="{FF2B5EF4-FFF2-40B4-BE49-F238E27FC236}">
                  <a16:creationId xmlns:a16="http://schemas.microsoft.com/office/drawing/2014/main" id="{C2CDDA5E-1665-9B45-A918-AC603CDF5631}"/>
                </a:ext>
              </a:extLst>
            </p:cNvPr>
            <p:cNvSpPr>
              <a:spLocks noChangeShapeType="1"/>
            </p:cNvSpPr>
            <p:nvPr/>
          </p:nvSpPr>
          <p:spPr bwMode="auto">
            <a:xfrm>
              <a:off x="2568" y="1384"/>
              <a:ext cx="0" cy="1819"/>
            </a:xfrm>
            <a:prstGeom prst="line">
              <a:avLst/>
            </a:prstGeom>
            <a:noFill/>
            <a:ln w="254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83" name="Freeform 19">
              <a:extLst>
                <a:ext uri="{FF2B5EF4-FFF2-40B4-BE49-F238E27FC236}">
                  <a16:creationId xmlns:a16="http://schemas.microsoft.com/office/drawing/2014/main" id="{CFAE7563-7ACE-254E-B317-90EC42AB7624}"/>
                </a:ext>
              </a:extLst>
            </p:cNvPr>
            <p:cNvSpPr>
              <a:spLocks/>
            </p:cNvSpPr>
            <p:nvPr/>
          </p:nvSpPr>
          <p:spPr bwMode="auto">
            <a:xfrm>
              <a:off x="1746" y="1570"/>
              <a:ext cx="822" cy="1093"/>
            </a:xfrm>
            <a:custGeom>
              <a:avLst/>
              <a:gdLst>
                <a:gd name="T0" fmla="*/ 2147483646 w 302"/>
                <a:gd name="T1" fmla="*/ 0 h 817"/>
                <a:gd name="T2" fmla="*/ 2147483646 w 302"/>
                <a:gd name="T3" fmla="*/ 19138 h 817"/>
                <a:gd name="T4" fmla="*/ 1850977858 w 302"/>
                <a:gd name="T5" fmla="*/ 44774 h 817"/>
                <a:gd name="T6" fmla="*/ 743514656 w 302"/>
                <a:gd name="T7" fmla="*/ 76711 h 817"/>
                <a:gd name="T8" fmla="*/ 2147483646 w 302"/>
                <a:gd name="T9" fmla="*/ 108507 h 817"/>
                <a:gd name="T10" fmla="*/ 2147483646 w 302"/>
                <a:gd name="T11" fmla="*/ 115082 h 817"/>
                <a:gd name="T12" fmla="*/ 0 60000 65536"/>
                <a:gd name="T13" fmla="*/ 0 60000 65536"/>
                <a:gd name="T14" fmla="*/ 0 60000 65536"/>
                <a:gd name="T15" fmla="*/ 0 60000 65536"/>
                <a:gd name="T16" fmla="*/ 0 60000 65536"/>
                <a:gd name="T17" fmla="*/ 0 60000 65536"/>
                <a:gd name="T18" fmla="*/ 0 w 302"/>
                <a:gd name="T19" fmla="*/ 0 h 817"/>
                <a:gd name="T20" fmla="*/ 302 w 302"/>
                <a:gd name="T21" fmla="*/ 817 h 817"/>
              </a:gdLst>
              <a:ahLst/>
              <a:cxnLst>
                <a:cxn ang="T12">
                  <a:pos x="T0" y="T1"/>
                </a:cxn>
                <a:cxn ang="T13">
                  <a:pos x="T2" y="T3"/>
                </a:cxn>
                <a:cxn ang="T14">
                  <a:pos x="T4" y="T5"/>
                </a:cxn>
                <a:cxn ang="T15">
                  <a:pos x="T6" y="T7"/>
                </a:cxn>
                <a:cxn ang="T16">
                  <a:pos x="T8" y="T9"/>
                </a:cxn>
                <a:cxn ang="T17">
                  <a:pos x="T10" y="T11"/>
                </a:cxn>
              </a:cxnLst>
              <a:rect l="T18" t="T19" r="T20" b="T21"/>
              <a:pathLst>
                <a:path w="302" h="817">
                  <a:moveTo>
                    <a:pt x="256" y="0"/>
                  </a:moveTo>
                  <a:cubicBezTo>
                    <a:pt x="271" y="41"/>
                    <a:pt x="286" y="83"/>
                    <a:pt x="256" y="136"/>
                  </a:cubicBezTo>
                  <a:cubicBezTo>
                    <a:pt x="226" y="189"/>
                    <a:pt x="113" y="250"/>
                    <a:pt x="75" y="318"/>
                  </a:cubicBezTo>
                  <a:cubicBezTo>
                    <a:pt x="37" y="386"/>
                    <a:pt x="0" y="470"/>
                    <a:pt x="30" y="545"/>
                  </a:cubicBezTo>
                  <a:cubicBezTo>
                    <a:pt x="60" y="620"/>
                    <a:pt x="211" y="726"/>
                    <a:pt x="256" y="771"/>
                  </a:cubicBezTo>
                  <a:cubicBezTo>
                    <a:pt x="301" y="816"/>
                    <a:pt x="294" y="809"/>
                    <a:pt x="302" y="817"/>
                  </a:cubicBezTo>
                </a:path>
              </a:pathLst>
            </a:custGeom>
            <a:noFill/>
            <a:ln w="222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27" name="Oval 20">
              <a:extLst>
                <a:ext uri="{FF2B5EF4-FFF2-40B4-BE49-F238E27FC236}">
                  <a16:creationId xmlns:a16="http://schemas.microsoft.com/office/drawing/2014/main" id="{88F7C0A0-27A2-374A-A00A-FAA54EA1B24B}"/>
                </a:ext>
              </a:extLst>
            </p:cNvPr>
            <p:cNvSpPr>
              <a:spLocks noChangeArrowheads="1"/>
            </p:cNvSpPr>
            <p:nvPr/>
          </p:nvSpPr>
          <p:spPr bwMode="auto">
            <a:xfrm>
              <a:off x="2282" y="1080"/>
              <a:ext cx="500" cy="304"/>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85" name="Freeform 21">
              <a:extLst>
                <a:ext uri="{FF2B5EF4-FFF2-40B4-BE49-F238E27FC236}">
                  <a16:creationId xmlns:a16="http://schemas.microsoft.com/office/drawing/2014/main" id="{907E2DE3-8473-C041-B1F9-C99A14FFB513}"/>
                </a:ext>
              </a:extLst>
            </p:cNvPr>
            <p:cNvSpPr>
              <a:spLocks/>
            </p:cNvSpPr>
            <p:nvPr/>
          </p:nvSpPr>
          <p:spPr bwMode="auto">
            <a:xfrm>
              <a:off x="2496" y="1071"/>
              <a:ext cx="429" cy="495"/>
            </a:xfrm>
            <a:custGeom>
              <a:avLst/>
              <a:gdLst>
                <a:gd name="T0" fmla="*/ 0 w 273"/>
                <a:gd name="T1" fmla="*/ 1183 h 370"/>
                <a:gd name="T2" fmla="*/ 395186 w 273"/>
                <a:gd name="T3" fmla="*/ 7480 h 370"/>
                <a:gd name="T4" fmla="*/ 395186 w 273"/>
                <a:gd name="T5" fmla="*/ 45836 h 370"/>
                <a:gd name="T6" fmla="*/ 592887 w 273"/>
                <a:gd name="T7" fmla="*/ 45836 h 370"/>
                <a:gd name="T8" fmla="*/ 0 60000 65536"/>
                <a:gd name="T9" fmla="*/ 0 60000 65536"/>
                <a:gd name="T10" fmla="*/ 0 60000 65536"/>
                <a:gd name="T11" fmla="*/ 0 60000 65536"/>
                <a:gd name="T12" fmla="*/ 0 w 273"/>
                <a:gd name="T13" fmla="*/ 0 h 370"/>
                <a:gd name="T14" fmla="*/ 273 w 273"/>
                <a:gd name="T15" fmla="*/ 370 h 370"/>
              </a:gdLst>
              <a:ahLst/>
              <a:cxnLst>
                <a:cxn ang="T8">
                  <a:pos x="T0" y="T1"/>
                </a:cxn>
                <a:cxn ang="T9">
                  <a:pos x="T2" y="T3"/>
                </a:cxn>
                <a:cxn ang="T10">
                  <a:pos x="T4" y="T5"/>
                </a:cxn>
                <a:cxn ang="T11">
                  <a:pos x="T6" y="T7"/>
                </a:cxn>
              </a:cxnLst>
              <a:rect l="T12" t="T13" r="T14" b="T15"/>
              <a:pathLst>
                <a:path w="273" h="370">
                  <a:moveTo>
                    <a:pt x="0" y="8"/>
                  </a:moveTo>
                  <a:cubicBezTo>
                    <a:pt x="76" y="4"/>
                    <a:pt x="152" y="0"/>
                    <a:pt x="182" y="53"/>
                  </a:cubicBezTo>
                  <a:cubicBezTo>
                    <a:pt x="212" y="106"/>
                    <a:pt x="167" y="280"/>
                    <a:pt x="182" y="325"/>
                  </a:cubicBezTo>
                  <a:cubicBezTo>
                    <a:pt x="197" y="370"/>
                    <a:pt x="258" y="325"/>
                    <a:pt x="273" y="325"/>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86" name="Freeform 22">
              <a:extLst>
                <a:ext uri="{FF2B5EF4-FFF2-40B4-BE49-F238E27FC236}">
                  <a16:creationId xmlns:a16="http://schemas.microsoft.com/office/drawing/2014/main" id="{C37A3B5F-326A-DC45-ABEC-A8D2A2FAF8BA}"/>
                </a:ext>
              </a:extLst>
            </p:cNvPr>
            <p:cNvSpPr>
              <a:spLocks/>
            </p:cNvSpPr>
            <p:nvPr/>
          </p:nvSpPr>
          <p:spPr bwMode="auto">
            <a:xfrm>
              <a:off x="2354" y="1262"/>
              <a:ext cx="71" cy="60"/>
            </a:xfrm>
            <a:custGeom>
              <a:avLst/>
              <a:gdLst>
                <a:gd name="T0" fmla="*/ 0 w 45"/>
                <a:gd name="T1" fmla="*/ 6031 h 45"/>
                <a:gd name="T2" fmla="*/ 104686 w 45"/>
                <a:gd name="T3" fmla="*/ 0 h 45"/>
                <a:gd name="T4" fmla="*/ 0 60000 65536"/>
                <a:gd name="T5" fmla="*/ 0 60000 65536"/>
                <a:gd name="T6" fmla="*/ 0 w 45"/>
                <a:gd name="T7" fmla="*/ 0 h 45"/>
                <a:gd name="T8" fmla="*/ 45 w 45"/>
                <a:gd name="T9" fmla="*/ 45 h 45"/>
              </a:gdLst>
              <a:ahLst/>
              <a:cxnLst>
                <a:cxn ang="T4">
                  <a:pos x="T0" y="T1"/>
                </a:cxn>
                <a:cxn ang="T5">
                  <a:pos x="T2" y="T3"/>
                </a:cxn>
              </a:cxnLst>
              <a:rect l="T6" t="T7" r="T8" b="T9"/>
              <a:pathLst>
                <a:path w="45" h="45">
                  <a:moveTo>
                    <a:pt x="0" y="45"/>
                  </a:moveTo>
                  <a:cubicBezTo>
                    <a:pt x="19" y="26"/>
                    <a:pt x="38" y="7"/>
                    <a:pt x="45" y="0"/>
                  </a:cubicBezTo>
                </a:path>
              </a:pathLst>
            </a:custGeom>
            <a:noFill/>
            <a:ln w="158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30" name="Oval 23">
              <a:extLst>
                <a:ext uri="{FF2B5EF4-FFF2-40B4-BE49-F238E27FC236}">
                  <a16:creationId xmlns:a16="http://schemas.microsoft.com/office/drawing/2014/main" id="{0A934C12-8836-D143-83C2-67D66B3DF78A}"/>
                </a:ext>
              </a:extLst>
            </p:cNvPr>
            <p:cNvSpPr>
              <a:spLocks noChangeArrowheads="1"/>
            </p:cNvSpPr>
            <p:nvPr/>
          </p:nvSpPr>
          <p:spPr bwMode="auto">
            <a:xfrm>
              <a:off x="1927" y="1933"/>
              <a:ext cx="569" cy="545"/>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55331" name="Oval 24">
              <a:extLst>
                <a:ext uri="{FF2B5EF4-FFF2-40B4-BE49-F238E27FC236}">
                  <a16:creationId xmlns:a16="http://schemas.microsoft.com/office/drawing/2014/main" id="{1FAD30F5-63A8-974A-A75A-1AEC0B95704F}"/>
                </a:ext>
              </a:extLst>
            </p:cNvPr>
            <p:cNvSpPr>
              <a:spLocks noChangeArrowheads="1"/>
            </p:cNvSpPr>
            <p:nvPr/>
          </p:nvSpPr>
          <p:spPr bwMode="auto">
            <a:xfrm>
              <a:off x="2425" y="1141"/>
              <a:ext cx="71" cy="61"/>
            </a:xfrm>
            <a:prstGeom prst="ellipse">
              <a:avLst/>
            </a:prstGeom>
            <a:solidFill>
              <a:srgbClr val="000000"/>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89" name="Text Box 25">
              <a:extLst>
                <a:ext uri="{FF2B5EF4-FFF2-40B4-BE49-F238E27FC236}">
                  <a16:creationId xmlns:a16="http://schemas.microsoft.com/office/drawing/2014/main" id="{41036055-56A6-834C-B171-7BD3D3590B71}"/>
                </a:ext>
              </a:extLst>
            </p:cNvPr>
            <p:cNvSpPr txBox="1">
              <a:spLocks noChangeArrowheads="1"/>
            </p:cNvSpPr>
            <p:nvPr/>
          </p:nvSpPr>
          <p:spPr bwMode="auto">
            <a:xfrm>
              <a:off x="1973" y="1161"/>
              <a:ext cx="1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000" kern="0">
                  <a:solidFill>
                    <a:srgbClr val="000000"/>
                  </a:solidFill>
                  <a:latin typeface="Franklin Gothic Medium" charset="0"/>
                  <a:cs typeface=""/>
                </a:rPr>
                <a:t>+</a:t>
              </a:r>
            </a:p>
          </p:txBody>
        </p:sp>
        <p:sp>
          <p:nvSpPr>
            <p:cNvPr id="90" name="Text Box 26">
              <a:extLst>
                <a:ext uri="{FF2B5EF4-FFF2-40B4-BE49-F238E27FC236}">
                  <a16:creationId xmlns:a16="http://schemas.microsoft.com/office/drawing/2014/main" id="{CD1D2332-DB88-3A45-8779-935556ED2A50}"/>
                </a:ext>
              </a:extLst>
            </p:cNvPr>
            <p:cNvSpPr txBox="1">
              <a:spLocks noChangeArrowheads="1"/>
            </p:cNvSpPr>
            <p:nvPr/>
          </p:nvSpPr>
          <p:spPr bwMode="auto">
            <a:xfrm>
              <a:off x="2109" y="2014"/>
              <a:ext cx="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400" kern="0">
                  <a:solidFill>
                    <a:srgbClr val="000000"/>
                  </a:solidFill>
                  <a:latin typeface="Franklin Gothic Medium" charset="0"/>
                  <a:cs typeface=""/>
                </a:rPr>
                <a:t>-</a:t>
              </a:r>
            </a:p>
          </p:txBody>
        </p:sp>
        <p:sp>
          <p:nvSpPr>
            <p:cNvPr id="91" name="Text Box 27">
              <a:extLst>
                <a:ext uri="{FF2B5EF4-FFF2-40B4-BE49-F238E27FC236}">
                  <a16:creationId xmlns:a16="http://schemas.microsoft.com/office/drawing/2014/main" id="{863A12CA-5A3C-204F-8019-2F2AE6259FB2}"/>
                </a:ext>
              </a:extLst>
            </p:cNvPr>
            <p:cNvSpPr txBox="1">
              <a:spLocks noChangeArrowheads="1"/>
            </p:cNvSpPr>
            <p:nvPr/>
          </p:nvSpPr>
          <p:spPr bwMode="auto">
            <a:xfrm>
              <a:off x="2136" y="3385"/>
              <a:ext cx="582" cy="213"/>
            </a:xfrm>
            <a:prstGeom prst="rect">
              <a:avLst/>
            </a:prstGeom>
            <a:solidFill>
              <a:srgbClr val="FFCC99"/>
            </a:solidFill>
            <a:ln w="9525">
              <a:solidFill>
                <a:srgbClr val="FF0000"/>
              </a:solidFill>
              <a:miter lim="800000"/>
              <a:headEnd/>
              <a:tailEnd/>
            </a:ln>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algn="ctr" defTabSz="914377">
                <a:spcBef>
                  <a:spcPct val="50000"/>
                </a:spcBef>
                <a:buClrTx/>
                <a:buSzTx/>
                <a:buNone/>
                <a:defRPr/>
              </a:pPr>
              <a:r>
                <a:rPr lang="en-US" altLang="x-none" sz="1600" b="1" kern="0" dirty="0">
                  <a:solidFill>
                    <a:srgbClr val="000000"/>
                  </a:solidFill>
                  <a:latin typeface="Calibri" panose="020F0502020204030204" pitchFamily="34" charset="0"/>
                  <a:cs typeface="Calibri" panose="020F0502020204030204" pitchFamily="34" charset="0"/>
                </a:rPr>
                <a:t>GEG</a:t>
              </a:r>
            </a:p>
          </p:txBody>
        </p:sp>
      </p:grpSp>
      <p:grpSp>
        <p:nvGrpSpPr>
          <p:cNvPr id="55301" name="Group 56">
            <a:extLst>
              <a:ext uri="{FF2B5EF4-FFF2-40B4-BE49-F238E27FC236}">
                <a16:creationId xmlns:a16="http://schemas.microsoft.com/office/drawing/2014/main" id="{0C1BB2DD-5CD4-8A4C-A691-E7F38B34F701}"/>
              </a:ext>
            </a:extLst>
          </p:cNvPr>
          <p:cNvGrpSpPr>
            <a:grpSpLocks/>
          </p:cNvGrpSpPr>
          <p:nvPr/>
        </p:nvGrpSpPr>
        <p:grpSpPr bwMode="auto">
          <a:xfrm>
            <a:off x="6456366" y="1700214"/>
            <a:ext cx="1439863" cy="4011613"/>
            <a:chOff x="4422" y="1071"/>
            <a:chExt cx="907" cy="2527"/>
          </a:xfrm>
        </p:grpSpPr>
        <p:sp>
          <p:nvSpPr>
            <p:cNvPr id="106" name="Line 44">
              <a:extLst>
                <a:ext uri="{FF2B5EF4-FFF2-40B4-BE49-F238E27FC236}">
                  <a16:creationId xmlns:a16="http://schemas.microsoft.com/office/drawing/2014/main" id="{35E46AF3-ED4B-AE4D-BB57-5CBEBBB7C001}"/>
                </a:ext>
              </a:extLst>
            </p:cNvPr>
            <p:cNvSpPr>
              <a:spLocks noChangeShapeType="1"/>
            </p:cNvSpPr>
            <p:nvPr/>
          </p:nvSpPr>
          <p:spPr bwMode="auto">
            <a:xfrm>
              <a:off x="4972" y="1384"/>
              <a:ext cx="0" cy="1819"/>
            </a:xfrm>
            <a:prstGeom prst="line">
              <a:avLst/>
            </a:prstGeom>
            <a:noFill/>
            <a:ln w="254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107" name="Freeform 45">
              <a:extLst>
                <a:ext uri="{FF2B5EF4-FFF2-40B4-BE49-F238E27FC236}">
                  <a16:creationId xmlns:a16="http://schemas.microsoft.com/office/drawing/2014/main" id="{3EE4C724-F322-964D-ABC5-7628DD2DE9D9}"/>
                </a:ext>
              </a:extLst>
            </p:cNvPr>
            <p:cNvSpPr>
              <a:spLocks/>
            </p:cNvSpPr>
            <p:nvPr/>
          </p:nvSpPr>
          <p:spPr bwMode="auto">
            <a:xfrm>
              <a:off x="4513" y="1504"/>
              <a:ext cx="459" cy="1093"/>
            </a:xfrm>
            <a:custGeom>
              <a:avLst/>
              <a:gdLst>
                <a:gd name="T0" fmla="*/ 315319 w 302"/>
                <a:gd name="T1" fmla="*/ 0 h 817"/>
                <a:gd name="T2" fmla="*/ 315319 w 302"/>
                <a:gd name="T3" fmla="*/ 19138 h 817"/>
                <a:gd name="T4" fmla="*/ 92338 w 302"/>
                <a:gd name="T5" fmla="*/ 44774 h 817"/>
                <a:gd name="T6" fmla="*/ 37187 w 302"/>
                <a:gd name="T7" fmla="*/ 76711 h 817"/>
                <a:gd name="T8" fmla="*/ 315319 w 302"/>
                <a:gd name="T9" fmla="*/ 108507 h 817"/>
                <a:gd name="T10" fmla="*/ 372614 w 302"/>
                <a:gd name="T11" fmla="*/ 115082 h 817"/>
                <a:gd name="T12" fmla="*/ 0 60000 65536"/>
                <a:gd name="T13" fmla="*/ 0 60000 65536"/>
                <a:gd name="T14" fmla="*/ 0 60000 65536"/>
                <a:gd name="T15" fmla="*/ 0 60000 65536"/>
                <a:gd name="T16" fmla="*/ 0 60000 65536"/>
                <a:gd name="T17" fmla="*/ 0 60000 65536"/>
                <a:gd name="T18" fmla="*/ 0 w 302"/>
                <a:gd name="T19" fmla="*/ 0 h 817"/>
                <a:gd name="T20" fmla="*/ 302 w 302"/>
                <a:gd name="T21" fmla="*/ 817 h 817"/>
              </a:gdLst>
              <a:ahLst/>
              <a:cxnLst>
                <a:cxn ang="T12">
                  <a:pos x="T0" y="T1"/>
                </a:cxn>
                <a:cxn ang="T13">
                  <a:pos x="T2" y="T3"/>
                </a:cxn>
                <a:cxn ang="T14">
                  <a:pos x="T4" y="T5"/>
                </a:cxn>
                <a:cxn ang="T15">
                  <a:pos x="T6" y="T7"/>
                </a:cxn>
                <a:cxn ang="T16">
                  <a:pos x="T8" y="T9"/>
                </a:cxn>
                <a:cxn ang="T17">
                  <a:pos x="T10" y="T11"/>
                </a:cxn>
              </a:cxnLst>
              <a:rect l="T18" t="T19" r="T20" b="T21"/>
              <a:pathLst>
                <a:path w="302" h="817">
                  <a:moveTo>
                    <a:pt x="256" y="0"/>
                  </a:moveTo>
                  <a:cubicBezTo>
                    <a:pt x="271" y="41"/>
                    <a:pt x="286" y="83"/>
                    <a:pt x="256" y="136"/>
                  </a:cubicBezTo>
                  <a:cubicBezTo>
                    <a:pt x="226" y="189"/>
                    <a:pt x="113" y="250"/>
                    <a:pt x="75" y="318"/>
                  </a:cubicBezTo>
                  <a:cubicBezTo>
                    <a:pt x="37" y="386"/>
                    <a:pt x="0" y="470"/>
                    <a:pt x="30" y="545"/>
                  </a:cubicBezTo>
                  <a:cubicBezTo>
                    <a:pt x="60" y="620"/>
                    <a:pt x="211" y="726"/>
                    <a:pt x="256" y="771"/>
                  </a:cubicBezTo>
                  <a:cubicBezTo>
                    <a:pt x="301" y="816"/>
                    <a:pt x="294" y="809"/>
                    <a:pt x="302" y="817"/>
                  </a:cubicBezTo>
                </a:path>
              </a:pathLst>
            </a:custGeom>
            <a:noFill/>
            <a:ln w="222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05" name="Oval 46">
              <a:extLst>
                <a:ext uri="{FF2B5EF4-FFF2-40B4-BE49-F238E27FC236}">
                  <a16:creationId xmlns:a16="http://schemas.microsoft.com/office/drawing/2014/main" id="{410A6E10-06D8-6B4E-AD87-A454668E7120}"/>
                </a:ext>
              </a:extLst>
            </p:cNvPr>
            <p:cNvSpPr>
              <a:spLocks noChangeArrowheads="1"/>
            </p:cNvSpPr>
            <p:nvPr/>
          </p:nvSpPr>
          <p:spPr bwMode="auto">
            <a:xfrm>
              <a:off x="4686" y="1080"/>
              <a:ext cx="500" cy="304"/>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109" name="Freeform 47">
              <a:extLst>
                <a:ext uri="{FF2B5EF4-FFF2-40B4-BE49-F238E27FC236}">
                  <a16:creationId xmlns:a16="http://schemas.microsoft.com/office/drawing/2014/main" id="{A522C337-48FF-3C45-8AF1-0187E3AC9D3C}"/>
                </a:ext>
              </a:extLst>
            </p:cNvPr>
            <p:cNvSpPr>
              <a:spLocks/>
            </p:cNvSpPr>
            <p:nvPr/>
          </p:nvSpPr>
          <p:spPr bwMode="auto">
            <a:xfrm>
              <a:off x="4900" y="1071"/>
              <a:ext cx="429" cy="495"/>
            </a:xfrm>
            <a:custGeom>
              <a:avLst/>
              <a:gdLst>
                <a:gd name="T0" fmla="*/ 0 w 273"/>
                <a:gd name="T1" fmla="*/ 1183 h 370"/>
                <a:gd name="T2" fmla="*/ 395186 w 273"/>
                <a:gd name="T3" fmla="*/ 7480 h 370"/>
                <a:gd name="T4" fmla="*/ 395186 w 273"/>
                <a:gd name="T5" fmla="*/ 45836 h 370"/>
                <a:gd name="T6" fmla="*/ 592887 w 273"/>
                <a:gd name="T7" fmla="*/ 45836 h 370"/>
                <a:gd name="T8" fmla="*/ 0 60000 65536"/>
                <a:gd name="T9" fmla="*/ 0 60000 65536"/>
                <a:gd name="T10" fmla="*/ 0 60000 65536"/>
                <a:gd name="T11" fmla="*/ 0 60000 65536"/>
                <a:gd name="T12" fmla="*/ 0 w 273"/>
                <a:gd name="T13" fmla="*/ 0 h 370"/>
                <a:gd name="T14" fmla="*/ 273 w 273"/>
                <a:gd name="T15" fmla="*/ 370 h 370"/>
              </a:gdLst>
              <a:ahLst/>
              <a:cxnLst>
                <a:cxn ang="T8">
                  <a:pos x="T0" y="T1"/>
                </a:cxn>
                <a:cxn ang="T9">
                  <a:pos x="T2" y="T3"/>
                </a:cxn>
                <a:cxn ang="T10">
                  <a:pos x="T4" y="T5"/>
                </a:cxn>
                <a:cxn ang="T11">
                  <a:pos x="T6" y="T7"/>
                </a:cxn>
              </a:cxnLst>
              <a:rect l="T12" t="T13" r="T14" b="T15"/>
              <a:pathLst>
                <a:path w="273" h="370">
                  <a:moveTo>
                    <a:pt x="0" y="8"/>
                  </a:moveTo>
                  <a:cubicBezTo>
                    <a:pt x="76" y="4"/>
                    <a:pt x="152" y="0"/>
                    <a:pt x="182" y="53"/>
                  </a:cubicBezTo>
                  <a:cubicBezTo>
                    <a:pt x="212" y="106"/>
                    <a:pt x="167" y="280"/>
                    <a:pt x="182" y="325"/>
                  </a:cubicBezTo>
                  <a:cubicBezTo>
                    <a:pt x="197" y="370"/>
                    <a:pt x="258" y="325"/>
                    <a:pt x="273" y="325"/>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110" name="Freeform 48">
              <a:extLst>
                <a:ext uri="{FF2B5EF4-FFF2-40B4-BE49-F238E27FC236}">
                  <a16:creationId xmlns:a16="http://schemas.microsoft.com/office/drawing/2014/main" id="{46A4AEE9-BF3E-2147-B52C-3D3FFDD4D0CA}"/>
                </a:ext>
              </a:extLst>
            </p:cNvPr>
            <p:cNvSpPr>
              <a:spLocks/>
            </p:cNvSpPr>
            <p:nvPr/>
          </p:nvSpPr>
          <p:spPr bwMode="auto">
            <a:xfrm>
              <a:off x="4758" y="1262"/>
              <a:ext cx="71" cy="60"/>
            </a:xfrm>
            <a:custGeom>
              <a:avLst/>
              <a:gdLst>
                <a:gd name="T0" fmla="*/ 0 w 45"/>
                <a:gd name="T1" fmla="*/ 6031 h 45"/>
                <a:gd name="T2" fmla="*/ 104686 w 45"/>
                <a:gd name="T3" fmla="*/ 0 h 45"/>
                <a:gd name="T4" fmla="*/ 0 60000 65536"/>
                <a:gd name="T5" fmla="*/ 0 60000 65536"/>
                <a:gd name="T6" fmla="*/ 0 w 45"/>
                <a:gd name="T7" fmla="*/ 0 h 45"/>
                <a:gd name="T8" fmla="*/ 45 w 45"/>
                <a:gd name="T9" fmla="*/ 45 h 45"/>
              </a:gdLst>
              <a:ahLst/>
              <a:cxnLst>
                <a:cxn ang="T4">
                  <a:pos x="T0" y="T1"/>
                </a:cxn>
                <a:cxn ang="T5">
                  <a:pos x="T2" y="T3"/>
                </a:cxn>
              </a:cxnLst>
              <a:rect l="T6" t="T7" r="T8" b="T9"/>
              <a:pathLst>
                <a:path w="45" h="45">
                  <a:moveTo>
                    <a:pt x="0" y="45"/>
                  </a:moveTo>
                  <a:cubicBezTo>
                    <a:pt x="19" y="26"/>
                    <a:pt x="38" y="7"/>
                    <a:pt x="45" y="0"/>
                  </a:cubicBezTo>
                </a:path>
              </a:pathLst>
            </a:custGeom>
            <a:noFill/>
            <a:ln w="158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08" name="Oval 49">
              <a:extLst>
                <a:ext uri="{FF2B5EF4-FFF2-40B4-BE49-F238E27FC236}">
                  <a16:creationId xmlns:a16="http://schemas.microsoft.com/office/drawing/2014/main" id="{0C297160-3A49-094C-9D8B-679969D0BB79}"/>
                </a:ext>
              </a:extLst>
            </p:cNvPr>
            <p:cNvSpPr>
              <a:spLocks noChangeArrowheads="1"/>
            </p:cNvSpPr>
            <p:nvPr/>
          </p:nvSpPr>
          <p:spPr bwMode="auto">
            <a:xfrm>
              <a:off x="4649" y="1933"/>
              <a:ext cx="251" cy="421"/>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55309" name="Oval 50">
              <a:extLst>
                <a:ext uri="{FF2B5EF4-FFF2-40B4-BE49-F238E27FC236}">
                  <a16:creationId xmlns:a16="http://schemas.microsoft.com/office/drawing/2014/main" id="{C6F3D999-2283-8243-A634-DC1F920B4F9A}"/>
                </a:ext>
              </a:extLst>
            </p:cNvPr>
            <p:cNvSpPr>
              <a:spLocks noChangeArrowheads="1"/>
            </p:cNvSpPr>
            <p:nvPr/>
          </p:nvSpPr>
          <p:spPr bwMode="auto">
            <a:xfrm>
              <a:off x="4829" y="1141"/>
              <a:ext cx="71" cy="61"/>
            </a:xfrm>
            <a:prstGeom prst="ellipse">
              <a:avLst/>
            </a:prstGeom>
            <a:solidFill>
              <a:srgbClr val="000000"/>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600">
                <a:solidFill>
                  <a:srgbClr val="000000"/>
                </a:solidFill>
                <a:latin typeface="Franklin Gothic Medium" panose="020B0603020102020204" pitchFamily="34" charset="0"/>
                <a:cs typeface="Arial" panose="020B0604020202020204" pitchFamily="34" charset="0"/>
              </a:endParaRPr>
            </a:p>
          </p:txBody>
        </p:sp>
        <p:sp>
          <p:nvSpPr>
            <p:cNvPr id="113" name="Text Box 51">
              <a:extLst>
                <a:ext uri="{FF2B5EF4-FFF2-40B4-BE49-F238E27FC236}">
                  <a16:creationId xmlns:a16="http://schemas.microsoft.com/office/drawing/2014/main" id="{36FB4685-F7BC-C541-82FB-2092A32584AC}"/>
                </a:ext>
              </a:extLst>
            </p:cNvPr>
            <p:cNvSpPr txBox="1">
              <a:spLocks noChangeArrowheads="1"/>
            </p:cNvSpPr>
            <p:nvPr/>
          </p:nvSpPr>
          <p:spPr bwMode="auto">
            <a:xfrm>
              <a:off x="4422" y="1071"/>
              <a:ext cx="18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400" kern="0">
                  <a:solidFill>
                    <a:prstClr val="black"/>
                  </a:solidFill>
                  <a:latin typeface="Franklin Gothic Medium" charset="0"/>
                  <a:cs typeface=""/>
                </a:rPr>
                <a:t>-</a:t>
              </a:r>
            </a:p>
          </p:txBody>
        </p:sp>
        <p:sp>
          <p:nvSpPr>
            <p:cNvPr id="114" name="Text Box 52">
              <a:extLst>
                <a:ext uri="{FF2B5EF4-FFF2-40B4-BE49-F238E27FC236}">
                  <a16:creationId xmlns:a16="http://schemas.microsoft.com/office/drawing/2014/main" id="{F8A23B20-7B6D-5245-90A0-DF5EA4B673FA}"/>
                </a:ext>
              </a:extLst>
            </p:cNvPr>
            <p:cNvSpPr txBox="1">
              <a:spLocks noChangeArrowheads="1"/>
            </p:cNvSpPr>
            <p:nvPr/>
          </p:nvSpPr>
          <p:spPr bwMode="auto">
            <a:xfrm>
              <a:off x="4649" y="1969"/>
              <a:ext cx="1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400" kern="0">
                  <a:solidFill>
                    <a:srgbClr val="000000"/>
                  </a:solidFill>
                  <a:latin typeface="Franklin Gothic Medium" charset="0"/>
                  <a:cs typeface=""/>
                </a:rPr>
                <a:t>+</a:t>
              </a:r>
            </a:p>
          </p:txBody>
        </p:sp>
        <p:sp>
          <p:nvSpPr>
            <p:cNvPr id="115" name="Text Box 53">
              <a:extLst>
                <a:ext uri="{FF2B5EF4-FFF2-40B4-BE49-F238E27FC236}">
                  <a16:creationId xmlns:a16="http://schemas.microsoft.com/office/drawing/2014/main" id="{4A6A627F-B5DA-E14B-9EE5-CA70833856DD}"/>
                </a:ext>
              </a:extLst>
            </p:cNvPr>
            <p:cNvSpPr txBox="1">
              <a:spLocks noChangeArrowheads="1"/>
            </p:cNvSpPr>
            <p:nvPr/>
          </p:nvSpPr>
          <p:spPr bwMode="auto">
            <a:xfrm>
              <a:off x="4602" y="3385"/>
              <a:ext cx="717" cy="213"/>
            </a:xfrm>
            <a:prstGeom prst="rect">
              <a:avLst/>
            </a:prstGeom>
            <a:solidFill>
              <a:srgbClr val="FFCC99"/>
            </a:solidFill>
            <a:ln w="9525">
              <a:solidFill>
                <a:srgbClr val="B2B2B2"/>
              </a:solidFill>
              <a:miter lim="800000"/>
              <a:headEnd/>
              <a:tailEnd/>
            </a:ln>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algn="ctr" defTabSz="914377">
                <a:spcBef>
                  <a:spcPct val="50000"/>
                </a:spcBef>
                <a:buClrTx/>
                <a:buSzTx/>
                <a:buNone/>
                <a:defRPr/>
              </a:pPr>
              <a:r>
                <a:rPr lang="en-US" altLang="x-none" sz="1600" kern="0" dirty="0">
                  <a:solidFill>
                    <a:prstClr val="black"/>
                  </a:solidFill>
                  <a:latin typeface="Calibri" panose="020F0502020204030204" pitchFamily="34" charset="0"/>
                  <a:cs typeface="Calibri" panose="020F0502020204030204" pitchFamily="34" charset="0"/>
                </a:rPr>
                <a:t>PEG</a:t>
              </a:r>
            </a:p>
          </p:txBody>
        </p:sp>
      </p:grpSp>
      <p:sp>
        <p:nvSpPr>
          <p:cNvPr id="55302" name="Text Box 5">
            <a:extLst>
              <a:ext uri="{FF2B5EF4-FFF2-40B4-BE49-F238E27FC236}">
                <a16:creationId xmlns:a16="http://schemas.microsoft.com/office/drawing/2014/main" id="{24ABD5E5-E494-A144-A668-92EACC9F30F2}"/>
              </a:ext>
            </a:extLst>
          </p:cNvPr>
          <p:cNvSpPr txBox="1">
            <a:spLocks noChangeArrowheads="1"/>
          </p:cNvSpPr>
          <p:nvPr/>
        </p:nvSpPr>
        <p:spPr bwMode="auto">
          <a:xfrm>
            <a:off x="3004344" y="6236285"/>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Velho</a:t>
            </a:r>
            <a:r>
              <a:rPr lang="es-ES_tradnl" altLang="es-ES" sz="1400" dirty="0">
                <a:solidFill>
                  <a:srgbClr val="7F7F7F"/>
                </a:solidFill>
                <a:latin typeface="Arial" panose="020B0604020202020204" pitchFamily="34" charset="0"/>
                <a:cs typeface="Arial" panose="020B0604020202020204" pitchFamily="34" charset="0"/>
              </a:rPr>
              <a:t> G et al. </a:t>
            </a:r>
            <a:r>
              <a:rPr lang="es-ES_tradnl" altLang="es-ES" sz="1400" dirty="0" err="1">
                <a:solidFill>
                  <a:srgbClr val="7F7F7F"/>
                </a:solidFill>
                <a:latin typeface="Arial" panose="020B0604020202020204" pitchFamily="34" charset="0"/>
                <a:cs typeface="Arial" panose="020B0604020202020204" pitchFamily="34" charset="0"/>
              </a:rPr>
              <a:t>Diabetologia</a:t>
            </a:r>
            <a:r>
              <a:rPr lang="es-ES_tradnl" altLang="es-ES" sz="1400" dirty="0">
                <a:solidFill>
                  <a:srgbClr val="7F7F7F"/>
                </a:solidFill>
                <a:latin typeface="Arial" panose="020B0604020202020204" pitchFamily="34" charset="0"/>
                <a:cs typeface="Arial" panose="020B0604020202020204" pitchFamily="34" charset="0"/>
              </a:rPr>
              <a:t> 2000</a:t>
            </a:r>
          </a:p>
        </p:txBody>
      </p:sp>
      <p:grpSp>
        <p:nvGrpSpPr>
          <p:cNvPr id="2" name="Grupo 1">
            <a:extLst>
              <a:ext uri="{FF2B5EF4-FFF2-40B4-BE49-F238E27FC236}">
                <a16:creationId xmlns:a16="http://schemas.microsoft.com/office/drawing/2014/main" id="{A1D83C57-9777-3C4E-B1B2-8C557B3CCC34}"/>
              </a:ext>
            </a:extLst>
          </p:cNvPr>
          <p:cNvGrpSpPr/>
          <p:nvPr/>
        </p:nvGrpSpPr>
        <p:grpSpPr>
          <a:xfrm>
            <a:off x="8472488" y="1700214"/>
            <a:ext cx="1584325" cy="3978076"/>
            <a:chOff x="6354366" y="1275160"/>
            <a:chExt cx="1188244" cy="2983557"/>
          </a:xfrm>
        </p:grpSpPr>
        <p:grpSp>
          <p:nvGrpSpPr>
            <p:cNvPr id="55313" name="Group 29">
              <a:extLst>
                <a:ext uri="{FF2B5EF4-FFF2-40B4-BE49-F238E27FC236}">
                  <a16:creationId xmlns:a16="http://schemas.microsoft.com/office/drawing/2014/main" id="{67BDD617-4F49-4946-9A40-49D751E73568}"/>
                </a:ext>
              </a:extLst>
            </p:cNvPr>
            <p:cNvGrpSpPr>
              <a:grpSpLocks/>
            </p:cNvGrpSpPr>
            <p:nvPr/>
          </p:nvGrpSpPr>
          <p:grpSpPr bwMode="auto">
            <a:xfrm>
              <a:off x="6354366" y="1275160"/>
              <a:ext cx="1188244" cy="2538412"/>
              <a:chOff x="2653" y="1117"/>
              <a:chExt cx="998" cy="2132"/>
            </a:xfrm>
          </p:grpSpPr>
          <p:grpSp>
            <p:nvGrpSpPr>
              <p:cNvPr id="55315" name="Group 30">
                <a:extLst>
                  <a:ext uri="{FF2B5EF4-FFF2-40B4-BE49-F238E27FC236}">
                    <a16:creationId xmlns:a16="http://schemas.microsoft.com/office/drawing/2014/main" id="{86BEBB2F-66BE-5349-87AA-1689755719BA}"/>
                  </a:ext>
                </a:extLst>
              </p:cNvPr>
              <p:cNvGrpSpPr>
                <a:grpSpLocks/>
              </p:cNvGrpSpPr>
              <p:nvPr/>
            </p:nvGrpSpPr>
            <p:grpSpPr bwMode="auto">
              <a:xfrm>
                <a:off x="2653" y="1117"/>
                <a:ext cx="998" cy="2132"/>
                <a:chOff x="793" y="1117"/>
                <a:chExt cx="998" cy="2132"/>
              </a:xfrm>
            </p:grpSpPr>
            <p:sp>
              <p:nvSpPr>
                <p:cNvPr id="98" name="Line 31">
                  <a:extLst>
                    <a:ext uri="{FF2B5EF4-FFF2-40B4-BE49-F238E27FC236}">
                      <a16:creationId xmlns:a16="http://schemas.microsoft.com/office/drawing/2014/main" id="{40183BB3-80EA-2C4F-8C32-D5D884741B1A}"/>
                    </a:ext>
                  </a:extLst>
                </p:cNvPr>
                <p:cNvSpPr>
                  <a:spLocks noChangeShapeType="1"/>
                </p:cNvSpPr>
                <p:nvPr/>
              </p:nvSpPr>
              <p:spPr bwMode="auto">
                <a:xfrm>
                  <a:off x="1434" y="1430"/>
                  <a:ext cx="0" cy="1819"/>
                </a:xfrm>
                <a:prstGeom prst="line">
                  <a:avLst/>
                </a:prstGeom>
                <a:noFill/>
                <a:ln w="254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99" name="Freeform 32">
                  <a:extLst>
                    <a:ext uri="{FF2B5EF4-FFF2-40B4-BE49-F238E27FC236}">
                      <a16:creationId xmlns:a16="http://schemas.microsoft.com/office/drawing/2014/main" id="{DE756BF5-EE19-2546-89DA-77A0F60F8AC2}"/>
                    </a:ext>
                  </a:extLst>
                </p:cNvPr>
                <p:cNvSpPr>
                  <a:spLocks/>
                </p:cNvSpPr>
                <p:nvPr/>
              </p:nvSpPr>
              <p:spPr bwMode="auto">
                <a:xfrm>
                  <a:off x="793" y="1550"/>
                  <a:ext cx="641" cy="1093"/>
                </a:xfrm>
                <a:custGeom>
                  <a:avLst/>
                  <a:gdLst>
                    <a:gd name="T0" fmla="*/ 92163918 w 302"/>
                    <a:gd name="T1" fmla="*/ 0 h 817"/>
                    <a:gd name="T2" fmla="*/ 92163918 w 302"/>
                    <a:gd name="T3" fmla="*/ 19138 h 817"/>
                    <a:gd name="T4" fmla="*/ 26937293 w 302"/>
                    <a:gd name="T5" fmla="*/ 44774 h 817"/>
                    <a:gd name="T6" fmla="*/ 10874489 w 302"/>
                    <a:gd name="T7" fmla="*/ 76711 h 817"/>
                    <a:gd name="T8" fmla="*/ 92163918 w 302"/>
                    <a:gd name="T9" fmla="*/ 108507 h 817"/>
                    <a:gd name="T10" fmla="*/ 108810060 w 302"/>
                    <a:gd name="T11" fmla="*/ 115082 h 817"/>
                    <a:gd name="T12" fmla="*/ 0 60000 65536"/>
                    <a:gd name="T13" fmla="*/ 0 60000 65536"/>
                    <a:gd name="T14" fmla="*/ 0 60000 65536"/>
                    <a:gd name="T15" fmla="*/ 0 60000 65536"/>
                    <a:gd name="T16" fmla="*/ 0 60000 65536"/>
                    <a:gd name="T17" fmla="*/ 0 60000 65536"/>
                    <a:gd name="T18" fmla="*/ 0 w 302"/>
                    <a:gd name="T19" fmla="*/ 0 h 817"/>
                    <a:gd name="T20" fmla="*/ 302 w 302"/>
                    <a:gd name="T21" fmla="*/ 817 h 817"/>
                  </a:gdLst>
                  <a:ahLst/>
                  <a:cxnLst>
                    <a:cxn ang="T12">
                      <a:pos x="T0" y="T1"/>
                    </a:cxn>
                    <a:cxn ang="T13">
                      <a:pos x="T2" y="T3"/>
                    </a:cxn>
                    <a:cxn ang="T14">
                      <a:pos x="T4" y="T5"/>
                    </a:cxn>
                    <a:cxn ang="T15">
                      <a:pos x="T6" y="T7"/>
                    </a:cxn>
                    <a:cxn ang="T16">
                      <a:pos x="T8" y="T9"/>
                    </a:cxn>
                    <a:cxn ang="T17">
                      <a:pos x="T10" y="T11"/>
                    </a:cxn>
                  </a:cxnLst>
                  <a:rect l="T18" t="T19" r="T20" b="T21"/>
                  <a:pathLst>
                    <a:path w="302" h="817">
                      <a:moveTo>
                        <a:pt x="256" y="0"/>
                      </a:moveTo>
                      <a:cubicBezTo>
                        <a:pt x="271" y="41"/>
                        <a:pt x="286" y="83"/>
                        <a:pt x="256" y="136"/>
                      </a:cubicBezTo>
                      <a:cubicBezTo>
                        <a:pt x="226" y="189"/>
                        <a:pt x="113" y="250"/>
                        <a:pt x="75" y="318"/>
                      </a:cubicBezTo>
                      <a:cubicBezTo>
                        <a:pt x="37" y="386"/>
                        <a:pt x="0" y="470"/>
                        <a:pt x="30" y="545"/>
                      </a:cubicBezTo>
                      <a:cubicBezTo>
                        <a:pt x="60" y="620"/>
                        <a:pt x="211" y="726"/>
                        <a:pt x="256" y="771"/>
                      </a:cubicBezTo>
                      <a:cubicBezTo>
                        <a:pt x="301" y="816"/>
                        <a:pt x="294" y="809"/>
                        <a:pt x="302" y="817"/>
                      </a:cubicBezTo>
                    </a:path>
                  </a:pathLst>
                </a:custGeom>
                <a:noFill/>
                <a:ln w="222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20" name="Oval 33">
                  <a:extLst>
                    <a:ext uri="{FF2B5EF4-FFF2-40B4-BE49-F238E27FC236}">
                      <a16:creationId xmlns:a16="http://schemas.microsoft.com/office/drawing/2014/main" id="{2D2E653D-DA5A-934F-8530-BFB55764B25D}"/>
                    </a:ext>
                  </a:extLst>
                </p:cNvPr>
                <p:cNvSpPr>
                  <a:spLocks noChangeArrowheads="1"/>
                </p:cNvSpPr>
                <p:nvPr/>
              </p:nvSpPr>
              <p:spPr bwMode="auto">
                <a:xfrm>
                  <a:off x="1148" y="1126"/>
                  <a:ext cx="500" cy="304"/>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sp>
              <p:nvSpPr>
                <p:cNvPr id="101" name="Freeform 34">
                  <a:extLst>
                    <a:ext uri="{FF2B5EF4-FFF2-40B4-BE49-F238E27FC236}">
                      <a16:creationId xmlns:a16="http://schemas.microsoft.com/office/drawing/2014/main" id="{D5A8B1D6-553F-FF40-A5C2-3ECF0DA5AAE3}"/>
                    </a:ext>
                  </a:extLst>
                </p:cNvPr>
                <p:cNvSpPr>
                  <a:spLocks/>
                </p:cNvSpPr>
                <p:nvPr/>
              </p:nvSpPr>
              <p:spPr bwMode="auto">
                <a:xfrm>
                  <a:off x="1362" y="1117"/>
                  <a:ext cx="429" cy="495"/>
                </a:xfrm>
                <a:custGeom>
                  <a:avLst/>
                  <a:gdLst>
                    <a:gd name="T0" fmla="*/ 0 w 273"/>
                    <a:gd name="T1" fmla="*/ 1183 h 370"/>
                    <a:gd name="T2" fmla="*/ 395186 w 273"/>
                    <a:gd name="T3" fmla="*/ 7480 h 370"/>
                    <a:gd name="T4" fmla="*/ 395186 w 273"/>
                    <a:gd name="T5" fmla="*/ 45836 h 370"/>
                    <a:gd name="T6" fmla="*/ 592887 w 273"/>
                    <a:gd name="T7" fmla="*/ 45836 h 370"/>
                    <a:gd name="T8" fmla="*/ 0 60000 65536"/>
                    <a:gd name="T9" fmla="*/ 0 60000 65536"/>
                    <a:gd name="T10" fmla="*/ 0 60000 65536"/>
                    <a:gd name="T11" fmla="*/ 0 60000 65536"/>
                    <a:gd name="T12" fmla="*/ 0 w 273"/>
                    <a:gd name="T13" fmla="*/ 0 h 370"/>
                    <a:gd name="T14" fmla="*/ 273 w 273"/>
                    <a:gd name="T15" fmla="*/ 370 h 370"/>
                  </a:gdLst>
                  <a:ahLst/>
                  <a:cxnLst>
                    <a:cxn ang="T8">
                      <a:pos x="T0" y="T1"/>
                    </a:cxn>
                    <a:cxn ang="T9">
                      <a:pos x="T2" y="T3"/>
                    </a:cxn>
                    <a:cxn ang="T10">
                      <a:pos x="T4" y="T5"/>
                    </a:cxn>
                    <a:cxn ang="T11">
                      <a:pos x="T6" y="T7"/>
                    </a:cxn>
                  </a:cxnLst>
                  <a:rect l="T12" t="T13" r="T14" b="T15"/>
                  <a:pathLst>
                    <a:path w="273" h="370">
                      <a:moveTo>
                        <a:pt x="0" y="8"/>
                      </a:moveTo>
                      <a:cubicBezTo>
                        <a:pt x="76" y="4"/>
                        <a:pt x="152" y="0"/>
                        <a:pt x="182" y="53"/>
                      </a:cubicBezTo>
                      <a:cubicBezTo>
                        <a:pt x="212" y="106"/>
                        <a:pt x="167" y="280"/>
                        <a:pt x="182" y="325"/>
                      </a:cubicBezTo>
                      <a:cubicBezTo>
                        <a:pt x="197" y="370"/>
                        <a:pt x="258" y="325"/>
                        <a:pt x="273" y="325"/>
                      </a:cubicBez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102" name="Freeform 35">
                  <a:extLst>
                    <a:ext uri="{FF2B5EF4-FFF2-40B4-BE49-F238E27FC236}">
                      <a16:creationId xmlns:a16="http://schemas.microsoft.com/office/drawing/2014/main" id="{9A4491A0-F34E-3E48-B784-601EF9645C13}"/>
                    </a:ext>
                  </a:extLst>
                </p:cNvPr>
                <p:cNvSpPr>
                  <a:spLocks/>
                </p:cNvSpPr>
                <p:nvPr/>
              </p:nvSpPr>
              <p:spPr bwMode="auto">
                <a:xfrm>
                  <a:off x="1220" y="1308"/>
                  <a:ext cx="71" cy="60"/>
                </a:xfrm>
                <a:custGeom>
                  <a:avLst/>
                  <a:gdLst>
                    <a:gd name="T0" fmla="*/ 0 w 45"/>
                    <a:gd name="T1" fmla="*/ 6031 h 45"/>
                    <a:gd name="T2" fmla="*/ 104686 w 45"/>
                    <a:gd name="T3" fmla="*/ 0 h 45"/>
                    <a:gd name="T4" fmla="*/ 0 60000 65536"/>
                    <a:gd name="T5" fmla="*/ 0 60000 65536"/>
                    <a:gd name="T6" fmla="*/ 0 w 45"/>
                    <a:gd name="T7" fmla="*/ 0 h 45"/>
                    <a:gd name="T8" fmla="*/ 45 w 45"/>
                    <a:gd name="T9" fmla="*/ 45 h 45"/>
                  </a:gdLst>
                  <a:ahLst/>
                  <a:cxnLst>
                    <a:cxn ang="T4">
                      <a:pos x="T0" y="T1"/>
                    </a:cxn>
                    <a:cxn ang="T5">
                      <a:pos x="T2" y="T3"/>
                    </a:cxn>
                  </a:cxnLst>
                  <a:rect l="T6" t="T7" r="T8" b="T9"/>
                  <a:pathLst>
                    <a:path w="45" h="45">
                      <a:moveTo>
                        <a:pt x="0" y="45"/>
                      </a:moveTo>
                      <a:cubicBezTo>
                        <a:pt x="19" y="26"/>
                        <a:pt x="38" y="7"/>
                        <a:pt x="45" y="0"/>
                      </a:cubicBezTo>
                    </a:path>
                  </a:pathLst>
                </a:custGeom>
                <a:noFill/>
                <a:ln w="158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377">
                    <a:defRPr/>
                  </a:pPr>
                  <a:endParaRPr lang="es-ES_tradnl" kern="0">
                    <a:solidFill>
                      <a:prstClr val="black"/>
                    </a:solidFill>
                    <a:latin typeface="Franklin Gothic Medium" charset="0"/>
                    <a:ea typeface="MS PGothic" charset="-128"/>
                    <a:cs typeface=""/>
                  </a:endParaRPr>
                </a:p>
              </p:txBody>
            </p:sp>
            <p:sp>
              <p:nvSpPr>
                <p:cNvPr id="55323" name="Oval 36">
                  <a:extLst>
                    <a:ext uri="{FF2B5EF4-FFF2-40B4-BE49-F238E27FC236}">
                      <a16:creationId xmlns:a16="http://schemas.microsoft.com/office/drawing/2014/main" id="{DE799602-589E-9240-8039-7F3467334EBD}"/>
                    </a:ext>
                  </a:extLst>
                </p:cNvPr>
                <p:cNvSpPr>
                  <a:spLocks noChangeArrowheads="1"/>
                </p:cNvSpPr>
                <p:nvPr/>
              </p:nvSpPr>
              <p:spPr bwMode="auto">
                <a:xfrm>
                  <a:off x="930" y="1933"/>
                  <a:ext cx="432" cy="467"/>
                </a:xfrm>
                <a:prstGeom prst="ellipse">
                  <a:avLst/>
                </a:prstGeom>
                <a:solidFill>
                  <a:srgbClr val="DDDDDD"/>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sp>
              <p:nvSpPr>
                <p:cNvPr id="55324" name="Oval 37">
                  <a:extLst>
                    <a:ext uri="{FF2B5EF4-FFF2-40B4-BE49-F238E27FC236}">
                      <a16:creationId xmlns:a16="http://schemas.microsoft.com/office/drawing/2014/main" id="{36410C9B-D481-0148-8BA2-96E80799EE3E}"/>
                    </a:ext>
                  </a:extLst>
                </p:cNvPr>
                <p:cNvSpPr>
                  <a:spLocks noChangeArrowheads="1"/>
                </p:cNvSpPr>
                <p:nvPr/>
              </p:nvSpPr>
              <p:spPr bwMode="auto">
                <a:xfrm>
                  <a:off x="1291" y="1187"/>
                  <a:ext cx="71" cy="61"/>
                </a:xfrm>
                <a:prstGeom prst="ellipse">
                  <a:avLst/>
                </a:prstGeom>
                <a:solidFill>
                  <a:srgbClr val="000000"/>
                </a:solidFill>
                <a:ln w="9525">
                  <a:solidFill>
                    <a:srgbClr val="000000"/>
                  </a:solidFill>
                  <a:round/>
                  <a:headEnd/>
                  <a:tailEnd/>
                </a:ln>
              </p:spPr>
              <p:txBody>
                <a:bodyPr wrap="none" anchor="ct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endParaRPr lang="es-ES" altLang="es-ES" sz="1800">
                    <a:solidFill>
                      <a:srgbClr val="000000"/>
                    </a:solidFill>
                    <a:latin typeface="Franklin Gothic Medium" panose="020B0603020102020204" pitchFamily="34" charset="0"/>
                    <a:cs typeface="Arial" panose="020B0604020202020204" pitchFamily="34" charset="0"/>
                  </a:endParaRPr>
                </a:p>
              </p:txBody>
            </p:sp>
          </p:grpSp>
          <p:sp>
            <p:nvSpPr>
              <p:cNvPr id="96" name="Text Box 38">
                <a:extLst>
                  <a:ext uri="{FF2B5EF4-FFF2-40B4-BE49-F238E27FC236}">
                    <a16:creationId xmlns:a16="http://schemas.microsoft.com/office/drawing/2014/main" id="{5002D4CE-F4D2-694C-A5F9-68E66E902C20}"/>
                  </a:ext>
                </a:extLst>
              </p:cNvPr>
              <p:cNvSpPr txBox="1">
                <a:spLocks noChangeArrowheads="1"/>
              </p:cNvSpPr>
              <p:nvPr/>
            </p:nvSpPr>
            <p:spPr bwMode="auto">
              <a:xfrm>
                <a:off x="2699" y="1162"/>
                <a:ext cx="18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400" kern="0">
                    <a:solidFill>
                      <a:srgbClr val="000000"/>
                    </a:solidFill>
                    <a:latin typeface="Franklin Gothic Medium" charset="0"/>
                    <a:cs typeface=""/>
                  </a:rPr>
                  <a:t>+</a:t>
                </a:r>
              </a:p>
            </p:txBody>
          </p:sp>
          <p:sp>
            <p:nvSpPr>
              <p:cNvPr id="97" name="Text Box 39">
                <a:extLst>
                  <a:ext uri="{FF2B5EF4-FFF2-40B4-BE49-F238E27FC236}">
                    <a16:creationId xmlns:a16="http://schemas.microsoft.com/office/drawing/2014/main" id="{4AB480CA-7C32-4A4F-801D-FEBFEFCAF3BE}"/>
                  </a:ext>
                </a:extLst>
              </p:cNvPr>
              <p:cNvSpPr txBox="1">
                <a:spLocks noChangeArrowheads="1"/>
              </p:cNvSpPr>
              <p:nvPr/>
            </p:nvSpPr>
            <p:spPr bwMode="auto">
              <a:xfrm>
                <a:off x="2880" y="2024"/>
                <a:ext cx="18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defTabSz="914377">
                  <a:spcBef>
                    <a:spcPct val="50000"/>
                  </a:spcBef>
                  <a:buClrTx/>
                  <a:buSzTx/>
                  <a:buNone/>
                  <a:defRPr/>
                </a:pPr>
                <a:r>
                  <a:rPr lang="en-US" altLang="x-none" sz="2400" kern="0">
                    <a:solidFill>
                      <a:srgbClr val="000000"/>
                    </a:solidFill>
                    <a:latin typeface="Franklin Gothic Medium" charset="0"/>
                    <a:cs typeface=""/>
                  </a:rPr>
                  <a:t>+</a:t>
                </a:r>
              </a:p>
            </p:txBody>
          </p:sp>
        </p:grpSp>
        <p:sp>
          <p:nvSpPr>
            <p:cNvPr id="52" name="Text Box 14">
              <a:extLst>
                <a:ext uri="{FF2B5EF4-FFF2-40B4-BE49-F238E27FC236}">
                  <a16:creationId xmlns:a16="http://schemas.microsoft.com/office/drawing/2014/main" id="{61AB9BAE-339D-034C-BC4A-BFAA3804C4D8}"/>
                </a:ext>
              </a:extLst>
            </p:cNvPr>
            <p:cNvSpPr txBox="1">
              <a:spLocks noChangeArrowheads="1"/>
            </p:cNvSpPr>
            <p:nvPr/>
          </p:nvSpPr>
          <p:spPr bwMode="auto">
            <a:xfrm>
              <a:off x="6730604" y="4027884"/>
              <a:ext cx="812006" cy="230833"/>
            </a:xfrm>
            <a:prstGeom prst="rect">
              <a:avLst/>
            </a:prstGeom>
            <a:solidFill>
              <a:srgbClr val="FFCC99"/>
            </a:solidFill>
            <a:ln w="9525">
              <a:solidFill>
                <a:sysClr val="windowText" lastClr="000000"/>
              </a:solidFill>
              <a:miter lim="800000"/>
              <a:headEnd/>
              <a:tailEnd/>
            </a:ln>
          </p:spPr>
          <p:txBody>
            <a:bodyPr wrap="square">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969696"/>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808080"/>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808080"/>
                </a:buClr>
                <a:buSzPct val="65000"/>
                <a:buFont typeface="Wingdings" charset="2"/>
                <a:buChar char=""/>
                <a:defRPr sz="2000">
                  <a:solidFill>
                    <a:schemeClr val="tx1"/>
                  </a:solidFill>
                  <a:latin typeface="Tw Cen MT" charset="0"/>
                  <a:ea typeface="MS PGothic" charset="-128"/>
                </a:defRPr>
              </a:lvl9pPr>
            </a:lstStyle>
            <a:p>
              <a:pPr algn="ctr" defTabSz="914377">
                <a:spcBef>
                  <a:spcPct val="50000"/>
                </a:spcBef>
                <a:buClrTx/>
                <a:buSzTx/>
                <a:buNone/>
                <a:defRPr/>
              </a:pPr>
              <a:r>
                <a:rPr lang="en-US" altLang="x-none" sz="1400" kern="0" dirty="0">
                  <a:solidFill>
                    <a:prstClr val="black"/>
                  </a:solidFill>
                  <a:latin typeface="Calibri" panose="020F0502020204030204" pitchFamily="34" charset="0"/>
                  <a:cs typeface="Calibri" panose="020F0502020204030204" pitchFamily="34" charset="0"/>
                </a:rPr>
                <a:t>NORMAL</a:t>
              </a:r>
            </a:p>
          </p:txBody>
        </p:sp>
      </p:grpSp>
    </p:spTree>
    <p:extLst>
      <p:ext uri="{BB962C8B-B14F-4D97-AF65-F5344CB8AC3E}">
        <p14:creationId xmlns:p14="http://schemas.microsoft.com/office/powerpoint/2010/main" val="127562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2 Marcador de contenido">
            <a:extLst>
              <a:ext uri="{FF2B5EF4-FFF2-40B4-BE49-F238E27FC236}">
                <a16:creationId xmlns:a16="http://schemas.microsoft.com/office/drawing/2014/main" id="{A19F2285-BBC2-E345-BF71-9EADAD2D82E4}"/>
              </a:ext>
            </a:extLst>
          </p:cNvPr>
          <p:cNvSpPr>
            <a:spLocks noGrp="1"/>
          </p:cNvSpPr>
          <p:nvPr>
            <p:ph type="body" sz="quarter" idx="4294967295"/>
          </p:nvPr>
        </p:nvSpPr>
        <p:spPr>
          <a:xfrm>
            <a:off x="2062162" y="2076161"/>
            <a:ext cx="8067675" cy="4300537"/>
          </a:xfrm>
          <a:prstGeom prst="rect">
            <a:avLst/>
          </a:prstGeom>
        </p:spPr>
        <p:txBody>
          <a:bodyPr/>
          <a:lstStyle/>
          <a:p>
            <a:pPr eaLnBrk="1" hangingPunct="1">
              <a:lnSpc>
                <a:spcPct val="15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Distingue de una diabetes tipo 1 en niños</a:t>
            </a:r>
          </a:p>
          <a:p>
            <a:pPr eaLnBrk="1" hangingPunct="1">
              <a:lnSpc>
                <a:spcPct val="15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Define el pronóstico: no complicaciones a largo plazo</a:t>
            </a:r>
          </a:p>
          <a:p>
            <a:pPr eaLnBrk="1" hangingPunct="1">
              <a:lnSpc>
                <a:spcPct val="15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Ayuda en las decisiones en el tratamiento</a:t>
            </a:r>
          </a:p>
          <a:p>
            <a:pPr lvl="1" eaLnBrk="1" hangingPunct="1">
              <a:lnSpc>
                <a:spcPct val="150000"/>
              </a:lnSpc>
              <a:buClr>
                <a:srgbClr val="232D47"/>
              </a:buClr>
              <a:buFont typeface="Arial" panose="020B0604020202020204" pitchFamily="34" charset="0"/>
              <a:buChar char="•"/>
            </a:pPr>
            <a:r>
              <a:rPr lang="es-ES" altLang="es-ES" sz="2100" dirty="0">
                <a:solidFill>
                  <a:schemeClr val="tx1">
                    <a:lumMod val="50000"/>
                  </a:schemeClr>
                </a:solidFill>
                <a:latin typeface="Gill Sans MT" panose="020B0502020104020203" pitchFamily="34" charset="0"/>
                <a:ea typeface="ＭＳ Ｐゴシック" panose="020B0600070205080204" pitchFamily="34" charset="-128"/>
              </a:rPr>
              <a:t>Suspender hipoglucemiantes o insulina</a:t>
            </a:r>
          </a:p>
          <a:p>
            <a:pPr lvl="1" eaLnBrk="1" hangingPunct="1">
              <a:lnSpc>
                <a:spcPct val="150000"/>
              </a:lnSpc>
              <a:buClr>
                <a:srgbClr val="232D47"/>
              </a:buClr>
              <a:buFont typeface="Arial" panose="020B0604020202020204" pitchFamily="34" charset="0"/>
              <a:buChar char="•"/>
            </a:pPr>
            <a:r>
              <a:rPr lang="es-ES" altLang="es-ES" sz="2100" dirty="0">
                <a:solidFill>
                  <a:schemeClr val="tx1">
                    <a:lumMod val="50000"/>
                  </a:schemeClr>
                </a:solidFill>
                <a:latin typeface="Gill Sans MT" panose="020B0502020104020203" pitchFamily="34" charset="0"/>
                <a:ea typeface="ＭＳ Ｐゴシック" panose="020B0600070205080204" pitchFamily="34" charset="-128"/>
              </a:rPr>
              <a:t>EMBARAZO: tratar según crecimiento fetal</a:t>
            </a:r>
          </a:p>
          <a:p>
            <a:pPr eaLnBrk="1" hangingPunct="1">
              <a:lnSpc>
                <a:spcPct val="150000"/>
              </a:lnSpc>
              <a:buClr>
                <a:srgbClr val="232D47"/>
              </a:buClr>
              <a:buFont typeface="Wingdings 3" pitchFamily="2" charset="2"/>
              <a:buNone/>
            </a:pPr>
            <a:endParaRPr lang="es-ES" altLang="es-ES" sz="2400" dirty="0">
              <a:ea typeface="ＭＳ Ｐゴシック" panose="020B0600070205080204" pitchFamily="34" charset="-128"/>
            </a:endParaRPr>
          </a:p>
          <a:p>
            <a:pPr eaLnBrk="1" hangingPunct="1">
              <a:lnSpc>
                <a:spcPct val="150000"/>
              </a:lnSpc>
              <a:buFont typeface="Wingdings 2" pitchFamily="2" charset="2"/>
              <a:buNone/>
            </a:pPr>
            <a:endParaRPr lang="es-ES" altLang="es-ES" dirty="0">
              <a:ea typeface="ＭＳ Ｐゴシック" panose="020B0600070205080204" pitchFamily="34" charset="-128"/>
            </a:endParaRPr>
          </a:p>
        </p:txBody>
      </p:sp>
      <p:sp>
        <p:nvSpPr>
          <p:cNvPr id="56322" name="1 Título">
            <a:extLst>
              <a:ext uri="{FF2B5EF4-FFF2-40B4-BE49-F238E27FC236}">
                <a16:creationId xmlns:a16="http://schemas.microsoft.com/office/drawing/2014/main" id="{7BFA0C1F-7209-4C4F-9316-1E8A7DF258F3}"/>
              </a:ext>
            </a:extLst>
          </p:cNvPr>
          <p:cNvSpPr>
            <a:spLocks noGrp="1"/>
          </p:cNvSpPr>
          <p:nvPr>
            <p:ph type="title" idx="4294967295"/>
          </p:nvPr>
        </p:nvSpPr>
        <p:spPr>
          <a:xfrm>
            <a:off x="788988" y="481013"/>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Diabetes por mutación del gen GCK</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Importancia de su detección</a:t>
            </a:r>
          </a:p>
        </p:txBody>
      </p:sp>
    </p:spTree>
    <p:extLst>
      <p:ext uri="{BB962C8B-B14F-4D97-AF65-F5344CB8AC3E}">
        <p14:creationId xmlns:p14="http://schemas.microsoft.com/office/powerpoint/2010/main" val="20830546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Título">
            <a:extLst>
              <a:ext uri="{FF2B5EF4-FFF2-40B4-BE49-F238E27FC236}">
                <a16:creationId xmlns:a16="http://schemas.microsoft.com/office/drawing/2014/main" id="{936A460B-A5B7-E24E-B19A-B3AF6CB1284D}"/>
              </a:ext>
            </a:extLst>
          </p:cNvPr>
          <p:cNvSpPr>
            <a:spLocks noGrp="1"/>
          </p:cNvSpPr>
          <p:nvPr>
            <p:ph type="title" idx="4294967295"/>
          </p:nvPr>
        </p:nvSpPr>
        <p:spPr>
          <a:xfrm>
            <a:off x="524597" y="388649"/>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Caso clínico</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mellitus en paciente joven</a:t>
            </a:r>
          </a:p>
        </p:txBody>
      </p:sp>
      <p:sp>
        <p:nvSpPr>
          <p:cNvPr id="57346" name="2 Marcador de contenido">
            <a:extLst>
              <a:ext uri="{FF2B5EF4-FFF2-40B4-BE49-F238E27FC236}">
                <a16:creationId xmlns:a16="http://schemas.microsoft.com/office/drawing/2014/main" id="{166CB67D-4407-4F49-9698-7BBE48860349}"/>
              </a:ext>
            </a:extLst>
          </p:cNvPr>
          <p:cNvSpPr>
            <a:spLocks noGrp="1"/>
          </p:cNvSpPr>
          <p:nvPr>
            <p:ph type="body" sz="quarter" idx="4294967295"/>
          </p:nvPr>
        </p:nvSpPr>
        <p:spPr>
          <a:xfrm>
            <a:off x="1219994" y="1679575"/>
            <a:ext cx="9752012" cy="4300538"/>
          </a:xfrm>
          <a:prstGeom prst="rect">
            <a:avLst/>
          </a:prstGeom>
        </p:spPr>
        <p:txBody>
          <a:bodyPr>
            <a:normAutofit/>
          </a:bodyPr>
          <a:lstStyle/>
          <a:p>
            <a:pPr algn="just" eaLnBrk="1" hangingPunct="1">
              <a:lnSpc>
                <a:spcPct val="100000"/>
              </a:lnSpc>
              <a:buClr>
                <a:srgbClr val="232D47"/>
              </a:buClr>
              <a:buFont typeface="Wingdings" pitchFamily="2" charset="2"/>
              <a:buChar char="Ø"/>
            </a:pP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Hombre de raza negra de 27 años de edad</a:t>
            </a:r>
          </a:p>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Diagnosticado de diabetes mellitus 2 años antes por cuadro similar al actual, requiriendo tratamiento con insulina durante 5 meses, período tras el cual se mantuvo control glucémico aceptable en tratamiento con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metformina</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 2g/</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dia</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a:t>
            </a:r>
          </a:p>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Acude a la consulta por presentar clínica de poliuria y polidipsia, con náuseas, sin vómitos. En la consulta se comprueba glucemia de 367 mg/dl y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cetonuria</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 positiva (+++)</a:t>
            </a:r>
          </a:p>
          <a:p>
            <a:pPr algn="just" eaLnBrk="1" hangingPunct="1">
              <a:lnSpc>
                <a:spcPct val="100000"/>
              </a:lnSpc>
              <a:buClr>
                <a:srgbClr val="232D47"/>
              </a:buClr>
              <a:buFont typeface="Wingdings 3" pitchFamily="2" charset="2"/>
              <a:buNone/>
            </a:pPr>
            <a:endParaRPr lang="es-ES" altLang="es-ES" sz="2400" dirty="0">
              <a:ea typeface="ＭＳ Ｐゴシック" panose="020B0600070205080204" pitchFamily="34" charset="-128"/>
            </a:endParaRPr>
          </a:p>
          <a:p>
            <a:pPr eaLnBrk="1" hangingPunct="1">
              <a:lnSpc>
                <a:spcPct val="100000"/>
              </a:lnSpc>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33869263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Título">
            <a:extLst>
              <a:ext uri="{FF2B5EF4-FFF2-40B4-BE49-F238E27FC236}">
                <a16:creationId xmlns:a16="http://schemas.microsoft.com/office/drawing/2014/main" id="{D6968D4D-B8E4-0641-818F-2048DBA7E7CF}"/>
              </a:ext>
            </a:extLst>
          </p:cNvPr>
          <p:cNvSpPr>
            <a:spLocks noGrp="1"/>
          </p:cNvSpPr>
          <p:nvPr>
            <p:ph type="title" idx="4294967295"/>
          </p:nvPr>
        </p:nvSpPr>
        <p:spPr>
          <a:xfrm>
            <a:off x="474952" y="293688"/>
            <a:ext cx="11403012" cy="984250"/>
          </a:xfrm>
          <a:prstGeom prst="rect">
            <a:avLst/>
          </a:prstGeom>
        </p:spPr>
        <p:txBody>
          <a:bodyPr/>
          <a:lstStyle/>
          <a:p>
            <a:pPr eaLnBrk="1" hangingPunct="1"/>
            <a:r>
              <a:rPr lang="es-ES" altLang="es-ES" sz="2667" b="1" dirty="0">
                <a:solidFill>
                  <a:srgbClr val="2A6D7D"/>
                </a:solidFill>
                <a:latin typeface="Bookman Old Style" panose="02050604050505020204" pitchFamily="18" charset="0"/>
                <a:ea typeface="ＭＳ Ｐゴシック" panose="020B0600070205080204" pitchFamily="34" charset="-128"/>
              </a:rPr>
              <a:t>¿Qué es lo que ha ocurrido?</a:t>
            </a:r>
          </a:p>
        </p:txBody>
      </p:sp>
      <p:sp>
        <p:nvSpPr>
          <p:cNvPr id="5" name="2 Marcador de contenido">
            <a:extLst>
              <a:ext uri="{FF2B5EF4-FFF2-40B4-BE49-F238E27FC236}">
                <a16:creationId xmlns:a16="http://schemas.microsoft.com/office/drawing/2014/main" id="{49D9031F-17D4-8E46-A492-10D48F0E855E}"/>
              </a:ext>
            </a:extLst>
          </p:cNvPr>
          <p:cNvSpPr>
            <a:spLocks noGrp="1"/>
          </p:cNvSpPr>
          <p:nvPr>
            <p:ph type="body" sz="quarter" idx="4294967295"/>
          </p:nvPr>
        </p:nvSpPr>
        <p:spPr>
          <a:xfrm>
            <a:off x="1865457" y="1847273"/>
            <a:ext cx="8461086" cy="3163454"/>
          </a:xfrm>
          <a:prstGeom prst="rect">
            <a:avLst/>
          </a:prstGeom>
        </p:spPr>
        <p:txBody>
          <a:bodyPr>
            <a:normAutofit/>
          </a:bodyPr>
          <a:lstStyle/>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Se trata de un paciente con diabetes tipo 1 que ha estado en remisión y ahora se ha descompensado</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Se trata de un paciente con diabetes tipo 2 y buscaré la causa de la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cetoacidosis</a:t>
            </a: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Es lo que se llama una diabetes doble, y tiene los dos tipos de diabetes, tipo 1 y tipo 2</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Mejor le trato la cetoacidosis y después ya veremos…</a:t>
            </a:r>
          </a:p>
        </p:txBody>
      </p:sp>
    </p:spTree>
    <p:extLst>
      <p:ext uri="{BB962C8B-B14F-4D97-AF65-F5344CB8AC3E}">
        <p14:creationId xmlns:p14="http://schemas.microsoft.com/office/powerpoint/2010/main" val="34320660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35AFEAC-1713-4D40-954E-05BC44655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35" b="13535"/>
          <a:stretch>
            <a:fillRect/>
          </a:stretch>
        </p:blipFill>
        <p:spPr>
          <a:xfrm>
            <a:off x="1701347" y="1678784"/>
            <a:ext cx="8153400" cy="4495800"/>
          </a:xfrm>
          <a:prstGeom prst="rect">
            <a:avLst/>
          </a:prstGeom>
        </p:spPr>
      </p:pic>
      <p:sp>
        <p:nvSpPr>
          <p:cNvPr id="5" name="1 Título">
            <a:extLst>
              <a:ext uri="{FF2B5EF4-FFF2-40B4-BE49-F238E27FC236}">
                <a16:creationId xmlns:a16="http://schemas.microsoft.com/office/drawing/2014/main" id="{703F81C2-40C5-4F17-535D-85321C24159F}"/>
              </a:ext>
            </a:extLst>
          </p:cNvPr>
          <p:cNvSpPr txBox="1">
            <a:spLocks/>
          </p:cNvSpPr>
          <p:nvPr/>
        </p:nvSpPr>
        <p:spPr>
          <a:xfrm>
            <a:off x="822016" y="614368"/>
            <a:ext cx="7647517"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s-ES" altLang="es-ES" sz="2000" b="1" dirty="0">
                <a:solidFill>
                  <a:srgbClr val="232D47"/>
                </a:solidFill>
                <a:latin typeface="Bookman Old Style" panose="02050604050505020204" pitchFamily="18" charset="0"/>
                <a:ea typeface="ＭＳ Ｐゴシック" panose="020B0600070205080204" pitchFamily="34" charset="-128"/>
              </a:rPr>
              <a:t>Clasificación de la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Fácil y sencilla</a:t>
            </a:r>
          </a:p>
        </p:txBody>
      </p:sp>
    </p:spTree>
    <p:extLst>
      <p:ext uri="{BB962C8B-B14F-4D97-AF65-F5344CB8AC3E}">
        <p14:creationId xmlns:p14="http://schemas.microsoft.com/office/powerpoint/2010/main" val="11725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Título">
            <a:extLst>
              <a:ext uri="{FF2B5EF4-FFF2-40B4-BE49-F238E27FC236}">
                <a16:creationId xmlns:a16="http://schemas.microsoft.com/office/drawing/2014/main" id="{82F3D63F-8CC7-B443-97B1-DE6C6A4D2556}"/>
              </a:ext>
            </a:extLst>
          </p:cNvPr>
          <p:cNvSpPr>
            <a:spLocks noGrp="1"/>
          </p:cNvSpPr>
          <p:nvPr>
            <p:ph type="title" idx="4294967295"/>
          </p:nvPr>
        </p:nvSpPr>
        <p:spPr>
          <a:xfrm>
            <a:off x="511897" y="385763"/>
            <a:ext cx="11403012" cy="984250"/>
          </a:xfrm>
          <a:prstGeom prst="rect">
            <a:avLst/>
          </a:prstGeom>
        </p:spPr>
        <p:txBody>
          <a:bodyPr>
            <a:normAutofit/>
          </a:bodyPr>
          <a:lstStyle/>
          <a:p>
            <a:pPr eaLnBrk="1" hangingPunct="1"/>
            <a:r>
              <a:rPr lang="es-ES" altLang="es-ES" sz="2800" b="1" dirty="0">
                <a:solidFill>
                  <a:srgbClr val="2A6D7D"/>
                </a:solidFill>
                <a:latin typeface="Bookman Old Style" panose="02050604050505020204" pitchFamily="18" charset="0"/>
                <a:ea typeface="ＭＳ Ｐゴシック" panose="020B0600070205080204" pitchFamily="34" charset="-128"/>
              </a:rPr>
              <a:t>No todo lo que parece diabetes tipo 2 lo es</a:t>
            </a:r>
          </a:p>
        </p:txBody>
      </p:sp>
      <p:sp>
        <p:nvSpPr>
          <p:cNvPr id="16387" name="2 Marcador de contenido">
            <a:extLst>
              <a:ext uri="{FF2B5EF4-FFF2-40B4-BE49-F238E27FC236}">
                <a16:creationId xmlns:a16="http://schemas.microsoft.com/office/drawing/2014/main" id="{E19FE2B2-DCF6-8A46-936D-4A39D25639C8}"/>
              </a:ext>
            </a:extLst>
          </p:cNvPr>
          <p:cNvSpPr>
            <a:spLocks noGrp="1"/>
          </p:cNvSpPr>
          <p:nvPr>
            <p:ph type="body" sz="quarter" idx="4294967295"/>
          </p:nvPr>
        </p:nvSpPr>
        <p:spPr>
          <a:xfrm>
            <a:off x="1436687" y="2560638"/>
            <a:ext cx="9318625" cy="1736725"/>
          </a:xfrm>
          <a:prstGeom prst="rect">
            <a:avLst/>
          </a:prstGeom>
        </p:spPr>
        <p:txBody>
          <a:bodyPr/>
          <a:lstStyle/>
          <a:p>
            <a:pPr algn="ctr" eaLnBrk="1" hangingPunct="1">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¿Alguna prueba complementaria?</a:t>
            </a:r>
            <a:endParaRPr lang="es-ES" altLang="es-ES" sz="700" dirty="0">
              <a:solidFill>
                <a:schemeClr val="tx1">
                  <a:lumMod val="50000"/>
                </a:schemeClr>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978008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Título">
            <a:extLst>
              <a:ext uri="{FF2B5EF4-FFF2-40B4-BE49-F238E27FC236}">
                <a16:creationId xmlns:a16="http://schemas.microsoft.com/office/drawing/2014/main" id="{6D0D95B6-9DE8-9D49-9274-64E26926A784}"/>
              </a:ext>
            </a:extLst>
          </p:cNvPr>
          <p:cNvSpPr>
            <a:spLocks noGrp="1"/>
          </p:cNvSpPr>
          <p:nvPr>
            <p:ph type="title" idx="4294967295"/>
          </p:nvPr>
        </p:nvSpPr>
        <p:spPr>
          <a:xfrm>
            <a:off x="678152" y="481013"/>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err="1">
                <a:solidFill>
                  <a:srgbClr val="2A6D7D"/>
                </a:solidFill>
                <a:latin typeface="Bookman Old Style" panose="02050604050505020204" pitchFamily="18" charset="0"/>
                <a:ea typeface="ＭＳ Ｐゴシック" panose="020B0600070205080204" pitchFamily="34" charset="-128"/>
              </a:rPr>
              <a:t>Ketosis-prone</a:t>
            </a:r>
            <a:r>
              <a:rPr lang="es-ES" altLang="es-ES" sz="2500" b="1" dirty="0">
                <a:solidFill>
                  <a:srgbClr val="2A6D7D"/>
                </a:solidFill>
                <a:latin typeface="Bookman Old Style" panose="02050604050505020204" pitchFamily="18" charset="0"/>
                <a:ea typeface="ＭＳ Ｐゴシック" panose="020B0600070205080204" pitchFamily="34" charset="-128"/>
              </a:rPr>
              <a:t> diabetes</a:t>
            </a:r>
          </a:p>
        </p:txBody>
      </p:sp>
      <p:sp>
        <p:nvSpPr>
          <p:cNvPr id="6" name="Marcador de contenido 4">
            <a:extLst>
              <a:ext uri="{FF2B5EF4-FFF2-40B4-BE49-F238E27FC236}">
                <a16:creationId xmlns:a16="http://schemas.microsoft.com/office/drawing/2014/main" id="{97A205EA-8B80-4155-BA46-9303F7CE7673}"/>
              </a:ext>
            </a:extLst>
          </p:cNvPr>
          <p:cNvSpPr txBox="1">
            <a:spLocks/>
          </p:cNvSpPr>
          <p:nvPr/>
        </p:nvSpPr>
        <p:spPr>
          <a:xfrm>
            <a:off x="5368042" y="2254630"/>
            <a:ext cx="4673600" cy="264607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buFont typeface="Wingdings 2" pitchFamily="2" charset="2"/>
              <a:buChar char=""/>
            </a:pP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Varones jóvenes negros africanos/afro-americanos</a:t>
            </a:r>
          </a:p>
          <a:p>
            <a:pPr marL="228594" indent="-228594" defTabSz="914377">
              <a:spcBef>
                <a:spcPts val="1000"/>
              </a:spcBef>
              <a:buFont typeface="Wingdings 2" pitchFamily="2" charset="2"/>
              <a:buChar char=""/>
            </a:pP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Debut de DM con cetosis/cetoacidosis</a:t>
            </a:r>
          </a:p>
          <a:p>
            <a:pPr marL="228594" indent="-228594" defTabSz="914377">
              <a:spcBef>
                <a:spcPts val="1000"/>
              </a:spcBef>
              <a:buFont typeface="Wingdings 2" pitchFamily="2" charset="2"/>
              <a:buChar char=""/>
            </a:pP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Necesitan insulina 1-2 meses</a:t>
            </a:r>
          </a:p>
          <a:p>
            <a:pPr marL="228594" indent="-228594" defTabSz="914377">
              <a:spcBef>
                <a:spcPts val="1000"/>
              </a:spcBef>
              <a:buFont typeface="Wingdings 2" pitchFamily="2" charset="2"/>
              <a:buChar char=""/>
            </a:pP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Fácil control con metformina pasado el periodo de </a:t>
            </a:r>
            <a:r>
              <a:rPr lang="es-ES" altLang="es-ES" sz="2000" dirty="0" err="1">
                <a:solidFill>
                  <a:srgbClr val="6F6F6F">
                    <a:lumMod val="50000"/>
                  </a:srgbClr>
                </a:solidFill>
                <a:latin typeface="Gill Sans MT" panose="020B0502020104020203" pitchFamily="34" charset="0"/>
                <a:ea typeface="ＭＳ Ｐゴシック" panose="020B0600070205080204" pitchFamily="34" charset="-128"/>
              </a:rPr>
              <a:t>insulinopenia</a:t>
            </a: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 inicial</a:t>
            </a:r>
          </a:p>
          <a:p>
            <a:pPr marL="228594" indent="-228594" defTabSz="914377">
              <a:spcBef>
                <a:spcPts val="1000"/>
              </a:spcBef>
              <a:buFont typeface="Wingdings 2" pitchFamily="2" charset="2"/>
              <a:buChar char=""/>
            </a:pPr>
            <a:r>
              <a:rPr lang="es-ES" altLang="es-ES" sz="2000" dirty="0">
                <a:solidFill>
                  <a:srgbClr val="6F6F6F">
                    <a:lumMod val="50000"/>
                  </a:srgbClr>
                </a:solidFill>
                <a:latin typeface="Gill Sans MT" panose="020B0502020104020203" pitchFamily="34" charset="0"/>
                <a:ea typeface="ＭＳ Ｐゴシック" panose="020B0600070205080204" pitchFamily="34" charset="-128"/>
              </a:rPr>
              <a:t>Posibilidad de recaída </a:t>
            </a:r>
          </a:p>
        </p:txBody>
      </p:sp>
      <p:pic>
        <p:nvPicPr>
          <p:cNvPr id="7" name="Imagen 1">
            <a:extLst>
              <a:ext uri="{FF2B5EF4-FFF2-40B4-BE49-F238E27FC236}">
                <a16:creationId xmlns:a16="http://schemas.microsoft.com/office/drawing/2014/main" id="{54320C78-8E6C-4D2B-9394-0F9ADDBB4B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0259" y="1741202"/>
            <a:ext cx="2946644" cy="18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arcador de contenido 4">
            <a:extLst>
              <a:ext uri="{FF2B5EF4-FFF2-40B4-BE49-F238E27FC236}">
                <a16:creationId xmlns:a16="http://schemas.microsoft.com/office/drawing/2014/main" id="{3C4256B9-B694-6415-C9BD-C5B0F872B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20" b="7420"/>
          <a:stretch>
            <a:fillRect/>
          </a:stretch>
        </p:blipFill>
        <p:spPr>
          <a:xfrm>
            <a:off x="1217306" y="3759480"/>
            <a:ext cx="3269854" cy="1803577"/>
          </a:xfrm>
          <a:prstGeom prst="rect">
            <a:avLst/>
          </a:prstGeom>
        </p:spPr>
      </p:pic>
    </p:spTree>
    <p:extLst>
      <p:ext uri="{BB962C8B-B14F-4D97-AF65-F5344CB8AC3E}">
        <p14:creationId xmlns:p14="http://schemas.microsoft.com/office/powerpoint/2010/main" val="14073930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Título">
            <a:extLst>
              <a:ext uri="{FF2B5EF4-FFF2-40B4-BE49-F238E27FC236}">
                <a16:creationId xmlns:a16="http://schemas.microsoft.com/office/drawing/2014/main" id="{1C7C7FA9-0793-A94D-92E5-E06604AFA582}"/>
              </a:ext>
            </a:extLst>
          </p:cNvPr>
          <p:cNvSpPr>
            <a:spLocks noGrp="1"/>
          </p:cNvSpPr>
          <p:nvPr>
            <p:ph type="title" idx="4294967295"/>
          </p:nvPr>
        </p:nvSpPr>
        <p:spPr>
          <a:xfrm>
            <a:off x="474951" y="300038"/>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err="1">
                <a:solidFill>
                  <a:srgbClr val="2A6D7D"/>
                </a:solidFill>
                <a:latin typeface="Bookman Old Style" panose="02050604050505020204" pitchFamily="18" charset="0"/>
                <a:ea typeface="ＭＳ Ｐゴシック" panose="020B0600070205080204" pitchFamily="34" charset="-128"/>
              </a:rPr>
              <a:t>Ketosis-prone</a:t>
            </a:r>
            <a:r>
              <a:rPr lang="es-ES" altLang="es-ES" sz="2500" b="1" dirty="0">
                <a:solidFill>
                  <a:srgbClr val="2A6D7D"/>
                </a:solidFill>
                <a:latin typeface="Bookman Old Style" panose="02050604050505020204" pitchFamily="18" charset="0"/>
                <a:ea typeface="ＭＳ Ｐゴシック" panose="020B0600070205080204" pitchFamily="34" charset="-128"/>
              </a:rPr>
              <a:t> diabetes</a:t>
            </a:r>
          </a:p>
        </p:txBody>
      </p:sp>
      <p:pic>
        <p:nvPicPr>
          <p:cNvPr id="62466" name="Imagen 4">
            <a:extLst>
              <a:ext uri="{FF2B5EF4-FFF2-40B4-BE49-F238E27FC236}">
                <a16:creationId xmlns:a16="http://schemas.microsoft.com/office/drawing/2014/main" id="{4A6A3690-7CD6-724B-A2B6-A329CFC05B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26" y="1284288"/>
            <a:ext cx="6494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63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4">
            <a:extLst>
              <a:ext uri="{FF2B5EF4-FFF2-40B4-BE49-F238E27FC236}">
                <a16:creationId xmlns:a16="http://schemas.microsoft.com/office/drawing/2014/main" id="{994AB488-B916-EF4A-9F85-72FFA12D5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5079" y="1339694"/>
            <a:ext cx="6647688" cy="503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1 Título">
            <a:extLst>
              <a:ext uri="{FF2B5EF4-FFF2-40B4-BE49-F238E27FC236}">
                <a16:creationId xmlns:a16="http://schemas.microsoft.com/office/drawing/2014/main" id="{43F0734F-C668-F440-A79B-2D1CC51A50F7}"/>
              </a:ext>
            </a:extLst>
          </p:cNvPr>
          <p:cNvSpPr>
            <a:spLocks noGrp="1"/>
          </p:cNvSpPr>
          <p:nvPr>
            <p:ph type="title" idx="4294967295"/>
          </p:nvPr>
        </p:nvSpPr>
        <p:spPr>
          <a:xfrm>
            <a:off x="511897" y="355444"/>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err="1">
                <a:solidFill>
                  <a:srgbClr val="2A6D7D"/>
                </a:solidFill>
                <a:latin typeface="Bookman Old Style" panose="02050604050505020204" pitchFamily="18" charset="0"/>
                <a:ea typeface="ＭＳ Ｐゴシック" panose="020B0600070205080204" pitchFamily="34" charset="-128"/>
              </a:rPr>
              <a:t>Ketosis-prone</a:t>
            </a:r>
            <a:r>
              <a:rPr lang="es-ES" altLang="es-ES" sz="2500" b="1" dirty="0">
                <a:solidFill>
                  <a:srgbClr val="2A6D7D"/>
                </a:solidFill>
                <a:latin typeface="Bookman Old Style" panose="02050604050505020204" pitchFamily="18" charset="0"/>
                <a:ea typeface="ＭＳ Ｐゴシック" panose="020B0600070205080204" pitchFamily="34" charset="-128"/>
              </a:rPr>
              <a:t> diabetes</a:t>
            </a:r>
          </a:p>
        </p:txBody>
      </p:sp>
    </p:spTree>
    <p:extLst>
      <p:ext uri="{BB962C8B-B14F-4D97-AF65-F5344CB8AC3E}">
        <p14:creationId xmlns:p14="http://schemas.microsoft.com/office/powerpoint/2010/main" val="275554988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5">
            <a:extLst>
              <a:ext uri="{FF2B5EF4-FFF2-40B4-BE49-F238E27FC236}">
                <a16:creationId xmlns:a16="http://schemas.microsoft.com/office/drawing/2014/main" id="{57F2CC0B-575E-1846-BB95-B63DC1DE47DC}"/>
              </a:ext>
            </a:extLst>
          </p:cNvPr>
          <p:cNvSpPr txBox="1">
            <a:spLocks noChangeArrowheads="1"/>
          </p:cNvSpPr>
          <p:nvPr/>
        </p:nvSpPr>
        <p:spPr bwMode="auto">
          <a:xfrm>
            <a:off x="2927351" y="621247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a:solidFill>
                  <a:srgbClr val="7F7F7F"/>
                </a:solidFill>
                <a:latin typeface="Arial" panose="020B0604020202020204" pitchFamily="34" charset="0"/>
                <a:cs typeface="Arial" panose="020B0604020202020204" pitchFamily="34" charset="0"/>
              </a:rPr>
              <a:t>Wang et al. </a:t>
            </a:r>
            <a:r>
              <a:rPr lang="es-ES_tradnl" altLang="es-ES" sz="1400" dirty="0" err="1">
                <a:solidFill>
                  <a:srgbClr val="7F7F7F"/>
                </a:solidFill>
                <a:latin typeface="Arial" panose="020B0604020202020204" pitchFamily="34" charset="0"/>
                <a:cs typeface="Arial" panose="020B0604020202020204" pitchFamily="34" charset="0"/>
              </a:rPr>
              <a:t>Biomedical</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Reports</a:t>
            </a:r>
            <a:r>
              <a:rPr lang="es-ES_tradnl" altLang="es-ES" sz="1400" dirty="0">
                <a:solidFill>
                  <a:srgbClr val="7F7F7F"/>
                </a:solidFill>
                <a:latin typeface="Arial" panose="020B0604020202020204" pitchFamily="34" charset="0"/>
                <a:cs typeface="Arial" panose="020B0604020202020204" pitchFamily="34" charset="0"/>
              </a:rPr>
              <a:t> 2015</a:t>
            </a:r>
          </a:p>
        </p:txBody>
      </p:sp>
      <p:sp>
        <p:nvSpPr>
          <p:cNvPr id="64514" name="1 Título">
            <a:extLst>
              <a:ext uri="{FF2B5EF4-FFF2-40B4-BE49-F238E27FC236}">
                <a16:creationId xmlns:a16="http://schemas.microsoft.com/office/drawing/2014/main" id="{25B1FE35-5AE3-2445-9872-00BD5F8B548C}"/>
              </a:ext>
            </a:extLst>
          </p:cNvPr>
          <p:cNvSpPr>
            <a:spLocks noGrp="1"/>
          </p:cNvSpPr>
          <p:nvPr>
            <p:ph type="title" idx="4294967295"/>
          </p:nvPr>
        </p:nvSpPr>
        <p:spPr>
          <a:xfrm>
            <a:off x="502660" y="310185"/>
            <a:ext cx="11403012" cy="984250"/>
          </a:xfrm>
          <a:prstGeom prst="rect">
            <a:avLst/>
          </a:prstGeom>
        </p:spPr>
        <p:txBody>
          <a:bodyPr/>
          <a:lstStyle/>
          <a:p>
            <a:pPr eaLnBrk="1" hangingPunct="1"/>
            <a:r>
              <a:rPr lang="es-ES" altLang="es-ES" sz="2000" b="1" dirty="0" err="1">
                <a:solidFill>
                  <a:srgbClr val="232D47"/>
                </a:solidFill>
                <a:latin typeface="Bookman Old Style" panose="02050604050505020204" pitchFamily="18" charset="0"/>
                <a:ea typeface="ＭＳ Ｐゴシック" panose="020B0600070205080204" pitchFamily="34" charset="-128"/>
              </a:rPr>
              <a:t>Ketosis-prone</a:t>
            </a:r>
            <a:r>
              <a:rPr lang="es-ES" altLang="es-ES" sz="2000" b="1" dirty="0">
                <a:solidFill>
                  <a:srgbClr val="232D47"/>
                </a:solidFill>
                <a:latin typeface="Bookman Old Style" panose="02050604050505020204" pitchFamily="18" charset="0"/>
                <a:ea typeface="ＭＳ Ｐゴシック" panose="020B0600070205080204" pitchFamily="34" charset="-128"/>
              </a:rPr>
              <a:t>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Predominio en varones</a:t>
            </a:r>
          </a:p>
        </p:txBody>
      </p:sp>
      <p:pic>
        <p:nvPicPr>
          <p:cNvPr id="64515" name="Imagen 6">
            <a:extLst>
              <a:ext uri="{FF2B5EF4-FFF2-40B4-BE49-F238E27FC236}">
                <a16:creationId xmlns:a16="http://schemas.microsoft.com/office/drawing/2014/main" id="{0518CBB1-9BA5-1E4C-8EA0-B71FA2070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9268" y="2019299"/>
            <a:ext cx="9759611" cy="305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1601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Título">
            <a:extLst>
              <a:ext uri="{FF2B5EF4-FFF2-40B4-BE49-F238E27FC236}">
                <a16:creationId xmlns:a16="http://schemas.microsoft.com/office/drawing/2014/main" id="{EB434137-D204-704C-B93F-68D81D641989}"/>
              </a:ext>
            </a:extLst>
          </p:cNvPr>
          <p:cNvSpPr>
            <a:spLocks noGrp="1"/>
          </p:cNvSpPr>
          <p:nvPr>
            <p:ph type="title" idx="4294967295"/>
          </p:nvPr>
        </p:nvSpPr>
        <p:spPr>
          <a:xfrm>
            <a:off x="394494" y="306306"/>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WHO 2019</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Clasificación de la diabetes mellitus</a:t>
            </a:r>
          </a:p>
        </p:txBody>
      </p:sp>
      <p:sp>
        <p:nvSpPr>
          <p:cNvPr id="41987" name="Text Box 5">
            <a:extLst>
              <a:ext uri="{FF2B5EF4-FFF2-40B4-BE49-F238E27FC236}">
                <a16:creationId xmlns:a16="http://schemas.microsoft.com/office/drawing/2014/main" id="{3C1CBF77-40AF-4D4A-BB85-4B2EBFE19BE9}"/>
              </a:ext>
            </a:extLst>
          </p:cNvPr>
          <p:cNvSpPr txBox="1">
            <a:spLocks noChangeArrowheads="1"/>
          </p:cNvSpPr>
          <p:nvPr/>
        </p:nvSpPr>
        <p:spPr bwMode="auto">
          <a:xfrm>
            <a:off x="2449504" y="6250545"/>
            <a:ext cx="899081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defRPr/>
            </a:pPr>
            <a:r>
              <a:rPr lang="es-ES_tradnl" altLang="es-ES" sz="1333" dirty="0" err="1">
                <a:solidFill>
                  <a:srgbClr val="7F7F7F"/>
                </a:solidFill>
                <a:latin typeface="Arial" panose="020B0604020202020204" pitchFamily="34" charset="0"/>
                <a:cs typeface="Arial" panose="020B0604020202020204" pitchFamily="34" charset="0"/>
              </a:rPr>
              <a:t>Classification</a:t>
            </a:r>
            <a:r>
              <a:rPr lang="es-ES_tradnl" altLang="es-ES" sz="1333" dirty="0">
                <a:solidFill>
                  <a:srgbClr val="7F7F7F"/>
                </a:solidFill>
                <a:latin typeface="Arial" panose="020B0604020202020204" pitchFamily="34" charset="0"/>
                <a:cs typeface="Arial" panose="020B0604020202020204" pitchFamily="34" charset="0"/>
              </a:rPr>
              <a:t> of diabetes mellitus. Geneva: </a:t>
            </a:r>
            <a:r>
              <a:rPr lang="es-ES_tradnl" altLang="es-ES" sz="1333" dirty="0" err="1">
                <a:solidFill>
                  <a:srgbClr val="7F7F7F"/>
                </a:solidFill>
                <a:latin typeface="Arial" panose="020B0604020202020204" pitchFamily="34" charset="0"/>
                <a:cs typeface="Arial" panose="020B0604020202020204" pitchFamily="34" charset="0"/>
              </a:rPr>
              <a:t>World</a:t>
            </a:r>
            <a:r>
              <a:rPr lang="es-ES_tradnl" altLang="es-ES" sz="1333" dirty="0">
                <a:solidFill>
                  <a:srgbClr val="7F7F7F"/>
                </a:solidFill>
                <a:latin typeface="Arial" panose="020B0604020202020204" pitchFamily="34" charset="0"/>
                <a:cs typeface="Arial" panose="020B0604020202020204" pitchFamily="34" charset="0"/>
              </a:rPr>
              <a:t> </a:t>
            </a:r>
            <a:r>
              <a:rPr lang="es-ES_tradnl" altLang="es-ES" sz="1333" dirty="0" err="1">
                <a:solidFill>
                  <a:srgbClr val="7F7F7F"/>
                </a:solidFill>
                <a:latin typeface="Arial" panose="020B0604020202020204" pitchFamily="34" charset="0"/>
                <a:cs typeface="Arial" panose="020B0604020202020204" pitchFamily="34" charset="0"/>
              </a:rPr>
              <a:t>Health</a:t>
            </a:r>
            <a:r>
              <a:rPr lang="es-ES_tradnl" altLang="es-ES" sz="1333" dirty="0">
                <a:solidFill>
                  <a:srgbClr val="7F7F7F"/>
                </a:solidFill>
                <a:latin typeface="Arial" panose="020B0604020202020204" pitchFamily="34" charset="0"/>
                <a:cs typeface="Arial" panose="020B0604020202020204" pitchFamily="34" charset="0"/>
              </a:rPr>
              <a:t> </a:t>
            </a:r>
            <a:r>
              <a:rPr lang="es-ES_tradnl" altLang="es-ES" sz="1333" dirty="0" err="1">
                <a:solidFill>
                  <a:srgbClr val="7F7F7F"/>
                </a:solidFill>
                <a:latin typeface="Arial" panose="020B0604020202020204" pitchFamily="34" charset="0"/>
                <a:cs typeface="Arial" panose="020B0604020202020204" pitchFamily="34" charset="0"/>
              </a:rPr>
              <a:t>Organization</a:t>
            </a:r>
            <a:r>
              <a:rPr lang="es-ES_tradnl" altLang="es-ES" sz="1333" dirty="0">
                <a:solidFill>
                  <a:srgbClr val="7F7F7F"/>
                </a:solidFill>
                <a:latin typeface="Arial" panose="020B0604020202020204" pitchFamily="34" charset="0"/>
                <a:cs typeface="Arial" panose="020B0604020202020204" pitchFamily="34" charset="0"/>
              </a:rPr>
              <a:t>; 2019. </a:t>
            </a:r>
            <a:r>
              <a:rPr lang="es-ES_tradnl" altLang="es-ES" sz="1333" dirty="0" err="1">
                <a:solidFill>
                  <a:srgbClr val="7F7F7F"/>
                </a:solidFill>
                <a:latin typeface="Arial" panose="020B0604020202020204" pitchFamily="34" charset="0"/>
                <a:cs typeface="Arial" panose="020B0604020202020204" pitchFamily="34" charset="0"/>
              </a:rPr>
              <a:t>Licence</a:t>
            </a:r>
            <a:r>
              <a:rPr lang="es-ES_tradnl" altLang="es-ES" sz="1333" dirty="0">
                <a:solidFill>
                  <a:srgbClr val="7F7F7F"/>
                </a:solidFill>
                <a:latin typeface="Arial" panose="020B0604020202020204" pitchFamily="34" charset="0"/>
                <a:cs typeface="Arial" panose="020B0604020202020204" pitchFamily="34" charset="0"/>
              </a:rPr>
              <a:t>: CC BY-NC-SA 3.0 IGO</a:t>
            </a:r>
          </a:p>
        </p:txBody>
      </p:sp>
      <p:pic>
        <p:nvPicPr>
          <p:cNvPr id="3" name="Imagen 2">
            <a:extLst>
              <a:ext uri="{FF2B5EF4-FFF2-40B4-BE49-F238E27FC236}">
                <a16:creationId xmlns:a16="http://schemas.microsoft.com/office/drawing/2014/main" id="{08D69AB4-F83B-A545-8EE3-C5FD58B556DC}"/>
              </a:ext>
            </a:extLst>
          </p:cNvPr>
          <p:cNvPicPr>
            <a:picLocks noChangeAspect="1"/>
          </p:cNvPicPr>
          <p:nvPr/>
        </p:nvPicPr>
        <p:blipFill>
          <a:blip r:embed="rId2"/>
          <a:stretch>
            <a:fillRect/>
          </a:stretch>
        </p:blipFill>
        <p:spPr>
          <a:xfrm>
            <a:off x="1071728" y="1461811"/>
            <a:ext cx="3204104" cy="4555135"/>
          </a:xfrm>
          <a:prstGeom prst="rect">
            <a:avLst/>
          </a:prstGeom>
        </p:spPr>
      </p:pic>
      <p:pic>
        <p:nvPicPr>
          <p:cNvPr id="4" name="Imagen 3">
            <a:extLst>
              <a:ext uri="{FF2B5EF4-FFF2-40B4-BE49-F238E27FC236}">
                <a16:creationId xmlns:a16="http://schemas.microsoft.com/office/drawing/2014/main" id="{284A8DE5-EF5E-B94B-82CF-1A60CC851C3F}"/>
              </a:ext>
            </a:extLst>
          </p:cNvPr>
          <p:cNvPicPr>
            <a:picLocks noChangeAspect="1"/>
          </p:cNvPicPr>
          <p:nvPr/>
        </p:nvPicPr>
        <p:blipFill>
          <a:blip r:embed="rId3"/>
          <a:stretch>
            <a:fillRect/>
          </a:stretch>
        </p:blipFill>
        <p:spPr>
          <a:xfrm>
            <a:off x="5103312" y="1458141"/>
            <a:ext cx="5778211" cy="4624819"/>
          </a:xfrm>
          <a:prstGeom prst="rect">
            <a:avLst/>
          </a:prstGeom>
        </p:spPr>
      </p:pic>
      <p:sp>
        <p:nvSpPr>
          <p:cNvPr id="5" name="Rectángulo 4">
            <a:extLst>
              <a:ext uri="{FF2B5EF4-FFF2-40B4-BE49-F238E27FC236}">
                <a16:creationId xmlns:a16="http://schemas.microsoft.com/office/drawing/2014/main" id="{7AFC1BF6-F913-EA46-A227-D3E09E464EB2}"/>
              </a:ext>
            </a:extLst>
          </p:cNvPr>
          <p:cNvSpPr/>
          <p:nvPr/>
        </p:nvSpPr>
        <p:spPr>
          <a:xfrm>
            <a:off x="5144111" y="1936376"/>
            <a:ext cx="5685253" cy="66501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s-ES" sz="2400">
              <a:solidFill>
                <a:prstClr val="white"/>
              </a:solidFill>
              <a:latin typeface="Gill Sans MT"/>
            </a:endParaRPr>
          </a:p>
        </p:txBody>
      </p:sp>
    </p:spTree>
    <p:extLst>
      <p:ext uri="{BB962C8B-B14F-4D97-AF65-F5344CB8AC3E}">
        <p14:creationId xmlns:p14="http://schemas.microsoft.com/office/powerpoint/2010/main" val="21107888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Título">
            <a:extLst>
              <a:ext uri="{FF2B5EF4-FFF2-40B4-BE49-F238E27FC236}">
                <a16:creationId xmlns:a16="http://schemas.microsoft.com/office/drawing/2014/main" id="{149B9571-FD4C-F248-8A75-867BDECB5077}"/>
              </a:ext>
            </a:extLst>
          </p:cNvPr>
          <p:cNvSpPr>
            <a:spLocks noGrp="1"/>
          </p:cNvSpPr>
          <p:nvPr>
            <p:ph type="title" idx="4294967295"/>
          </p:nvPr>
        </p:nvSpPr>
        <p:spPr>
          <a:xfrm>
            <a:off x="495011" y="339581"/>
            <a:ext cx="11401425"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Caso clínico</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mellitus de inicio agudo</a:t>
            </a:r>
          </a:p>
        </p:txBody>
      </p:sp>
      <p:sp>
        <p:nvSpPr>
          <p:cNvPr id="65538" name="2 Marcador de contenido">
            <a:extLst>
              <a:ext uri="{FF2B5EF4-FFF2-40B4-BE49-F238E27FC236}">
                <a16:creationId xmlns:a16="http://schemas.microsoft.com/office/drawing/2014/main" id="{8A3D6396-8E00-B447-8315-CB4A88D25BBE}"/>
              </a:ext>
            </a:extLst>
          </p:cNvPr>
          <p:cNvSpPr>
            <a:spLocks noGrp="1"/>
          </p:cNvSpPr>
          <p:nvPr>
            <p:ph type="body" sz="quarter" idx="4294967295"/>
          </p:nvPr>
        </p:nvSpPr>
        <p:spPr>
          <a:xfrm>
            <a:off x="1420451" y="1874982"/>
            <a:ext cx="9351097" cy="4109749"/>
          </a:xfrm>
          <a:prstGeom prst="rect">
            <a:avLst/>
          </a:prstGeom>
        </p:spPr>
        <p:txBody>
          <a:bodyPr>
            <a:normAutofit/>
          </a:bodyPr>
          <a:lstStyle/>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Hombre de 57 años de edad, que presenta como antecedente un melanoma metastásico diagnosticado 4 años antes. Recibe tratamiento actual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pembrolizumab</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 cada 3 semanas como tratamiento de segunda línea desde hacía 4 meses.</a:t>
            </a:r>
          </a:p>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Presenta poliuria, polidipsia, anorexia y astenia de 4 días de evolución. Se constata glucemia de 585 mg/dl, y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cetonuria</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 positiva</a:t>
            </a:r>
          </a:p>
          <a:p>
            <a:pPr algn="just" eaLnBrk="1" hangingPunct="1">
              <a:lnSpc>
                <a:spcPct val="100000"/>
              </a:lnSpc>
              <a:buClr>
                <a:srgbClr val="232D47"/>
              </a:buClr>
              <a:buFont typeface="Arial" panose="020B0604020202020204" pitchFamily="34" charset="0"/>
              <a:buChar char="•"/>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Otros datos adicionales: pH 7.08, bicarbonato 10,2 </a:t>
            </a:r>
            <a:r>
              <a:rPr lang="es-ES" altLang="es-ES" sz="2400" dirty="0" err="1">
                <a:solidFill>
                  <a:schemeClr val="tx1">
                    <a:lumMod val="50000"/>
                  </a:schemeClr>
                </a:solidFill>
                <a:latin typeface="Gill Sans MT" panose="020B0502020104020203" pitchFamily="34" charset="0"/>
                <a:ea typeface="ＭＳ Ｐゴシック" panose="020B0600070205080204" pitchFamily="34" charset="-128"/>
              </a:rPr>
              <a:t>nmol</a:t>
            </a: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/l. Además, HbA1c 7,8%, péptido C casi indetectable, y autoinmunidad pancreática negativa</a:t>
            </a:r>
            <a:endParaRPr lang="es-ES" altLang="es-ES" sz="2400" dirty="0">
              <a:ea typeface="ＭＳ Ｐゴシック" panose="020B0600070205080204" pitchFamily="34" charset="-128"/>
            </a:endParaRPr>
          </a:p>
          <a:p>
            <a:pPr eaLnBrk="1" hangingPunct="1">
              <a:lnSpc>
                <a:spcPct val="100000"/>
              </a:lnSpc>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49815546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Título">
            <a:extLst>
              <a:ext uri="{FF2B5EF4-FFF2-40B4-BE49-F238E27FC236}">
                <a16:creationId xmlns:a16="http://schemas.microsoft.com/office/drawing/2014/main" id="{2FD04F68-CCC9-8145-81F9-7E1D59D85E6F}"/>
              </a:ext>
            </a:extLst>
          </p:cNvPr>
          <p:cNvSpPr>
            <a:spLocks noGrp="1"/>
          </p:cNvSpPr>
          <p:nvPr>
            <p:ph type="title" idx="4294967295"/>
          </p:nvPr>
        </p:nvSpPr>
        <p:spPr>
          <a:xfrm>
            <a:off x="548843" y="332221"/>
            <a:ext cx="11403012" cy="984250"/>
          </a:xfrm>
          <a:prstGeom prst="rect">
            <a:avLst/>
          </a:prstGeom>
        </p:spPr>
        <p:txBody>
          <a:bodyPr>
            <a:normAutofit/>
          </a:bodyPr>
          <a:lstStyle/>
          <a:p>
            <a:pPr eaLnBrk="1" hangingPunct="1"/>
            <a:r>
              <a:rPr lang="es-ES" altLang="es-ES" sz="2800" b="1" dirty="0">
                <a:solidFill>
                  <a:srgbClr val="2A6D7D"/>
                </a:solidFill>
                <a:latin typeface="Bookman Old Style" panose="02050604050505020204" pitchFamily="18" charset="0"/>
                <a:ea typeface="ＭＳ Ｐゴシック" panose="020B0600070205080204" pitchFamily="34" charset="-128"/>
              </a:rPr>
              <a:t>¿Qué opináis?</a:t>
            </a:r>
          </a:p>
        </p:txBody>
      </p:sp>
      <p:sp>
        <p:nvSpPr>
          <p:cNvPr id="6" name="2 Marcador de contenido">
            <a:extLst>
              <a:ext uri="{FF2B5EF4-FFF2-40B4-BE49-F238E27FC236}">
                <a16:creationId xmlns:a16="http://schemas.microsoft.com/office/drawing/2014/main" id="{5B676320-2C79-9D43-BEBC-74DEDD80441D}"/>
              </a:ext>
            </a:extLst>
          </p:cNvPr>
          <p:cNvSpPr>
            <a:spLocks noGrp="1"/>
          </p:cNvSpPr>
          <p:nvPr>
            <p:ph type="body" sz="quarter" idx="4294967295"/>
          </p:nvPr>
        </p:nvSpPr>
        <p:spPr>
          <a:xfrm>
            <a:off x="2208428" y="1828728"/>
            <a:ext cx="7775143" cy="3200544"/>
          </a:xfrm>
          <a:prstGeom prst="rect">
            <a:avLst/>
          </a:prstGeom>
        </p:spPr>
        <p:txBody>
          <a:bodyPr>
            <a:normAutofit/>
          </a:bodyPr>
          <a:lstStyle/>
          <a:p>
            <a:pPr algn="just" eaLnBrk="1" hangingPunct="1">
              <a:buClr>
                <a:srgbClr val="232D47"/>
              </a:buClr>
              <a:buFont typeface="Wingdings" pitchFamily="2" charset="2"/>
              <a:buChar char="Ø"/>
            </a:pPr>
            <a:endParaRPr lang="es-ES" altLang="es-ES" sz="2400" dirty="0">
              <a:solidFill>
                <a:schemeClr val="tx1">
                  <a:lumMod val="50000"/>
                </a:schemeClr>
              </a:solidFill>
              <a:latin typeface="Gill Sans MT" panose="020B0502020104020203" pitchFamily="34" charset="0"/>
              <a:ea typeface="ＭＳ Ｐゴシック" panose="020B0600070205080204" pitchFamily="34" charset="-128"/>
            </a:endParaRP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Creo que tiene una metástasis pancreática</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Tiene una diabetes por los fármacos, e insistiré en si está tomando corticoides</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Tiene una diabetes tipo 1, como Dios manda</a:t>
            </a:r>
          </a:p>
          <a:p>
            <a:pPr marL="609585" indent="-609585" algn="just">
              <a:buClr>
                <a:srgbClr val="232D47"/>
              </a:buClr>
              <a:buFont typeface="+mj-lt"/>
              <a:buAutoNum type="alphaUcPeriod"/>
            </a:pPr>
            <a:r>
              <a:rPr lang="es-ES" altLang="es-ES" sz="2400" dirty="0">
                <a:solidFill>
                  <a:schemeClr val="tx1">
                    <a:lumMod val="50000"/>
                  </a:schemeClr>
                </a:solidFill>
                <a:latin typeface="Gill Sans MT" panose="020B0502020104020203" pitchFamily="34" charset="0"/>
                <a:ea typeface="ＭＳ Ｐゴシック" panose="020B0600070205080204" pitchFamily="34" charset="-128"/>
              </a:rPr>
              <a:t>Será probablemente un tipo 2 muy deteriorado</a:t>
            </a:r>
            <a:endParaRPr lang="es-ES" altLang="es-ES" sz="2400" dirty="0">
              <a:ea typeface="ＭＳ Ｐゴシック" panose="020B0600070205080204" pitchFamily="34" charset="-128"/>
            </a:endParaRPr>
          </a:p>
          <a:p>
            <a:pPr eaLnBrk="1" hangingPunct="1">
              <a:buFont typeface="Wingdings 2" pitchFamily="2" charset="2"/>
              <a:buNone/>
            </a:pPr>
            <a:endParaRPr lang="es-ES" altLang="es-ES" sz="2400" dirty="0">
              <a:ea typeface="ＭＳ Ｐゴシック" panose="020B0600070205080204" pitchFamily="34" charset="-128"/>
            </a:endParaRPr>
          </a:p>
        </p:txBody>
      </p:sp>
    </p:spTree>
    <p:extLst>
      <p:ext uri="{BB962C8B-B14F-4D97-AF65-F5344CB8AC3E}">
        <p14:creationId xmlns:p14="http://schemas.microsoft.com/office/powerpoint/2010/main" val="13385165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Título">
            <a:extLst>
              <a:ext uri="{FF2B5EF4-FFF2-40B4-BE49-F238E27FC236}">
                <a16:creationId xmlns:a16="http://schemas.microsoft.com/office/drawing/2014/main" id="{2FD04F68-CCC9-8145-81F9-7E1D59D85E6F}"/>
              </a:ext>
            </a:extLst>
          </p:cNvPr>
          <p:cNvSpPr>
            <a:spLocks noGrp="1"/>
          </p:cNvSpPr>
          <p:nvPr>
            <p:ph type="title" idx="4294967295"/>
          </p:nvPr>
        </p:nvSpPr>
        <p:spPr>
          <a:xfrm>
            <a:off x="595025" y="471777"/>
            <a:ext cx="11403012" cy="984250"/>
          </a:xfrm>
          <a:prstGeom prst="rect">
            <a:avLst/>
          </a:prstGeom>
        </p:spPr>
        <p:txBody>
          <a:bodyPr>
            <a:normAutofit/>
          </a:bodyPr>
          <a:lstStyle/>
          <a:p>
            <a:pPr eaLnBrk="1" hangingPunct="1"/>
            <a:r>
              <a:rPr lang="es-ES" altLang="es-ES" sz="2800" b="1" dirty="0">
                <a:solidFill>
                  <a:srgbClr val="2A6D7D"/>
                </a:solidFill>
                <a:latin typeface="Bookman Old Style" panose="02050604050505020204" pitchFamily="18" charset="0"/>
                <a:ea typeface="ＭＳ Ｐゴシック" panose="020B0600070205080204" pitchFamily="34" charset="-128"/>
              </a:rPr>
              <a:t>No todo lo que parece diabetes tipo 2 lo es</a:t>
            </a:r>
          </a:p>
        </p:txBody>
      </p:sp>
      <p:sp>
        <p:nvSpPr>
          <p:cNvPr id="16387" name="2 Marcador de contenido">
            <a:extLst>
              <a:ext uri="{FF2B5EF4-FFF2-40B4-BE49-F238E27FC236}">
                <a16:creationId xmlns:a16="http://schemas.microsoft.com/office/drawing/2014/main" id="{E5E0E9BD-00F7-DD45-A953-C39C1BC2F481}"/>
              </a:ext>
            </a:extLst>
          </p:cNvPr>
          <p:cNvSpPr>
            <a:spLocks noGrp="1"/>
          </p:cNvSpPr>
          <p:nvPr>
            <p:ph type="body" sz="quarter" idx="4294967295"/>
          </p:nvPr>
        </p:nvSpPr>
        <p:spPr>
          <a:xfrm>
            <a:off x="1741487" y="2560637"/>
            <a:ext cx="8709025" cy="1736725"/>
          </a:xfrm>
          <a:prstGeom prst="rect">
            <a:avLst/>
          </a:prstGeom>
        </p:spPr>
        <p:txBody>
          <a:bodyPr/>
          <a:lstStyle/>
          <a:p>
            <a:pPr algn="ctr" eaLnBrk="1" hangingPunct="1">
              <a:lnSpc>
                <a:spcPct val="200000"/>
              </a:lnSpc>
              <a:buClr>
                <a:srgbClr val="232D47"/>
              </a:buClr>
              <a:buFont typeface="Wingdings 2" pitchFamily="2" charset="2"/>
              <a:buNone/>
            </a:pPr>
            <a:r>
              <a:rPr lang="es-ES" altLang="es-ES" sz="700" dirty="0">
                <a:solidFill>
                  <a:schemeClr val="tx1">
                    <a:lumMod val="50000"/>
                  </a:schemeClr>
                </a:solidFill>
                <a:latin typeface="Gill Sans MT" panose="020B0502020104020203" pitchFamily="34" charset="0"/>
                <a:ea typeface="ＭＳ Ｐゴシック" panose="020B0600070205080204" pitchFamily="34" charset="-128"/>
              </a:rPr>
              <a:t>  </a:t>
            </a:r>
            <a:r>
              <a:rPr lang="es-ES" altLang="es-ES" sz="3200" b="1" dirty="0">
                <a:solidFill>
                  <a:schemeClr val="tx1">
                    <a:lumMod val="50000"/>
                  </a:schemeClr>
                </a:solidFill>
                <a:latin typeface="Gill Sans MT" panose="020B0502020104020203" pitchFamily="34" charset="0"/>
                <a:ea typeface="ＭＳ Ｐゴシック" panose="020B0600070205080204" pitchFamily="34" charset="-128"/>
              </a:rPr>
              <a:t>¿Alguna prueba complementaria?</a:t>
            </a:r>
            <a:endParaRPr lang="es-ES" altLang="es-ES" sz="700" dirty="0">
              <a:solidFill>
                <a:schemeClr val="tx1">
                  <a:lumMod val="50000"/>
                </a:schemeClr>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4410177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1 Título">
            <a:extLst>
              <a:ext uri="{FF2B5EF4-FFF2-40B4-BE49-F238E27FC236}">
                <a16:creationId xmlns:a16="http://schemas.microsoft.com/office/drawing/2014/main" id="{6A3C4214-30A2-E74D-A2D8-896A0D49742F}"/>
              </a:ext>
            </a:extLst>
          </p:cNvPr>
          <p:cNvSpPr>
            <a:spLocks noGrp="1"/>
          </p:cNvSpPr>
          <p:nvPr>
            <p:ph type="title" idx="4294967295"/>
          </p:nvPr>
        </p:nvSpPr>
        <p:spPr>
          <a:xfrm>
            <a:off x="539606" y="454820"/>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Diabetes fulminante</a:t>
            </a:r>
          </a:p>
        </p:txBody>
      </p:sp>
      <p:pic>
        <p:nvPicPr>
          <p:cNvPr id="67586" name="Imagen 5">
            <a:extLst>
              <a:ext uri="{FF2B5EF4-FFF2-40B4-BE49-F238E27FC236}">
                <a16:creationId xmlns:a16="http://schemas.microsoft.com/office/drawing/2014/main" id="{F693A7E6-7905-5E45-8FC3-CF41A28102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152" y="1457326"/>
            <a:ext cx="55086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Imagen 6">
            <a:extLst>
              <a:ext uri="{FF2B5EF4-FFF2-40B4-BE49-F238E27FC236}">
                <a16:creationId xmlns:a16="http://schemas.microsoft.com/office/drawing/2014/main" id="{437FA888-C5B2-0240-85CF-942EB794B4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4297363"/>
            <a:ext cx="3505200"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n 7">
            <a:extLst>
              <a:ext uri="{FF2B5EF4-FFF2-40B4-BE49-F238E27FC236}">
                <a16:creationId xmlns:a16="http://schemas.microsoft.com/office/drawing/2014/main" id="{A7DEA4BF-5D3B-2348-A1CC-681C17339E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4294189"/>
            <a:ext cx="3517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uadroTexto 8">
            <a:extLst>
              <a:ext uri="{FF2B5EF4-FFF2-40B4-BE49-F238E27FC236}">
                <a16:creationId xmlns:a16="http://schemas.microsoft.com/office/drawing/2014/main" id="{97023EE1-8EB0-AA43-B7A4-00CA5FEF8729}"/>
              </a:ext>
            </a:extLst>
          </p:cNvPr>
          <p:cNvSpPr txBox="1">
            <a:spLocks noChangeArrowheads="1"/>
          </p:cNvSpPr>
          <p:nvPr/>
        </p:nvSpPr>
        <p:spPr bwMode="auto">
          <a:xfrm>
            <a:off x="2921000" y="5867400"/>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800" dirty="0">
                <a:solidFill>
                  <a:srgbClr val="000000"/>
                </a:solidFill>
                <a:latin typeface="Calibri" panose="020F0502020204030204" pitchFamily="34" charset="0"/>
                <a:cs typeface="Arial" panose="020B0604020202020204" pitchFamily="34" charset="0"/>
              </a:rPr>
              <a:t>Diabetes fulminante</a:t>
            </a:r>
          </a:p>
        </p:txBody>
      </p:sp>
      <p:sp>
        <p:nvSpPr>
          <p:cNvPr id="67590" name="CuadroTexto 9">
            <a:extLst>
              <a:ext uri="{FF2B5EF4-FFF2-40B4-BE49-F238E27FC236}">
                <a16:creationId xmlns:a16="http://schemas.microsoft.com/office/drawing/2014/main" id="{A681FDCD-AE95-944E-90E3-C5EEDBE787CC}"/>
              </a:ext>
            </a:extLst>
          </p:cNvPr>
          <p:cNvSpPr txBox="1">
            <a:spLocks noChangeArrowheads="1"/>
          </p:cNvSpPr>
          <p:nvPr/>
        </p:nvSpPr>
        <p:spPr bwMode="auto">
          <a:xfrm>
            <a:off x="7112000" y="5867401"/>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742950" indent="-2857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1143000"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600200"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defTabSz="914377" fontAlgn="base">
              <a:spcBef>
                <a:spcPct val="0"/>
              </a:spcBef>
              <a:spcAft>
                <a:spcPct val="0"/>
              </a:spcAft>
              <a:buClrTx/>
              <a:buSzTx/>
              <a:buNone/>
            </a:pPr>
            <a:r>
              <a:rPr lang="es-ES" altLang="es-ES" sz="1800" dirty="0">
                <a:solidFill>
                  <a:srgbClr val="000000"/>
                </a:solidFill>
                <a:latin typeface="Calibri" panose="020F0502020204030204" pitchFamily="34" charset="0"/>
                <a:cs typeface="Arial" panose="020B0604020202020204" pitchFamily="34" charset="0"/>
              </a:rPr>
              <a:t>Diabetes tipo 1 clásica</a:t>
            </a:r>
          </a:p>
        </p:txBody>
      </p:sp>
    </p:spTree>
    <p:extLst>
      <p:ext uri="{BB962C8B-B14F-4D97-AF65-F5344CB8AC3E}">
        <p14:creationId xmlns:p14="http://schemas.microsoft.com/office/powerpoint/2010/main" val="8005597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a:extLst>
              <a:ext uri="{FF2B5EF4-FFF2-40B4-BE49-F238E27FC236}">
                <a16:creationId xmlns:a16="http://schemas.microsoft.com/office/drawing/2014/main" id="{239364E2-272B-C741-8DC3-A9F417FC6FC8}"/>
              </a:ext>
            </a:extLst>
          </p:cNvPr>
          <p:cNvSpPr txBox="1">
            <a:spLocks noChangeArrowheads="1"/>
          </p:cNvSpPr>
          <p:nvPr/>
        </p:nvSpPr>
        <p:spPr bwMode="auto">
          <a:xfrm>
            <a:off x="4146551" y="621247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Hattersley</a:t>
            </a:r>
            <a:r>
              <a:rPr lang="es-ES_tradnl" altLang="es-ES" sz="1400" dirty="0">
                <a:solidFill>
                  <a:srgbClr val="7F7F7F"/>
                </a:solidFill>
                <a:latin typeface="Arial" panose="020B0604020202020204" pitchFamily="34" charset="0"/>
                <a:cs typeface="Arial" panose="020B0604020202020204" pitchFamily="34" charset="0"/>
              </a:rPr>
              <a:t> A. EASD 2016</a:t>
            </a:r>
          </a:p>
        </p:txBody>
      </p:sp>
      <p:pic>
        <p:nvPicPr>
          <p:cNvPr id="27651" name="Imagen 1">
            <a:extLst>
              <a:ext uri="{FF2B5EF4-FFF2-40B4-BE49-F238E27FC236}">
                <a16:creationId xmlns:a16="http://schemas.microsoft.com/office/drawing/2014/main" id="{2553D870-7974-A842-A395-0C55A38A7F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357314"/>
            <a:ext cx="6661151"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a:extLst>
              <a:ext uri="{FF2B5EF4-FFF2-40B4-BE49-F238E27FC236}">
                <a16:creationId xmlns:a16="http://schemas.microsoft.com/office/drawing/2014/main" id="{E09DF3A8-1AC8-4DE5-8EB9-8339A1F13E64}"/>
              </a:ext>
            </a:extLst>
          </p:cNvPr>
          <p:cNvSpPr>
            <a:spLocks noGrp="1"/>
          </p:cNvSpPr>
          <p:nvPr>
            <p:ph type="title" idx="4294967295"/>
          </p:nvPr>
        </p:nvSpPr>
        <p:spPr>
          <a:xfrm>
            <a:off x="424872" y="202336"/>
            <a:ext cx="7646988" cy="114300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Clasificación de la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Fácil y sencilla</a:t>
            </a:r>
          </a:p>
        </p:txBody>
      </p:sp>
    </p:spTree>
    <p:extLst>
      <p:ext uri="{BB962C8B-B14F-4D97-AF65-F5344CB8AC3E}">
        <p14:creationId xmlns:p14="http://schemas.microsoft.com/office/powerpoint/2010/main" val="16968316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Título">
            <a:extLst>
              <a:ext uri="{FF2B5EF4-FFF2-40B4-BE49-F238E27FC236}">
                <a16:creationId xmlns:a16="http://schemas.microsoft.com/office/drawing/2014/main" id="{330DFF81-5035-944A-9BB7-2188EC5C34D9}"/>
              </a:ext>
            </a:extLst>
          </p:cNvPr>
          <p:cNvSpPr>
            <a:spLocks noGrp="1"/>
          </p:cNvSpPr>
          <p:nvPr>
            <p:ph type="title" idx="4294967295"/>
          </p:nvPr>
        </p:nvSpPr>
        <p:spPr>
          <a:xfrm>
            <a:off x="521133" y="424017"/>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Diabetes fulminante</a:t>
            </a:r>
          </a:p>
        </p:txBody>
      </p:sp>
      <p:graphicFrame>
        <p:nvGraphicFramePr>
          <p:cNvPr id="14" name="Marcador de contenido 9">
            <a:extLst>
              <a:ext uri="{FF2B5EF4-FFF2-40B4-BE49-F238E27FC236}">
                <a16:creationId xmlns:a16="http://schemas.microsoft.com/office/drawing/2014/main" id="{60EA23A8-DA6E-AE49-9588-CF71262B1B0C}"/>
              </a:ext>
            </a:extLst>
          </p:cNvPr>
          <p:cNvGraphicFramePr>
            <a:graphicFrameLocks/>
          </p:cNvGraphicFramePr>
          <p:nvPr/>
        </p:nvGraphicFramePr>
        <p:xfrm>
          <a:off x="2063751" y="1628776"/>
          <a:ext cx="8153400" cy="4181475"/>
        </p:xfrm>
        <a:graphic>
          <a:graphicData uri="http://schemas.openxmlformats.org/drawingml/2006/table">
            <a:tbl>
              <a:tblPr/>
              <a:tblGrid>
                <a:gridCol w="8153400">
                  <a:extLst>
                    <a:ext uri="{9D8B030D-6E8A-4147-A177-3AD203B41FA5}">
                      <a16:colId xmlns:a16="http://schemas.microsoft.com/office/drawing/2014/main" val="20000"/>
                    </a:ext>
                  </a:extLst>
                </a:gridCol>
              </a:tblGrid>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1" i="0" u="none" strike="noStrike" cap="none" normalizeH="0" baseline="0" dirty="0">
                          <a:ln>
                            <a:noFill/>
                          </a:ln>
                          <a:solidFill>
                            <a:srgbClr val="5F5F5F"/>
                          </a:solidFill>
                          <a:effectLst/>
                          <a:latin typeface="Calibri" pitchFamily="34" charset="0"/>
                          <a:ea typeface="MS PGothic" pitchFamily="34" charset="-128"/>
                        </a:rPr>
                        <a:t>CRITERIOS PARA DEFINIR DIABETES FULMINANTE</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0" i="0" u="none" strike="noStrike" cap="none" normalizeH="0" baseline="0">
                          <a:ln>
                            <a:noFill/>
                          </a:ln>
                          <a:solidFill>
                            <a:srgbClr val="000000"/>
                          </a:solidFill>
                          <a:effectLst/>
                          <a:latin typeface="Calibri" pitchFamily="34" charset="0"/>
                          <a:ea typeface="MS PGothic" pitchFamily="34" charset="-128"/>
                        </a:rPr>
                        <a:t>1.  Cetosis/CAD &lt; 7 días tras el inicio de los síntomas</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0" i="0" u="none" strike="noStrike" cap="none" normalizeH="0" baseline="0" dirty="0">
                          <a:ln>
                            <a:noFill/>
                          </a:ln>
                          <a:solidFill>
                            <a:srgbClr val="000000"/>
                          </a:solidFill>
                          <a:effectLst/>
                          <a:latin typeface="Calibri" pitchFamily="34" charset="0"/>
                          <a:ea typeface="MS PGothic" pitchFamily="34" charset="-128"/>
                        </a:rPr>
                        <a:t>2.  Glucemia &gt; 288 mg/dl y HbA1c &lt; 8.7 % (NGSP)</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2"/>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0" i="0" u="none" strike="noStrike" cap="none" normalizeH="0" baseline="0" dirty="0">
                          <a:ln>
                            <a:noFill/>
                          </a:ln>
                          <a:solidFill>
                            <a:srgbClr val="000000"/>
                          </a:solidFill>
                          <a:effectLst/>
                          <a:latin typeface="Calibri" pitchFamily="34" charset="0"/>
                          <a:ea typeface="MS PGothic" pitchFamily="34" charset="-128"/>
                        </a:rPr>
                        <a:t>3.  Péptido C &lt; 0.10 </a:t>
                      </a:r>
                      <a:r>
                        <a:rPr kumimoji="0" lang="es-ES" sz="1900" b="0" i="0" u="none" strike="noStrike" cap="none" normalizeH="0" baseline="0" dirty="0" err="1">
                          <a:ln>
                            <a:noFill/>
                          </a:ln>
                          <a:solidFill>
                            <a:srgbClr val="000000"/>
                          </a:solidFill>
                          <a:effectLst/>
                          <a:latin typeface="Calibri" pitchFamily="34" charset="0"/>
                          <a:ea typeface="MS PGothic" pitchFamily="34" charset="-128"/>
                        </a:rPr>
                        <a:t>nmol</a:t>
                      </a:r>
                      <a:r>
                        <a:rPr kumimoji="0" lang="es-ES" sz="1900" b="0" i="0" u="none" strike="noStrike" cap="none" normalizeH="0" baseline="0" dirty="0">
                          <a:ln>
                            <a:noFill/>
                          </a:ln>
                          <a:solidFill>
                            <a:srgbClr val="000000"/>
                          </a:solidFill>
                          <a:effectLst/>
                          <a:latin typeface="Calibri" pitchFamily="34" charset="0"/>
                          <a:ea typeface="MS PGothic" pitchFamily="34" charset="-128"/>
                        </a:rPr>
                        <a:t>/L basal o &lt; 0.17 </a:t>
                      </a:r>
                      <a:r>
                        <a:rPr kumimoji="0" lang="es-ES" sz="1900" b="0" i="0" u="none" strike="noStrike" cap="none" normalizeH="0" baseline="0" dirty="0" err="1">
                          <a:ln>
                            <a:noFill/>
                          </a:ln>
                          <a:solidFill>
                            <a:srgbClr val="000000"/>
                          </a:solidFill>
                          <a:effectLst/>
                          <a:latin typeface="Calibri" pitchFamily="34" charset="0"/>
                          <a:ea typeface="MS PGothic" pitchFamily="34" charset="-128"/>
                        </a:rPr>
                        <a:t>nmol</a:t>
                      </a:r>
                      <a:r>
                        <a:rPr kumimoji="0" lang="es-ES" sz="1900" b="0" i="0" u="none" strike="noStrike" cap="none" normalizeH="0" baseline="0" dirty="0">
                          <a:ln>
                            <a:noFill/>
                          </a:ln>
                          <a:solidFill>
                            <a:srgbClr val="000000"/>
                          </a:solidFill>
                          <a:effectLst/>
                          <a:latin typeface="Calibri" pitchFamily="34" charset="0"/>
                          <a:ea typeface="MS PGothic" pitchFamily="34" charset="-128"/>
                        </a:rPr>
                        <a:t>/L estimulado</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371475">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606060"/>
                          </a:solidFill>
                          <a:effectLst/>
                          <a:latin typeface="Calibri" pitchFamily="34" charset="0"/>
                          <a:ea typeface="MS PGothic" pitchFamily="34" charset="-128"/>
                        </a:rPr>
                        <a:t>OTRAS CARÁCTERÍSTICAS QUE ORIENTAN EL DIAGNÓSTICO</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4"/>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dirty="0">
                          <a:ln>
                            <a:noFill/>
                          </a:ln>
                          <a:solidFill>
                            <a:srgbClr val="000000"/>
                          </a:solidFill>
                          <a:effectLst/>
                          <a:latin typeface="Calibri" pitchFamily="34" charset="0"/>
                          <a:ea typeface="MS PGothic" pitchFamily="34" charset="-128"/>
                        </a:rPr>
                        <a:t>Autoinmunidad de célula B habitualmente negativa (Ac GAD, Ac IA2)</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a:ln>
                            <a:noFill/>
                          </a:ln>
                          <a:solidFill>
                            <a:srgbClr val="000000"/>
                          </a:solidFill>
                          <a:effectLst/>
                          <a:latin typeface="Calibri" pitchFamily="34" charset="0"/>
                          <a:ea typeface="MS PGothic" pitchFamily="34" charset="-128"/>
                        </a:rPr>
                        <a:t>Duración de los síntomas hasta el incio de los síntomas 1-2 semanas</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6"/>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a:ln>
                            <a:noFill/>
                          </a:ln>
                          <a:solidFill>
                            <a:srgbClr val="000000"/>
                          </a:solidFill>
                          <a:effectLst/>
                          <a:latin typeface="Calibri" pitchFamily="34" charset="0"/>
                          <a:ea typeface="MS PGothic" pitchFamily="34" charset="-128"/>
                        </a:rPr>
                        <a:t>Elevación de enzimas pancreáticas</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7"/>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a:ln>
                            <a:noFill/>
                          </a:ln>
                          <a:solidFill>
                            <a:srgbClr val="000000"/>
                          </a:solidFill>
                          <a:effectLst/>
                          <a:latin typeface="Calibri" pitchFamily="34" charset="0"/>
                          <a:ea typeface="MS PGothic" pitchFamily="34" charset="-128"/>
                        </a:rPr>
                        <a:t>Cuadro gripal los días previos</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08"/>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a:ln>
                            <a:noFill/>
                          </a:ln>
                          <a:solidFill>
                            <a:srgbClr val="000000"/>
                          </a:solidFill>
                          <a:effectLst/>
                          <a:latin typeface="Calibri" pitchFamily="34" charset="0"/>
                          <a:ea typeface="MS PGothic" pitchFamily="34" charset="-128"/>
                        </a:rPr>
                        <a:t>Aparición durante el embarazo/postparto</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9"/>
                  </a:ext>
                </a:extLst>
              </a:tr>
              <a:tr h="375920">
                <a:tc>
                  <a:txBody>
                    <a:bodyPr/>
                    <a:lstStyle>
                      <a:lvl1pPr marL="0" algn="l" rtl="0" eaLnBrk="1" latinLnBrk="0" hangingPunct="1">
                        <a:defRPr kumimoji="0" kern="1200">
                          <a:solidFill>
                            <a:schemeClr val="tx1"/>
                          </a:solidFill>
                          <a:latin typeface="Tw Cen MT"/>
                          <a:ea typeface=""/>
                          <a:cs typeface=""/>
                        </a:defRPr>
                      </a:lvl1pPr>
                      <a:lvl2pPr marL="457200" algn="l" rtl="0" eaLnBrk="1" latinLnBrk="0" hangingPunct="1">
                        <a:defRPr kumimoji="0" kern="1200">
                          <a:solidFill>
                            <a:schemeClr val="tx1"/>
                          </a:solidFill>
                          <a:latin typeface="Tw Cen MT"/>
                          <a:ea typeface=""/>
                          <a:cs typeface=""/>
                        </a:defRPr>
                      </a:lvl2pPr>
                      <a:lvl3pPr marL="914400" algn="l" rtl="0" eaLnBrk="1" latinLnBrk="0" hangingPunct="1">
                        <a:defRPr kumimoji="0" kern="1200">
                          <a:solidFill>
                            <a:schemeClr val="tx1"/>
                          </a:solidFill>
                          <a:latin typeface="Tw Cen MT"/>
                          <a:ea typeface=""/>
                          <a:cs typeface=""/>
                        </a:defRPr>
                      </a:lvl3pPr>
                      <a:lvl4pPr marL="1371600" algn="l" rtl="0" eaLnBrk="1" latinLnBrk="0" hangingPunct="1">
                        <a:defRPr kumimoji="0" kern="1200">
                          <a:solidFill>
                            <a:schemeClr val="tx1"/>
                          </a:solidFill>
                          <a:latin typeface="Tw Cen MT"/>
                          <a:ea typeface=""/>
                          <a:cs typeface=""/>
                        </a:defRPr>
                      </a:lvl4pPr>
                      <a:lvl5pPr marL="1828800" algn="l" rtl="0" eaLnBrk="1" latinLnBrk="0" hangingPunct="1">
                        <a:defRPr kumimoji="0" kern="1200">
                          <a:solidFill>
                            <a:schemeClr val="tx1"/>
                          </a:solidFill>
                          <a:latin typeface="Tw Cen MT"/>
                          <a:ea typeface=""/>
                          <a:cs typeface=""/>
                        </a:defRPr>
                      </a:lvl5pPr>
                      <a:lvl6pPr marL="2286000" algn="l" rtl="0" eaLnBrk="1" latinLnBrk="0" hangingPunct="1">
                        <a:defRPr kumimoji="0" kern="1200">
                          <a:solidFill>
                            <a:schemeClr val="tx1"/>
                          </a:solidFill>
                          <a:latin typeface="Tw Cen MT"/>
                          <a:ea typeface=""/>
                          <a:cs typeface=""/>
                        </a:defRPr>
                      </a:lvl6pPr>
                      <a:lvl7pPr marL="2743200" algn="l" rtl="0" eaLnBrk="1" latinLnBrk="0" hangingPunct="1">
                        <a:defRPr kumimoji="0" kern="1200">
                          <a:solidFill>
                            <a:schemeClr val="tx1"/>
                          </a:solidFill>
                          <a:latin typeface="Tw Cen MT"/>
                          <a:ea typeface=""/>
                          <a:cs typeface=""/>
                        </a:defRPr>
                      </a:lvl7pPr>
                      <a:lvl8pPr marL="3200400" algn="l" rtl="0" eaLnBrk="1" latinLnBrk="0" hangingPunct="1">
                        <a:defRPr kumimoji="0" kern="1200">
                          <a:solidFill>
                            <a:schemeClr val="tx1"/>
                          </a:solidFill>
                          <a:latin typeface="Tw Cen MT"/>
                          <a:ea typeface=""/>
                          <a:cs typeface=""/>
                        </a:defRPr>
                      </a:lvl8pPr>
                      <a:lvl9pPr marL="3657600" algn="l" rtl="0" eaLnBrk="1" latinLnBrk="0" hangingPunct="1">
                        <a:defRPr kumimoji="0" kern="1200">
                          <a:solidFill>
                            <a:schemeClr val="tx1"/>
                          </a:solidFill>
                          <a:latin typeface="Tw Cen MT"/>
                          <a:ea typeface=""/>
                          <a:cs typeface=""/>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900" b="0" i="0" u="none" strike="noStrike" cap="none" normalizeH="0" baseline="0" dirty="0">
                          <a:ln>
                            <a:noFill/>
                          </a:ln>
                          <a:solidFill>
                            <a:srgbClr val="000000"/>
                          </a:solidFill>
                          <a:effectLst/>
                          <a:latin typeface="Calibri" pitchFamily="34" charset="0"/>
                          <a:ea typeface="MS PGothic" pitchFamily="34" charset="-128"/>
                        </a:rPr>
                        <a:t>Asociación con HLA DRB1*04:05-DQB1*04:01 </a:t>
                      </a:r>
                    </a:p>
                  </a:txBody>
                  <a:tcP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F9F9F9"/>
                    </a:solidFill>
                  </a:tcPr>
                </a:tc>
                <a:extLst>
                  <a:ext uri="{0D108BD9-81ED-4DB2-BD59-A6C34878D82A}">
                    <a16:rowId xmlns:a16="http://schemas.microsoft.com/office/drawing/2014/main" val="10010"/>
                  </a:ext>
                </a:extLst>
              </a:tr>
            </a:tbl>
          </a:graphicData>
        </a:graphic>
      </p:graphicFrame>
      <p:sp>
        <p:nvSpPr>
          <p:cNvPr id="68636" name="Text Box 5">
            <a:extLst>
              <a:ext uri="{FF2B5EF4-FFF2-40B4-BE49-F238E27FC236}">
                <a16:creationId xmlns:a16="http://schemas.microsoft.com/office/drawing/2014/main" id="{98E80872-AF8F-6647-9481-EB3545CBB8CC}"/>
              </a:ext>
            </a:extLst>
          </p:cNvPr>
          <p:cNvSpPr txBox="1">
            <a:spLocks noChangeArrowheads="1"/>
          </p:cNvSpPr>
          <p:nvPr/>
        </p:nvSpPr>
        <p:spPr bwMode="auto">
          <a:xfrm>
            <a:off x="3072064" y="6251270"/>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Imawaga</a:t>
            </a:r>
            <a:r>
              <a:rPr lang="es-ES_tradnl" altLang="es-ES" sz="1400" dirty="0">
                <a:solidFill>
                  <a:srgbClr val="7F7F7F"/>
                </a:solidFill>
                <a:latin typeface="Arial" panose="020B0604020202020204" pitchFamily="34" charset="0"/>
                <a:cs typeface="Arial" panose="020B0604020202020204" pitchFamily="34" charset="0"/>
              </a:rPr>
              <a:t> et al. </a:t>
            </a:r>
            <a:r>
              <a:rPr lang="es-ES_tradnl" altLang="es-ES" sz="1400" dirty="0" err="1">
                <a:solidFill>
                  <a:srgbClr val="7F7F7F"/>
                </a:solidFill>
                <a:latin typeface="Arial" panose="020B0604020202020204" pitchFamily="34" charset="0"/>
                <a:cs typeface="Arial" panose="020B0604020202020204" pitchFamily="34" charset="0"/>
              </a:rPr>
              <a:t>Journal</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of</a:t>
            </a:r>
            <a:r>
              <a:rPr lang="es-ES_tradnl" altLang="es-ES" sz="1400" dirty="0">
                <a:solidFill>
                  <a:srgbClr val="7F7F7F"/>
                </a:solidFill>
                <a:latin typeface="Arial" panose="020B0604020202020204" pitchFamily="34" charset="0"/>
                <a:cs typeface="Arial" panose="020B0604020202020204" pitchFamily="34" charset="0"/>
              </a:rPr>
              <a:t> Diabetes </a:t>
            </a:r>
            <a:r>
              <a:rPr lang="es-ES_tradnl" altLang="es-ES" sz="1400" dirty="0" err="1">
                <a:solidFill>
                  <a:srgbClr val="7F7F7F"/>
                </a:solidFill>
                <a:latin typeface="Arial" panose="020B0604020202020204" pitchFamily="34" charset="0"/>
                <a:cs typeface="Arial" panose="020B0604020202020204" pitchFamily="34" charset="0"/>
              </a:rPr>
              <a:t>Investigation</a:t>
            </a:r>
            <a:r>
              <a:rPr lang="es-ES_tradnl" altLang="es-ES" sz="1400" dirty="0">
                <a:solidFill>
                  <a:srgbClr val="7F7F7F"/>
                </a:solidFill>
                <a:latin typeface="Arial" panose="020B0604020202020204" pitchFamily="34" charset="0"/>
                <a:cs typeface="Arial" panose="020B0604020202020204" pitchFamily="34" charset="0"/>
              </a:rPr>
              <a:t> 2012</a:t>
            </a:r>
          </a:p>
        </p:txBody>
      </p:sp>
    </p:spTree>
    <p:extLst>
      <p:ext uri="{BB962C8B-B14F-4D97-AF65-F5344CB8AC3E}">
        <p14:creationId xmlns:p14="http://schemas.microsoft.com/office/powerpoint/2010/main" val="40919295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Título">
            <a:extLst>
              <a:ext uri="{FF2B5EF4-FFF2-40B4-BE49-F238E27FC236}">
                <a16:creationId xmlns:a16="http://schemas.microsoft.com/office/drawing/2014/main" id="{6A2AFAF1-5479-8A4E-910B-3C1A0CA9E0BB}"/>
              </a:ext>
            </a:extLst>
          </p:cNvPr>
          <p:cNvSpPr>
            <a:spLocks noGrp="1"/>
          </p:cNvSpPr>
          <p:nvPr>
            <p:ph type="title" idx="4294967295"/>
          </p:nvPr>
        </p:nvSpPr>
        <p:spPr>
          <a:xfrm>
            <a:off x="493424" y="316657"/>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2A6D7D"/>
                </a:solidFill>
                <a:latin typeface="Bookman Old Style" panose="02050604050505020204" pitchFamily="18" charset="0"/>
                <a:ea typeface="ＭＳ Ｐゴシック" panose="020B0600070205080204" pitchFamily="34" charset="-128"/>
              </a:rPr>
              <a:t>Diabetes fulminante por </a:t>
            </a:r>
            <a:r>
              <a:rPr lang="es-ES" altLang="es-ES" sz="2800" b="1" dirty="0" err="1">
                <a:solidFill>
                  <a:srgbClr val="2A6D7D"/>
                </a:solidFill>
                <a:latin typeface="Bookman Old Style" panose="02050604050505020204" pitchFamily="18" charset="0"/>
                <a:ea typeface="ＭＳ Ｐゴシック" panose="020B0600070205080204" pitchFamily="34" charset="-128"/>
              </a:rPr>
              <a:t>pembrolizumab</a:t>
            </a:r>
            <a:endParaRPr lang="es-ES" altLang="es-ES" sz="2800" b="1" dirty="0">
              <a:solidFill>
                <a:srgbClr val="2A6D7D"/>
              </a:solidFill>
              <a:latin typeface="Bookman Old Style" panose="02050604050505020204" pitchFamily="18" charset="0"/>
              <a:ea typeface="ＭＳ Ｐゴシック" panose="020B0600070205080204" pitchFamily="34" charset="-128"/>
            </a:endParaRPr>
          </a:p>
        </p:txBody>
      </p:sp>
      <p:pic>
        <p:nvPicPr>
          <p:cNvPr id="69634" name="Imagen 3">
            <a:extLst>
              <a:ext uri="{FF2B5EF4-FFF2-40B4-BE49-F238E27FC236}">
                <a16:creationId xmlns:a16="http://schemas.microsoft.com/office/drawing/2014/main" id="{D69C7E92-7E59-8D48-86AB-80F1896AE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2582863"/>
            <a:ext cx="30940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Imagen 4">
            <a:extLst>
              <a:ext uri="{FF2B5EF4-FFF2-40B4-BE49-F238E27FC236}">
                <a16:creationId xmlns:a16="http://schemas.microsoft.com/office/drawing/2014/main" id="{3651DB23-79B7-554C-A5A7-03DB571B8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614" y="2582863"/>
            <a:ext cx="31130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5">
            <a:extLst>
              <a:ext uri="{FF2B5EF4-FFF2-40B4-BE49-F238E27FC236}">
                <a16:creationId xmlns:a16="http://schemas.microsoft.com/office/drawing/2014/main" id="{EF57079E-0991-1944-952E-250F5C6DBE86}"/>
              </a:ext>
            </a:extLst>
          </p:cNvPr>
          <p:cNvSpPr txBox="1">
            <a:spLocks noChangeArrowheads="1"/>
          </p:cNvSpPr>
          <p:nvPr/>
        </p:nvSpPr>
        <p:spPr bwMode="auto">
          <a:xfrm>
            <a:off x="2936832" y="6233566"/>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400" dirty="0" err="1">
                <a:solidFill>
                  <a:srgbClr val="7F7F7F"/>
                </a:solidFill>
                <a:latin typeface="Arial" panose="020B0604020202020204" pitchFamily="34" charset="0"/>
                <a:cs typeface="Arial" panose="020B0604020202020204" pitchFamily="34" charset="0"/>
              </a:rPr>
              <a:t>Mizab</a:t>
            </a:r>
            <a:r>
              <a:rPr lang="es-ES_tradnl" altLang="es-ES" sz="1400" dirty="0">
                <a:solidFill>
                  <a:srgbClr val="7F7F7F"/>
                </a:solidFill>
                <a:latin typeface="Arial" panose="020B0604020202020204" pitchFamily="34" charset="0"/>
                <a:cs typeface="Arial" panose="020B0604020202020204" pitchFamily="34" charset="0"/>
              </a:rPr>
              <a:t> et al. </a:t>
            </a:r>
            <a:r>
              <a:rPr lang="es-ES_tradnl" altLang="es-ES" sz="1400" dirty="0" err="1">
                <a:solidFill>
                  <a:srgbClr val="7F7F7F"/>
                </a:solidFill>
                <a:latin typeface="Arial" panose="020B0604020202020204" pitchFamily="34" charset="0"/>
                <a:cs typeface="Arial" panose="020B0604020202020204" pitchFamily="34" charset="0"/>
              </a:rPr>
              <a:t>Endocrinol</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Diab</a:t>
            </a:r>
            <a:r>
              <a:rPr lang="es-ES_tradnl" altLang="es-ES" sz="1400" dirty="0">
                <a:solidFill>
                  <a:srgbClr val="7F7F7F"/>
                </a:solidFill>
                <a:latin typeface="Arial" panose="020B0604020202020204" pitchFamily="34" charset="0"/>
                <a:cs typeface="Arial" panose="020B0604020202020204" pitchFamily="34" charset="0"/>
              </a:rPr>
              <a:t> </a:t>
            </a:r>
            <a:r>
              <a:rPr lang="es-ES_tradnl" altLang="es-ES" sz="1400" dirty="0" err="1">
                <a:solidFill>
                  <a:srgbClr val="7F7F7F"/>
                </a:solidFill>
                <a:latin typeface="Arial" panose="020B0604020202020204" pitchFamily="34" charset="0"/>
                <a:cs typeface="Arial" panose="020B0604020202020204" pitchFamily="34" charset="0"/>
              </a:rPr>
              <a:t>Nutr</a:t>
            </a:r>
            <a:r>
              <a:rPr lang="es-ES_tradnl" altLang="es-ES" sz="1400" dirty="0">
                <a:solidFill>
                  <a:srgbClr val="7F7F7F"/>
                </a:solidFill>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86492321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Título">
            <a:extLst>
              <a:ext uri="{FF2B5EF4-FFF2-40B4-BE49-F238E27FC236}">
                <a16:creationId xmlns:a16="http://schemas.microsoft.com/office/drawing/2014/main" id="{83EC99C8-22B6-6E48-B95E-F9EDF701839F}"/>
              </a:ext>
            </a:extLst>
          </p:cNvPr>
          <p:cNvSpPr>
            <a:spLocks noGrp="1"/>
          </p:cNvSpPr>
          <p:nvPr>
            <p:ph type="title" idx="4294967295"/>
          </p:nvPr>
        </p:nvSpPr>
        <p:spPr>
          <a:xfrm>
            <a:off x="578138" y="371475"/>
            <a:ext cx="11401425"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No todo lo que parece diabetes tipo 2 lo es</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Comentarios finales</a:t>
            </a:r>
          </a:p>
        </p:txBody>
      </p:sp>
      <p:sp>
        <p:nvSpPr>
          <p:cNvPr id="70658" name="2 Marcador de contenido">
            <a:extLst>
              <a:ext uri="{FF2B5EF4-FFF2-40B4-BE49-F238E27FC236}">
                <a16:creationId xmlns:a16="http://schemas.microsoft.com/office/drawing/2014/main" id="{6816706D-C678-0648-A550-566F6A02C387}"/>
              </a:ext>
            </a:extLst>
          </p:cNvPr>
          <p:cNvSpPr>
            <a:spLocks noGrp="1"/>
          </p:cNvSpPr>
          <p:nvPr>
            <p:ph type="body" sz="quarter" idx="4294967295"/>
          </p:nvPr>
        </p:nvSpPr>
        <p:spPr>
          <a:xfrm>
            <a:off x="1486224" y="1717963"/>
            <a:ext cx="9219551" cy="3860801"/>
          </a:xfrm>
          <a:prstGeom prst="rect">
            <a:avLst/>
          </a:prstGeom>
        </p:spPr>
        <p:txBody>
          <a:bodyPr>
            <a:normAutofit/>
          </a:bodyPr>
          <a:lstStyle/>
          <a:p>
            <a:pPr>
              <a:lnSpc>
                <a:spcPct val="100000"/>
              </a:lnSpc>
              <a:spcAft>
                <a:spcPts val="600"/>
              </a:spcAft>
              <a:buClr>
                <a:srgbClr val="232D47"/>
              </a:buClr>
            </a:pPr>
            <a:r>
              <a:rPr lang="es-ES_tradnl" altLang="es-ES" sz="2200" dirty="0">
                <a:solidFill>
                  <a:schemeClr val="tx1">
                    <a:lumMod val="50000"/>
                  </a:schemeClr>
                </a:solidFill>
                <a:latin typeface="Gill Sans MT" panose="020B0502020104020203" pitchFamily="34" charset="0"/>
                <a:ea typeface="ＭＳ Ｐゴシック" panose="020B0600070205080204" pitchFamily="34" charset="-128"/>
              </a:rPr>
              <a:t>El 10% de las personas con diabetes, especialmente tipo 2, están mal diagnosticadas</a:t>
            </a:r>
          </a:p>
          <a:p>
            <a:pPr>
              <a:lnSpc>
                <a:spcPct val="100000"/>
              </a:lnSpc>
              <a:spcAft>
                <a:spcPts val="600"/>
              </a:spcAft>
              <a:buClr>
                <a:srgbClr val="232D47"/>
              </a:buClr>
            </a:pPr>
            <a:r>
              <a:rPr lang="es-ES_tradnl" altLang="es-ES" sz="2200" dirty="0">
                <a:solidFill>
                  <a:schemeClr val="tx1">
                    <a:lumMod val="50000"/>
                  </a:schemeClr>
                </a:solidFill>
                <a:latin typeface="Gill Sans MT" panose="020B0502020104020203" pitchFamily="34" charset="0"/>
                <a:ea typeface="ＭＳ Ｐゴシック" panose="020B0600070205080204" pitchFamily="34" charset="-128"/>
              </a:rPr>
              <a:t>Un correcto diagnóstico tiene implicaciones en el pronóstico, el tratamiento y posiblemente las complicaciones a largo plazo</a:t>
            </a:r>
          </a:p>
          <a:p>
            <a:pPr>
              <a:lnSpc>
                <a:spcPct val="100000"/>
              </a:lnSpc>
              <a:spcAft>
                <a:spcPts val="600"/>
              </a:spcAft>
              <a:buClr>
                <a:srgbClr val="232D47"/>
              </a:buClr>
            </a:pPr>
            <a:r>
              <a:rPr lang="es-ES_tradnl" altLang="es-ES" sz="2200" dirty="0">
                <a:solidFill>
                  <a:schemeClr val="tx1">
                    <a:lumMod val="50000"/>
                  </a:schemeClr>
                </a:solidFill>
                <a:latin typeface="Gill Sans MT" panose="020B0502020104020203" pitchFamily="34" charset="0"/>
                <a:ea typeface="ＭＳ Ｐゴシック" panose="020B0600070205080204" pitchFamily="34" charset="-128"/>
              </a:rPr>
              <a:t>Siempre hay que recabar la historia familiar de diabetes ante un nuevo caso</a:t>
            </a:r>
          </a:p>
          <a:p>
            <a:pPr>
              <a:lnSpc>
                <a:spcPct val="100000"/>
              </a:lnSpc>
              <a:spcAft>
                <a:spcPts val="600"/>
              </a:spcAft>
              <a:buClr>
                <a:srgbClr val="232D47"/>
              </a:buClr>
            </a:pPr>
            <a:r>
              <a:rPr lang="es-ES_tradnl" altLang="es-ES" sz="2200" dirty="0">
                <a:solidFill>
                  <a:schemeClr val="tx1">
                    <a:lumMod val="50000"/>
                  </a:schemeClr>
                </a:solidFill>
                <a:latin typeface="Gill Sans MT" panose="020B0502020104020203" pitchFamily="34" charset="0"/>
                <a:ea typeface="ＭＳ Ｐゴシック" panose="020B0600070205080204" pitchFamily="34" charset="-128"/>
              </a:rPr>
              <a:t>Debemos solicitar la determinación de Ac anti-GAD en la evaluación inicial de un paciente con diabetes (?). Los síntomas agudos al diagnóstico, la presencia familiar de enfermedades autoinmunes y la ausencia de síndrome metabólico predicen +</a:t>
            </a:r>
          </a:p>
          <a:p>
            <a:pPr eaLnBrk="1" hangingPunct="1">
              <a:lnSpc>
                <a:spcPct val="100000"/>
              </a:lnSpc>
              <a:buClr>
                <a:srgbClr val="232D47"/>
              </a:buClr>
              <a:buFont typeface="Wingdings" pitchFamily="2" charset="2"/>
              <a:buChar char="Ø"/>
            </a:pPr>
            <a:endParaRPr lang="es-ES" altLang="es-ES" sz="2200" dirty="0">
              <a:ea typeface="ＭＳ Ｐゴシック" panose="020B0600070205080204" pitchFamily="34" charset="-128"/>
            </a:endParaRPr>
          </a:p>
          <a:p>
            <a:pPr eaLnBrk="1" hangingPunct="1">
              <a:lnSpc>
                <a:spcPct val="100000"/>
              </a:lnSpc>
            </a:pPr>
            <a:endParaRPr lang="ca-ES" altLang="es-ES" sz="2200" dirty="0">
              <a:ea typeface="ＭＳ Ｐゴシック" panose="020B0600070205080204" pitchFamily="34" charset="-128"/>
            </a:endParaRPr>
          </a:p>
        </p:txBody>
      </p:sp>
      <p:sp>
        <p:nvSpPr>
          <p:cNvPr id="2" name="Text Box 5">
            <a:extLst>
              <a:ext uri="{FF2B5EF4-FFF2-40B4-BE49-F238E27FC236}">
                <a16:creationId xmlns:a16="http://schemas.microsoft.com/office/drawing/2014/main" id="{E9EC78C0-1F48-3433-82B1-F3723B47A3D1}"/>
              </a:ext>
            </a:extLst>
          </p:cNvPr>
          <p:cNvSpPr txBox="1">
            <a:spLocks noChangeArrowheads="1"/>
          </p:cNvSpPr>
          <p:nvPr/>
        </p:nvSpPr>
        <p:spPr bwMode="auto">
          <a:xfrm>
            <a:off x="1588255" y="6213287"/>
            <a:ext cx="983464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es-ES" sz="1000" dirty="0" err="1">
                <a:solidFill>
                  <a:srgbClr val="7F7F7F"/>
                </a:solidFill>
                <a:latin typeface="Arial" panose="020B0604020202020204" pitchFamily="34" charset="0"/>
                <a:cs typeface="Arial" panose="020B0604020202020204" pitchFamily="34" charset="0"/>
              </a:rPr>
              <a:t>Fourlanos</a:t>
            </a:r>
            <a:r>
              <a:rPr lang="es-ES_tradnl" altLang="es-ES" sz="1000" dirty="0">
                <a:solidFill>
                  <a:srgbClr val="7F7F7F"/>
                </a:solidFill>
                <a:latin typeface="Arial" panose="020B0604020202020204" pitchFamily="34" charset="0"/>
                <a:cs typeface="Arial" panose="020B0604020202020204" pitchFamily="34" charset="0"/>
              </a:rPr>
              <a:t> et al. Diabetes </a:t>
            </a:r>
            <a:r>
              <a:rPr lang="es-ES_tradnl" altLang="es-ES" sz="1000" dirty="0" err="1">
                <a:solidFill>
                  <a:srgbClr val="7F7F7F"/>
                </a:solidFill>
                <a:latin typeface="Arial" panose="020B0604020202020204" pitchFamily="34" charset="0"/>
                <a:cs typeface="Arial" panose="020B0604020202020204" pitchFamily="34" charset="0"/>
              </a:rPr>
              <a:t>Care</a:t>
            </a:r>
            <a:r>
              <a:rPr lang="es-ES_tradnl" altLang="es-ES" sz="1000" dirty="0">
                <a:solidFill>
                  <a:srgbClr val="7F7F7F"/>
                </a:solidFill>
                <a:latin typeface="Arial" panose="020B0604020202020204" pitchFamily="34" charset="0"/>
                <a:cs typeface="Arial" panose="020B0604020202020204" pitchFamily="34" charset="0"/>
              </a:rPr>
              <a:t> 2006; Mauricio D et al. </a:t>
            </a:r>
            <a:r>
              <a:rPr lang="es-ES_tradnl" altLang="es-ES" sz="1000" dirty="0" err="1">
                <a:solidFill>
                  <a:srgbClr val="7F7F7F"/>
                </a:solidFill>
                <a:latin typeface="Arial" panose="020B0604020202020204" pitchFamily="34" charset="0"/>
                <a:cs typeface="Arial" panose="020B0604020202020204" pitchFamily="34" charset="0"/>
              </a:rPr>
              <a:t>Lancet</a:t>
            </a:r>
            <a:r>
              <a:rPr lang="es-ES_tradnl" altLang="es-ES" sz="1000" dirty="0">
                <a:solidFill>
                  <a:srgbClr val="7F7F7F"/>
                </a:solidFill>
                <a:latin typeface="Arial" panose="020B0604020202020204" pitchFamily="34" charset="0"/>
                <a:cs typeface="Arial" panose="020B0604020202020204" pitchFamily="34" charset="0"/>
              </a:rPr>
              <a:t> Diabetes </a:t>
            </a:r>
            <a:r>
              <a:rPr lang="es-ES_tradnl" altLang="es-ES" sz="1000" dirty="0" err="1">
                <a:solidFill>
                  <a:srgbClr val="7F7F7F"/>
                </a:solidFill>
                <a:latin typeface="Arial" panose="020B0604020202020204" pitchFamily="34" charset="0"/>
                <a:cs typeface="Arial" panose="020B0604020202020204" pitchFamily="34" charset="0"/>
              </a:rPr>
              <a:t>Endocrinol</a:t>
            </a:r>
            <a:r>
              <a:rPr lang="es-ES_tradnl" altLang="es-ES" sz="1000" dirty="0">
                <a:solidFill>
                  <a:srgbClr val="7F7F7F"/>
                </a:solidFill>
                <a:latin typeface="Arial" panose="020B0604020202020204" pitchFamily="34" charset="0"/>
                <a:cs typeface="Arial" panose="020B0604020202020204" pitchFamily="34" charset="0"/>
              </a:rPr>
              <a:t> 2020 Feb 4 [Online </a:t>
            </a:r>
            <a:r>
              <a:rPr lang="es-ES_tradnl" altLang="es-ES" sz="1000" dirty="0" err="1">
                <a:solidFill>
                  <a:srgbClr val="7F7F7F"/>
                </a:solidFill>
                <a:latin typeface="Arial" panose="020B0604020202020204" pitchFamily="34" charset="0"/>
                <a:cs typeface="Arial" panose="020B0604020202020204" pitchFamily="34" charset="0"/>
              </a:rPr>
              <a:t>ahead</a:t>
            </a:r>
            <a:r>
              <a:rPr lang="es-ES_tradnl" altLang="es-ES" sz="1000" dirty="0">
                <a:solidFill>
                  <a:srgbClr val="7F7F7F"/>
                </a:solidFill>
                <a:latin typeface="Arial" panose="020B0604020202020204" pitchFamily="34" charset="0"/>
                <a:cs typeface="Arial" panose="020B0604020202020204" pitchFamily="34" charset="0"/>
              </a:rPr>
              <a:t> of </a:t>
            </a:r>
            <a:r>
              <a:rPr lang="es-ES_tradnl" altLang="es-ES" sz="1000" dirty="0" err="1">
                <a:solidFill>
                  <a:srgbClr val="7F7F7F"/>
                </a:solidFill>
                <a:latin typeface="Arial" panose="020B0604020202020204" pitchFamily="34" charset="0"/>
                <a:cs typeface="Arial" panose="020B0604020202020204" pitchFamily="34" charset="0"/>
              </a:rPr>
              <a:t>print</a:t>
            </a:r>
            <a:r>
              <a:rPr lang="es-ES_tradnl" altLang="es-ES" sz="1000" dirty="0">
                <a:solidFill>
                  <a:srgbClr val="7F7F7F"/>
                </a:solidFill>
                <a:latin typeface="Arial" panose="020B0604020202020204" pitchFamily="34" charset="0"/>
                <a:cs typeface="Arial" panose="020B0604020202020204" pitchFamily="34" charset="0"/>
              </a:rPr>
              <a:t>]</a:t>
            </a:r>
          </a:p>
          <a:p>
            <a:pPr algn="r" defTabSz="914377" fontAlgn="base">
              <a:spcBef>
                <a:spcPct val="50000"/>
              </a:spcBef>
              <a:spcAft>
                <a:spcPct val="0"/>
              </a:spcAft>
              <a:buClrTx/>
              <a:buSzTx/>
              <a:buNone/>
            </a:pPr>
            <a:endParaRPr lang="es-ES_tradnl" altLang="es-ES" sz="1000"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2307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Título">
            <a:extLst>
              <a:ext uri="{FF2B5EF4-FFF2-40B4-BE49-F238E27FC236}">
                <a16:creationId xmlns:a16="http://schemas.microsoft.com/office/drawing/2014/main" id="{5C2FA2E6-EB96-9140-9665-07B633858008}"/>
              </a:ext>
            </a:extLst>
          </p:cNvPr>
          <p:cNvSpPr>
            <a:spLocks noGrp="1"/>
          </p:cNvSpPr>
          <p:nvPr>
            <p:ph type="title" idx="4294967295"/>
          </p:nvPr>
        </p:nvSpPr>
        <p:spPr>
          <a:xfrm>
            <a:off x="394494" y="290513"/>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El futuro</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La medicina de precisión</a:t>
            </a:r>
          </a:p>
        </p:txBody>
      </p:sp>
      <p:pic>
        <p:nvPicPr>
          <p:cNvPr id="71682" name="Picture 2">
            <a:extLst>
              <a:ext uri="{FF2B5EF4-FFF2-40B4-BE49-F238E27FC236}">
                <a16:creationId xmlns:a16="http://schemas.microsoft.com/office/drawing/2014/main" id="{0C9D131E-4C0D-2142-941D-09E38E12C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586" y="1514019"/>
            <a:ext cx="4822825" cy="30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4 CuadroTexto">
            <a:extLst>
              <a:ext uri="{FF2B5EF4-FFF2-40B4-BE49-F238E27FC236}">
                <a16:creationId xmlns:a16="http://schemas.microsoft.com/office/drawing/2014/main" id="{11FE05C3-9A80-3A44-B96D-61D0458BE30B}"/>
              </a:ext>
            </a:extLst>
          </p:cNvPr>
          <p:cNvSpPr txBox="1"/>
          <p:nvPr/>
        </p:nvSpPr>
        <p:spPr>
          <a:xfrm>
            <a:off x="2207554" y="4844573"/>
            <a:ext cx="7776891" cy="1477328"/>
          </a:xfrm>
          <a:prstGeom prst="rect">
            <a:avLst/>
          </a:prstGeom>
          <a:solidFill>
            <a:srgbClr val="336699"/>
          </a:solidFill>
        </p:spPr>
        <p:style>
          <a:lnRef idx="0">
            <a:schemeClr val="accent6"/>
          </a:lnRef>
          <a:fillRef idx="3">
            <a:schemeClr val="accent6"/>
          </a:fillRef>
          <a:effectRef idx="3">
            <a:schemeClr val="accent6"/>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fontAlgn="base">
              <a:spcBef>
                <a:spcPct val="0"/>
              </a:spcBef>
              <a:spcAft>
                <a:spcPct val="0"/>
              </a:spcAft>
              <a:defRPr/>
            </a:pPr>
            <a:r>
              <a:rPr lang="en-US" altLang="es-ES" dirty="0">
                <a:solidFill>
                  <a:srgbClr val="DDE9EC"/>
                </a:solidFill>
                <a:latin typeface="Gill Sans MT" panose="020B0502020104020203" pitchFamily="34" charset="77"/>
              </a:rPr>
              <a:t>"...Precision Medicine, on the other hand, is an innovative approach that takes into account individual differences in people’s genes, environments, and lifestyles. It gives medical professionals the resources they need to target the specific treatments of the illnesses we encounter, further develops our scientific and medical research, and keeps our families healthier"</a:t>
            </a:r>
            <a:endParaRPr lang="es-ES" altLang="es-ES" dirty="0">
              <a:solidFill>
                <a:srgbClr val="DDE9EC"/>
              </a:solidFill>
              <a:latin typeface="Gill Sans MT" panose="020B0502020104020203" pitchFamily="34" charset="77"/>
            </a:endParaRPr>
          </a:p>
        </p:txBody>
      </p:sp>
    </p:spTree>
    <p:extLst>
      <p:ext uri="{BB962C8B-B14F-4D97-AF65-F5344CB8AC3E}">
        <p14:creationId xmlns:p14="http://schemas.microsoft.com/office/powerpoint/2010/main" val="166453591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AB866CD-927D-C14B-99C8-7C642DCD399E}"/>
              </a:ext>
            </a:extLst>
          </p:cNvPr>
          <p:cNvSpPr txBox="1">
            <a:spLocks noChangeArrowheads="1"/>
          </p:cNvSpPr>
          <p:nvPr/>
        </p:nvSpPr>
        <p:spPr bwMode="auto">
          <a:xfrm>
            <a:off x="0" y="291078"/>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s-ES" sz="2800" b="1" dirty="0">
                <a:solidFill>
                  <a:srgbClr val="528693"/>
                </a:solidFill>
                <a:latin typeface="Bookman Old Style" panose="02050604050505020204" pitchFamily="18" charset="0"/>
                <a:ea typeface="ＭＳ Ｐゴシック" panose="020B0600070205080204" pitchFamily="34" charset="-128"/>
                <a:cs typeface="Arial" charset="0"/>
              </a:rPr>
              <a:t>The path to precision diabetes medicine</a:t>
            </a:r>
            <a:r>
              <a:rPr kumimoji="0" lang="en-GB" altLang="es-ES" sz="1452" b="1" i="0" u="none" strike="noStrike" kern="1200" cap="none" spc="0" normalizeH="0" baseline="0" noProof="0" dirty="0">
                <a:ln>
                  <a:noFill/>
                </a:ln>
                <a:solidFill>
                  <a:srgbClr val="000000"/>
                </a:solidFill>
                <a:effectLst/>
                <a:uLnTx/>
                <a:uFillTx/>
                <a:latin typeface="Arial" panose="020B0604020202020204" pitchFamily="34" charset="0"/>
              </a:rPr>
              <a:t> </a:t>
            </a:r>
          </a:p>
        </p:txBody>
      </p:sp>
      <p:pic>
        <p:nvPicPr>
          <p:cNvPr id="3074" name="Picture 2">
            <a:extLst>
              <a:ext uri="{FF2B5EF4-FFF2-40B4-BE49-F238E27FC236}">
                <a16:creationId xmlns:a16="http://schemas.microsoft.com/office/drawing/2014/main" id="{55E8D3B7-D0EE-2A42-A244-1C9FD6615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489" y="6263218"/>
            <a:ext cx="1553924" cy="4306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EB3AEEB1-6677-7C4F-B62D-8C497F0AD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287" y="1095236"/>
            <a:ext cx="7503188"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63BBDA5-AE87-6547-858F-0A656943CF56}"/>
              </a:ext>
            </a:extLst>
          </p:cNvPr>
          <p:cNvSpPr txBox="1">
            <a:spLocks noChangeArrowheads="1"/>
          </p:cNvSpPr>
          <p:nvPr/>
        </p:nvSpPr>
        <p:spPr bwMode="auto">
          <a:xfrm>
            <a:off x="2347287" y="6088240"/>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s-ES" sz="1089" b="1" i="0" u="none" strike="noStrike" kern="1200" cap="none" spc="0" normalizeH="0" baseline="0" noProof="0">
                <a:ln>
                  <a:noFill/>
                </a:ln>
                <a:solidFill>
                  <a:srgbClr val="000000"/>
                </a:solidFill>
                <a:effectLst/>
                <a:uLnTx/>
                <a:uFillTx/>
                <a:latin typeface="Arial" panose="020B0604020202020204" pitchFamily="34" charset="0"/>
              </a:rPr>
              <a:t>Wendy K. Chung et al. Diabetes Care 2020;43:1617-1635</a:t>
            </a:r>
          </a:p>
        </p:txBody>
      </p:sp>
      <p:sp>
        <p:nvSpPr>
          <p:cNvPr id="3077" name="Text Box 5">
            <a:extLst>
              <a:ext uri="{FF2B5EF4-FFF2-40B4-BE49-F238E27FC236}">
                <a16:creationId xmlns:a16="http://schemas.microsoft.com/office/drawing/2014/main" id="{241A7242-6B68-334B-851C-5C0CED122C36}"/>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Lst>
              <a:defRPr/>
            </a:pPr>
            <a:r>
              <a:rPr kumimoji="0" lang="en-GB" altLang="es-ES" sz="907" b="0" i="0" u="none" strike="noStrike" kern="1200" cap="none" spc="0" normalizeH="0" baseline="0" noProof="0">
                <a:ln>
                  <a:noFill/>
                </a:ln>
                <a:solidFill>
                  <a:srgbClr val="000000"/>
                </a:solidFill>
                <a:effectLst/>
                <a:uLnTx/>
                <a:uFillTx/>
                <a:latin typeface="Arial" panose="020B0604020202020204" pitchFamily="34" charset="0"/>
              </a:rPr>
              <a:t>©2020 by American Diabetes Association</a:t>
            </a:r>
          </a:p>
        </p:txBody>
      </p:sp>
    </p:spTree>
    <p:extLst>
      <p:ext uri="{BB962C8B-B14F-4D97-AF65-F5344CB8AC3E}">
        <p14:creationId xmlns:p14="http://schemas.microsoft.com/office/powerpoint/2010/main" val="1187717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a:extLst>
              <a:ext uri="{FF2B5EF4-FFF2-40B4-BE49-F238E27FC236}">
                <a16:creationId xmlns:a16="http://schemas.microsoft.com/office/drawing/2014/main" id="{7E6E4437-8928-BF4C-A910-B37BC685C19D}"/>
              </a:ext>
            </a:extLst>
          </p:cNvPr>
          <p:cNvSpPr>
            <a:spLocks noGrp="1"/>
          </p:cNvSpPr>
          <p:nvPr>
            <p:ph type="title" idx="4294967295"/>
          </p:nvPr>
        </p:nvSpPr>
        <p:spPr>
          <a:xfrm>
            <a:off x="548842" y="236379"/>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El futuro</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La medicina de precisión</a:t>
            </a:r>
          </a:p>
        </p:txBody>
      </p:sp>
      <p:sp>
        <p:nvSpPr>
          <p:cNvPr id="72706" name="Text Box 5">
            <a:extLst>
              <a:ext uri="{FF2B5EF4-FFF2-40B4-BE49-F238E27FC236}">
                <a16:creationId xmlns:a16="http://schemas.microsoft.com/office/drawing/2014/main" id="{82B535E2-9A83-354A-8C38-B636F57CC587}"/>
              </a:ext>
            </a:extLst>
          </p:cNvPr>
          <p:cNvSpPr txBox="1">
            <a:spLocks noChangeArrowheads="1"/>
          </p:cNvSpPr>
          <p:nvPr/>
        </p:nvSpPr>
        <p:spPr bwMode="auto">
          <a:xfrm>
            <a:off x="3000375" y="6223846"/>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defRPr/>
            </a:pPr>
            <a:r>
              <a:rPr lang="es-ES_tradnl" altLang="ca-ES" sz="1400" dirty="0">
                <a:solidFill>
                  <a:srgbClr val="7F7F7F"/>
                </a:solidFill>
                <a:latin typeface="Arial" panose="020B0604020202020204" pitchFamily="34" charset="0"/>
                <a:cs typeface="Arial" panose="020B0604020202020204" pitchFamily="34" charset="0"/>
              </a:rPr>
              <a:t>Pearson E. </a:t>
            </a:r>
            <a:r>
              <a:rPr lang="es-ES_tradnl" altLang="ca-ES" sz="1400" dirty="0" err="1">
                <a:solidFill>
                  <a:srgbClr val="7F7F7F"/>
                </a:solidFill>
                <a:latin typeface="Arial" panose="020B0604020202020204" pitchFamily="34" charset="0"/>
                <a:cs typeface="Arial" panose="020B0604020202020204" pitchFamily="34" charset="0"/>
              </a:rPr>
              <a:t>Diabet</a:t>
            </a:r>
            <a:r>
              <a:rPr lang="es-ES_tradnl" altLang="ca-ES" sz="1400" dirty="0">
                <a:solidFill>
                  <a:srgbClr val="7F7F7F"/>
                </a:solidFill>
                <a:latin typeface="Arial" panose="020B0604020202020204" pitchFamily="34" charset="0"/>
                <a:cs typeface="Arial" panose="020B0604020202020204" pitchFamily="34" charset="0"/>
              </a:rPr>
              <a:t> </a:t>
            </a:r>
            <a:r>
              <a:rPr lang="es-ES_tradnl" altLang="ca-ES" sz="1400" dirty="0" err="1">
                <a:solidFill>
                  <a:srgbClr val="7F7F7F"/>
                </a:solidFill>
                <a:latin typeface="Arial" panose="020B0604020202020204" pitchFamily="34" charset="0"/>
                <a:cs typeface="Arial" panose="020B0604020202020204" pitchFamily="34" charset="0"/>
              </a:rPr>
              <a:t>Med</a:t>
            </a:r>
            <a:r>
              <a:rPr lang="es-ES_tradnl" altLang="ca-ES" sz="1400" dirty="0">
                <a:solidFill>
                  <a:srgbClr val="7F7F7F"/>
                </a:solidFill>
                <a:latin typeface="Arial" panose="020B0604020202020204" pitchFamily="34" charset="0"/>
                <a:cs typeface="Arial" panose="020B0604020202020204" pitchFamily="34" charset="0"/>
              </a:rPr>
              <a:t> 2014;</a:t>
            </a:r>
            <a:r>
              <a:rPr lang="fi-FI" altLang="ca-ES" sz="1400" dirty="0">
                <a:solidFill>
                  <a:srgbClr val="7F7F7F"/>
                </a:solidFill>
                <a:latin typeface="Arial" panose="020B0604020202020204" pitchFamily="34" charset="0"/>
                <a:cs typeface="Arial" panose="020B0604020202020204" pitchFamily="34" charset="0"/>
              </a:rPr>
              <a:t>31:393–398</a:t>
            </a:r>
          </a:p>
        </p:txBody>
      </p:sp>
      <p:pic>
        <p:nvPicPr>
          <p:cNvPr id="72707" name="Imagen 1">
            <a:extLst>
              <a:ext uri="{FF2B5EF4-FFF2-40B4-BE49-F238E27FC236}">
                <a16:creationId xmlns:a16="http://schemas.microsoft.com/office/drawing/2014/main" id="{0E25B199-05B1-7E4D-86FC-54D3A1442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1425733"/>
            <a:ext cx="6842125"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7471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Título">
            <a:extLst>
              <a:ext uri="{FF2B5EF4-FFF2-40B4-BE49-F238E27FC236}">
                <a16:creationId xmlns:a16="http://schemas.microsoft.com/office/drawing/2014/main" id="{7A85CCB2-A0C7-C349-B2F2-C4F1741013A9}"/>
              </a:ext>
            </a:extLst>
          </p:cNvPr>
          <p:cNvSpPr>
            <a:spLocks noGrp="1"/>
          </p:cNvSpPr>
          <p:nvPr>
            <p:ph type="title" idx="4294967295"/>
          </p:nvPr>
        </p:nvSpPr>
        <p:spPr>
          <a:xfrm>
            <a:off x="304117" y="277406"/>
            <a:ext cx="11403012" cy="984250"/>
          </a:xfrm>
          <a:prstGeom prst="rect">
            <a:avLst/>
          </a:prstGeom>
        </p:spPr>
        <p:txBody>
          <a:bodyPr/>
          <a:lstStyle/>
          <a:p>
            <a:pPr eaLnBrk="1" hangingPunct="1"/>
            <a:r>
              <a:rPr lang="es-ES" altLang="es-ES" sz="2000" b="1" dirty="0" err="1">
                <a:solidFill>
                  <a:srgbClr val="232D47"/>
                </a:solidFill>
                <a:latin typeface="Bookman Old Style" panose="02050604050505020204" pitchFamily="18" charset="0"/>
                <a:ea typeface="ＭＳ Ｐゴシック" panose="020B0600070205080204" pitchFamily="34" charset="-128"/>
              </a:rPr>
              <a:t>Heterogenity</a:t>
            </a:r>
            <a:r>
              <a:rPr lang="es-ES" altLang="es-ES" sz="2000" b="1" dirty="0">
                <a:solidFill>
                  <a:srgbClr val="232D47"/>
                </a:solidFill>
                <a:latin typeface="Bookman Old Style" panose="02050604050505020204" pitchFamily="18" charset="0"/>
                <a:ea typeface="ＭＳ Ｐゴシック" panose="020B0600070205080204" pitchFamily="34" charset="-128"/>
              </a:rPr>
              <a:t> </a:t>
            </a:r>
            <a:r>
              <a:rPr lang="es-ES" altLang="es-ES" sz="2000" b="1" dirty="0" err="1">
                <a:solidFill>
                  <a:srgbClr val="232D47"/>
                </a:solidFill>
                <a:latin typeface="Bookman Old Style" panose="02050604050505020204" pitchFamily="18" charset="0"/>
                <a:ea typeface="ＭＳ Ｐゴシック" panose="020B0600070205080204" pitchFamily="34" charset="-128"/>
              </a:rPr>
              <a:t>of</a:t>
            </a:r>
            <a:r>
              <a:rPr lang="es-ES" altLang="es-ES" sz="2000" b="1" dirty="0">
                <a:solidFill>
                  <a:srgbClr val="232D47"/>
                </a:solidFill>
                <a:latin typeface="Bookman Old Style" panose="02050604050505020204" pitchFamily="18" charset="0"/>
                <a:ea typeface="ＭＳ Ｐゴシック" panose="020B0600070205080204" pitchFamily="34" charset="-128"/>
              </a:rPr>
              <a:t> </a:t>
            </a:r>
            <a:r>
              <a:rPr lang="es-ES" altLang="es-ES" sz="2000" b="1" dirty="0" err="1">
                <a:solidFill>
                  <a:srgbClr val="232D47"/>
                </a:solidFill>
                <a:latin typeface="Bookman Old Style" panose="02050604050505020204" pitchFamily="18" charset="0"/>
                <a:ea typeface="ＭＳ Ｐゴシック" panose="020B0600070205080204" pitchFamily="34" charset="-128"/>
              </a:rPr>
              <a:t>type</a:t>
            </a:r>
            <a:r>
              <a:rPr lang="es-ES" altLang="es-ES" sz="2000" b="1" dirty="0">
                <a:solidFill>
                  <a:srgbClr val="232D47"/>
                </a:solidFill>
                <a:latin typeface="Bookman Old Style" panose="02050604050505020204" pitchFamily="18" charset="0"/>
                <a:ea typeface="ＭＳ Ｐゴシック" panose="020B0600070205080204" pitchFamily="34" charset="-128"/>
              </a:rPr>
              <a:t> 2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Novel </a:t>
            </a:r>
            <a:r>
              <a:rPr lang="es-ES" altLang="es-ES" sz="2500" b="1" dirty="0" err="1">
                <a:solidFill>
                  <a:srgbClr val="528693"/>
                </a:solidFill>
                <a:latin typeface="Bookman Old Style" panose="02050604050505020204" pitchFamily="18" charset="0"/>
                <a:ea typeface="ＭＳ Ｐゴシック" panose="020B0600070205080204" pitchFamily="34" charset="-128"/>
              </a:rPr>
              <a:t>subgroups</a:t>
            </a:r>
            <a:r>
              <a:rPr lang="es-ES" altLang="es-ES" sz="2500" b="1" dirty="0">
                <a:solidFill>
                  <a:srgbClr val="528693"/>
                </a:solidFill>
                <a:latin typeface="Bookman Old Style" panose="02050604050505020204" pitchFamily="18" charset="0"/>
                <a:ea typeface="ＭＳ Ｐゴシック" panose="020B0600070205080204" pitchFamily="34" charset="-128"/>
              </a:rPr>
              <a:t> </a:t>
            </a:r>
            <a:r>
              <a:rPr lang="es-ES" altLang="es-ES" sz="2500" b="1" dirty="0" err="1">
                <a:solidFill>
                  <a:srgbClr val="528693"/>
                </a:solidFill>
                <a:latin typeface="Bookman Old Style" panose="02050604050505020204" pitchFamily="18" charset="0"/>
                <a:ea typeface="ＭＳ Ｐゴシック" panose="020B0600070205080204" pitchFamily="34" charset="-128"/>
              </a:rPr>
              <a:t>of</a:t>
            </a:r>
            <a:r>
              <a:rPr lang="es-ES" altLang="es-ES" sz="2500" b="1" dirty="0">
                <a:solidFill>
                  <a:srgbClr val="528693"/>
                </a:solidFill>
                <a:latin typeface="Bookman Old Style" panose="02050604050505020204" pitchFamily="18" charset="0"/>
                <a:ea typeface="ＭＳ Ｐゴシック" panose="020B0600070205080204" pitchFamily="34" charset="-128"/>
              </a:rPr>
              <a:t> </a:t>
            </a:r>
            <a:r>
              <a:rPr lang="es-ES" altLang="es-ES" sz="2500" b="1" dirty="0" err="1">
                <a:solidFill>
                  <a:srgbClr val="528693"/>
                </a:solidFill>
                <a:latin typeface="Bookman Old Style" panose="02050604050505020204" pitchFamily="18" charset="0"/>
                <a:ea typeface="ＭＳ Ｐゴシック" panose="020B0600070205080204" pitchFamily="34" charset="-128"/>
              </a:rPr>
              <a:t>adult-onset</a:t>
            </a:r>
            <a:r>
              <a:rPr lang="es-ES" altLang="es-ES" sz="2500" b="1" dirty="0">
                <a:solidFill>
                  <a:srgbClr val="528693"/>
                </a:solidFill>
                <a:latin typeface="Bookman Old Style" panose="02050604050505020204" pitchFamily="18" charset="0"/>
                <a:ea typeface="ＭＳ Ｐゴシック" panose="020B0600070205080204" pitchFamily="34" charset="-128"/>
              </a:rPr>
              <a:t> diabetes</a:t>
            </a:r>
          </a:p>
        </p:txBody>
      </p:sp>
      <p:sp>
        <p:nvSpPr>
          <p:cNvPr id="74754" name="Text Box 5">
            <a:extLst>
              <a:ext uri="{FF2B5EF4-FFF2-40B4-BE49-F238E27FC236}">
                <a16:creationId xmlns:a16="http://schemas.microsoft.com/office/drawing/2014/main" id="{2E4FCCF3-1637-5E48-A436-B1AF9CED5173}"/>
              </a:ext>
            </a:extLst>
          </p:cNvPr>
          <p:cNvSpPr txBox="1">
            <a:spLocks noChangeArrowheads="1"/>
          </p:cNvSpPr>
          <p:nvPr/>
        </p:nvSpPr>
        <p:spPr bwMode="auto">
          <a:xfrm>
            <a:off x="3301499" y="6272817"/>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ca-ES" sz="1400" dirty="0" err="1">
                <a:solidFill>
                  <a:srgbClr val="7F7F7F"/>
                </a:solidFill>
                <a:latin typeface="Arial" panose="020B0604020202020204" pitchFamily="34" charset="0"/>
                <a:cs typeface="Arial" panose="020B0604020202020204" pitchFamily="34" charset="0"/>
              </a:rPr>
              <a:t>Ahlqvist</a:t>
            </a:r>
            <a:r>
              <a:rPr lang="es-ES_tradnl" altLang="ca-ES" sz="1400" dirty="0">
                <a:solidFill>
                  <a:srgbClr val="7F7F7F"/>
                </a:solidFill>
                <a:latin typeface="Arial" panose="020B0604020202020204" pitchFamily="34" charset="0"/>
                <a:cs typeface="Arial" panose="020B0604020202020204" pitchFamily="34" charset="0"/>
              </a:rPr>
              <a:t> E et al. </a:t>
            </a:r>
            <a:r>
              <a:rPr lang="es-ES_tradnl" altLang="ca-ES" sz="1400" dirty="0" err="1">
                <a:solidFill>
                  <a:srgbClr val="7F7F7F"/>
                </a:solidFill>
                <a:latin typeface="Arial" panose="020B0604020202020204" pitchFamily="34" charset="0"/>
                <a:cs typeface="Arial" panose="020B0604020202020204" pitchFamily="34" charset="0"/>
              </a:rPr>
              <a:t>Lancet</a:t>
            </a:r>
            <a:r>
              <a:rPr lang="es-ES_tradnl" altLang="ca-ES" sz="1400" dirty="0">
                <a:solidFill>
                  <a:srgbClr val="7F7F7F"/>
                </a:solidFill>
                <a:latin typeface="Arial" panose="020B0604020202020204" pitchFamily="34" charset="0"/>
                <a:cs typeface="Arial" panose="020B0604020202020204" pitchFamily="34" charset="0"/>
              </a:rPr>
              <a:t> Diabetes </a:t>
            </a:r>
            <a:r>
              <a:rPr lang="es-ES_tradnl" altLang="ca-ES" sz="1400" dirty="0" err="1">
                <a:solidFill>
                  <a:srgbClr val="7F7F7F"/>
                </a:solidFill>
                <a:latin typeface="Arial" panose="020B0604020202020204" pitchFamily="34" charset="0"/>
                <a:cs typeface="Arial" panose="020B0604020202020204" pitchFamily="34" charset="0"/>
              </a:rPr>
              <a:t>Endocrinol</a:t>
            </a:r>
            <a:r>
              <a:rPr lang="es-ES_tradnl" altLang="ca-ES" sz="1400" dirty="0">
                <a:solidFill>
                  <a:srgbClr val="7F7F7F"/>
                </a:solidFill>
                <a:latin typeface="Arial" panose="020B0604020202020204" pitchFamily="34" charset="0"/>
                <a:cs typeface="Arial" panose="020B0604020202020204" pitchFamily="34" charset="0"/>
              </a:rPr>
              <a:t>. 2018;6:361-9.</a:t>
            </a:r>
            <a:endParaRPr lang="fi-FI" altLang="ca-ES" sz="1400" dirty="0">
              <a:solidFill>
                <a:srgbClr val="7F7F7F"/>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824AD153-F867-B58D-DF50-57033D795FCB}"/>
              </a:ext>
            </a:extLst>
          </p:cNvPr>
          <p:cNvPicPr>
            <a:picLocks noChangeAspect="1"/>
          </p:cNvPicPr>
          <p:nvPr/>
        </p:nvPicPr>
        <p:blipFill>
          <a:blip r:embed="rId2"/>
          <a:stretch>
            <a:fillRect/>
          </a:stretch>
        </p:blipFill>
        <p:spPr>
          <a:xfrm>
            <a:off x="720219" y="2412320"/>
            <a:ext cx="3745896" cy="2033358"/>
          </a:xfrm>
          <a:prstGeom prst="rect">
            <a:avLst/>
          </a:prstGeom>
        </p:spPr>
      </p:pic>
      <p:pic>
        <p:nvPicPr>
          <p:cNvPr id="6" name="Imagen 5">
            <a:extLst>
              <a:ext uri="{FF2B5EF4-FFF2-40B4-BE49-F238E27FC236}">
                <a16:creationId xmlns:a16="http://schemas.microsoft.com/office/drawing/2014/main" id="{16270D2B-AE10-1FB7-89BF-38A2834F176A}"/>
              </a:ext>
            </a:extLst>
          </p:cNvPr>
          <p:cNvPicPr>
            <a:picLocks noChangeAspect="1"/>
          </p:cNvPicPr>
          <p:nvPr/>
        </p:nvPicPr>
        <p:blipFill>
          <a:blip r:embed="rId3"/>
          <a:stretch>
            <a:fillRect/>
          </a:stretch>
        </p:blipFill>
        <p:spPr>
          <a:xfrm>
            <a:off x="8167026" y="876029"/>
            <a:ext cx="3601827" cy="5376312"/>
          </a:xfrm>
          <a:prstGeom prst="rect">
            <a:avLst/>
          </a:prstGeom>
        </p:spPr>
      </p:pic>
      <p:sp>
        <p:nvSpPr>
          <p:cNvPr id="7" name="Rectangle 3">
            <a:extLst>
              <a:ext uri="{FF2B5EF4-FFF2-40B4-BE49-F238E27FC236}">
                <a16:creationId xmlns:a16="http://schemas.microsoft.com/office/drawing/2014/main" id="{530CC902-5778-0F9C-F7D1-E5A66E41FD7E}"/>
              </a:ext>
            </a:extLst>
          </p:cNvPr>
          <p:cNvSpPr txBox="1">
            <a:spLocks/>
          </p:cNvSpPr>
          <p:nvPr/>
        </p:nvSpPr>
        <p:spPr bwMode="auto">
          <a:xfrm>
            <a:off x="4548936" y="2253248"/>
            <a:ext cx="2913373" cy="2351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73050" indent="-273050">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MS PGothic" panose="020B0600070205080204" pitchFamily="34" charset="-128"/>
                <a:cs typeface="Arial" panose="020B0604020202020204" pitchFamily="34" charset="0"/>
              </a:defRPr>
            </a:lvl1pPr>
            <a:lvl2pPr marL="547688" indent="-273050">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MS PGothic" panose="020B0600070205080204" pitchFamily="34" charset="-128"/>
                <a:cs typeface="Arial" panose="020B0604020202020204" pitchFamily="34" charset="0"/>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MS PGothic" panose="020B0600070205080204" pitchFamily="34" charset="-128"/>
                <a:cs typeface="Arial" panose="020B0604020202020204" pitchFamily="34" charset="0"/>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MS PGothic" panose="020B0600070205080204" pitchFamily="34" charset="-128"/>
                <a:cs typeface="Arial" panose="020B0604020202020204"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9pPr>
          </a:lstStyle>
          <a:p>
            <a:pPr marL="274638" marR="0" lvl="1" indent="0" algn="just" defTabSz="914400" eaLnBrk="1" fontAlgn="base" latinLnBrk="0" hangingPunct="1">
              <a:spcBef>
                <a:spcPts val="500"/>
              </a:spcBef>
              <a:spcAft>
                <a:spcPct val="0"/>
              </a:spcAft>
              <a:buClr>
                <a:srgbClr val="232D47"/>
              </a:buClr>
              <a:buSzPct val="76000"/>
              <a:buFont typeface="Wingdings 3" pitchFamily="2" charset="2"/>
              <a:buNone/>
              <a:tabLst/>
              <a:defRPr/>
            </a:pPr>
            <a:endParaRPr kumimoji="0" lang="es-ES_tradnl" altLang="en-US" sz="3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74638" marR="0" lvl="1"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_tradnl" altLang="en-US" sz="20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Traits</a:t>
            </a:r>
            <a:r>
              <a:rPr kumimoji="0" lang="es-ES_tradnl" altLang="en-US" sz="20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diagnosis</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GAD Ab</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Age</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BMI</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HbA1c</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HOMA2-B</a:t>
            </a:r>
          </a:p>
          <a:p>
            <a:pPr marL="549275" marR="0" lvl="2" indent="0" algn="just" defTabSz="914400" eaLnBrk="1" fontAlgn="base" latinLnBrk="0" hangingPunct="1">
              <a:spcBef>
                <a:spcPts val="500"/>
              </a:spcBef>
              <a:spcAft>
                <a:spcPct val="0"/>
              </a:spcAft>
              <a:buClr>
                <a:srgbClr val="232D47"/>
              </a:buClr>
              <a:buSzPct val="76000"/>
              <a:buFont typeface="Wingdings 3" pitchFamily="2" charset="2"/>
              <a:buNone/>
              <a:tabLst/>
              <a:defRPr/>
            </a:pPr>
            <a:r>
              <a:rPr kumimoji="0" lang="es-ES"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HOMA2-IR</a:t>
            </a:r>
            <a:endParaRPr kumimoji="0" lang="es-ES_tradnl" altLang="en-US" sz="1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47688" marR="0" lvl="1" indent="-273050" algn="just" defTabSz="914400" eaLnBrk="1" fontAlgn="base" latinLnBrk="0" hangingPunct="1">
              <a:spcBef>
                <a:spcPts val="500"/>
              </a:spcBef>
              <a:spcAft>
                <a:spcPct val="0"/>
              </a:spcAft>
              <a:buClr>
                <a:srgbClr val="232D47"/>
              </a:buClr>
              <a:buSzPct val="76000"/>
              <a:buFont typeface="Arial" panose="020B0604020202020204" pitchFamily="34" charset="0"/>
              <a:buChar char="•"/>
              <a:tabLst/>
              <a:defRPr/>
            </a:pPr>
            <a:endParaRPr kumimoji="0" lang="es-ES_tradnl" altLang="en-US" sz="2100" b="0" i="0" u="none" strike="noStrike" kern="0" cap="none" spc="0" normalizeH="0" baseline="0" noProof="0" dirty="0">
              <a:ln>
                <a:noFill/>
              </a:ln>
              <a:solidFill>
                <a:srgbClr val="44546A"/>
              </a:solidFill>
              <a:effectLst/>
              <a:uLnTx/>
              <a:uFillTx/>
              <a:latin typeface="Gill Sans MT" panose="020B0502020104020203" pitchFamily="34" charset="77"/>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9356476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Título">
            <a:extLst>
              <a:ext uri="{FF2B5EF4-FFF2-40B4-BE49-F238E27FC236}">
                <a16:creationId xmlns:a16="http://schemas.microsoft.com/office/drawing/2014/main" id="{7A85CCB2-A0C7-C349-B2F2-C4F1741013A9}"/>
              </a:ext>
            </a:extLst>
          </p:cNvPr>
          <p:cNvSpPr>
            <a:spLocks noGrp="1"/>
          </p:cNvSpPr>
          <p:nvPr>
            <p:ph type="title" idx="4294967295"/>
          </p:nvPr>
        </p:nvSpPr>
        <p:spPr>
          <a:xfrm>
            <a:off x="451645" y="298330"/>
            <a:ext cx="11403012" cy="984250"/>
          </a:xfrm>
          <a:prstGeom prst="rect">
            <a:avLst/>
          </a:prstGeom>
        </p:spPr>
        <p:txBody>
          <a:bodyPr/>
          <a:lstStyle/>
          <a:p>
            <a:pPr eaLnBrk="1" hangingPunct="1"/>
            <a:r>
              <a:rPr lang="es-ES" altLang="es-ES" sz="2000" b="1" dirty="0" err="1">
                <a:solidFill>
                  <a:srgbClr val="232D47"/>
                </a:solidFill>
                <a:latin typeface="Bookman Old Style" panose="02050604050505020204" pitchFamily="18" charset="0"/>
                <a:ea typeface="ＭＳ Ｐゴシック" panose="020B0600070205080204" pitchFamily="34" charset="-128"/>
              </a:rPr>
              <a:t>Heterogenity</a:t>
            </a:r>
            <a:r>
              <a:rPr lang="es-ES" altLang="es-ES" sz="2000" b="1" dirty="0">
                <a:solidFill>
                  <a:srgbClr val="232D47"/>
                </a:solidFill>
                <a:latin typeface="Bookman Old Style" panose="02050604050505020204" pitchFamily="18" charset="0"/>
                <a:ea typeface="ＭＳ Ｐゴシック" panose="020B0600070205080204" pitchFamily="34" charset="-128"/>
              </a:rPr>
              <a:t> </a:t>
            </a:r>
            <a:r>
              <a:rPr lang="es-ES" altLang="es-ES" sz="2000" b="1" dirty="0" err="1">
                <a:solidFill>
                  <a:srgbClr val="232D47"/>
                </a:solidFill>
                <a:latin typeface="Bookman Old Style" panose="02050604050505020204" pitchFamily="18" charset="0"/>
                <a:ea typeface="ＭＳ Ｐゴシック" panose="020B0600070205080204" pitchFamily="34" charset="-128"/>
              </a:rPr>
              <a:t>of</a:t>
            </a:r>
            <a:r>
              <a:rPr lang="es-ES" altLang="es-ES" sz="2000" b="1" dirty="0">
                <a:solidFill>
                  <a:srgbClr val="232D47"/>
                </a:solidFill>
                <a:latin typeface="Bookman Old Style" panose="02050604050505020204" pitchFamily="18" charset="0"/>
                <a:ea typeface="ＭＳ Ｐゴシック" panose="020B0600070205080204" pitchFamily="34" charset="-128"/>
              </a:rPr>
              <a:t> </a:t>
            </a:r>
            <a:r>
              <a:rPr lang="es-ES" altLang="es-ES" sz="2000" b="1" dirty="0" err="1">
                <a:solidFill>
                  <a:srgbClr val="232D47"/>
                </a:solidFill>
                <a:latin typeface="Bookman Old Style" panose="02050604050505020204" pitchFamily="18" charset="0"/>
                <a:ea typeface="ＭＳ Ｐゴシック" panose="020B0600070205080204" pitchFamily="34" charset="-128"/>
              </a:rPr>
              <a:t>type</a:t>
            </a:r>
            <a:r>
              <a:rPr lang="es-ES" altLang="es-ES" sz="2000" b="1" dirty="0">
                <a:solidFill>
                  <a:srgbClr val="232D47"/>
                </a:solidFill>
                <a:latin typeface="Bookman Old Style" panose="02050604050505020204" pitchFamily="18" charset="0"/>
                <a:ea typeface="ＭＳ Ｐゴシック" panose="020B0600070205080204" pitchFamily="34" charset="-128"/>
              </a:rPr>
              <a:t> 2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Novel </a:t>
            </a:r>
            <a:r>
              <a:rPr lang="es-ES" altLang="es-ES" sz="2500" b="1" dirty="0" err="1">
                <a:solidFill>
                  <a:srgbClr val="528693"/>
                </a:solidFill>
                <a:latin typeface="Bookman Old Style" panose="02050604050505020204" pitchFamily="18" charset="0"/>
                <a:ea typeface="ＭＳ Ｐゴシック" panose="020B0600070205080204" pitchFamily="34" charset="-128"/>
              </a:rPr>
              <a:t>subgroups</a:t>
            </a:r>
            <a:r>
              <a:rPr lang="es-ES" altLang="es-ES" sz="2500" b="1" dirty="0">
                <a:solidFill>
                  <a:srgbClr val="528693"/>
                </a:solidFill>
                <a:latin typeface="Bookman Old Style" panose="02050604050505020204" pitchFamily="18" charset="0"/>
                <a:ea typeface="ＭＳ Ｐゴシック" panose="020B0600070205080204" pitchFamily="34" charset="-128"/>
              </a:rPr>
              <a:t> </a:t>
            </a:r>
            <a:r>
              <a:rPr lang="es-ES" altLang="es-ES" sz="2500" b="1" dirty="0" err="1">
                <a:solidFill>
                  <a:srgbClr val="528693"/>
                </a:solidFill>
                <a:latin typeface="Bookman Old Style" panose="02050604050505020204" pitchFamily="18" charset="0"/>
                <a:ea typeface="ＭＳ Ｐゴシック" panose="020B0600070205080204" pitchFamily="34" charset="-128"/>
              </a:rPr>
              <a:t>of</a:t>
            </a:r>
            <a:r>
              <a:rPr lang="es-ES" altLang="es-ES" sz="2500" b="1" dirty="0">
                <a:solidFill>
                  <a:srgbClr val="528693"/>
                </a:solidFill>
                <a:latin typeface="Bookman Old Style" panose="02050604050505020204" pitchFamily="18" charset="0"/>
                <a:ea typeface="ＭＳ Ｐゴシック" panose="020B0600070205080204" pitchFamily="34" charset="-128"/>
              </a:rPr>
              <a:t> </a:t>
            </a:r>
            <a:r>
              <a:rPr lang="es-ES" altLang="es-ES" sz="2500" b="1" dirty="0" err="1">
                <a:solidFill>
                  <a:srgbClr val="528693"/>
                </a:solidFill>
                <a:latin typeface="Bookman Old Style" panose="02050604050505020204" pitchFamily="18" charset="0"/>
                <a:ea typeface="ＭＳ Ｐゴシック" panose="020B0600070205080204" pitchFamily="34" charset="-128"/>
              </a:rPr>
              <a:t>adult-onset</a:t>
            </a:r>
            <a:r>
              <a:rPr lang="es-ES" altLang="es-ES" sz="2500" b="1" dirty="0">
                <a:solidFill>
                  <a:srgbClr val="528693"/>
                </a:solidFill>
                <a:latin typeface="Bookman Old Style" panose="02050604050505020204" pitchFamily="18" charset="0"/>
                <a:ea typeface="ＭＳ Ｐゴシック" panose="020B0600070205080204" pitchFamily="34" charset="-128"/>
              </a:rPr>
              <a:t> diabetes</a:t>
            </a:r>
          </a:p>
        </p:txBody>
      </p:sp>
      <p:sp>
        <p:nvSpPr>
          <p:cNvPr id="74754" name="Text Box 5">
            <a:extLst>
              <a:ext uri="{FF2B5EF4-FFF2-40B4-BE49-F238E27FC236}">
                <a16:creationId xmlns:a16="http://schemas.microsoft.com/office/drawing/2014/main" id="{2E4FCCF3-1637-5E48-A436-B1AF9CED5173}"/>
              </a:ext>
            </a:extLst>
          </p:cNvPr>
          <p:cNvSpPr txBox="1">
            <a:spLocks noChangeArrowheads="1"/>
          </p:cNvSpPr>
          <p:nvPr/>
        </p:nvSpPr>
        <p:spPr bwMode="auto">
          <a:xfrm>
            <a:off x="3301499" y="6272817"/>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ca-ES" sz="1400" dirty="0" err="1">
                <a:solidFill>
                  <a:srgbClr val="7F7F7F"/>
                </a:solidFill>
                <a:latin typeface="Arial" panose="020B0604020202020204" pitchFamily="34" charset="0"/>
                <a:cs typeface="Arial" panose="020B0604020202020204" pitchFamily="34" charset="0"/>
              </a:rPr>
              <a:t>Ahlqvist</a:t>
            </a:r>
            <a:r>
              <a:rPr lang="es-ES_tradnl" altLang="ca-ES" sz="1400" dirty="0">
                <a:solidFill>
                  <a:srgbClr val="7F7F7F"/>
                </a:solidFill>
                <a:latin typeface="Arial" panose="020B0604020202020204" pitchFamily="34" charset="0"/>
                <a:cs typeface="Arial" panose="020B0604020202020204" pitchFamily="34" charset="0"/>
              </a:rPr>
              <a:t> E et al. </a:t>
            </a:r>
            <a:r>
              <a:rPr lang="es-ES_tradnl" altLang="ca-ES" sz="1400" dirty="0" err="1">
                <a:solidFill>
                  <a:srgbClr val="7F7F7F"/>
                </a:solidFill>
                <a:latin typeface="Arial" panose="020B0604020202020204" pitchFamily="34" charset="0"/>
                <a:cs typeface="Arial" panose="020B0604020202020204" pitchFamily="34" charset="0"/>
              </a:rPr>
              <a:t>Lancet</a:t>
            </a:r>
            <a:r>
              <a:rPr lang="es-ES_tradnl" altLang="ca-ES" sz="1400" dirty="0">
                <a:solidFill>
                  <a:srgbClr val="7F7F7F"/>
                </a:solidFill>
                <a:latin typeface="Arial" panose="020B0604020202020204" pitchFamily="34" charset="0"/>
                <a:cs typeface="Arial" panose="020B0604020202020204" pitchFamily="34" charset="0"/>
              </a:rPr>
              <a:t> Diabetes </a:t>
            </a:r>
            <a:r>
              <a:rPr lang="es-ES_tradnl" altLang="ca-ES" sz="1400" dirty="0" err="1">
                <a:solidFill>
                  <a:srgbClr val="7F7F7F"/>
                </a:solidFill>
                <a:latin typeface="Arial" panose="020B0604020202020204" pitchFamily="34" charset="0"/>
                <a:cs typeface="Arial" panose="020B0604020202020204" pitchFamily="34" charset="0"/>
              </a:rPr>
              <a:t>Endocrinol</a:t>
            </a:r>
            <a:r>
              <a:rPr lang="es-ES_tradnl" altLang="ca-ES" sz="1400" dirty="0">
                <a:solidFill>
                  <a:srgbClr val="7F7F7F"/>
                </a:solidFill>
                <a:latin typeface="Arial" panose="020B0604020202020204" pitchFamily="34" charset="0"/>
                <a:cs typeface="Arial" panose="020B0604020202020204" pitchFamily="34" charset="0"/>
              </a:rPr>
              <a:t>. 2018;6:361-9.</a:t>
            </a:r>
            <a:endParaRPr lang="fi-FI" altLang="ca-ES" sz="1400" dirty="0">
              <a:solidFill>
                <a:srgbClr val="7F7F7F"/>
              </a:solidFill>
              <a:latin typeface="Arial" panose="020B0604020202020204" pitchFamily="34" charset="0"/>
              <a:cs typeface="Arial" panose="020B0604020202020204" pitchFamily="34" charset="0"/>
            </a:endParaRPr>
          </a:p>
        </p:txBody>
      </p:sp>
      <p:sp>
        <p:nvSpPr>
          <p:cNvPr id="15" name="object 3">
            <a:extLst>
              <a:ext uri="{FF2B5EF4-FFF2-40B4-BE49-F238E27FC236}">
                <a16:creationId xmlns:a16="http://schemas.microsoft.com/office/drawing/2014/main" id="{9E2474CF-699F-CB48-9BC3-BC1B0B986F5D}"/>
              </a:ext>
            </a:extLst>
          </p:cNvPr>
          <p:cNvSpPr txBox="1">
            <a:spLocks noChangeArrowheads="1"/>
          </p:cNvSpPr>
          <p:nvPr/>
        </p:nvSpPr>
        <p:spPr bwMode="auto">
          <a:xfrm>
            <a:off x="1847851" y="1427851"/>
            <a:ext cx="6858000" cy="53540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12065" rIns="144000" bIns="0">
            <a:spAutoFit/>
          </a:bodyPr>
          <a:lstStyle>
            <a:lvl1pPr marL="284163" indent="-271463">
              <a:tabLst>
                <a:tab pos="284163" algn="l"/>
                <a:tab pos="285750" algn="l"/>
              </a:tabLst>
              <a:defRPr>
                <a:solidFill>
                  <a:schemeClr val="tx1"/>
                </a:solidFill>
                <a:latin typeface="Arial" panose="020B0604020202020204" pitchFamily="34" charset="0"/>
                <a:cs typeface="Arial" panose="020B0604020202020204" pitchFamily="34" charset="0"/>
              </a:defRPr>
            </a:lvl1pPr>
            <a:lvl2pPr marL="742950" indent="-285750">
              <a:tabLst>
                <a:tab pos="284163" algn="l"/>
                <a:tab pos="285750" algn="l"/>
              </a:tabLst>
              <a:defRPr>
                <a:solidFill>
                  <a:schemeClr val="tx1"/>
                </a:solidFill>
                <a:latin typeface="Arial" panose="020B0604020202020204" pitchFamily="34" charset="0"/>
                <a:cs typeface="Arial" panose="020B0604020202020204" pitchFamily="34" charset="0"/>
              </a:defRPr>
            </a:lvl2pPr>
            <a:lvl3pPr marL="1143000" indent="-228600">
              <a:tabLst>
                <a:tab pos="284163" algn="l"/>
                <a:tab pos="285750" algn="l"/>
              </a:tabLst>
              <a:defRPr>
                <a:solidFill>
                  <a:schemeClr val="tx1"/>
                </a:solidFill>
                <a:latin typeface="Arial" panose="020B0604020202020204" pitchFamily="34" charset="0"/>
                <a:cs typeface="Arial" panose="020B0604020202020204" pitchFamily="34" charset="0"/>
              </a:defRPr>
            </a:lvl3pPr>
            <a:lvl4pPr marL="1600200" indent="-228600">
              <a:tabLst>
                <a:tab pos="284163" algn="l"/>
                <a:tab pos="285750" algn="l"/>
              </a:tabLst>
              <a:defRPr>
                <a:solidFill>
                  <a:schemeClr val="tx1"/>
                </a:solidFill>
                <a:latin typeface="Arial" panose="020B0604020202020204" pitchFamily="34" charset="0"/>
                <a:cs typeface="Arial" panose="020B0604020202020204" pitchFamily="34" charset="0"/>
              </a:defRPr>
            </a:lvl4pPr>
            <a:lvl5pPr marL="2057400" indent="-228600">
              <a:tabLst>
                <a:tab pos="284163" algn="l"/>
                <a:tab pos="2857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9pPr>
          </a:lstStyle>
          <a:p>
            <a:pPr marL="12700" indent="0" algn="just" defTabSz="914377" fontAlgn="base">
              <a:spcBef>
                <a:spcPts val="100"/>
              </a:spcBef>
              <a:spcAft>
                <a:spcPct val="0"/>
              </a:spcAft>
              <a:buClr>
                <a:srgbClr val="222C46"/>
              </a:buClr>
              <a:buSzPct val="74000"/>
              <a:tabLst>
                <a:tab pos="284156" algn="l"/>
                <a:tab pos="285744" algn="l"/>
              </a:tabLst>
            </a:pPr>
            <a:r>
              <a:rPr lang="es-ES" altLang="es-ES" sz="1700" b="1" u="sng"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Variables</a:t>
            </a:r>
            <a:r>
              <a:rPr lang="es-ES" altLang="es-ES" sz="1700" b="1"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a:solidFill>
                  <a:srgbClr val="0070C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Ac anti-GAD; edad al diagnóstico; IMC; HbA1c; estimación de la función de las células beta; estimación de la resistencia a la insulina</a:t>
            </a:r>
          </a:p>
        </p:txBody>
      </p:sp>
      <p:sp>
        <p:nvSpPr>
          <p:cNvPr id="16" name="object 3">
            <a:extLst>
              <a:ext uri="{FF2B5EF4-FFF2-40B4-BE49-F238E27FC236}">
                <a16:creationId xmlns:a16="http://schemas.microsoft.com/office/drawing/2014/main" id="{48283365-6648-1243-8C8B-229F8E46CF76}"/>
              </a:ext>
            </a:extLst>
          </p:cNvPr>
          <p:cNvSpPr txBox="1">
            <a:spLocks noChangeArrowheads="1"/>
          </p:cNvSpPr>
          <p:nvPr/>
        </p:nvSpPr>
        <p:spPr bwMode="auto">
          <a:xfrm>
            <a:off x="1847851" y="2168526"/>
            <a:ext cx="8610600" cy="267958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144000" tIns="12065" rIns="144000" bIns="0">
            <a:spAutoFit/>
          </a:bodyPr>
          <a:lstStyle>
            <a:lvl1pPr marL="284163" indent="-271463">
              <a:tabLst>
                <a:tab pos="284163" algn="l"/>
                <a:tab pos="285750" algn="l"/>
              </a:tabLst>
              <a:defRPr>
                <a:solidFill>
                  <a:schemeClr val="tx1"/>
                </a:solidFill>
                <a:latin typeface="Arial" panose="020B0604020202020204" pitchFamily="34" charset="0"/>
                <a:cs typeface="Arial" panose="020B0604020202020204" pitchFamily="34" charset="0"/>
              </a:defRPr>
            </a:lvl1pPr>
            <a:lvl2pPr marL="742950" indent="-285750">
              <a:tabLst>
                <a:tab pos="284163" algn="l"/>
                <a:tab pos="285750" algn="l"/>
              </a:tabLst>
              <a:defRPr>
                <a:solidFill>
                  <a:schemeClr val="tx1"/>
                </a:solidFill>
                <a:latin typeface="Arial" panose="020B0604020202020204" pitchFamily="34" charset="0"/>
                <a:cs typeface="Arial" panose="020B0604020202020204" pitchFamily="34" charset="0"/>
              </a:defRPr>
            </a:lvl2pPr>
            <a:lvl3pPr marL="1143000" indent="-228600">
              <a:tabLst>
                <a:tab pos="284163" algn="l"/>
                <a:tab pos="285750" algn="l"/>
              </a:tabLst>
              <a:defRPr>
                <a:solidFill>
                  <a:schemeClr val="tx1"/>
                </a:solidFill>
                <a:latin typeface="Arial" panose="020B0604020202020204" pitchFamily="34" charset="0"/>
                <a:cs typeface="Arial" panose="020B0604020202020204" pitchFamily="34" charset="0"/>
              </a:defRPr>
            </a:lvl3pPr>
            <a:lvl4pPr marL="1600200" indent="-228600">
              <a:tabLst>
                <a:tab pos="284163" algn="l"/>
                <a:tab pos="285750" algn="l"/>
              </a:tabLst>
              <a:defRPr>
                <a:solidFill>
                  <a:schemeClr val="tx1"/>
                </a:solidFill>
                <a:latin typeface="Arial" panose="020B0604020202020204" pitchFamily="34" charset="0"/>
                <a:cs typeface="Arial" panose="020B0604020202020204" pitchFamily="34" charset="0"/>
              </a:defRPr>
            </a:lvl4pPr>
            <a:lvl5pPr marL="2057400" indent="-228600">
              <a:tabLst>
                <a:tab pos="284163" algn="l"/>
                <a:tab pos="2857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9pPr>
          </a:lstStyle>
          <a:p>
            <a:pPr marL="12700" indent="0" algn="just" defTabSz="914377" fontAlgn="base">
              <a:spcBef>
                <a:spcPts val="100"/>
              </a:spcBef>
              <a:spcAft>
                <a:spcPct val="0"/>
              </a:spcAft>
              <a:buClr>
                <a:srgbClr val="222C46"/>
              </a:buClr>
              <a:buSzPct val="74000"/>
              <a:tabLst>
                <a:tab pos="284156" algn="l"/>
                <a:tab pos="285744" algn="l"/>
              </a:tabLst>
            </a:pP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1 o SAID </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severe</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autoinmune diabetes)</a:t>
            </a: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6-15%. Equivale a la DM tipo1 o a la diabetes LADA.  Jóvenes sanos. Enfermedad autoinmune que imposibilita la producción de insulina.</a:t>
            </a:r>
          </a:p>
          <a:p>
            <a:pPr marL="12700" indent="0" algn="just" defTabSz="914377" fontAlgn="base">
              <a:spcBef>
                <a:spcPts val="100"/>
              </a:spcBef>
              <a:spcAft>
                <a:spcPct val="0"/>
              </a:spcAft>
              <a:buClr>
                <a:srgbClr val="222C46"/>
              </a:buClr>
              <a:buSzPct val="74000"/>
              <a:tabLst>
                <a:tab pos="284156" algn="l"/>
                <a:tab pos="285744" algn="l"/>
              </a:tabLst>
            </a:pP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2 o SIDD </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severe</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insulin-deficient</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diabetes)</a:t>
            </a: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9-20%. Diabetes grave por deficiencia de insulina en jóvenes saludables, pero sin fallo en el sistema inmunológico. Mayor riesgo de retinopatía. </a:t>
            </a:r>
          </a:p>
          <a:p>
            <a:pPr marL="12700" indent="0" algn="just" defTabSz="914377" fontAlgn="base">
              <a:spcBef>
                <a:spcPts val="100"/>
              </a:spcBef>
              <a:spcAft>
                <a:spcPct val="0"/>
              </a:spcAft>
              <a:buClr>
                <a:srgbClr val="222C46"/>
              </a:buClr>
              <a:buSzPct val="74000"/>
              <a:tabLst>
                <a:tab pos="284156" algn="l"/>
                <a:tab pos="285744" algn="l"/>
              </a:tabLst>
            </a:pP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3 o SIRD </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severe</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insulin-resistant</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diabetes)</a:t>
            </a: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11-17%. Diabetes grave caracterizada por obesidad y resistencia a la insulina. Mayor riesgo de nefropatía.</a:t>
            </a:r>
          </a:p>
          <a:p>
            <a:pPr marL="12700" indent="0" algn="just" defTabSz="914377" fontAlgn="base">
              <a:spcBef>
                <a:spcPts val="100"/>
              </a:spcBef>
              <a:spcAft>
                <a:spcPct val="0"/>
              </a:spcAft>
              <a:buClr>
                <a:srgbClr val="222C46"/>
              </a:buClr>
              <a:buSzPct val="74000"/>
              <a:tabLst>
                <a:tab pos="284156" algn="l"/>
                <a:tab pos="285744" algn="l"/>
              </a:tabLst>
            </a:pP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4 o MOD </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mild</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obesity-related</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diabetes)</a:t>
            </a: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18-23%. Diabetes moderada relacionada con la obesidad. Pacientes obesos que caen enfermos a una edad joven. </a:t>
            </a:r>
          </a:p>
          <a:p>
            <a:pPr marL="12700" indent="0" algn="just" defTabSz="914377" fontAlgn="base">
              <a:spcBef>
                <a:spcPts val="100"/>
              </a:spcBef>
              <a:spcAft>
                <a:spcPct val="0"/>
              </a:spcAft>
              <a:buClr>
                <a:srgbClr val="222C46"/>
              </a:buClr>
              <a:buSzPct val="74000"/>
              <a:tabLst>
                <a:tab pos="284156" algn="l"/>
                <a:tab pos="285744" algn="l"/>
              </a:tabLst>
            </a:pP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5 o MARD </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mild</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err="1">
                <a:solidFill>
                  <a:srgbClr val="C00000"/>
                </a:solidFill>
                <a:latin typeface="Calibri" panose="020F0502020204030204" pitchFamily="34" charset="0"/>
                <a:ea typeface="ＭＳ Ｐゴシック" panose="020B0600070205080204" pitchFamily="34" charset="-128"/>
                <a:cs typeface="Calibri" panose="020F0502020204030204" pitchFamily="34" charset="0"/>
              </a:rPr>
              <a:t>age-related</a:t>
            </a:r>
            <a:r>
              <a:rPr lang="es-ES" altLang="es-ES" sz="1700"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diabetes)</a:t>
            </a:r>
            <a:r>
              <a:rPr lang="es-ES" altLang="es-ES" sz="1700"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7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39-47%. Diabetes moderada relacionada con la edad. La desarrollan pacientes que son de mayor edad que los otros grupos. </a:t>
            </a:r>
            <a:endParaRPr lang="es-ES" altLang="es-ES" sz="1700" b="1" u="sng"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7" name="object 3">
            <a:extLst>
              <a:ext uri="{FF2B5EF4-FFF2-40B4-BE49-F238E27FC236}">
                <a16:creationId xmlns:a16="http://schemas.microsoft.com/office/drawing/2014/main" id="{3143CDC6-30CD-354D-BAFB-B8F0FE9088BC}"/>
              </a:ext>
            </a:extLst>
          </p:cNvPr>
          <p:cNvSpPr txBox="1">
            <a:spLocks noChangeArrowheads="1"/>
          </p:cNvSpPr>
          <p:nvPr/>
        </p:nvSpPr>
        <p:spPr bwMode="auto">
          <a:xfrm>
            <a:off x="1847851" y="5070477"/>
            <a:ext cx="8610600" cy="997068"/>
          </a:xfrm>
          <a:prstGeom prst="rect">
            <a:avLst/>
          </a:prstGeom>
          <a:solidFill>
            <a:srgbClr val="F2F2F2"/>
          </a:solidFill>
          <a:ln w="9525">
            <a:solidFill>
              <a:srgbClr val="C00000"/>
            </a:solidFill>
            <a:miter lim="800000"/>
            <a:headEnd/>
            <a:tailEnd/>
          </a:ln>
        </p:spPr>
        <p:txBody>
          <a:bodyPr lIns="144000" tIns="12065" rIns="144000" bIns="0">
            <a:spAutoFit/>
          </a:bodyPr>
          <a:lstStyle>
            <a:lvl1pPr marL="284163" indent="-271463">
              <a:tabLst>
                <a:tab pos="284163" algn="l"/>
                <a:tab pos="285750" algn="l"/>
              </a:tabLst>
              <a:defRPr>
                <a:solidFill>
                  <a:schemeClr val="tx1"/>
                </a:solidFill>
                <a:latin typeface="Arial" panose="020B0604020202020204" pitchFamily="34" charset="0"/>
                <a:cs typeface="Arial" panose="020B0604020202020204" pitchFamily="34" charset="0"/>
              </a:defRPr>
            </a:lvl1pPr>
            <a:lvl2pPr marL="742950" indent="-285750">
              <a:tabLst>
                <a:tab pos="284163" algn="l"/>
                <a:tab pos="285750" algn="l"/>
              </a:tabLst>
              <a:defRPr>
                <a:solidFill>
                  <a:schemeClr val="tx1"/>
                </a:solidFill>
                <a:latin typeface="Arial" panose="020B0604020202020204" pitchFamily="34" charset="0"/>
                <a:cs typeface="Arial" panose="020B0604020202020204" pitchFamily="34" charset="0"/>
              </a:defRPr>
            </a:lvl2pPr>
            <a:lvl3pPr marL="1143000" indent="-228600">
              <a:tabLst>
                <a:tab pos="284163" algn="l"/>
                <a:tab pos="285750" algn="l"/>
              </a:tabLst>
              <a:defRPr>
                <a:solidFill>
                  <a:schemeClr val="tx1"/>
                </a:solidFill>
                <a:latin typeface="Arial" panose="020B0604020202020204" pitchFamily="34" charset="0"/>
                <a:cs typeface="Arial" panose="020B0604020202020204" pitchFamily="34" charset="0"/>
              </a:defRPr>
            </a:lvl3pPr>
            <a:lvl4pPr marL="1600200" indent="-228600">
              <a:tabLst>
                <a:tab pos="284163" algn="l"/>
                <a:tab pos="285750" algn="l"/>
              </a:tabLst>
              <a:defRPr>
                <a:solidFill>
                  <a:schemeClr val="tx1"/>
                </a:solidFill>
                <a:latin typeface="Arial" panose="020B0604020202020204" pitchFamily="34" charset="0"/>
                <a:cs typeface="Arial" panose="020B0604020202020204" pitchFamily="34" charset="0"/>
              </a:defRPr>
            </a:lvl4pPr>
            <a:lvl5pPr marL="2057400" indent="-228600">
              <a:tabLst>
                <a:tab pos="284163" algn="l"/>
                <a:tab pos="2857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84163" algn="l"/>
                <a:tab pos="285750" algn="l"/>
              </a:tabLst>
              <a:defRPr>
                <a:solidFill>
                  <a:schemeClr val="tx1"/>
                </a:solidFill>
                <a:latin typeface="Arial" panose="020B0604020202020204" pitchFamily="34" charset="0"/>
                <a:cs typeface="Arial" panose="020B0604020202020204" pitchFamily="34" charset="0"/>
              </a:defRPr>
            </a:lvl9pPr>
          </a:lstStyle>
          <a:p>
            <a:pPr marL="12700" indent="0" algn="just" defTabSz="914377" fontAlgn="base">
              <a:spcBef>
                <a:spcPts val="100"/>
              </a:spcBef>
              <a:spcAft>
                <a:spcPct val="0"/>
              </a:spcAft>
              <a:buClr>
                <a:srgbClr val="222C46"/>
              </a:buClr>
              <a:buSzPct val="74000"/>
              <a:tabLst>
                <a:tab pos="284156" algn="l"/>
                <a:tab pos="285744" algn="l"/>
              </a:tabLst>
            </a:pPr>
            <a:r>
              <a:rPr lang="es-ES" altLang="es-ES" sz="1600" b="1" u="sng"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Interpretación</a:t>
            </a:r>
            <a:r>
              <a:rPr lang="es-ES" altLang="es-ES" sz="1600" b="1"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a:t>
            </a:r>
            <a:r>
              <a:rPr lang="es-ES" altLang="es-ES" sz="1600"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ES" sz="16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Estratificamos a los pacientes en 5 subgrupos con diferente progresión de la enfermedad y riesgo de complicaciones diabéticas. Esta nueva </a:t>
            </a:r>
            <a:r>
              <a:rPr lang="es-ES" altLang="es-ES" sz="1600" dirty="0" err="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subestratificación</a:t>
            </a:r>
            <a:r>
              <a:rPr lang="es-ES" altLang="es-ES" sz="16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eventualmente podría ayudar a adaptar y dirigir el tratamiento temprano a los pacientes que se beneficiarían más, representando así un primer paso hacia la medicina de precisión en la diabetes</a:t>
            </a:r>
          </a:p>
        </p:txBody>
      </p:sp>
      <p:pic>
        <p:nvPicPr>
          <p:cNvPr id="74758" name="Imagen 9">
            <a:extLst>
              <a:ext uri="{FF2B5EF4-FFF2-40B4-BE49-F238E27FC236}">
                <a16:creationId xmlns:a16="http://schemas.microsoft.com/office/drawing/2014/main" id="{036482F4-25FB-E846-854D-8C3FF2D2EC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5263" y="1162709"/>
            <a:ext cx="631825" cy="852487"/>
          </a:xfrm>
          <a:prstGeom prst="rect">
            <a:avLst/>
          </a:prstGeom>
          <a:noFill/>
          <a:ln w="9525">
            <a:solidFill>
              <a:srgbClr val="727CA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467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Título">
            <a:extLst>
              <a:ext uri="{FF2B5EF4-FFF2-40B4-BE49-F238E27FC236}">
                <a16:creationId xmlns:a16="http://schemas.microsoft.com/office/drawing/2014/main" id="{7C076592-0153-2149-86BC-4EF61FDA877B}"/>
              </a:ext>
            </a:extLst>
          </p:cNvPr>
          <p:cNvSpPr>
            <a:spLocks noGrp="1"/>
          </p:cNvSpPr>
          <p:nvPr>
            <p:ph type="title" idx="4294967295"/>
          </p:nvPr>
        </p:nvSpPr>
        <p:spPr>
          <a:xfrm>
            <a:off x="394494" y="376815"/>
            <a:ext cx="11403012" cy="984250"/>
          </a:xfrm>
          <a:prstGeom prst="rect">
            <a:avLst/>
          </a:prstGeom>
        </p:spPr>
        <p:txBody>
          <a:bodyPr/>
          <a:lstStyle/>
          <a:p>
            <a:pPr eaLnBrk="1" hangingPunct="1"/>
            <a:r>
              <a:rPr lang="es-ES" altLang="es-ES" sz="2000" b="1" dirty="0" err="1">
                <a:solidFill>
                  <a:srgbClr val="232D47"/>
                </a:solidFill>
                <a:latin typeface="Gill Sans MT" panose="020B0502020104020203" pitchFamily="34" charset="0"/>
                <a:ea typeface="ＭＳ Ｐゴシック" panose="020B0600070205080204" pitchFamily="34" charset="-128"/>
              </a:rPr>
              <a:t>Heterogenity</a:t>
            </a:r>
            <a:r>
              <a:rPr lang="es-ES" altLang="es-ES" sz="2000" b="1" dirty="0">
                <a:solidFill>
                  <a:srgbClr val="232D47"/>
                </a:solidFill>
                <a:latin typeface="Gill Sans MT" panose="020B0502020104020203" pitchFamily="34" charset="0"/>
                <a:ea typeface="ＭＳ Ｐゴシック" panose="020B0600070205080204" pitchFamily="34" charset="-128"/>
              </a:rPr>
              <a:t> </a:t>
            </a:r>
            <a:r>
              <a:rPr lang="es-ES" altLang="es-ES" sz="2000" b="1" dirty="0" err="1">
                <a:solidFill>
                  <a:srgbClr val="232D47"/>
                </a:solidFill>
                <a:latin typeface="Gill Sans MT" panose="020B0502020104020203" pitchFamily="34" charset="0"/>
                <a:ea typeface="ＭＳ Ｐゴシック" panose="020B0600070205080204" pitchFamily="34" charset="-128"/>
              </a:rPr>
              <a:t>of</a:t>
            </a:r>
            <a:r>
              <a:rPr lang="es-ES" altLang="es-ES" sz="2000" b="1" dirty="0">
                <a:solidFill>
                  <a:srgbClr val="232D47"/>
                </a:solidFill>
                <a:latin typeface="Gill Sans MT" panose="020B0502020104020203" pitchFamily="34" charset="0"/>
                <a:ea typeface="ＭＳ Ｐゴシック" panose="020B0600070205080204" pitchFamily="34" charset="-128"/>
              </a:rPr>
              <a:t> </a:t>
            </a:r>
            <a:r>
              <a:rPr lang="es-ES" altLang="es-ES" sz="2000" b="1" dirty="0" err="1">
                <a:solidFill>
                  <a:srgbClr val="232D47"/>
                </a:solidFill>
                <a:latin typeface="Gill Sans MT" panose="020B0502020104020203" pitchFamily="34" charset="0"/>
                <a:ea typeface="ＭＳ Ｐゴシック" panose="020B0600070205080204" pitchFamily="34" charset="-128"/>
              </a:rPr>
              <a:t>type</a:t>
            </a:r>
            <a:r>
              <a:rPr lang="es-ES" altLang="es-ES" sz="2000" b="1" dirty="0">
                <a:solidFill>
                  <a:srgbClr val="232D47"/>
                </a:solidFill>
                <a:latin typeface="Gill Sans MT" panose="020B0502020104020203" pitchFamily="34" charset="0"/>
                <a:ea typeface="ＭＳ Ｐゴシック" panose="020B0600070205080204" pitchFamily="34" charset="-128"/>
              </a:rPr>
              <a:t> 2 diabetes</a:t>
            </a:r>
            <a:br>
              <a:rPr lang="es-ES" altLang="es-ES" sz="2500" b="1" dirty="0">
                <a:solidFill>
                  <a:srgbClr val="2A6D7D"/>
                </a:solidFill>
                <a:latin typeface="Gill Sans MT" panose="020B0502020104020203" pitchFamily="34" charset="0"/>
                <a:ea typeface="ＭＳ Ｐゴシック" panose="020B0600070205080204" pitchFamily="34" charset="-128"/>
              </a:rPr>
            </a:br>
            <a:r>
              <a:rPr lang="es-ES" altLang="es-ES" sz="2500" b="1" dirty="0">
                <a:solidFill>
                  <a:srgbClr val="528693"/>
                </a:solidFill>
                <a:latin typeface="Gill Sans MT" panose="020B0502020104020203" pitchFamily="34" charset="0"/>
                <a:ea typeface="ＭＳ Ｐゴシック" panose="020B0600070205080204" pitchFamily="34" charset="-128"/>
              </a:rPr>
              <a:t>Novel </a:t>
            </a:r>
            <a:r>
              <a:rPr lang="es-ES" altLang="es-ES" sz="2500" b="1" dirty="0" err="1">
                <a:solidFill>
                  <a:srgbClr val="528693"/>
                </a:solidFill>
                <a:latin typeface="Gill Sans MT" panose="020B0502020104020203" pitchFamily="34" charset="0"/>
                <a:ea typeface="ＭＳ Ｐゴシック" panose="020B0600070205080204" pitchFamily="34" charset="-128"/>
              </a:rPr>
              <a:t>subgroups</a:t>
            </a:r>
            <a:r>
              <a:rPr lang="es-ES" altLang="es-ES" sz="2500" b="1" dirty="0">
                <a:solidFill>
                  <a:srgbClr val="528693"/>
                </a:solidFill>
                <a:latin typeface="Gill Sans MT" panose="020B0502020104020203" pitchFamily="34" charset="0"/>
                <a:ea typeface="ＭＳ Ｐゴシック" panose="020B0600070205080204" pitchFamily="34" charset="-128"/>
              </a:rPr>
              <a:t> </a:t>
            </a:r>
            <a:r>
              <a:rPr lang="es-ES" altLang="es-ES" sz="2500" b="1" dirty="0" err="1">
                <a:solidFill>
                  <a:srgbClr val="528693"/>
                </a:solidFill>
                <a:latin typeface="Gill Sans MT" panose="020B0502020104020203" pitchFamily="34" charset="0"/>
                <a:ea typeface="ＭＳ Ｐゴシック" panose="020B0600070205080204" pitchFamily="34" charset="-128"/>
              </a:rPr>
              <a:t>of</a:t>
            </a:r>
            <a:r>
              <a:rPr lang="es-ES" altLang="es-ES" sz="2500" b="1" dirty="0">
                <a:solidFill>
                  <a:srgbClr val="528693"/>
                </a:solidFill>
                <a:latin typeface="Gill Sans MT" panose="020B0502020104020203" pitchFamily="34" charset="0"/>
                <a:ea typeface="ＭＳ Ｐゴシック" panose="020B0600070205080204" pitchFamily="34" charset="-128"/>
              </a:rPr>
              <a:t> </a:t>
            </a:r>
            <a:r>
              <a:rPr lang="es-ES" altLang="es-ES" sz="2500" b="1" dirty="0" err="1">
                <a:solidFill>
                  <a:srgbClr val="528693"/>
                </a:solidFill>
                <a:latin typeface="Gill Sans MT" panose="020B0502020104020203" pitchFamily="34" charset="0"/>
                <a:ea typeface="ＭＳ Ｐゴシック" panose="020B0600070205080204" pitchFamily="34" charset="-128"/>
              </a:rPr>
              <a:t>adult-onset</a:t>
            </a:r>
            <a:r>
              <a:rPr lang="es-ES" altLang="es-ES" sz="2500" b="1" dirty="0">
                <a:solidFill>
                  <a:srgbClr val="528693"/>
                </a:solidFill>
                <a:latin typeface="Gill Sans MT" panose="020B0502020104020203" pitchFamily="34" charset="0"/>
                <a:ea typeface="ＭＳ Ｐゴシック" panose="020B0600070205080204" pitchFamily="34" charset="-128"/>
              </a:rPr>
              <a:t> diabetes</a:t>
            </a:r>
          </a:p>
        </p:txBody>
      </p:sp>
      <p:sp>
        <p:nvSpPr>
          <p:cNvPr id="5" name="Text Box 5">
            <a:extLst>
              <a:ext uri="{FF2B5EF4-FFF2-40B4-BE49-F238E27FC236}">
                <a16:creationId xmlns:a16="http://schemas.microsoft.com/office/drawing/2014/main" id="{44D08936-9F4B-7539-724F-56649C412E6B}"/>
              </a:ext>
            </a:extLst>
          </p:cNvPr>
          <p:cNvSpPr txBox="1">
            <a:spLocks noChangeArrowheads="1"/>
          </p:cNvSpPr>
          <p:nvPr/>
        </p:nvSpPr>
        <p:spPr bwMode="auto">
          <a:xfrm>
            <a:off x="4362460" y="625490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eaLnBrk="0" fontAlgn="base" hangingPunct="0">
              <a:spcBef>
                <a:spcPct val="50000"/>
              </a:spcBef>
              <a:spcAft>
                <a:spcPct val="0"/>
              </a:spcAft>
              <a:buClrTx/>
              <a:buSzTx/>
              <a:buFont typeface="Wingdings 3" pitchFamily="2" charset="2"/>
              <a:buNone/>
              <a:defRPr/>
            </a:pPr>
            <a:r>
              <a:rPr lang="es-ES_tradnl" altLang="ca-ES" sz="1400" dirty="0" err="1">
                <a:solidFill>
                  <a:srgbClr val="7F7F7F"/>
                </a:solidFill>
                <a:latin typeface="Arial" panose="020B0604020202020204" pitchFamily="34" charset="0"/>
                <a:cs typeface="Arial" panose="020B0604020202020204" pitchFamily="34" charset="0"/>
              </a:rPr>
              <a:t>Prasad</a:t>
            </a:r>
            <a:r>
              <a:rPr lang="es-ES_tradnl" altLang="ca-ES" sz="1400" dirty="0">
                <a:solidFill>
                  <a:srgbClr val="7F7F7F"/>
                </a:solidFill>
                <a:latin typeface="Arial" panose="020B0604020202020204" pitchFamily="34" charset="0"/>
                <a:cs typeface="Arial" panose="020B0604020202020204" pitchFamily="34" charset="0"/>
              </a:rPr>
              <a:t> RB, </a:t>
            </a:r>
            <a:r>
              <a:rPr lang="es-ES_tradnl" altLang="ca-ES" sz="1400" dirty="0" err="1">
                <a:solidFill>
                  <a:srgbClr val="7F7F7F"/>
                </a:solidFill>
                <a:latin typeface="Arial" panose="020B0604020202020204" pitchFamily="34" charset="0"/>
                <a:cs typeface="Arial" panose="020B0604020202020204" pitchFamily="34" charset="0"/>
              </a:rPr>
              <a:t>Groop</a:t>
            </a:r>
            <a:r>
              <a:rPr lang="es-ES_tradnl" altLang="ca-ES" sz="1400" dirty="0">
                <a:solidFill>
                  <a:srgbClr val="7F7F7F"/>
                </a:solidFill>
                <a:latin typeface="Arial" panose="020B0604020202020204" pitchFamily="34" charset="0"/>
                <a:cs typeface="Arial" panose="020B0604020202020204" pitchFamily="34" charset="0"/>
              </a:rPr>
              <a:t> l. J </a:t>
            </a:r>
            <a:r>
              <a:rPr lang="es-ES_tradnl" altLang="ca-ES" sz="1400" dirty="0" err="1">
                <a:solidFill>
                  <a:srgbClr val="7F7F7F"/>
                </a:solidFill>
                <a:latin typeface="Arial" panose="020B0604020202020204" pitchFamily="34" charset="0"/>
                <a:cs typeface="Arial" panose="020B0604020202020204" pitchFamily="34" charset="0"/>
              </a:rPr>
              <a:t>Intern</a:t>
            </a:r>
            <a:r>
              <a:rPr lang="es-ES_tradnl" altLang="ca-ES" sz="1400" dirty="0">
                <a:solidFill>
                  <a:srgbClr val="7F7F7F"/>
                </a:solidFill>
                <a:latin typeface="Arial" panose="020B0604020202020204" pitchFamily="34" charset="0"/>
                <a:cs typeface="Arial" panose="020B0604020202020204" pitchFamily="34" charset="0"/>
              </a:rPr>
              <a:t> </a:t>
            </a:r>
            <a:r>
              <a:rPr lang="es-ES_tradnl" altLang="ca-ES" sz="1400" dirty="0" err="1">
                <a:solidFill>
                  <a:srgbClr val="7F7F7F"/>
                </a:solidFill>
                <a:latin typeface="Arial" panose="020B0604020202020204" pitchFamily="34" charset="0"/>
                <a:cs typeface="Arial" panose="020B0604020202020204" pitchFamily="34" charset="0"/>
              </a:rPr>
              <a:t>Med</a:t>
            </a:r>
            <a:r>
              <a:rPr lang="es-ES_tradnl" altLang="ca-ES" sz="1400" dirty="0">
                <a:solidFill>
                  <a:srgbClr val="7F7F7F"/>
                </a:solidFill>
                <a:latin typeface="Arial" panose="020B0604020202020204" pitchFamily="34" charset="0"/>
                <a:cs typeface="Arial" panose="020B0604020202020204" pitchFamily="34" charset="0"/>
              </a:rPr>
              <a:t> 2019;285:40–48.</a:t>
            </a:r>
            <a:endParaRPr lang="fi-FI" altLang="ca-ES" sz="1400" dirty="0">
              <a:solidFill>
                <a:srgbClr val="7F7F7F"/>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2A794E20-05C9-10DC-ABC2-0B98BCA5C644}"/>
              </a:ext>
            </a:extLst>
          </p:cNvPr>
          <p:cNvPicPr>
            <a:picLocks noChangeAspect="1"/>
          </p:cNvPicPr>
          <p:nvPr/>
        </p:nvPicPr>
        <p:blipFill>
          <a:blip r:embed="rId2"/>
          <a:stretch>
            <a:fillRect/>
          </a:stretch>
        </p:blipFill>
        <p:spPr>
          <a:xfrm>
            <a:off x="1381414" y="1791556"/>
            <a:ext cx="10077795" cy="3794784"/>
          </a:xfrm>
          <a:prstGeom prst="rect">
            <a:avLst/>
          </a:prstGeom>
        </p:spPr>
      </p:pic>
    </p:spTree>
    <p:extLst>
      <p:ext uri="{BB962C8B-B14F-4D97-AF65-F5344CB8AC3E}">
        <p14:creationId xmlns:p14="http://schemas.microsoft.com/office/powerpoint/2010/main" val="8840211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Título">
            <a:extLst>
              <a:ext uri="{FF2B5EF4-FFF2-40B4-BE49-F238E27FC236}">
                <a16:creationId xmlns:a16="http://schemas.microsoft.com/office/drawing/2014/main" id="{360321F4-CEB8-214E-A419-9C5640395AA1}"/>
              </a:ext>
            </a:extLst>
          </p:cNvPr>
          <p:cNvSpPr>
            <a:spLocks noGrp="1"/>
          </p:cNvSpPr>
          <p:nvPr>
            <p:ph type="title" idx="4294967295"/>
          </p:nvPr>
        </p:nvSpPr>
        <p:spPr>
          <a:xfrm>
            <a:off x="394494" y="316006"/>
            <a:ext cx="11403012" cy="984250"/>
          </a:xfrm>
          <a:prstGeom prst="rect">
            <a:avLst/>
          </a:prstGeom>
        </p:spPr>
        <p:txBody>
          <a:bodyPr/>
          <a:lstStyle/>
          <a:p>
            <a:pPr eaLnBrk="1" hangingPunct="1"/>
            <a:r>
              <a:rPr lang="es-ES" altLang="es-ES" sz="2000" b="1" dirty="0" err="1">
                <a:solidFill>
                  <a:srgbClr val="232D47"/>
                </a:solidFill>
                <a:latin typeface="Bookman Old Style" panose="02050604050505020204" pitchFamily="18" charset="0"/>
                <a:ea typeface="ＭＳ Ｐゴシック" panose="020B0600070205080204" pitchFamily="34" charset="-128"/>
              </a:rPr>
              <a:t>Type</a:t>
            </a:r>
            <a:r>
              <a:rPr lang="es-ES" altLang="es-ES" sz="2000" b="1" dirty="0">
                <a:solidFill>
                  <a:srgbClr val="232D47"/>
                </a:solidFill>
                <a:latin typeface="Bookman Old Style" panose="02050604050505020204" pitchFamily="18" charset="0"/>
                <a:ea typeface="ＭＳ Ｐゴシック" panose="020B0600070205080204" pitchFamily="34" charset="-128"/>
              </a:rPr>
              <a:t> 2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Terapéutica de precisión</a:t>
            </a:r>
          </a:p>
        </p:txBody>
      </p:sp>
      <p:sp>
        <p:nvSpPr>
          <p:cNvPr id="73730" name="Text Box 5">
            <a:extLst>
              <a:ext uri="{FF2B5EF4-FFF2-40B4-BE49-F238E27FC236}">
                <a16:creationId xmlns:a16="http://schemas.microsoft.com/office/drawing/2014/main" id="{B977336E-5A70-9648-99E2-CE3C9EAB9B35}"/>
              </a:ext>
            </a:extLst>
          </p:cNvPr>
          <p:cNvSpPr txBox="1">
            <a:spLocks noChangeArrowheads="1"/>
          </p:cNvSpPr>
          <p:nvPr/>
        </p:nvSpPr>
        <p:spPr bwMode="auto">
          <a:xfrm>
            <a:off x="3248025" y="6388105"/>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ca-ES" sz="1400">
                <a:solidFill>
                  <a:srgbClr val="7F7F7F"/>
                </a:solidFill>
                <a:latin typeface="Arial" panose="020B0604020202020204" pitchFamily="34" charset="0"/>
                <a:cs typeface="Arial" panose="020B0604020202020204" pitchFamily="34" charset="0"/>
              </a:rPr>
              <a:t>Schwartz et al. Diabetes Care 2016;39:179–186.</a:t>
            </a:r>
            <a:endParaRPr lang="fi-FI" altLang="ca-ES" sz="1400">
              <a:solidFill>
                <a:srgbClr val="7F7F7F"/>
              </a:solidFill>
              <a:latin typeface="Arial" panose="020B0604020202020204" pitchFamily="34" charset="0"/>
              <a:cs typeface="Arial" panose="020B0604020202020204" pitchFamily="34" charset="0"/>
            </a:endParaRPr>
          </a:p>
        </p:txBody>
      </p:sp>
      <p:grpSp>
        <p:nvGrpSpPr>
          <p:cNvPr id="73731" name="Grupo 7">
            <a:extLst>
              <a:ext uri="{FF2B5EF4-FFF2-40B4-BE49-F238E27FC236}">
                <a16:creationId xmlns:a16="http://schemas.microsoft.com/office/drawing/2014/main" id="{219CF7F3-8131-EB45-9B32-E4B388EA1D8E}"/>
              </a:ext>
            </a:extLst>
          </p:cNvPr>
          <p:cNvGrpSpPr>
            <a:grpSpLocks/>
          </p:cNvGrpSpPr>
          <p:nvPr/>
        </p:nvGrpSpPr>
        <p:grpSpPr bwMode="auto">
          <a:xfrm>
            <a:off x="2271713" y="1211265"/>
            <a:ext cx="7010400" cy="5011737"/>
            <a:chOff x="1251248" y="1222544"/>
            <a:chExt cx="7011888" cy="5010497"/>
          </a:xfrm>
        </p:grpSpPr>
        <p:pic>
          <p:nvPicPr>
            <p:cNvPr id="73735" name="Imagen 2">
              <a:extLst>
                <a:ext uri="{FF2B5EF4-FFF2-40B4-BE49-F238E27FC236}">
                  <a16:creationId xmlns:a16="http://schemas.microsoft.com/office/drawing/2014/main" id="{F1EAE20B-D09E-5842-9B50-1E6629316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248" y="1541389"/>
              <a:ext cx="7011888" cy="469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Imagen 4">
              <a:extLst>
                <a:ext uri="{FF2B5EF4-FFF2-40B4-BE49-F238E27FC236}">
                  <a16:creationId xmlns:a16="http://schemas.microsoft.com/office/drawing/2014/main" id="{7BB072FD-714C-E74A-9945-EBB1605BD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856" y="1222544"/>
              <a:ext cx="6048672" cy="31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o 6">
            <a:extLst>
              <a:ext uri="{FF2B5EF4-FFF2-40B4-BE49-F238E27FC236}">
                <a16:creationId xmlns:a16="http://schemas.microsoft.com/office/drawing/2014/main" id="{A301558E-8189-0B44-9B79-58E1816C80EB}"/>
              </a:ext>
            </a:extLst>
          </p:cNvPr>
          <p:cNvGrpSpPr>
            <a:grpSpLocks/>
          </p:cNvGrpSpPr>
          <p:nvPr/>
        </p:nvGrpSpPr>
        <p:grpSpPr bwMode="auto">
          <a:xfrm>
            <a:off x="2270126" y="1231900"/>
            <a:ext cx="7011988" cy="5003800"/>
            <a:chOff x="1822846" y="1958027"/>
            <a:chExt cx="7011888" cy="5004838"/>
          </a:xfrm>
        </p:grpSpPr>
        <p:pic>
          <p:nvPicPr>
            <p:cNvPr id="73733" name="Imagen 3">
              <a:extLst>
                <a:ext uri="{FF2B5EF4-FFF2-40B4-BE49-F238E27FC236}">
                  <a16:creationId xmlns:a16="http://schemas.microsoft.com/office/drawing/2014/main" id="{59DC6C5D-9A9B-0842-B4F1-12256852C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846" y="2276872"/>
              <a:ext cx="7011888" cy="46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n 5">
              <a:extLst>
                <a:ext uri="{FF2B5EF4-FFF2-40B4-BE49-F238E27FC236}">
                  <a16:creationId xmlns:a16="http://schemas.microsoft.com/office/drawing/2014/main" id="{CB5BF435-0B0E-2F46-91C7-02845C101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343" y="1958027"/>
              <a:ext cx="5954894" cy="31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6844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a:extLst>
              <a:ext uri="{FF2B5EF4-FFF2-40B4-BE49-F238E27FC236}">
                <a16:creationId xmlns:a16="http://schemas.microsoft.com/office/drawing/2014/main" id="{FE8603C2-C2B3-D54A-A3FB-4FFD5F215CBA}"/>
              </a:ext>
            </a:extLst>
          </p:cNvPr>
          <p:cNvSpPr>
            <a:spLocks noGrp="1"/>
          </p:cNvSpPr>
          <p:nvPr>
            <p:ph type="title" idx="4294967295"/>
          </p:nvPr>
        </p:nvSpPr>
        <p:spPr>
          <a:xfrm>
            <a:off x="308698" y="244050"/>
            <a:ext cx="11403012" cy="984250"/>
          </a:xfrm>
          <a:prstGeom prst="rect">
            <a:avLst/>
          </a:prstGeom>
        </p:spPr>
        <p:txBody>
          <a:bodyPr/>
          <a:lstStyle/>
          <a:p>
            <a:pPr eaLnBrk="1" hangingPunct="1"/>
            <a:r>
              <a:rPr lang="es-ES" altLang="es-ES" sz="2000" b="1" dirty="0" err="1">
                <a:solidFill>
                  <a:srgbClr val="232D47"/>
                </a:solidFill>
                <a:latin typeface="Bookman Old Style" panose="02050604050505020204" pitchFamily="18" charset="0"/>
                <a:ea typeface="ＭＳ Ｐゴシック" panose="020B0600070205080204" pitchFamily="34" charset="-128"/>
              </a:rPr>
              <a:t>Type</a:t>
            </a:r>
            <a:r>
              <a:rPr lang="es-ES" altLang="es-ES" sz="2000" b="1" dirty="0">
                <a:solidFill>
                  <a:srgbClr val="232D47"/>
                </a:solidFill>
                <a:latin typeface="Bookman Old Style" panose="02050604050505020204" pitchFamily="18" charset="0"/>
                <a:ea typeface="ＭＳ Ｐゴシック" panose="020B0600070205080204" pitchFamily="34" charset="-128"/>
              </a:rPr>
              <a:t> 2 diabetes</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528693"/>
                </a:solidFill>
                <a:latin typeface="Bookman Old Style" panose="02050604050505020204" pitchFamily="18" charset="0"/>
                <a:ea typeface="ＭＳ Ｐゴシック" panose="020B0600070205080204" pitchFamily="34" charset="-128"/>
              </a:rPr>
              <a:t>Time </a:t>
            </a:r>
            <a:r>
              <a:rPr lang="es-ES" altLang="es-ES" sz="2500" b="1" dirty="0" err="1">
                <a:solidFill>
                  <a:srgbClr val="528693"/>
                </a:solidFill>
                <a:latin typeface="Bookman Old Style" panose="02050604050505020204" pitchFamily="18" charset="0"/>
                <a:ea typeface="ＭＳ Ｐゴシック" panose="020B0600070205080204" pitchFamily="34" charset="-128"/>
              </a:rPr>
              <a:t>for</a:t>
            </a:r>
            <a:r>
              <a:rPr lang="es-ES" altLang="es-ES" sz="2500" b="1" dirty="0">
                <a:solidFill>
                  <a:srgbClr val="528693"/>
                </a:solidFill>
                <a:latin typeface="Bookman Old Style" panose="02050604050505020204" pitchFamily="18" charset="0"/>
                <a:ea typeface="ＭＳ Ｐゴシック" panose="020B0600070205080204" pitchFamily="34" charset="-128"/>
              </a:rPr>
              <a:t> a new </a:t>
            </a:r>
            <a:r>
              <a:rPr lang="es-ES" altLang="es-ES" sz="2500" b="1" dirty="0" err="1">
                <a:solidFill>
                  <a:srgbClr val="528693"/>
                </a:solidFill>
                <a:latin typeface="Bookman Old Style" panose="02050604050505020204" pitchFamily="18" charset="0"/>
                <a:ea typeface="ＭＳ Ｐゴシック" panose="020B0600070205080204" pitchFamily="34" charset="-128"/>
              </a:rPr>
              <a:t>classification</a:t>
            </a:r>
            <a:endParaRPr lang="es-ES" altLang="es-ES" sz="2500" b="1" dirty="0">
              <a:solidFill>
                <a:srgbClr val="528693"/>
              </a:solidFill>
              <a:latin typeface="Bookman Old Style" panose="02050604050505020204" pitchFamily="18" charset="0"/>
              <a:ea typeface="ＭＳ Ｐゴシック" panose="020B0600070205080204" pitchFamily="34" charset="-128"/>
            </a:endParaRPr>
          </a:p>
        </p:txBody>
      </p:sp>
      <p:sp>
        <p:nvSpPr>
          <p:cNvPr id="28674" name="Text Box 5">
            <a:extLst>
              <a:ext uri="{FF2B5EF4-FFF2-40B4-BE49-F238E27FC236}">
                <a16:creationId xmlns:a16="http://schemas.microsoft.com/office/drawing/2014/main" id="{3947427A-DC74-884A-9BCD-08B7BA9023F2}"/>
              </a:ext>
            </a:extLst>
          </p:cNvPr>
          <p:cNvSpPr txBox="1">
            <a:spLocks noChangeArrowheads="1"/>
          </p:cNvSpPr>
          <p:nvPr/>
        </p:nvSpPr>
        <p:spPr bwMode="auto">
          <a:xfrm>
            <a:off x="3542131" y="6274364"/>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ca-ES" sz="1400">
                <a:solidFill>
                  <a:srgbClr val="7F7F7F"/>
                </a:solidFill>
                <a:latin typeface="Arial" panose="020B0604020202020204" pitchFamily="34" charset="0"/>
                <a:cs typeface="Arial" panose="020B0604020202020204" pitchFamily="34" charset="0"/>
              </a:rPr>
              <a:t>Schwartz et al. Diabetes Care 2016;39:179–186.</a:t>
            </a:r>
            <a:endParaRPr lang="fi-FI" altLang="ca-ES" sz="1400">
              <a:solidFill>
                <a:srgbClr val="7F7F7F"/>
              </a:solidFill>
              <a:latin typeface="Arial" panose="020B0604020202020204" pitchFamily="34" charset="0"/>
              <a:cs typeface="Arial" panose="020B0604020202020204" pitchFamily="34" charset="0"/>
            </a:endParaRPr>
          </a:p>
        </p:txBody>
      </p:sp>
      <p:grpSp>
        <p:nvGrpSpPr>
          <p:cNvPr id="28675" name="Grupo 7">
            <a:extLst>
              <a:ext uri="{FF2B5EF4-FFF2-40B4-BE49-F238E27FC236}">
                <a16:creationId xmlns:a16="http://schemas.microsoft.com/office/drawing/2014/main" id="{836FAB53-9DCF-8D4C-8DA0-5A742365317E}"/>
              </a:ext>
            </a:extLst>
          </p:cNvPr>
          <p:cNvGrpSpPr>
            <a:grpSpLocks/>
          </p:cNvGrpSpPr>
          <p:nvPr/>
        </p:nvGrpSpPr>
        <p:grpSpPr bwMode="auto">
          <a:xfrm>
            <a:off x="2730838" y="1467399"/>
            <a:ext cx="6730325" cy="4731653"/>
            <a:chOff x="1251248" y="1222544"/>
            <a:chExt cx="7011888" cy="5010497"/>
          </a:xfrm>
        </p:grpSpPr>
        <p:pic>
          <p:nvPicPr>
            <p:cNvPr id="28676" name="Imagen 2">
              <a:extLst>
                <a:ext uri="{FF2B5EF4-FFF2-40B4-BE49-F238E27FC236}">
                  <a16:creationId xmlns:a16="http://schemas.microsoft.com/office/drawing/2014/main" id="{4D142B68-5550-9E47-85F9-9676C02FE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248" y="1541389"/>
              <a:ext cx="7011888" cy="469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n 4">
              <a:extLst>
                <a:ext uri="{FF2B5EF4-FFF2-40B4-BE49-F238E27FC236}">
                  <a16:creationId xmlns:a16="http://schemas.microsoft.com/office/drawing/2014/main" id="{483881A0-44DB-9B4A-839E-8314FDA92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856" y="1222544"/>
              <a:ext cx="6048672" cy="31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95234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a:extLst>
              <a:ext uri="{FF2B5EF4-FFF2-40B4-BE49-F238E27FC236}">
                <a16:creationId xmlns:a16="http://schemas.microsoft.com/office/drawing/2014/main" id="{7E6E4437-8928-BF4C-A910-B37BC685C19D}"/>
              </a:ext>
            </a:extLst>
          </p:cNvPr>
          <p:cNvSpPr>
            <a:spLocks noGrp="1"/>
          </p:cNvSpPr>
          <p:nvPr>
            <p:ph type="title" idx="4294967295"/>
          </p:nvPr>
        </p:nvSpPr>
        <p:spPr>
          <a:xfrm>
            <a:off x="394494" y="366137"/>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El futuro</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La medicina de precisión</a:t>
            </a:r>
          </a:p>
        </p:txBody>
      </p:sp>
      <p:sp>
        <p:nvSpPr>
          <p:cNvPr id="72706" name="Text Box 5">
            <a:extLst>
              <a:ext uri="{FF2B5EF4-FFF2-40B4-BE49-F238E27FC236}">
                <a16:creationId xmlns:a16="http://schemas.microsoft.com/office/drawing/2014/main" id="{82B535E2-9A83-354A-8C38-B636F57CC587}"/>
              </a:ext>
            </a:extLst>
          </p:cNvPr>
          <p:cNvSpPr txBox="1">
            <a:spLocks noChangeArrowheads="1"/>
          </p:cNvSpPr>
          <p:nvPr/>
        </p:nvSpPr>
        <p:spPr bwMode="auto">
          <a:xfrm>
            <a:off x="3227388" y="6386109"/>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fontAlgn="base">
              <a:spcBef>
                <a:spcPct val="50000"/>
              </a:spcBef>
              <a:spcAft>
                <a:spcPct val="0"/>
              </a:spcAft>
              <a:buClrTx/>
              <a:buSzTx/>
              <a:buNone/>
            </a:pPr>
            <a:r>
              <a:rPr lang="es-ES_tradnl" altLang="ca-ES" sz="1400" dirty="0">
                <a:solidFill>
                  <a:srgbClr val="7F7F7F"/>
                </a:solidFill>
                <a:latin typeface="Arial" panose="020B0604020202020204" pitchFamily="34" charset="0"/>
                <a:cs typeface="Arial" panose="020B0604020202020204" pitchFamily="34" charset="0"/>
              </a:rPr>
              <a:t>Pearson E. </a:t>
            </a:r>
            <a:r>
              <a:rPr lang="es-ES_tradnl" altLang="ca-ES" sz="1400" dirty="0" err="1">
                <a:solidFill>
                  <a:srgbClr val="7F7F7F"/>
                </a:solidFill>
                <a:latin typeface="Arial" panose="020B0604020202020204" pitchFamily="34" charset="0"/>
                <a:cs typeface="Arial" panose="020B0604020202020204" pitchFamily="34" charset="0"/>
              </a:rPr>
              <a:t>Diabet</a:t>
            </a:r>
            <a:r>
              <a:rPr lang="es-ES_tradnl" altLang="ca-ES" sz="1400" dirty="0">
                <a:solidFill>
                  <a:srgbClr val="7F7F7F"/>
                </a:solidFill>
                <a:latin typeface="Arial" panose="020B0604020202020204" pitchFamily="34" charset="0"/>
                <a:cs typeface="Arial" panose="020B0604020202020204" pitchFamily="34" charset="0"/>
              </a:rPr>
              <a:t> </a:t>
            </a:r>
            <a:r>
              <a:rPr lang="es-ES_tradnl" altLang="ca-ES" sz="1400" dirty="0" err="1">
                <a:solidFill>
                  <a:srgbClr val="7F7F7F"/>
                </a:solidFill>
                <a:latin typeface="Arial" panose="020B0604020202020204" pitchFamily="34" charset="0"/>
                <a:cs typeface="Arial" panose="020B0604020202020204" pitchFamily="34" charset="0"/>
              </a:rPr>
              <a:t>Med</a:t>
            </a:r>
            <a:r>
              <a:rPr lang="es-ES_tradnl" altLang="ca-ES" sz="1400" dirty="0">
                <a:solidFill>
                  <a:srgbClr val="7F7F7F"/>
                </a:solidFill>
                <a:latin typeface="Arial" panose="020B0604020202020204" pitchFamily="34" charset="0"/>
                <a:cs typeface="Arial" panose="020B0604020202020204" pitchFamily="34" charset="0"/>
              </a:rPr>
              <a:t> 2014;</a:t>
            </a:r>
            <a:r>
              <a:rPr lang="fi-FI" altLang="ca-ES" sz="1400" dirty="0">
                <a:solidFill>
                  <a:srgbClr val="7F7F7F"/>
                </a:solidFill>
                <a:latin typeface="Arial" panose="020B0604020202020204" pitchFamily="34" charset="0"/>
                <a:cs typeface="Arial" panose="020B0604020202020204" pitchFamily="34" charset="0"/>
              </a:rPr>
              <a:t>31:393–398</a:t>
            </a:r>
          </a:p>
        </p:txBody>
      </p:sp>
      <p:pic>
        <p:nvPicPr>
          <p:cNvPr id="11" name="Imagen 10">
            <a:extLst>
              <a:ext uri="{FF2B5EF4-FFF2-40B4-BE49-F238E27FC236}">
                <a16:creationId xmlns:a16="http://schemas.microsoft.com/office/drawing/2014/main" id="{0E33BE6A-FB04-B042-A9EA-7DB74CF19B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1358901"/>
            <a:ext cx="8893175" cy="480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589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a:extLst>
              <a:ext uri="{FF2B5EF4-FFF2-40B4-BE49-F238E27FC236}">
                <a16:creationId xmlns:a16="http://schemas.microsoft.com/office/drawing/2014/main" id="{7E6E4437-8928-BF4C-A910-B37BC685C19D}"/>
              </a:ext>
            </a:extLst>
          </p:cNvPr>
          <p:cNvSpPr>
            <a:spLocks noGrp="1"/>
          </p:cNvSpPr>
          <p:nvPr>
            <p:ph type="title" idx="4294967295"/>
          </p:nvPr>
        </p:nvSpPr>
        <p:spPr>
          <a:xfrm>
            <a:off x="394494" y="300616"/>
            <a:ext cx="11403012" cy="984250"/>
          </a:xfrm>
          <a:prstGeom prst="rect">
            <a:avLst/>
          </a:prstGeom>
        </p:spPr>
        <p:txBody>
          <a:bodyPr>
            <a:normAutofit/>
          </a:bodyPr>
          <a:lstStyle/>
          <a:p>
            <a:pPr eaLnBrk="1" hangingPunct="1"/>
            <a:r>
              <a:rPr lang="es-ES" altLang="es-ES" sz="2400" b="1" dirty="0">
                <a:solidFill>
                  <a:srgbClr val="232D47"/>
                </a:solidFill>
                <a:latin typeface="Bookman Old Style" panose="02050604050505020204" pitchFamily="18" charset="0"/>
                <a:ea typeface="ＭＳ Ｐゴシック" panose="020B0600070205080204" pitchFamily="34" charset="-128"/>
              </a:rPr>
              <a:t>El futuro</a:t>
            </a:r>
            <a:br>
              <a:rPr lang="es-ES" altLang="es-ES" sz="2800" b="1" dirty="0">
                <a:solidFill>
                  <a:srgbClr val="2A6D7D"/>
                </a:solidFill>
                <a:latin typeface="Bookman Old Style" panose="02050604050505020204" pitchFamily="18" charset="0"/>
                <a:ea typeface="ＭＳ Ｐゴシック" panose="020B0600070205080204" pitchFamily="34" charset="-128"/>
              </a:rPr>
            </a:br>
            <a:r>
              <a:rPr lang="es-ES" altLang="es-ES" sz="2800" b="1" dirty="0">
                <a:solidFill>
                  <a:srgbClr val="528693"/>
                </a:solidFill>
                <a:latin typeface="Bookman Old Style" panose="02050604050505020204" pitchFamily="18" charset="0"/>
                <a:ea typeface="ＭＳ Ｐゴシック" panose="020B0600070205080204" pitchFamily="34" charset="-128"/>
              </a:rPr>
              <a:t>La diabetes de precisión</a:t>
            </a:r>
          </a:p>
        </p:txBody>
      </p:sp>
      <p:sp>
        <p:nvSpPr>
          <p:cNvPr id="4" name="Text Box 5">
            <a:extLst>
              <a:ext uri="{FF2B5EF4-FFF2-40B4-BE49-F238E27FC236}">
                <a16:creationId xmlns:a16="http://schemas.microsoft.com/office/drawing/2014/main" id="{2D44C3AE-3337-144C-87AE-3F57AC62CCB0}"/>
              </a:ext>
            </a:extLst>
          </p:cNvPr>
          <p:cNvSpPr txBox="1">
            <a:spLocks noChangeArrowheads="1"/>
          </p:cNvSpPr>
          <p:nvPr/>
        </p:nvSpPr>
        <p:spPr bwMode="auto">
          <a:xfrm>
            <a:off x="4198600" y="6314771"/>
            <a:ext cx="731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ＭＳ Ｐゴシック" panose="020B0600070205080204" pitchFamily="34" charset="-128"/>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ＭＳ Ｐゴシック" panose="020B0600070205080204" pitchFamily="34" charset="-128"/>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ＭＳ Ｐゴシック" panose="020B0600070205080204" pitchFamily="34" charset="-128"/>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ＭＳ Ｐゴシック" panose="020B0600070205080204" pitchFamily="34" charset="-128"/>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ＭＳ Ｐゴシック" panose="020B0600070205080204" pitchFamily="34" charset="-128"/>
              </a:defRPr>
            </a:lvl9pPr>
          </a:lstStyle>
          <a:p>
            <a:pPr algn="r" defTabSz="914377" eaLnBrk="0" fontAlgn="base" hangingPunct="0">
              <a:spcBef>
                <a:spcPct val="50000"/>
              </a:spcBef>
              <a:spcAft>
                <a:spcPct val="0"/>
              </a:spcAft>
              <a:buClrTx/>
              <a:buSzTx/>
              <a:buFont typeface="Wingdings 3" pitchFamily="2" charset="2"/>
              <a:buNone/>
              <a:defRPr/>
            </a:pPr>
            <a:r>
              <a:rPr lang="es-ES_tradnl" altLang="ca-ES" sz="1400" err="1">
                <a:solidFill>
                  <a:srgbClr val="7F7F7F"/>
                </a:solidFill>
                <a:latin typeface="Arial" panose="020B0604020202020204" pitchFamily="34" charset="0"/>
                <a:cs typeface="Arial" panose="020B0604020202020204" pitchFamily="34" charset="0"/>
              </a:rPr>
              <a:t>Hattersley</a:t>
            </a:r>
            <a:r>
              <a:rPr lang="es-ES_tradnl" altLang="ca-ES" sz="1400">
                <a:solidFill>
                  <a:srgbClr val="7F7F7F"/>
                </a:solidFill>
                <a:latin typeface="Arial" panose="020B0604020202020204" pitchFamily="34" charset="0"/>
                <a:cs typeface="Arial" panose="020B0604020202020204" pitchFamily="34" charset="0"/>
              </a:rPr>
              <a:t> AT, </a:t>
            </a:r>
            <a:r>
              <a:rPr lang="es-ES_tradnl" altLang="ca-ES" sz="1400" err="1">
                <a:solidFill>
                  <a:srgbClr val="7F7F7F"/>
                </a:solidFill>
                <a:latin typeface="Arial" panose="020B0604020202020204" pitchFamily="34" charset="0"/>
                <a:cs typeface="Arial" panose="020B0604020202020204" pitchFamily="34" charset="0"/>
              </a:rPr>
              <a:t>Patel</a:t>
            </a:r>
            <a:r>
              <a:rPr lang="es-ES_tradnl" altLang="ca-ES" sz="1400">
                <a:solidFill>
                  <a:srgbClr val="7F7F7F"/>
                </a:solidFill>
                <a:latin typeface="Arial" panose="020B0604020202020204" pitchFamily="34" charset="0"/>
                <a:cs typeface="Arial" panose="020B0604020202020204" pitchFamily="34" charset="0"/>
              </a:rPr>
              <a:t> KA. </a:t>
            </a:r>
            <a:r>
              <a:rPr lang="es-ES_tradnl" altLang="ca-ES" sz="1400" err="1">
                <a:solidFill>
                  <a:srgbClr val="7F7F7F"/>
                </a:solidFill>
                <a:latin typeface="Arial" panose="020B0604020202020204" pitchFamily="34" charset="0"/>
                <a:cs typeface="Arial" panose="020B0604020202020204" pitchFamily="34" charset="0"/>
              </a:rPr>
              <a:t>Diabetologia</a:t>
            </a:r>
            <a:r>
              <a:rPr lang="es-ES_tradnl" altLang="ca-ES" sz="1400">
                <a:solidFill>
                  <a:srgbClr val="7F7F7F"/>
                </a:solidFill>
                <a:latin typeface="Arial" panose="020B0604020202020204" pitchFamily="34" charset="0"/>
                <a:cs typeface="Arial" panose="020B0604020202020204" pitchFamily="34" charset="0"/>
              </a:rPr>
              <a:t> 2017;60:769-77</a:t>
            </a:r>
          </a:p>
        </p:txBody>
      </p:sp>
      <p:pic>
        <p:nvPicPr>
          <p:cNvPr id="5" name="Imagen 4">
            <a:extLst>
              <a:ext uri="{FF2B5EF4-FFF2-40B4-BE49-F238E27FC236}">
                <a16:creationId xmlns:a16="http://schemas.microsoft.com/office/drawing/2014/main" id="{99A892FD-8F65-1671-421E-7F26D93C896C}"/>
              </a:ext>
            </a:extLst>
          </p:cNvPr>
          <p:cNvPicPr>
            <a:picLocks noChangeAspect="1"/>
          </p:cNvPicPr>
          <p:nvPr/>
        </p:nvPicPr>
        <p:blipFill>
          <a:blip r:embed="rId2"/>
          <a:stretch>
            <a:fillRect/>
          </a:stretch>
        </p:blipFill>
        <p:spPr>
          <a:xfrm>
            <a:off x="1528061" y="1337680"/>
            <a:ext cx="8895246" cy="4871462"/>
          </a:xfrm>
          <a:prstGeom prst="rect">
            <a:avLst/>
          </a:prstGeom>
        </p:spPr>
      </p:pic>
    </p:spTree>
    <p:extLst>
      <p:ext uri="{BB962C8B-B14F-4D97-AF65-F5344CB8AC3E}">
        <p14:creationId xmlns:p14="http://schemas.microsoft.com/office/powerpoint/2010/main" val="129912019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descr="M:\Logos\IDIAP\FJGiG_IDIAP_sense_txt.jpg">
            <a:extLst>
              <a:ext uri="{FF2B5EF4-FFF2-40B4-BE49-F238E27FC236}">
                <a16:creationId xmlns:a16="http://schemas.microsoft.com/office/drawing/2014/main" id="{2FBA7BB1-C071-1A4D-A1FA-350BA5237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028" y="5096670"/>
            <a:ext cx="8794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Imagen 11" descr="logo DAP_Cat.png">
            <a:extLst>
              <a:ext uri="{FF2B5EF4-FFF2-40B4-BE49-F238E27FC236}">
                <a16:creationId xmlns:a16="http://schemas.microsoft.com/office/drawing/2014/main" id="{A451D993-CA76-8E4B-9BD5-073133E954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9029" y="4202114"/>
            <a:ext cx="1730375" cy="449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03" name="Imagen 9">
            <a:extLst>
              <a:ext uri="{FF2B5EF4-FFF2-40B4-BE49-F238E27FC236}">
                <a16:creationId xmlns:a16="http://schemas.microsoft.com/office/drawing/2014/main" id="{7A16B41C-E76B-1A4B-8E08-CCC3B55BD2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1603" y="5446674"/>
            <a:ext cx="3153196" cy="47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n 3">
            <a:extLst>
              <a:ext uri="{FF2B5EF4-FFF2-40B4-BE49-F238E27FC236}">
                <a16:creationId xmlns:a16="http://schemas.microsoft.com/office/drawing/2014/main" id="{75D732CD-FD41-214A-A01C-2A1F5C9EB3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2524" y="4222731"/>
            <a:ext cx="1692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2F94D0B1-6682-D540-9FD2-381DCAFE1AAF}"/>
              </a:ext>
            </a:extLst>
          </p:cNvPr>
          <p:cNvPicPr>
            <a:picLocks noChangeAspect="1"/>
          </p:cNvPicPr>
          <p:nvPr/>
        </p:nvPicPr>
        <p:blipFill>
          <a:blip r:embed="rId6"/>
          <a:stretch>
            <a:fillRect/>
          </a:stretch>
        </p:blipFill>
        <p:spPr>
          <a:xfrm>
            <a:off x="4158402" y="5183705"/>
            <a:ext cx="2406164" cy="815649"/>
          </a:xfrm>
          <a:prstGeom prst="rect">
            <a:avLst/>
          </a:prstGeom>
        </p:spPr>
      </p:pic>
      <p:pic>
        <p:nvPicPr>
          <p:cNvPr id="7" name="Imagen 6">
            <a:extLst>
              <a:ext uri="{FF2B5EF4-FFF2-40B4-BE49-F238E27FC236}">
                <a16:creationId xmlns:a16="http://schemas.microsoft.com/office/drawing/2014/main" id="{C869C7C7-A0B2-AF4D-9FB6-AA923A14C6C9}"/>
              </a:ext>
            </a:extLst>
          </p:cNvPr>
          <p:cNvPicPr/>
          <p:nvPr/>
        </p:nvPicPr>
        <p:blipFill>
          <a:blip r:embed="rId7"/>
          <a:stretch>
            <a:fillRect/>
          </a:stretch>
        </p:blipFill>
        <p:spPr>
          <a:xfrm>
            <a:off x="4646965" y="4222730"/>
            <a:ext cx="3267995" cy="601663"/>
          </a:xfrm>
          <a:prstGeom prst="rect">
            <a:avLst/>
          </a:prstGeom>
        </p:spPr>
      </p:pic>
    </p:spTree>
    <p:extLst>
      <p:ext uri="{BB962C8B-B14F-4D97-AF65-F5344CB8AC3E}">
        <p14:creationId xmlns:p14="http://schemas.microsoft.com/office/powerpoint/2010/main" val="2569156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1" descr="logo DAP_Cat.png">
            <a:extLst>
              <a:ext uri="{FF2B5EF4-FFF2-40B4-BE49-F238E27FC236}">
                <a16:creationId xmlns:a16="http://schemas.microsoft.com/office/drawing/2014/main" id="{C8D38362-13B1-A9C9-E946-76963682BD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81800" y="3504913"/>
            <a:ext cx="2005013" cy="520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68AD62C6-7F0A-4BB6-E8A4-E8AE4BF7B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253" y="3411666"/>
            <a:ext cx="19669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BB593C6-3382-F366-635A-A7F94BD02B1A}"/>
              </a:ext>
            </a:extLst>
          </p:cNvPr>
          <p:cNvPicPr>
            <a:picLocks noChangeAspect="1"/>
          </p:cNvPicPr>
          <p:nvPr/>
        </p:nvPicPr>
        <p:blipFill>
          <a:blip r:embed="rId4"/>
          <a:stretch>
            <a:fillRect/>
          </a:stretch>
        </p:blipFill>
        <p:spPr>
          <a:xfrm>
            <a:off x="1524000" y="2170006"/>
            <a:ext cx="2160240" cy="732285"/>
          </a:xfrm>
          <a:prstGeom prst="rect">
            <a:avLst/>
          </a:prstGeom>
        </p:spPr>
      </p:pic>
      <p:sp>
        <p:nvSpPr>
          <p:cNvPr id="8" name="Rectangle 2">
            <a:extLst>
              <a:ext uri="{FF2B5EF4-FFF2-40B4-BE49-F238E27FC236}">
                <a16:creationId xmlns:a16="http://schemas.microsoft.com/office/drawing/2014/main" id="{9F992738-56FF-DED8-8941-0B3FCFF92F76}"/>
              </a:ext>
            </a:extLst>
          </p:cNvPr>
          <p:cNvSpPr txBox="1">
            <a:spLocks noChangeArrowheads="1"/>
          </p:cNvSpPr>
          <p:nvPr/>
        </p:nvSpPr>
        <p:spPr bwMode="auto">
          <a:xfrm>
            <a:off x="1854994" y="549702"/>
            <a:ext cx="84820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2" charset="2"/>
              <a:buChar char=""/>
              <a:defRPr sz="2600">
                <a:solidFill>
                  <a:schemeClr val="tx1"/>
                </a:solidFill>
                <a:latin typeface="Gill Sans MT" panose="020B0502020104020203" pitchFamily="34" charset="77"/>
                <a:ea typeface="MS PGothic" panose="020B0600070205080204" pitchFamily="34" charset="-128"/>
                <a:cs typeface="Arial" panose="020B0604020202020204" pitchFamily="34" charset="0"/>
              </a:defRPr>
            </a:lvl1pPr>
            <a:lvl2pPr marL="37931725" indent="-37474525">
              <a:spcBef>
                <a:spcPts val="500"/>
              </a:spcBef>
              <a:buClr>
                <a:schemeClr val="accent2"/>
              </a:buClr>
              <a:buSzPct val="76000"/>
              <a:buFont typeface="Wingdings 3" pitchFamily="2" charset="2"/>
              <a:buChar char=""/>
              <a:defRPr sz="2300">
                <a:solidFill>
                  <a:schemeClr val="tx2"/>
                </a:solidFill>
                <a:latin typeface="Gill Sans MT" panose="020B0502020104020203" pitchFamily="34" charset="77"/>
                <a:ea typeface="MS PGothic" panose="020B0600070205080204" pitchFamily="34" charset="-128"/>
                <a:cs typeface="Arial" panose="020B0604020202020204" pitchFamily="34" charset="0"/>
              </a:defRPr>
            </a:lvl2pPr>
            <a:lvl3pPr marL="822325" indent="-228600">
              <a:spcBef>
                <a:spcPts val="500"/>
              </a:spcBef>
              <a:buClr>
                <a:srgbClr val="BCBCBC"/>
              </a:buClr>
              <a:buSzPct val="76000"/>
              <a:buFont typeface="Wingdings 3" pitchFamily="2" charset="2"/>
              <a:buChar char=""/>
              <a:defRPr sz="2000">
                <a:solidFill>
                  <a:schemeClr val="tx1"/>
                </a:solidFill>
                <a:latin typeface="Gill Sans MT" panose="020B0502020104020203" pitchFamily="34" charset="77"/>
                <a:ea typeface="MS PGothic" panose="020B0600070205080204" pitchFamily="34" charset="-128"/>
                <a:cs typeface="Arial" panose="020B0604020202020204" pitchFamily="34" charset="0"/>
              </a:defRPr>
            </a:lvl3pPr>
            <a:lvl4pPr marL="1096963" indent="-228600">
              <a:spcBef>
                <a:spcPts val="400"/>
              </a:spcBef>
              <a:buClr>
                <a:srgbClr val="8BA2B4"/>
              </a:buClr>
              <a:buSzPct val="70000"/>
              <a:buFont typeface="Wingdings" pitchFamily="2" charset="2"/>
              <a:buChar char=""/>
              <a:defRPr>
                <a:solidFill>
                  <a:schemeClr val="tx1"/>
                </a:solidFill>
                <a:latin typeface="Gill Sans MT" panose="020B0502020104020203" pitchFamily="34" charset="77"/>
                <a:ea typeface="MS PGothic" panose="020B0600070205080204" pitchFamily="34" charset="-128"/>
                <a:cs typeface="Arial" panose="020B0604020202020204"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anose="020B0502020104020203" pitchFamily="34" charset="77"/>
                <a:ea typeface="MS PGothic" panose="020B0600070205080204" pitchFamily="34" charset="-128"/>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0" i="0" u="none" strike="noStrike" kern="1200" cap="none" spc="0" normalizeH="0" baseline="0" noProof="0" dirty="0" err="1">
                <a:ln>
                  <a:noFill/>
                </a:ln>
                <a:solidFill>
                  <a:srgbClr val="44546A"/>
                </a:solidFill>
                <a:effectLst/>
                <a:uLnTx/>
                <a:uFillTx/>
                <a:latin typeface="Arial" panose="020B0604020202020204" pitchFamily="34" charset="0"/>
                <a:ea typeface="MS PGothic" panose="020B0600070205080204" pitchFamily="34" charset="-128"/>
                <a:cs typeface="Arial" panose="020B0604020202020204" pitchFamily="34" charset="0"/>
              </a:rPr>
              <a:t>didacmauricio@gmail.com</a:t>
            </a:r>
            <a:endParaRPr kumimoji="0" lang="es-ES" altLang="es-ES" sz="2400" b="0" i="0" u="none" strike="noStrike" kern="1200" cap="none" spc="0" normalizeH="0" baseline="0" noProof="0" dirty="0">
              <a:ln>
                <a:noFill/>
              </a:ln>
              <a:solidFill>
                <a:srgbClr val="44546A"/>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0" i="0" u="none" strike="noStrike" kern="1200" cap="none" spc="0" normalizeH="0" baseline="0" noProof="0" dirty="0" err="1">
                <a:ln>
                  <a:noFill/>
                </a:ln>
                <a:solidFill>
                  <a:srgbClr val="44546A"/>
                </a:solidFill>
                <a:effectLst/>
                <a:uLnTx/>
                <a:uFillTx/>
                <a:latin typeface="Arial" panose="020B0604020202020204" pitchFamily="34" charset="0"/>
                <a:ea typeface="MS PGothic" panose="020B0600070205080204" pitchFamily="34" charset="-128"/>
                <a:cs typeface="Arial" panose="020B0604020202020204" pitchFamily="34" charset="0"/>
              </a:rPr>
              <a:t>dmauricio@santpau.cat</a:t>
            </a:r>
            <a:endParaRPr kumimoji="0" lang="es-ES" altLang="es-ES" sz="2800" b="0" i="0" u="none" strike="noStrike" kern="1200" cap="none" spc="0" normalizeH="0" baseline="0" noProof="0" dirty="0">
              <a:ln>
                <a:noFill/>
              </a:ln>
              <a:solidFill>
                <a:srgbClr val="44546A"/>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ES" sz="2400" b="0" i="0" u="none" strike="noStrike" kern="1200" cap="none" spc="0" normalizeH="0" baseline="-25000" noProof="0" dirty="0">
              <a:ln>
                <a:noFill/>
              </a:ln>
              <a:solidFill>
                <a:srgbClr val="464653"/>
              </a:solidFill>
              <a:effectLst/>
              <a:uLnTx/>
              <a:uFillTx/>
              <a:latin typeface="Bookman Old Style" panose="02050604050505020204" pitchFamily="18" charset="0"/>
              <a:ea typeface="MS PGothic" panose="020B0600070205080204" pitchFamily="34" charset="-128"/>
              <a:cs typeface="Arial" panose="020B0604020202020204" pitchFamily="34" charset="0"/>
            </a:endParaRPr>
          </a:p>
        </p:txBody>
      </p:sp>
      <p:pic>
        <p:nvPicPr>
          <p:cNvPr id="9" name="Imagen 8">
            <a:extLst>
              <a:ext uri="{FF2B5EF4-FFF2-40B4-BE49-F238E27FC236}">
                <a16:creationId xmlns:a16="http://schemas.microsoft.com/office/drawing/2014/main" id="{2016E7D0-4B60-198B-82CF-49361D36EBD7}"/>
              </a:ext>
            </a:extLst>
          </p:cNvPr>
          <p:cNvPicPr/>
          <p:nvPr/>
        </p:nvPicPr>
        <p:blipFill>
          <a:blip r:embed="rId5"/>
          <a:stretch>
            <a:fillRect/>
          </a:stretch>
        </p:blipFill>
        <p:spPr>
          <a:xfrm>
            <a:off x="4489081" y="3366736"/>
            <a:ext cx="3471545" cy="769558"/>
          </a:xfrm>
          <a:prstGeom prst="rect">
            <a:avLst/>
          </a:prstGeom>
        </p:spPr>
      </p:pic>
      <p:pic>
        <p:nvPicPr>
          <p:cNvPr id="10" name="Imagen 6">
            <a:extLst>
              <a:ext uri="{FF2B5EF4-FFF2-40B4-BE49-F238E27FC236}">
                <a16:creationId xmlns:a16="http://schemas.microsoft.com/office/drawing/2014/main" id="{529286CA-7627-E131-1C5F-DA981BA0C0BD}"/>
              </a:ext>
            </a:extLst>
          </p:cNvPr>
          <p:cNvPicPr>
            <a:picLocks noChangeAspect="1"/>
          </p:cNvPicPr>
          <p:nvPr/>
        </p:nvPicPr>
        <p:blipFill>
          <a:blip r:embed="rId6"/>
          <a:stretch/>
        </p:blipFill>
        <p:spPr>
          <a:xfrm>
            <a:off x="5118520" y="2290680"/>
            <a:ext cx="2212668" cy="734270"/>
          </a:xfrm>
          <a:prstGeom prst="rect">
            <a:avLst/>
          </a:prstGeom>
          <a:ln>
            <a:noFill/>
          </a:ln>
        </p:spPr>
      </p:pic>
      <p:pic>
        <p:nvPicPr>
          <p:cNvPr id="2" name="Imagen 1">
            <a:extLst>
              <a:ext uri="{FF2B5EF4-FFF2-40B4-BE49-F238E27FC236}">
                <a16:creationId xmlns:a16="http://schemas.microsoft.com/office/drawing/2014/main" id="{6302FD5E-7EDD-6AAC-D862-346E3CD055DE}"/>
              </a:ext>
            </a:extLst>
          </p:cNvPr>
          <p:cNvPicPr>
            <a:picLocks noChangeAspect="1"/>
          </p:cNvPicPr>
          <p:nvPr/>
        </p:nvPicPr>
        <p:blipFill>
          <a:blip r:embed="rId7"/>
          <a:stretch>
            <a:fillRect/>
          </a:stretch>
        </p:blipFill>
        <p:spPr>
          <a:xfrm>
            <a:off x="8765469" y="2054236"/>
            <a:ext cx="2837673" cy="1207159"/>
          </a:xfrm>
          <a:prstGeom prst="rect">
            <a:avLst/>
          </a:prstGeom>
        </p:spPr>
      </p:pic>
    </p:spTree>
    <p:extLst>
      <p:ext uri="{BB962C8B-B14F-4D97-AF65-F5344CB8AC3E}">
        <p14:creationId xmlns:p14="http://schemas.microsoft.com/office/powerpoint/2010/main" val="1355877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B98365-06D8-07FA-A292-B2BEAAF786A1}"/>
              </a:ext>
            </a:extLst>
          </p:cNvPr>
          <p:cNvSpPr txBox="1"/>
          <p:nvPr/>
        </p:nvSpPr>
        <p:spPr>
          <a:xfrm>
            <a:off x="10580916" y="6401191"/>
            <a:ext cx="1959428" cy="307777"/>
          </a:xfrm>
          <a:prstGeom prst="rect">
            <a:avLst/>
          </a:prstGeom>
          <a:noFill/>
        </p:spPr>
        <p:txBody>
          <a:bodyPr wrap="square">
            <a:spAutoFit/>
          </a:bodyPr>
          <a:lstStyle/>
          <a:p>
            <a:r>
              <a:rPr lang="en-US" sz="1400" dirty="0">
                <a:solidFill>
                  <a:schemeClr val="bg1"/>
                </a:solidFill>
                <a:latin typeface="Segoe UI" panose="020B0502040204020203" pitchFamily="34" charset="0"/>
              </a:rPr>
              <a:t>ES-SIT-2300026</a:t>
            </a:r>
            <a:endParaRPr lang="en-US" sz="1400" dirty="0">
              <a:solidFill>
                <a:schemeClr val="bg1"/>
              </a:solidFill>
            </a:endParaRPr>
          </a:p>
        </p:txBody>
      </p:sp>
    </p:spTree>
    <p:extLst>
      <p:ext uri="{BB962C8B-B14F-4D97-AF65-F5344CB8AC3E}">
        <p14:creationId xmlns:p14="http://schemas.microsoft.com/office/powerpoint/2010/main" val="89971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Título">
            <a:extLst>
              <a:ext uri="{FF2B5EF4-FFF2-40B4-BE49-F238E27FC236}">
                <a16:creationId xmlns:a16="http://schemas.microsoft.com/office/drawing/2014/main" id="{9D992EB6-0B0A-974B-B96F-E31CD3B71F79}"/>
              </a:ext>
            </a:extLst>
          </p:cNvPr>
          <p:cNvSpPr>
            <a:spLocks noGrp="1"/>
          </p:cNvSpPr>
          <p:nvPr>
            <p:ph type="title" idx="4294967295"/>
          </p:nvPr>
        </p:nvSpPr>
        <p:spPr>
          <a:xfrm>
            <a:off x="394494" y="303646"/>
            <a:ext cx="11403012" cy="984250"/>
          </a:xfrm>
          <a:prstGeom prst="rect">
            <a:avLst/>
          </a:prstGeom>
        </p:spPr>
        <p:txBody>
          <a:bodyPr/>
          <a:lstStyle/>
          <a:p>
            <a:pPr eaLnBrk="1" hangingPunct="1"/>
            <a:r>
              <a:rPr lang="es-ES" altLang="es-ES" sz="2000" b="1" dirty="0">
                <a:solidFill>
                  <a:srgbClr val="232D47"/>
                </a:solidFill>
                <a:latin typeface="Bookman Old Style" panose="02050604050505020204" pitchFamily="18" charset="0"/>
                <a:ea typeface="ＭＳ Ｐゴシック" panose="020B0600070205080204" pitchFamily="34" charset="-128"/>
              </a:rPr>
              <a:t>Caso clínico</a:t>
            </a:r>
            <a:br>
              <a:rPr lang="es-ES" altLang="es-ES" sz="2500" b="1" dirty="0">
                <a:solidFill>
                  <a:srgbClr val="2A6D7D"/>
                </a:solidFill>
                <a:latin typeface="Bookman Old Style" panose="02050604050505020204" pitchFamily="18" charset="0"/>
                <a:ea typeface="ＭＳ Ｐゴシック" panose="020B0600070205080204" pitchFamily="34" charset="-128"/>
              </a:rPr>
            </a:br>
            <a:r>
              <a:rPr lang="es-ES" altLang="es-ES" sz="2500" b="1" dirty="0">
                <a:solidFill>
                  <a:srgbClr val="2A6D7D"/>
                </a:solidFill>
                <a:latin typeface="Bookman Old Style" panose="02050604050505020204" pitchFamily="18" charset="0"/>
                <a:ea typeface="ＭＳ Ｐゴシック" panose="020B0600070205080204" pitchFamily="34" charset="-128"/>
              </a:rPr>
              <a:t>Diabetes mellitus tipo 2 de inicio reciente</a:t>
            </a:r>
          </a:p>
        </p:txBody>
      </p:sp>
      <p:sp>
        <p:nvSpPr>
          <p:cNvPr id="29698" name="2 Marcador de contenido">
            <a:extLst>
              <a:ext uri="{FF2B5EF4-FFF2-40B4-BE49-F238E27FC236}">
                <a16:creationId xmlns:a16="http://schemas.microsoft.com/office/drawing/2014/main" id="{B81C6A1C-0B02-1843-A9B4-C66C13865884}"/>
              </a:ext>
            </a:extLst>
          </p:cNvPr>
          <p:cNvSpPr>
            <a:spLocks noGrp="1"/>
          </p:cNvSpPr>
          <p:nvPr>
            <p:ph type="body" sz="quarter" idx="4294967295"/>
          </p:nvPr>
        </p:nvSpPr>
        <p:spPr>
          <a:xfrm>
            <a:off x="1228437" y="1580861"/>
            <a:ext cx="9505950" cy="4302125"/>
          </a:xfrm>
          <a:prstGeom prst="rect">
            <a:avLst/>
          </a:prstGeom>
        </p:spPr>
        <p:txBody>
          <a:bodyPr>
            <a:normAutofit fontScale="92500" lnSpcReduction="10000"/>
          </a:bodyPr>
          <a:lstStyle/>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Mujer de 61 años</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Diabetes diagnosticada 2 años antes y tratada inicialmente con </a:t>
            </a:r>
            <a:r>
              <a:rPr lang="es-ES" altLang="es-ES" sz="2400" dirty="0" err="1">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metformina</a:t>
            </a: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 requiriendo añadir </a:t>
            </a:r>
            <a:r>
              <a:rPr lang="es-ES" altLang="es-ES" sz="2400" dirty="0" err="1">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gliclazida</a:t>
            </a: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 hasta dosis máxima en el segundo año por mal control. </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IMC: 28.5 kg/m</a:t>
            </a:r>
            <a:r>
              <a:rPr lang="es-ES" altLang="es-ES" sz="2400" baseline="300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2</a:t>
            </a: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 PA: 135/82</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Datos analítica: HbA1c: 9.5%; LDL: 98 mg/dl</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Hipertensión: tratamiento con </a:t>
            </a:r>
            <a:r>
              <a:rPr lang="es-ES" altLang="es-ES" sz="2400" dirty="0" err="1">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enalapril</a:t>
            </a: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 20 mg/d</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No complicaciones crónicas</a:t>
            </a:r>
          </a:p>
          <a:p>
            <a:pPr algn="just" eaLnBrk="1" hangingPunct="1">
              <a:lnSpc>
                <a:spcPct val="110000"/>
              </a:lnSpc>
              <a:buClr>
                <a:srgbClr val="232D47"/>
              </a:buClr>
              <a:buFont typeface="Arial" panose="020B0604020202020204" pitchFamily="34" charset="0"/>
              <a:buChar char="•"/>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Pérdida progresiva de peso (4 kg) sin cambios en la dieta en los 3 últimos meses, con poliuria y polidipsia en las últimas 4 semanas</a:t>
            </a:r>
          </a:p>
          <a:p>
            <a:pPr algn="just" eaLnBrk="1" hangingPunct="1">
              <a:lnSpc>
                <a:spcPct val="110000"/>
              </a:lnSpc>
              <a:buClr>
                <a:srgbClr val="232D47"/>
              </a:buClr>
              <a:buFont typeface="Wingdings" pitchFamily="2" charset="2"/>
              <a:buChar char="Ø"/>
            </a:pPr>
            <a:endParaRPr lang="es-ES" altLang="es-ES" sz="2400" dirty="0">
              <a:latin typeface="Arial" panose="020B0604020202020204" pitchFamily="34" charset="0"/>
              <a:ea typeface="ＭＳ Ｐゴシック" panose="020B0600070205080204" pitchFamily="34" charset="-128"/>
              <a:cs typeface="Arial" panose="020B0604020202020204" pitchFamily="34" charset="0"/>
            </a:endParaRPr>
          </a:p>
          <a:p>
            <a:pPr algn="just" eaLnBrk="1" hangingPunct="1">
              <a:lnSpc>
                <a:spcPct val="110000"/>
              </a:lnSpc>
              <a:buClr>
                <a:srgbClr val="232D47"/>
              </a:buClr>
              <a:buFont typeface="Wingdings 3" pitchFamily="2" charset="2"/>
              <a:buNone/>
            </a:pPr>
            <a:endParaRPr lang="es-ES" altLang="es-ES"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10000"/>
              </a:lnSpc>
              <a:buFont typeface="Wingdings 2" pitchFamily="2" charset="2"/>
              <a:buNone/>
            </a:pPr>
            <a:endParaRPr lang="es-ES" altLang="es-E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901311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Título">
            <a:extLst>
              <a:ext uri="{FF2B5EF4-FFF2-40B4-BE49-F238E27FC236}">
                <a16:creationId xmlns:a16="http://schemas.microsoft.com/office/drawing/2014/main" id="{494E5573-82CB-8840-AA98-ECB68CE189E7}"/>
              </a:ext>
            </a:extLst>
          </p:cNvPr>
          <p:cNvSpPr>
            <a:spLocks noGrp="1"/>
          </p:cNvSpPr>
          <p:nvPr>
            <p:ph type="title" idx="4294967295"/>
          </p:nvPr>
        </p:nvSpPr>
        <p:spPr>
          <a:xfrm>
            <a:off x="394494" y="290946"/>
            <a:ext cx="11403012" cy="984250"/>
          </a:xfrm>
          <a:prstGeom prst="rect">
            <a:avLst/>
          </a:prstGeom>
        </p:spPr>
        <p:txBody>
          <a:bodyPr/>
          <a:lstStyle/>
          <a:p>
            <a:pPr eaLnBrk="1" hangingPunct="1"/>
            <a:r>
              <a:rPr lang="es-ES" altLang="es-ES" sz="2667" b="1" dirty="0">
                <a:solidFill>
                  <a:srgbClr val="2A6D7D"/>
                </a:solidFill>
                <a:latin typeface="Bookman Old Style" panose="02050604050505020204" pitchFamily="18" charset="0"/>
                <a:ea typeface="ＭＳ Ｐゴシック" panose="020B0600070205080204" pitchFamily="34" charset="-128"/>
              </a:rPr>
              <a:t>Y ahora, ¿qué hacemos?</a:t>
            </a:r>
          </a:p>
        </p:txBody>
      </p:sp>
      <p:sp>
        <p:nvSpPr>
          <p:cNvPr id="5" name="2 Marcador de contenido">
            <a:extLst>
              <a:ext uri="{FF2B5EF4-FFF2-40B4-BE49-F238E27FC236}">
                <a16:creationId xmlns:a16="http://schemas.microsoft.com/office/drawing/2014/main" id="{ECFFC55F-3FB1-7A48-A8B6-04439AADCB07}"/>
              </a:ext>
            </a:extLst>
          </p:cNvPr>
          <p:cNvSpPr>
            <a:spLocks noGrp="1"/>
          </p:cNvSpPr>
          <p:nvPr>
            <p:ph type="body" sz="quarter" idx="4294967295"/>
          </p:nvPr>
        </p:nvSpPr>
        <p:spPr>
          <a:xfrm>
            <a:off x="1897062" y="1934008"/>
            <a:ext cx="9186863" cy="3016683"/>
          </a:xfrm>
          <a:prstGeom prst="rect">
            <a:avLst/>
          </a:prstGeom>
        </p:spPr>
        <p:txBody>
          <a:bodyPr>
            <a:normAutofit/>
          </a:bodyPr>
          <a:lstStyle/>
          <a:p>
            <a:pPr algn="just" eaLnBrk="1" hangingPunct="1">
              <a:buClr>
                <a:srgbClr val="232D47"/>
              </a:buClr>
              <a:buFont typeface="Wingdings" pitchFamily="2" charset="2"/>
              <a:buChar char="Ø"/>
            </a:pPr>
            <a:endPar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a:p>
            <a:pPr marL="609585" indent="-609585" algn="just">
              <a:buClr>
                <a:srgbClr val="232D47"/>
              </a:buClr>
              <a:buFont typeface="+mj-lt"/>
              <a:buAutoNum type="alphaUcPeriod"/>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Añadimos un tercer fármaco oral</a:t>
            </a:r>
          </a:p>
          <a:p>
            <a:pPr marL="609585" indent="-609585" algn="just">
              <a:buClr>
                <a:srgbClr val="232D47"/>
              </a:buClr>
              <a:buFont typeface="+mj-lt"/>
              <a:buAutoNum type="alphaUcPeriod"/>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Insistimos en la dieta para perder más peso</a:t>
            </a:r>
          </a:p>
          <a:p>
            <a:pPr marL="609585" indent="-609585" algn="just">
              <a:buClr>
                <a:srgbClr val="232D47"/>
              </a:buClr>
              <a:buFont typeface="+mj-lt"/>
              <a:buAutoNum type="alphaUcPeriod"/>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Iniciamos insulina</a:t>
            </a:r>
          </a:p>
          <a:p>
            <a:pPr marL="609585" indent="-609585" algn="just">
              <a:buClr>
                <a:srgbClr val="232D47"/>
              </a:buClr>
              <a:buFont typeface="+mj-lt"/>
              <a:buAutoNum type="alphaUcPeriod"/>
            </a:pPr>
            <a:r>
              <a:rPr lang="es-ES" altLang="es-ES" sz="2400" dirty="0">
                <a:solidFill>
                  <a:schemeClr val="tx1">
                    <a:lumMod val="50000"/>
                  </a:schemeClr>
                </a:solidFill>
                <a:latin typeface="Arial" panose="020B0604020202020204" pitchFamily="34" charset="0"/>
                <a:ea typeface="ＭＳ Ｐゴシック" panose="020B0600070205080204" pitchFamily="34" charset="-128"/>
                <a:cs typeface="Arial" panose="020B0604020202020204" pitchFamily="34" charset="0"/>
              </a:rPr>
              <a:t>Ya que la paciente está aquí, le haremos una prueba de resultado inmediato</a:t>
            </a:r>
          </a:p>
          <a:p>
            <a:pPr eaLnBrk="1" hangingPunct="1">
              <a:buFont typeface="Wingdings 2" pitchFamily="2" charset="2"/>
              <a:buNone/>
            </a:pPr>
            <a:endParaRPr lang="es-ES" altLang="es-ES" sz="24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69929255"/>
      </p:ext>
    </p:extLst>
  </p:cSld>
  <p:clrMapOvr>
    <a:masterClrMapping/>
  </p:clrMapOv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3354</Words>
  <Application>Microsoft Office PowerPoint</Application>
  <PresentationFormat>Widescreen</PresentationFormat>
  <Paragraphs>355</Paragraphs>
  <Slides>74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Arial</vt:lpstr>
      <vt:lpstr>Bookman Old Style</vt:lpstr>
      <vt:lpstr>Calibri</vt:lpstr>
      <vt:lpstr>Franklin Gothic Medium</vt:lpstr>
      <vt:lpstr>Gill Sans MT</vt:lpstr>
      <vt:lpstr>Segoe UI</vt:lpstr>
      <vt:lpstr>Tw Cen MT</vt:lpstr>
      <vt:lpstr>Wingdings</vt:lpstr>
      <vt:lpstr>Wingdings 2</vt:lpstr>
      <vt:lpstr>Wingdings 3</vt:lpstr>
      <vt:lpstr>Tema de Office</vt:lpstr>
      <vt:lpstr>PowerPoint Presentation</vt:lpstr>
      <vt:lpstr>Exoneración de responsabilidad y uso de la presentación</vt:lpstr>
      <vt:lpstr>Desafíos diagnósticos de la diabetes</vt:lpstr>
      <vt:lpstr>Conflicto de intereses</vt:lpstr>
      <vt:lpstr>PowerPoint Presentation</vt:lpstr>
      <vt:lpstr>Clasificación de la diabetes Fácil y sencilla</vt:lpstr>
      <vt:lpstr>Type 2 diabetes Time for a new classification</vt:lpstr>
      <vt:lpstr>Caso clínico Diabetes mellitus tipo 2 de inicio reciente</vt:lpstr>
      <vt:lpstr>Y ahora, ¿qué hacemos?</vt:lpstr>
      <vt:lpstr>PowerPoint Presentation</vt:lpstr>
      <vt:lpstr>No todo lo que parece diabetes tipo 2 lo es Diabetes tipo LADA</vt:lpstr>
      <vt:lpstr>LADA Prevalencia</vt:lpstr>
      <vt:lpstr>LADA Características de los pacientes</vt:lpstr>
      <vt:lpstr>LADA Secreción de insulina</vt:lpstr>
      <vt:lpstr>LADA Características de los pacientes</vt:lpstr>
      <vt:lpstr>LADA Características de los pacientes</vt:lpstr>
      <vt:lpstr>LADA Fenotipo</vt:lpstr>
      <vt:lpstr>¿Qué tratamiento proponéis?</vt:lpstr>
      <vt:lpstr>LADA  Abordaje terapéutico</vt:lpstr>
      <vt:lpstr>LADA  Abordaje terapéutico</vt:lpstr>
      <vt:lpstr>PowerPoint Presentation</vt:lpstr>
      <vt:lpstr>PowerPoint Presentation</vt:lpstr>
      <vt:lpstr>PowerPoint Presentation</vt:lpstr>
      <vt:lpstr>LADA Complicaciones</vt:lpstr>
      <vt:lpstr>LADA Complicaciones: mal control glucémico</vt:lpstr>
      <vt:lpstr>LADA Complicaciones microvasculares: cohorte UKPDS</vt:lpstr>
      <vt:lpstr>LADA Complicaciones microvasculares: cohorte UKPDS</vt:lpstr>
      <vt:lpstr>LADA Calidad de vida</vt:lpstr>
      <vt:lpstr>LADA Anticuerpos anti-GAD</vt:lpstr>
      <vt:lpstr>PowerPoint Presentation</vt:lpstr>
      <vt:lpstr>PowerPoint Presentation</vt:lpstr>
      <vt:lpstr>PowerPoint Presentation</vt:lpstr>
      <vt:lpstr>WHO 2019 Clasificación de la diabetes mellitus</vt:lpstr>
      <vt:lpstr>Caso clínico Diabetes mellitus en paciente joven</vt:lpstr>
      <vt:lpstr>PowerPoint Presentation</vt:lpstr>
      <vt:lpstr>Caso clínico Diabetes mellitus en paciente joven  </vt:lpstr>
      <vt:lpstr>Y ahora, ¿qué hacemos?</vt:lpstr>
      <vt:lpstr>No todo lo que parece diabetes tipo 2 lo es</vt:lpstr>
      <vt:lpstr>PowerPoint Presentation</vt:lpstr>
      <vt:lpstr>No todo lo que parece diabetes tipo 2 lo es Diabetes monogénica</vt:lpstr>
      <vt:lpstr>PowerPoint Presentation</vt:lpstr>
      <vt:lpstr>PowerPoint Presentation</vt:lpstr>
      <vt:lpstr>¿Cuál es la mejor opción terapéutica?</vt:lpstr>
      <vt:lpstr>No todo lo que parece diabetes tipo 2 lo es</vt:lpstr>
      <vt:lpstr>Diabetes por mutación del gen GCK Complicaciones</vt:lpstr>
      <vt:lpstr>Diabetes por mutación del gen GCK Gestación</vt:lpstr>
      <vt:lpstr>Diabetes por mutación del gen GCK Importancia de su detección</vt:lpstr>
      <vt:lpstr>Caso clínico Diabetes mellitus en paciente joven</vt:lpstr>
      <vt:lpstr>¿Qué es lo que ha ocurrido?</vt:lpstr>
      <vt:lpstr>No todo lo que parece diabetes tipo 2 lo es</vt:lpstr>
      <vt:lpstr>No todo lo que parece diabetes tipo 2 lo es Ketosis-prone diabetes</vt:lpstr>
      <vt:lpstr>No todo lo que parece diabetes tipo 2 lo es Ketosis-prone diabetes</vt:lpstr>
      <vt:lpstr>No todo lo que parece diabetes tipo 2 lo es Ketosis-prone diabetes</vt:lpstr>
      <vt:lpstr>Ketosis-prone diabetes Predominio en varones</vt:lpstr>
      <vt:lpstr>WHO 2019 Clasificación de la diabetes mellitus</vt:lpstr>
      <vt:lpstr>Caso clínico Diabetes mellitus de inicio agudo</vt:lpstr>
      <vt:lpstr>¿Qué opináis?</vt:lpstr>
      <vt:lpstr>No todo lo que parece diabetes tipo 2 lo es</vt:lpstr>
      <vt:lpstr>No todo lo que parece diabetes tipo 2 lo es Diabetes fulminante</vt:lpstr>
      <vt:lpstr>No todo lo que parece diabetes tipo 2 lo es Diabetes fulminante</vt:lpstr>
      <vt:lpstr>No todo lo que parece diabetes tipo 2 lo es Diabetes fulminante por pembrolizumab</vt:lpstr>
      <vt:lpstr>No todo lo que parece diabetes tipo 2 lo es Comentarios finales</vt:lpstr>
      <vt:lpstr>El futuro La medicina de precisión</vt:lpstr>
      <vt:lpstr>PowerPoint Presentation</vt:lpstr>
      <vt:lpstr>El futuro La medicina de precisión</vt:lpstr>
      <vt:lpstr>Heterogenity of type 2 diabetes Novel subgroups of adult-onset diabetes</vt:lpstr>
      <vt:lpstr>Heterogenity of type 2 diabetes Novel subgroups of adult-onset diabetes</vt:lpstr>
      <vt:lpstr>Heterogenity of type 2 diabetes Novel subgroups of adult-onset diabetes</vt:lpstr>
      <vt:lpstr>Type 2 diabetes Terapéutica de precisión</vt:lpstr>
      <vt:lpstr>El futuro La medicina de precisión</vt:lpstr>
      <vt:lpstr>El futuro La diabetes de precisión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Marta Clariana Colet</cp:lastModifiedBy>
  <cp:revision>30</cp:revision>
  <dcterms:created xsi:type="dcterms:W3CDTF">2020-01-08T08:56:59Z</dcterms:created>
  <dcterms:modified xsi:type="dcterms:W3CDTF">2023-06-07T09:17:49Z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2023-01-27T17:40:40Z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77478d57-3647-43f0-b108-7f440d60a321</vt:lpwstr>
  </property>
  <property fmtid="{D5CDD505-2E9C-101B-9397-08002B2CF9AE}" pid="8" name="MSIP_Label_533616b6-00a5-4cd1-b577-93208fa93eb1_ContentBits">
    <vt:lpwstr>1</vt:lpwstr>
  </property>
  <property fmtid="{D5CDD505-2E9C-101B-9397-08002B2CF9AE}" pid="9" name="ClassificationContentMarkingHeaderLocations">
    <vt:lpwstr>Tema de Office:5</vt:lpwstr>
  </property>
  <property fmtid="{D5CDD505-2E9C-101B-9397-08002B2CF9AE}" pid="10" name="ClassificationContentMarkingHeaderText">
    <vt:lpwstr>INTERNAL USE</vt:lpwstr>
  </property>
</Properties>
</file>