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263" r:id="rId2"/>
    <p:sldId id="267" r:id="rId3"/>
    <p:sldId id="264" r:id="rId4"/>
    <p:sldId id="257" r:id="rId5"/>
    <p:sldId id="274" r:id="rId6"/>
    <p:sldId id="265" r:id="rId7"/>
    <p:sldId id="269" r:id="rId8"/>
    <p:sldId id="271" r:id="rId9"/>
    <p:sldId id="272" r:id="rId10"/>
    <p:sldId id="270" r:id="rId11"/>
    <p:sldId id="273" r:id="rId12"/>
    <p:sldId id="275" r:id="rId13"/>
    <p:sldId id="277" r:id="rId14"/>
    <p:sldId id="276" r:id="rId15"/>
    <p:sldId id="278" r:id="rId16"/>
    <p:sldId id="279" r:id="rId17"/>
    <p:sldId id="280" r:id="rId18"/>
    <p:sldId id="281" r:id="rId19"/>
    <p:sldId id="283" r:id="rId20"/>
    <p:sldId id="286" r:id="rId21"/>
    <p:sldId id="287" r:id="rId22"/>
    <p:sldId id="284" r:id="rId23"/>
    <p:sldId id="285" r:id="rId24"/>
    <p:sldId id="295" r:id="rId25"/>
    <p:sldId id="296" r:id="rId26"/>
    <p:sldId id="289" r:id="rId27"/>
    <p:sldId id="290" r:id="rId28"/>
    <p:sldId id="291" r:id="rId29"/>
    <p:sldId id="293" r:id="rId30"/>
    <p:sldId id="294" r:id="rId31"/>
    <p:sldId id="298" r:id="rId32"/>
    <p:sldId id="334" r:id="rId33"/>
    <p:sldId id="335" r:id="rId34"/>
    <p:sldId id="297" r:id="rId35"/>
    <p:sldId id="340" r:id="rId36"/>
    <p:sldId id="336" r:id="rId37"/>
    <p:sldId id="337" r:id="rId38"/>
    <p:sldId id="373" r:id="rId39"/>
    <p:sldId id="338" r:id="rId40"/>
    <p:sldId id="339" r:id="rId41"/>
    <p:sldId id="342" r:id="rId42"/>
    <p:sldId id="343" r:id="rId43"/>
    <p:sldId id="344" r:id="rId44"/>
    <p:sldId id="345" r:id="rId45"/>
    <p:sldId id="346" r:id="rId46"/>
    <p:sldId id="347" r:id="rId47"/>
    <p:sldId id="348" r:id="rId48"/>
    <p:sldId id="349" r:id="rId49"/>
    <p:sldId id="350" r:id="rId50"/>
    <p:sldId id="351" r:id="rId51"/>
    <p:sldId id="352" r:id="rId52"/>
    <p:sldId id="353" r:id="rId53"/>
    <p:sldId id="354" r:id="rId54"/>
    <p:sldId id="355" r:id="rId55"/>
    <p:sldId id="356" r:id="rId56"/>
    <p:sldId id="358" r:id="rId57"/>
    <p:sldId id="357" r:id="rId58"/>
    <p:sldId id="359" r:id="rId59"/>
    <p:sldId id="360" r:id="rId60"/>
    <p:sldId id="361" r:id="rId61"/>
    <p:sldId id="362" r:id="rId62"/>
    <p:sldId id="364" r:id="rId63"/>
    <p:sldId id="365" r:id="rId64"/>
    <p:sldId id="366" r:id="rId65"/>
    <p:sldId id="369" r:id="rId66"/>
    <p:sldId id="363" r:id="rId67"/>
    <p:sldId id="367" r:id="rId68"/>
    <p:sldId id="368" r:id="rId69"/>
    <p:sldId id="370" r:id="rId70"/>
    <p:sldId id="371" r:id="rId71"/>
    <p:sldId id="372" r:id="rId72"/>
    <p:sldId id="376" r:id="rId73"/>
    <p:sldId id="374" r:id="rId74"/>
    <p:sldId id="266" r:id="rId75"/>
  </p:sldIdLst>
  <p:sldSz cx="12192000" cy="6858000"/>
  <p:notesSz cx="6858000" cy="9144000"/>
  <p:custDataLst>
    <p:tags r:id="rId78"/>
  </p:custDataLst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9EA5"/>
    <a:srgbClr val="002754"/>
    <a:srgbClr val="FFFFFF"/>
    <a:srgbClr val="03F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740"/>
  </p:normalViewPr>
  <p:slideViewPr>
    <p:cSldViewPr snapToGrid="0" snapToObjects="1">
      <p:cViewPr varScale="1">
        <p:scale>
          <a:sx n="59" d="100"/>
          <a:sy n="59" d="100"/>
        </p:scale>
        <p:origin x="9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6" d="100"/>
          <a:sy n="106" d="100"/>
        </p:scale>
        <p:origin x="517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01B1995A-A9CC-B74B-A291-C151C0EBF7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5E56AE-739B-2449-8DCF-48295C9209C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CF30B-E776-3943-8618-A2E8577E1FE3}" type="datetimeFigureOut">
              <a:rPr lang="es-ES" smtClean="0"/>
              <a:t>09/06/2023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2F509A3-DEA5-854B-B255-2E996567B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D5D4984-32B9-3645-9BF6-3114640ADF1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29097-0FC5-C544-9EE4-DBE717EA4B7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2566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415DB-9866-45C2-A810-3DE90B91D90E}" type="datetimeFigureOut">
              <a:rPr lang="es-ES" smtClean="0"/>
              <a:t>09/06/2023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0A094-A59F-4AD1-A627-B45B4457F7A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109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30A094-A59F-4AD1-A627-B45B4457F7AC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763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5399903" y="2257077"/>
            <a:ext cx="6079525" cy="1305878"/>
          </a:xfrm>
        </p:spPr>
        <p:txBody>
          <a:bodyPr anchor="b">
            <a:noAutofit/>
          </a:bodyPr>
          <a:lstStyle>
            <a:lvl1pPr algn="l">
              <a:defRPr sz="4000" b="1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_tradnl" dirty="0"/>
              <a:t>Título de la</a:t>
            </a:r>
            <a:br>
              <a:rPr lang="es-ES_tradnl" dirty="0"/>
            </a:br>
            <a:r>
              <a:rPr lang="es-ES_tradnl" dirty="0"/>
              <a:t>ponencia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5399901" y="3762679"/>
            <a:ext cx="6079525" cy="770020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/>
              <a:t>Ponente</a:t>
            </a:r>
          </a:p>
        </p:txBody>
      </p:sp>
    </p:spTree>
    <p:extLst>
      <p:ext uri="{BB962C8B-B14F-4D97-AF65-F5344CB8AC3E}">
        <p14:creationId xmlns:p14="http://schemas.microsoft.com/office/powerpoint/2010/main" val="407284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500"/>
            </a:lvl1pPr>
          </a:lstStyle>
          <a:p>
            <a:r>
              <a:rPr lang="es-ES_tradnl" dirty="0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dirty="0"/>
              <a:t>Haga clic para modificar los estilos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  <a:p>
            <a:pPr lvl="3"/>
            <a:r>
              <a:rPr lang="es-ES_tradnl" dirty="0"/>
              <a:t>Cuarto nivel</a:t>
            </a:r>
          </a:p>
          <a:p>
            <a:pPr lvl="4"/>
            <a:r>
              <a:rPr lang="es-ES_tradnl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3E82E0-CDB5-2342-A1B7-0F014B23DBE7}" type="datetimeFigureOut">
              <a:rPr lang="es-ES_tradnl" smtClean="0"/>
              <a:t>09/06/2023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C36C0-AB6E-0842-BEBA-44867BDAA4F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63E82E0-CDB5-2342-A1B7-0F014B23DBE7}" type="datetimeFigureOut">
              <a:rPr lang="es-ES_tradnl" smtClean="0"/>
              <a:t>09/06/2023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2C36C0-AB6E-0842-BEBA-44867BDAA4FC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dirty="0"/>
              <a:t>Haga clic para modificar el estilo de título del patrón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733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74FFD9-514F-7AE9-B734-538436FF4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A47918-B5D8-8564-F7EA-C01097C394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34301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22031" y="1825625"/>
            <a:ext cx="1137473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dirty="0"/>
              <a:t>Haga clic para modificar los estilos de texto del patrón</a:t>
            </a:r>
          </a:p>
          <a:p>
            <a:pPr lvl="1"/>
            <a:r>
              <a:rPr lang="es-ES_tradnl" dirty="0"/>
              <a:t>Segundo nivel</a:t>
            </a:r>
          </a:p>
          <a:p>
            <a:pPr lvl="2"/>
            <a:r>
              <a:rPr lang="es-ES_tradnl" dirty="0"/>
              <a:t>Tercer nivel</a:t>
            </a:r>
          </a:p>
        </p:txBody>
      </p:sp>
    </p:spTree>
    <p:extLst>
      <p:ext uri="{BB962C8B-B14F-4D97-AF65-F5344CB8AC3E}">
        <p14:creationId xmlns:p14="http://schemas.microsoft.com/office/powerpoint/2010/main" val="213951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1" kern="1200">
          <a:solidFill>
            <a:srgbClr val="002754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5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3F0C2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hyperlink" Target="https://www.sanidad.gob.es/estadEstudios/estadisticas/sisInfSanSNS/tablasEstadisticas/InfAnualSNS2020_21/INFORME_ANUAL_2020_21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aedv.es/calculadora-pasi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hyperlink" Target="https://aedv.es/calculadora-pasi/" TargetMode="Externa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10" Type="http://schemas.openxmlformats.org/officeDocument/2006/relationships/image" Target="../media/image54.png"/><Relationship Id="rId4" Type="http://schemas.openxmlformats.org/officeDocument/2006/relationships/tags" Target="../tags/tag5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microsoft.com/office/2007/relationships/hdphoto" Target="../media/hdphoto2.wdp"/><Relationship Id="rId10" Type="http://schemas.openxmlformats.org/officeDocument/2006/relationships/image" Target="../media/image62.jpeg"/><Relationship Id="rId4" Type="http://schemas.openxmlformats.org/officeDocument/2006/relationships/image" Target="../media/image59.png"/><Relationship Id="rId9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66.png"/><Relationship Id="rId5" Type="http://schemas.openxmlformats.org/officeDocument/2006/relationships/tags" Target="../tags/tag12.xml"/><Relationship Id="rId10" Type="http://schemas.openxmlformats.org/officeDocument/2006/relationships/image" Target="../media/image65.png"/><Relationship Id="rId4" Type="http://schemas.openxmlformats.org/officeDocument/2006/relationships/tags" Target="../tags/tag11.xml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10" Type="http://schemas.openxmlformats.org/officeDocument/2006/relationships/image" Target="../media/image53.png"/><Relationship Id="rId4" Type="http://schemas.openxmlformats.org/officeDocument/2006/relationships/tags" Target="../tags/tag18.xml"/><Relationship Id="rId9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image" Target="../media/image66.png"/><Relationship Id="rId5" Type="http://schemas.openxmlformats.org/officeDocument/2006/relationships/tags" Target="../tags/tag25.xml"/><Relationship Id="rId10" Type="http://schemas.openxmlformats.org/officeDocument/2006/relationships/image" Target="../media/image65.png"/><Relationship Id="rId4" Type="http://schemas.openxmlformats.org/officeDocument/2006/relationships/tags" Target="../tags/tag24.xml"/><Relationship Id="rId9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tags" Target="../tags/tag30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10" Type="http://schemas.openxmlformats.org/officeDocument/2006/relationships/image" Target="../media/image66.png"/><Relationship Id="rId4" Type="http://schemas.openxmlformats.org/officeDocument/2006/relationships/tags" Target="../tags/tag31.xml"/><Relationship Id="rId9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10" Type="http://schemas.openxmlformats.org/officeDocument/2006/relationships/image" Target="../media/image66.png"/><Relationship Id="rId4" Type="http://schemas.openxmlformats.org/officeDocument/2006/relationships/tags" Target="../tags/tag37.xml"/><Relationship Id="rId9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tags" Target="../tags/tag42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10" Type="http://schemas.openxmlformats.org/officeDocument/2006/relationships/image" Target="../media/image66.png"/><Relationship Id="rId4" Type="http://schemas.openxmlformats.org/officeDocument/2006/relationships/tags" Target="../tags/tag43.xml"/><Relationship Id="rId9" Type="http://schemas.openxmlformats.org/officeDocument/2006/relationships/image" Target="../media/image65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tags" Target="../tags/tag48.xml"/><Relationship Id="rId7" Type="http://schemas.openxmlformats.org/officeDocument/2006/relationships/image" Target="../media/image72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slideLayout" Target="../slideLayouts/slideLayout9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s.who.int/iris/handle/10665/204417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tags" Target="../tags/tag53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10" Type="http://schemas.openxmlformats.org/officeDocument/2006/relationships/image" Target="../media/image66.png"/><Relationship Id="rId4" Type="http://schemas.openxmlformats.org/officeDocument/2006/relationships/tags" Target="../tags/tag54.xml"/><Relationship Id="rId9" Type="http://schemas.openxmlformats.org/officeDocument/2006/relationships/image" Target="../media/image6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59.xml"/><Relationship Id="rId7" Type="http://schemas.openxmlformats.org/officeDocument/2006/relationships/slideLayout" Target="../slideLayouts/slideLayout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10" Type="http://schemas.openxmlformats.org/officeDocument/2006/relationships/image" Target="../media/image66.png"/><Relationship Id="rId4" Type="http://schemas.openxmlformats.org/officeDocument/2006/relationships/tags" Target="../tags/tag60.xml"/><Relationship Id="rId9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ncbi.nlm.nih.gov/books/NBK47495/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13" Type="http://schemas.openxmlformats.org/officeDocument/2006/relationships/image" Target="../media/image120.png"/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12" Type="http://schemas.openxmlformats.org/officeDocument/2006/relationships/image" Target="../media/image119.jpe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jpeg"/><Relationship Id="rId11" Type="http://schemas.openxmlformats.org/officeDocument/2006/relationships/image" Target="../media/image118.jpeg"/><Relationship Id="rId5" Type="http://schemas.openxmlformats.org/officeDocument/2006/relationships/image" Target="../media/image112.jpeg"/><Relationship Id="rId10" Type="http://schemas.openxmlformats.org/officeDocument/2006/relationships/image" Target="../media/image117.jpeg"/><Relationship Id="rId4" Type="http://schemas.openxmlformats.org/officeDocument/2006/relationships/image" Target="../media/image111.jpeg"/><Relationship Id="rId9" Type="http://schemas.openxmlformats.org/officeDocument/2006/relationships/image" Target="../media/image116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33.jpeg"/><Relationship Id="rId7" Type="http://schemas.openxmlformats.org/officeDocument/2006/relationships/image" Target="../media/image121.png"/><Relationship Id="rId12" Type="http://schemas.openxmlformats.org/officeDocument/2006/relationships/image" Target="../media/image12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32.png"/><Relationship Id="rId5" Type="http://schemas.openxmlformats.org/officeDocument/2006/relationships/image" Target="../media/image38.png"/><Relationship Id="rId10" Type="http://schemas.openxmlformats.org/officeDocument/2006/relationships/image" Target="../media/image31.png"/><Relationship Id="rId4" Type="http://schemas.openxmlformats.org/officeDocument/2006/relationships/image" Target="../media/image37.png"/><Relationship Id="rId9" Type="http://schemas.openxmlformats.org/officeDocument/2006/relationships/image" Target="../media/image3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sanidad.gob.es/estadEstudios/estadisticas/sisInfSanSNS/tablasEstadisticas/InfAnualSNS2020_21/INFORME_ANUAL_2020_21.pdf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anidad.gob.es/estadEstudios/estadisticas/sisInfSanSNS/tablasEstadisticas/InfAnualSNS2020_21/INFORME_ANUAL_2020_21.pdf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383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670EE-29CB-01DE-71A7-980CF3BAE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649859"/>
          </a:xfrm>
        </p:spPr>
        <p:txBody>
          <a:bodyPr>
            <a:normAutofit/>
          </a:bodyPr>
          <a:lstStyle/>
          <a:p>
            <a:r>
              <a:rPr lang="es-ES" sz="2800" dirty="0"/>
              <a:t>Prevalencia de las enfermedades cardiovasculares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CDCC76-2AE3-C7CB-B6E7-D3CB6A0661FD}"/>
              </a:ext>
            </a:extLst>
          </p:cNvPr>
          <p:cNvSpPr txBox="1"/>
          <p:nvPr/>
        </p:nvSpPr>
        <p:spPr>
          <a:xfrm>
            <a:off x="3026664" y="6311900"/>
            <a:ext cx="87024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Informe Anual del Sistema Nacional de Salud 2020-2021. Disponible en </a:t>
            </a:r>
            <a:r>
              <a:rPr lang="es-ES" sz="1100" dirty="0">
                <a:hlinkClick r:id="rId2"/>
              </a:rPr>
              <a:t>https://www.sanidad.gob.es/estadEstudios/estadisticas/sisInfSanSNS/tablasEstadisticas/InfAnualSNS2020_21/INFORME_ANUAL_2020_21.pdf</a:t>
            </a:r>
            <a:r>
              <a:rPr lang="es-ES" sz="1100" dirty="0"/>
              <a:t> 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C0039FA3-A21C-530F-80D5-51BF95319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524" y="3005940"/>
            <a:ext cx="3901778" cy="693480"/>
          </a:xfrm>
          <a:prstGeom prst="rect">
            <a:avLst/>
          </a:prstGeom>
        </p:spPr>
      </p:pic>
      <p:pic>
        <p:nvPicPr>
          <p:cNvPr id="28" name="Marcador de contenido 27">
            <a:extLst>
              <a:ext uri="{FF2B5EF4-FFF2-40B4-BE49-F238E27FC236}">
                <a16:creationId xmlns:a16="http://schemas.microsoft.com/office/drawing/2014/main" id="{5837DE6F-34F1-5D85-7DA9-EB96D59ABF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15313" y="2386783"/>
            <a:ext cx="2872989" cy="464860"/>
          </a:xfr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4BDDD7AA-D7C8-AC11-2F60-C1B109A2E7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436" y="2438997"/>
            <a:ext cx="5235394" cy="32006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510658E-7D92-1518-5731-358717B69A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2585" y="3111417"/>
            <a:ext cx="6751905" cy="32006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0FA45E3-FD55-6608-75E7-5A58928362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0486" y="3787783"/>
            <a:ext cx="2453853" cy="82303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AA561DF1-5FE8-C986-6B04-E507D7F717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2817" y="3625097"/>
            <a:ext cx="3901778" cy="350550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F11F5036-2F1C-E950-F142-B4348B7536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84276" y="3978470"/>
            <a:ext cx="3138859" cy="76319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29954B19-D534-849C-9954-7CD9B43FA2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43072" y="3658731"/>
            <a:ext cx="4044128" cy="316916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3DDDE2ED-9217-F97A-3BDE-67786B6DA4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2585" y="4054742"/>
            <a:ext cx="3138859" cy="610651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5F88CDCA-D7BD-9191-996D-42BE774309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40038" y="4809823"/>
            <a:ext cx="2324301" cy="403895"/>
          </a:xfrm>
          <a:prstGeom prst="rect">
            <a:avLst/>
          </a:prstGeom>
        </p:spPr>
      </p:pic>
      <p:sp>
        <p:nvSpPr>
          <p:cNvPr id="46" name="CuadroTexto 45">
            <a:extLst>
              <a:ext uri="{FF2B5EF4-FFF2-40B4-BE49-F238E27FC236}">
                <a16:creationId xmlns:a16="http://schemas.microsoft.com/office/drawing/2014/main" id="{998D2DF9-0DCA-0F98-779D-696F7AF27344}"/>
              </a:ext>
            </a:extLst>
          </p:cNvPr>
          <p:cNvSpPr txBox="1"/>
          <p:nvPr/>
        </p:nvSpPr>
        <p:spPr>
          <a:xfrm>
            <a:off x="3770660" y="4844386"/>
            <a:ext cx="80485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/>
              <a:t>36,4% </a:t>
            </a:r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población &gt;15a se declara </a:t>
            </a:r>
            <a:r>
              <a:rPr lang="es-ES" b="1" dirty="0"/>
              <a:t>sedentaria en su tiempo de ocio</a:t>
            </a:r>
          </a:p>
        </p:txBody>
      </p:sp>
      <p:pic>
        <p:nvPicPr>
          <p:cNvPr id="47" name="Imagen 46" descr="Un dibujo de una cara con ojos y boca&#10;&#10;Descripción generada automáticamente con confianza baja">
            <a:extLst>
              <a:ext uri="{FF2B5EF4-FFF2-40B4-BE49-F238E27FC236}">
                <a16:creationId xmlns:a16="http://schemas.microsoft.com/office/drawing/2014/main" id="{8542E40B-CAA2-D1CC-2136-AD6EDFA046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81" y="1259788"/>
            <a:ext cx="2923038" cy="79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49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670EE-29CB-01DE-71A7-980CF3BAE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649859"/>
          </a:xfrm>
        </p:spPr>
        <p:txBody>
          <a:bodyPr>
            <a:normAutofit/>
          </a:bodyPr>
          <a:lstStyle/>
          <a:p>
            <a:r>
              <a:rPr lang="es-ES" sz="2800" dirty="0"/>
              <a:t>Prevalencia de FRCV en el estudio IBERICAN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ADD9B07-A65B-5D0F-F995-1A878871B8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" t="3365" r="4685" b="871"/>
          <a:stretch/>
        </p:blipFill>
        <p:spPr>
          <a:xfrm>
            <a:off x="934241" y="1939484"/>
            <a:ext cx="9777462" cy="3877845"/>
          </a:xfrm>
          <a:prstGeom prst="rect">
            <a:avLst/>
          </a:prstGeom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6079CA2D-415C-4340-7C03-9E8A2D666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528" y="1378224"/>
            <a:ext cx="66717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43246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N=8.066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23E0C7A0-F7F3-1C3C-8284-700CD702A2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968616" y="1014984"/>
            <a:ext cx="1031434" cy="1437353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33DCDF8-1C13-446B-FBC1-9691072DB1B1}"/>
              </a:ext>
            </a:extLst>
          </p:cNvPr>
          <p:cNvSpPr/>
          <p:nvPr/>
        </p:nvSpPr>
        <p:spPr>
          <a:xfrm>
            <a:off x="7271848" y="6475222"/>
            <a:ext cx="48295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Estudio IBERICAN© - Agencia de Investigación, Fundación Semergen -2019</a:t>
            </a: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71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E871F-9C98-C785-360C-DDA123D8D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184930"/>
            <a:ext cx="9264580" cy="898932"/>
          </a:xfrm>
        </p:spPr>
        <p:txBody>
          <a:bodyPr>
            <a:normAutofit/>
          </a:bodyPr>
          <a:lstStyle/>
          <a:p>
            <a:r>
              <a:rPr lang="es-ES" sz="2800" dirty="0"/>
              <a:t>Psoriasis y sus comorbilidades CV</a:t>
            </a:r>
          </a:p>
        </p:txBody>
      </p:sp>
      <p:pic>
        <p:nvPicPr>
          <p:cNvPr id="2050" name="Picture 2" descr="Pin en Medicina">
            <a:extLst>
              <a:ext uri="{FF2B5EF4-FFF2-40B4-BE49-F238E27FC236}">
                <a16:creationId xmlns:a16="http://schemas.microsoft.com/office/drawing/2014/main" id="{16446B56-C803-689E-EB49-BFD922A0E6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25" y="4966238"/>
            <a:ext cx="1892741" cy="11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it Glucómetro TB100 - Ribas Medicina">
            <a:extLst>
              <a:ext uri="{FF2B5EF4-FFF2-40B4-BE49-F238E27FC236}">
                <a16:creationId xmlns:a16="http://schemas.microsoft.com/office/drawing/2014/main" id="{23B2E337-CBED-AA5C-C930-DB1D849E1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805" y="4067765"/>
            <a:ext cx="1294864" cy="12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besidad - Iconos gratis de asistencia sanitaria y médica">
            <a:extLst>
              <a:ext uri="{FF2B5EF4-FFF2-40B4-BE49-F238E27FC236}">
                <a16:creationId xmlns:a16="http://schemas.microsoft.com/office/drawing/2014/main" id="{7B17615F-4A9F-CFDC-FCDA-96E944D39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45" y="5074466"/>
            <a:ext cx="975867" cy="97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Imagen que contiene persona, sostener, parado, hombre&#10;&#10;Descripción generada automáticamente">
            <a:extLst>
              <a:ext uri="{FF2B5EF4-FFF2-40B4-BE49-F238E27FC236}">
                <a16:creationId xmlns:a16="http://schemas.microsoft.com/office/drawing/2014/main" id="{6CFEB23B-E5AB-D959-AA7B-81734B359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825" y="2780281"/>
            <a:ext cx="1325564" cy="884579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6" name="Picture 8" descr="Mayo Mes de Mediciones de Presión Arterial - CESFAM Rodelillo">
            <a:extLst>
              <a:ext uri="{FF2B5EF4-FFF2-40B4-BE49-F238E27FC236}">
                <a16:creationId xmlns:a16="http://schemas.microsoft.com/office/drawing/2014/main" id="{F4F5DFF3-F31E-8165-69CD-98612C16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412" y="4067765"/>
            <a:ext cx="1681017" cy="107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olesterol - ícones de saúde e médico grátis">
            <a:extLst>
              <a:ext uri="{FF2B5EF4-FFF2-40B4-BE49-F238E27FC236}">
                <a16:creationId xmlns:a16="http://schemas.microsoft.com/office/drawing/2014/main" id="{D8CA2453-3E95-1F00-EFA5-3044962A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326" y="2576085"/>
            <a:ext cx="903358" cy="90335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Día mundial de la psoriasis el 29 de octubre | Vector Premium">
            <a:extLst>
              <a:ext uri="{FF2B5EF4-FFF2-40B4-BE49-F238E27FC236}">
                <a16:creationId xmlns:a16="http://schemas.microsoft.com/office/drawing/2014/main" id="{FFBC6F59-9F97-AFC0-B56B-363D3B893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196" y="2760485"/>
            <a:ext cx="1808751" cy="18087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40A8C8A-47EC-287C-DC0B-D07CBC4119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7237" y="1688327"/>
            <a:ext cx="1206379" cy="846141"/>
          </a:xfrm>
          <a:prstGeom prst="rect">
            <a:avLst/>
          </a:prstGeom>
        </p:spPr>
      </p:pic>
      <p:pic>
        <p:nvPicPr>
          <p:cNvPr id="14" name="Imagen 1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184A3CEE-0CE9-9133-8A54-A5C0924187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105" y="1374027"/>
            <a:ext cx="898931" cy="898931"/>
          </a:xfrm>
          <a:prstGeom prst="rect">
            <a:avLst/>
          </a:prstGeom>
        </p:spPr>
      </p:pic>
      <p:pic>
        <p:nvPicPr>
          <p:cNvPr id="16" name="Imagen 15" descr="Imagen en blanco y negro de una señal de alto&#10;&#10;Descripción generada automáticamente con confianza baja">
            <a:extLst>
              <a:ext uri="{FF2B5EF4-FFF2-40B4-BE49-F238E27FC236}">
                <a16:creationId xmlns:a16="http://schemas.microsoft.com/office/drawing/2014/main" id="{4D9B3B40-5192-64C3-51AA-684CE31A09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85525" y="1597842"/>
            <a:ext cx="812796" cy="812796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396284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533FA5-D660-C61B-7CF6-1890DC3C5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y sus comorbilidades CV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79157D-58E1-8FD4-10EA-9E5FD777BC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>
                <a:solidFill>
                  <a:srgbClr val="002754"/>
                </a:solidFill>
              </a:rPr>
              <a:t>El mecanismo de asociación entre la psoriasis y la enfermedad cardiovascular sigue sin estar claro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Puede involucrar mediadores inflamatorios humorales y celulares, implicados también en el desarrollo de arteriosclerosis y factores de riesgo relacionados</a:t>
            </a:r>
            <a:r>
              <a:rPr lang="es-ES" baseline="30000" dirty="0">
                <a:solidFill>
                  <a:srgbClr val="429EA5"/>
                </a:solidFill>
              </a:rPr>
              <a:t>1,2</a:t>
            </a:r>
            <a:r>
              <a:rPr lang="es-ES" dirty="0">
                <a:solidFill>
                  <a:srgbClr val="429EA5"/>
                </a:solidFill>
              </a:rPr>
              <a:t>.</a:t>
            </a:r>
          </a:p>
          <a:p>
            <a:r>
              <a:rPr lang="es-ES" dirty="0">
                <a:solidFill>
                  <a:srgbClr val="002754"/>
                </a:solidFill>
              </a:rPr>
              <a:t>Ambas enfermedades comparten factores de riesgo comunes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5B67FE-A382-0B80-358D-3CE963BAD5D6}"/>
              </a:ext>
            </a:extLst>
          </p:cNvPr>
          <p:cNvSpPr txBox="1"/>
          <p:nvPr/>
        </p:nvSpPr>
        <p:spPr>
          <a:xfrm>
            <a:off x="243987" y="6050027"/>
            <a:ext cx="10128005" cy="8079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es-ES" sz="900" dirty="0" err="1"/>
              <a:t>Dauden</a:t>
            </a:r>
            <a:r>
              <a:rPr lang="es-ES" sz="900" dirty="0"/>
              <a:t> E, Castaneda S, Suarez C, et al. [</a:t>
            </a:r>
            <a:r>
              <a:rPr lang="es-ES" sz="900" dirty="0" err="1"/>
              <a:t>Integrated</a:t>
            </a:r>
            <a:r>
              <a:rPr lang="es-ES" sz="900" dirty="0"/>
              <a:t> </a:t>
            </a:r>
            <a:r>
              <a:rPr lang="es-ES" sz="900" dirty="0" err="1"/>
              <a:t>approach</a:t>
            </a:r>
            <a:r>
              <a:rPr lang="es-ES" sz="900" dirty="0"/>
              <a:t> </a:t>
            </a:r>
            <a:r>
              <a:rPr lang="es-ES" sz="900" dirty="0" err="1"/>
              <a:t>to</a:t>
            </a:r>
            <a:r>
              <a:rPr lang="es-ES" sz="900" dirty="0"/>
              <a:t> </a:t>
            </a:r>
            <a:r>
              <a:rPr lang="es-ES" sz="900" dirty="0" err="1"/>
              <a:t>comorbidity</a:t>
            </a:r>
            <a:r>
              <a:rPr lang="es-ES" sz="900" dirty="0"/>
              <a:t> in </a:t>
            </a:r>
            <a:r>
              <a:rPr lang="es-ES" sz="900" dirty="0" err="1"/>
              <a:t>patients</a:t>
            </a:r>
            <a:r>
              <a:rPr lang="es-ES" sz="900" dirty="0"/>
              <a:t> </a:t>
            </a:r>
            <a:r>
              <a:rPr lang="es-ES" sz="900" dirty="0" err="1"/>
              <a:t>with</a:t>
            </a:r>
            <a:r>
              <a:rPr lang="es-ES" sz="900" dirty="0"/>
              <a:t> </a:t>
            </a:r>
            <a:r>
              <a:rPr lang="es-ES" sz="900" dirty="0" err="1"/>
              <a:t>psoriasis.Working</a:t>
            </a:r>
            <a:r>
              <a:rPr lang="es-ES" sz="900" dirty="0"/>
              <a:t> </a:t>
            </a:r>
            <a:r>
              <a:rPr lang="es-ES" sz="900" dirty="0" err="1"/>
              <a:t>Group</a:t>
            </a:r>
            <a:r>
              <a:rPr lang="es-ES" sz="900" dirty="0"/>
              <a:t> </a:t>
            </a:r>
            <a:r>
              <a:rPr lang="es-ES" sz="900" dirty="0" err="1"/>
              <a:t>on</a:t>
            </a:r>
            <a:r>
              <a:rPr lang="es-ES" sz="900" dirty="0"/>
              <a:t> Psoriasis-</a:t>
            </a:r>
            <a:r>
              <a:rPr lang="es-ES" sz="900" dirty="0" err="1"/>
              <a:t>associated</a:t>
            </a:r>
            <a:r>
              <a:rPr lang="es-ES" sz="900" dirty="0"/>
              <a:t> </a:t>
            </a:r>
            <a:r>
              <a:rPr lang="es-ES" sz="900" dirty="0" err="1"/>
              <a:t>Comorbidities</a:t>
            </a:r>
            <a:r>
              <a:rPr lang="es-ES" sz="900" dirty="0"/>
              <a:t>], Actas </a:t>
            </a:r>
            <a:r>
              <a:rPr lang="es-ES" sz="900" dirty="0" err="1"/>
              <a:t>Dermosifiliogr</a:t>
            </a:r>
            <a:r>
              <a:rPr lang="es-ES" sz="900" dirty="0"/>
              <a:t>. 2012;103(1):1-64.</a:t>
            </a:r>
          </a:p>
          <a:p>
            <a:pPr marL="228600" indent="-228600">
              <a:buAutoNum type="arabicParenBoth"/>
            </a:pPr>
            <a:r>
              <a:rPr lang="es-ES" sz="900" dirty="0"/>
              <a:t>Liu L, Cui S, Liu M, </a:t>
            </a:r>
            <a:r>
              <a:rPr lang="es-ES" sz="900" dirty="0" err="1"/>
              <a:t>Huo</a:t>
            </a:r>
            <a:r>
              <a:rPr lang="es-ES" sz="900" dirty="0"/>
              <a:t> X, Zhang G and Wang N (2022) Psoriasis </a:t>
            </a:r>
            <a:r>
              <a:rPr lang="es-ES" sz="900" dirty="0" err="1"/>
              <a:t>Increased</a:t>
            </a:r>
            <a:r>
              <a:rPr lang="es-ES" sz="900" dirty="0"/>
              <a:t> </a:t>
            </a:r>
            <a:r>
              <a:rPr lang="es-ES" sz="900" dirty="0" err="1"/>
              <a:t>the</a:t>
            </a:r>
            <a:r>
              <a:rPr lang="es-ES" sz="900" dirty="0"/>
              <a:t> </a:t>
            </a:r>
            <a:r>
              <a:rPr lang="es-ES" sz="900" dirty="0" err="1"/>
              <a:t>Risk</a:t>
            </a:r>
            <a:r>
              <a:rPr lang="es-ES" sz="900" dirty="0"/>
              <a:t> of Adverse Cardiovascular </a:t>
            </a:r>
            <a:r>
              <a:rPr lang="es-ES" sz="900" dirty="0" err="1"/>
              <a:t>Outcomes</a:t>
            </a:r>
            <a:r>
              <a:rPr lang="es-ES" sz="900" dirty="0"/>
              <a:t>: A New </a:t>
            </a:r>
            <a:r>
              <a:rPr lang="es-ES" sz="900" dirty="0" err="1"/>
              <a:t>Systematic</a:t>
            </a:r>
            <a:r>
              <a:rPr lang="es-ES" sz="900" dirty="0"/>
              <a:t> </a:t>
            </a:r>
            <a:r>
              <a:rPr lang="es-ES" sz="900" dirty="0" err="1"/>
              <a:t>Review</a:t>
            </a:r>
            <a:r>
              <a:rPr lang="es-ES" sz="900" dirty="0"/>
              <a:t> and Meta-</a:t>
            </a:r>
            <a:r>
              <a:rPr lang="es-ES" sz="900" dirty="0" err="1"/>
              <a:t>Analysis</a:t>
            </a:r>
            <a:r>
              <a:rPr lang="es-ES" sz="900" dirty="0"/>
              <a:t> of </a:t>
            </a:r>
            <a:r>
              <a:rPr lang="es-ES" sz="900" dirty="0" err="1"/>
              <a:t>Cohort</a:t>
            </a:r>
            <a:r>
              <a:rPr lang="es-ES" sz="900" dirty="0"/>
              <a:t> </a:t>
            </a:r>
            <a:r>
              <a:rPr lang="es-ES" sz="900" dirty="0" err="1"/>
              <a:t>Study</a:t>
            </a:r>
            <a:r>
              <a:rPr lang="es-ES" sz="900" dirty="0"/>
              <a:t>. Front. </a:t>
            </a:r>
            <a:r>
              <a:rPr lang="es-ES" sz="900" dirty="0" err="1"/>
              <a:t>Cardiovasc</a:t>
            </a:r>
            <a:r>
              <a:rPr lang="es-ES" sz="900" dirty="0"/>
              <a:t>. </a:t>
            </a:r>
            <a:r>
              <a:rPr lang="es-ES" sz="900" dirty="0" err="1"/>
              <a:t>Med</a:t>
            </a:r>
            <a:r>
              <a:rPr lang="es-ES" sz="900" dirty="0"/>
              <a:t>. 9:829709. </a:t>
            </a:r>
            <a:r>
              <a:rPr lang="es-ES" sz="900" dirty="0" err="1"/>
              <a:t>doi</a:t>
            </a:r>
            <a:r>
              <a:rPr lang="es-ES" sz="900" dirty="0"/>
              <a:t>: 10.3389/fcvm.2022.829709</a:t>
            </a:r>
          </a:p>
          <a:p>
            <a:pPr marL="228600" indent="-228600">
              <a:buAutoNum type="arabicParenBoth"/>
            </a:pPr>
            <a:endParaRPr lang="es-ES" sz="900" dirty="0"/>
          </a:p>
          <a:p>
            <a:pPr marL="228600" indent="-228600">
              <a:buAutoNum type="arabicParenBoth"/>
            </a:pPr>
            <a:endParaRPr lang="es-ES" sz="1050" dirty="0"/>
          </a:p>
        </p:txBody>
      </p:sp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7AA8EADC-8DDF-4853-E3BD-DD62C0FC6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548" y="4385625"/>
            <a:ext cx="893944" cy="893944"/>
          </a:xfrm>
          <a:prstGeom prst="rect">
            <a:avLst/>
          </a:prstGeom>
        </p:spPr>
      </p:pic>
      <p:pic>
        <p:nvPicPr>
          <p:cNvPr id="8" name="Imagen 7" descr="Imagen en blanco y negro de una señal de alto&#10;&#10;Descripción generada automáticamente con confianza baja">
            <a:extLst>
              <a:ext uri="{FF2B5EF4-FFF2-40B4-BE49-F238E27FC236}">
                <a16:creationId xmlns:a16="http://schemas.microsoft.com/office/drawing/2014/main" id="{FD2D808A-2148-3435-C677-C5251856EB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8730" y="4417575"/>
            <a:ext cx="812796" cy="812796"/>
          </a:xfrm>
          <a:prstGeom prst="ellipse">
            <a:avLst/>
          </a:prstGeom>
          <a:ln w="63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6" descr="Obesidad - Iconos gratis de asistencia sanitaria y médica">
            <a:extLst>
              <a:ext uri="{FF2B5EF4-FFF2-40B4-BE49-F238E27FC236}">
                <a16:creationId xmlns:a16="http://schemas.microsoft.com/office/drawing/2014/main" id="{C407B7FE-901C-1CA9-64FE-6EAA609E9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491" y="4390614"/>
            <a:ext cx="866718" cy="86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830D946-950C-ED8F-776E-6D9FF0FDA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514" y="4390614"/>
            <a:ext cx="888955" cy="88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6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6B454-122F-62B7-2035-E72C9F6D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5964700" cy="908001"/>
          </a:xfrm>
        </p:spPr>
        <p:txBody>
          <a:bodyPr>
            <a:normAutofit/>
          </a:bodyPr>
          <a:lstStyle/>
          <a:p>
            <a:r>
              <a:rPr lang="es-ES" dirty="0"/>
              <a:t>Psoriasis y enfermedad CV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794950-EE7A-9EC7-1DAB-67C6D0DAE575}"/>
              </a:ext>
            </a:extLst>
          </p:cNvPr>
          <p:cNvSpPr txBox="1"/>
          <p:nvPr/>
        </p:nvSpPr>
        <p:spPr>
          <a:xfrm>
            <a:off x="3404382" y="6474226"/>
            <a:ext cx="87202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Liu L, Cui S, Liu M,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Huo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X, Zhang G and Wang N (2022) Psoriasis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Risk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Adverse Cardiovascular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Outcomes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A New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Systematic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Meta-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Cohort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Study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Front.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Cardiovasc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9:829709. </a:t>
            </a:r>
            <a:r>
              <a:rPr kumimoji="0" lang="es-E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s-E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10.3389/fcvm.2022.829709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0D4CBAA-028D-2031-BA5A-DBD5484FD3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9381" y="1484397"/>
            <a:ext cx="5654530" cy="368077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9652B0E-1B3D-BCEF-11B3-5F7875B4E710}"/>
              </a:ext>
            </a:extLst>
          </p:cNvPr>
          <p:cNvSpPr txBox="1"/>
          <p:nvPr/>
        </p:nvSpPr>
        <p:spPr>
          <a:xfrm>
            <a:off x="1050681" y="1679282"/>
            <a:ext cx="4190414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754"/>
                </a:solidFill>
              </a:rPr>
              <a:t>Metaanálisis de cohortes </a:t>
            </a:r>
            <a:r>
              <a:rPr lang="es-ES" dirty="0">
                <a:solidFill>
                  <a:srgbClr val="002754"/>
                </a:solidFill>
              </a:rPr>
              <a:t>que evalúa la </a:t>
            </a:r>
            <a:r>
              <a:rPr lang="es-ES" b="1" i="1" dirty="0">
                <a:solidFill>
                  <a:srgbClr val="002754"/>
                </a:solidFill>
              </a:rPr>
              <a:t>correlación entre psoriasis y ECV. </a:t>
            </a:r>
          </a:p>
          <a:p>
            <a:r>
              <a:rPr lang="es-ES" dirty="0">
                <a:solidFill>
                  <a:srgbClr val="002754"/>
                </a:solidFill>
              </a:rPr>
              <a:t>Incluye </a:t>
            </a:r>
            <a:r>
              <a:rPr lang="es-ES" b="1" dirty="0">
                <a:solidFill>
                  <a:srgbClr val="002754"/>
                </a:solidFill>
              </a:rPr>
              <a:t>31 estudios</a:t>
            </a:r>
            <a:r>
              <a:rPr lang="es-ES" dirty="0">
                <a:solidFill>
                  <a:srgbClr val="002754"/>
                </a:solidFill>
              </a:rPr>
              <a:t> de cohortes con </a:t>
            </a:r>
            <a:r>
              <a:rPr lang="es-ES" b="1" i="1" dirty="0">
                <a:solidFill>
                  <a:srgbClr val="002754"/>
                </a:solidFill>
              </a:rPr>
              <a:t>665.009 pacientes con psoriasis y 17.902.757 sujetos control sin psoriasis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62D404D-BDEC-AD31-F631-9207563DCE33}"/>
              </a:ext>
            </a:extLst>
          </p:cNvPr>
          <p:cNvSpPr txBox="1"/>
          <p:nvPr/>
        </p:nvSpPr>
        <p:spPr>
          <a:xfrm>
            <a:off x="1050681" y="3738851"/>
            <a:ext cx="4190414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754"/>
                </a:solidFill>
              </a:rPr>
              <a:t>Pacientes con psoriasis </a:t>
            </a:r>
            <a:r>
              <a:rPr lang="es-ES" dirty="0">
                <a:solidFill>
                  <a:srgbClr val="002754"/>
                </a:solidFill>
              </a:rPr>
              <a:t>tienen &gt; riesgo de: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29EA5"/>
                </a:solidFill>
              </a:rPr>
              <a:t>IAM y otras formas de cardiopatía isquémica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29EA5"/>
                </a:solidFill>
              </a:rPr>
              <a:t>ACVA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29EA5"/>
                </a:solidFill>
              </a:rPr>
              <a:t>Muerte cardiovascular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29EA5"/>
                </a:solidFill>
              </a:rPr>
              <a:t>Tromboembolismo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429EA5"/>
                </a:solidFill>
              </a:rPr>
              <a:t>Arritmias. </a:t>
            </a:r>
            <a:endParaRPr lang="es-ES" b="1" i="1" dirty="0">
              <a:solidFill>
                <a:srgbClr val="429EA5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8925A31-78A8-48B6-6EF2-13A7EC034115}"/>
              </a:ext>
            </a:extLst>
          </p:cNvPr>
          <p:cNvSpPr txBox="1"/>
          <p:nvPr/>
        </p:nvSpPr>
        <p:spPr>
          <a:xfrm>
            <a:off x="6065882" y="5400844"/>
            <a:ext cx="52015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solidFill>
                  <a:srgbClr val="002754"/>
                </a:solidFill>
              </a:rPr>
              <a:t>La asociación aumenta con la severidad de la psoriasis</a:t>
            </a:r>
          </a:p>
        </p:txBody>
      </p:sp>
    </p:spTree>
    <p:extLst>
      <p:ext uri="{BB962C8B-B14F-4D97-AF65-F5344CB8AC3E}">
        <p14:creationId xmlns:p14="http://schemas.microsoft.com/office/powerpoint/2010/main" val="3752816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6B454-122F-62B7-2035-E72C9F6D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5964700" cy="1325563"/>
          </a:xfrm>
        </p:spPr>
        <p:txBody>
          <a:bodyPr>
            <a:normAutofit/>
          </a:bodyPr>
          <a:lstStyle/>
          <a:p>
            <a:r>
              <a:rPr lang="es-ES" dirty="0"/>
              <a:t>Mortalidad en pacientes con psoriasis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4A7212-A3BC-13C0-8506-BB8095F31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2" y="1825625"/>
            <a:ext cx="6288258" cy="4351338"/>
          </a:xfrm>
        </p:spPr>
        <p:txBody>
          <a:bodyPr/>
          <a:lstStyle/>
          <a:p>
            <a:r>
              <a:rPr lang="es-ES" sz="2400" dirty="0">
                <a:solidFill>
                  <a:srgbClr val="002060"/>
                </a:solidFill>
              </a:rPr>
              <a:t>Psoriasis se asocia con un </a:t>
            </a:r>
            <a:r>
              <a:rPr lang="es-ES" sz="2400" b="1" dirty="0">
                <a:solidFill>
                  <a:srgbClr val="002060"/>
                </a:solidFill>
              </a:rPr>
              <a:t>mayor riesgo de mortalidad por todas las causas</a:t>
            </a:r>
            <a:r>
              <a:rPr lang="es-ES" sz="2400" dirty="0">
                <a:solidFill>
                  <a:srgbClr val="002060"/>
                </a:solidFill>
              </a:rPr>
              <a:t>, especialmente por </a:t>
            </a:r>
            <a:r>
              <a:rPr lang="es-ES" sz="2400" b="1" dirty="0">
                <a:solidFill>
                  <a:srgbClr val="002060"/>
                </a:solidFill>
              </a:rPr>
              <a:t>causa cardiovascular</a:t>
            </a:r>
          </a:p>
          <a:p>
            <a:r>
              <a:rPr lang="es-ES" sz="2400" dirty="0">
                <a:solidFill>
                  <a:srgbClr val="002060"/>
                </a:solidFill>
              </a:rPr>
              <a:t>Esta asociación aumenta con la severidad de la enfermedad.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3794950-EE7A-9EC7-1DAB-67C6D0DAE575}"/>
              </a:ext>
            </a:extLst>
          </p:cNvPr>
          <p:cNvSpPr txBox="1"/>
          <p:nvPr/>
        </p:nvSpPr>
        <p:spPr>
          <a:xfrm>
            <a:off x="3404382" y="6583306"/>
            <a:ext cx="872020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Dhana et al. All-cause and cause-specific mortality in psoriasis: a systematic review and meta-analysis. Journal of the American Academy of Dermatology. 2018;80(5):1332-1343</a:t>
            </a:r>
            <a:endParaRPr lang="es-ES" sz="9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2CF86C7-D9F1-4E0B-CCC1-5899BE61A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290" y="687038"/>
            <a:ext cx="2598645" cy="59212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77FC458-3B49-5B8C-DE7E-9640B3F83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0309" y="161813"/>
            <a:ext cx="3212332" cy="406624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A40E913D-D44C-FEDC-E450-01EC93109510}"/>
              </a:ext>
            </a:extLst>
          </p:cNvPr>
          <p:cNvSpPr/>
          <p:nvPr/>
        </p:nvSpPr>
        <p:spPr>
          <a:xfrm>
            <a:off x="6710290" y="977705"/>
            <a:ext cx="2651759" cy="569741"/>
          </a:xfrm>
          <a:prstGeom prst="rect">
            <a:avLst/>
          </a:prstGeom>
          <a:noFill/>
          <a:ln w="222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817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C52B4-F4BC-7F47-8A3F-DBEC12227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8775" y="2997741"/>
            <a:ext cx="6079525" cy="1305878"/>
          </a:xfrm>
        </p:spPr>
        <p:txBody>
          <a:bodyPr anchor="t"/>
          <a:lstStyle/>
          <a:p>
            <a:r>
              <a:rPr lang="es-ES_tradnl" sz="2800" dirty="0"/>
              <a:t>Psoriasis y sus Comorbilidades Cardiovasculares </a:t>
            </a:r>
            <a:endParaRPr lang="es-ES" sz="28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31FBC36-E8FD-6EED-842A-E3E4F06F7F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8775" y="4086236"/>
            <a:ext cx="6079525" cy="770020"/>
          </a:xfrm>
        </p:spPr>
        <p:txBody>
          <a:bodyPr>
            <a:normAutofit/>
          </a:bodyPr>
          <a:lstStyle/>
          <a:p>
            <a:r>
              <a:rPr lang="es-ES_tradnl" sz="2800" dirty="0"/>
              <a:t>Caso clínico de Pepe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268854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3A76D5-11E9-4946-AC0C-3BA54D906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707" y="1690688"/>
            <a:ext cx="8339312" cy="4351338"/>
          </a:xfrm>
        </p:spPr>
        <p:txBody>
          <a:bodyPr/>
          <a:lstStyle/>
          <a:p>
            <a:r>
              <a:rPr lang="es-ES" dirty="0">
                <a:solidFill>
                  <a:srgbClr val="002754"/>
                </a:solidFill>
              </a:rPr>
              <a:t>Acude a nuestra consulta </a:t>
            </a:r>
            <a:r>
              <a:rPr lang="es-ES" b="1" dirty="0">
                <a:solidFill>
                  <a:srgbClr val="002754"/>
                </a:solidFill>
              </a:rPr>
              <a:t>Pepe de 58 años</a:t>
            </a:r>
            <a:r>
              <a:rPr lang="es-ES" dirty="0">
                <a:solidFill>
                  <a:srgbClr val="002754"/>
                </a:solidFill>
              </a:rPr>
              <a:t>.</a:t>
            </a:r>
          </a:p>
          <a:p>
            <a:r>
              <a:rPr lang="es-ES" dirty="0">
                <a:solidFill>
                  <a:srgbClr val="002754"/>
                </a:solidFill>
              </a:rPr>
              <a:t>Es un actor famoso. Le acaban de conceder un Goya</a:t>
            </a:r>
          </a:p>
          <a:p>
            <a:r>
              <a:rPr lang="es-ES" dirty="0">
                <a:solidFill>
                  <a:srgbClr val="002754"/>
                </a:solidFill>
              </a:rPr>
              <a:t>Ha cambiado de médico por discrepancias con su anterior facultativo.</a:t>
            </a:r>
          </a:p>
          <a:p>
            <a:r>
              <a:rPr lang="es-ES" dirty="0">
                <a:solidFill>
                  <a:srgbClr val="002754"/>
                </a:solidFill>
              </a:rPr>
              <a:t>Viene a conocernos y a pedirnos una analítica de control. </a:t>
            </a:r>
          </a:p>
          <a:p>
            <a:r>
              <a:rPr lang="es-ES" dirty="0">
                <a:solidFill>
                  <a:srgbClr val="002754"/>
                </a:solidFill>
              </a:rPr>
              <a:t>Se encuentra bien. </a:t>
            </a:r>
          </a:p>
          <a:p>
            <a:r>
              <a:rPr lang="es-ES" dirty="0">
                <a:solidFill>
                  <a:srgbClr val="002754"/>
                </a:solidFill>
              </a:rPr>
              <a:t>En el último reconocimiento de la empresa le indicaron que tenía alto el colesterol.</a:t>
            </a:r>
          </a:p>
          <a:p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25CDE6-E528-70FA-7D1E-8FA571084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723" y="365125"/>
            <a:ext cx="7910677" cy="1325563"/>
          </a:xfrm>
        </p:spPr>
        <p:txBody>
          <a:bodyPr/>
          <a:lstStyle/>
          <a:p>
            <a:r>
              <a:rPr lang="es-ES" dirty="0"/>
              <a:t>Motivo de consulta</a:t>
            </a:r>
          </a:p>
        </p:txBody>
      </p:sp>
    </p:spTree>
    <p:extLst>
      <p:ext uri="{BB962C8B-B14F-4D97-AF65-F5344CB8AC3E}">
        <p14:creationId xmlns:p14="http://schemas.microsoft.com/office/powerpoint/2010/main" val="4182985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AAD31-DF9F-72B5-99CA-F3C94C920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Antecedentes personales/familiares y exploración física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110A4F-74FF-4D52-63C4-BD4847C32EF3}"/>
              </a:ext>
            </a:extLst>
          </p:cNvPr>
          <p:cNvSpPr txBox="1"/>
          <p:nvPr/>
        </p:nvSpPr>
        <p:spPr>
          <a:xfrm>
            <a:off x="2061768" y="1718311"/>
            <a:ext cx="25515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754"/>
                </a:solidFill>
              </a:rPr>
              <a:t>Antecedentes Personales</a:t>
            </a:r>
            <a:endParaRPr lang="es-ES" dirty="0">
              <a:solidFill>
                <a:srgbClr val="00275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F78DE0F-A6AC-BB57-4C61-6EAC83177456}"/>
              </a:ext>
            </a:extLst>
          </p:cNvPr>
          <p:cNvSpPr txBox="1"/>
          <p:nvPr/>
        </p:nvSpPr>
        <p:spPr>
          <a:xfrm>
            <a:off x="2061768" y="4553264"/>
            <a:ext cx="255152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754"/>
                </a:solidFill>
              </a:rPr>
              <a:t>Antecedentes Familiares</a:t>
            </a:r>
            <a:endParaRPr lang="es-ES" dirty="0">
              <a:solidFill>
                <a:srgbClr val="002754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7129E37-EC6A-A819-66B2-F080D3DFE803}"/>
              </a:ext>
            </a:extLst>
          </p:cNvPr>
          <p:cNvSpPr txBox="1"/>
          <p:nvPr/>
        </p:nvSpPr>
        <p:spPr>
          <a:xfrm>
            <a:off x="842446" y="2299917"/>
            <a:ext cx="4990172" cy="206454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rgbClr val="002754"/>
                </a:solidFill>
              </a:rPr>
              <a:t>Dislipemia</a:t>
            </a:r>
            <a:r>
              <a:rPr lang="es-ES" dirty="0">
                <a:solidFill>
                  <a:srgbClr val="002754"/>
                </a:solidFill>
              </a:rPr>
              <a:t> a tratamiento con dieta y ejercicio.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rgbClr val="002754"/>
                </a:solidFill>
              </a:rPr>
              <a:t>Psoriasis</a:t>
            </a:r>
            <a:r>
              <a:rPr lang="es-ES" dirty="0">
                <a:solidFill>
                  <a:srgbClr val="002754"/>
                </a:solidFill>
              </a:rPr>
              <a:t> de años de evolución a tratamiento con </a:t>
            </a:r>
            <a:r>
              <a:rPr lang="es-ES" dirty="0" err="1">
                <a:solidFill>
                  <a:srgbClr val="002754"/>
                </a:solidFill>
              </a:rPr>
              <a:t>Calcipotriol</a:t>
            </a:r>
            <a:r>
              <a:rPr lang="es-ES" dirty="0">
                <a:solidFill>
                  <a:srgbClr val="002754"/>
                </a:solidFill>
              </a:rPr>
              <a:t>/Betametasona en espuma.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rgbClr val="002754"/>
                </a:solidFill>
              </a:rPr>
              <a:t>Fumador</a:t>
            </a:r>
            <a:r>
              <a:rPr lang="es-ES" dirty="0">
                <a:solidFill>
                  <a:srgbClr val="002754"/>
                </a:solidFill>
              </a:rPr>
              <a:t> de 20 </a:t>
            </a:r>
            <a:r>
              <a:rPr lang="es-ES" dirty="0" err="1">
                <a:solidFill>
                  <a:srgbClr val="002754"/>
                </a:solidFill>
              </a:rPr>
              <a:t>cig</a:t>
            </a:r>
            <a:r>
              <a:rPr lang="es-ES" dirty="0">
                <a:solidFill>
                  <a:srgbClr val="002754"/>
                </a:solidFill>
              </a:rPr>
              <a:t>/día desde hace 30 años.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rgbClr val="002754"/>
                </a:solidFill>
              </a:rPr>
              <a:t>Bebedor ocasional </a:t>
            </a:r>
            <a:r>
              <a:rPr lang="es-ES" dirty="0">
                <a:solidFill>
                  <a:srgbClr val="002754"/>
                </a:solidFill>
              </a:rPr>
              <a:t>los fines de semana.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b="1" i="1" dirty="0">
                <a:solidFill>
                  <a:srgbClr val="002754"/>
                </a:solidFill>
              </a:rPr>
              <a:t>Hábito sedentario</a:t>
            </a:r>
            <a:r>
              <a:rPr lang="es-ES" dirty="0">
                <a:solidFill>
                  <a:srgbClr val="002754"/>
                </a:solidFill>
              </a:rPr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E31B1AF-8C79-A11F-150A-C69A93DC112E}"/>
              </a:ext>
            </a:extLst>
          </p:cNvPr>
          <p:cNvSpPr txBox="1"/>
          <p:nvPr/>
        </p:nvSpPr>
        <p:spPr>
          <a:xfrm>
            <a:off x="842446" y="5126141"/>
            <a:ext cx="5004504" cy="139974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Padre</a:t>
            </a:r>
            <a:r>
              <a:rPr lang="es-ES" dirty="0">
                <a:solidFill>
                  <a:srgbClr val="002754"/>
                </a:solidFill>
              </a:rPr>
              <a:t> fallecido a los 57 por un IAM. También tenia psoriasis.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Madre</a:t>
            </a:r>
            <a:r>
              <a:rPr lang="es-ES" dirty="0">
                <a:solidFill>
                  <a:srgbClr val="002754"/>
                </a:solidFill>
              </a:rPr>
              <a:t> obesa con DM tipo II, HTA, dislipemia y distimia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18C62C4-C639-5DB9-A228-EFA38ADDC9D1}"/>
              </a:ext>
            </a:extLst>
          </p:cNvPr>
          <p:cNvSpPr txBox="1"/>
          <p:nvPr/>
        </p:nvSpPr>
        <p:spPr>
          <a:xfrm>
            <a:off x="8419534" y="1692307"/>
            <a:ext cx="12573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754"/>
                </a:solidFill>
              </a:rPr>
              <a:t>Constantes</a:t>
            </a:r>
            <a:endParaRPr lang="es-ES" dirty="0">
              <a:solidFill>
                <a:srgbClr val="002754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BB5469-B745-7785-4968-83A6842069B3}"/>
              </a:ext>
            </a:extLst>
          </p:cNvPr>
          <p:cNvSpPr txBox="1"/>
          <p:nvPr/>
        </p:nvSpPr>
        <p:spPr>
          <a:xfrm>
            <a:off x="7464622" y="2299917"/>
            <a:ext cx="3348111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754"/>
                </a:solidFill>
              </a:rPr>
              <a:t>IMC: </a:t>
            </a:r>
            <a:r>
              <a:rPr lang="es-ES" dirty="0">
                <a:solidFill>
                  <a:srgbClr val="002754"/>
                </a:solidFill>
              </a:rPr>
              <a:t>35,2 kg/m2 (obeso grado II)</a:t>
            </a:r>
          </a:p>
          <a:p>
            <a:r>
              <a:rPr lang="es-ES" b="1" dirty="0">
                <a:solidFill>
                  <a:srgbClr val="002754"/>
                </a:solidFill>
              </a:rPr>
              <a:t>Presión arterial: </a:t>
            </a:r>
            <a:r>
              <a:rPr lang="es-ES" dirty="0">
                <a:solidFill>
                  <a:srgbClr val="002754"/>
                </a:solidFill>
              </a:rPr>
              <a:t>149/95 mmHg. (Media de 3 determinaciones en consulta)</a:t>
            </a:r>
          </a:p>
          <a:p>
            <a:r>
              <a:rPr lang="es-ES" b="1" dirty="0">
                <a:solidFill>
                  <a:srgbClr val="002754"/>
                </a:solidFill>
              </a:rPr>
              <a:t>Perímetro abdominal: </a:t>
            </a:r>
            <a:r>
              <a:rPr lang="es-ES" dirty="0">
                <a:solidFill>
                  <a:srgbClr val="002754"/>
                </a:solidFill>
              </a:rPr>
              <a:t>117 cm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82AC49F-DEAF-9658-D4B9-ED0245602F85}"/>
              </a:ext>
            </a:extLst>
          </p:cNvPr>
          <p:cNvSpPr txBox="1"/>
          <p:nvPr/>
        </p:nvSpPr>
        <p:spPr>
          <a:xfrm>
            <a:off x="7827744" y="4002165"/>
            <a:ext cx="262186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754"/>
                </a:solidFill>
              </a:rPr>
              <a:t>Exploración física general</a:t>
            </a:r>
            <a:endParaRPr lang="es-ES" dirty="0">
              <a:solidFill>
                <a:srgbClr val="002754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E414FC7-8D96-C565-037D-DCC44DBCDAE7}"/>
              </a:ext>
            </a:extLst>
          </p:cNvPr>
          <p:cNvSpPr txBox="1"/>
          <p:nvPr/>
        </p:nvSpPr>
        <p:spPr>
          <a:xfrm>
            <a:off x="6368124" y="4594121"/>
            <a:ext cx="5360120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002754"/>
                </a:solidFill>
              </a:rPr>
              <a:t>CyC</a:t>
            </a:r>
            <a:r>
              <a:rPr lang="es-ES" b="1" dirty="0">
                <a:solidFill>
                  <a:srgbClr val="002754"/>
                </a:solidFill>
              </a:rPr>
              <a:t>:</a:t>
            </a:r>
            <a:r>
              <a:rPr lang="es-ES" dirty="0">
                <a:solidFill>
                  <a:srgbClr val="002754"/>
                </a:solidFill>
              </a:rPr>
              <a:t> No adenopatías, tiroides normal.</a:t>
            </a:r>
          </a:p>
          <a:p>
            <a:r>
              <a:rPr lang="es-ES" b="1" dirty="0">
                <a:solidFill>
                  <a:srgbClr val="002754"/>
                </a:solidFill>
              </a:rPr>
              <a:t>Ac:</a:t>
            </a:r>
            <a:r>
              <a:rPr lang="es-ES" dirty="0">
                <a:solidFill>
                  <a:srgbClr val="002754"/>
                </a:solidFill>
              </a:rPr>
              <a:t> Rítmico sin soplos. </a:t>
            </a:r>
          </a:p>
          <a:p>
            <a:r>
              <a:rPr lang="es-ES" b="1" dirty="0">
                <a:solidFill>
                  <a:srgbClr val="002754"/>
                </a:solidFill>
              </a:rPr>
              <a:t>Ap:</a:t>
            </a:r>
            <a:r>
              <a:rPr lang="es-ES" dirty="0">
                <a:solidFill>
                  <a:srgbClr val="002754"/>
                </a:solidFill>
              </a:rPr>
              <a:t> Murmullo vesicular conservado en ambos campos pulmonares.</a:t>
            </a:r>
          </a:p>
          <a:p>
            <a:r>
              <a:rPr lang="es-ES" b="1" dirty="0">
                <a:solidFill>
                  <a:srgbClr val="002754"/>
                </a:solidFill>
              </a:rPr>
              <a:t>Abd: </a:t>
            </a:r>
            <a:r>
              <a:rPr lang="es-ES" dirty="0">
                <a:solidFill>
                  <a:srgbClr val="002754"/>
                </a:solidFill>
              </a:rPr>
              <a:t>Blando depresible sin masas ni megalias.</a:t>
            </a:r>
          </a:p>
          <a:p>
            <a:r>
              <a:rPr lang="es-ES" b="1" dirty="0">
                <a:solidFill>
                  <a:srgbClr val="002754"/>
                </a:solidFill>
              </a:rPr>
              <a:t>MMII:</a:t>
            </a:r>
            <a:r>
              <a:rPr lang="es-ES" dirty="0">
                <a:solidFill>
                  <a:srgbClr val="002754"/>
                </a:solidFill>
              </a:rPr>
              <a:t> Sin edemas</a:t>
            </a:r>
          </a:p>
        </p:txBody>
      </p:sp>
    </p:spTree>
    <p:extLst>
      <p:ext uri="{BB962C8B-B14F-4D97-AF65-F5344CB8AC3E}">
        <p14:creationId xmlns:p14="http://schemas.microsoft.com/office/powerpoint/2010/main" val="3634742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D60DD-F820-3DD8-5D57-4517B264F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Exploración dermatológica</a:t>
            </a:r>
          </a:p>
        </p:txBody>
      </p:sp>
      <p:pic>
        <p:nvPicPr>
          <p:cNvPr id="4" name="Imagen 3" descr="Un tatuaje en el brazo de una persona&#10;&#10;Descripción generada automáticamente con confianza baja">
            <a:extLst>
              <a:ext uri="{FF2B5EF4-FFF2-40B4-BE49-F238E27FC236}">
                <a16:creationId xmlns:a16="http://schemas.microsoft.com/office/drawing/2014/main" id="{301D169D-417C-E94A-DC19-BEAA24A5A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39" y="0"/>
            <a:ext cx="3291342" cy="182562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65C9B7F-08FF-772E-72E5-3C5BF973F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413" y="2363373"/>
            <a:ext cx="4772864" cy="328214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8790893-2952-19FE-E765-0E912312A9F7}"/>
              </a:ext>
            </a:extLst>
          </p:cNvPr>
          <p:cNvSpPr txBox="1"/>
          <p:nvPr/>
        </p:nvSpPr>
        <p:spPr>
          <a:xfrm>
            <a:off x="422032" y="2317765"/>
            <a:ext cx="5816990" cy="378885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Placas simétricas eritematosas, bien delimitadas, cubiertas por escamas plateadas. Aisladas escoriaciones por rascado.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Afectan al tronco, espalda, nalgas, MMSS y MMII.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Estimamos el BSA </a:t>
            </a:r>
            <a:r>
              <a:rPr lang="es-ES" dirty="0"/>
              <a:t>y está en torno al 8-10%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Calculamos PASI</a:t>
            </a:r>
            <a:r>
              <a:rPr lang="es-ES" dirty="0"/>
              <a:t>: 9 </a:t>
            </a:r>
          </a:p>
          <a:p>
            <a:pPr lvl="1">
              <a:lnSpc>
                <a:spcPct val="150000"/>
              </a:lnSpc>
            </a:pPr>
            <a:r>
              <a:rPr lang="es-ES" dirty="0"/>
              <a:t>(</a:t>
            </a:r>
            <a:r>
              <a:rPr lang="es-ES" dirty="0">
                <a:hlinkClick r:id="rId4"/>
              </a:rPr>
              <a:t>https://aedv.es/calculadora-pasi/#</a:t>
            </a:r>
            <a:r>
              <a:rPr lang="es-ES" dirty="0"/>
              <a:t>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dirty="0"/>
              <a:t>No usa correctamente el tratamiento tópico. </a:t>
            </a:r>
            <a:r>
              <a:rPr lang="es-ES" dirty="0"/>
              <a:t>Le resulta muy incómodo.</a:t>
            </a:r>
          </a:p>
        </p:txBody>
      </p:sp>
    </p:spTree>
    <p:extLst>
      <p:ext uri="{BB962C8B-B14F-4D97-AF65-F5344CB8AC3E}">
        <p14:creationId xmlns:p14="http://schemas.microsoft.com/office/powerpoint/2010/main" val="3835729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2032" y="365125"/>
            <a:ext cx="10402986" cy="1325563"/>
          </a:xfrm>
        </p:spPr>
        <p:txBody>
          <a:bodyPr>
            <a:normAutofit/>
          </a:bodyPr>
          <a:lstStyle/>
          <a:p>
            <a:r>
              <a:rPr lang="es-ES_tradnl" sz="2800" dirty="0"/>
              <a:t>Exoneración de responsabilidad y uso de la presentación</a:t>
            </a:r>
          </a:p>
        </p:txBody>
      </p:sp>
      <p:sp>
        <p:nvSpPr>
          <p:cNvPr id="4" name="Google Shape;37;p30">
            <a:extLst>
              <a:ext uri="{FF2B5EF4-FFF2-40B4-BE49-F238E27FC236}">
                <a16:creationId xmlns:a16="http://schemas.microsoft.com/office/drawing/2014/main" id="{37AA9693-9F18-3E5B-E112-B7190C477A92}"/>
              </a:ext>
            </a:extLst>
          </p:cNvPr>
          <p:cNvSpPr txBox="1"/>
          <p:nvPr/>
        </p:nvSpPr>
        <p:spPr>
          <a:xfrm>
            <a:off x="445492" y="1469917"/>
            <a:ext cx="11301000" cy="4832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  <a:endParaRPr sz="1400" dirty="0">
              <a:solidFill>
                <a:srgbClr val="1F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1F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  <a:endParaRPr sz="1400" dirty="0">
              <a:solidFill>
                <a:srgbClr val="1F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1F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 </a:t>
            </a:r>
            <a:endParaRPr sz="1400" dirty="0">
              <a:solidFill>
                <a:srgbClr val="1F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1F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Igualmente, todos los nombres comerciales, marcas o signos distintivos de cualquier clase contenidos en la Presentación están protegidos por la Ley.</a:t>
            </a:r>
            <a:endParaRPr sz="1400" dirty="0">
              <a:solidFill>
                <a:srgbClr val="1F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400" dirty="0">
              <a:solidFill>
                <a:srgbClr val="1F38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s-ES" sz="1400" dirty="0">
                <a:solidFill>
                  <a:srgbClr val="1F38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reproducción, distribución, comercialización, transformación, comunicación pública y, en general, cualquier otra forma de explotación, por cualquier procedimiento, de todo o parte de la Presentación 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</a:t>
            </a:r>
            <a:endParaRPr sz="1400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400" b="0" i="0" u="none" strike="noStrike" cap="none" dirty="0">
              <a:solidFill>
                <a:srgbClr val="1F3864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52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703FCA-2270-8EE4-BE6C-44C867FF3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BSA: Superficie corporal afectada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524EE3-760F-D105-551E-BBAC7F517D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61" t="27616" r="71438" b="46341"/>
          <a:stretch/>
        </p:blipFill>
        <p:spPr>
          <a:xfrm>
            <a:off x="4330196" y="1693663"/>
            <a:ext cx="1283813" cy="138277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E586AC2-1FE4-61E6-00F2-862AE9D7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471" y="1520300"/>
            <a:ext cx="2057578" cy="2004234"/>
          </a:xfrm>
          <a:prstGeom prst="rect">
            <a:avLst/>
          </a:prstGeom>
        </p:spPr>
      </p:pic>
      <p:sp>
        <p:nvSpPr>
          <p:cNvPr id="11" name="Text Box 23">
            <a:extLst>
              <a:ext uri="{FF2B5EF4-FFF2-40B4-BE49-F238E27FC236}">
                <a16:creationId xmlns:a16="http://schemas.microsoft.com/office/drawing/2014/main" id="{9E7400B9-E9EE-D4C8-3749-00466DAA7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0681" y="2106918"/>
            <a:ext cx="2526465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>
              <a:buFontTx/>
              <a:buNone/>
              <a:defRPr sz="1600">
                <a:latin typeface="Calibri" panose="020F0502020204030204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latin typeface="Arial" charset="0"/>
              </a:defRPr>
            </a:lvl3pPr>
            <a:lvl4pPr marL="1600200" indent="-228600" eaLnBrk="0" hangingPunct="0">
              <a:buChar char="–"/>
              <a:defRPr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9pPr>
          </a:lstStyle>
          <a:p>
            <a:pPr algn="ctr"/>
            <a:r>
              <a:rPr lang="es-ES" dirty="0">
                <a:solidFill>
                  <a:srgbClr val="002754"/>
                </a:solidFill>
                <a:latin typeface="+mn-lt"/>
                <a:cs typeface="Arial" panose="020B0604020202020204" pitchFamily="34" charset="0"/>
              </a:rPr>
              <a:t>Estimación de la extensión de la superficie corporal afectada (%)</a:t>
            </a:r>
          </a:p>
        </p:txBody>
      </p:sp>
      <p:sp>
        <p:nvSpPr>
          <p:cNvPr id="12" name="Text Box 21">
            <a:extLst>
              <a:ext uri="{FF2B5EF4-FFF2-40B4-BE49-F238E27FC236}">
                <a16:creationId xmlns:a16="http://schemas.microsoft.com/office/drawing/2014/main" id="{AA0BC2FE-099A-B995-4DD2-3F5AAB924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6608" y="2230028"/>
            <a:ext cx="1787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s-ES" sz="3200" b="1" dirty="0">
                <a:solidFill>
                  <a:srgbClr val="006783"/>
                </a:solidFill>
                <a:latin typeface="+mn-lt"/>
                <a:cs typeface="Arial" panose="020B0604020202020204" pitchFamily="34" charset="0"/>
              </a:rPr>
              <a:t>0-100</a:t>
            </a:r>
          </a:p>
        </p:txBody>
      </p:sp>
      <p:sp>
        <p:nvSpPr>
          <p:cNvPr id="16" name="2 Marcador de contenido">
            <a:extLst>
              <a:ext uri="{FF2B5EF4-FFF2-40B4-BE49-F238E27FC236}">
                <a16:creationId xmlns:a16="http://schemas.microsoft.com/office/drawing/2014/main" id="{6A97C293-AF03-01F0-E7AF-11BD42206D13}"/>
              </a:ext>
            </a:extLst>
          </p:cNvPr>
          <p:cNvSpPr txBox="1">
            <a:spLocks/>
          </p:cNvSpPr>
          <p:nvPr/>
        </p:nvSpPr>
        <p:spPr>
          <a:xfrm>
            <a:off x="1003769" y="3872806"/>
            <a:ext cx="6338728" cy="23371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3900" indent="-368300">
              <a:lnSpc>
                <a:spcPct val="150000"/>
              </a:lnSpc>
              <a:buClr>
                <a:schemeClr val="accent4"/>
              </a:buClr>
            </a:pPr>
            <a:r>
              <a:rPr lang="es-ES" sz="2000" dirty="0">
                <a:solidFill>
                  <a:srgbClr val="002060"/>
                </a:solidFill>
                <a:cs typeface="Arial" panose="020B0604020202020204" pitchFamily="34" charset="0"/>
              </a:rPr>
              <a:t>Cabeza y cuello 10 %  (10 palmas)</a:t>
            </a:r>
          </a:p>
          <a:p>
            <a:pPr marL="723900" indent="-368300">
              <a:lnSpc>
                <a:spcPct val="150000"/>
              </a:lnSpc>
              <a:buClr>
                <a:schemeClr val="accent4"/>
              </a:buClr>
            </a:pPr>
            <a:r>
              <a:rPr lang="es-ES" sz="2000" dirty="0">
                <a:solidFill>
                  <a:srgbClr val="002060"/>
                </a:solidFill>
                <a:cs typeface="Arial" panose="020B0604020202020204" pitchFamily="34" charset="0"/>
              </a:rPr>
              <a:t>Extremidades superiores 20 % (20 palmas)</a:t>
            </a:r>
          </a:p>
          <a:p>
            <a:pPr marL="723900" indent="-368300">
              <a:lnSpc>
                <a:spcPct val="150000"/>
              </a:lnSpc>
              <a:buClr>
                <a:schemeClr val="accent4"/>
              </a:buClr>
            </a:pPr>
            <a:r>
              <a:rPr lang="es-ES" sz="2000" dirty="0">
                <a:solidFill>
                  <a:srgbClr val="002060"/>
                </a:solidFill>
                <a:cs typeface="Arial"/>
              </a:rPr>
              <a:t>Tronco (axilas e ingles) 30 % (30 palmas)</a:t>
            </a:r>
            <a:endParaRPr lang="es-ES" sz="2000" dirty="0">
              <a:solidFill>
                <a:srgbClr val="002060"/>
              </a:solidFill>
              <a:ea typeface="Calibri"/>
              <a:cs typeface="Arial"/>
            </a:endParaRPr>
          </a:p>
          <a:p>
            <a:pPr marL="723900" indent="-368300">
              <a:lnSpc>
                <a:spcPct val="150000"/>
              </a:lnSpc>
              <a:buClr>
                <a:schemeClr val="accent4"/>
              </a:buClr>
            </a:pPr>
            <a:r>
              <a:rPr lang="es-ES" sz="2000" dirty="0">
                <a:solidFill>
                  <a:srgbClr val="002060"/>
                </a:solidFill>
                <a:cs typeface="Arial" panose="020B0604020202020204" pitchFamily="34" charset="0"/>
              </a:rPr>
              <a:t>Extremidades inferiores (nalgas) 40 % (40 palmas)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6597AC36-FA8B-F25D-BDF2-DAFDD8FB6AFB}"/>
              </a:ext>
            </a:extLst>
          </p:cNvPr>
          <p:cNvSpPr/>
          <p:nvPr/>
        </p:nvSpPr>
        <p:spPr>
          <a:xfrm>
            <a:off x="7745708" y="4237992"/>
            <a:ext cx="4080680" cy="16067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es-ES" sz="2000" b="1" dirty="0">
                <a:solidFill>
                  <a:schemeClr val="bg1"/>
                </a:solidFill>
                <a:ea typeface="Verdana" panose="020B0604030504040204" pitchFamily="34" charset="0"/>
              </a:rPr>
              <a:t>La psoriasis puede considerarse</a:t>
            </a:r>
            <a:r>
              <a:rPr lang="es-ES" sz="2000" b="1" baseline="30000" dirty="0">
                <a:solidFill>
                  <a:schemeClr val="bg1"/>
                </a:solidFill>
                <a:ea typeface="Verdana" panose="020B0604030504040204" pitchFamily="34" charset="0"/>
              </a:rPr>
              <a:t>1</a:t>
            </a:r>
            <a:r>
              <a:rPr lang="es-ES" sz="2000" b="1" dirty="0">
                <a:solidFill>
                  <a:schemeClr val="bg1"/>
                </a:solidFill>
                <a:ea typeface="Verdana" panose="020B0604030504040204" pitchFamily="34" charset="0"/>
              </a:rPr>
              <a:t>:</a:t>
            </a:r>
          </a:p>
          <a:p>
            <a:pPr marL="180000"/>
            <a:r>
              <a:rPr lang="es-ES" dirty="0">
                <a:solidFill>
                  <a:schemeClr val="bg1"/>
                </a:solidFill>
                <a:ea typeface="Verdana" panose="020B0604030504040204" pitchFamily="34" charset="0"/>
              </a:rPr>
              <a:t>• </a:t>
            </a:r>
            <a:r>
              <a:rPr lang="es-ES" b="1" dirty="0">
                <a:solidFill>
                  <a:schemeClr val="bg1"/>
                </a:solidFill>
                <a:ea typeface="Verdana" panose="020B0604030504040204" pitchFamily="34" charset="0"/>
              </a:rPr>
              <a:t>Leve: </a:t>
            </a:r>
            <a:r>
              <a:rPr lang="es-ES" dirty="0">
                <a:solidFill>
                  <a:schemeClr val="bg1"/>
                </a:solidFill>
                <a:ea typeface="Verdana" panose="020B0604030504040204" pitchFamily="34" charset="0"/>
              </a:rPr>
              <a:t>BSA menos del 3 % </a:t>
            </a:r>
          </a:p>
          <a:p>
            <a:pPr marL="180000"/>
            <a:r>
              <a:rPr lang="es-ES" dirty="0">
                <a:solidFill>
                  <a:schemeClr val="bg1"/>
                </a:solidFill>
                <a:ea typeface="Verdana" panose="020B0604030504040204" pitchFamily="34" charset="0"/>
              </a:rPr>
              <a:t>• </a:t>
            </a:r>
            <a:r>
              <a:rPr lang="es-ES" b="1" dirty="0">
                <a:solidFill>
                  <a:schemeClr val="bg1"/>
                </a:solidFill>
                <a:ea typeface="Verdana" panose="020B0604030504040204" pitchFamily="34" charset="0"/>
              </a:rPr>
              <a:t>Moderada:</a:t>
            </a:r>
            <a:r>
              <a:rPr lang="es-ES" dirty="0">
                <a:solidFill>
                  <a:schemeClr val="bg1"/>
                </a:solidFill>
                <a:ea typeface="Verdana" panose="020B0604030504040204" pitchFamily="34" charset="0"/>
              </a:rPr>
              <a:t> BSA del 3 % al 10 % </a:t>
            </a:r>
          </a:p>
          <a:p>
            <a:pPr marL="180000"/>
            <a:r>
              <a:rPr lang="es-ES" dirty="0">
                <a:solidFill>
                  <a:schemeClr val="bg1"/>
                </a:solidFill>
                <a:ea typeface="Verdana" panose="020B0604030504040204" pitchFamily="34" charset="0"/>
              </a:rPr>
              <a:t>• </a:t>
            </a:r>
            <a:r>
              <a:rPr lang="es-ES" b="1" dirty="0">
                <a:solidFill>
                  <a:schemeClr val="bg1"/>
                </a:solidFill>
                <a:ea typeface="Verdana" panose="020B0604030504040204" pitchFamily="34" charset="0"/>
              </a:rPr>
              <a:t>Grave: </a:t>
            </a:r>
            <a:r>
              <a:rPr lang="es-ES" dirty="0">
                <a:solidFill>
                  <a:schemeClr val="bg1"/>
                </a:solidFill>
                <a:ea typeface="Verdana" panose="020B0604030504040204" pitchFamily="34" charset="0"/>
              </a:rPr>
              <a:t>BSA más del 10 %</a:t>
            </a:r>
          </a:p>
          <a:p>
            <a:pPr algn="ctr"/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90B6E6-F78C-A083-0484-CCB1DFF64103}"/>
              </a:ext>
            </a:extLst>
          </p:cNvPr>
          <p:cNvSpPr txBox="1"/>
          <p:nvPr/>
        </p:nvSpPr>
        <p:spPr>
          <a:xfrm>
            <a:off x="422032" y="6492875"/>
            <a:ext cx="108095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1. Salgado-Boquete L,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BlinkMacSystemFont"/>
              </a:rPr>
              <a:t>Carrascosa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BlinkMacSystemFont"/>
              </a:rPr>
              <a:t> JM, Llamas-Velasco M, et al.. A new classification of the severity of psoriasis: what’s moderate psoriasis? Life 2021; 11: 627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9967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CEF970-EB2C-9991-DD0C-D10BF616A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1" y="365125"/>
            <a:ext cx="9479419" cy="1325563"/>
          </a:xfrm>
        </p:spPr>
        <p:txBody>
          <a:bodyPr>
            <a:normAutofit/>
          </a:bodyPr>
          <a:lstStyle/>
          <a:p>
            <a:r>
              <a:rPr lang="es-ES" dirty="0"/>
              <a:t>PASI: </a:t>
            </a:r>
            <a:r>
              <a:rPr lang="es-ES" sz="3600" dirty="0">
                <a:ea typeface="+mn-lt"/>
                <a:cs typeface="+mn-lt"/>
              </a:rPr>
              <a:t>Índice de Gravedad y Extensión de la Psoriasis</a:t>
            </a: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55AC2DAF-D01A-B690-DE5F-EBC1E9B26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1634" y="1877675"/>
            <a:ext cx="1912786" cy="1958510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1A2F5192-3C42-4E27-3678-C4579CAC65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60" t="27616" r="56344" b="46341"/>
          <a:stretch/>
        </p:blipFill>
        <p:spPr>
          <a:xfrm>
            <a:off x="240654" y="1690688"/>
            <a:ext cx="1048132" cy="2048282"/>
          </a:xfrm>
          <a:prstGeom prst="rect">
            <a:avLst/>
          </a:prstGeom>
        </p:spPr>
      </p:pic>
      <p:sp>
        <p:nvSpPr>
          <p:cNvPr id="7" name="Text Box 24">
            <a:extLst>
              <a:ext uri="{FF2B5EF4-FFF2-40B4-BE49-F238E27FC236}">
                <a16:creationId xmlns:a16="http://schemas.microsoft.com/office/drawing/2014/main" id="{72EA8F4B-6E20-E6BF-F5D9-0BA7962C2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702" y="4156723"/>
            <a:ext cx="2532651" cy="73866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indent="0">
              <a:buFontTx/>
              <a:buNone/>
              <a:defRPr sz="1600">
                <a:latin typeface="Calibri" panose="020F0502020204030204" pitchFamily="34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latin typeface="Arial" charset="0"/>
              </a:defRPr>
            </a:lvl3pPr>
            <a:lvl4pPr marL="1600200" indent="-228600" eaLnBrk="0" hangingPunct="0">
              <a:buChar char="–"/>
              <a:defRPr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latin typeface="Arial" charset="0"/>
              </a:defRPr>
            </a:lvl9pPr>
          </a:lstStyle>
          <a:p>
            <a:pPr algn="ctr"/>
            <a:r>
              <a:rPr lang="es-ES" sz="1400" dirty="0">
                <a:solidFill>
                  <a:srgbClr val="002754"/>
                </a:solidFill>
                <a:latin typeface="+mn-lt"/>
                <a:cs typeface="Arial" panose="020B0604020202020204" pitchFamily="34" charset="0"/>
              </a:rPr>
              <a:t>Descamación, enrojecimiento, induración y extensión de las placas por región del cuerpo</a:t>
            </a:r>
          </a:p>
        </p:txBody>
      </p:sp>
      <p:sp>
        <p:nvSpPr>
          <p:cNvPr id="8" name="Text Box 21">
            <a:extLst>
              <a:ext uri="{FF2B5EF4-FFF2-40B4-BE49-F238E27FC236}">
                <a16:creationId xmlns:a16="http://schemas.microsoft.com/office/drawing/2014/main" id="{FBD49D91-7ED7-70E9-6EBC-78ADEA629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38491" y="4023172"/>
            <a:ext cx="17873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buFont typeface="Arial" charset="0"/>
              <a:buChar char="–"/>
              <a:defRPr sz="2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C99"/>
              </a:buClr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s-ES" sz="3200" b="1" dirty="0">
                <a:solidFill>
                  <a:srgbClr val="006783"/>
                </a:solidFill>
                <a:latin typeface="+mn-lt"/>
                <a:cs typeface="Arial" panose="020B0604020202020204" pitchFamily="34" charset="0"/>
              </a:rPr>
              <a:t>0-72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A348DC6-7876-E3CB-7996-3D71C31802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9980" y="1793269"/>
            <a:ext cx="7547136" cy="3916704"/>
          </a:xfrm>
          <a:prstGeom prst="rect">
            <a:avLst/>
          </a:prstGeom>
        </p:spPr>
      </p:pic>
      <p:sp>
        <p:nvSpPr>
          <p:cNvPr id="13" name="TextBox 11">
            <a:extLst>
              <a:ext uri="{FF2B5EF4-FFF2-40B4-BE49-F238E27FC236}">
                <a16:creationId xmlns:a16="http://schemas.microsoft.com/office/drawing/2014/main" id="{8D8A98F7-0C78-9A91-40DB-7E7B5FBDE4A5}"/>
              </a:ext>
            </a:extLst>
          </p:cNvPr>
          <p:cNvSpPr txBox="1"/>
          <p:nvPr/>
        </p:nvSpPr>
        <p:spPr>
          <a:xfrm>
            <a:off x="6702331" y="6511480"/>
            <a:ext cx="54100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800" b="0" i="0" u="none" strike="noStrike">
                <a:solidFill>
                  <a:srgbClr val="6F6F6F"/>
                </a:solidFill>
                <a:effectLst/>
                <a:latin typeface="Nota Sans"/>
              </a:defRPr>
            </a:lvl1pPr>
          </a:lstStyle>
          <a:p>
            <a:r>
              <a:rPr lang="en-US" noProof="1">
                <a:latin typeface="+mn-lt"/>
              </a:rPr>
              <a:t>Samarasekera EJ, et al. Psoriasis: guidance on assessment and referral. Clinical medicine (London, England) 2014;14(2):178-82 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6FC63F9-E599-D788-01B1-AB32FE2ACEDF}"/>
              </a:ext>
            </a:extLst>
          </p:cNvPr>
          <p:cNvSpPr txBox="1"/>
          <p:nvPr/>
        </p:nvSpPr>
        <p:spPr>
          <a:xfrm>
            <a:off x="422031" y="5468297"/>
            <a:ext cx="347003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800" dirty="0">
                <a:ea typeface="+mn-lt"/>
                <a:cs typeface="+mn-lt"/>
                <a:hlinkClick r:id="rId5"/>
              </a:rPr>
              <a:t>https://aedv.es/calculadora-pasi/#</a:t>
            </a:r>
            <a:r>
              <a:rPr lang="es-ES" sz="1800" dirty="0">
                <a:ea typeface="+mn-lt"/>
                <a:cs typeface="+mn-lt"/>
              </a:rPr>
              <a:t> </a:t>
            </a:r>
            <a:endParaRPr lang="es-ES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66E05CDF-3B6F-7173-BD2B-661A4CAB9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174" y="5656480"/>
            <a:ext cx="6548150" cy="72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06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0F92E9-8211-1C8E-BAF6-A6AABED95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dirty="0"/>
              <a:t>Revisión pruebas complementarias en la historia clínica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D857B0B-6890-4B59-8B56-A7A8373C509F}"/>
              </a:ext>
            </a:extLst>
          </p:cNvPr>
          <p:cNvSpPr txBox="1"/>
          <p:nvPr/>
        </p:nvSpPr>
        <p:spPr>
          <a:xfrm>
            <a:off x="1124161" y="2959345"/>
            <a:ext cx="3930161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Glucemia:</a:t>
            </a:r>
            <a:r>
              <a:rPr lang="es-ES" dirty="0">
                <a:solidFill>
                  <a:srgbClr val="002754"/>
                </a:solidFill>
              </a:rPr>
              <a:t> 124 mg/dl; HbA1c: 6,2%.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Perfil lipídico: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Colesterol total: </a:t>
            </a:r>
            <a:r>
              <a:rPr lang="es-ES" dirty="0">
                <a:solidFill>
                  <a:srgbClr val="002754"/>
                </a:solidFill>
              </a:rPr>
              <a:t>193 mg/dl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c-HDL:</a:t>
            </a:r>
            <a:r>
              <a:rPr lang="es-ES" dirty="0">
                <a:solidFill>
                  <a:srgbClr val="002754"/>
                </a:solidFill>
              </a:rPr>
              <a:t> 38 mg/dl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c-LDL:</a:t>
            </a:r>
            <a:r>
              <a:rPr lang="es-ES" dirty="0">
                <a:solidFill>
                  <a:srgbClr val="002754"/>
                </a:solidFill>
              </a:rPr>
              <a:t> 118 mg/dl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Triglicéridos:</a:t>
            </a:r>
            <a:r>
              <a:rPr lang="es-ES" dirty="0">
                <a:solidFill>
                  <a:srgbClr val="002754"/>
                </a:solidFill>
              </a:rPr>
              <a:t> 184 mg/dl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Colesterol no HDL: </a:t>
            </a:r>
            <a:r>
              <a:rPr lang="es-ES" dirty="0">
                <a:solidFill>
                  <a:srgbClr val="002754"/>
                </a:solidFill>
              </a:rPr>
              <a:t>155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Función renal: </a:t>
            </a:r>
            <a:r>
              <a:rPr lang="es-ES" dirty="0">
                <a:solidFill>
                  <a:srgbClr val="002754"/>
                </a:solidFill>
              </a:rPr>
              <a:t>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Función hepática: </a:t>
            </a:r>
            <a:r>
              <a:rPr lang="es-ES" dirty="0">
                <a:solidFill>
                  <a:srgbClr val="002754"/>
                </a:solidFill>
              </a:rPr>
              <a:t>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Ionograma: </a:t>
            </a:r>
            <a:r>
              <a:rPr lang="es-ES" dirty="0">
                <a:solidFill>
                  <a:srgbClr val="002754"/>
                </a:solidFill>
              </a:rPr>
              <a:t>normal.</a:t>
            </a:r>
          </a:p>
        </p:txBody>
      </p:sp>
      <p:pic>
        <p:nvPicPr>
          <p:cNvPr id="5" name="Imagen 4" descr="Imagen que contiene cepillo de dientes, interior, cepillo, plástico&#10;&#10;Descripción generada automáticamente">
            <a:extLst>
              <a:ext uri="{FF2B5EF4-FFF2-40B4-BE49-F238E27FC236}">
                <a16:creationId xmlns:a16="http://schemas.microsoft.com/office/drawing/2014/main" id="{71ADD3BA-8742-5721-0D5F-06F583D6A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65" y="1489070"/>
            <a:ext cx="2651128" cy="1325564"/>
          </a:xfrm>
          <a:prstGeom prst="rect">
            <a:avLst/>
          </a:prstGeom>
        </p:spPr>
      </p:pic>
      <p:pic>
        <p:nvPicPr>
          <p:cNvPr id="6" name="Marcador de contenido 13">
            <a:extLst>
              <a:ext uri="{FF2B5EF4-FFF2-40B4-BE49-F238E27FC236}">
                <a16:creationId xmlns:a16="http://schemas.microsoft.com/office/drawing/2014/main" id="{C252B20E-7C48-3618-F8FF-89BC903873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6" r="7713" b="4652"/>
          <a:stretch/>
        </p:blipFill>
        <p:spPr>
          <a:xfrm rot="5400000">
            <a:off x="5735687" y="1741509"/>
            <a:ext cx="4749422" cy="4607768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83989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PChart">
            <a:extLst>
              <a:ext uri="{FF2B5EF4-FFF2-40B4-BE49-F238E27FC236}">
                <a16:creationId xmlns:a16="http://schemas.microsoft.com/office/drawing/2014/main" id="{800EF4AE-0730-CE34-1FD0-1053D2E4E7B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58989" y="1691646"/>
            <a:ext cx="4830601" cy="3462246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CFF55CDA-A7FE-F515-225A-AE0DB0C0A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1068293"/>
          </a:xfrm>
        </p:spPr>
        <p:txBody>
          <a:bodyPr/>
          <a:lstStyle/>
          <a:p>
            <a:r>
              <a:rPr lang="es-ES" dirty="0"/>
              <a:t>Con la información que tenemos</a:t>
            </a:r>
            <a:br>
              <a:rPr lang="es-ES" dirty="0"/>
            </a:br>
            <a:r>
              <a:rPr lang="es-ES" dirty="0"/>
              <a:t>¿Qué problemas tiene Pepe?</a:t>
            </a:r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1849D218-36BF-EEE6-BD01-EF2E6568F526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810620" y="1645925"/>
            <a:ext cx="4760320" cy="4800600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Psoriasis moderada-grave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HTA con mal control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Dislipemia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Obesidad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Sedentarismo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Prediabetes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Síndrome metabólico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Tabaquismo</a:t>
            </a:r>
          </a:p>
          <a:p>
            <a:pPr marL="457200" indent="-45720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Todas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BAECB28A-F108-F5E5-680F-FEAE70F437CD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22" name="TPResponseCounter" title="Contador de respuestas">
            <a:extLst>
              <a:ext uri="{FF2B5EF4-FFF2-40B4-BE49-F238E27FC236}">
                <a16:creationId xmlns:a16="http://schemas.microsoft.com/office/drawing/2014/main" id="{3691F779-7E11-FD34-C792-AE8BE2BAA00C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6705600" y="5934397"/>
            <a:ext cx="1360227" cy="634773"/>
            <a:chOff x="254000" y="5842000"/>
            <a:chExt cx="1905000" cy="889000"/>
          </a:xfrm>
        </p:grpSpPr>
        <p:sp>
          <p:nvSpPr>
            <p:cNvPr id="20" name="TPResponseCounterShape">
              <a:extLst>
                <a:ext uri="{FF2B5EF4-FFF2-40B4-BE49-F238E27FC236}">
                  <a16:creationId xmlns:a16="http://schemas.microsoft.com/office/drawing/2014/main" id="{BB8EEB1E-A1B6-7216-63AB-F0F28D04A1F2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1" name="TPResponseCounterText">
              <a:extLst>
                <a:ext uri="{FF2B5EF4-FFF2-40B4-BE49-F238E27FC236}">
                  <a16:creationId xmlns:a16="http://schemas.microsoft.com/office/drawing/2014/main" id="{7AA82999-B1ED-D90A-D2A1-013CD39FF46B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  <p:grpSp>
        <p:nvGrpSpPr>
          <p:cNvPr id="57" name="TPCountdown" title="Temporizador de cuenta regresiva">
            <a:extLst>
              <a:ext uri="{FF2B5EF4-FFF2-40B4-BE49-F238E27FC236}">
                <a16:creationId xmlns:a16="http://schemas.microsoft.com/office/drawing/2014/main" id="{A979227C-62CB-4942-6FB9-94D7A3B636CA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5570940" y="5934397"/>
            <a:ext cx="635000" cy="635000"/>
            <a:chOff x="8318500" y="6032500"/>
            <a:chExt cx="635000" cy="635000"/>
          </a:xfrm>
        </p:grpSpPr>
        <p:sp>
          <p:nvSpPr>
            <p:cNvPr id="55" name="CountdownShape">
              <a:extLst>
                <a:ext uri="{FF2B5EF4-FFF2-40B4-BE49-F238E27FC236}">
                  <a16:creationId xmlns:a16="http://schemas.microsoft.com/office/drawing/2014/main" id="{9E6C68E0-0BA6-CF2F-56E2-536720CB1DC2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56" name="CountdownText">
              <a:extLst>
                <a:ext uri="{FF2B5EF4-FFF2-40B4-BE49-F238E27FC236}">
                  <a16:creationId xmlns:a16="http://schemas.microsoft.com/office/drawing/2014/main" id="{59949A96-199F-0F97-87AA-43248FE83319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sp>
        <p:nvSpPr>
          <p:cNvPr id="59" name="CAI1" title="Ind. de respuesta correcta">
            <a:extLst>
              <a:ext uri="{FF2B5EF4-FFF2-40B4-BE49-F238E27FC236}">
                <a16:creationId xmlns:a16="http://schemas.microsoft.com/office/drawing/2014/main" id="{86A5E36D-CE70-7634-0A7B-EFC3016BED0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333860" y="5273045"/>
            <a:ext cx="871347" cy="4572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95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" grpId="0" animBg="1"/>
      <p:bldP spid="4" grpId="1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5F498-ECDB-7B42-A4FB-A4106C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Problemas detectados en Pepe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685EF-2F0D-B327-8CCC-8DD4E8FA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9975" y="1598155"/>
            <a:ext cx="4972050" cy="4351338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Psoriasis moderada – grave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TA con mal control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Dislipemia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Obesidad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Sedentarismo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Prediabetes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Síndrome metabólico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Tabaquismo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84675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5F498-ECDB-7B42-A4FB-A4106C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Problemas detectados en Pepe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685EF-2F0D-B327-8CCC-8DD4E8FA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0" y="1814286"/>
            <a:ext cx="4972050" cy="4351338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Psoriasis moderada – grave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 con mal control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Dislipemia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Obesidad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Sedentarismo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Prediabetes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Síndrome metabólico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Tabaquismo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092675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88795-7FDC-DF9C-E471-1852C324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moderada-grave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8E3BCF-7872-1806-9B23-78B11F8C8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2" y="1562669"/>
            <a:ext cx="11374733" cy="469933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rgbClr val="002754"/>
                </a:solidFill>
              </a:rPr>
              <a:t>Nuestro paciente </a:t>
            </a:r>
            <a:r>
              <a:rPr lang="es-ES" b="1" dirty="0">
                <a:solidFill>
                  <a:srgbClr val="002754"/>
                </a:solidFill>
              </a:rPr>
              <a:t>no utiliza el tratamiento tópico para su psoriasis</a:t>
            </a:r>
          </a:p>
          <a:p>
            <a:r>
              <a:rPr lang="es-ES" dirty="0">
                <a:solidFill>
                  <a:srgbClr val="002754"/>
                </a:solidFill>
              </a:rPr>
              <a:t>Se queja de que le mancha la ropa, tiene que esperar demasiado tiempo para vestirse y además la piel le queda brillante y pegajosa</a:t>
            </a:r>
          </a:p>
          <a:p>
            <a:pPr lvl="1"/>
            <a:r>
              <a:rPr lang="es-ES" b="1" dirty="0">
                <a:solidFill>
                  <a:srgbClr val="002754"/>
                </a:solidFill>
              </a:rPr>
              <a:t>Adherencia</a:t>
            </a:r>
          </a:p>
          <a:p>
            <a:pPr lvl="2"/>
            <a:r>
              <a:rPr lang="es-ES" sz="1800" b="1" dirty="0">
                <a:solidFill>
                  <a:srgbClr val="002754"/>
                </a:solidFill>
              </a:rPr>
              <a:t>73%</a:t>
            </a:r>
            <a:r>
              <a:rPr lang="es-ES" sz="1800" dirty="0">
                <a:solidFill>
                  <a:srgbClr val="002754"/>
                </a:solidFill>
              </a:rPr>
              <a:t> de los pacientes </a:t>
            </a:r>
            <a:r>
              <a:rPr lang="es-ES" sz="1800" b="1" dirty="0">
                <a:solidFill>
                  <a:srgbClr val="002754"/>
                </a:solidFill>
              </a:rPr>
              <a:t>NO se adhieren </a:t>
            </a:r>
            <a:r>
              <a:rPr lang="es-ES" sz="1800" dirty="0">
                <a:solidFill>
                  <a:srgbClr val="002754"/>
                </a:solidFill>
              </a:rPr>
              <a:t>al tratamiento tópico</a:t>
            </a:r>
            <a:r>
              <a:rPr lang="es-ES" sz="1800" baseline="-25000" dirty="0">
                <a:solidFill>
                  <a:srgbClr val="002754"/>
                </a:solidFill>
              </a:rPr>
              <a:t>1</a:t>
            </a:r>
            <a:endParaRPr lang="es-ES" sz="1600" baseline="-25000" dirty="0">
              <a:solidFill>
                <a:srgbClr val="002754"/>
              </a:solidFill>
            </a:endParaRPr>
          </a:p>
          <a:p>
            <a:pPr lvl="3"/>
            <a:r>
              <a:rPr lang="es-ES" sz="2000" dirty="0">
                <a:solidFill>
                  <a:srgbClr val="429EA5"/>
                </a:solidFill>
              </a:rPr>
              <a:t>Falta de eficacia</a:t>
            </a:r>
          </a:p>
          <a:p>
            <a:pPr lvl="3"/>
            <a:r>
              <a:rPr lang="es-ES" sz="2000" dirty="0">
                <a:solidFill>
                  <a:srgbClr val="429EA5"/>
                </a:solidFill>
              </a:rPr>
              <a:t>Aplicación no adaptada al estilo de vida de los pacientes, incómoda y lenta</a:t>
            </a:r>
          </a:p>
          <a:p>
            <a:pPr lvl="3"/>
            <a:r>
              <a:rPr lang="es-ES" sz="2000" dirty="0">
                <a:solidFill>
                  <a:srgbClr val="429EA5"/>
                </a:solidFill>
              </a:rPr>
              <a:t>Características cosméticas deficientes</a:t>
            </a:r>
          </a:p>
          <a:p>
            <a:pPr lvl="2"/>
            <a:r>
              <a:rPr lang="es-ES" sz="1800" b="1" dirty="0">
                <a:solidFill>
                  <a:srgbClr val="002754"/>
                </a:solidFill>
              </a:rPr>
              <a:t>81%</a:t>
            </a:r>
            <a:r>
              <a:rPr lang="es-ES" sz="1800" dirty="0">
                <a:solidFill>
                  <a:srgbClr val="002754"/>
                </a:solidFill>
              </a:rPr>
              <a:t> de los pacientes </a:t>
            </a:r>
            <a:r>
              <a:rPr lang="es-ES" sz="1800" b="1" dirty="0">
                <a:solidFill>
                  <a:srgbClr val="002754"/>
                </a:solidFill>
              </a:rPr>
              <a:t>NO están satisfechos </a:t>
            </a:r>
            <a:r>
              <a:rPr lang="es-ES" sz="1800" dirty="0">
                <a:solidFill>
                  <a:srgbClr val="002754"/>
                </a:solidFill>
              </a:rPr>
              <a:t>con su tratamiento tópico</a:t>
            </a:r>
            <a:r>
              <a:rPr lang="es-ES" sz="1800" baseline="-25000" dirty="0">
                <a:solidFill>
                  <a:srgbClr val="002754"/>
                </a:solidFill>
              </a:rPr>
              <a:t>2</a:t>
            </a:r>
            <a:endParaRPr lang="es-ES" sz="1600" baseline="-25000" dirty="0">
              <a:solidFill>
                <a:srgbClr val="002754"/>
              </a:solidFill>
            </a:endParaRPr>
          </a:p>
          <a:p>
            <a:pPr lvl="3"/>
            <a:r>
              <a:rPr lang="es-ES" sz="2000" dirty="0">
                <a:solidFill>
                  <a:srgbClr val="429EA5"/>
                </a:solidFill>
              </a:rPr>
              <a:t>Absorción lenta</a:t>
            </a:r>
          </a:p>
          <a:p>
            <a:pPr lvl="3"/>
            <a:r>
              <a:rPr lang="es-ES" sz="2000" dirty="0">
                <a:solidFill>
                  <a:srgbClr val="429EA5"/>
                </a:solidFill>
              </a:rPr>
              <a:t>Elevada frecuencia de aplicación</a:t>
            </a:r>
          </a:p>
          <a:p>
            <a:pPr lvl="3"/>
            <a:r>
              <a:rPr lang="es-ES" sz="2000" dirty="0">
                <a:solidFill>
                  <a:srgbClr val="429EA5"/>
                </a:solidFill>
              </a:rPr>
              <a:t>Mancha la ropa </a:t>
            </a:r>
          </a:p>
          <a:p>
            <a:pPr lvl="3"/>
            <a:r>
              <a:rPr lang="es-ES" sz="2000" dirty="0">
                <a:solidFill>
                  <a:srgbClr val="429EA5"/>
                </a:solidFill>
              </a:rPr>
              <a:t>Textura grasa</a:t>
            </a:r>
          </a:p>
          <a:p>
            <a:pPr lvl="3"/>
            <a:r>
              <a:rPr lang="es-ES" sz="2000" dirty="0">
                <a:solidFill>
                  <a:srgbClr val="429EA5"/>
                </a:solidFill>
              </a:rPr>
              <a:t>Deja la piel brillante</a:t>
            </a:r>
          </a:p>
          <a:p>
            <a:pPr lvl="3"/>
            <a:r>
              <a:rPr lang="es-ES" sz="2000" dirty="0">
                <a:solidFill>
                  <a:srgbClr val="429EA5"/>
                </a:solidFill>
              </a:rPr>
              <a:t>Tiempo de absorción sin poder vestirse inmediatamente después de la aplicación </a:t>
            </a:r>
          </a:p>
          <a:p>
            <a:pPr marL="914400" lvl="2" indent="0">
              <a:buNone/>
            </a:pPr>
            <a:endParaRPr lang="es-ES" sz="1600" dirty="0">
              <a:solidFill>
                <a:srgbClr val="002754"/>
              </a:solidFill>
            </a:endParaRPr>
          </a:p>
          <a:p>
            <a:pPr marL="457200" lvl="1" indent="0">
              <a:buNone/>
            </a:pPr>
            <a:endParaRPr lang="es-ES" dirty="0">
              <a:solidFill>
                <a:srgbClr val="002754"/>
              </a:solidFill>
            </a:endParaRPr>
          </a:p>
          <a:p>
            <a:pPr lvl="1"/>
            <a:endParaRPr lang="es-ES" dirty="0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FAEA4A78-01C7-8829-3FDB-3FB4F89A4A1A}"/>
              </a:ext>
            </a:extLst>
          </p:cNvPr>
          <p:cNvSpPr txBox="1"/>
          <p:nvPr/>
        </p:nvSpPr>
        <p:spPr>
          <a:xfrm>
            <a:off x="3630304" y="6396335"/>
            <a:ext cx="87191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>
              <a:buAutoNum type="arabicPeriod"/>
            </a:pP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Fouéré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S,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Adjadj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L,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Pawin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H. J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Eur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Acad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Dermatol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Venereol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. 2005;19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Suppl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3:2-6. 2 .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Bewley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A, Page B.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Maximizing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patient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adherence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for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optimal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outcomes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in psoriasis.. </a:t>
            </a:r>
          </a:p>
          <a:p>
            <a:pPr marL="228600" indent="-228600" algn="l">
              <a:buAutoNum type="arabicPeriod"/>
            </a:pPr>
            <a:r>
              <a:rPr lang="es-ES" sz="800" b="0" i="0" u="none" strike="noStrike" baseline="0" dirty="0">
                <a:solidFill>
                  <a:srgbClr val="575756"/>
                </a:solidFill>
              </a:rPr>
              <a:t> J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Eur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Acad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Dermatol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Venereol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2011; 25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Suppl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4:9-14.3.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Bewley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A, Page B.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Maximizing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patient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adherence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for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optimal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outcomes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in psoriasis. J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Eur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Acad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Dermatol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Venereol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. 2011;25 </a:t>
            </a:r>
            <a:r>
              <a:rPr lang="es-ES" sz="800" b="0" i="0" u="none" strike="noStrike" baseline="0" dirty="0" err="1">
                <a:solidFill>
                  <a:srgbClr val="575756"/>
                </a:solidFill>
              </a:rPr>
              <a:t>Suppl</a:t>
            </a:r>
            <a:r>
              <a:rPr lang="es-ES" sz="800" b="0" i="0" u="none" strike="noStrike" baseline="0" dirty="0">
                <a:solidFill>
                  <a:srgbClr val="575756"/>
                </a:solidFill>
              </a:rPr>
              <a:t> 4:9-14. </a:t>
            </a:r>
          </a:p>
        </p:txBody>
      </p:sp>
    </p:spTree>
    <p:extLst>
      <p:ext uri="{BB962C8B-B14F-4D97-AF65-F5344CB8AC3E}">
        <p14:creationId xmlns:p14="http://schemas.microsoft.com/office/powerpoint/2010/main" val="64452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9EB0A51-062C-BA7F-72E2-F77E25009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483" y="1409368"/>
            <a:ext cx="9211075" cy="36894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395019F-78F0-0731-2DD8-90E859F9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1044243"/>
          </a:xfrm>
        </p:spPr>
        <p:txBody>
          <a:bodyPr/>
          <a:lstStyle/>
          <a:p>
            <a:r>
              <a:rPr lang="es-ES" dirty="0"/>
              <a:t>Psoriasis moderada-grave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86E14-8B98-DCC5-B344-123382F4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2" y="1420254"/>
            <a:ext cx="11374733" cy="4351338"/>
          </a:xfrm>
        </p:spPr>
        <p:txBody>
          <a:bodyPr/>
          <a:lstStyle/>
          <a:p>
            <a:r>
              <a:rPr lang="es-ES" dirty="0">
                <a:solidFill>
                  <a:srgbClr val="002754"/>
                </a:solidFill>
              </a:rPr>
              <a:t>Tratamiento tópico</a:t>
            </a: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F0F0737-0961-CED6-6A0F-9090642370AC}"/>
              </a:ext>
            </a:extLst>
          </p:cNvPr>
          <p:cNvSpPr txBox="1"/>
          <p:nvPr/>
        </p:nvSpPr>
        <p:spPr>
          <a:xfrm>
            <a:off x="5383451" y="6492875"/>
            <a:ext cx="67429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800" b="0" i="0" u="none" strike="noStrike">
                <a:solidFill>
                  <a:srgbClr val="6F6F6F"/>
                </a:solidFill>
                <a:effectLst/>
                <a:latin typeface="Nota Sans"/>
              </a:defRPr>
            </a:lvl1pPr>
          </a:lstStyle>
          <a:p>
            <a:pPr algn="just"/>
            <a:r>
              <a:rPr lang="pt-BR" sz="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Psoriasis</a:t>
            </a:r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Association. </a:t>
            </a:r>
            <a:r>
              <a:rPr lang="pt-BR" sz="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Psoriasis</a:t>
            </a:r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t-BR" sz="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Treatments</a:t>
            </a:r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. </a:t>
            </a:r>
            <a:r>
              <a:rPr lang="pt-BR" sz="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Puede</a:t>
            </a:r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pt-BR" sz="800" dirty="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consultarse</a:t>
            </a:r>
            <a:r>
              <a:rPr lang="pt-BR" sz="800" dirty="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en: https://www.psoriasis-association.org.uk/psoriasis-and-treatments/treatments/from-a-gp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3D4C670-ABAD-D130-DE98-BA675C9C10B3}"/>
              </a:ext>
            </a:extLst>
          </p:cNvPr>
          <p:cNvGrpSpPr/>
          <p:nvPr/>
        </p:nvGrpSpPr>
        <p:grpSpPr>
          <a:xfrm>
            <a:off x="4188269" y="5164884"/>
            <a:ext cx="5186953" cy="1023708"/>
            <a:chOff x="6499944" y="5199400"/>
            <a:chExt cx="5186953" cy="1023708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id="{66C00EEC-5269-2A97-C87B-050762E67A66}"/>
                </a:ext>
              </a:extLst>
            </p:cNvPr>
            <p:cNvSpPr/>
            <p:nvPr/>
          </p:nvSpPr>
          <p:spPr>
            <a:xfrm>
              <a:off x="9686612" y="5323294"/>
              <a:ext cx="2000285" cy="775921"/>
            </a:xfrm>
            <a:prstGeom prst="roundRect">
              <a:avLst/>
            </a:prstGeom>
            <a:solidFill>
              <a:schemeClr val="tx2">
                <a:lumMod val="20000"/>
                <a:lumOff val="80000"/>
                <a:alpha val="8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600" b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3E0A869B-FFFE-613D-39D2-1B3FA23F920A}"/>
                </a:ext>
              </a:extLst>
            </p:cNvPr>
            <p:cNvGrpSpPr/>
            <p:nvPr/>
          </p:nvGrpSpPr>
          <p:grpSpPr>
            <a:xfrm>
              <a:off x="6499944" y="5199400"/>
              <a:ext cx="3076800" cy="1023708"/>
              <a:chOff x="-980378" y="2757147"/>
              <a:chExt cx="7866953" cy="2653053"/>
            </a:xfrm>
          </p:grpSpPr>
          <p:sp>
            <p:nvSpPr>
              <p:cNvPr id="11" name="Rounded Rectangle 14">
                <a:extLst>
                  <a:ext uri="{FF2B5EF4-FFF2-40B4-BE49-F238E27FC236}">
                    <a16:creationId xmlns:a16="http://schemas.microsoft.com/office/drawing/2014/main" id="{2EA8FFED-2016-BB33-5AAA-6A2B880DE3D6}"/>
                  </a:ext>
                </a:extLst>
              </p:cNvPr>
              <p:cNvSpPr/>
              <p:nvPr/>
            </p:nvSpPr>
            <p:spPr>
              <a:xfrm>
                <a:off x="-980378" y="2757147"/>
                <a:ext cx="7004689" cy="2653053"/>
              </a:xfrm>
              <a:prstGeom prst="roundRect">
                <a:avLst/>
              </a:prstGeom>
              <a:solidFill>
                <a:srgbClr val="429EA5"/>
              </a:solidFill>
              <a:ln w="38100">
                <a:solidFill>
                  <a:srgbClr val="429E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429EA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2" name="Group 18">
                <a:extLst>
                  <a:ext uri="{FF2B5EF4-FFF2-40B4-BE49-F238E27FC236}">
                    <a16:creationId xmlns:a16="http://schemas.microsoft.com/office/drawing/2014/main" id="{CB0C3940-3495-49AD-FF64-22F66C574050}"/>
                  </a:ext>
                </a:extLst>
              </p:cNvPr>
              <p:cNvGrpSpPr/>
              <p:nvPr/>
            </p:nvGrpSpPr>
            <p:grpSpPr>
              <a:xfrm>
                <a:off x="-259849" y="3049646"/>
                <a:ext cx="2012299" cy="2067537"/>
                <a:chOff x="-579493" y="1980007"/>
                <a:chExt cx="2012299" cy="2067537"/>
              </a:xfrm>
            </p:grpSpPr>
            <p:pic>
              <p:nvPicPr>
                <p:cNvPr id="18" name="Picture 20">
                  <a:extLst>
                    <a:ext uri="{FF2B5EF4-FFF2-40B4-BE49-F238E27FC236}">
                      <a16:creationId xmlns:a16="http://schemas.microsoft.com/office/drawing/2014/main" id="{AA5A3757-D28F-A637-AF17-A56941F13FE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rcRect l="-13877" t="-12263" r="-7599" b="-13778"/>
                <a:stretch/>
              </p:blipFill>
              <p:spPr>
                <a:xfrm>
                  <a:off x="-579493" y="1980007"/>
                  <a:ext cx="2012299" cy="2067537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</p:pic>
            <p:sp>
              <p:nvSpPr>
                <p:cNvPr id="19" name="Rectangle 19">
                  <a:extLst>
                    <a:ext uri="{FF2B5EF4-FFF2-40B4-BE49-F238E27FC236}">
                      <a16:creationId xmlns:a16="http://schemas.microsoft.com/office/drawing/2014/main" id="{71CD8994-EDE8-BCBB-776F-37D2DA4EC27A}"/>
                    </a:ext>
                  </a:extLst>
                </p:cNvPr>
                <p:cNvSpPr/>
                <p:nvPr/>
              </p:nvSpPr>
              <p:spPr>
                <a:xfrm>
                  <a:off x="-579492" y="2772677"/>
                  <a:ext cx="2012298" cy="472945"/>
                </a:xfrm>
                <a:prstGeom prst="rect">
                  <a:avLst/>
                </a:prstGeom>
                <a:solidFill>
                  <a:srgbClr val="429EA5">
                    <a:alpha val="5215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2000" b="1" dirty="0">
                      <a:solidFill>
                        <a:srgbClr val="429EA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CAL</a:t>
                  </a:r>
                  <a:r>
                    <a:rPr lang="es-ES" sz="1400" b="1" dirty="0">
                      <a:solidFill>
                        <a:srgbClr val="429EA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p:grpSp>
            <p:nvGrpSpPr>
              <p:cNvPr id="13" name="Group 6">
                <a:extLst>
                  <a:ext uri="{FF2B5EF4-FFF2-40B4-BE49-F238E27FC236}">
                    <a16:creationId xmlns:a16="http://schemas.microsoft.com/office/drawing/2014/main" id="{507B0A02-EB0C-8883-2443-A8E634085D0A}"/>
                  </a:ext>
                </a:extLst>
              </p:cNvPr>
              <p:cNvGrpSpPr/>
              <p:nvPr/>
            </p:nvGrpSpPr>
            <p:grpSpPr>
              <a:xfrm>
                <a:off x="3283977" y="3005821"/>
                <a:ext cx="2057234" cy="2083706"/>
                <a:chOff x="6356595" y="3216744"/>
                <a:chExt cx="2057234" cy="2083706"/>
              </a:xfrm>
            </p:grpSpPr>
            <p:pic>
              <p:nvPicPr>
                <p:cNvPr id="16" name="Picture 30">
                  <a:extLst>
                    <a:ext uri="{FF2B5EF4-FFF2-40B4-BE49-F238E27FC236}">
                      <a16:creationId xmlns:a16="http://schemas.microsoft.com/office/drawing/2014/main" id="{782401C2-EF51-4E17-4956-0DDF637672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rcRect l="-10785" t="-7815" r="10750" b="-17834"/>
                <a:stretch/>
              </p:blipFill>
              <p:spPr>
                <a:xfrm>
                  <a:off x="6356596" y="3216744"/>
                  <a:ext cx="2057233" cy="2083706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accent2"/>
                  </a:solidFill>
                </a:ln>
              </p:spPr>
            </p:pic>
            <p:sp>
              <p:nvSpPr>
                <p:cNvPr id="17" name="Rectangle 31">
                  <a:extLst>
                    <a:ext uri="{FF2B5EF4-FFF2-40B4-BE49-F238E27FC236}">
                      <a16:creationId xmlns:a16="http://schemas.microsoft.com/office/drawing/2014/main" id="{662670C3-4C94-CE20-D8E5-53AF9B0924D6}"/>
                    </a:ext>
                  </a:extLst>
                </p:cNvPr>
                <p:cNvSpPr/>
                <p:nvPr/>
              </p:nvSpPr>
              <p:spPr>
                <a:xfrm>
                  <a:off x="6356595" y="4042170"/>
                  <a:ext cx="2057233" cy="472945"/>
                </a:xfrm>
                <a:prstGeom prst="rect">
                  <a:avLst/>
                </a:prstGeom>
                <a:solidFill>
                  <a:srgbClr val="429EA5">
                    <a:alpha val="5215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s-ES" sz="2000" b="1" dirty="0">
                      <a:solidFill>
                        <a:srgbClr val="429EA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BDP</a:t>
                  </a:r>
                  <a:r>
                    <a:rPr lang="es-ES" sz="1400" b="1" dirty="0">
                      <a:solidFill>
                        <a:srgbClr val="429EA5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  <p:sp>
            <p:nvSpPr>
              <p:cNvPr id="14" name="Cross 8">
                <a:extLst>
                  <a:ext uri="{FF2B5EF4-FFF2-40B4-BE49-F238E27FC236}">
                    <a16:creationId xmlns:a16="http://schemas.microsoft.com/office/drawing/2014/main" id="{33FBE84C-F570-8B1F-31E9-143403F4CB3A}"/>
                  </a:ext>
                </a:extLst>
              </p:cNvPr>
              <p:cNvSpPr/>
              <p:nvPr/>
            </p:nvSpPr>
            <p:spPr>
              <a:xfrm>
                <a:off x="2174066" y="3729582"/>
                <a:ext cx="676274" cy="642830"/>
              </a:xfrm>
              <a:prstGeom prst="plus">
                <a:avLst>
                  <a:gd name="adj" fmla="val 38253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429EA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Right Arrow 12">
                <a:extLst>
                  <a:ext uri="{FF2B5EF4-FFF2-40B4-BE49-F238E27FC236}">
                    <a16:creationId xmlns:a16="http://schemas.microsoft.com/office/drawing/2014/main" id="{4A19C42A-42AD-28E6-1049-61071CF4A546}"/>
                  </a:ext>
                </a:extLst>
              </p:cNvPr>
              <p:cNvSpPr/>
              <p:nvPr/>
            </p:nvSpPr>
            <p:spPr>
              <a:xfrm>
                <a:off x="6029325" y="3208247"/>
                <a:ext cx="857250" cy="1721444"/>
              </a:xfrm>
              <a:prstGeom prst="rightArrow">
                <a:avLst>
                  <a:gd name="adj1" fmla="val 54105"/>
                  <a:gd name="adj2" fmla="val 61111"/>
                </a:avLst>
              </a:prstGeom>
              <a:solidFill>
                <a:srgbClr val="429EA5"/>
              </a:solidFill>
              <a:ln>
                <a:solidFill>
                  <a:srgbClr val="429E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rgbClr val="429EA5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0" name="Text Placeholder 3">
              <a:extLst>
                <a:ext uri="{FF2B5EF4-FFF2-40B4-BE49-F238E27FC236}">
                  <a16:creationId xmlns:a16="http://schemas.microsoft.com/office/drawing/2014/main" id="{787A43E3-297F-8BD4-83EB-71122447DDF8}"/>
                </a:ext>
              </a:extLst>
            </p:cNvPr>
            <p:cNvSpPr txBox="1">
              <a:spLocks/>
            </p:cNvSpPr>
            <p:nvPr/>
          </p:nvSpPr>
          <p:spPr>
            <a:xfrm>
              <a:off x="9761904" y="5574624"/>
              <a:ext cx="1857144" cy="338554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0" indent="0" algn="l" defTabSz="914400" rtl="0" eaLnBrk="1" latinLnBrk="0" hangingPunct="1">
                <a:lnSpc>
                  <a:spcPts val="17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ts val="44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4400" kern="1200">
                  <a:solidFill>
                    <a:schemeClr val="accent2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chemeClr val="accent1"/>
                </a:buClr>
              </a:pPr>
              <a:r>
                <a:rPr lang="es-ES" sz="2000" b="1" dirty="0">
                  <a:solidFill>
                    <a:srgbClr val="429EA5"/>
                  </a:solidFill>
                  <a:cs typeface="Arial" panose="020B0604020202020204" pitchFamily="34" charset="0"/>
                </a:rPr>
                <a:t>Mayor eficacia en combinación</a:t>
              </a:r>
              <a:endParaRPr lang="es-ES" dirty="0">
                <a:solidFill>
                  <a:srgbClr val="429EA5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0280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95019F-78F0-0731-2DD8-90E859F9A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6"/>
            <a:ext cx="9264580" cy="906214"/>
          </a:xfrm>
        </p:spPr>
        <p:txBody>
          <a:bodyPr/>
          <a:lstStyle/>
          <a:p>
            <a:r>
              <a:rPr lang="es-ES" dirty="0"/>
              <a:t>Psoriasis moderada-grave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386E14-8B98-DCC5-B344-123382F42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2" y="1409368"/>
            <a:ext cx="11374733" cy="4351338"/>
          </a:xfrm>
        </p:spPr>
        <p:txBody>
          <a:bodyPr/>
          <a:lstStyle/>
          <a:p>
            <a:r>
              <a:rPr lang="es-ES" b="1" dirty="0">
                <a:solidFill>
                  <a:srgbClr val="002060"/>
                </a:solidFill>
                <a:ea typeface="Noto Sans" panose="020B0502040504020204" pitchFamily="34"/>
                <a:cs typeface="Noto Sans" panose="020B0502040504020204" pitchFamily="34"/>
              </a:rPr>
              <a:t>En la elección de un tratamiento tópico, es muy importante la formulación, no solo los principios activos.</a:t>
            </a:r>
            <a:endParaRPr lang="es-ES" b="1" baseline="30000" dirty="0">
              <a:solidFill>
                <a:srgbClr val="002060"/>
              </a:solidFill>
              <a:ea typeface="Noto Sans" panose="020B0502040504020204" pitchFamily="34"/>
              <a:cs typeface="Noto Sans" panose="020B0502040504020204" pitchFamily="34"/>
            </a:endParaRPr>
          </a:p>
          <a:p>
            <a:endParaRPr lang="es-ES" dirty="0"/>
          </a:p>
        </p:txBody>
      </p:sp>
      <p:sp>
        <p:nvSpPr>
          <p:cNvPr id="4" name="TextBox 11">
            <a:extLst>
              <a:ext uri="{FF2B5EF4-FFF2-40B4-BE49-F238E27FC236}">
                <a16:creationId xmlns:a16="http://schemas.microsoft.com/office/drawing/2014/main" id="{70C0AA87-3F36-DFA8-8189-77C6E8CEC60D}"/>
              </a:ext>
            </a:extLst>
          </p:cNvPr>
          <p:cNvSpPr txBox="1"/>
          <p:nvPr/>
        </p:nvSpPr>
        <p:spPr>
          <a:xfrm>
            <a:off x="5997459" y="6570471"/>
            <a:ext cx="611493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800" b="0" i="0" u="none" strike="noStrike">
                <a:solidFill>
                  <a:srgbClr val="6F6F6F"/>
                </a:solidFill>
                <a:effectLst/>
                <a:latin typeface="Nota Sans"/>
              </a:defRPr>
            </a:lvl1pPr>
          </a:lstStyle>
          <a:p>
            <a:pPr algn="just"/>
            <a:r>
              <a:rPr lang="en-US" sz="80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Ribera M. </a:t>
            </a:r>
            <a:r>
              <a:rPr lang="en-US" sz="80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Terapéutica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80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dermatológica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. En: Bielsa I ed. </a:t>
            </a:r>
            <a:r>
              <a:rPr lang="en-US" sz="80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Ferrándiz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80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Dermatología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 </a:t>
            </a:r>
            <a:r>
              <a:rPr lang="en-US" sz="800" err="1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Clínica</a:t>
            </a:r>
            <a:r>
              <a:rPr lang="en-US" sz="800">
                <a:solidFill>
                  <a:schemeClr val="bg1">
                    <a:lumMod val="50000"/>
                  </a:schemeClr>
                </a:solidFill>
                <a:latin typeface="+mn-lt"/>
                <a:ea typeface="Noto Sans" panose="020B0502040504020204" pitchFamily="34"/>
                <a:cs typeface="Noto Sans" panose="020B0502040504020204" pitchFamily="34"/>
              </a:rPr>
              <a:t>. 5ª Ed. Elsevier, Barcelona, 2019 ISBN-13: 9788491132646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D8F70491-7CE3-CF62-B967-23A05F9E04A1}"/>
              </a:ext>
            </a:extLst>
          </p:cNvPr>
          <p:cNvGrpSpPr/>
          <p:nvPr/>
        </p:nvGrpSpPr>
        <p:grpSpPr>
          <a:xfrm>
            <a:off x="806327" y="3302113"/>
            <a:ext cx="4354872" cy="1496415"/>
            <a:chOff x="6677245" y="3728884"/>
            <a:chExt cx="4354872" cy="1496415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85DA2C2E-4392-4182-13EC-92F3B59E2F64}"/>
                </a:ext>
              </a:extLst>
            </p:cNvPr>
            <p:cNvSpPr/>
            <p:nvPr/>
          </p:nvSpPr>
          <p:spPr>
            <a:xfrm>
              <a:off x="6677245" y="3728884"/>
              <a:ext cx="4354872" cy="1496415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 w="25400">
              <a:solidFill>
                <a:srgbClr val="EC959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cs typeface="Arial" panose="020B0604020202020204" pitchFamily="34" charset="0"/>
              </a:endParaRP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9DCDC7AE-3E93-6E1C-A6C2-9AEB689FD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  <a14:imgEffect>
                        <a14:saturation sat="107000"/>
                      </a14:imgEffect>
                      <a14:imgEffect>
                        <a14:brightnessContrast bright="2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52318" y="3966449"/>
              <a:ext cx="693900" cy="693900"/>
            </a:xfrm>
            <a:prstGeom prst="rect">
              <a:avLst/>
            </a:prstGeom>
          </p:spPr>
        </p:pic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EA93721-1DFB-064D-6D6A-9B6207B21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  <a14:imgEffect>
                        <a14:saturation sat="107000"/>
                      </a14:imgEffect>
                      <a14:imgEffect>
                        <a14:brightnessContrast bright="2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97359" y="3966449"/>
              <a:ext cx="693900" cy="693900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BE221ACF-89E1-A541-17AE-97DED0BAD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61000"/>
                      </a14:imgEffect>
                      <a14:imgEffect>
                        <a14:brightnessContrast bright="2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962234" y="3966449"/>
              <a:ext cx="693900" cy="693900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5C6320D-09F3-2047-556E-DF932119459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61000"/>
                      </a14:imgEffect>
                      <a14:imgEffect>
                        <a14:brightnessContrast bright="2000" contrast="2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07276" y="3966449"/>
              <a:ext cx="693900" cy="693900"/>
            </a:xfrm>
            <a:prstGeom prst="rect">
              <a:avLst/>
            </a:prstGeom>
          </p:spPr>
        </p:pic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C40535DB-086E-79C5-BFA0-5BB08A3C4B57}"/>
                </a:ext>
              </a:extLst>
            </p:cNvPr>
            <p:cNvSpPr/>
            <p:nvPr/>
          </p:nvSpPr>
          <p:spPr>
            <a:xfrm>
              <a:off x="7135845" y="4709626"/>
              <a:ext cx="696687" cy="30777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>
                  <a:solidFill>
                    <a:srgbClr val="002060"/>
                  </a:solidFill>
                </a:rPr>
                <a:t>crema</a:t>
              </a:r>
            </a:p>
          </p:txBody>
        </p:sp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155F0715-DCAE-B985-FFEA-4E73922725FB}"/>
                </a:ext>
              </a:extLst>
            </p:cNvPr>
            <p:cNvSpPr/>
            <p:nvPr/>
          </p:nvSpPr>
          <p:spPr>
            <a:xfrm>
              <a:off x="7983826" y="4709626"/>
              <a:ext cx="870855" cy="30777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>
                  <a:solidFill>
                    <a:srgbClr val="002060"/>
                  </a:solidFill>
                </a:rPr>
                <a:t>espuma</a:t>
              </a:r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755CE1C1-61C8-3613-BA4B-BEB9B5C461BB}"/>
                </a:ext>
              </a:extLst>
            </p:cNvPr>
            <p:cNvSpPr/>
            <p:nvPr/>
          </p:nvSpPr>
          <p:spPr>
            <a:xfrm>
              <a:off x="9055270" y="4709626"/>
              <a:ext cx="696687" cy="30777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>
                  <a:solidFill>
                    <a:srgbClr val="002060"/>
                  </a:solidFill>
                </a:rPr>
                <a:t>gel</a:t>
              </a:r>
            </a:p>
          </p:txBody>
        </p:sp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D03705B3-2B3D-5C3E-FF3E-83AB854D00AA}"/>
                </a:ext>
              </a:extLst>
            </p:cNvPr>
            <p:cNvSpPr/>
            <p:nvPr/>
          </p:nvSpPr>
          <p:spPr>
            <a:xfrm>
              <a:off x="9949803" y="4709626"/>
              <a:ext cx="876300" cy="307777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>
                  <a:solidFill>
                    <a:srgbClr val="002060"/>
                  </a:solidFill>
                </a:rPr>
                <a:t>pomada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9E018DFE-35AB-2324-A6D9-6096635A3F10}"/>
              </a:ext>
            </a:extLst>
          </p:cNvPr>
          <p:cNvGrpSpPr/>
          <p:nvPr/>
        </p:nvGrpSpPr>
        <p:grpSpPr>
          <a:xfrm>
            <a:off x="5762663" y="2302693"/>
            <a:ext cx="4888845" cy="3563085"/>
            <a:chOff x="5817254" y="1921235"/>
            <a:chExt cx="4888845" cy="3563085"/>
          </a:xfrm>
        </p:grpSpPr>
        <p:sp>
          <p:nvSpPr>
            <p:cNvPr id="18" name="Rectángulo: esquinas redondeadas 17">
              <a:extLst>
                <a:ext uri="{FF2B5EF4-FFF2-40B4-BE49-F238E27FC236}">
                  <a16:creationId xmlns:a16="http://schemas.microsoft.com/office/drawing/2014/main" id="{D24676D9-F01C-D988-5723-430C44AC55DD}"/>
                </a:ext>
              </a:extLst>
            </p:cNvPr>
            <p:cNvSpPr/>
            <p:nvPr/>
          </p:nvSpPr>
          <p:spPr>
            <a:xfrm>
              <a:off x="5817254" y="1921235"/>
              <a:ext cx="4888845" cy="3563085"/>
            </a:xfrm>
            <a:prstGeom prst="roundRect">
              <a:avLst>
                <a:gd name="adj" fmla="val 4852"/>
              </a:avLst>
            </a:prstGeom>
            <a:solidFill>
              <a:schemeClr val="bg1"/>
            </a:solidFill>
            <a:ln w="12700">
              <a:solidFill>
                <a:srgbClr val="00206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cs typeface="Arial" panose="020B0604020202020204" pitchFamily="34" charset="0"/>
              </a:endParaRPr>
            </a:p>
          </p:txBody>
        </p:sp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D5664BA1-6D1D-1A6A-FC04-28E455DD5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lum contrast="40000"/>
            </a:blip>
            <a:srcRect l="16484" t="15697" r="18681" b="7562"/>
            <a:stretch>
              <a:fillRect/>
            </a:stretch>
          </p:blipFill>
          <p:spPr bwMode="auto">
            <a:xfrm>
              <a:off x="6096000" y="2072867"/>
              <a:ext cx="4248472" cy="31683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499609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0A54F2-BAF1-5EF4-64ED-84F9CBF8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6"/>
            <a:ext cx="9264580" cy="667084"/>
          </a:xfrm>
        </p:spPr>
        <p:txBody>
          <a:bodyPr/>
          <a:lstStyle/>
          <a:p>
            <a:r>
              <a:rPr lang="es-ES" dirty="0"/>
              <a:t>Psoriasis moderada-grave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5174A22-C1C2-B7D0-3D31-B3B590ED2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4747" y="1151041"/>
            <a:ext cx="960213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rgbClr val="002754"/>
                </a:solidFill>
              </a:rPr>
              <a:t>Una galénica adecuada es un factor relevante y que determina la prescripción de un fármaco u otro</a:t>
            </a:r>
          </a:p>
          <a:p>
            <a:pPr lvl="1"/>
            <a:r>
              <a:rPr lang="es-ES" sz="1800" dirty="0">
                <a:solidFill>
                  <a:srgbClr val="429EA5"/>
                </a:solidFill>
              </a:rPr>
              <a:t>Facilita la absorción del fármaco y esto repercute positivamente en la eficacia y en la adherencia al tratamiento por parte del paciente</a:t>
            </a:r>
            <a:r>
              <a:rPr lang="es-ES" sz="1800" baseline="30000" dirty="0">
                <a:solidFill>
                  <a:srgbClr val="429EA5"/>
                </a:solidFill>
              </a:rPr>
              <a:t>1</a:t>
            </a:r>
            <a:r>
              <a:rPr lang="es-ES" sz="1800" dirty="0">
                <a:solidFill>
                  <a:srgbClr val="429EA5"/>
                </a:solidFill>
              </a:rPr>
              <a:t>. </a:t>
            </a:r>
          </a:p>
          <a:p>
            <a:pPr lvl="1"/>
            <a:r>
              <a:rPr lang="es-ES" sz="1800" dirty="0">
                <a:solidFill>
                  <a:srgbClr val="429EA5"/>
                </a:solidFill>
              </a:rPr>
              <a:t>Aporta comodidad y facilidad de uso/administración</a:t>
            </a:r>
            <a:r>
              <a:rPr lang="es-ES" sz="1800" baseline="30000" dirty="0">
                <a:solidFill>
                  <a:srgbClr val="429EA5"/>
                </a:solidFill>
              </a:rPr>
              <a:t>1</a:t>
            </a:r>
            <a:r>
              <a:rPr lang="es-ES" sz="1800" dirty="0">
                <a:solidFill>
                  <a:srgbClr val="429EA5"/>
                </a:solidFill>
              </a:rPr>
              <a:t>.</a:t>
            </a:r>
          </a:p>
          <a:p>
            <a:pPr lvl="1"/>
            <a:r>
              <a:rPr lang="es-ES" sz="1800" dirty="0">
                <a:solidFill>
                  <a:srgbClr val="429EA5"/>
                </a:solidFill>
              </a:rPr>
              <a:t>Si la galénica no es adecuada, si huele o mancha genera abandono del tratamiento</a:t>
            </a:r>
            <a:r>
              <a:rPr lang="es-ES" sz="1800" baseline="30000" dirty="0">
                <a:solidFill>
                  <a:srgbClr val="429EA5"/>
                </a:solidFill>
              </a:rPr>
              <a:t>1</a:t>
            </a:r>
            <a:r>
              <a:rPr lang="es-ES" sz="1800" dirty="0">
                <a:solidFill>
                  <a:srgbClr val="429EA5"/>
                </a:solidFill>
              </a:rPr>
              <a:t>. </a:t>
            </a:r>
          </a:p>
          <a:p>
            <a:pPr lvl="1"/>
            <a:endParaRPr lang="es-ES" sz="1900" dirty="0"/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AD5ECD11-9916-16D1-89F4-6BF3DAC825C5}"/>
              </a:ext>
            </a:extLst>
          </p:cNvPr>
          <p:cNvSpPr/>
          <p:nvPr/>
        </p:nvSpPr>
        <p:spPr>
          <a:xfrm>
            <a:off x="343243" y="1184942"/>
            <a:ext cx="1638886" cy="377086"/>
          </a:xfrm>
          <a:prstGeom prst="roundRect">
            <a:avLst/>
          </a:prstGeom>
          <a:solidFill>
            <a:srgbClr val="429EA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/>
          </a:p>
        </p:txBody>
      </p:sp>
      <p:sp>
        <p:nvSpPr>
          <p:cNvPr id="5" name="7 CuadroTexto">
            <a:extLst>
              <a:ext uri="{FF2B5EF4-FFF2-40B4-BE49-F238E27FC236}">
                <a16:creationId xmlns:a16="http://schemas.microsoft.com/office/drawing/2014/main" id="{78ED4772-D825-A286-D421-D5AD1C7ADDA7}"/>
              </a:ext>
            </a:extLst>
          </p:cNvPr>
          <p:cNvSpPr txBox="1"/>
          <p:nvPr/>
        </p:nvSpPr>
        <p:spPr>
          <a:xfrm>
            <a:off x="425114" y="1219597"/>
            <a:ext cx="1475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b="1" dirty="0">
                <a:solidFill>
                  <a:srgbClr val="002060"/>
                </a:solidFill>
                <a:ea typeface="Noto Sans" panose="020B0502040504020204" pitchFamily="34" charset="0"/>
                <a:cs typeface="Noto Sans" panose="020B0502040504020204" pitchFamily="34" charset="0"/>
              </a:rPr>
              <a:t>Formas galénicas</a:t>
            </a:r>
          </a:p>
        </p:txBody>
      </p:sp>
      <p:sp>
        <p:nvSpPr>
          <p:cNvPr id="49" name="Rectangle 14">
            <a:extLst>
              <a:ext uri="{FF2B5EF4-FFF2-40B4-BE49-F238E27FC236}">
                <a16:creationId xmlns:a16="http://schemas.microsoft.com/office/drawing/2014/main" id="{29E641EF-0AB6-9E61-9260-4F1B9DE35498}"/>
              </a:ext>
            </a:extLst>
          </p:cNvPr>
          <p:cNvSpPr/>
          <p:nvPr/>
        </p:nvSpPr>
        <p:spPr>
          <a:xfrm>
            <a:off x="425114" y="6513894"/>
            <a:ext cx="98074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1 Tan X, Feldman SR, Chang J,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Balkrishnan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R.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Topical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drug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delivery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systems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in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dermatology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: a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review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of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patient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adherence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issues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. Expert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Opin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Drug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1000" dirty="0" err="1">
                <a:solidFill>
                  <a:srgbClr val="75787B"/>
                </a:solidFill>
                <a:cs typeface="Arial" panose="020B0604020202020204" pitchFamily="34" charset="0"/>
              </a:rPr>
              <a:t>Deliv</a:t>
            </a:r>
            <a:r>
              <a:rPr lang="es-ES" sz="1000" dirty="0">
                <a:solidFill>
                  <a:srgbClr val="75787B"/>
                </a:solidFill>
                <a:cs typeface="Arial" panose="020B0604020202020204" pitchFamily="34" charset="0"/>
              </a:rPr>
              <a:t>. 2012;9:1263-71</a:t>
            </a:r>
          </a:p>
        </p:txBody>
      </p:sp>
      <p:pic>
        <p:nvPicPr>
          <p:cNvPr id="52" name="Imagen 51">
            <a:extLst>
              <a:ext uri="{FF2B5EF4-FFF2-40B4-BE49-F238E27FC236}">
                <a16:creationId xmlns:a16="http://schemas.microsoft.com/office/drawing/2014/main" id="{8DA63BCE-17FD-64E3-2DA9-EF315AC9A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35" y="3326709"/>
            <a:ext cx="8776504" cy="268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38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C52B4-F4BC-7F47-8A3F-DBEC12227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92973" y="2257077"/>
            <a:ext cx="6939887" cy="1305878"/>
          </a:xfrm>
        </p:spPr>
        <p:txBody>
          <a:bodyPr anchor="t"/>
          <a:lstStyle/>
          <a:p>
            <a:r>
              <a:rPr lang="es-ES" dirty="0"/>
              <a:t>Psoriasis y comorbilidades cardiovasculares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F23ADB-7A8A-DC43-A455-1D333FEBE4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9901" y="3762678"/>
            <a:ext cx="6079525" cy="1621363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chemeClr val="bg1"/>
                </a:solidFill>
              </a:rPr>
              <a:t>      @DanielReyAldana</a:t>
            </a:r>
          </a:p>
          <a:p>
            <a:r>
              <a:rPr lang="es-ES" dirty="0">
                <a:solidFill>
                  <a:schemeClr val="bg1"/>
                </a:solidFill>
              </a:rPr>
              <a:t>Médico de Familia</a:t>
            </a:r>
          </a:p>
          <a:p>
            <a:r>
              <a:rPr lang="es-ES" dirty="0">
                <a:solidFill>
                  <a:schemeClr val="bg1"/>
                </a:solidFill>
              </a:rPr>
              <a:t>Centro de Salud de A Estrada</a:t>
            </a:r>
          </a:p>
          <a:p>
            <a:r>
              <a:rPr lang="es-ES" dirty="0">
                <a:solidFill>
                  <a:schemeClr val="bg1"/>
                </a:solidFill>
              </a:rPr>
              <a:t>AS de Santiago de Compostela y Barbanza</a:t>
            </a:r>
          </a:p>
          <a:p>
            <a:endParaRPr lang="es-ES" dirty="0"/>
          </a:p>
        </p:txBody>
      </p:sp>
      <p:pic>
        <p:nvPicPr>
          <p:cNvPr id="1026" name="Picture 2" descr="Twitter Logo - PNG y Vector">
            <a:extLst>
              <a:ext uri="{FF2B5EF4-FFF2-40B4-BE49-F238E27FC236}">
                <a16:creationId xmlns:a16="http://schemas.microsoft.com/office/drawing/2014/main" id="{A99AB93F-493E-BACD-E9BE-A71E37F16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695" y="3769502"/>
            <a:ext cx="279780" cy="27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1766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388795-7FDC-DF9C-E471-1852C324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moderada-grave</a:t>
            </a:r>
          </a:p>
        </p:txBody>
      </p:sp>
      <p:sp>
        <p:nvSpPr>
          <p:cNvPr id="5" name="Rounded Rectangle 21">
            <a:extLst>
              <a:ext uri="{FF2B5EF4-FFF2-40B4-BE49-F238E27FC236}">
                <a16:creationId xmlns:a16="http://schemas.microsoft.com/office/drawing/2014/main" id="{89762BCF-3280-6C19-C589-09CAFA9DD7F1}"/>
              </a:ext>
            </a:extLst>
          </p:cNvPr>
          <p:cNvSpPr/>
          <p:nvPr/>
        </p:nvSpPr>
        <p:spPr>
          <a:xfrm>
            <a:off x="505078" y="1407431"/>
            <a:ext cx="6512560" cy="566514"/>
          </a:xfrm>
          <a:prstGeom prst="roundRect">
            <a:avLst/>
          </a:prstGeom>
          <a:solidFill>
            <a:srgbClr val="429E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400" b="1" dirty="0">
                <a:cs typeface="Arial" panose="020B0604020202020204" pitchFamily="34" charset="0"/>
              </a:rPr>
              <a:t>Atributos de los medicamentos antipsoriásicos tópicos preferidos por los pacientes</a:t>
            </a:r>
            <a:r>
              <a:rPr lang="es-ES" sz="1400" b="1" baseline="30000" dirty="0">
                <a:cs typeface="Arial" panose="020B0604020202020204" pitchFamily="34" charset="0"/>
              </a:rPr>
              <a:t>1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8914464-0538-8286-7CA8-942E07CAE967}"/>
              </a:ext>
            </a:extLst>
          </p:cNvPr>
          <p:cNvSpPr txBox="1"/>
          <p:nvPr/>
        </p:nvSpPr>
        <p:spPr>
          <a:xfrm>
            <a:off x="1459587" y="1865602"/>
            <a:ext cx="5558051" cy="405816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61950" indent="-182563">
              <a:lnSpc>
                <a:spcPct val="15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855"/>
                </a:solidFill>
                <a:cs typeface="Arial" panose="020B0604020202020204" pitchFamily="34" charset="0"/>
              </a:rPr>
              <a:t>Posibilidad de vestirse poco después de la aplicación</a:t>
            </a:r>
          </a:p>
          <a:p>
            <a:pPr marL="361950" indent="-182563">
              <a:lnSpc>
                <a:spcPct val="15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855"/>
                </a:solidFill>
                <a:cs typeface="Arial" panose="020B0604020202020204" pitchFamily="34" charset="0"/>
              </a:rPr>
              <a:t>Buenas propiedades hidratantes. </a:t>
            </a:r>
          </a:p>
          <a:p>
            <a:pPr marL="361950" indent="-182563">
              <a:lnSpc>
                <a:spcPct val="15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dirty="0">
                <a:solidFill>
                  <a:srgbClr val="002855"/>
                </a:solidFill>
                <a:cs typeface="Arial" panose="020B0604020202020204" pitchFamily="34" charset="0"/>
              </a:rPr>
              <a:t>Consistencia y olor agradable y no graso</a:t>
            </a:r>
            <a:endParaRPr lang="es-ES" sz="1800" dirty="0">
              <a:solidFill>
                <a:srgbClr val="002855"/>
              </a:solidFill>
              <a:cs typeface="Arial" panose="020B0604020202020204" pitchFamily="34" charset="0"/>
            </a:endParaRPr>
          </a:p>
          <a:p>
            <a:pPr marL="361950" indent="-182563">
              <a:lnSpc>
                <a:spcPct val="15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855"/>
                </a:solidFill>
                <a:cs typeface="Arial" panose="020B0604020202020204" pitchFamily="34" charset="0"/>
              </a:rPr>
              <a:t>Aplicación una única vez al día y poca cantidad por lesión</a:t>
            </a:r>
          </a:p>
          <a:p>
            <a:pPr marL="361950" indent="-182563">
              <a:lnSpc>
                <a:spcPct val="15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855"/>
                </a:solidFill>
                <a:cs typeface="Arial" panose="020B0604020202020204" pitchFamily="34" charset="0"/>
              </a:rPr>
              <a:t>Buena absorción</a:t>
            </a:r>
          </a:p>
          <a:p>
            <a:pPr marL="361950" indent="-182563">
              <a:lnSpc>
                <a:spcPct val="15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855"/>
                </a:solidFill>
                <a:cs typeface="Arial" panose="020B0604020202020204" pitchFamily="34" charset="0"/>
              </a:rPr>
              <a:t>Que no deje manchas y que la piel no brille</a:t>
            </a:r>
          </a:p>
          <a:p>
            <a:pPr marL="361950" indent="-182563">
              <a:lnSpc>
                <a:spcPct val="15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855"/>
                </a:solidFill>
                <a:cs typeface="Arial" panose="020B0604020202020204" pitchFamily="34" charset="0"/>
              </a:rPr>
              <a:t>Que no provoque picor/quemazón</a:t>
            </a:r>
          </a:p>
          <a:p>
            <a:pPr marL="361950" indent="-182563">
              <a:lnSpc>
                <a:spcPct val="150000"/>
              </a:lnSpc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s-ES" sz="1800" dirty="0">
                <a:solidFill>
                  <a:srgbClr val="002855"/>
                </a:solidFill>
                <a:cs typeface="Arial" panose="020B0604020202020204" pitchFamily="34" charset="0"/>
              </a:rPr>
              <a:t>Aplicación fácil y rápida</a:t>
            </a:r>
          </a:p>
        </p:txBody>
      </p:sp>
      <p:sp>
        <p:nvSpPr>
          <p:cNvPr id="11" name="CuadroTexto 18">
            <a:extLst>
              <a:ext uri="{FF2B5EF4-FFF2-40B4-BE49-F238E27FC236}">
                <a16:creationId xmlns:a16="http://schemas.microsoft.com/office/drawing/2014/main" id="{3F4FBF55-F8FF-07BA-6B79-F72DA9391B55}"/>
              </a:ext>
            </a:extLst>
          </p:cNvPr>
          <p:cNvSpPr txBox="1"/>
          <p:nvPr/>
        </p:nvSpPr>
        <p:spPr>
          <a:xfrm>
            <a:off x="422032" y="6589491"/>
            <a:ext cx="84359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800">
                <a:solidFill>
                  <a:srgbClr val="75787B"/>
                </a:solidFill>
                <a:cs typeface="Arial" panose="020B0604020202020204" pitchFamily="34" charset="0"/>
              </a:rPr>
              <a:t>1. Vasconcelos V, Teixeira A, Almeida V et al. </a:t>
            </a:r>
            <a:r>
              <a:rPr lang="es-ES" sz="800" err="1">
                <a:solidFill>
                  <a:srgbClr val="75787B"/>
                </a:solidFill>
                <a:cs typeface="Arial" panose="020B0604020202020204" pitchFamily="34" charset="0"/>
              </a:rPr>
              <a:t>Patient</a:t>
            </a:r>
            <a:r>
              <a:rPr lang="es-ES" sz="80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75787B"/>
                </a:solidFill>
                <a:cs typeface="Arial" panose="020B0604020202020204" pitchFamily="34" charset="0"/>
              </a:rPr>
              <a:t>preferences</a:t>
            </a:r>
            <a:r>
              <a:rPr lang="es-ES" sz="800">
                <a:solidFill>
                  <a:srgbClr val="75787B"/>
                </a:solidFill>
                <a:cs typeface="Arial" panose="020B0604020202020204" pitchFamily="34" charset="0"/>
              </a:rPr>
              <a:t> for </a:t>
            </a:r>
            <a:r>
              <a:rPr lang="es-ES" sz="800" err="1">
                <a:solidFill>
                  <a:srgbClr val="75787B"/>
                </a:solidFill>
                <a:cs typeface="Arial" panose="020B0604020202020204" pitchFamily="34" charset="0"/>
              </a:rPr>
              <a:t>attributes</a:t>
            </a:r>
            <a:r>
              <a:rPr lang="es-ES" sz="80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75787B"/>
                </a:solidFill>
                <a:cs typeface="Arial" panose="020B0604020202020204" pitchFamily="34" charset="0"/>
              </a:rPr>
              <a:t>of</a:t>
            </a:r>
            <a:r>
              <a:rPr lang="es-ES" sz="80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75787B"/>
                </a:solidFill>
                <a:cs typeface="Arial" panose="020B0604020202020204" pitchFamily="34" charset="0"/>
              </a:rPr>
              <a:t>topical</a:t>
            </a:r>
            <a:r>
              <a:rPr lang="es-ES" sz="80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75787B"/>
                </a:solidFill>
                <a:cs typeface="Arial" panose="020B0604020202020204" pitchFamily="34" charset="0"/>
              </a:rPr>
              <a:t>anti-psoriatic</a:t>
            </a:r>
            <a:r>
              <a:rPr lang="es-ES" sz="800">
                <a:solidFill>
                  <a:srgbClr val="75787B"/>
                </a:solidFill>
                <a:cs typeface="Arial" panose="020B0604020202020204" pitchFamily="34" charset="0"/>
              </a:rPr>
              <a:t> medicines. J </a:t>
            </a:r>
            <a:r>
              <a:rPr lang="es-ES" sz="800" err="1">
                <a:solidFill>
                  <a:srgbClr val="75787B"/>
                </a:solidFill>
                <a:cs typeface="Arial" panose="020B0604020202020204" pitchFamily="34" charset="0"/>
              </a:rPr>
              <a:t>Dermatolog</a:t>
            </a:r>
            <a:r>
              <a:rPr lang="es-ES" sz="80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err="1">
                <a:solidFill>
                  <a:srgbClr val="75787B"/>
                </a:solidFill>
                <a:cs typeface="Arial" panose="020B0604020202020204" pitchFamily="34" charset="0"/>
              </a:rPr>
              <a:t>Treat</a:t>
            </a:r>
            <a:r>
              <a:rPr lang="es-ES" sz="800">
                <a:solidFill>
                  <a:srgbClr val="75787B"/>
                </a:solidFill>
                <a:cs typeface="Arial" panose="020B0604020202020204" pitchFamily="34" charset="0"/>
              </a:rPr>
              <a:t>. 2019 Nov;30(7):659–663.  </a:t>
            </a: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9A353B9A-69EB-1F47-1DF5-C5D67F4572AE}"/>
              </a:ext>
            </a:extLst>
          </p:cNvPr>
          <p:cNvSpPr/>
          <p:nvPr/>
        </p:nvSpPr>
        <p:spPr>
          <a:xfrm>
            <a:off x="4519185" y="5616356"/>
            <a:ext cx="7351686" cy="675479"/>
          </a:xfrm>
          <a:prstGeom prst="roundRect">
            <a:avLst/>
          </a:prstGeom>
          <a:solidFill>
            <a:srgbClr val="429EA5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cs typeface="Arial" panose="020B0604020202020204" pitchFamily="34" charset="0"/>
              </a:rPr>
              <a:t>Le proponemos un cambio de tópico a una combinación de CAL/BDP PAD en crema</a:t>
            </a:r>
            <a:endParaRPr lang="es-ES" sz="2000" b="1" baseline="300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765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D1D911A1-47B5-D7D9-597C-E6843E601BD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725508" y="1690688"/>
            <a:ext cx="4878614" cy="3820886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DF9D6AC9-040F-08F5-253E-32D8B6A67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/>
              <a:t>¿Cual es el riesgo cardiovascular de Pepe?</a:t>
            </a:r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EE020A56-BB9E-C256-9453-7EFD15CF3684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09565" y="1955830"/>
            <a:ext cx="4095750" cy="4135892"/>
          </a:xfrm>
        </p:spPr>
        <p:txBody>
          <a:bodyPr/>
          <a:lstStyle/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Bajo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Moderado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Alto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Muy alto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Necesito calcularlo por las tablas SCORE2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6D8B7EF3-654C-6ED0-7D3D-92E72B342393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TPCountdown" title="Temporizador de cuenta regresiva">
            <a:extLst>
              <a:ext uri="{FF2B5EF4-FFF2-40B4-BE49-F238E27FC236}">
                <a16:creationId xmlns:a16="http://schemas.microsoft.com/office/drawing/2014/main" id="{E760476F-3621-A41D-8D46-69644AEDC2A4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78500" y="5994400"/>
            <a:ext cx="635000" cy="635000"/>
            <a:chOff x="8318500" y="6032500"/>
            <a:chExt cx="635000" cy="635000"/>
          </a:xfrm>
        </p:grpSpPr>
        <p:sp>
          <p:nvSpPr>
            <p:cNvPr id="6" name="CountdownShape">
              <a:extLst>
                <a:ext uri="{FF2B5EF4-FFF2-40B4-BE49-F238E27FC236}">
                  <a16:creationId xmlns:a16="http://schemas.microsoft.com/office/drawing/2014/main" id="{F6666DB3-58A3-854C-9D04-32E83451C13B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ountdownText">
              <a:extLst>
                <a:ext uri="{FF2B5EF4-FFF2-40B4-BE49-F238E27FC236}">
                  <a16:creationId xmlns:a16="http://schemas.microsoft.com/office/drawing/2014/main" id="{8D1DC48B-FB21-E030-24C5-618E7A8B8B4D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grpSp>
        <p:nvGrpSpPr>
          <p:cNvPr id="11" name="TPResponseCounter" title="Contador de respuestas">
            <a:extLst>
              <a:ext uri="{FF2B5EF4-FFF2-40B4-BE49-F238E27FC236}">
                <a16:creationId xmlns:a16="http://schemas.microsoft.com/office/drawing/2014/main" id="{778F3520-C0D8-E5AD-43D9-D216D0108686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556000" y="5842000"/>
            <a:ext cx="1905000" cy="889000"/>
            <a:chOff x="254000" y="5842000"/>
            <a:chExt cx="1905000" cy="889000"/>
          </a:xfrm>
        </p:grpSpPr>
        <p:sp>
          <p:nvSpPr>
            <p:cNvPr id="9" name="TPResponseCounterShape">
              <a:extLst>
                <a:ext uri="{FF2B5EF4-FFF2-40B4-BE49-F238E27FC236}">
                  <a16:creationId xmlns:a16="http://schemas.microsoft.com/office/drawing/2014/main" id="{22BD794F-66B0-576E-7ECD-D755EA69C701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PResponseCounterText">
              <a:extLst>
                <a:ext uri="{FF2B5EF4-FFF2-40B4-BE49-F238E27FC236}">
                  <a16:creationId xmlns:a16="http://schemas.microsoft.com/office/drawing/2014/main" id="{6FE247C7-E230-CB1B-8227-9DA81BAACBDB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15" name="CAI1" title="Ind. de respuesta correcta">
            <a:extLst>
              <a:ext uri="{FF2B5EF4-FFF2-40B4-BE49-F238E27FC236}">
                <a16:creationId xmlns:a16="http://schemas.microsoft.com/office/drawing/2014/main" id="{8165CDE0-D464-34EF-B049-62B1B25CD598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32805" y="3284250"/>
            <a:ext cx="1314450" cy="4699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AI2" title="Ind. de respuesta correcta">
            <a:extLst>
              <a:ext uri="{FF2B5EF4-FFF2-40B4-BE49-F238E27FC236}">
                <a16:creationId xmlns:a16="http://schemas.microsoft.com/office/drawing/2014/main" id="{F893AB80-757A-B8A9-42DE-029F93C99D29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232805" y="3754150"/>
            <a:ext cx="3322638" cy="8128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857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DC6C54-E7CE-69B7-7E8D-E7F5DD910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998" y="301868"/>
            <a:ext cx="6859154" cy="826861"/>
          </a:xfrm>
        </p:spPr>
        <p:txBody>
          <a:bodyPr/>
          <a:lstStyle/>
          <a:p>
            <a:r>
              <a:rPr lang="es-ES" dirty="0"/>
              <a:t>Riesgo cardiovascular de Pepe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A7E47BE-1B96-563A-3192-82217F9D2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186" y="200703"/>
            <a:ext cx="4810851" cy="6456594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1155D88B-17D9-7A3A-50F1-17C0F37F928C}"/>
              </a:ext>
            </a:extLst>
          </p:cNvPr>
          <p:cNvSpPr/>
          <p:nvPr/>
        </p:nvSpPr>
        <p:spPr>
          <a:xfrm>
            <a:off x="7560607" y="4582782"/>
            <a:ext cx="657711" cy="129653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E60E159F-16C6-5E38-A658-6B902B92C7EA}"/>
              </a:ext>
            </a:extLst>
          </p:cNvPr>
          <p:cNvSpPr/>
          <p:nvPr/>
        </p:nvSpPr>
        <p:spPr>
          <a:xfrm rot="18923367">
            <a:off x="11285875" y="1063903"/>
            <a:ext cx="367469" cy="129653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E2155D4D-822D-3520-CCF1-201E1962CEE5}"/>
              </a:ext>
            </a:extLst>
          </p:cNvPr>
          <p:cNvSpPr/>
          <p:nvPr/>
        </p:nvSpPr>
        <p:spPr>
          <a:xfrm>
            <a:off x="11139053" y="770391"/>
            <a:ext cx="657711" cy="129653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B0A5BFE6-0117-06C6-FC86-EE2B8EFD7F7F}"/>
              </a:ext>
            </a:extLst>
          </p:cNvPr>
          <p:cNvCxnSpPr>
            <a:stCxn id="5" idx="3"/>
          </p:cNvCxnSpPr>
          <p:nvPr/>
        </p:nvCxnSpPr>
        <p:spPr>
          <a:xfrm flipV="1">
            <a:off x="8218318" y="4647608"/>
            <a:ext cx="3074964" cy="1"/>
          </a:xfrm>
          <a:prstGeom prst="straightConnector1">
            <a:avLst/>
          </a:prstGeom>
          <a:ln w="22225">
            <a:solidFill>
              <a:srgbClr val="0027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F6520AA9-60B7-B76D-A974-C1A4D2840F47}"/>
              </a:ext>
            </a:extLst>
          </p:cNvPr>
          <p:cNvCxnSpPr>
            <a:cxnSpLocks/>
          </p:cNvCxnSpPr>
          <p:nvPr/>
        </p:nvCxnSpPr>
        <p:spPr>
          <a:xfrm>
            <a:off x="11371466" y="1257764"/>
            <a:ext cx="17711" cy="3325018"/>
          </a:xfrm>
          <a:prstGeom prst="straightConnector1">
            <a:avLst/>
          </a:prstGeom>
          <a:ln w="22225">
            <a:solidFill>
              <a:srgbClr val="00275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>
            <a:extLst>
              <a:ext uri="{FF2B5EF4-FFF2-40B4-BE49-F238E27FC236}">
                <a16:creationId xmlns:a16="http://schemas.microsoft.com/office/drawing/2014/main" id="{F3B4EBA7-1CAE-2B57-B141-A0282470B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639" y="1356408"/>
            <a:ext cx="3041470" cy="1720748"/>
          </a:xfrm>
          <a:prstGeom prst="rect">
            <a:avLst/>
          </a:prstGeom>
        </p:spPr>
      </p:pic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1C69FA7-AE42-82B9-2AFF-AD3E9ED9EF7C}"/>
              </a:ext>
            </a:extLst>
          </p:cNvPr>
          <p:cNvSpPr/>
          <p:nvPr/>
        </p:nvSpPr>
        <p:spPr>
          <a:xfrm>
            <a:off x="2241213" y="1383491"/>
            <a:ext cx="463074" cy="1693665"/>
          </a:xfrm>
          <a:prstGeom prst="round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4B9B688-D171-DFC9-6F8C-E9F6A6C8C4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819" y="1383491"/>
            <a:ext cx="3460299" cy="4296345"/>
          </a:xfrm>
          <a:prstGeom prst="rect">
            <a:avLst/>
          </a:prstGeom>
        </p:spPr>
      </p:pic>
      <p:sp>
        <p:nvSpPr>
          <p:cNvPr id="15" name="Diagrama de flujo: conector 14">
            <a:extLst>
              <a:ext uri="{FF2B5EF4-FFF2-40B4-BE49-F238E27FC236}">
                <a16:creationId xmlns:a16="http://schemas.microsoft.com/office/drawing/2014/main" id="{DCF1FB5C-9520-3196-BB87-364E2665D602}"/>
              </a:ext>
            </a:extLst>
          </p:cNvPr>
          <p:cNvSpPr/>
          <p:nvPr/>
        </p:nvSpPr>
        <p:spPr>
          <a:xfrm>
            <a:off x="5234323" y="2993500"/>
            <a:ext cx="68013" cy="7557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1CE6857-2E5A-909E-F9F3-D46355E1FB45}"/>
              </a:ext>
            </a:extLst>
          </p:cNvPr>
          <p:cNvSpPr txBox="1"/>
          <p:nvPr/>
        </p:nvSpPr>
        <p:spPr>
          <a:xfrm>
            <a:off x="4994849" y="6599012"/>
            <a:ext cx="81196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00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2021 ESC Guidelines on cardiovascular disease prevention in clinical practice European Heart Journal (2021) 42, 3227-3337</a:t>
            </a:r>
            <a:endParaRPr lang="es-E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6D3A19D4-2ACB-649B-2635-08512646C5B2}"/>
              </a:ext>
            </a:extLst>
          </p:cNvPr>
          <p:cNvSpPr txBox="1"/>
          <p:nvPr/>
        </p:nvSpPr>
        <p:spPr>
          <a:xfrm>
            <a:off x="338777" y="3780845"/>
            <a:ext cx="3348111" cy="23083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754"/>
                </a:solidFill>
              </a:rPr>
              <a:t>58 años</a:t>
            </a:r>
          </a:p>
          <a:p>
            <a:r>
              <a:rPr lang="es-ES" b="1" dirty="0">
                <a:solidFill>
                  <a:srgbClr val="002754"/>
                </a:solidFill>
              </a:rPr>
              <a:t>Fumador</a:t>
            </a:r>
            <a:endParaRPr lang="es-ES" dirty="0">
              <a:solidFill>
                <a:srgbClr val="002754"/>
              </a:solidFill>
            </a:endParaRPr>
          </a:p>
          <a:p>
            <a:r>
              <a:rPr lang="es-ES" b="1" dirty="0">
                <a:solidFill>
                  <a:srgbClr val="002754"/>
                </a:solidFill>
              </a:rPr>
              <a:t>Presión arterial: </a:t>
            </a:r>
            <a:r>
              <a:rPr lang="es-ES" dirty="0">
                <a:solidFill>
                  <a:srgbClr val="002754"/>
                </a:solidFill>
              </a:rPr>
              <a:t>149/95 mmHg.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Colesterol total: </a:t>
            </a:r>
            <a:r>
              <a:rPr lang="es-ES" dirty="0">
                <a:solidFill>
                  <a:srgbClr val="002754"/>
                </a:solidFill>
              </a:rPr>
              <a:t>193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c-HDL:</a:t>
            </a:r>
            <a:r>
              <a:rPr lang="es-ES" dirty="0">
                <a:solidFill>
                  <a:srgbClr val="002754"/>
                </a:solidFill>
              </a:rPr>
              <a:t> 38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c-LDL:</a:t>
            </a:r>
            <a:r>
              <a:rPr lang="es-ES" dirty="0">
                <a:solidFill>
                  <a:srgbClr val="002754"/>
                </a:solidFill>
              </a:rPr>
              <a:t> 118 mg/dl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Triglicéridos:</a:t>
            </a:r>
            <a:r>
              <a:rPr lang="es-ES" dirty="0">
                <a:solidFill>
                  <a:srgbClr val="002754"/>
                </a:solidFill>
              </a:rPr>
              <a:t> 184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002754"/>
                </a:solidFill>
              </a:rPr>
              <a:t>Colesterol no HDL: </a:t>
            </a:r>
            <a:r>
              <a:rPr lang="es-ES" dirty="0">
                <a:solidFill>
                  <a:srgbClr val="002754"/>
                </a:solidFill>
              </a:rPr>
              <a:t>155 mg/dl</a:t>
            </a:r>
          </a:p>
        </p:txBody>
      </p:sp>
    </p:spTree>
    <p:extLst>
      <p:ext uri="{BB962C8B-B14F-4D97-AF65-F5344CB8AC3E}">
        <p14:creationId xmlns:p14="http://schemas.microsoft.com/office/powerpoint/2010/main" val="272184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FA386867-B5DB-74A7-D7A2-26295B5FDF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832332" y="1736583"/>
            <a:ext cx="4481290" cy="356693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B377D24E-F7F5-B9DC-E655-E3B57B644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¿El tener psoriasis incrementa su RCV?</a:t>
            </a:r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8D180FE0-BDFB-CAFE-8A9A-12584E9C9006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22031" y="1825625"/>
            <a:ext cx="5946112" cy="4351338"/>
          </a:xfrm>
        </p:spPr>
        <p:txBody>
          <a:bodyPr/>
          <a:lstStyle/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Si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En este caso es indiferente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Solo si el BSA está entre el 5 al 10%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Sólo si el BSA ≥ 10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48892E4F-B4D8-E8E1-3277-A5DE829C9219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TPCountdown" title="Temporizador de cuenta regresiva">
            <a:extLst>
              <a:ext uri="{FF2B5EF4-FFF2-40B4-BE49-F238E27FC236}">
                <a16:creationId xmlns:a16="http://schemas.microsoft.com/office/drawing/2014/main" id="{F773CC7C-8BC9-6F53-56B7-DFF812F37461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78500" y="5857875"/>
            <a:ext cx="635000" cy="635000"/>
            <a:chOff x="8318500" y="6032500"/>
            <a:chExt cx="635000" cy="635000"/>
          </a:xfrm>
        </p:grpSpPr>
        <p:sp>
          <p:nvSpPr>
            <p:cNvPr id="6" name="CountdownShape">
              <a:extLst>
                <a:ext uri="{FF2B5EF4-FFF2-40B4-BE49-F238E27FC236}">
                  <a16:creationId xmlns:a16="http://schemas.microsoft.com/office/drawing/2014/main" id="{2AA27368-DAD2-DE14-71D6-2407EF50C9C3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ountdownText">
              <a:extLst>
                <a:ext uri="{FF2B5EF4-FFF2-40B4-BE49-F238E27FC236}">
                  <a16:creationId xmlns:a16="http://schemas.microsoft.com/office/drawing/2014/main" id="{2AD5ED80-84C2-C741-6F6D-E677472B43CC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sp>
        <p:nvSpPr>
          <p:cNvPr id="9" name="CAI1" title="Ind. de respuesta correcta">
            <a:extLst>
              <a:ext uri="{FF2B5EF4-FFF2-40B4-BE49-F238E27FC236}">
                <a16:creationId xmlns:a16="http://schemas.microsoft.com/office/drawing/2014/main" id="{830C364D-73C7-4609-430A-DF985799392F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45271" y="3623945"/>
            <a:ext cx="2720975" cy="4699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2" name="TPResponseCounter" title="Contador de respuestas">
            <a:extLst>
              <a:ext uri="{FF2B5EF4-FFF2-40B4-BE49-F238E27FC236}">
                <a16:creationId xmlns:a16="http://schemas.microsoft.com/office/drawing/2014/main" id="{DEEC1E7D-24FB-82E2-64A3-3282BEBCB5D5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3533322" y="5732463"/>
            <a:ext cx="1905000" cy="889000"/>
            <a:chOff x="254000" y="5842000"/>
            <a:chExt cx="1905000" cy="889000"/>
          </a:xfrm>
        </p:grpSpPr>
        <p:sp>
          <p:nvSpPr>
            <p:cNvPr id="10" name="TPResponseCounterShape">
              <a:extLst>
                <a:ext uri="{FF2B5EF4-FFF2-40B4-BE49-F238E27FC236}">
                  <a16:creationId xmlns:a16="http://schemas.microsoft.com/office/drawing/2014/main" id="{D0B7D8E9-1868-F288-BAD8-D7CB2B82EBAF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PResponseCounterText">
              <a:extLst>
                <a:ext uri="{FF2B5EF4-FFF2-40B4-BE49-F238E27FC236}">
                  <a16:creationId xmlns:a16="http://schemas.microsoft.com/office/drawing/2014/main" id="{25D1D412-B320-3D26-53D2-0AD1A972F1AF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2A61D14-63A5-0AF1-AB7D-7B24F471F293}"/>
              </a:ext>
            </a:extLst>
          </p:cNvPr>
          <p:cNvSpPr txBox="1"/>
          <p:nvPr/>
        </p:nvSpPr>
        <p:spPr>
          <a:xfrm>
            <a:off x="945271" y="4304406"/>
            <a:ext cx="5253464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Psoriasis con una afectación del 10 % superficie corporal o candidatos a fototerapia o terapia sistémica: Un factor corrector de</a:t>
            </a:r>
            <a:r>
              <a:rPr lang="es-ES" sz="1600" b="1" dirty="0">
                <a:solidFill>
                  <a:srgbClr val="00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multiplicación del RCV de 1,5.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851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9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5F498-ECDB-7B42-A4FB-A4106C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Problemas detectados en Pepe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685EF-2F0D-B327-8CCC-8DD4E8FA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0" y="1814286"/>
            <a:ext cx="4972050" cy="4351338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Psoriasis moderada – grave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TA con mal control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Dislipemia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Obesidad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Sedentarismo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Prediabetes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Síndrome metabólico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Tabaquismo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07814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AFF89-4688-CEC6-6396-3592913D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e HTA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8B2007-366D-0798-DE28-F27ECE0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633" y="1555281"/>
            <a:ext cx="11374733" cy="4351338"/>
          </a:xfrm>
        </p:spPr>
        <p:txBody>
          <a:bodyPr/>
          <a:lstStyle/>
          <a:p>
            <a:r>
              <a:rPr lang="es-ES" dirty="0">
                <a:solidFill>
                  <a:srgbClr val="002754"/>
                </a:solidFill>
              </a:rPr>
              <a:t>La psoriasis se asocia con un mayor riesgo de hipertensión (OR: 1,43, IC del 95 %: 1,25–1,64) en comparación con las personas sin psoriasis.</a:t>
            </a:r>
            <a:r>
              <a:rPr lang="es-ES" baseline="30000" dirty="0">
                <a:solidFill>
                  <a:srgbClr val="002754"/>
                </a:solidFill>
              </a:rPr>
              <a:t>(1)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7A335D-5317-9C78-4874-B710C89319D2}"/>
              </a:ext>
            </a:extLst>
          </p:cNvPr>
          <p:cNvSpPr txBox="1"/>
          <p:nvPr/>
        </p:nvSpPr>
        <p:spPr>
          <a:xfrm>
            <a:off x="320040" y="2613392"/>
            <a:ext cx="113747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500" dirty="0">
                <a:solidFill>
                  <a:srgbClr val="002754"/>
                </a:solidFill>
                <a:latin typeface="Arial" charset="0"/>
                <a:cs typeface="Arial" charset="0"/>
              </a:rPr>
              <a:t>La HTA en el paciente con psoriasis: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500" dirty="0">
                <a:solidFill>
                  <a:srgbClr val="429EA5"/>
                </a:solidFill>
                <a:latin typeface="Arial" charset="0"/>
                <a:cs typeface="Arial" charset="0"/>
              </a:rPr>
              <a:t>Está infradiagnosticada e </a:t>
            </a:r>
            <a:r>
              <a:rPr lang="es-ES" sz="2500" dirty="0" err="1">
                <a:solidFill>
                  <a:srgbClr val="429EA5"/>
                </a:solidFill>
                <a:latin typeface="Arial" charset="0"/>
                <a:cs typeface="Arial" charset="0"/>
              </a:rPr>
              <a:t>infratratada</a:t>
            </a:r>
            <a:r>
              <a:rPr lang="es-ES" sz="2500" dirty="0">
                <a:solidFill>
                  <a:srgbClr val="429EA5"/>
                </a:solidFill>
                <a:latin typeface="Arial" charset="0"/>
                <a:cs typeface="Arial" charset="0"/>
              </a:rPr>
              <a:t>.</a:t>
            </a:r>
            <a:r>
              <a:rPr lang="es-ES" sz="2500" baseline="30000" dirty="0">
                <a:solidFill>
                  <a:srgbClr val="429EA5"/>
                </a:solidFill>
                <a:latin typeface="Arial" charset="0"/>
                <a:cs typeface="Arial" charset="0"/>
              </a:rPr>
              <a:t>(2)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500" dirty="0">
                <a:solidFill>
                  <a:srgbClr val="429EA5"/>
                </a:solidFill>
                <a:latin typeface="Arial" charset="0"/>
                <a:cs typeface="Arial" charset="0"/>
              </a:rPr>
              <a:t>Tienen una HTA más severa.</a:t>
            </a:r>
            <a:r>
              <a:rPr lang="es-ES" sz="2500" baseline="30000" dirty="0">
                <a:solidFill>
                  <a:srgbClr val="429EA5"/>
                </a:solidFill>
                <a:latin typeface="Arial" charset="0"/>
                <a:cs typeface="Arial" charset="0"/>
              </a:rPr>
              <a:t> (2)</a:t>
            </a:r>
            <a:endParaRPr lang="es-ES" sz="2500" dirty="0">
              <a:solidFill>
                <a:srgbClr val="429EA5"/>
              </a:solidFill>
              <a:latin typeface="Arial" charset="0"/>
              <a:cs typeface="Arial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2500" dirty="0">
                <a:solidFill>
                  <a:srgbClr val="429EA5"/>
                </a:solidFill>
                <a:latin typeface="Arial" charset="0"/>
                <a:cs typeface="Arial" charset="0"/>
              </a:rPr>
              <a:t>Requieren mas antihipertensivos para su correcto control </a:t>
            </a:r>
            <a:r>
              <a:rPr lang="es-ES" sz="2500" baseline="30000" dirty="0">
                <a:solidFill>
                  <a:srgbClr val="429EA5"/>
                </a:solidFill>
                <a:latin typeface="Arial" charset="0"/>
                <a:cs typeface="Arial" charset="0"/>
              </a:rPr>
              <a:t>(3)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992933-0146-F2A5-30A0-80C1CCAAF5B0}"/>
              </a:ext>
            </a:extLst>
          </p:cNvPr>
          <p:cNvSpPr txBox="1"/>
          <p:nvPr/>
        </p:nvSpPr>
        <p:spPr>
          <a:xfrm>
            <a:off x="1173040" y="6105524"/>
            <a:ext cx="11018960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50" dirty="0">
                <a:latin typeface="AdvPAC5B"/>
              </a:rPr>
              <a:t>(1) </a:t>
            </a:r>
            <a:r>
              <a:rPr lang="da-DK" sz="1050" dirty="0">
                <a:latin typeface="AdvPAC5B"/>
              </a:rPr>
              <a:t>Duan et al.</a:t>
            </a:r>
            <a:r>
              <a:rPr lang="en-US" sz="1050" dirty="0">
                <a:latin typeface="AdvPAC5B"/>
              </a:rPr>
              <a:t> A systematic review and meta-analysis of the association between psoriasis and hypertension with adjustment for covariates.</a:t>
            </a:r>
            <a:r>
              <a:rPr lang="da-DK" sz="1050" dirty="0">
                <a:latin typeface="AdvPAC5B"/>
              </a:rPr>
              <a:t> Medicine (2020) 99:9</a:t>
            </a:r>
            <a:endParaRPr lang="es-ES" sz="1050" dirty="0">
              <a:latin typeface="AdvPAC5B"/>
            </a:endParaRPr>
          </a:p>
          <a:p>
            <a:r>
              <a:rPr lang="es-ES" sz="1050" dirty="0">
                <a:latin typeface="AdvPAC5B"/>
              </a:rPr>
              <a:t>(2) </a:t>
            </a:r>
            <a:r>
              <a:rPr lang="es-ES" sz="1050" dirty="0" err="1">
                <a:latin typeface="AdvPAC5B"/>
              </a:rPr>
              <a:t>deShazo</a:t>
            </a:r>
            <a:r>
              <a:rPr lang="es-ES" sz="1050" dirty="0">
                <a:latin typeface="AdvPAC5B"/>
              </a:rPr>
              <a:t> et al. </a:t>
            </a:r>
            <a:r>
              <a:rPr lang="en-US" sz="1050" dirty="0"/>
              <a:t>Addressing Hypertension in Patients With Psoriasis: Review and Recommendations. Journal of Psoriasis and Psoriatic Arthritis, 247553032093637. doi:10.1177/2475530320936373</a:t>
            </a:r>
          </a:p>
          <a:p>
            <a:r>
              <a:rPr lang="en-US" sz="1050" dirty="0"/>
              <a:t>(2) Armstrong AW, Lin SW, Chambers CJ, </a:t>
            </a:r>
            <a:r>
              <a:rPr lang="en-US" sz="1050" dirty="0" err="1"/>
              <a:t>Sockolov</a:t>
            </a:r>
            <a:r>
              <a:rPr lang="en-US" sz="1050" dirty="0"/>
              <a:t> ME, Chin DL. Psoriasis and hypertension severity: results from a case-control study. </a:t>
            </a:r>
            <a:r>
              <a:rPr lang="en-US" sz="1050" dirty="0" err="1"/>
              <a:t>PLoS</a:t>
            </a:r>
            <a:r>
              <a:rPr lang="en-US" sz="1050" dirty="0"/>
              <a:t> One. 2011;6(3): e18227.</a:t>
            </a:r>
            <a:endParaRPr lang="es-ES" sz="1050" dirty="0"/>
          </a:p>
        </p:txBody>
      </p:sp>
    </p:spTree>
    <p:extLst>
      <p:ext uri="{BB962C8B-B14F-4D97-AF65-F5344CB8AC3E}">
        <p14:creationId xmlns:p14="http://schemas.microsoft.com/office/powerpoint/2010/main" val="23549629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F7C66F3B-6D06-581E-511B-8C06CE27A0C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124369" y="1736408"/>
            <a:ext cx="4630420" cy="366853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A00170B3-8A77-D633-55A4-4693E3483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b="1" dirty="0"/>
              <a:t>¿Precisa tratamiento antihipertensivo?</a:t>
            </a:r>
            <a:endParaRPr lang="es-ES" dirty="0"/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EF73DFBE-60CA-D56C-8E36-0C044F3ABB59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763937" y="1690688"/>
            <a:ext cx="5673969" cy="4351338"/>
          </a:xfrm>
        </p:spPr>
        <p:txBody>
          <a:bodyPr/>
          <a:lstStyle/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Si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Solo intervenciones en el estilo de vida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No lo sé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479B29EC-BC62-10E0-6827-4DEF3AF20DA9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TPCountdown" title="Temporizador de cuenta regresiva">
            <a:extLst>
              <a:ext uri="{FF2B5EF4-FFF2-40B4-BE49-F238E27FC236}">
                <a16:creationId xmlns:a16="http://schemas.microsoft.com/office/drawing/2014/main" id="{1875CF6C-FB00-A47B-788A-8EB0181F523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78500" y="5857875"/>
            <a:ext cx="635000" cy="635000"/>
            <a:chOff x="8318500" y="6032500"/>
            <a:chExt cx="635000" cy="635000"/>
          </a:xfrm>
        </p:grpSpPr>
        <p:sp>
          <p:nvSpPr>
            <p:cNvPr id="6" name="CountdownShape">
              <a:extLst>
                <a:ext uri="{FF2B5EF4-FFF2-40B4-BE49-F238E27FC236}">
                  <a16:creationId xmlns:a16="http://schemas.microsoft.com/office/drawing/2014/main" id="{F41BE29B-4672-C3A8-D3A7-C4E4A2DAE3D3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ountdownText">
              <a:extLst>
                <a:ext uri="{FF2B5EF4-FFF2-40B4-BE49-F238E27FC236}">
                  <a16:creationId xmlns:a16="http://schemas.microsoft.com/office/drawing/2014/main" id="{9D76E93C-DCA1-6079-141D-0DB2756D9174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10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FE586CF6-B52A-7C41-E21E-98D443A0D914}"/>
              </a:ext>
            </a:extLst>
          </p:cNvPr>
          <p:cNvSpPr txBox="1"/>
          <p:nvPr/>
        </p:nvSpPr>
        <p:spPr>
          <a:xfrm>
            <a:off x="906889" y="4567635"/>
            <a:ext cx="313877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Presión arterial: </a:t>
            </a:r>
            <a:r>
              <a:rPr lang="es-ES" dirty="0"/>
              <a:t>149/95 mmHg </a:t>
            </a:r>
          </a:p>
        </p:txBody>
      </p:sp>
      <p:sp>
        <p:nvSpPr>
          <p:cNvPr id="11" name="CAI1" title="Ind. de respuesta correcta">
            <a:extLst>
              <a:ext uri="{FF2B5EF4-FFF2-40B4-BE49-F238E27FC236}">
                <a16:creationId xmlns:a16="http://schemas.microsoft.com/office/drawing/2014/main" id="{0DAD6876-75BE-6BC8-E321-94DBF52C0AB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287177" y="1736408"/>
            <a:ext cx="395288" cy="3429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AI2" title="Ind. de respuesta correcta">
            <a:extLst>
              <a:ext uri="{FF2B5EF4-FFF2-40B4-BE49-F238E27FC236}">
                <a16:creationId xmlns:a16="http://schemas.microsoft.com/office/drawing/2014/main" id="{20559EC2-35E6-CB1C-2801-9DB32ABB3165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287177" y="3362008"/>
            <a:ext cx="1189101" cy="4699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5" name="TPResponseCounter" title="Contador de respuestas">
            <a:extLst>
              <a:ext uri="{FF2B5EF4-FFF2-40B4-BE49-F238E27FC236}">
                <a16:creationId xmlns:a16="http://schemas.microsoft.com/office/drawing/2014/main" id="{DC075CBE-F842-2618-74D8-8C814E17DF22}"/>
              </a:ext>
            </a:extLst>
          </p:cNvPr>
          <p:cNvGrpSpPr>
            <a:grpSpLocks noChangeAspect="1"/>
          </p:cNvGrpSpPr>
          <p:nvPr>
            <p:custDataLst>
              <p:tags r:id="rId7"/>
            </p:custDataLst>
          </p:nvPr>
        </p:nvGrpSpPr>
        <p:grpSpPr>
          <a:xfrm>
            <a:off x="3410668" y="5730875"/>
            <a:ext cx="1905000" cy="889000"/>
            <a:chOff x="254000" y="5842000"/>
            <a:chExt cx="1905000" cy="889000"/>
          </a:xfrm>
        </p:grpSpPr>
        <p:sp>
          <p:nvSpPr>
            <p:cNvPr id="13" name="TPResponseCounterShape">
              <a:extLst>
                <a:ext uri="{FF2B5EF4-FFF2-40B4-BE49-F238E27FC236}">
                  <a16:creationId xmlns:a16="http://schemas.microsoft.com/office/drawing/2014/main" id="{2E263C4C-1545-E62B-E616-72ACE70FFC2A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TPResponseCounterText">
              <a:extLst>
                <a:ext uri="{FF2B5EF4-FFF2-40B4-BE49-F238E27FC236}">
                  <a16:creationId xmlns:a16="http://schemas.microsoft.com/office/drawing/2014/main" id="{493DBD3A-7342-FA28-2B49-38DC348A7662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11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3288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4A6B8-FBD7-72C9-A13E-E4279862C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/>
              <a:t>¿Precisa tratamiento antihipertensivo?</a:t>
            </a:r>
            <a:endParaRPr lang="es-ES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C4D99881-CC26-AD1A-5565-0B4449DEDB69}"/>
              </a:ext>
            </a:extLst>
          </p:cNvPr>
          <p:cNvGrpSpPr/>
          <p:nvPr/>
        </p:nvGrpSpPr>
        <p:grpSpPr>
          <a:xfrm>
            <a:off x="1397453" y="2015593"/>
            <a:ext cx="7066382" cy="3910499"/>
            <a:chOff x="352227" y="2460350"/>
            <a:chExt cx="6046202" cy="3222427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469A8E26-05CC-F019-524F-4AA1059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2227" y="2460350"/>
              <a:ext cx="6046202" cy="3222427"/>
            </a:xfrm>
            <a:prstGeom prst="rect">
              <a:avLst/>
            </a:prstGeom>
          </p:spPr>
        </p:pic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3EE5917F-F062-7F78-BA7F-237E07203B75}"/>
                </a:ext>
              </a:extLst>
            </p:cNvPr>
            <p:cNvSpPr/>
            <p:nvPr/>
          </p:nvSpPr>
          <p:spPr>
            <a:xfrm>
              <a:off x="3302420" y="2728086"/>
              <a:ext cx="1005084" cy="476093"/>
            </a:xfrm>
            <a:prstGeom prst="roundRect">
              <a:avLst/>
            </a:prstGeom>
            <a:solidFill>
              <a:schemeClr val="accent1">
                <a:alpha val="1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31CC9653-E7E6-05DD-B6C9-2304A736AB79}"/>
                </a:ext>
              </a:extLst>
            </p:cNvPr>
            <p:cNvSpPr/>
            <p:nvPr/>
          </p:nvSpPr>
          <p:spPr>
            <a:xfrm>
              <a:off x="359102" y="4393027"/>
              <a:ext cx="885307" cy="605235"/>
            </a:xfrm>
            <a:prstGeom prst="roundRect">
              <a:avLst/>
            </a:prstGeom>
            <a:solidFill>
              <a:schemeClr val="accent1">
                <a:alpha val="1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7F380712-765E-B459-4DAE-BD85D4BBDA3B}"/>
                </a:ext>
              </a:extLst>
            </p:cNvPr>
            <p:cNvSpPr/>
            <p:nvPr/>
          </p:nvSpPr>
          <p:spPr>
            <a:xfrm>
              <a:off x="3362308" y="4393027"/>
              <a:ext cx="885307" cy="605235"/>
            </a:xfrm>
            <a:prstGeom prst="roundRect">
              <a:avLst/>
            </a:prstGeom>
            <a:solidFill>
              <a:schemeClr val="accent1">
                <a:alpha val="17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cxnSp>
          <p:nvCxnSpPr>
            <p:cNvPr id="9" name="Conector recto de flecha 8">
              <a:extLst>
                <a:ext uri="{FF2B5EF4-FFF2-40B4-BE49-F238E27FC236}">
                  <a16:creationId xmlns:a16="http://schemas.microsoft.com/office/drawing/2014/main" id="{0DA5D0B1-7ACE-C4ED-448F-B9F27FB358D2}"/>
                </a:ext>
              </a:extLst>
            </p:cNvPr>
            <p:cNvCxnSpPr>
              <a:stCxn id="6" idx="2"/>
              <a:endCxn id="8" idx="0"/>
            </p:cNvCxnSpPr>
            <p:nvPr/>
          </p:nvCxnSpPr>
          <p:spPr>
            <a:xfrm>
              <a:off x="3804962" y="3204179"/>
              <a:ext cx="0" cy="1188848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recto de flecha 9">
              <a:extLst>
                <a:ext uri="{FF2B5EF4-FFF2-40B4-BE49-F238E27FC236}">
                  <a16:creationId xmlns:a16="http://schemas.microsoft.com/office/drawing/2014/main" id="{8D93687E-1FAD-A074-4288-20DDC1473320}"/>
                </a:ext>
              </a:extLst>
            </p:cNvPr>
            <p:cNvCxnSpPr>
              <a:cxnSpLocks/>
              <a:stCxn id="7" idx="3"/>
              <a:endCxn id="8" idx="1"/>
            </p:cNvCxnSpPr>
            <p:nvPr/>
          </p:nvCxnSpPr>
          <p:spPr>
            <a:xfrm>
              <a:off x="1244409" y="4695645"/>
              <a:ext cx="2117899" cy="0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id="{3F8C7EE5-C376-8B55-AA78-5716717B3A3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53706" y="1827987"/>
            <a:ext cx="2080508" cy="431726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40F2FFE-C4BF-84D1-AF6D-99ED1D4D4884}"/>
              </a:ext>
            </a:extLst>
          </p:cNvPr>
          <p:cNvSpPr txBox="1"/>
          <p:nvPr/>
        </p:nvSpPr>
        <p:spPr>
          <a:xfrm>
            <a:off x="4783540" y="6596390"/>
            <a:ext cx="736104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Guía ESC/ESH 2018 sobre el diagnóstico y tratamiento de la hipertensión arterial.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Rev </a:t>
            </a:r>
            <a:r>
              <a:rPr kumimoji="0" lang="pt-BR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Esp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</a:t>
            </a:r>
            <a:r>
              <a:rPr kumimoji="0" lang="pt-BR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Cardiol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. 2019;72(2):160.e1-e78</a:t>
            </a: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</a:t>
            </a:r>
          </a:p>
        </p:txBody>
      </p:sp>
      <p:pic>
        <p:nvPicPr>
          <p:cNvPr id="13" name="Picture 2" descr="European Society of Hypertension">
            <a:extLst>
              <a:ext uri="{FF2B5EF4-FFF2-40B4-BE49-F238E27FC236}">
                <a16:creationId xmlns:a16="http://schemas.microsoft.com/office/drawing/2014/main" id="{83C46530-194C-3FAF-5352-76E65D9A7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858" y="922956"/>
            <a:ext cx="1936204" cy="67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855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D41D09-D0A7-234B-4F4A-3FA8F2B97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 ponemos un MAPA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589E5A-DC04-D82F-86FA-010BDB927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159" y="1569308"/>
            <a:ext cx="3172884" cy="21361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BCBB8DB-B2E9-526B-8EA6-80027428D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8339" y="1569308"/>
            <a:ext cx="6092797" cy="114598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8359EE-AD4D-133A-EF9B-C74FCE167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8339" y="2807479"/>
            <a:ext cx="6232931" cy="30768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71EC983-9420-B560-7C25-9E030DA0E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2214" y="4005695"/>
            <a:ext cx="3914775" cy="222885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34F0F0A-FC93-19F5-C9DE-CF71258E269A}"/>
              </a:ext>
            </a:extLst>
          </p:cNvPr>
          <p:cNvSpPr txBox="1"/>
          <p:nvPr/>
        </p:nvSpPr>
        <p:spPr>
          <a:xfrm>
            <a:off x="421697" y="6534789"/>
            <a:ext cx="117703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George S. Stergiou et al. 2021European Society of Hypertension practice guidelines for office and out-of-office blood pressure measurement. Journal of Hypertension. Volume 39  Number 7  July 2021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2757780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C8990DDB-75C6-54AD-90AA-B70CDFC0D6D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036904" y="1531620"/>
            <a:ext cx="4566810" cy="401043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5624570F-9240-4D1B-D824-A0395337F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80371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b="1" dirty="0"/>
              <a:t>¿Con que iniciamos tratamiento?</a:t>
            </a:r>
            <a:endParaRPr lang="es-ES" dirty="0"/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E60D88C5-400A-BE9B-DFF4-3AB5B578BAA5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26061" y="1405952"/>
            <a:ext cx="5673969" cy="435133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IECA a dosis medias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IECA a dosis altas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ARAII a dosis medias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ARAII a dosis altas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Combinación de IECA/ARAII + Ca antagonista en un solo comprimido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Combinación de IECA/ARAII + Ca antagonista en dos comprimidos (mañana y noche)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Triple terapia con IECA/ARAII + Ca antagonista + diurético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BF8BF422-DF5B-30B0-C8D7-EB9044510892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TPCountdown" title="Temporizador de cuenta regresiva">
            <a:extLst>
              <a:ext uri="{FF2B5EF4-FFF2-40B4-BE49-F238E27FC236}">
                <a16:creationId xmlns:a16="http://schemas.microsoft.com/office/drawing/2014/main" id="{AD8380A5-7061-40E3-099F-C808678527E0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78500" y="5994400"/>
            <a:ext cx="635000" cy="635000"/>
            <a:chOff x="8318500" y="6032500"/>
            <a:chExt cx="635000" cy="635000"/>
          </a:xfrm>
        </p:grpSpPr>
        <p:sp>
          <p:nvSpPr>
            <p:cNvPr id="6" name="CountdownShape">
              <a:extLst>
                <a:ext uri="{FF2B5EF4-FFF2-40B4-BE49-F238E27FC236}">
                  <a16:creationId xmlns:a16="http://schemas.microsoft.com/office/drawing/2014/main" id="{879C784D-28F0-6A8C-7A1D-E1E0C6E45DA5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ountdownText">
              <a:extLst>
                <a:ext uri="{FF2B5EF4-FFF2-40B4-BE49-F238E27FC236}">
                  <a16:creationId xmlns:a16="http://schemas.microsoft.com/office/drawing/2014/main" id="{1E3DF06C-654D-7BBF-27FC-598602F159D0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grpSp>
        <p:nvGrpSpPr>
          <p:cNvPr id="11" name="TPResponseCounter" title="Contador de respuestas">
            <a:extLst>
              <a:ext uri="{FF2B5EF4-FFF2-40B4-BE49-F238E27FC236}">
                <a16:creationId xmlns:a16="http://schemas.microsoft.com/office/drawing/2014/main" id="{1A3C592C-28AD-A1C8-7A81-1D959C8B1D35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556000" y="5842000"/>
            <a:ext cx="1905000" cy="889000"/>
            <a:chOff x="254000" y="5842000"/>
            <a:chExt cx="1905000" cy="889000"/>
          </a:xfrm>
        </p:grpSpPr>
        <p:sp>
          <p:nvSpPr>
            <p:cNvPr id="9" name="TPResponseCounterShape">
              <a:extLst>
                <a:ext uri="{FF2B5EF4-FFF2-40B4-BE49-F238E27FC236}">
                  <a16:creationId xmlns:a16="http://schemas.microsoft.com/office/drawing/2014/main" id="{52778EE5-66AD-CE43-8728-E56C2EDCEE4E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PResponseCounterText">
              <a:extLst>
                <a:ext uri="{FF2B5EF4-FFF2-40B4-BE49-F238E27FC236}">
                  <a16:creationId xmlns:a16="http://schemas.microsoft.com/office/drawing/2014/main" id="{7D894BB8-EBDE-1895-E84D-8A22B5EBA903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14" name="CAI1" title="Ind. de respuesta correcta">
            <a:extLst>
              <a:ext uri="{FF2B5EF4-FFF2-40B4-BE49-F238E27FC236}">
                <a16:creationId xmlns:a16="http://schemas.microsoft.com/office/drawing/2014/main" id="{4C9E5B17-7AFC-1C2C-48C1-60D41B8042B3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149301" y="3051872"/>
            <a:ext cx="5035550" cy="7366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74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dirty="0"/>
              <a:t>Conflicto de intereses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2032" y="1690688"/>
            <a:ext cx="11374733" cy="4351338"/>
          </a:xfrm>
        </p:spPr>
        <p:txBody>
          <a:bodyPr>
            <a:normAutofit/>
          </a:bodyPr>
          <a:lstStyle/>
          <a:p>
            <a:r>
              <a:rPr lang="es-ES_tradnl" sz="2000" dirty="0">
                <a:solidFill>
                  <a:srgbClr val="002060"/>
                </a:solidFill>
              </a:rPr>
              <a:t>Mi principal pagador es el SERGAS</a:t>
            </a:r>
          </a:p>
          <a:p>
            <a:pPr marL="0" indent="0">
              <a:buNone/>
            </a:pPr>
            <a:endParaRPr lang="es-ES_tradnl" sz="2000" dirty="0">
              <a:solidFill>
                <a:srgbClr val="002060"/>
              </a:solidFill>
            </a:endParaRPr>
          </a:p>
          <a:p>
            <a:r>
              <a:rPr lang="es-ES_tradnl" sz="2000" dirty="0">
                <a:solidFill>
                  <a:srgbClr val="002060"/>
                </a:solidFill>
              </a:rPr>
              <a:t>He recibido honorarios por ponencias relacionadas con el tema de las siguientes empresas farmacéuticas </a:t>
            </a:r>
          </a:p>
          <a:p>
            <a:endParaRPr lang="es-ES" sz="2000" dirty="0">
              <a:solidFill>
                <a:srgbClr val="002060"/>
              </a:solidFill>
            </a:endParaRPr>
          </a:p>
          <a:p>
            <a:pPr lvl="1"/>
            <a:endParaRPr lang="es-ES" sz="2000" dirty="0">
              <a:solidFill>
                <a:srgbClr val="002060"/>
              </a:solidFill>
            </a:endParaRPr>
          </a:p>
          <a:p>
            <a:pPr marL="457200" lvl="1" indent="0">
              <a:buNone/>
            </a:pP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F1A440E-E5F3-BE6D-2ED2-37EB41DEBBC2}"/>
              </a:ext>
            </a:extLst>
          </p:cNvPr>
          <p:cNvSpPr txBox="1"/>
          <p:nvPr/>
        </p:nvSpPr>
        <p:spPr>
          <a:xfrm>
            <a:off x="6085490" y="3151433"/>
            <a:ext cx="21441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MSD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Novartis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Novo </a:t>
            </a:r>
            <a:r>
              <a:rPr lang="es-ES" sz="2000" dirty="0" err="1">
                <a:solidFill>
                  <a:srgbClr val="002060"/>
                </a:solidFill>
              </a:rPr>
              <a:t>Nordisk</a:t>
            </a:r>
            <a:endParaRPr lang="es-E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Sanofi Aventis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rgbClr val="002060"/>
                </a:solidFill>
              </a:rPr>
              <a:t>Viatrix</a:t>
            </a:r>
            <a:endParaRPr lang="es-ES" sz="2000" dirty="0">
              <a:solidFill>
                <a:srgbClr val="00206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ACDC83D-4AF0-556F-250F-AA8D3300E485}"/>
              </a:ext>
            </a:extLst>
          </p:cNvPr>
          <p:cNvSpPr txBox="1"/>
          <p:nvPr/>
        </p:nvSpPr>
        <p:spPr>
          <a:xfrm>
            <a:off x="2858813" y="2997545"/>
            <a:ext cx="28483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Almirall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Astra </a:t>
            </a:r>
            <a:r>
              <a:rPr lang="es-ES" sz="2000" dirty="0" err="1">
                <a:solidFill>
                  <a:srgbClr val="002060"/>
                </a:solidFill>
              </a:rPr>
              <a:t>Zeneca</a:t>
            </a:r>
            <a:endParaRPr lang="es-E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Boehringer-Ingelheim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Esteve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 err="1">
                <a:solidFill>
                  <a:srgbClr val="002060"/>
                </a:solidFill>
              </a:rPr>
              <a:t>LeoPharma</a:t>
            </a:r>
            <a:endParaRPr lang="es-ES" sz="2000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2060"/>
                </a:solidFill>
              </a:rPr>
              <a:t>Lilly</a:t>
            </a:r>
          </a:p>
        </p:txBody>
      </p:sp>
    </p:spTree>
    <p:extLst>
      <p:ext uri="{BB962C8B-B14F-4D97-AF65-F5344CB8AC3E}">
        <p14:creationId xmlns:p14="http://schemas.microsoft.com/office/powerpoint/2010/main" val="21042192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97E79-49D6-89EA-8734-A29820F40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6"/>
            <a:ext cx="9264580" cy="994548"/>
          </a:xfrm>
        </p:spPr>
        <p:txBody>
          <a:bodyPr/>
          <a:lstStyle/>
          <a:p>
            <a:r>
              <a:rPr lang="es-ES" dirty="0"/>
              <a:t>¿Con que iniciamos tratamiento?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04B7F255-06FA-B62D-896E-61DBCA8401C0}"/>
              </a:ext>
            </a:extLst>
          </p:cNvPr>
          <p:cNvGrpSpPr/>
          <p:nvPr/>
        </p:nvGrpSpPr>
        <p:grpSpPr>
          <a:xfrm>
            <a:off x="1907250" y="1467471"/>
            <a:ext cx="8862828" cy="4419983"/>
            <a:chOff x="1485831" y="1968403"/>
            <a:chExt cx="8862828" cy="4419983"/>
          </a:xfrm>
        </p:grpSpPr>
        <p:pic>
          <p:nvPicPr>
            <p:cNvPr id="5" name="Imagen 4">
              <a:extLst>
                <a:ext uri="{FF2B5EF4-FFF2-40B4-BE49-F238E27FC236}">
                  <a16:creationId xmlns:a16="http://schemas.microsoft.com/office/drawing/2014/main" id="{E2FE5094-D4B6-DCF3-6280-F27184218C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85831" y="1968403"/>
              <a:ext cx="8862828" cy="4419983"/>
            </a:xfrm>
            <a:prstGeom prst="rect">
              <a:avLst/>
            </a:prstGeom>
          </p:spPr>
        </p:pic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C9D02767-9544-4A93-0AC7-66ABE56FC90D}"/>
                </a:ext>
              </a:extLst>
            </p:cNvPr>
            <p:cNvSpPr/>
            <p:nvPr/>
          </p:nvSpPr>
          <p:spPr>
            <a:xfrm>
              <a:off x="4516998" y="2041931"/>
              <a:ext cx="3341342" cy="742520"/>
            </a:xfrm>
            <a:prstGeom prst="round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CFC60A61-EE32-2721-7DEC-5A3ACA1366E7}"/>
              </a:ext>
            </a:extLst>
          </p:cNvPr>
          <p:cNvSpPr txBox="1"/>
          <p:nvPr/>
        </p:nvSpPr>
        <p:spPr>
          <a:xfrm>
            <a:off x="4783540" y="6596390"/>
            <a:ext cx="736104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Guía ESC/ESH 2018 sobre el diagnóstico y tratamiento de la hipertensión arterial.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Rev </a:t>
            </a:r>
            <a:r>
              <a:rPr kumimoji="0" lang="pt-BR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Esp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</a:t>
            </a:r>
            <a:r>
              <a:rPr kumimoji="0" lang="pt-BR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Cardiol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. 2019;72(2):160.e1-e78</a:t>
            </a: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05759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AFF89-4688-CEC6-6396-3592913D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e HTA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8B2007-366D-0798-DE28-F27ECE0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835" y="1555281"/>
            <a:ext cx="11266531" cy="435133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rgbClr val="002754"/>
                </a:solidFill>
              </a:rPr>
              <a:t>No existe contraindicación para el uso de fármacos antihipertensivos en el paciente con psoriasis.</a:t>
            </a:r>
            <a:r>
              <a:rPr lang="es-ES" baseline="30000" dirty="0">
                <a:solidFill>
                  <a:srgbClr val="002754"/>
                </a:solidFill>
              </a:rPr>
              <a:t>(1) </a:t>
            </a:r>
          </a:p>
          <a:p>
            <a:r>
              <a:rPr lang="es-ES" dirty="0">
                <a:solidFill>
                  <a:srgbClr val="002754"/>
                </a:solidFill>
              </a:rPr>
              <a:t>Debemos tener en cuenta algunos aspectos:</a:t>
            </a:r>
          </a:p>
          <a:p>
            <a:pPr lvl="1"/>
            <a:r>
              <a:rPr lang="es-ES" sz="2200" b="1" dirty="0">
                <a:solidFill>
                  <a:srgbClr val="002754"/>
                </a:solidFill>
              </a:rPr>
              <a:t>Diuréticos tiazídicos: </a:t>
            </a:r>
          </a:p>
          <a:p>
            <a:pPr lvl="2"/>
            <a:r>
              <a:rPr lang="es-ES" sz="2500" dirty="0">
                <a:solidFill>
                  <a:srgbClr val="429EA5"/>
                </a:solidFill>
              </a:rPr>
              <a:t>Evitar su uso en pacientes que van a ser sometidos a fototerapia ya que incrementan la fotosensibilidad.</a:t>
            </a:r>
            <a:r>
              <a:rPr lang="es-ES" sz="2500" baseline="30000" dirty="0">
                <a:solidFill>
                  <a:srgbClr val="429EA5"/>
                </a:solidFill>
              </a:rPr>
              <a:t>(2)</a:t>
            </a:r>
          </a:p>
          <a:p>
            <a:pPr lvl="1"/>
            <a:r>
              <a:rPr lang="el-GR" sz="2200" b="1" dirty="0">
                <a:solidFill>
                  <a:srgbClr val="002754"/>
                </a:solidFill>
              </a:rPr>
              <a:t>Β</a:t>
            </a:r>
            <a:r>
              <a:rPr lang="es-ES" sz="2200" b="1" dirty="0">
                <a:solidFill>
                  <a:srgbClr val="002754"/>
                </a:solidFill>
              </a:rPr>
              <a:t> bloqueantes: </a:t>
            </a:r>
          </a:p>
          <a:p>
            <a:pPr lvl="2"/>
            <a:r>
              <a:rPr lang="es-ES" sz="2500" dirty="0">
                <a:solidFill>
                  <a:srgbClr val="429EA5"/>
                </a:solidFill>
              </a:rPr>
              <a:t>Pueden agravar la psoriasis. </a:t>
            </a:r>
            <a:r>
              <a:rPr lang="es-ES" sz="2500" baseline="30000" dirty="0">
                <a:solidFill>
                  <a:srgbClr val="429EA5"/>
                </a:solidFill>
              </a:rPr>
              <a:t>(3)</a:t>
            </a:r>
          </a:p>
          <a:p>
            <a:pPr lvl="1"/>
            <a:r>
              <a:rPr lang="es-ES" sz="2200" b="1" dirty="0" err="1">
                <a:solidFill>
                  <a:srgbClr val="002754"/>
                </a:solidFill>
              </a:rPr>
              <a:t>IECAs</a:t>
            </a:r>
            <a:r>
              <a:rPr lang="es-ES" sz="2200" b="1" dirty="0">
                <a:solidFill>
                  <a:srgbClr val="002754"/>
                </a:solidFill>
              </a:rPr>
              <a:t> y ARAII: </a:t>
            </a:r>
          </a:p>
          <a:p>
            <a:pPr lvl="2"/>
            <a:r>
              <a:rPr lang="es-ES" sz="2500" dirty="0">
                <a:solidFill>
                  <a:srgbClr val="429EA5"/>
                </a:solidFill>
              </a:rPr>
              <a:t>Puede empeorar la psoriasis. Es necesario monitorizar la función renal cuando se combinan con otros medicamentos de eliminación renal.</a:t>
            </a:r>
            <a:r>
              <a:rPr lang="es-ES" sz="2500" baseline="30000" dirty="0">
                <a:solidFill>
                  <a:srgbClr val="429EA5"/>
                </a:solidFill>
              </a:rPr>
              <a:t>(4)</a:t>
            </a:r>
          </a:p>
          <a:p>
            <a:pPr lvl="1"/>
            <a:r>
              <a:rPr lang="es-ES" sz="2200" b="1" dirty="0">
                <a:solidFill>
                  <a:srgbClr val="002754"/>
                </a:solidFill>
              </a:rPr>
              <a:t>Antagonistas del calcio: </a:t>
            </a:r>
          </a:p>
          <a:p>
            <a:pPr lvl="2"/>
            <a:r>
              <a:rPr lang="es-ES" sz="2500" dirty="0">
                <a:solidFill>
                  <a:srgbClr val="429EA5"/>
                </a:solidFill>
              </a:rPr>
              <a:t>Pueden agravar la psoriasis 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CEC3A30-A0C1-9D2D-3254-844909B55E7D}"/>
              </a:ext>
            </a:extLst>
          </p:cNvPr>
          <p:cNvSpPr txBox="1"/>
          <p:nvPr/>
        </p:nvSpPr>
        <p:spPr>
          <a:xfrm>
            <a:off x="516835" y="6108583"/>
            <a:ext cx="14117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>
              <a:buAutoNum type="arabicParenBoth"/>
            </a:pPr>
            <a:r>
              <a:rPr lang="en-US" sz="900" b="0" i="0" u="none" strike="noStrike" baseline="0" dirty="0" err="1">
                <a:latin typeface="AdvPS9B31"/>
              </a:rPr>
              <a:t>Elmets</a:t>
            </a:r>
            <a:r>
              <a:rPr lang="en-US" sz="900" b="0" i="0" u="none" strike="noStrike" baseline="0" dirty="0">
                <a:latin typeface="AdvPS9B31"/>
              </a:rPr>
              <a:t> et al. Joint AAD-NPF guidelines of care for the management and treatment of psoriasis </a:t>
            </a:r>
            <a:r>
              <a:rPr lang="es-ES" sz="900" b="0" i="0" u="none" strike="noStrike" baseline="0" dirty="0" err="1">
                <a:latin typeface="AdvPS9B31"/>
              </a:rPr>
              <a:t>with</a:t>
            </a:r>
            <a:r>
              <a:rPr lang="es-ES" sz="900" b="0" i="0" u="none" strike="noStrike" baseline="0" dirty="0">
                <a:latin typeface="AdvPS9B31"/>
              </a:rPr>
              <a:t> </a:t>
            </a:r>
            <a:r>
              <a:rPr lang="es-ES" sz="900" b="0" i="0" u="none" strike="noStrike" baseline="0" dirty="0" err="1">
                <a:latin typeface="AdvPS9B31"/>
              </a:rPr>
              <a:t>awareness</a:t>
            </a:r>
            <a:r>
              <a:rPr lang="es-ES" sz="900" b="0" i="0" u="none" strike="noStrike" baseline="0" dirty="0">
                <a:latin typeface="AdvPS9B31"/>
              </a:rPr>
              <a:t> and </a:t>
            </a:r>
            <a:r>
              <a:rPr lang="es-ES" sz="900" b="0" i="0" u="none" strike="noStrike" baseline="0" dirty="0" err="1">
                <a:latin typeface="AdvPS9B31"/>
              </a:rPr>
              <a:t>attention</a:t>
            </a:r>
            <a:r>
              <a:rPr lang="es-ES" sz="900" dirty="0">
                <a:latin typeface="AdvPS9B31"/>
              </a:rPr>
              <a:t> </a:t>
            </a:r>
            <a:r>
              <a:rPr lang="es-ES" sz="900" b="0" i="0" u="none" strike="noStrike" baseline="0" dirty="0" err="1">
                <a:latin typeface="AdvPS9B31"/>
              </a:rPr>
              <a:t>to</a:t>
            </a:r>
            <a:r>
              <a:rPr lang="es-ES" sz="900" dirty="0">
                <a:latin typeface="AdvPS9B31"/>
              </a:rPr>
              <a:t> </a:t>
            </a:r>
            <a:r>
              <a:rPr lang="es-ES" sz="900" b="0" i="0" u="none" strike="noStrike" baseline="0" dirty="0" err="1">
                <a:latin typeface="AdvPS9B31"/>
              </a:rPr>
              <a:t>comorbidities</a:t>
            </a:r>
            <a:r>
              <a:rPr lang="es-ES" sz="900" b="0" i="0" u="none" strike="noStrike" baseline="0" dirty="0">
                <a:latin typeface="AdvPS9B31"/>
              </a:rPr>
              <a:t>. </a:t>
            </a:r>
            <a:r>
              <a:rPr lang="de-DE" sz="900" b="0" i="0" u="none" strike="noStrike" baseline="0" dirty="0">
                <a:latin typeface="AdvPS9B31"/>
              </a:rPr>
              <a:t>J Am Acad Dermatol 2019;80:1073-113.</a:t>
            </a:r>
          </a:p>
          <a:p>
            <a:pPr marL="228600" indent="-228600" algn="l">
              <a:buAutoNum type="arabicParenBoth"/>
            </a:pPr>
            <a:r>
              <a:rPr lang="es-ES" sz="900" dirty="0"/>
              <a:t>S. Gómez-Bernal et al. Fotosensibilidad por tiazidas. Actas </a:t>
            </a:r>
            <a:r>
              <a:rPr lang="es-ES" sz="900" dirty="0" err="1"/>
              <a:t>Dermosifiliogr</a:t>
            </a:r>
            <a:r>
              <a:rPr lang="es-ES" sz="900" dirty="0"/>
              <a:t>. 2014;105(4):359---366</a:t>
            </a:r>
          </a:p>
          <a:p>
            <a:pPr marL="228600" indent="-228600" algn="l">
              <a:buAutoNum type="arabicParenBoth"/>
            </a:pPr>
            <a:r>
              <a:rPr lang="en-US" sz="900" dirty="0"/>
              <a:t>O’Brien M, Koo J. The mechanism of lithium and beta-blocking agents in inducing and exacerbating psoriasis. J Drugs Dermatol. 2006;5(5):426-432</a:t>
            </a:r>
          </a:p>
          <a:p>
            <a:pPr marL="228600" indent="-228600" algn="l">
              <a:buAutoNum type="arabicParenBoth"/>
            </a:pPr>
            <a:r>
              <a:rPr lang="es-ES" sz="900" dirty="0" err="1">
                <a:latin typeface="AdvPAC5B"/>
              </a:rPr>
              <a:t>deShazo</a:t>
            </a:r>
            <a:r>
              <a:rPr lang="es-ES" sz="900" dirty="0">
                <a:latin typeface="AdvPAC5B"/>
              </a:rPr>
              <a:t> et al. </a:t>
            </a:r>
            <a:r>
              <a:rPr lang="en-US" sz="900" dirty="0"/>
              <a:t>Addressing Hypertension in Patients With Psoriasis: Review and Recommendations. Journal of Psoriasis and Psoriatic Arthritis, 247553032093637. doi:10.1177/2475530320936373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3931622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AFF89-4688-CEC6-6396-3592913D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e HTA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8B2007-366D-0798-DE28-F27ECE0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03" y="1555281"/>
            <a:ext cx="11457363" cy="4351338"/>
          </a:xfrm>
        </p:spPr>
        <p:txBody>
          <a:bodyPr/>
          <a:lstStyle/>
          <a:p>
            <a:r>
              <a:rPr lang="es-ES" dirty="0">
                <a:solidFill>
                  <a:srgbClr val="002754"/>
                </a:solidFill>
              </a:rPr>
              <a:t>Tratamientos para la psoriasis que pueden agravar la hipertensión:</a:t>
            </a:r>
          </a:p>
          <a:p>
            <a:pPr lvl="1"/>
            <a:r>
              <a:rPr lang="es-ES" b="1" dirty="0">
                <a:solidFill>
                  <a:srgbClr val="002754"/>
                </a:solidFill>
              </a:rPr>
              <a:t>Ciclosporina: 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Puede inducir o empeorar la HTA. 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Hasta un 27,4% de los pacientes tratados con ciclosporina desarrollan HTA. </a:t>
            </a:r>
            <a:r>
              <a:rPr lang="es-ES" baseline="30000" dirty="0">
                <a:solidFill>
                  <a:srgbClr val="429EA5"/>
                </a:solidFill>
              </a:rPr>
              <a:t>(1)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El </a:t>
            </a:r>
            <a:r>
              <a:rPr lang="es-ES" b="1" dirty="0">
                <a:solidFill>
                  <a:srgbClr val="429EA5"/>
                </a:solidFill>
              </a:rPr>
              <a:t>tratamiento de elección </a:t>
            </a:r>
            <a:r>
              <a:rPr lang="es-ES" dirty="0">
                <a:solidFill>
                  <a:srgbClr val="429EA5"/>
                </a:solidFill>
              </a:rPr>
              <a:t>en la HTA inducida por ciclosporina son los </a:t>
            </a:r>
            <a:r>
              <a:rPr lang="es-ES" b="1" dirty="0">
                <a:solidFill>
                  <a:srgbClr val="429EA5"/>
                </a:solidFill>
              </a:rPr>
              <a:t>antagonistas del Ca </a:t>
            </a:r>
            <a:r>
              <a:rPr lang="es-ES" b="1" dirty="0" err="1">
                <a:solidFill>
                  <a:srgbClr val="429EA5"/>
                </a:solidFill>
              </a:rPr>
              <a:t>dihidropiridinicos</a:t>
            </a:r>
            <a:r>
              <a:rPr lang="es-ES" b="1" dirty="0">
                <a:solidFill>
                  <a:srgbClr val="429EA5"/>
                </a:solidFill>
              </a:rPr>
              <a:t> (amlodipino). </a:t>
            </a:r>
            <a:r>
              <a:rPr lang="es-ES" b="1" baseline="30000" dirty="0">
                <a:solidFill>
                  <a:srgbClr val="429EA5"/>
                </a:solidFill>
              </a:rPr>
              <a:t>(2)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El uso concomitante de </a:t>
            </a:r>
            <a:r>
              <a:rPr lang="es-ES" b="1" dirty="0">
                <a:solidFill>
                  <a:srgbClr val="429EA5"/>
                </a:solidFill>
              </a:rPr>
              <a:t>ciclosporina e </a:t>
            </a:r>
            <a:r>
              <a:rPr lang="es-ES" b="1" dirty="0" err="1">
                <a:solidFill>
                  <a:srgbClr val="429EA5"/>
                </a:solidFill>
              </a:rPr>
              <a:t>IECAs</a:t>
            </a:r>
            <a:r>
              <a:rPr lang="es-ES" b="1" dirty="0">
                <a:solidFill>
                  <a:srgbClr val="429EA5"/>
                </a:solidFill>
              </a:rPr>
              <a:t> </a:t>
            </a:r>
            <a:r>
              <a:rPr lang="es-ES" dirty="0">
                <a:solidFill>
                  <a:srgbClr val="429EA5"/>
                </a:solidFill>
              </a:rPr>
              <a:t>se asocia a un empeoramiento del filtrado renal y puede </a:t>
            </a:r>
            <a:r>
              <a:rPr lang="es-ES" b="1" i="1" dirty="0">
                <a:solidFill>
                  <a:srgbClr val="429EA5"/>
                </a:solidFill>
              </a:rPr>
              <a:t>potenciar la nefrotoxicidad inducida por ciclosporina y la hiperpotasemia</a:t>
            </a:r>
            <a:r>
              <a:rPr lang="es-ES" dirty="0">
                <a:solidFill>
                  <a:srgbClr val="429EA5"/>
                </a:solidFill>
              </a:rPr>
              <a:t>. </a:t>
            </a:r>
            <a:r>
              <a:rPr lang="es-ES" baseline="30000" dirty="0">
                <a:solidFill>
                  <a:srgbClr val="429EA5"/>
                </a:solidFill>
              </a:rPr>
              <a:t>(2)</a:t>
            </a:r>
          </a:p>
          <a:p>
            <a:pPr lvl="1"/>
            <a:r>
              <a:rPr lang="es-ES" b="1" dirty="0">
                <a:solidFill>
                  <a:srgbClr val="002754"/>
                </a:solidFill>
              </a:rPr>
              <a:t>Metotrexato: 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No se asocia con el desarrollo de HTA pero si con el </a:t>
            </a:r>
            <a:r>
              <a:rPr lang="es-ES" b="1" dirty="0">
                <a:solidFill>
                  <a:srgbClr val="429EA5"/>
                </a:solidFill>
              </a:rPr>
              <a:t>desarrollo de nefrotoxicidad</a:t>
            </a:r>
            <a:r>
              <a:rPr lang="es-ES" baseline="30000" dirty="0">
                <a:solidFill>
                  <a:srgbClr val="429EA5"/>
                </a:solidFill>
              </a:rPr>
              <a:t>(3)</a:t>
            </a:r>
            <a:r>
              <a:rPr lang="es-ES" dirty="0">
                <a:solidFill>
                  <a:srgbClr val="429EA5"/>
                </a:solidFill>
              </a:rPr>
              <a:t>. 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Está justificada una </a:t>
            </a:r>
            <a:r>
              <a:rPr lang="es-ES" b="1" dirty="0">
                <a:solidFill>
                  <a:srgbClr val="429EA5"/>
                </a:solidFill>
              </a:rPr>
              <a:t>monitorización frecuente de la toxicidad del metotrexato </a:t>
            </a:r>
            <a:r>
              <a:rPr lang="es-ES" dirty="0">
                <a:solidFill>
                  <a:srgbClr val="429EA5"/>
                </a:solidFill>
              </a:rPr>
              <a:t>en pacientes con HTA, especialmente si están tomando antihipertensivos como IECA o diuréticos</a:t>
            </a:r>
            <a:r>
              <a:rPr lang="es-ES" baseline="30000" dirty="0">
                <a:solidFill>
                  <a:srgbClr val="429EA5"/>
                </a:solidFill>
              </a:rPr>
              <a:t>(3)</a:t>
            </a:r>
            <a:r>
              <a:rPr lang="es-ES" dirty="0">
                <a:solidFill>
                  <a:srgbClr val="429EA5"/>
                </a:solidFill>
              </a:rPr>
              <a:t>.</a:t>
            </a:r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348F039-1AA0-959A-E890-08F1721D527C}"/>
              </a:ext>
            </a:extLst>
          </p:cNvPr>
          <p:cNvSpPr txBox="1"/>
          <p:nvPr/>
        </p:nvSpPr>
        <p:spPr>
          <a:xfrm>
            <a:off x="717801" y="6061988"/>
            <a:ext cx="1106556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>
              <a:buAutoNum type="arabicParenBoth"/>
            </a:pPr>
            <a:r>
              <a:rPr lang="en-US" sz="1000" b="0" i="0" u="none" strike="noStrike" baseline="0" dirty="0">
                <a:latin typeface="AdvP7B6C"/>
              </a:rPr>
              <a:t>Ryan C, Amor KT, </a:t>
            </a:r>
            <a:r>
              <a:rPr lang="en-US" sz="1000" b="0" i="0" u="none" strike="noStrike" baseline="0" dirty="0" err="1">
                <a:latin typeface="AdvP7B6C"/>
              </a:rPr>
              <a:t>Menter</a:t>
            </a:r>
            <a:r>
              <a:rPr lang="en-US" sz="1000" b="0" i="0" u="none" strike="noStrike" baseline="0" dirty="0">
                <a:latin typeface="AdvP7B6C"/>
              </a:rPr>
              <a:t> A. The use of cyclosporine in dermatology: part II. </a:t>
            </a:r>
            <a:r>
              <a:rPr lang="en-US" sz="1000" b="0" i="0" u="none" strike="noStrike" baseline="0" dirty="0">
                <a:latin typeface="AdvP7B72"/>
              </a:rPr>
              <a:t>J Am </a:t>
            </a:r>
            <a:r>
              <a:rPr lang="en-US" sz="1000" b="0" i="0" u="none" strike="noStrike" baseline="0" dirty="0" err="1">
                <a:latin typeface="AdvP7B72"/>
              </a:rPr>
              <a:t>Acad</a:t>
            </a:r>
            <a:r>
              <a:rPr lang="en-US" sz="1000" b="0" i="0" u="none" strike="noStrike" baseline="0" dirty="0">
                <a:latin typeface="AdvP7B72"/>
              </a:rPr>
              <a:t> Dermatol</a:t>
            </a:r>
            <a:r>
              <a:rPr lang="en-US" sz="1000" b="0" i="0" u="none" strike="noStrike" baseline="0" dirty="0">
                <a:latin typeface="AdvP7B6C"/>
              </a:rPr>
              <a:t>. 2010;63(6):949-972; quiz </a:t>
            </a:r>
            <a:r>
              <a:rPr lang="es-ES" sz="1000" b="0" i="0" u="none" strike="noStrike" baseline="0" dirty="0">
                <a:latin typeface="AdvP7B6C"/>
              </a:rPr>
              <a:t>973-944.</a:t>
            </a:r>
          </a:p>
          <a:p>
            <a:pPr marL="228600" indent="-228600">
              <a:buFontTx/>
              <a:buAutoNum type="arabicParenBoth"/>
            </a:pPr>
            <a:r>
              <a:rPr lang="es-ES" sz="1000" dirty="0" err="1">
                <a:latin typeface="AdvPAC5B"/>
              </a:rPr>
              <a:t>deShazo</a:t>
            </a:r>
            <a:r>
              <a:rPr lang="es-ES" sz="1000" dirty="0">
                <a:latin typeface="AdvPAC5B"/>
              </a:rPr>
              <a:t> et al. </a:t>
            </a:r>
            <a:r>
              <a:rPr lang="en-US" sz="1000" dirty="0"/>
              <a:t>Addressing Hypertension in Patients With Psoriasis: Review and Recommendations. Journal of Psoriasis and Psoriatic Arthritis, 247553032093637. doi:10.1177/2475530320936373</a:t>
            </a:r>
          </a:p>
          <a:p>
            <a:pPr marL="228600" indent="-228600">
              <a:buFontTx/>
              <a:buAutoNum type="arabicParenBoth"/>
            </a:pPr>
            <a:r>
              <a:rPr lang="es-ES" sz="1000" dirty="0"/>
              <a:t>Carrascosa, J. M., De La Cueva, P., M, A., Puig, L., Bordas, X., Carretero, G., Ferrándiz, L., Sánchez-Carazo, J., Daudén, E., López-</a:t>
            </a:r>
            <a:r>
              <a:rPr lang="es-ES" sz="1000" dirty="0" err="1"/>
              <a:t>Estebaranz</a:t>
            </a:r>
            <a:r>
              <a:rPr lang="es-ES" sz="1000" dirty="0"/>
              <a:t>, J. L., Vidal, D., Herranz, P., E, J., Coto-Segura, P., &amp; Ribera, M. (2016). Metotrexato en psoriasis moderada-grave: revisión de la literatura y recomendaciones de experto. Actas </a:t>
            </a:r>
            <a:r>
              <a:rPr lang="es-ES" sz="1000" dirty="0" err="1"/>
              <a:t>Dermo-Sifiliográficas</a:t>
            </a:r>
            <a:r>
              <a:rPr lang="es-ES" sz="1000" dirty="0"/>
              <a:t>, 107(3), 194-206. </a:t>
            </a:r>
          </a:p>
          <a:p>
            <a:pPr algn="l"/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1396892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1AFF89-4688-CEC6-6396-3592913D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e HTA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88B2007-366D-0798-DE28-F27ECE08F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03" y="1555281"/>
            <a:ext cx="11457363" cy="4351338"/>
          </a:xfrm>
        </p:spPr>
        <p:txBody>
          <a:bodyPr/>
          <a:lstStyle/>
          <a:p>
            <a:r>
              <a:rPr lang="es-ES" dirty="0">
                <a:solidFill>
                  <a:srgbClr val="002754"/>
                </a:solidFill>
              </a:rPr>
              <a:t>Tratamientos para la psoriasis que pueden agravar la hipertensión: </a:t>
            </a:r>
            <a:r>
              <a:rPr lang="es-ES" baseline="30000" dirty="0">
                <a:solidFill>
                  <a:srgbClr val="002754"/>
                </a:solidFill>
              </a:rPr>
              <a:t>(1)</a:t>
            </a:r>
          </a:p>
          <a:p>
            <a:pPr lvl="1"/>
            <a:r>
              <a:rPr lang="es-ES" b="1" dirty="0">
                <a:solidFill>
                  <a:srgbClr val="002754"/>
                </a:solidFill>
              </a:rPr>
              <a:t>Corticoides tópicos: </a:t>
            </a:r>
            <a:r>
              <a:rPr lang="es-ES" baseline="30000" dirty="0">
                <a:solidFill>
                  <a:srgbClr val="002754"/>
                </a:solidFill>
              </a:rPr>
              <a:t>(1,2)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El uso de esteroides tópicos potentes sobre una gran superficie corporal puede causar HTA. 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No se debe exceder los 50 g/</a:t>
            </a:r>
            <a:r>
              <a:rPr lang="es-ES" dirty="0" err="1">
                <a:solidFill>
                  <a:srgbClr val="429EA5"/>
                </a:solidFill>
              </a:rPr>
              <a:t>sem</a:t>
            </a:r>
            <a:r>
              <a:rPr lang="es-ES" dirty="0">
                <a:solidFill>
                  <a:srgbClr val="429EA5"/>
                </a:solidFill>
              </a:rPr>
              <a:t>. </a:t>
            </a:r>
          </a:p>
          <a:p>
            <a:pPr lvl="1"/>
            <a:r>
              <a:rPr lang="es-ES" b="1" dirty="0">
                <a:solidFill>
                  <a:srgbClr val="002754"/>
                </a:solidFill>
              </a:rPr>
              <a:t>Corticoides sistémicos: </a:t>
            </a:r>
            <a:r>
              <a:rPr lang="es-ES" baseline="30000" dirty="0">
                <a:solidFill>
                  <a:srgbClr val="002754"/>
                </a:solidFill>
              </a:rPr>
              <a:t>(1,3)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Algunos pacientes con artritis psoriásica ocasionalmente requieren corticosteroides sistémicos. 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De elección la metilprednisolona frente a la prednisona por su menor efecto mineralocorticoide.</a:t>
            </a:r>
          </a:p>
          <a:p>
            <a:pPr lvl="1"/>
            <a:r>
              <a:rPr lang="es-ES" b="1" dirty="0">
                <a:solidFill>
                  <a:srgbClr val="002754"/>
                </a:solidFill>
              </a:rPr>
              <a:t>AINES: </a:t>
            </a:r>
            <a:r>
              <a:rPr lang="es-ES" baseline="30000" dirty="0">
                <a:solidFill>
                  <a:srgbClr val="002754"/>
                </a:solidFill>
              </a:rPr>
              <a:t>(1,3)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Usados para el control del dolor en pacientes con artritis psoriásica.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Se han observado aumentos de la presión arterial media de hasta 6 mm Hg en las 2 semanas posteriores al inicio de los AINE.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Este efecto hipertensivo es mayoren pacientes con diabetes, con tasas de filtrado glomerular entre 40-60 ml/min/m</a:t>
            </a:r>
            <a:r>
              <a:rPr lang="es-ES" baseline="30000" dirty="0">
                <a:solidFill>
                  <a:srgbClr val="429EA5"/>
                </a:solidFill>
              </a:rPr>
              <a:t>2</a:t>
            </a:r>
            <a:r>
              <a:rPr lang="es-ES" dirty="0">
                <a:solidFill>
                  <a:srgbClr val="429EA5"/>
                </a:solidFill>
              </a:rPr>
              <a:t> o que toman </a:t>
            </a:r>
            <a:r>
              <a:rPr lang="es-ES" dirty="0" err="1">
                <a:solidFill>
                  <a:srgbClr val="429EA5"/>
                </a:solidFill>
              </a:rPr>
              <a:t>IECAs</a:t>
            </a:r>
            <a:r>
              <a:rPr lang="es-ES" dirty="0">
                <a:solidFill>
                  <a:srgbClr val="429EA5"/>
                </a:solidFill>
              </a:rPr>
              <a:t>, ARAII o diuréticos.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149CA9-E1AA-3CC8-F6D9-394285F9BB79}"/>
              </a:ext>
            </a:extLst>
          </p:cNvPr>
          <p:cNvSpPr txBox="1"/>
          <p:nvPr/>
        </p:nvSpPr>
        <p:spPr>
          <a:xfrm>
            <a:off x="574432" y="6138932"/>
            <a:ext cx="114536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Tx/>
              <a:buAutoNum type="arabicParenBoth"/>
            </a:pPr>
            <a:r>
              <a:rPr lang="es-ES" sz="1000" dirty="0" err="1">
                <a:latin typeface="AdvPAC5B"/>
              </a:rPr>
              <a:t>deShazo</a:t>
            </a:r>
            <a:r>
              <a:rPr lang="es-ES" sz="1000" dirty="0">
                <a:latin typeface="AdvPAC5B"/>
              </a:rPr>
              <a:t> et al. </a:t>
            </a:r>
            <a:r>
              <a:rPr lang="en-US" sz="1000" dirty="0"/>
              <a:t>Addressing Hypertension in Patients With Psoriasis: Review and Recommendations. Journal of Psoriasis and Psoriatic Arthritis, 247553032093637. doi:10.1177/2475530320936373</a:t>
            </a:r>
          </a:p>
          <a:p>
            <a:pPr marL="228600" indent="-228600">
              <a:buFontTx/>
              <a:buAutoNum type="arabicParenBoth"/>
            </a:pPr>
            <a:r>
              <a:rPr lang="es-ES" sz="1000" dirty="0" err="1"/>
              <a:t>Abma</a:t>
            </a:r>
            <a:r>
              <a:rPr lang="es-ES" sz="1000" dirty="0"/>
              <a:t> EM, </a:t>
            </a:r>
            <a:r>
              <a:rPr lang="es-ES" sz="1000" dirty="0" err="1"/>
              <a:t>Blanken</a:t>
            </a:r>
            <a:r>
              <a:rPr lang="es-ES" sz="1000" dirty="0"/>
              <a:t> R, De </a:t>
            </a:r>
            <a:r>
              <a:rPr lang="es-ES" sz="1000" dirty="0" err="1"/>
              <a:t>Heide</a:t>
            </a:r>
            <a:r>
              <a:rPr lang="es-ES" sz="1000" dirty="0"/>
              <a:t> LJ. </a:t>
            </a:r>
            <a:r>
              <a:rPr lang="es-ES" sz="1000" dirty="0" err="1"/>
              <a:t>Cushing’s</a:t>
            </a:r>
            <a:r>
              <a:rPr lang="es-ES" sz="1000" dirty="0"/>
              <a:t> </a:t>
            </a:r>
            <a:r>
              <a:rPr lang="es-ES" sz="1000" dirty="0" err="1"/>
              <a:t>syndrome</a:t>
            </a:r>
            <a:r>
              <a:rPr lang="es-ES" sz="1000" dirty="0"/>
              <a:t> </a:t>
            </a:r>
            <a:r>
              <a:rPr lang="es-ES" sz="1000" dirty="0" err="1"/>
              <a:t>caused</a:t>
            </a:r>
            <a:r>
              <a:rPr lang="es-ES" sz="1000" dirty="0"/>
              <a:t> </a:t>
            </a:r>
            <a:r>
              <a:rPr lang="es-ES" sz="1000" dirty="0" err="1"/>
              <a:t>by</a:t>
            </a:r>
            <a:r>
              <a:rPr lang="es-ES" sz="1000" dirty="0"/>
              <a:t> </a:t>
            </a:r>
            <a:r>
              <a:rPr lang="es-ES" sz="1000" dirty="0" err="1"/>
              <a:t>topical</a:t>
            </a:r>
            <a:r>
              <a:rPr lang="es-ES" sz="1000" dirty="0"/>
              <a:t> </a:t>
            </a:r>
            <a:r>
              <a:rPr lang="es-ES" sz="1000" dirty="0" err="1"/>
              <a:t>steroid</a:t>
            </a:r>
            <a:r>
              <a:rPr lang="es-ES" sz="1000" dirty="0"/>
              <a:t> </a:t>
            </a:r>
            <a:r>
              <a:rPr lang="es-ES" sz="1000" dirty="0" err="1"/>
              <a:t>therapy</a:t>
            </a:r>
            <a:r>
              <a:rPr lang="es-ES" sz="1000" dirty="0"/>
              <a:t> </a:t>
            </a:r>
            <a:r>
              <a:rPr lang="es-ES" sz="1000" dirty="0" err="1"/>
              <a:t>for</a:t>
            </a:r>
            <a:r>
              <a:rPr lang="es-ES" sz="1000" dirty="0"/>
              <a:t> psoriasis. </a:t>
            </a:r>
            <a:r>
              <a:rPr lang="es-ES" sz="1000" dirty="0" err="1"/>
              <a:t>Neth</a:t>
            </a:r>
            <a:r>
              <a:rPr lang="es-ES" sz="1000" dirty="0"/>
              <a:t> J </a:t>
            </a:r>
            <a:r>
              <a:rPr lang="es-ES" sz="1000" dirty="0" err="1"/>
              <a:t>Med</a:t>
            </a:r>
            <a:r>
              <a:rPr lang="es-ES" sz="1000" dirty="0"/>
              <a:t>. 2002;60(3): 148-150.</a:t>
            </a:r>
          </a:p>
          <a:p>
            <a:pPr marL="228600" indent="-228600">
              <a:buFontTx/>
              <a:buAutoNum type="arabicParenBoth"/>
            </a:pPr>
            <a:r>
              <a:rPr lang="en-US" sz="1000" dirty="0"/>
              <a:t>White WB. Defining the problem of treating the patient with hypertension and arthritis pain. Am J Med. 2009;122(5 suppl): S3-S9.</a:t>
            </a:r>
            <a:endParaRPr lang="es-ES" sz="1000" dirty="0"/>
          </a:p>
          <a:p>
            <a:pPr algn="l"/>
            <a:endParaRPr lang="es-ES" sz="1000" dirty="0"/>
          </a:p>
        </p:txBody>
      </p:sp>
    </p:spTree>
    <p:extLst>
      <p:ext uri="{BB962C8B-B14F-4D97-AF65-F5344CB8AC3E}">
        <p14:creationId xmlns:p14="http://schemas.microsoft.com/office/powerpoint/2010/main" val="28402705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5F498-ECDB-7B42-A4FB-A4106C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Problemas detectados en nuestro paciente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685EF-2F0D-B327-8CCC-8DD4E8FA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0" y="1814286"/>
            <a:ext cx="4972050" cy="4351338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Psoriasis moderada – grave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 con mal control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Dislipemia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Obesidad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Sedentarismo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Prediabetes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Síndrome metabólico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Tabaquismo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91817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DC3905B9-A226-B4FB-E058-68ACF71377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152469" y="1474277"/>
            <a:ext cx="4425842" cy="357817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990F3811-63A2-2B23-DE3C-0D038074F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 es el objetivo en lípidos de Pepe?</a:t>
            </a:r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7EA913B9-0302-2684-4E08-7B1C9CBD6C9A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22031" y="1825625"/>
            <a:ext cx="5673969" cy="4351338"/>
          </a:xfrm>
        </p:spPr>
        <p:txBody>
          <a:bodyPr/>
          <a:lstStyle/>
          <a:p>
            <a:pPr marL="457200" indent="-457200">
              <a:buFont typeface="Arial"/>
              <a:buAutoNum type="alphaUcPeriod"/>
            </a:pPr>
            <a:r>
              <a:rPr lang="es-ES" dirty="0" err="1"/>
              <a:t>cLDL</a:t>
            </a:r>
            <a:r>
              <a:rPr lang="es-ES" dirty="0"/>
              <a:t>&lt;100 mg/dl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 err="1"/>
              <a:t>cLDL</a:t>
            </a:r>
            <a:r>
              <a:rPr lang="es-ES" dirty="0"/>
              <a:t>&lt;70 mg/dl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 err="1"/>
              <a:t>cLDL</a:t>
            </a:r>
            <a:r>
              <a:rPr lang="es-ES" dirty="0"/>
              <a:t>&lt;70 mg/dl y una reducción del valor basal ≥50%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 err="1"/>
              <a:t>cLDL</a:t>
            </a:r>
            <a:r>
              <a:rPr lang="es-ES" dirty="0"/>
              <a:t>&lt;55 mg/dl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 err="1"/>
              <a:t>cLDL</a:t>
            </a:r>
            <a:r>
              <a:rPr lang="es-ES" dirty="0"/>
              <a:t>&lt;55 mg/dl y una reducción del valor basal ≥50%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F9725957-24AE-989F-3418-DE54D9BB0E4D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TPCountdown" title="Temporizador de cuenta regresiva">
            <a:extLst>
              <a:ext uri="{FF2B5EF4-FFF2-40B4-BE49-F238E27FC236}">
                <a16:creationId xmlns:a16="http://schemas.microsoft.com/office/drawing/2014/main" id="{9A6D89C1-DE78-7FEE-6A1A-A7E694E91BDC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78500" y="5859463"/>
            <a:ext cx="635000" cy="635000"/>
            <a:chOff x="8318500" y="6032500"/>
            <a:chExt cx="635000" cy="635000"/>
          </a:xfrm>
        </p:grpSpPr>
        <p:sp>
          <p:nvSpPr>
            <p:cNvPr id="6" name="CountdownShape">
              <a:extLst>
                <a:ext uri="{FF2B5EF4-FFF2-40B4-BE49-F238E27FC236}">
                  <a16:creationId xmlns:a16="http://schemas.microsoft.com/office/drawing/2014/main" id="{2A9F5703-B24A-1265-DE1F-B0B2E005247D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ountdownText">
              <a:extLst>
                <a:ext uri="{FF2B5EF4-FFF2-40B4-BE49-F238E27FC236}">
                  <a16:creationId xmlns:a16="http://schemas.microsoft.com/office/drawing/2014/main" id="{56041D15-15C5-A0E4-ED95-6DC8C98CE049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grpSp>
        <p:nvGrpSpPr>
          <p:cNvPr id="11" name="TPResponseCounter" title="Contador de respuestas">
            <a:extLst>
              <a:ext uri="{FF2B5EF4-FFF2-40B4-BE49-F238E27FC236}">
                <a16:creationId xmlns:a16="http://schemas.microsoft.com/office/drawing/2014/main" id="{70B30104-4D7E-829C-829A-111B479EEB27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507137" y="5732463"/>
            <a:ext cx="1905000" cy="889000"/>
            <a:chOff x="254000" y="5842000"/>
            <a:chExt cx="1905000" cy="889000"/>
          </a:xfrm>
        </p:grpSpPr>
        <p:sp>
          <p:nvSpPr>
            <p:cNvPr id="9" name="TPResponseCounterShape">
              <a:extLst>
                <a:ext uri="{FF2B5EF4-FFF2-40B4-BE49-F238E27FC236}">
                  <a16:creationId xmlns:a16="http://schemas.microsoft.com/office/drawing/2014/main" id="{9BBDB798-45F7-CB46-6931-46BC468447AD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PResponseCounterText">
              <a:extLst>
                <a:ext uri="{FF2B5EF4-FFF2-40B4-BE49-F238E27FC236}">
                  <a16:creationId xmlns:a16="http://schemas.microsoft.com/office/drawing/2014/main" id="{5A835A19-DBAA-82A1-E66D-4EC17BD63DAB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12" name="CAI1" title="Ind. de respuesta correcta">
            <a:extLst>
              <a:ext uri="{FF2B5EF4-FFF2-40B4-BE49-F238E27FC236}">
                <a16:creationId xmlns:a16="http://schemas.microsoft.com/office/drawing/2014/main" id="{650E1D9E-12E0-075C-B87B-70B241914F5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45271" y="3966845"/>
            <a:ext cx="5097463" cy="8128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04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58CC9C-2E1E-757A-875D-812FBEEEF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¿Cuál es el objetivo en lípidos de Pepe?</a:t>
            </a:r>
          </a:p>
        </p:txBody>
      </p:sp>
      <p:pic>
        <p:nvPicPr>
          <p:cNvPr id="4" name="Marcador de contenido 7">
            <a:extLst>
              <a:ext uri="{FF2B5EF4-FFF2-40B4-BE49-F238E27FC236}">
                <a16:creationId xmlns:a16="http://schemas.microsoft.com/office/drawing/2014/main" id="{6024D05A-305B-BEAF-DCC3-B41745642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7802" y="1968286"/>
            <a:ext cx="7689479" cy="4172824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8E02F46-9EB4-8F50-249D-B980A6BC3E16}"/>
              </a:ext>
            </a:extLst>
          </p:cNvPr>
          <p:cNvSpPr/>
          <p:nvPr/>
        </p:nvSpPr>
        <p:spPr>
          <a:xfrm>
            <a:off x="8591491" y="4083862"/>
            <a:ext cx="1769126" cy="99958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9B321B5-39A1-021D-4184-1B4B352C2684}"/>
              </a:ext>
            </a:extLst>
          </p:cNvPr>
          <p:cNvSpPr txBox="1"/>
          <p:nvPr/>
        </p:nvSpPr>
        <p:spPr>
          <a:xfrm>
            <a:off x="1543066" y="6509934"/>
            <a:ext cx="104872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Guía ESC/EAS 2019 sobre el tratamiento de las dislipemias: modificación de los l</a:t>
            </a:r>
            <a:r>
              <a:rPr lang="es-ES" sz="1050" dirty="0">
                <a:latin typeface="+mj-lt"/>
                <a:ea typeface="MingLiU" panose="020B0604030504040204" pitchFamily="49" charset="-120"/>
              </a:rPr>
              <a:t>í</a:t>
            </a:r>
            <a:r>
              <a:rPr kumimoji="0" lang="es-E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pidos</a:t>
            </a: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para reducir el riesgo cardiovascular.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Rev </a:t>
            </a:r>
            <a:r>
              <a:rPr kumimoji="0" lang="pt-BR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Esp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</a:t>
            </a:r>
            <a:r>
              <a:rPr kumimoji="0" lang="pt-BR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Cardiol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. 2020;73(5):403.e1–403.e70</a:t>
            </a: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C9DFCD8-0600-22DF-97F3-35A58D50EB6C}"/>
              </a:ext>
            </a:extLst>
          </p:cNvPr>
          <p:cNvSpPr txBox="1"/>
          <p:nvPr/>
        </p:nvSpPr>
        <p:spPr>
          <a:xfrm>
            <a:off x="204165" y="2193643"/>
            <a:ext cx="3001108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Colesterol total: </a:t>
            </a:r>
            <a:r>
              <a:rPr lang="es-ES" dirty="0"/>
              <a:t>193 mg/dl</a:t>
            </a:r>
          </a:p>
          <a:p>
            <a:r>
              <a:rPr lang="es-ES" b="1" dirty="0"/>
              <a:t>c-HDL:</a:t>
            </a:r>
            <a:r>
              <a:rPr lang="es-ES" dirty="0"/>
              <a:t> 38 mg/dl</a:t>
            </a:r>
          </a:p>
          <a:p>
            <a:r>
              <a:rPr lang="es-ES" b="1" dirty="0"/>
              <a:t>c-LDL:</a:t>
            </a:r>
            <a:r>
              <a:rPr lang="es-ES" dirty="0"/>
              <a:t> 118 mg/dl </a:t>
            </a:r>
          </a:p>
          <a:p>
            <a:r>
              <a:rPr lang="es-ES" b="1" dirty="0"/>
              <a:t>Triglicéridos:</a:t>
            </a:r>
            <a:r>
              <a:rPr lang="es-ES" dirty="0"/>
              <a:t> 184 mg/dl</a:t>
            </a:r>
          </a:p>
          <a:p>
            <a:r>
              <a:rPr lang="es-ES" b="1" dirty="0"/>
              <a:t>Colesterol no HDL: </a:t>
            </a:r>
            <a:r>
              <a:rPr lang="es-ES" dirty="0"/>
              <a:t>155 mg/dl</a:t>
            </a:r>
          </a:p>
        </p:txBody>
      </p:sp>
    </p:spTree>
    <p:extLst>
      <p:ext uri="{BB962C8B-B14F-4D97-AF65-F5344CB8AC3E}">
        <p14:creationId xmlns:p14="http://schemas.microsoft.com/office/powerpoint/2010/main" val="1629141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401CFA62-1051-4774-7E20-F35878C8BA7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384942" y="1674785"/>
            <a:ext cx="4301856" cy="350842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CFC93A8D-90AB-07B7-88B9-A230F6596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¿Iniciarías tratamiento farmacológico?</a:t>
            </a:r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04EDAC06-7045-129B-303E-519A62E905E0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22031" y="1825625"/>
            <a:ext cx="5673969" cy="4351338"/>
          </a:xfrm>
        </p:spPr>
        <p:txBody>
          <a:bodyPr/>
          <a:lstStyle/>
          <a:p>
            <a:pPr marL="457200" indent="-457200">
              <a:buFont typeface="Arial"/>
              <a:buAutoNum type="alphaUcPeriod"/>
            </a:pPr>
            <a:r>
              <a:rPr lang="es-ES" dirty="0"/>
              <a:t>Si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/>
              <a:t>No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/>
              <a:t>Sólo medidas higiénico dietéticas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E6532A02-43F7-A1A9-1281-968D972A78D7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TPCountdown" title="Temporizador de cuenta regresiva">
            <a:extLst>
              <a:ext uri="{FF2B5EF4-FFF2-40B4-BE49-F238E27FC236}">
                <a16:creationId xmlns:a16="http://schemas.microsoft.com/office/drawing/2014/main" id="{F9CFE75E-37F1-84A3-140C-EA90BB8E4D71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78500" y="5866513"/>
            <a:ext cx="635000" cy="635000"/>
            <a:chOff x="8318500" y="6032500"/>
            <a:chExt cx="635000" cy="635000"/>
          </a:xfrm>
        </p:grpSpPr>
        <p:sp>
          <p:nvSpPr>
            <p:cNvPr id="6" name="CountdownShape">
              <a:extLst>
                <a:ext uri="{FF2B5EF4-FFF2-40B4-BE49-F238E27FC236}">
                  <a16:creationId xmlns:a16="http://schemas.microsoft.com/office/drawing/2014/main" id="{E55C2ABE-B205-90CF-6296-28C174EE813E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ountdownText">
              <a:extLst>
                <a:ext uri="{FF2B5EF4-FFF2-40B4-BE49-F238E27FC236}">
                  <a16:creationId xmlns:a16="http://schemas.microsoft.com/office/drawing/2014/main" id="{741A3490-1139-2249-41E6-82D6E0F84AEE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sp>
        <p:nvSpPr>
          <p:cNvPr id="9" name="CAI1" title="Ind. de respuesta correcta">
            <a:extLst>
              <a:ext uri="{FF2B5EF4-FFF2-40B4-BE49-F238E27FC236}">
                <a16:creationId xmlns:a16="http://schemas.microsoft.com/office/drawing/2014/main" id="{15A2D8FD-6070-CD78-4F15-CA39368AF1E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45271" y="1871345"/>
            <a:ext cx="395288" cy="3429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2" name="TPResponseCounter" title="Contador de respuestas">
            <a:extLst>
              <a:ext uri="{FF2B5EF4-FFF2-40B4-BE49-F238E27FC236}">
                <a16:creationId xmlns:a16="http://schemas.microsoft.com/office/drawing/2014/main" id="{33763FC0-D6FC-9180-F084-97A0DDB9AC22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3524186" y="5739513"/>
            <a:ext cx="1905000" cy="889000"/>
            <a:chOff x="254000" y="5842000"/>
            <a:chExt cx="1905000" cy="889000"/>
          </a:xfrm>
        </p:grpSpPr>
        <p:sp>
          <p:nvSpPr>
            <p:cNvPr id="10" name="TPResponseCounterShape">
              <a:extLst>
                <a:ext uri="{FF2B5EF4-FFF2-40B4-BE49-F238E27FC236}">
                  <a16:creationId xmlns:a16="http://schemas.microsoft.com/office/drawing/2014/main" id="{06A71311-0F91-365A-8AF9-D816403493EB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PResponseCounterText">
              <a:extLst>
                <a:ext uri="{FF2B5EF4-FFF2-40B4-BE49-F238E27FC236}">
                  <a16:creationId xmlns:a16="http://schemas.microsoft.com/office/drawing/2014/main" id="{A5808D7D-2E51-383C-27D5-468BEF0F6C23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625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8D545-2954-E321-8D11-9EB910E04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6"/>
            <a:ext cx="9264580" cy="743004"/>
          </a:xfrm>
        </p:spPr>
        <p:txBody>
          <a:bodyPr/>
          <a:lstStyle/>
          <a:p>
            <a:r>
              <a:rPr lang="es-ES" dirty="0"/>
              <a:t>¿Iniciarías tratamiento farmacológico?</a:t>
            </a:r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81AB1810-1881-C1ED-8AAB-32266B4F9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717" y="1016456"/>
            <a:ext cx="7096054" cy="5500491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42E30F83-1006-E11C-22C6-31A4EABF8EE2}"/>
              </a:ext>
            </a:extLst>
          </p:cNvPr>
          <p:cNvSpPr/>
          <p:nvPr/>
        </p:nvSpPr>
        <p:spPr>
          <a:xfrm>
            <a:off x="9485549" y="1370498"/>
            <a:ext cx="805076" cy="38896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FF479387-F67D-8189-564D-B66CF1DD45ED}"/>
              </a:ext>
            </a:extLst>
          </p:cNvPr>
          <p:cNvSpPr/>
          <p:nvPr/>
        </p:nvSpPr>
        <p:spPr>
          <a:xfrm>
            <a:off x="4832664" y="4529376"/>
            <a:ext cx="932456" cy="363492"/>
          </a:xfrm>
          <a:prstGeom prst="roundRect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14DA7A55-0074-72DC-D642-727963726B3D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5765120" y="4691946"/>
            <a:ext cx="3642102" cy="19176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F099539-DD02-30CB-0967-D927CBFD7981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9888087" y="1759460"/>
            <a:ext cx="3468" cy="2685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F4019A4E-7D3B-2070-3874-ED352AF40E50}"/>
              </a:ext>
            </a:extLst>
          </p:cNvPr>
          <p:cNvSpPr txBox="1"/>
          <p:nvPr/>
        </p:nvSpPr>
        <p:spPr>
          <a:xfrm>
            <a:off x="1395832" y="6534465"/>
            <a:ext cx="1048726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Guía ESC/EAS 2019 sobre el tratamiento de las dislipemias: modificación de los l</a:t>
            </a:r>
            <a:r>
              <a:rPr lang="es-ES" sz="1050" dirty="0">
                <a:latin typeface="+mj-lt"/>
                <a:ea typeface="MingLiU" panose="020B0604030504040204" pitchFamily="49" charset="-120"/>
              </a:rPr>
              <a:t>í</a:t>
            </a:r>
            <a:r>
              <a:rPr kumimoji="0" lang="es-E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pidos</a:t>
            </a: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para reducir el riesgo cardiovascular.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Rev </a:t>
            </a:r>
            <a:r>
              <a:rPr kumimoji="0" lang="pt-BR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Esp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</a:t>
            </a:r>
            <a:r>
              <a:rPr kumimoji="0" lang="pt-BR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Cardiol</a:t>
            </a:r>
            <a:r>
              <a:rPr kumimoji="0" lang="pt-BR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. 2020;73(5):403.e1–403.e70</a:t>
            </a: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7B857AD-ED16-C112-F251-B4EC591FB0D1}"/>
              </a:ext>
            </a:extLst>
          </p:cNvPr>
          <p:cNvSpPr txBox="1"/>
          <p:nvPr/>
        </p:nvSpPr>
        <p:spPr>
          <a:xfrm>
            <a:off x="653616" y="1118532"/>
            <a:ext cx="3001108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Colesterol total: </a:t>
            </a:r>
            <a:r>
              <a:rPr lang="es-ES" dirty="0"/>
              <a:t>193 mg/dl</a:t>
            </a:r>
          </a:p>
          <a:p>
            <a:r>
              <a:rPr lang="es-ES" b="1" dirty="0"/>
              <a:t>c-HDL:</a:t>
            </a:r>
            <a:r>
              <a:rPr lang="es-ES" dirty="0"/>
              <a:t> 38 mg/dl</a:t>
            </a:r>
          </a:p>
          <a:p>
            <a:r>
              <a:rPr lang="es-ES" b="1" dirty="0"/>
              <a:t>c-LDL:</a:t>
            </a:r>
            <a:r>
              <a:rPr lang="es-ES" dirty="0"/>
              <a:t> 118 mg/dl </a:t>
            </a:r>
          </a:p>
          <a:p>
            <a:r>
              <a:rPr lang="es-ES" b="1" dirty="0"/>
              <a:t>Triglicéridos:</a:t>
            </a:r>
            <a:r>
              <a:rPr lang="es-ES" dirty="0"/>
              <a:t> 184 mg/dl</a:t>
            </a:r>
          </a:p>
          <a:p>
            <a:r>
              <a:rPr lang="es-ES" b="1" dirty="0"/>
              <a:t>Colesterol no HDL: </a:t>
            </a:r>
            <a:r>
              <a:rPr lang="es-ES" dirty="0"/>
              <a:t>155 mg/dl</a:t>
            </a:r>
          </a:p>
        </p:txBody>
      </p:sp>
    </p:spTree>
    <p:extLst>
      <p:ext uri="{BB962C8B-B14F-4D97-AF65-F5344CB8AC3E}">
        <p14:creationId xmlns:p14="http://schemas.microsoft.com/office/powerpoint/2010/main" val="30574854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F515F0-9E4C-7AF7-BA62-A9C767D3D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y dislipemia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12F18E-BCC8-B8A4-3B04-7F5725406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797" y="1538061"/>
            <a:ext cx="5281345" cy="435133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002754"/>
                </a:solidFill>
              </a:rPr>
              <a:t>La AHA, definió la psoriasis como enfermedad inflamatoria crónica que aumenta el riesgo de ECV.</a:t>
            </a:r>
          </a:p>
          <a:p>
            <a:r>
              <a:rPr lang="es-ES" dirty="0">
                <a:solidFill>
                  <a:srgbClr val="002754"/>
                </a:solidFill>
              </a:rPr>
              <a:t>Recomiendan una intervención temprana farmacológica.</a:t>
            </a:r>
          </a:p>
          <a:p>
            <a:pPr lvl="1"/>
            <a:r>
              <a:rPr lang="es-ES" sz="1600" dirty="0">
                <a:solidFill>
                  <a:srgbClr val="429EA5"/>
                </a:solidFill>
              </a:rPr>
              <a:t>En adultos con un </a:t>
            </a:r>
            <a:r>
              <a:rPr lang="es-ES" sz="1600" b="1" dirty="0">
                <a:solidFill>
                  <a:srgbClr val="429EA5"/>
                </a:solidFill>
              </a:rPr>
              <a:t>RCV calculado intermedio (≥7,5% a &lt;20%) y la presencia de factores que incrementan el riesgo de ECV </a:t>
            </a:r>
            <a:r>
              <a:rPr lang="es-ES" sz="1600" dirty="0">
                <a:solidFill>
                  <a:srgbClr val="429EA5"/>
                </a:solidFill>
              </a:rPr>
              <a:t>se inicie o intensifique el tratamiento con estatinas. </a:t>
            </a:r>
          </a:p>
          <a:p>
            <a:pPr lvl="1"/>
            <a:r>
              <a:rPr lang="es-ES" sz="1600" dirty="0">
                <a:solidFill>
                  <a:srgbClr val="429EA5"/>
                </a:solidFill>
              </a:rPr>
              <a:t>En pacientes con un </a:t>
            </a:r>
            <a:r>
              <a:rPr lang="es-ES" sz="1600" b="1" dirty="0">
                <a:solidFill>
                  <a:srgbClr val="429EA5"/>
                </a:solidFill>
              </a:rPr>
              <a:t>riesgo limite (5% al &lt;7,5%) y la presencia de factores que incrementan el riesgo de ECV,</a:t>
            </a:r>
            <a:r>
              <a:rPr lang="es-ES" sz="1600" dirty="0">
                <a:solidFill>
                  <a:srgbClr val="429EA5"/>
                </a:solidFill>
              </a:rPr>
              <a:t> puede justificar el inicio de tratamiento con una estatina de intensidad moderada.  </a:t>
            </a:r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761CA0-C1BF-2E9D-7ED0-B8B43CC454C3}"/>
              </a:ext>
            </a:extLst>
          </p:cNvPr>
          <p:cNvSpPr txBox="1"/>
          <p:nvPr/>
        </p:nvSpPr>
        <p:spPr>
          <a:xfrm>
            <a:off x="2725119" y="6457890"/>
            <a:ext cx="97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Arnett DK, Blumenthal RS, Albert MA. Correction to: 2019 ACC/AHA guideline on the primary prevention of cardiovascular disease: executive summary: a report of the American College of Cardiology/American Heart Association task force on clinical practice guidelines. Circulation. 2020;141(16):e773. doi:10.1161/cir.0000000000000770</a:t>
            </a:r>
            <a:endParaRPr lang="es-ES" sz="100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D073BCE-E000-3505-21E3-D26E40B66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751" y="1293812"/>
            <a:ext cx="6430885" cy="483983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917B2E2E-2A7F-E9EA-8051-7B2D702EFC34}"/>
              </a:ext>
            </a:extLst>
          </p:cNvPr>
          <p:cNvSpPr/>
          <p:nvPr/>
        </p:nvSpPr>
        <p:spPr>
          <a:xfrm>
            <a:off x="5695627" y="3169403"/>
            <a:ext cx="1697065" cy="2588217"/>
          </a:xfrm>
          <a:prstGeom prst="rect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01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1C52B4-F4BC-7F47-8A3F-DBEC12227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8775" y="2997741"/>
            <a:ext cx="6079525" cy="1305878"/>
          </a:xfrm>
        </p:spPr>
        <p:txBody>
          <a:bodyPr anchor="t"/>
          <a:lstStyle/>
          <a:p>
            <a:r>
              <a:rPr lang="es-ES_tradnl" sz="2800" dirty="0"/>
              <a:t>Psoriasis y sus Comorbilidades Cardiovasculares 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7479231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E7187C-768E-A392-DD8D-A6BAE40FE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y dislipemia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6EC7C4-50F0-84E5-BD01-93C3E1AD1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1" dirty="0">
                <a:solidFill>
                  <a:srgbClr val="002754"/>
                </a:solidFill>
              </a:rPr>
              <a:t>Screening de dislipemia: 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Todos los médicos que atienden pacientes con psoriasis deben solicitar anualmente pruebas de detección de lípidos (colesterol total </a:t>
            </a:r>
            <a:r>
              <a:rPr lang="es-ES" dirty="0" err="1">
                <a:solidFill>
                  <a:srgbClr val="429EA5"/>
                </a:solidFill>
              </a:rPr>
              <a:t>cLDL</a:t>
            </a:r>
            <a:r>
              <a:rPr lang="es-ES" dirty="0">
                <a:solidFill>
                  <a:srgbClr val="429EA5"/>
                </a:solidFill>
              </a:rPr>
              <a:t>, cHDL y triglicéridos).</a:t>
            </a:r>
            <a:r>
              <a:rPr lang="es-ES" baseline="30000" dirty="0">
                <a:solidFill>
                  <a:srgbClr val="429EA5"/>
                </a:solidFill>
              </a:rPr>
              <a:t>(1)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En pacientes con una psoriasis moderada o grave, los controles se deberían realizar con más periodicidad.</a:t>
            </a:r>
            <a:r>
              <a:rPr lang="es-ES" baseline="30000" dirty="0">
                <a:solidFill>
                  <a:srgbClr val="429EA5"/>
                </a:solidFill>
              </a:rPr>
              <a:t>2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En los pacientes que inician o reciben tratamiento con ciclosporina o retinoides (</a:t>
            </a:r>
            <a:r>
              <a:rPr lang="es-ES" dirty="0" err="1">
                <a:solidFill>
                  <a:srgbClr val="429EA5"/>
                </a:solidFill>
              </a:rPr>
              <a:t>acitretina</a:t>
            </a:r>
            <a:r>
              <a:rPr lang="es-ES" dirty="0">
                <a:solidFill>
                  <a:srgbClr val="429EA5"/>
                </a:solidFill>
              </a:rPr>
              <a:t>) se debe medir sus niveles de lípidos al inicio del tratamiento y en los incrementos de dosis.</a:t>
            </a:r>
            <a:r>
              <a:rPr lang="es-ES" baseline="30000" dirty="0">
                <a:solidFill>
                  <a:srgbClr val="429EA5"/>
                </a:solidFill>
              </a:rPr>
              <a:t>2 </a:t>
            </a:r>
          </a:p>
          <a:p>
            <a:r>
              <a:rPr lang="es-ES" dirty="0">
                <a:solidFill>
                  <a:srgbClr val="002754"/>
                </a:solidFill>
              </a:rPr>
              <a:t>Los </a:t>
            </a:r>
            <a:r>
              <a:rPr lang="es-ES" b="1" dirty="0">
                <a:solidFill>
                  <a:srgbClr val="002754"/>
                </a:solidFill>
              </a:rPr>
              <a:t>objetivos de tratamiento </a:t>
            </a:r>
            <a:r>
              <a:rPr lang="es-ES" dirty="0">
                <a:solidFill>
                  <a:srgbClr val="002754"/>
                </a:solidFill>
              </a:rPr>
              <a:t>de la dislipemia en los pacientes con psoriasis son los mismos que los de la población general.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8D5F8A-CEAC-18C8-3DD6-57F217C7A6A5}"/>
              </a:ext>
            </a:extLst>
          </p:cNvPr>
          <p:cNvSpPr txBox="1"/>
          <p:nvPr/>
        </p:nvSpPr>
        <p:spPr>
          <a:xfrm>
            <a:off x="609601" y="6213927"/>
            <a:ext cx="10896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>
              <a:buAutoNum type="arabicParenBoth"/>
            </a:pPr>
            <a:r>
              <a:rPr lang="en-US" sz="1000" dirty="0" err="1"/>
              <a:t>Elmets</a:t>
            </a:r>
            <a:r>
              <a:rPr lang="en-US" sz="1000" dirty="0"/>
              <a:t> CA, Leonardi CL, Davis DMR, et al. Joint AAD-NPF guidelines of care for the management and treatment of psoriasis with awareness and attention to comorbidities. J Am </a:t>
            </a:r>
            <a:r>
              <a:rPr lang="en-US" sz="1000" dirty="0" err="1"/>
              <a:t>Acad</a:t>
            </a:r>
            <a:r>
              <a:rPr lang="en-US" sz="1000" dirty="0"/>
              <a:t> Dermatol. 2019;80(4):1073–1113. doi:10.1016/j.jaad.2018.11.058</a:t>
            </a:r>
          </a:p>
          <a:p>
            <a:pPr marL="228600" indent="-228600" algn="l">
              <a:buAutoNum type="arabicParenBoth"/>
            </a:pPr>
            <a:r>
              <a:rPr lang="en-US" sz="1000" dirty="0"/>
              <a:t>De Brandt and Hillary. Comorbid Psoriasis and Metabolic Syndrome: Clinical Implications and Optimal Management. Psoriasis: Targets and Therapy 2022:12 113–126</a:t>
            </a:r>
          </a:p>
          <a:p>
            <a:pPr marL="228600" indent="-228600" algn="l">
              <a:buAutoNum type="arabicParenBoth"/>
            </a:pPr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42023234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5F498-ECDB-7B42-A4FB-A4106C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Problemas detectados en Pepe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685EF-2F0D-B327-8CCC-8DD4E8FA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0" y="1814286"/>
            <a:ext cx="4972050" cy="4351338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Psoriasis moderada – grave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 con mal control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Dislipemia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Obesidad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Sedentarismo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Prediabetes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Síndrome metabólico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Tabaquismo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489664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AEC4EA-A967-7BD5-5A46-FE0DC8BAC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El problema de la obesidad</a:t>
            </a:r>
          </a:p>
        </p:txBody>
      </p:sp>
      <p:pic>
        <p:nvPicPr>
          <p:cNvPr id="4" name="Imagen 3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A5502B1B-0C7D-DBD2-2D25-C866BCA1A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39" y="1796992"/>
            <a:ext cx="3657650" cy="3325136"/>
          </a:xfrm>
          <a:prstGeom prst="rect">
            <a:avLst/>
          </a:prstGeom>
        </p:spPr>
      </p:pic>
      <p:sp>
        <p:nvSpPr>
          <p:cNvPr id="5" name="Rectángulo: esquinas redondeadas 4">
            <a:extLst>
              <a:ext uri="{FF2B5EF4-FFF2-40B4-BE49-F238E27FC236}">
                <a16:creationId xmlns:a16="http://schemas.microsoft.com/office/drawing/2014/main" id="{25E8744F-E550-7247-E0AD-117C531E2A42}"/>
              </a:ext>
            </a:extLst>
          </p:cNvPr>
          <p:cNvSpPr/>
          <p:nvPr/>
        </p:nvSpPr>
        <p:spPr>
          <a:xfrm>
            <a:off x="1553867" y="2183341"/>
            <a:ext cx="3652422" cy="1079347"/>
          </a:xfrm>
          <a:prstGeom prst="roundRect">
            <a:avLst/>
          </a:prstGeom>
          <a:noFill/>
          <a:ln w="31750">
            <a:solidFill>
              <a:srgbClr val="429E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2" descr="simbolo hombre">
            <a:extLst>
              <a:ext uri="{FF2B5EF4-FFF2-40B4-BE49-F238E27FC236}">
                <a16:creationId xmlns:a16="http://schemas.microsoft.com/office/drawing/2014/main" id="{E61F0A42-BE26-E5EA-8F75-6FBE0BF04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965" y="5215296"/>
            <a:ext cx="654504" cy="65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simbolo mujer">
            <a:extLst>
              <a:ext uri="{FF2B5EF4-FFF2-40B4-BE49-F238E27FC236}">
                <a16:creationId xmlns:a16="http://schemas.microsoft.com/office/drawing/2014/main" id="{B94DF8F3-4ABF-6EE3-2CE4-E2CC50424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54" y="5212602"/>
            <a:ext cx="654505" cy="65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187AC886-91D9-C69E-C97A-1C35765ACFC6}"/>
              </a:ext>
            </a:extLst>
          </p:cNvPr>
          <p:cNvSpPr txBox="1"/>
          <p:nvPr/>
        </p:nvSpPr>
        <p:spPr>
          <a:xfrm>
            <a:off x="2545895" y="5335721"/>
            <a:ext cx="82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61,4%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437A109F-3219-7C3F-4DB0-D48FB8E12491}"/>
              </a:ext>
            </a:extLst>
          </p:cNvPr>
          <p:cNvSpPr txBox="1"/>
          <p:nvPr/>
        </p:nvSpPr>
        <p:spPr>
          <a:xfrm>
            <a:off x="4013972" y="5346189"/>
            <a:ext cx="89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46,1%</a:t>
            </a:r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C898F230-3ADA-D979-924C-FA3802631BB2}"/>
              </a:ext>
            </a:extLst>
          </p:cNvPr>
          <p:cNvSpPr/>
          <p:nvPr/>
        </p:nvSpPr>
        <p:spPr>
          <a:xfrm>
            <a:off x="1833171" y="5162865"/>
            <a:ext cx="2918732" cy="735980"/>
          </a:xfrm>
          <a:prstGeom prst="roundRect">
            <a:avLst/>
          </a:prstGeom>
          <a:noFill/>
          <a:ln w="41275">
            <a:solidFill>
              <a:srgbClr val="429E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1" name="Conector: angular 10">
            <a:extLst>
              <a:ext uri="{FF2B5EF4-FFF2-40B4-BE49-F238E27FC236}">
                <a16:creationId xmlns:a16="http://schemas.microsoft.com/office/drawing/2014/main" id="{EFDE78F9-37F7-2F35-A6B8-2D1A4D0005D3}"/>
              </a:ext>
            </a:extLst>
          </p:cNvPr>
          <p:cNvCxnSpPr>
            <a:endCxn id="10" idx="1"/>
          </p:cNvCxnSpPr>
          <p:nvPr/>
        </p:nvCxnSpPr>
        <p:spPr>
          <a:xfrm rot="10800000" flipH="1" flipV="1">
            <a:off x="1553867" y="2723015"/>
            <a:ext cx="279304" cy="2807840"/>
          </a:xfrm>
          <a:prstGeom prst="bentConnector3">
            <a:avLst>
              <a:gd name="adj1" fmla="val -81846"/>
            </a:avLst>
          </a:prstGeom>
          <a:ln w="22225">
            <a:solidFill>
              <a:srgbClr val="429E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52466250-360C-2905-4BE4-020C7A65A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623" y="1614903"/>
            <a:ext cx="5475128" cy="4694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4F0530A8-1BB1-89A2-3628-B5D3DF6EEDCC}"/>
              </a:ext>
            </a:extLst>
          </p:cNvPr>
          <p:cNvSpPr txBox="1"/>
          <p:nvPr/>
        </p:nvSpPr>
        <p:spPr>
          <a:xfrm>
            <a:off x="1990182" y="6442502"/>
            <a:ext cx="1009059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Encuesta Europea de salud en España 2020 INE-MSCBS</a:t>
            </a:r>
          </a:p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Prevalencia de obesidad general y obesidad abdominal en la población adulta española (25–64 años) 2014–2015: estudio ENPE. 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Rev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Esp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Cardiol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. 2016;69(6):579–587</a:t>
            </a:r>
            <a:endParaRPr kumimoji="0" lang="es-ES" sz="105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MingLiU" panose="020B0604030504040204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7817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6CABB-035C-C5DE-A268-5ADD61F2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952231"/>
          </a:xfrm>
        </p:spPr>
        <p:txBody>
          <a:bodyPr/>
          <a:lstStyle/>
          <a:p>
            <a:r>
              <a:rPr lang="es-ES" dirty="0"/>
              <a:t>Psoriasis y obesidad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3A6AEC-E5BD-F4D3-CDEC-7A247C001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031" y="1587797"/>
            <a:ext cx="11374733" cy="435133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rgbClr val="002754"/>
                </a:solidFill>
              </a:rPr>
              <a:t>Un </a:t>
            </a:r>
            <a:r>
              <a:rPr lang="es-ES" b="1" dirty="0">
                <a:solidFill>
                  <a:srgbClr val="002754"/>
                </a:solidFill>
              </a:rPr>
              <a:t>intervención sobre el peso </a:t>
            </a:r>
            <a:r>
              <a:rPr lang="es-ES" dirty="0">
                <a:solidFill>
                  <a:srgbClr val="002754"/>
                </a:solidFill>
              </a:rPr>
              <a:t>de pacientes obesos o con sobrepeso y psoriasis:</a:t>
            </a:r>
          </a:p>
          <a:p>
            <a:pPr lvl="1"/>
            <a:r>
              <a:rPr lang="es-ES" b="1" dirty="0">
                <a:solidFill>
                  <a:srgbClr val="429EA5"/>
                </a:solidFill>
              </a:rPr>
              <a:t>Mejora la severidad de la psoriasis con reducciones en el PASI de aproximadamente 2.5</a:t>
            </a:r>
            <a:r>
              <a:rPr lang="es-ES" dirty="0">
                <a:solidFill>
                  <a:srgbClr val="429EA5"/>
                </a:solidFill>
              </a:rPr>
              <a:t>.</a:t>
            </a:r>
          </a:p>
          <a:p>
            <a:endParaRPr lang="es-ES" dirty="0">
              <a:solidFill>
                <a:srgbClr val="002754"/>
              </a:solidFill>
            </a:endParaRPr>
          </a:p>
          <a:p>
            <a:endParaRPr lang="es-ES" dirty="0">
              <a:solidFill>
                <a:srgbClr val="002754"/>
              </a:solidFill>
            </a:endParaRPr>
          </a:p>
          <a:p>
            <a:endParaRPr lang="es-ES" dirty="0">
              <a:solidFill>
                <a:srgbClr val="002754"/>
              </a:solidFill>
            </a:endParaRPr>
          </a:p>
          <a:p>
            <a:endParaRPr lang="es-ES" dirty="0">
              <a:solidFill>
                <a:srgbClr val="002754"/>
              </a:solidFill>
            </a:endParaRPr>
          </a:p>
          <a:p>
            <a:endParaRPr lang="es-ES" dirty="0">
              <a:solidFill>
                <a:srgbClr val="002754"/>
              </a:solidFill>
            </a:endParaRPr>
          </a:p>
          <a:p>
            <a:endParaRPr lang="es-ES" dirty="0">
              <a:solidFill>
                <a:srgbClr val="002754"/>
              </a:solidFill>
            </a:endParaRPr>
          </a:p>
          <a:p>
            <a:r>
              <a:rPr lang="es-ES" b="1" dirty="0">
                <a:solidFill>
                  <a:srgbClr val="002754"/>
                </a:solidFill>
              </a:rPr>
              <a:t>Revisión de la Cochrane: </a:t>
            </a:r>
          </a:p>
          <a:p>
            <a:pPr lvl="1"/>
            <a:r>
              <a:rPr lang="es-ES" b="1" i="1" dirty="0">
                <a:solidFill>
                  <a:srgbClr val="429EA5"/>
                </a:solidFill>
              </a:rPr>
              <a:t>Una intervención dietética puede reducir la gravedad de la psoriasis y probablemente mejore la calidad de vida </a:t>
            </a:r>
            <a:r>
              <a:rPr lang="es-ES" dirty="0">
                <a:solidFill>
                  <a:srgbClr val="429EA5"/>
                </a:solidFill>
              </a:rPr>
              <a:t>y reduzca el IMC en pacientes obesos en comparación con la atención habitual.</a:t>
            </a:r>
          </a:p>
          <a:p>
            <a:endParaRPr lang="es-ES" dirty="0">
              <a:solidFill>
                <a:srgbClr val="002754"/>
              </a:solidFill>
            </a:endParaRP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B80647-536A-7784-BA08-A6E6B9133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94" y="2451477"/>
            <a:ext cx="5391311" cy="181353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7D9BBCC-8330-2FA6-216C-A0DEA6180AF0}"/>
              </a:ext>
            </a:extLst>
          </p:cNvPr>
          <p:cNvSpPr txBox="1"/>
          <p:nvPr/>
        </p:nvSpPr>
        <p:spPr>
          <a:xfrm>
            <a:off x="270994" y="4318235"/>
            <a:ext cx="60948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00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Participantes que lograron PASI 75 después de la intervención de pérdida de peso vs control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D69920-25A2-6532-11DE-1A0C7AC6E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305" y="2451477"/>
            <a:ext cx="6094854" cy="18209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A28333-75C7-A7BD-011A-04BF5260BE14}"/>
              </a:ext>
            </a:extLst>
          </p:cNvPr>
          <p:cNvSpPr txBox="1"/>
          <p:nvPr/>
        </p:nvSpPr>
        <p:spPr>
          <a:xfrm>
            <a:off x="5675115" y="4318235"/>
            <a:ext cx="609485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000" dirty="0">
                <a:solidFill>
                  <a:srgbClr val="00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Cambio en la puntuación PASI después de la intervención de pérdida de peso vs control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464C8D-8546-11EB-18C2-A5F9F074228F}"/>
              </a:ext>
            </a:extLst>
          </p:cNvPr>
          <p:cNvSpPr txBox="1"/>
          <p:nvPr/>
        </p:nvSpPr>
        <p:spPr>
          <a:xfrm>
            <a:off x="2276357" y="6389051"/>
            <a:ext cx="10792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en-US" sz="900" dirty="0" err="1"/>
              <a:t>Upala</a:t>
            </a:r>
            <a:r>
              <a:rPr lang="en-US" sz="900" dirty="0"/>
              <a:t> S, </a:t>
            </a:r>
            <a:r>
              <a:rPr lang="en-US" sz="900" dirty="0" err="1"/>
              <a:t>Sanguankeo</a:t>
            </a:r>
            <a:r>
              <a:rPr lang="en-US" sz="900" dirty="0"/>
              <a:t> A. Effect of lifestyle weight loss intervention on disease severity in patients with psoriasis: a systematic review and meta-analysis. International Journal of Obesity (2015) 1197 – 1202</a:t>
            </a:r>
          </a:p>
          <a:p>
            <a:pPr marL="228600" indent="-228600">
              <a:buAutoNum type="arabicParenBoth"/>
            </a:pPr>
            <a:r>
              <a:rPr lang="en-US" sz="900" dirty="0"/>
              <a:t>Lifestyle changes for treating psoriasis. </a:t>
            </a:r>
            <a:r>
              <a:rPr lang="nb-NO" sz="900" dirty="0"/>
              <a:t>Cochrane Database Syst Rev. 2019 Jul 16;7(7):CD011972.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28355074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A6CABB-035C-C5DE-A268-5ADD61F26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952231"/>
          </a:xfrm>
        </p:spPr>
        <p:txBody>
          <a:bodyPr/>
          <a:lstStyle/>
          <a:p>
            <a:r>
              <a:rPr lang="es-ES" dirty="0"/>
              <a:t>Psoriasis y obesidad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53A6AEC-E5BD-F4D3-CDEC-7A247C001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031" y="1438168"/>
            <a:ext cx="11374733" cy="435133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002754"/>
                </a:solidFill>
              </a:rPr>
              <a:t>Los pacientes obesos con psoriasis deben recibir </a:t>
            </a:r>
            <a:r>
              <a:rPr lang="es-ES" b="1" dirty="0">
                <a:solidFill>
                  <a:srgbClr val="002754"/>
                </a:solidFill>
              </a:rPr>
              <a:t>tratamientos biológicos de dosis peso-dependiente.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Pacientes con IMC más elevados tienen peores resultados con biológicos de dosis fija (</a:t>
            </a:r>
            <a:r>
              <a:rPr lang="es-ES" dirty="0" err="1">
                <a:solidFill>
                  <a:srgbClr val="429EA5"/>
                </a:solidFill>
              </a:rPr>
              <a:t>adalimumab</a:t>
            </a:r>
            <a:r>
              <a:rPr lang="es-ES" dirty="0">
                <a:solidFill>
                  <a:srgbClr val="429EA5"/>
                </a:solidFill>
              </a:rPr>
              <a:t>, </a:t>
            </a:r>
            <a:r>
              <a:rPr lang="es-ES" dirty="0" err="1">
                <a:solidFill>
                  <a:srgbClr val="429EA5"/>
                </a:solidFill>
              </a:rPr>
              <a:t>etanercept</a:t>
            </a:r>
            <a:r>
              <a:rPr lang="es-ES" dirty="0">
                <a:solidFill>
                  <a:srgbClr val="429EA5"/>
                </a:solidFill>
              </a:rPr>
              <a:t>, </a:t>
            </a:r>
            <a:r>
              <a:rPr lang="es-ES" dirty="0" err="1">
                <a:solidFill>
                  <a:srgbClr val="429EA5"/>
                </a:solidFill>
              </a:rPr>
              <a:t>ustekinumab</a:t>
            </a:r>
            <a:r>
              <a:rPr lang="es-ES" dirty="0">
                <a:solidFill>
                  <a:srgbClr val="429EA5"/>
                </a:solidFill>
              </a:rPr>
              <a:t>), mientras que los resultados con biológicos cuya dosis depende del peso del paciente (</a:t>
            </a:r>
            <a:r>
              <a:rPr lang="es-ES" dirty="0" err="1">
                <a:solidFill>
                  <a:srgbClr val="429EA5"/>
                </a:solidFill>
              </a:rPr>
              <a:t>infliximab</a:t>
            </a:r>
            <a:r>
              <a:rPr lang="es-ES" dirty="0">
                <a:solidFill>
                  <a:srgbClr val="429EA5"/>
                </a:solidFill>
              </a:rPr>
              <a:t>) son mejores. </a:t>
            </a:r>
            <a:r>
              <a:rPr lang="es-ES" baseline="30000" dirty="0">
                <a:solidFill>
                  <a:srgbClr val="429EA5"/>
                </a:solidFill>
              </a:rPr>
              <a:t>(1)</a:t>
            </a:r>
            <a:endParaRPr lang="es-ES" dirty="0">
              <a:solidFill>
                <a:srgbClr val="429EA5"/>
              </a:solidFill>
            </a:endParaRPr>
          </a:p>
          <a:p>
            <a:r>
              <a:rPr lang="es-ES" dirty="0">
                <a:solidFill>
                  <a:srgbClr val="002754"/>
                </a:solidFill>
              </a:rPr>
              <a:t>El efecto de las terapias biológicas sobre el peso debería tenerse en cuenta a la hora de seleccionar el tratamiento más adecuado. (3)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Varios estudios indican que el tratamiento con anti-TNF (</a:t>
            </a:r>
            <a:r>
              <a:rPr lang="es-ES" dirty="0" err="1">
                <a:solidFill>
                  <a:srgbClr val="429EA5"/>
                </a:solidFill>
              </a:rPr>
              <a:t>adalimumab</a:t>
            </a:r>
            <a:r>
              <a:rPr lang="es-ES" dirty="0">
                <a:solidFill>
                  <a:srgbClr val="429EA5"/>
                </a:solidFill>
              </a:rPr>
              <a:t>, </a:t>
            </a:r>
            <a:r>
              <a:rPr lang="es-ES" dirty="0" err="1">
                <a:solidFill>
                  <a:srgbClr val="429EA5"/>
                </a:solidFill>
              </a:rPr>
              <a:t>etanercept</a:t>
            </a:r>
            <a:r>
              <a:rPr lang="es-ES" dirty="0">
                <a:solidFill>
                  <a:srgbClr val="429EA5"/>
                </a:solidFill>
              </a:rPr>
              <a:t> e </a:t>
            </a:r>
            <a:r>
              <a:rPr lang="es-ES" dirty="0" err="1">
                <a:solidFill>
                  <a:srgbClr val="429EA5"/>
                </a:solidFill>
              </a:rPr>
              <a:t>infliximab</a:t>
            </a:r>
            <a:r>
              <a:rPr lang="es-ES" dirty="0">
                <a:solidFill>
                  <a:srgbClr val="429EA5"/>
                </a:solidFill>
              </a:rPr>
              <a:t>) podría inducir una ganancia de peso e incremento de IMC, mientras que el uso biológicos anti-IL-12/23 y anti-IL-17 no. </a:t>
            </a:r>
            <a:r>
              <a:rPr lang="es-ES" baseline="30000" dirty="0">
                <a:solidFill>
                  <a:srgbClr val="429EA5"/>
                </a:solidFill>
              </a:rPr>
              <a:t>(2)</a:t>
            </a:r>
            <a:r>
              <a:rPr lang="es-ES" dirty="0">
                <a:solidFill>
                  <a:srgbClr val="429EA5"/>
                </a:solidFill>
              </a:rPr>
              <a:t> </a:t>
            </a:r>
          </a:p>
          <a:p>
            <a:endParaRPr lang="es-ES" dirty="0">
              <a:solidFill>
                <a:srgbClr val="429EA5"/>
              </a:solidFill>
            </a:endParaRP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1464C8D-8546-11EB-18C2-A5F9F074228F}"/>
              </a:ext>
            </a:extLst>
          </p:cNvPr>
          <p:cNvSpPr txBox="1"/>
          <p:nvPr/>
        </p:nvSpPr>
        <p:spPr>
          <a:xfrm>
            <a:off x="2276357" y="6389051"/>
            <a:ext cx="107923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en-US" sz="900" dirty="0" err="1"/>
              <a:t>Upala</a:t>
            </a:r>
            <a:r>
              <a:rPr lang="en-US" sz="900" dirty="0"/>
              <a:t> S, </a:t>
            </a:r>
            <a:r>
              <a:rPr lang="en-US" sz="900" dirty="0" err="1"/>
              <a:t>Sanguankeo</a:t>
            </a:r>
            <a:r>
              <a:rPr lang="en-US" sz="900" dirty="0"/>
              <a:t> A. Effect of lifestyle weight loss intervention on disease severity in patients with psoriasis: a systematic review and meta-analysis. International Journal of Obesity (2015) 1197 – 1202</a:t>
            </a:r>
          </a:p>
          <a:p>
            <a:pPr marL="228600" indent="-228600">
              <a:buAutoNum type="arabicParenBoth"/>
            </a:pPr>
            <a:r>
              <a:rPr lang="en-US" sz="900" dirty="0"/>
              <a:t>Lifestyle changes for treating psoriasis. </a:t>
            </a:r>
            <a:r>
              <a:rPr lang="nb-NO" sz="900" dirty="0"/>
              <a:t>Cochrane Database Syst Rev. 2019 Jul 16;7(7):CD011972.</a:t>
            </a:r>
            <a:endParaRPr lang="es-ES" sz="900" dirty="0"/>
          </a:p>
        </p:txBody>
      </p:sp>
    </p:spTree>
    <p:extLst>
      <p:ext uri="{BB962C8B-B14F-4D97-AF65-F5344CB8AC3E}">
        <p14:creationId xmlns:p14="http://schemas.microsoft.com/office/powerpoint/2010/main" val="1237059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672205-695F-2125-6B4C-D44A2685F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y sedentarismo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02103B-FA5E-B574-7DEF-0734AFCF6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289" y="1496268"/>
            <a:ext cx="11374733" cy="4351338"/>
          </a:xfrm>
        </p:spPr>
        <p:txBody>
          <a:bodyPr/>
          <a:lstStyle/>
          <a:p>
            <a:r>
              <a:rPr lang="es-ES" dirty="0">
                <a:solidFill>
                  <a:srgbClr val="002754"/>
                </a:solidFill>
              </a:rPr>
              <a:t>Modificación estilo de vida por su RCV mediante el ejercicio físico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4B94BD0-2637-F52F-C70D-712C3D6BC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28" y="2049605"/>
            <a:ext cx="4476750" cy="1800225"/>
          </a:xfrm>
          <a:prstGeom prst="rect">
            <a:avLst/>
          </a:prstGeom>
          <a:ln w="254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B59A34-FA53-E32E-6284-27FA041AF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28" y="4062430"/>
            <a:ext cx="7124873" cy="214409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6389C03-76EC-D638-04E2-9ACF6C064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328" y="2821831"/>
            <a:ext cx="2250568" cy="216916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D2350E5-7E39-03EB-15B2-D1B8076B5D58}"/>
              </a:ext>
            </a:extLst>
          </p:cNvPr>
          <p:cNvSpPr txBox="1"/>
          <p:nvPr/>
        </p:nvSpPr>
        <p:spPr>
          <a:xfrm>
            <a:off x="8642349" y="2324232"/>
            <a:ext cx="23427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002060"/>
                </a:solidFill>
              </a:rPr>
              <a:t>Change in Physical Activity Level and Mortality Risk</a:t>
            </a:r>
            <a:endParaRPr lang="es-ES" sz="1400" b="1" dirty="0">
              <a:solidFill>
                <a:srgbClr val="00206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5C0FB01-5913-F046-CE59-D12A17699054}"/>
              </a:ext>
            </a:extLst>
          </p:cNvPr>
          <p:cNvSpPr txBox="1"/>
          <p:nvPr/>
        </p:nvSpPr>
        <p:spPr>
          <a:xfrm>
            <a:off x="2409986" y="6378025"/>
            <a:ext cx="9714128" cy="5309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American Diabetes Association. </a:t>
            </a: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Diabetes Care. </a:t>
            </a: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2022;45;Supp 1</a:t>
            </a:r>
          </a:p>
          <a:p>
            <a:pPr marR="0" lvl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ES" sz="1050" dirty="0" err="1"/>
              <a:t>Moholdt</a:t>
            </a:r>
            <a:r>
              <a:rPr lang="es-ES" sz="1050" dirty="0"/>
              <a:t>, T. et al.</a:t>
            </a:r>
            <a:r>
              <a:rPr lang="en-US" dirty="0"/>
              <a:t> </a:t>
            </a:r>
            <a:r>
              <a:rPr lang="en-US" sz="1050" dirty="0">
                <a:latin typeface="+mj-lt"/>
                <a:ea typeface="MingLiU" panose="020B0604030504040204" pitchFamily="49" charset="-120"/>
              </a:rPr>
              <a:t>Sustained Physical Activity, Not Weight Loss, Associated With Improved Survival in Coronary Heart Disease.</a:t>
            </a:r>
            <a:r>
              <a:rPr lang="es-ES" sz="1050" dirty="0"/>
              <a:t> </a:t>
            </a:r>
            <a:r>
              <a:rPr lang="es-ES" sz="1050" dirty="0">
                <a:latin typeface="+mj-lt"/>
                <a:ea typeface="MingLiU" panose="020B0604030504040204" pitchFamily="49" charset="-120"/>
              </a:rPr>
              <a:t>J Am Coll </a:t>
            </a:r>
            <a:r>
              <a:rPr lang="es-ES" sz="1050" dirty="0" err="1">
                <a:latin typeface="+mj-lt"/>
                <a:ea typeface="MingLiU" panose="020B0604030504040204" pitchFamily="49" charset="-120"/>
              </a:rPr>
              <a:t>Cardiol</a:t>
            </a:r>
            <a:r>
              <a:rPr lang="es-ES" sz="1050" dirty="0">
                <a:latin typeface="+mj-lt"/>
                <a:ea typeface="MingLiU" panose="020B0604030504040204" pitchFamily="49" charset="-120"/>
              </a:rPr>
              <a:t>. 2018;71(10):1094–101</a:t>
            </a:r>
          </a:p>
        </p:txBody>
      </p:sp>
    </p:spTree>
    <p:extLst>
      <p:ext uri="{BB962C8B-B14F-4D97-AF65-F5344CB8AC3E}">
        <p14:creationId xmlns:p14="http://schemas.microsoft.com/office/powerpoint/2010/main" val="9861785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D2E46437-6AFC-2434-E168-D391502DF6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400440" y="1714500"/>
            <a:ext cx="4728059" cy="380289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D7494125-C752-CF4D-BF15-BF8341467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¿Sabes realizar una prescripción individualizada de ejercicio físico?</a:t>
            </a:r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75409724-32A0-9E5B-B0B6-03F6651A2347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84763" y="2019354"/>
            <a:ext cx="5673969" cy="4351338"/>
          </a:xfrm>
        </p:spPr>
        <p:txBody>
          <a:bodyPr/>
          <a:lstStyle/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No es necesario. Con decirles que caminen más es suficiente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Si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Lo hago habitualmente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DBFABD41-F311-68D4-0561-577D358D8A4C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TPCountdown" title="Temporizador de cuenta regresiva">
            <a:extLst>
              <a:ext uri="{FF2B5EF4-FFF2-40B4-BE49-F238E27FC236}">
                <a16:creationId xmlns:a16="http://schemas.microsoft.com/office/drawing/2014/main" id="{180013AE-41F3-2225-4657-238304C66C0B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78500" y="5859463"/>
            <a:ext cx="635000" cy="635000"/>
            <a:chOff x="8318500" y="6032500"/>
            <a:chExt cx="635000" cy="635000"/>
          </a:xfrm>
        </p:grpSpPr>
        <p:sp>
          <p:nvSpPr>
            <p:cNvPr id="6" name="CountdownShape">
              <a:extLst>
                <a:ext uri="{FF2B5EF4-FFF2-40B4-BE49-F238E27FC236}">
                  <a16:creationId xmlns:a16="http://schemas.microsoft.com/office/drawing/2014/main" id="{C4EACCED-A614-6CA3-74CC-B7CEFC50930C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ountdownText">
              <a:extLst>
                <a:ext uri="{FF2B5EF4-FFF2-40B4-BE49-F238E27FC236}">
                  <a16:creationId xmlns:a16="http://schemas.microsoft.com/office/drawing/2014/main" id="{E8468B28-2745-4A3C-F8AD-0173ADE7B3A2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grpSp>
        <p:nvGrpSpPr>
          <p:cNvPr id="11" name="TPResponseCounter" title="Contador de respuestas">
            <a:extLst>
              <a:ext uri="{FF2B5EF4-FFF2-40B4-BE49-F238E27FC236}">
                <a16:creationId xmlns:a16="http://schemas.microsoft.com/office/drawing/2014/main" id="{AD2D5A65-C4DF-D2FC-C7E7-34EE491CD11B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521560" y="5732463"/>
            <a:ext cx="1905000" cy="889000"/>
            <a:chOff x="254000" y="5842000"/>
            <a:chExt cx="1905000" cy="889000"/>
          </a:xfrm>
        </p:grpSpPr>
        <p:sp>
          <p:nvSpPr>
            <p:cNvPr id="9" name="TPResponseCounterShape">
              <a:extLst>
                <a:ext uri="{FF2B5EF4-FFF2-40B4-BE49-F238E27FC236}">
                  <a16:creationId xmlns:a16="http://schemas.microsoft.com/office/drawing/2014/main" id="{D7AE64D5-844D-2C11-AD76-75288655EA07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TPResponseCounterText">
              <a:extLst>
                <a:ext uri="{FF2B5EF4-FFF2-40B4-BE49-F238E27FC236}">
                  <a16:creationId xmlns:a16="http://schemas.microsoft.com/office/drawing/2014/main" id="{29F49D3E-EF4A-D0EB-C30A-FB9E86A7B8E0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9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602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CFC3B7-8108-C8DF-E3E0-186FF968A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Como prescribir ejercicio físico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010500-DF12-1A09-9A4D-5D759D3C5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825625"/>
            <a:ext cx="7389115" cy="435133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002754"/>
                </a:solidFill>
              </a:rPr>
              <a:t>¿Cómo controlar la intensidad?</a:t>
            </a:r>
          </a:p>
          <a:p>
            <a:pPr lvl="1"/>
            <a:r>
              <a:rPr lang="es-ES" b="1" dirty="0">
                <a:solidFill>
                  <a:srgbClr val="002754"/>
                </a:solidFill>
              </a:rPr>
              <a:t>Frecuencia cardiaca máxima teórica (</a:t>
            </a:r>
            <a:r>
              <a:rPr lang="es-ES" b="1" dirty="0" err="1">
                <a:solidFill>
                  <a:srgbClr val="002754"/>
                </a:solidFill>
              </a:rPr>
              <a:t>FCMt</a:t>
            </a:r>
            <a:r>
              <a:rPr lang="es-ES" b="1" dirty="0">
                <a:solidFill>
                  <a:srgbClr val="002754"/>
                </a:solidFill>
              </a:rPr>
              <a:t>): </a:t>
            </a:r>
            <a:r>
              <a:rPr lang="es-ES" dirty="0">
                <a:solidFill>
                  <a:srgbClr val="002754"/>
                </a:solidFill>
              </a:rPr>
              <a:t>Frecuencia cardiaca máxima que puede alcanzar una persona durante un esfuerzo máximo.</a:t>
            </a:r>
          </a:p>
          <a:p>
            <a:pPr lvl="2"/>
            <a:r>
              <a:rPr lang="es-ES" b="1" dirty="0">
                <a:solidFill>
                  <a:srgbClr val="429EA5"/>
                </a:solidFill>
              </a:rPr>
              <a:t>Fórmula de Tanaka</a:t>
            </a:r>
          </a:p>
          <a:p>
            <a:pPr lvl="3"/>
            <a:r>
              <a:rPr lang="es-ES" dirty="0" err="1">
                <a:solidFill>
                  <a:srgbClr val="429EA5"/>
                </a:solidFill>
              </a:rPr>
              <a:t>FCMt</a:t>
            </a:r>
            <a:r>
              <a:rPr lang="es-ES" dirty="0">
                <a:solidFill>
                  <a:srgbClr val="429EA5"/>
                </a:solidFill>
              </a:rPr>
              <a:t>= 208 - (0,7 x edad)</a:t>
            </a:r>
          </a:p>
          <a:p>
            <a:pPr lvl="1"/>
            <a:r>
              <a:rPr lang="es-ES" b="1" dirty="0">
                <a:solidFill>
                  <a:srgbClr val="002754"/>
                </a:solidFill>
              </a:rPr>
              <a:t>Frecuencia cardiaca de entrenamiento:</a:t>
            </a:r>
          </a:p>
          <a:p>
            <a:pPr lvl="2"/>
            <a:r>
              <a:rPr lang="es-ES" b="1" dirty="0">
                <a:solidFill>
                  <a:srgbClr val="429EA5"/>
                </a:solidFill>
              </a:rPr>
              <a:t>Fórmula de </a:t>
            </a:r>
            <a:r>
              <a:rPr lang="es-ES" b="1" dirty="0" err="1">
                <a:solidFill>
                  <a:srgbClr val="429EA5"/>
                </a:solidFill>
              </a:rPr>
              <a:t>Karvonen</a:t>
            </a:r>
            <a:endParaRPr lang="es-ES" b="1" dirty="0">
              <a:solidFill>
                <a:srgbClr val="429EA5"/>
              </a:solidFill>
            </a:endParaRPr>
          </a:p>
          <a:p>
            <a:pPr lvl="3"/>
            <a:r>
              <a:rPr lang="es-ES" dirty="0">
                <a:solidFill>
                  <a:srgbClr val="002754"/>
                </a:solidFill>
              </a:rPr>
              <a:t>FCE= [intensidad objetivo % x (FCM-FCB)] + FCB</a:t>
            </a:r>
          </a:p>
          <a:p>
            <a:pPr lvl="1"/>
            <a:r>
              <a:rPr lang="es-ES" b="1" dirty="0">
                <a:solidFill>
                  <a:srgbClr val="002754"/>
                </a:solidFill>
              </a:rPr>
              <a:t>Intensidad objetivo: </a:t>
            </a:r>
            <a:r>
              <a:rPr lang="es-ES" dirty="0">
                <a:solidFill>
                  <a:srgbClr val="002754"/>
                </a:solidFill>
              </a:rPr>
              <a:t>60-75% de la FCM</a:t>
            </a:r>
          </a:p>
          <a:p>
            <a:r>
              <a:rPr lang="es-ES" dirty="0">
                <a:solidFill>
                  <a:srgbClr val="002754"/>
                </a:solidFill>
              </a:rPr>
              <a:t>Siempre con control subjetivo de la intensidad</a:t>
            </a:r>
          </a:p>
          <a:p>
            <a:r>
              <a:rPr lang="es-ES" dirty="0">
                <a:solidFill>
                  <a:srgbClr val="002754"/>
                </a:solidFill>
              </a:rPr>
              <a:t>Escala de Borg modificada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F06691-94D9-43A8-CE46-135CAD03E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8727" y="1335321"/>
            <a:ext cx="3359285" cy="495749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DEA0ED1-AB8B-F0ED-5ECF-874F72732FE0}"/>
              </a:ext>
            </a:extLst>
          </p:cNvPr>
          <p:cNvSpPr txBox="1"/>
          <p:nvPr/>
        </p:nvSpPr>
        <p:spPr>
          <a:xfrm>
            <a:off x="2293749" y="6530928"/>
            <a:ext cx="10045485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Alemán, J.A. et al. SEH-LELHA Sociedad Española de Hipertensión. Liga Española para la Lucha contra la Hipertensión Arterial GUÍA PARA LA PRESCRIPCIÓN DE EJERCICIO FÍSICO</a:t>
            </a:r>
          </a:p>
        </p:txBody>
      </p:sp>
    </p:spTree>
    <p:extLst>
      <p:ext uri="{BB962C8B-B14F-4D97-AF65-F5344CB8AC3E}">
        <p14:creationId xmlns:p14="http://schemas.microsoft.com/office/powerpoint/2010/main" val="38729308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3A0353-371C-1E0C-F59B-A0213BAF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Objetivos en cuanto a la obesidad y sedentarismo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8030681-9A4D-2B85-2F0F-52938F4363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1" dirty="0">
                <a:solidFill>
                  <a:srgbClr val="002754"/>
                </a:solidFill>
              </a:rPr>
              <a:t>Objetivos:</a:t>
            </a:r>
          </a:p>
          <a:p>
            <a:pPr lvl="1"/>
            <a:r>
              <a:rPr lang="es-ES" dirty="0">
                <a:solidFill>
                  <a:srgbClr val="002754"/>
                </a:solidFill>
              </a:rPr>
              <a:t>Reducción 0.5-1 kg/mes</a:t>
            </a:r>
          </a:p>
          <a:p>
            <a:pPr lvl="1"/>
            <a:r>
              <a:rPr lang="es-ES" dirty="0">
                <a:solidFill>
                  <a:srgbClr val="002754"/>
                </a:solidFill>
              </a:rPr>
              <a:t>Perímetro abdominal: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&lt;94cm en varones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&lt;80 cm en mujeres</a:t>
            </a:r>
          </a:p>
          <a:p>
            <a:pPr lvl="1"/>
            <a:r>
              <a:rPr lang="es-ES" dirty="0">
                <a:solidFill>
                  <a:srgbClr val="002754"/>
                </a:solidFill>
              </a:rPr>
              <a:t>Promover ejercicio físico </a:t>
            </a:r>
          </a:p>
          <a:p>
            <a:pPr lvl="1"/>
            <a:r>
              <a:rPr lang="es-ES" dirty="0">
                <a:solidFill>
                  <a:srgbClr val="002754"/>
                </a:solidFill>
              </a:rPr>
              <a:t>Promover una dieta saludable</a:t>
            </a:r>
          </a:p>
          <a:p>
            <a:endParaRPr lang="es-ES" dirty="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39253B6-8C30-B769-010F-1AB4391FF68F}"/>
              </a:ext>
            </a:extLst>
          </p:cNvPr>
          <p:cNvGrpSpPr/>
          <p:nvPr/>
        </p:nvGrpSpPr>
        <p:grpSpPr>
          <a:xfrm>
            <a:off x="5849846" y="3058548"/>
            <a:ext cx="4469811" cy="2580252"/>
            <a:chOff x="3078281" y="1654120"/>
            <a:chExt cx="4464524" cy="252153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720EEC5-10FE-A048-DFCC-CBB92A648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8281" y="2537354"/>
              <a:ext cx="4448175" cy="1638300"/>
            </a:xfrm>
            <a:prstGeom prst="rect">
              <a:avLst/>
            </a:prstGeom>
          </p:spPr>
        </p:pic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F29E07BB-C3AC-1479-A72D-FA7AA8071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5105" y="1654120"/>
              <a:ext cx="4457700" cy="933450"/>
            </a:xfrm>
            <a:prstGeom prst="rect">
              <a:avLst/>
            </a:prstGeom>
          </p:spPr>
        </p:pic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F617E736-6689-F635-D3F1-D7568CEEBDA2}"/>
              </a:ext>
            </a:extLst>
          </p:cNvPr>
          <p:cNvSpPr txBox="1"/>
          <p:nvPr/>
        </p:nvSpPr>
        <p:spPr>
          <a:xfrm>
            <a:off x="0" y="6369799"/>
            <a:ext cx="6793883" cy="5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American Diabetes Association. </a:t>
            </a:r>
            <a:r>
              <a:rPr kumimoji="0" lang="es-ES" sz="10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Diabetes Care. </a:t>
            </a:r>
            <a:r>
              <a:rPr kumimoji="0" lang="es-ES" sz="1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2022;45;Supp 1</a:t>
            </a:r>
          </a:p>
          <a:p>
            <a:pPr marL="228600" indent="-228600" algn="r">
              <a:buFontTx/>
              <a:buAutoNum type="arabicPeriod"/>
              <a:defRPr/>
            </a:pPr>
            <a:r>
              <a:rPr lang="en-US" sz="1000" dirty="0">
                <a:latin typeface="+mj-lt"/>
                <a:ea typeface="MingLiU" panose="020B0604030504040204" pitchFamily="49" charset="-120"/>
              </a:rPr>
              <a:t>2021 ESC Guidelines on cardiovascular disease prevention in clinical practice European Heart Journal (2021) 42, 3227-3337</a:t>
            </a:r>
            <a:endParaRPr lang="es-ES" sz="1000" dirty="0">
              <a:latin typeface="+mj-lt"/>
              <a:ea typeface="MingLiU" panose="020B0604030504040204" pitchFamily="49" charset="-120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105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MingLiU" panose="020B0604030504040204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8780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5F498-ECDB-7B42-A4FB-A4106C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Problemas detectados en Pepe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685EF-2F0D-B327-8CCC-8DD4E8FA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0" y="1814286"/>
            <a:ext cx="4972050" cy="4351338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Psoriasis moderada – grave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 con mal control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Dislipemia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Obesidad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Sedentarismo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Prediabetes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Síndrome metabólico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Tabaquismo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09335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796163"/>
          </a:xfrm>
        </p:spPr>
        <p:txBody>
          <a:bodyPr anchor="t">
            <a:normAutofit/>
          </a:bodyPr>
          <a:lstStyle/>
          <a:p>
            <a:r>
              <a:rPr lang="es-ES_tradnl" sz="2800" dirty="0">
                <a:solidFill>
                  <a:srgbClr val="002060"/>
                </a:solidFill>
              </a:rPr>
              <a:t>Prevalencia de la psoriasis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22031" y="1225296"/>
            <a:ext cx="11374733" cy="4951667"/>
          </a:xfrm>
        </p:spPr>
        <p:txBody>
          <a:bodyPr>
            <a:norm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La prevalencia mundial en adultos se estima entre el 1 – 3% de la población.</a:t>
            </a:r>
          </a:p>
          <a:p>
            <a:pPr lvl="1"/>
            <a:r>
              <a:rPr lang="es-ES" sz="1600" dirty="0">
                <a:solidFill>
                  <a:srgbClr val="429EA5"/>
                </a:solidFill>
              </a:rPr>
              <a:t>Afecta a 125 M de personas en el mundo.</a:t>
            </a:r>
          </a:p>
          <a:p>
            <a:pPr lvl="1"/>
            <a:r>
              <a:rPr lang="es-ES" sz="1600" dirty="0">
                <a:solidFill>
                  <a:srgbClr val="429EA5"/>
                </a:solidFill>
              </a:rPr>
              <a:t>Varía según la edad, el género, la etnia y el país estudiado desde el 0,09% en Tanzania al 11,4% en Noruega </a:t>
            </a:r>
            <a:r>
              <a:rPr lang="es-ES" sz="1600" baseline="30000" dirty="0">
                <a:solidFill>
                  <a:srgbClr val="429EA5"/>
                </a:solidFill>
              </a:rPr>
              <a:t>(1,3)</a:t>
            </a:r>
          </a:p>
          <a:p>
            <a:pPr lvl="1"/>
            <a:r>
              <a:rPr lang="es-ES" sz="1600" dirty="0">
                <a:solidFill>
                  <a:srgbClr val="429EA5"/>
                </a:solidFill>
              </a:rPr>
              <a:t>En la mayoría de los países desarrollados, la prevalencia varia entre 1,5 y 5% </a:t>
            </a:r>
            <a:r>
              <a:rPr lang="es-ES" sz="1600" baseline="30000" dirty="0">
                <a:solidFill>
                  <a:srgbClr val="429EA5"/>
                </a:solidFill>
              </a:rPr>
              <a:t>(2)</a:t>
            </a:r>
          </a:p>
          <a:p>
            <a:pPr lvl="1"/>
            <a:endParaRPr lang="es-ES" sz="1300" dirty="0">
              <a:solidFill>
                <a:srgbClr val="002060"/>
              </a:solidFill>
            </a:endParaRPr>
          </a:p>
          <a:p>
            <a:pPr lvl="1"/>
            <a:endParaRPr lang="es-ES" sz="1300" dirty="0">
              <a:solidFill>
                <a:srgbClr val="002060"/>
              </a:solidFill>
            </a:endParaRPr>
          </a:p>
          <a:p>
            <a:endParaRPr lang="es-ES_tradnl" sz="1800" dirty="0">
              <a:solidFill>
                <a:srgbClr val="00206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9B5210D-F47A-53E3-9C2D-920A71818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447" y="2628427"/>
            <a:ext cx="8911239" cy="317864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EBA2ED3-09CD-89EB-082D-BBD24F1585D6}"/>
              </a:ext>
            </a:extLst>
          </p:cNvPr>
          <p:cNvSpPr txBox="1"/>
          <p:nvPr/>
        </p:nvSpPr>
        <p:spPr>
          <a:xfrm>
            <a:off x="83127" y="6240971"/>
            <a:ext cx="11968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baseline="30000" dirty="0"/>
              <a:t>(1) </a:t>
            </a:r>
            <a:r>
              <a:rPr lang="en-US" sz="800" dirty="0" err="1"/>
              <a:t>Michalek</a:t>
            </a:r>
            <a:r>
              <a:rPr lang="en-US" sz="800" dirty="0"/>
              <a:t> IM, Loring B, John SM. A systematic review of worldwide epidemiology of psoriasis. </a:t>
            </a:r>
            <a:r>
              <a:rPr lang="es-ES" sz="800" dirty="0"/>
              <a:t>J </a:t>
            </a:r>
            <a:r>
              <a:rPr lang="es-ES" sz="800" dirty="0" err="1"/>
              <a:t>Eur</a:t>
            </a:r>
            <a:r>
              <a:rPr lang="es-ES" sz="800" dirty="0"/>
              <a:t> Acad </a:t>
            </a:r>
            <a:r>
              <a:rPr lang="es-ES" sz="800" dirty="0" err="1"/>
              <a:t>Dermatology</a:t>
            </a:r>
            <a:r>
              <a:rPr lang="es-ES" sz="800" dirty="0"/>
              <a:t> </a:t>
            </a:r>
            <a:r>
              <a:rPr lang="es-ES" sz="800" dirty="0" err="1"/>
              <a:t>Venereol</a:t>
            </a:r>
            <a:r>
              <a:rPr lang="es-ES" sz="800" dirty="0"/>
              <a:t>. 2017,</a:t>
            </a:r>
          </a:p>
          <a:p>
            <a:r>
              <a:rPr lang="es-ES" sz="800" baseline="30000" dirty="0"/>
              <a:t>(2) </a:t>
            </a:r>
            <a:r>
              <a:rPr lang="es-ES" sz="800" dirty="0"/>
              <a:t>Parisi R, </a:t>
            </a:r>
            <a:r>
              <a:rPr lang="es-ES" sz="800" dirty="0" err="1"/>
              <a:t>Symmons</a:t>
            </a:r>
            <a:r>
              <a:rPr lang="es-ES" sz="800" dirty="0"/>
              <a:t> DPM, Griffiths CEM, Ashcroft DM, and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Identification</a:t>
            </a:r>
            <a:r>
              <a:rPr lang="es-ES" sz="800" dirty="0"/>
              <a:t> and Management of Psoriasis and </a:t>
            </a:r>
            <a:r>
              <a:rPr lang="es-ES" sz="800" dirty="0" err="1"/>
              <a:t>Associated</a:t>
            </a:r>
            <a:r>
              <a:rPr lang="es-ES" sz="800" dirty="0"/>
              <a:t> </a:t>
            </a:r>
            <a:r>
              <a:rPr lang="es-ES" sz="800" dirty="0" err="1"/>
              <a:t>ComorbidiTy</a:t>
            </a:r>
            <a:r>
              <a:rPr lang="es-ES" sz="800" dirty="0"/>
              <a:t> (IMPACT) </a:t>
            </a:r>
            <a:r>
              <a:rPr lang="es-ES" sz="800" dirty="0" err="1"/>
              <a:t>project</a:t>
            </a:r>
            <a:r>
              <a:rPr lang="es-ES" sz="800" dirty="0"/>
              <a:t> </a:t>
            </a:r>
            <a:r>
              <a:rPr lang="es-ES" sz="800" dirty="0" err="1"/>
              <a:t>team</a:t>
            </a:r>
            <a:r>
              <a:rPr lang="es-ES" sz="800" dirty="0"/>
              <a:t>. Global </a:t>
            </a:r>
            <a:r>
              <a:rPr lang="es-ES" sz="800" dirty="0" err="1"/>
              <a:t>epidemiology</a:t>
            </a:r>
            <a:r>
              <a:rPr lang="es-ES" sz="800" dirty="0"/>
              <a:t> of psoriasis: a </a:t>
            </a:r>
            <a:r>
              <a:rPr lang="es-ES" sz="800" dirty="0" err="1"/>
              <a:t>systematic</a:t>
            </a:r>
            <a:r>
              <a:rPr lang="es-ES" sz="800" dirty="0"/>
              <a:t> </a:t>
            </a:r>
            <a:r>
              <a:rPr lang="es-ES" sz="800" dirty="0" err="1"/>
              <a:t>review</a:t>
            </a:r>
            <a:r>
              <a:rPr lang="es-ES" sz="800" dirty="0"/>
              <a:t> of </a:t>
            </a:r>
            <a:r>
              <a:rPr lang="es-ES" sz="800" dirty="0" err="1"/>
              <a:t>incidence</a:t>
            </a:r>
            <a:r>
              <a:rPr lang="es-ES" sz="800" dirty="0"/>
              <a:t> and </a:t>
            </a:r>
            <a:r>
              <a:rPr lang="es-ES" sz="800" dirty="0" err="1"/>
              <a:t>prevalence</a:t>
            </a:r>
            <a:r>
              <a:rPr lang="es-ES" sz="800" dirty="0"/>
              <a:t>. J </a:t>
            </a:r>
            <a:r>
              <a:rPr lang="es-ES" sz="800" dirty="0" err="1"/>
              <a:t>Invest</a:t>
            </a:r>
            <a:r>
              <a:rPr lang="es-ES" sz="800" dirty="0"/>
              <a:t> </a:t>
            </a:r>
            <a:r>
              <a:rPr lang="es-ES" sz="800" dirty="0" err="1"/>
              <a:t>Dermatol</a:t>
            </a:r>
            <a:r>
              <a:rPr lang="es-ES" sz="800" dirty="0"/>
              <a:t>. 2013;133(2):377–85</a:t>
            </a:r>
          </a:p>
          <a:p>
            <a:r>
              <a:rPr lang="es-ES" sz="800" baseline="30000" dirty="0"/>
              <a:t>(3) </a:t>
            </a:r>
            <a:r>
              <a:rPr lang="en-US" sz="800" dirty="0"/>
              <a:t>World Health Organization. (‎2016)‎. Global report on psoriasis. World Health Organization. </a:t>
            </a:r>
            <a:r>
              <a:rPr lang="en-US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https://apps.who.int/iris/handle/10665/204417</a:t>
            </a:r>
            <a:endParaRPr lang="es-ES" sz="800" dirty="0"/>
          </a:p>
        </p:txBody>
      </p:sp>
    </p:spTree>
    <p:extLst>
      <p:ext uri="{BB962C8B-B14F-4D97-AF65-F5344CB8AC3E}">
        <p14:creationId xmlns:p14="http://schemas.microsoft.com/office/powerpoint/2010/main" val="13558779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8A8CF1E2-183F-D73B-1960-037B4C938C7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796007" y="1659287"/>
            <a:ext cx="4503334" cy="35394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10F2A2FE-FF9A-DE2C-B1C3-3B2F2A71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¿Le pautarías tratamiento farmacológico para su prediabetes?</a:t>
            </a:r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096F410A-AA48-3A74-C350-D6D74740E4D5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484257" y="2042601"/>
            <a:ext cx="5673969" cy="4351338"/>
          </a:xfrm>
        </p:spPr>
        <p:txBody>
          <a:bodyPr/>
          <a:lstStyle/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Si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En este caso medidas higiénico dietéticas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No lo sé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0E092D3E-4C58-A85D-AC36-DC550F0408C2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TPCountdown" title="Temporizador de cuenta regresiva">
            <a:extLst>
              <a:ext uri="{FF2B5EF4-FFF2-40B4-BE49-F238E27FC236}">
                <a16:creationId xmlns:a16="http://schemas.microsoft.com/office/drawing/2014/main" id="{00E31EF0-F4C5-F1AF-A506-B083B13A8A12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78500" y="5969000"/>
            <a:ext cx="635000" cy="635000"/>
            <a:chOff x="8318500" y="6032500"/>
            <a:chExt cx="635000" cy="635000"/>
          </a:xfrm>
        </p:grpSpPr>
        <p:sp>
          <p:nvSpPr>
            <p:cNvPr id="6" name="CountdownShape">
              <a:extLst>
                <a:ext uri="{FF2B5EF4-FFF2-40B4-BE49-F238E27FC236}">
                  <a16:creationId xmlns:a16="http://schemas.microsoft.com/office/drawing/2014/main" id="{2147AF71-F223-B3D7-B420-B0BB853264F1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ountdownText">
              <a:extLst>
                <a:ext uri="{FF2B5EF4-FFF2-40B4-BE49-F238E27FC236}">
                  <a16:creationId xmlns:a16="http://schemas.microsoft.com/office/drawing/2014/main" id="{2F94B828-410C-F1AE-2790-3C40D206B28F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61547535-5E48-6BCD-9A40-DF435A2F36D5}"/>
              </a:ext>
            </a:extLst>
          </p:cNvPr>
          <p:cNvSpPr txBox="1"/>
          <p:nvPr/>
        </p:nvSpPr>
        <p:spPr>
          <a:xfrm>
            <a:off x="1280549" y="4876843"/>
            <a:ext cx="357042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Glucemia:</a:t>
            </a:r>
            <a:r>
              <a:rPr lang="es-ES" dirty="0"/>
              <a:t> 124 mg/dl; HbA1c: 6,2%. </a:t>
            </a:r>
          </a:p>
        </p:txBody>
      </p:sp>
      <p:grpSp>
        <p:nvGrpSpPr>
          <p:cNvPr id="14" name="TPResponseCounter" title="Contador de respuestas">
            <a:extLst>
              <a:ext uri="{FF2B5EF4-FFF2-40B4-BE49-F238E27FC236}">
                <a16:creationId xmlns:a16="http://schemas.microsoft.com/office/drawing/2014/main" id="{66E88860-4CA2-F472-568F-8BDB80C4D967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397250" y="5842000"/>
            <a:ext cx="1905000" cy="889000"/>
            <a:chOff x="254000" y="5842000"/>
            <a:chExt cx="1905000" cy="889000"/>
          </a:xfrm>
        </p:grpSpPr>
        <p:sp>
          <p:nvSpPr>
            <p:cNvPr id="12" name="TPResponseCounterShape">
              <a:extLst>
                <a:ext uri="{FF2B5EF4-FFF2-40B4-BE49-F238E27FC236}">
                  <a16:creationId xmlns:a16="http://schemas.microsoft.com/office/drawing/2014/main" id="{1973071A-49C3-29FA-55E6-45F1345F44E8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TPResponseCounterText">
              <a:extLst>
                <a:ext uri="{FF2B5EF4-FFF2-40B4-BE49-F238E27FC236}">
                  <a16:creationId xmlns:a16="http://schemas.microsoft.com/office/drawing/2014/main" id="{4368134B-29F0-A417-61B2-E051B6AEEC8A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16" name="CAI1" title="Ind. de respuesta correcta">
            <a:extLst>
              <a:ext uri="{FF2B5EF4-FFF2-40B4-BE49-F238E27FC236}">
                <a16:creationId xmlns:a16="http://schemas.microsoft.com/office/drawing/2014/main" id="{47927BE4-C036-A4A5-84DC-2702CF91569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007497" y="2088321"/>
            <a:ext cx="395288" cy="3429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746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C912C-7F7E-4E3B-17DB-D0B15C167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6"/>
            <a:ext cx="9264580" cy="826248"/>
          </a:xfrm>
        </p:spPr>
        <p:txBody>
          <a:bodyPr/>
          <a:lstStyle/>
          <a:p>
            <a:r>
              <a:rPr lang="es-ES" dirty="0"/>
              <a:t>Prediabetes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30849A-04DB-BE86-F882-5FD47FDD1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64" y="1285542"/>
            <a:ext cx="5120740" cy="19826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7CB25B4-F383-B772-6CC4-470CA532E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64" y="3420448"/>
            <a:ext cx="2645739" cy="218388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54277152-4013-E428-3336-920F1FD69EAD}"/>
              </a:ext>
            </a:extLst>
          </p:cNvPr>
          <p:cNvSpPr txBox="1"/>
          <p:nvPr/>
        </p:nvSpPr>
        <p:spPr>
          <a:xfrm>
            <a:off x="537772" y="5800377"/>
            <a:ext cx="10837487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1200" b="1" dirty="0">
                <a:solidFill>
                  <a:schemeClr val="bg1"/>
                </a:solidFill>
              </a:rPr>
              <a:t>Lifestyle changes and treatment with metformin both reduced the incidence of diabetes in persons at high risk. During initial follow-up in the Diabetes</a:t>
            </a:r>
          </a:p>
          <a:p>
            <a:pPr lvl="1"/>
            <a:r>
              <a:rPr lang="en-US" sz="1200" b="1" dirty="0">
                <a:solidFill>
                  <a:schemeClr val="bg1"/>
                </a:solidFill>
              </a:rPr>
              <a:t>Prevention Program</a:t>
            </a:r>
            <a:r>
              <a:rPr lang="en-US" sz="1200" b="1" baseline="30000" dirty="0">
                <a:solidFill>
                  <a:schemeClr val="bg1"/>
                </a:solidFill>
              </a:rPr>
              <a:t>2</a:t>
            </a:r>
            <a:r>
              <a:rPr lang="en-US" sz="1200" b="1" dirty="0">
                <a:solidFill>
                  <a:schemeClr val="bg1"/>
                </a:solidFill>
              </a:rPr>
              <a:t>, metformin was as effective as lifestyle modification in participants with BMI ≥35 kg/m2 and in younger participants aged 25–44 years</a:t>
            </a:r>
            <a:endParaRPr lang="es-ES" sz="1200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3F7983-40D2-2F41-F8E0-FDDBD60D5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358" y="3484855"/>
            <a:ext cx="2914470" cy="218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BB8BFD-8B16-8F84-59E7-76291FE9D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735" y="869795"/>
            <a:ext cx="4442121" cy="4625792"/>
          </a:xfrm>
          <a:prstGeom prst="rect">
            <a:avLst/>
          </a:prstGeom>
        </p:spPr>
      </p:pic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5F3C06C2-FBC5-28C9-1608-177F6D1AC541}"/>
              </a:ext>
            </a:extLst>
          </p:cNvPr>
          <p:cNvSpPr/>
          <p:nvPr/>
        </p:nvSpPr>
        <p:spPr>
          <a:xfrm>
            <a:off x="6899324" y="4167889"/>
            <a:ext cx="4298649" cy="151285"/>
          </a:xfrm>
          <a:prstGeom prst="round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1A6B946A-4D2A-C806-2838-2FBB6D74995B}"/>
              </a:ext>
            </a:extLst>
          </p:cNvPr>
          <p:cNvSpPr/>
          <p:nvPr/>
        </p:nvSpPr>
        <p:spPr>
          <a:xfrm>
            <a:off x="6918092" y="2119715"/>
            <a:ext cx="4298649" cy="151285"/>
          </a:xfrm>
          <a:prstGeom prst="roundRect">
            <a:avLst/>
          </a:prstGeom>
          <a:solidFill>
            <a:schemeClr val="accent1">
              <a:alpha val="1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522F8C2C-0C3B-843D-1277-FB71D5B15251}"/>
              </a:ext>
            </a:extLst>
          </p:cNvPr>
          <p:cNvSpPr txBox="1"/>
          <p:nvPr/>
        </p:nvSpPr>
        <p:spPr>
          <a:xfrm>
            <a:off x="3275681" y="6393676"/>
            <a:ext cx="8277013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American Diabetes Association. </a:t>
            </a:r>
            <a:r>
              <a:rPr kumimoji="0" lang="es-ES" sz="105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Diabetes Care. </a:t>
            </a:r>
            <a:r>
              <a:rPr kumimoji="0" lang="es-ES" sz="105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2022;45;Supp 1</a:t>
            </a:r>
          </a:p>
          <a:p>
            <a:pPr marL="228600" indent="-228600" algn="r">
              <a:buFontTx/>
              <a:buAutoNum type="arabicPeriod"/>
              <a:defRPr/>
            </a:pPr>
            <a:r>
              <a:rPr lang="en-US" sz="1050" b="0" i="0" dirty="0">
                <a:solidFill>
                  <a:srgbClr val="1A1A1A"/>
                </a:solidFill>
                <a:effectLst/>
                <a:latin typeface="inherit"/>
              </a:rPr>
              <a:t>Reduction in the Incidence of Type 2 Diabetes with Lifestyle Intervention or Metformin </a:t>
            </a:r>
            <a:r>
              <a:rPr lang="es-ES" sz="1050" b="0" i="0" dirty="0">
                <a:solidFill>
                  <a:srgbClr val="666666"/>
                </a:solidFill>
                <a:effectLst/>
                <a:latin typeface="ff-scala-sans-pro"/>
              </a:rPr>
              <a:t>N Engl J </a:t>
            </a:r>
            <a:r>
              <a:rPr lang="es-ES" sz="1050" b="0" i="0" dirty="0" err="1">
                <a:solidFill>
                  <a:srgbClr val="666666"/>
                </a:solidFill>
                <a:effectLst/>
                <a:latin typeface="ff-scala-sans-pro"/>
              </a:rPr>
              <a:t>Med</a:t>
            </a:r>
            <a:r>
              <a:rPr lang="es-ES" sz="1050" b="0" i="0" dirty="0">
                <a:solidFill>
                  <a:srgbClr val="666666"/>
                </a:solidFill>
                <a:effectLst/>
                <a:latin typeface="ff-scala-sans-pro"/>
              </a:rPr>
              <a:t> 2002; 346:393-403</a:t>
            </a:r>
            <a:endParaRPr lang="en-US" sz="1050" b="0" i="0" dirty="0">
              <a:solidFill>
                <a:srgbClr val="1A1A1A"/>
              </a:solidFill>
              <a:effectLst/>
              <a:latin typeface="ff-quadraat-web-pro"/>
            </a:endParaRPr>
          </a:p>
          <a:p>
            <a:pPr marL="2286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s-ES" sz="105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MingLiU" panose="020B0604030504040204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47499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A758AB-B738-0B6A-280F-DD36FA887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y diabetes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17740AE-5D81-C7B3-0D70-D3ED19B30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2" y="1825625"/>
            <a:ext cx="11374733" cy="4351338"/>
          </a:xfrm>
        </p:spPr>
        <p:txBody>
          <a:bodyPr/>
          <a:lstStyle/>
          <a:p>
            <a:r>
              <a:rPr lang="es-ES" sz="2400" dirty="0">
                <a:solidFill>
                  <a:srgbClr val="002754"/>
                </a:solidFill>
              </a:rPr>
              <a:t>Los pacientes con psoriasis tienen un mayor riesgo de diabetes mellitus con un OR total para la asociación entre psoriasis y diabetes mellitus de 1,69 (IC 95%: 1,51-1,89; P &lt; 0,001)</a:t>
            </a:r>
            <a:r>
              <a:rPr lang="es-ES" sz="1600" baseline="30000" dirty="0">
                <a:solidFill>
                  <a:srgbClr val="002754"/>
                </a:solidFill>
              </a:rPr>
              <a:t>(1) </a:t>
            </a:r>
            <a:r>
              <a:rPr lang="es-ES" sz="2400" dirty="0">
                <a:solidFill>
                  <a:srgbClr val="002754"/>
                </a:solidFill>
              </a:rPr>
              <a:t>siendo esta asociación es más evidente en pacientes con psoriasis grave con un OR 3,77 (IC 95%: 2,60–5,47, P = 0,00001)</a:t>
            </a:r>
            <a:r>
              <a:rPr lang="es-ES" sz="1800" baseline="30000" dirty="0">
                <a:solidFill>
                  <a:srgbClr val="002754"/>
                </a:solidFill>
              </a:rPr>
              <a:t>(2)</a:t>
            </a:r>
          </a:p>
          <a:p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6F85373-323B-0D78-B384-20DE0F56E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799" y="3358873"/>
            <a:ext cx="5050364" cy="202366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DD0C03F8-43C7-A04F-FA97-AB3CACFE4A77}"/>
              </a:ext>
            </a:extLst>
          </p:cNvPr>
          <p:cNvSpPr/>
          <p:nvPr/>
        </p:nvSpPr>
        <p:spPr>
          <a:xfrm>
            <a:off x="720799" y="4793454"/>
            <a:ext cx="5050364" cy="184638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352B19-8E06-C49F-6A20-D436538F0BED}"/>
              </a:ext>
            </a:extLst>
          </p:cNvPr>
          <p:cNvSpPr txBox="1"/>
          <p:nvPr/>
        </p:nvSpPr>
        <p:spPr>
          <a:xfrm>
            <a:off x="1364022" y="3358873"/>
            <a:ext cx="1464419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0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Psoriasis leve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55230A-20D0-F450-195D-240094E70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784" y="3358873"/>
            <a:ext cx="4647213" cy="199011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F578EFF-A954-650C-B581-C60D268EBBD0}"/>
              </a:ext>
            </a:extLst>
          </p:cNvPr>
          <p:cNvSpPr txBox="1"/>
          <p:nvPr/>
        </p:nvSpPr>
        <p:spPr>
          <a:xfrm>
            <a:off x="7015006" y="3358873"/>
            <a:ext cx="2839823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067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Psoriasis moderada a severa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E659603F-2437-3A6C-1AC7-C4283FB21102}"/>
              </a:ext>
            </a:extLst>
          </p:cNvPr>
          <p:cNvSpPr/>
          <p:nvPr/>
        </p:nvSpPr>
        <p:spPr>
          <a:xfrm>
            <a:off x="6557786" y="4816701"/>
            <a:ext cx="4647213" cy="184638"/>
          </a:xfrm>
          <a:prstGeom prst="rect">
            <a:avLst/>
          </a:prstGeom>
          <a:solidFill>
            <a:schemeClr val="accent1">
              <a:alpha val="2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AA0426E-B775-A199-3FD4-6472053CC441}"/>
              </a:ext>
            </a:extLst>
          </p:cNvPr>
          <p:cNvSpPr txBox="1"/>
          <p:nvPr/>
        </p:nvSpPr>
        <p:spPr>
          <a:xfrm>
            <a:off x="2931744" y="6055536"/>
            <a:ext cx="9242802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M.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Mamizadeh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The association between psoriasis and diabetes mellitus: A systematic review and meta-analysis. Diabetes &amp; Metabolic Syndrome: Clinical Research &amp; Reviews 13 (2019) 1405e1412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 Brandt and Hillary. Comorbid Psoriasis and Metabolic Syndrome: Clinical Implications and Optimal Management. Psoriasis: Targets and Therapy 2022:12 113–126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Armstrong et al. Psoriasis and the Risk of Diabetes Mellitus A Systematic Review and Meta-analysis. JAMA Dermatol. 2013;149(1):84-91.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arenBoth"/>
              <a:tabLst/>
              <a:defRPr/>
            </a:pPr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2445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CFFEB5-91E5-0695-88FC-9CD0A0F89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y diabetes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2D5CF2-50CB-5B73-DB43-57929B2E2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695262"/>
            <a:ext cx="5097619" cy="4351338"/>
          </a:xfrm>
        </p:spPr>
        <p:txBody>
          <a:bodyPr>
            <a:normAutofit lnSpcReduction="10000"/>
          </a:bodyPr>
          <a:lstStyle/>
          <a:p>
            <a:r>
              <a:rPr lang="es-ES" dirty="0">
                <a:solidFill>
                  <a:srgbClr val="002754"/>
                </a:solidFill>
              </a:rPr>
              <a:t>Los pacientes con diabetes y psoriasis: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Tasas más altas de complicaciones microvasculares y macrovasculares (psoriasis leve) 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La severidad de la psoriasis no aumentó el riesgo de complicaciones micro ni macrovasculares.</a:t>
            </a:r>
          </a:p>
          <a:p>
            <a:r>
              <a:rPr lang="es-ES" dirty="0">
                <a:solidFill>
                  <a:srgbClr val="002754"/>
                </a:solidFill>
              </a:rPr>
              <a:t>Son necesarias estrategias de screening de complicaciones micro y macrovasculares en los pacientes con diabetes y psoriasis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09ED94-C7FE-D965-BC00-DE70ECE89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3559" y="1275080"/>
            <a:ext cx="6014135" cy="430784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74E8F94-6B58-B474-EFAD-8EB0171B2830}"/>
              </a:ext>
            </a:extLst>
          </p:cNvPr>
          <p:cNvSpPr txBox="1"/>
          <p:nvPr/>
        </p:nvSpPr>
        <p:spPr>
          <a:xfrm>
            <a:off x="2837979" y="6509933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Tx/>
              <a:buAutoNum type="arabicParenBoth"/>
            </a:pPr>
            <a:r>
              <a:rPr lang="en-US" sz="1200" dirty="0"/>
              <a:t>Armstrong et al. Psoriasis and risk of diabetes-associated microvascular and macrovascular complications.</a:t>
            </a:r>
            <a:r>
              <a:rPr lang="de-DE" sz="1200" dirty="0"/>
              <a:t> J Am Acad Dermatol 2015;72:968-77.</a:t>
            </a:r>
            <a:r>
              <a:rPr lang="en-US" sz="1200" dirty="0"/>
              <a:t> 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216538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BA1C7D-10D4-1AAF-DEAD-DE41F4B8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Fármacos antidiabéticos con efecto sobre la psoriasis</a:t>
            </a:r>
            <a:br>
              <a:rPr lang="es-ES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44066F-6C81-9F33-5A81-8D1AE8BCB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690688"/>
            <a:ext cx="11374733" cy="435133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rgbClr val="002754"/>
                </a:solidFill>
              </a:rPr>
              <a:t>Metformina: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Hay poca evidencia sobre un posible efecto beneficio de la metformina sobre la psoriasis.</a:t>
            </a:r>
          </a:p>
          <a:p>
            <a:r>
              <a:rPr lang="es-ES" dirty="0" err="1">
                <a:solidFill>
                  <a:srgbClr val="002754"/>
                </a:solidFill>
              </a:rPr>
              <a:t>Tiazoldinedionas</a:t>
            </a:r>
            <a:r>
              <a:rPr lang="es-ES" dirty="0">
                <a:solidFill>
                  <a:srgbClr val="002754"/>
                </a:solidFill>
              </a:rPr>
              <a:t> 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La </a:t>
            </a:r>
            <a:r>
              <a:rPr lang="es-ES" dirty="0" err="1">
                <a:solidFill>
                  <a:srgbClr val="429EA5"/>
                </a:solidFill>
              </a:rPr>
              <a:t>pioglitazona</a:t>
            </a:r>
            <a:r>
              <a:rPr lang="es-ES" dirty="0">
                <a:solidFill>
                  <a:srgbClr val="429EA5"/>
                </a:solidFill>
              </a:rPr>
              <a:t> demostró un aumento significativo en el número de pacientes que alcanzaban un PASI 75 y una disminución en el PASI medio</a:t>
            </a:r>
          </a:p>
          <a:p>
            <a:r>
              <a:rPr lang="es-ES" dirty="0">
                <a:solidFill>
                  <a:srgbClr val="002754"/>
                </a:solidFill>
              </a:rPr>
              <a:t>iDPP4: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No hay suficiente evidencia para realizar una recomendación sobre el uso de iDPP4.</a:t>
            </a:r>
          </a:p>
          <a:p>
            <a:r>
              <a:rPr lang="es-ES" dirty="0">
                <a:solidFill>
                  <a:srgbClr val="002754"/>
                </a:solidFill>
              </a:rPr>
              <a:t>aGLP1: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En un reciente ensayo clínico con </a:t>
            </a:r>
            <a:r>
              <a:rPr lang="es-ES" dirty="0" err="1">
                <a:solidFill>
                  <a:srgbClr val="429EA5"/>
                </a:solidFill>
              </a:rPr>
              <a:t>liraglutida</a:t>
            </a:r>
            <a:r>
              <a:rPr lang="es-ES" dirty="0">
                <a:solidFill>
                  <a:srgbClr val="429EA5"/>
                </a:solidFill>
              </a:rPr>
              <a:t> se observo como las lesiones de psoriasis en los pacientes tratados con </a:t>
            </a:r>
            <a:r>
              <a:rPr lang="es-ES" dirty="0" err="1">
                <a:solidFill>
                  <a:srgbClr val="429EA5"/>
                </a:solidFill>
              </a:rPr>
              <a:t>liraglutida</a:t>
            </a:r>
            <a:r>
              <a:rPr lang="es-ES" dirty="0">
                <a:solidFill>
                  <a:srgbClr val="429EA5"/>
                </a:solidFill>
              </a:rPr>
              <a:t> mejoraban (el PASI medio del grupo de tratamiento disminuyó a las 12 semanas de 14,02 ± 10,67 a 2,40 ± 2,71 (p &lt; 0,05))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Esta mejoría parece estar relacionada con la inhibición de la expresión de factores inflamatorios como IL-23, IL-17 y TNF-α.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321BF7F-5A1E-C3FE-AA30-A6BE22780C55}"/>
              </a:ext>
            </a:extLst>
          </p:cNvPr>
          <p:cNvSpPr txBox="1"/>
          <p:nvPr/>
        </p:nvSpPr>
        <p:spPr>
          <a:xfrm>
            <a:off x="1412240" y="6305039"/>
            <a:ext cx="107797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Lin et al. Glucagon-like peptide-1 receptor agonist liraglutide therapy for psoriasis patients with type 2 diabetes: a randomized-controlled trial. Journal of Dermatological Treatment, 1–7. doi:10.1080/09546634.2020.1826392 (https://doi.org/10.1080/09546634.2020.1826392) </a:t>
            </a:r>
          </a:p>
        </p:txBody>
      </p:sp>
    </p:spTree>
    <p:extLst>
      <p:ext uri="{BB962C8B-B14F-4D97-AF65-F5344CB8AC3E}">
        <p14:creationId xmlns:p14="http://schemas.microsoft.com/office/powerpoint/2010/main" val="2159931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5F498-ECDB-7B42-A4FB-A4106C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Problemas detectados en Pepe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685EF-2F0D-B327-8CCC-8DD4E8FA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0" y="1814286"/>
            <a:ext cx="4972050" cy="4351338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Psoriasis moderada – grave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 con mal control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Dislipemia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Obesidad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Sedentarismo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Prediabetes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Síndrome metabólico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Tabaquismo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56208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PChart">
            <a:extLst>
              <a:ext uri="{FF2B5EF4-FFF2-40B4-BE49-F238E27FC236}">
                <a16:creationId xmlns:a16="http://schemas.microsoft.com/office/drawing/2014/main" id="{400A6AA7-63BD-FFCE-F3B1-0CC75CE9824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610027" y="1605043"/>
            <a:ext cx="4681564" cy="3647914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PQuestion" title="Texto de Pregunta">
            <a:extLst>
              <a:ext uri="{FF2B5EF4-FFF2-40B4-BE49-F238E27FC236}">
                <a16:creationId xmlns:a16="http://schemas.microsoft.com/office/drawing/2014/main" id="{8784399D-D6B0-1668-7801-B25D5A218B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¿Podemos diagnosticar a Pepe de Síndrome Metabólico?</a:t>
            </a:r>
          </a:p>
        </p:txBody>
      </p:sp>
      <p:sp>
        <p:nvSpPr>
          <p:cNvPr id="3" name="TPAnswers" title="Texto de respuesta">
            <a:extLst>
              <a:ext uri="{FF2B5EF4-FFF2-40B4-BE49-F238E27FC236}">
                <a16:creationId xmlns:a16="http://schemas.microsoft.com/office/drawing/2014/main" id="{FE533B02-5F3B-2705-A905-5F8027AE0414}"/>
              </a:ext>
            </a:extLst>
          </p:cNvPr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577014" y="1888388"/>
            <a:ext cx="5673969" cy="4351338"/>
          </a:xfrm>
        </p:spPr>
        <p:txBody>
          <a:bodyPr/>
          <a:lstStyle/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No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Si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Me falta información</a:t>
            </a:r>
          </a:p>
          <a:p>
            <a:pPr marL="457200" indent="-457200">
              <a:buFont typeface="Arial"/>
              <a:buAutoNum type="alphaUcPeriod"/>
            </a:pPr>
            <a:r>
              <a:rPr lang="es-ES" dirty="0">
                <a:solidFill>
                  <a:srgbClr val="002754"/>
                </a:solidFill>
              </a:rPr>
              <a:t>No lo sé</a:t>
            </a:r>
          </a:p>
        </p:txBody>
      </p:sp>
      <p:sp>
        <p:nvSpPr>
          <p:cNvPr id="4" name="TPPolling" title="Forma de Encuesta">
            <a:extLst>
              <a:ext uri="{FF2B5EF4-FFF2-40B4-BE49-F238E27FC236}">
                <a16:creationId xmlns:a16="http://schemas.microsoft.com/office/drawing/2014/main" id="{41EDD396-2388-B7A9-7768-CEEBDF051FB2}"/>
              </a:ext>
            </a:extLst>
          </p:cNvPr>
          <p:cNvSpPr/>
          <p:nvPr/>
        </p:nvSpPr>
        <p:spPr>
          <a:xfrm>
            <a:off x="0" y="0"/>
            <a:ext cx="12700" cy="127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8" name="TPCountdown" title="Temporizador de cuenta regresiva">
            <a:extLst>
              <a:ext uri="{FF2B5EF4-FFF2-40B4-BE49-F238E27FC236}">
                <a16:creationId xmlns:a16="http://schemas.microsoft.com/office/drawing/2014/main" id="{CE602BE6-9F4D-2124-4139-F6DB8B54AE9E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78500" y="5969000"/>
            <a:ext cx="635000" cy="635000"/>
            <a:chOff x="8318500" y="6032500"/>
            <a:chExt cx="635000" cy="635000"/>
          </a:xfrm>
        </p:grpSpPr>
        <p:sp>
          <p:nvSpPr>
            <p:cNvPr id="6" name="CountdownShape">
              <a:extLst>
                <a:ext uri="{FF2B5EF4-FFF2-40B4-BE49-F238E27FC236}">
                  <a16:creationId xmlns:a16="http://schemas.microsoft.com/office/drawing/2014/main" id="{2D80FA16-C408-584E-BBC3-BAAC13BDB8BD}"/>
                </a:ext>
              </a:extLst>
            </p:cNvPr>
            <p:cNvSpPr/>
            <p:nvPr/>
          </p:nvSpPr>
          <p:spPr>
            <a:xfrm>
              <a:off x="8318500" y="6032500"/>
              <a:ext cx="635000" cy="635000"/>
            </a:xfrm>
            <a:prstGeom prst="bevel">
              <a:avLst/>
            </a:prstGeom>
            <a:solidFill>
              <a:schemeClr val="accent1"/>
            </a:solidFill>
            <a:ln>
              <a:solid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CountdownText">
              <a:extLst>
                <a:ext uri="{FF2B5EF4-FFF2-40B4-BE49-F238E27FC236}">
                  <a16:creationId xmlns:a16="http://schemas.microsoft.com/office/drawing/2014/main" id="{75B75D83-04FF-C00F-C393-636C29F3FB2B}"/>
                </a:ext>
              </a:extLst>
            </p:cNvPr>
            <p:cNvSpPr txBox="1"/>
            <p:nvPr/>
          </p:nvSpPr>
          <p:spPr>
            <a:xfrm>
              <a:off x="8318500" y="6032500"/>
              <a:ext cx="635000" cy="635000"/>
            </a:xfrm>
            <a:prstGeom prst="rect">
              <a:avLst/>
            </a:prstGeom>
            <a:blipFill>
              <a:blip r:embed="rId9"/>
              <a:stretch>
                <a:fillRect/>
              </a:stretch>
            </a:blipFill>
          </p:spPr>
          <p:txBody>
            <a:bodyPr vert="horz" rtlCol="0" anchor="ctr" anchorCtr="1">
              <a:noAutofit/>
            </a:bodyPr>
            <a:lstStyle/>
            <a:p>
              <a:pPr algn="ctr"/>
              <a:endParaRPr lang="es-ES" b="1">
                <a:latin typeface="Segoe UI" panose="020B0502040204020203" pitchFamily="34" charset="0"/>
              </a:endParaRPr>
            </a:p>
          </p:txBody>
        </p:sp>
      </p:grpSp>
      <p:grpSp>
        <p:nvGrpSpPr>
          <p:cNvPr id="12" name="TPResponseCounter" title="Contador de respuestas">
            <a:extLst>
              <a:ext uri="{FF2B5EF4-FFF2-40B4-BE49-F238E27FC236}">
                <a16:creationId xmlns:a16="http://schemas.microsoft.com/office/drawing/2014/main" id="{75F3BE24-9D4B-DF14-B713-78E5799305B8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573005" y="5842000"/>
            <a:ext cx="1905000" cy="889000"/>
            <a:chOff x="254000" y="5842000"/>
            <a:chExt cx="1905000" cy="889000"/>
          </a:xfrm>
        </p:grpSpPr>
        <p:sp>
          <p:nvSpPr>
            <p:cNvPr id="10" name="TPResponseCounterShape">
              <a:extLst>
                <a:ext uri="{FF2B5EF4-FFF2-40B4-BE49-F238E27FC236}">
                  <a16:creationId xmlns:a16="http://schemas.microsoft.com/office/drawing/2014/main" id="{F2EEAB93-204B-DD5B-2F72-21752911255D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TPResponseCounterText">
              <a:extLst>
                <a:ext uri="{FF2B5EF4-FFF2-40B4-BE49-F238E27FC236}">
                  <a16:creationId xmlns:a16="http://schemas.microsoft.com/office/drawing/2014/main" id="{9791F03C-3100-4F80-3EA7-A38693CA5739}"/>
                </a:ext>
              </a:extLst>
            </p:cNvPr>
            <p:cNvSpPr/>
            <p:nvPr/>
          </p:nvSpPr>
          <p:spPr>
            <a:xfrm>
              <a:off x="254000" y="5842000"/>
              <a:ext cx="1905000" cy="889000"/>
            </a:xfrm>
            <a:prstGeom prst="ellipse">
              <a:avLst/>
            </a:prstGeom>
            <a:blipFill>
              <a:blip r:embed="rId10"/>
              <a:stretch>
                <a:fillRect/>
              </a:stretch>
            </a:blip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 anchorCtr="1">
              <a:noAutofit/>
            </a:bodyPr>
            <a:lstStyle/>
            <a:p>
              <a:pPr algn="ctr"/>
              <a:endParaRPr lang="es-ES" sz="2000">
                <a:solidFill>
                  <a:schemeClr val="tx1"/>
                </a:solidFill>
                <a:latin typeface="Segoe UI" panose="020B0502040204020203" pitchFamily="34" charset="0"/>
              </a:endParaRPr>
            </a:p>
          </p:txBody>
        </p:sp>
      </p:grpSp>
      <p:sp>
        <p:nvSpPr>
          <p:cNvPr id="13" name="CAI1" title="Ind. de respuesta correcta">
            <a:extLst>
              <a:ext uri="{FF2B5EF4-FFF2-40B4-BE49-F238E27FC236}">
                <a16:creationId xmlns:a16="http://schemas.microsoft.com/office/drawing/2014/main" id="{E26DA831-4689-8455-C294-397997DAE40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100254" y="2277008"/>
            <a:ext cx="395288" cy="469900"/>
          </a:xfrm>
          <a:prstGeom prst="roundRect">
            <a:avLst/>
          </a:prstGeom>
          <a:noFill/>
          <a:ln w="25400" cap="flat" cmpd="sng" algn="ctr">
            <a:solidFill>
              <a:schemeClr val="folHlink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692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4" grpId="1" animBg="1"/>
      <p:bldP spid="1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45ED0-3948-493F-588F-EF110336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y Síndrome metabólico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64C3E7-5456-E454-12EE-DA9F95AA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2" y="1585401"/>
            <a:ext cx="7629338" cy="4351338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solidFill>
                  <a:srgbClr val="002754"/>
                </a:solidFill>
              </a:rPr>
              <a:t>Criterios diagnósticos de síndrome metabólico:</a:t>
            </a:r>
          </a:p>
          <a:p>
            <a:pPr lvl="1"/>
            <a:r>
              <a:rPr lang="es-ES" dirty="0">
                <a:solidFill>
                  <a:srgbClr val="002754"/>
                </a:solidFill>
              </a:rPr>
              <a:t>Circunferencia abdominal: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≥102 cm (varones)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≥ 88 cm (mujeres)</a:t>
            </a:r>
          </a:p>
          <a:p>
            <a:pPr lvl="1"/>
            <a:r>
              <a:rPr lang="es-ES" dirty="0">
                <a:solidFill>
                  <a:srgbClr val="002754"/>
                </a:solidFill>
              </a:rPr>
              <a:t>cHDL: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&lt; 40 mg/dl (varones)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&lt; 50 mg/dl (mujeres)</a:t>
            </a:r>
          </a:p>
          <a:p>
            <a:pPr lvl="1"/>
            <a:r>
              <a:rPr lang="es-ES" dirty="0">
                <a:solidFill>
                  <a:srgbClr val="002754"/>
                </a:solidFill>
              </a:rPr>
              <a:t>Glucemia en ayunas:</a:t>
            </a:r>
          </a:p>
          <a:p>
            <a:pPr lvl="2"/>
            <a:r>
              <a:rPr lang="es-ES" dirty="0">
                <a:solidFill>
                  <a:srgbClr val="002754"/>
                </a:solidFill>
              </a:rPr>
              <a:t> </a:t>
            </a:r>
            <a:r>
              <a:rPr lang="es-ES" dirty="0">
                <a:solidFill>
                  <a:srgbClr val="429EA5"/>
                </a:solidFill>
              </a:rPr>
              <a:t>≥ 100 mg/dl o tratamiento farmacológico</a:t>
            </a:r>
          </a:p>
          <a:p>
            <a:pPr lvl="1"/>
            <a:r>
              <a:rPr lang="es-ES" dirty="0">
                <a:solidFill>
                  <a:srgbClr val="002754"/>
                </a:solidFill>
              </a:rPr>
              <a:t>Triglicéridos:	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≥ 150 mg/dl</a:t>
            </a:r>
          </a:p>
          <a:p>
            <a:pPr lvl="1"/>
            <a:r>
              <a:rPr lang="es-ES" dirty="0">
                <a:solidFill>
                  <a:srgbClr val="002754"/>
                </a:solidFill>
              </a:rPr>
              <a:t>PAS</a:t>
            </a:r>
          </a:p>
          <a:p>
            <a:pPr lvl="2"/>
            <a:r>
              <a:rPr lang="es-ES" dirty="0">
                <a:solidFill>
                  <a:srgbClr val="429EA5"/>
                </a:solidFill>
              </a:rPr>
              <a:t>≥130 o PAD ≥85 mmHg no tratamiento farmacológico</a:t>
            </a:r>
          </a:p>
          <a:p>
            <a:r>
              <a:rPr lang="es-ES" dirty="0">
                <a:solidFill>
                  <a:srgbClr val="002754"/>
                </a:solidFill>
              </a:rPr>
              <a:t>Es diagnóstico de síndrome metabólico la presencia de 3 o más criterios</a:t>
            </a:r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E7C92AE-A5E4-7B29-0F07-34B37A94C946}"/>
              </a:ext>
            </a:extLst>
          </p:cNvPr>
          <p:cNvSpPr txBox="1"/>
          <p:nvPr/>
        </p:nvSpPr>
        <p:spPr>
          <a:xfrm>
            <a:off x="0" y="6264129"/>
            <a:ext cx="7714906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>
              <a:buAutoNum type="arabicParenBoth"/>
            </a:pPr>
            <a:r>
              <a:rPr lang="es-ES" sz="1050" dirty="0"/>
              <a:t>Alberti et al. </a:t>
            </a:r>
            <a:r>
              <a:rPr lang="es-ES" sz="1050" dirty="0" err="1"/>
              <a:t>Harmonizing</a:t>
            </a:r>
            <a:r>
              <a:rPr lang="es-ES" sz="1050" dirty="0"/>
              <a:t> </a:t>
            </a:r>
            <a:r>
              <a:rPr lang="es-ES" sz="1050" dirty="0" err="1"/>
              <a:t>the</a:t>
            </a:r>
            <a:r>
              <a:rPr lang="es-ES" sz="1050" dirty="0"/>
              <a:t> </a:t>
            </a:r>
            <a:r>
              <a:rPr lang="es-ES" sz="1050" dirty="0" err="1"/>
              <a:t>metabolic</a:t>
            </a:r>
            <a:r>
              <a:rPr lang="es-ES" sz="1050" dirty="0"/>
              <a:t> </a:t>
            </a:r>
            <a:r>
              <a:rPr lang="es-ES" sz="1050" dirty="0" err="1"/>
              <a:t>syndrome</a:t>
            </a:r>
            <a:r>
              <a:rPr lang="es-ES" sz="1050" dirty="0"/>
              <a:t>. A </a:t>
            </a:r>
            <a:r>
              <a:rPr lang="es-ES" sz="1050" dirty="0" err="1"/>
              <a:t>Joint</a:t>
            </a:r>
            <a:r>
              <a:rPr lang="es-ES" sz="1050" dirty="0"/>
              <a:t> </a:t>
            </a:r>
            <a:r>
              <a:rPr lang="es-ES" sz="1050" dirty="0" err="1"/>
              <a:t>Interm</a:t>
            </a:r>
            <a:r>
              <a:rPr lang="es-ES" sz="1050" dirty="0"/>
              <a:t> </a:t>
            </a:r>
            <a:r>
              <a:rPr lang="es-ES" sz="1050" dirty="0" err="1"/>
              <a:t>Statement</a:t>
            </a:r>
            <a:r>
              <a:rPr lang="es-ES" sz="1050" dirty="0"/>
              <a:t> of </a:t>
            </a:r>
            <a:r>
              <a:rPr lang="es-ES" sz="1050" dirty="0" err="1"/>
              <a:t>the</a:t>
            </a:r>
            <a:r>
              <a:rPr lang="es-ES" sz="1050" dirty="0"/>
              <a:t> International Diabetes </a:t>
            </a:r>
            <a:r>
              <a:rPr lang="es-ES" sz="1050" dirty="0" err="1"/>
              <a:t>Federation</a:t>
            </a:r>
            <a:r>
              <a:rPr lang="es-ES" sz="1050" dirty="0"/>
              <a:t> </a:t>
            </a:r>
            <a:r>
              <a:rPr lang="es-ES" sz="1050" dirty="0" err="1"/>
              <a:t>Task</a:t>
            </a:r>
            <a:r>
              <a:rPr lang="es-ES" sz="1050" dirty="0"/>
              <a:t> </a:t>
            </a:r>
            <a:r>
              <a:rPr lang="es-ES" sz="1050" dirty="0" err="1"/>
              <a:t>Force</a:t>
            </a:r>
            <a:r>
              <a:rPr lang="es-ES" sz="1050" dirty="0"/>
              <a:t> </a:t>
            </a:r>
            <a:r>
              <a:rPr lang="es-ES" sz="1050" dirty="0" err="1"/>
              <a:t>on</a:t>
            </a:r>
            <a:r>
              <a:rPr lang="es-ES" sz="1050" dirty="0"/>
              <a:t> </a:t>
            </a:r>
            <a:r>
              <a:rPr lang="es-ES" sz="1050" dirty="0" err="1"/>
              <a:t>Epidemiology</a:t>
            </a:r>
            <a:r>
              <a:rPr lang="es-ES" sz="1050" dirty="0"/>
              <a:t> and </a:t>
            </a:r>
            <a:r>
              <a:rPr lang="es-ES" sz="1050" dirty="0" err="1"/>
              <a:t>Prevention</a:t>
            </a:r>
            <a:r>
              <a:rPr lang="es-ES" sz="1050" dirty="0"/>
              <a:t>; </a:t>
            </a:r>
            <a:r>
              <a:rPr lang="es-ES" sz="1050" dirty="0" err="1"/>
              <a:t>National</a:t>
            </a:r>
            <a:r>
              <a:rPr lang="es-ES" sz="1050" dirty="0"/>
              <a:t> Heart, </a:t>
            </a:r>
            <a:r>
              <a:rPr lang="es-ES" sz="1050" dirty="0" err="1"/>
              <a:t>Lung</a:t>
            </a:r>
            <a:r>
              <a:rPr lang="es-ES" sz="1050" dirty="0"/>
              <a:t> and </a:t>
            </a:r>
            <a:r>
              <a:rPr lang="es-ES" sz="1050" dirty="0" err="1"/>
              <a:t>Blood</a:t>
            </a:r>
            <a:r>
              <a:rPr lang="es-ES" sz="1050" dirty="0"/>
              <a:t> </a:t>
            </a:r>
            <a:r>
              <a:rPr lang="es-ES" sz="1050" dirty="0" err="1"/>
              <a:t>Institute</a:t>
            </a:r>
            <a:r>
              <a:rPr lang="es-ES" sz="1050" dirty="0"/>
              <a:t>; American Heart Association; </a:t>
            </a:r>
            <a:r>
              <a:rPr lang="es-ES" sz="1050" dirty="0" err="1"/>
              <a:t>World</a:t>
            </a:r>
            <a:r>
              <a:rPr lang="es-ES" sz="1050" dirty="0"/>
              <a:t> Heart </a:t>
            </a:r>
            <a:r>
              <a:rPr lang="es-ES" sz="1050" dirty="0" err="1"/>
              <a:t>Federation</a:t>
            </a:r>
            <a:r>
              <a:rPr lang="es-ES" sz="1050" dirty="0"/>
              <a:t>; International </a:t>
            </a:r>
            <a:r>
              <a:rPr lang="es-ES" sz="1050" dirty="0" err="1"/>
              <a:t>Atherosclerosis</a:t>
            </a:r>
            <a:r>
              <a:rPr lang="es-ES" sz="1050" dirty="0"/>
              <a:t> Society; and International Association </a:t>
            </a:r>
            <a:r>
              <a:rPr lang="es-ES" sz="1050" dirty="0" err="1"/>
              <a:t>for</a:t>
            </a:r>
            <a:r>
              <a:rPr lang="es-ES" sz="1050" dirty="0"/>
              <a:t> </a:t>
            </a:r>
            <a:r>
              <a:rPr lang="es-ES" sz="1050" dirty="0" err="1"/>
              <a:t>the</a:t>
            </a:r>
            <a:r>
              <a:rPr lang="es-ES" sz="1050" dirty="0"/>
              <a:t> </a:t>
            </a:r>
            <a:r>
              <a:rPr lang="es-ES" sz="1050" dirty="0" err="1"/>
              <a:t>Study</a:t>
            </a:r>
            <a:r>
              <a:rPr lang="es-ES" sz="1050" dirty="0"/>
              <a:t> of </a:t>
            </a:r>
            <a:r>
              <a:rPr lang="es-ES" sz="1050" dirty="0" err="1"/>
              <a:t>Obesity</a:t>
            </a:r>
            <a:r>
              <a:rPr lang="es-ES" sz="1050" dirty="0"/>
              <a:t>. </a:t>
            </a:r>
            <a:r>
              <a:rPr lang="es-ES" sz="1050" dirty="0" err="1"/>
              <a:t>Circulation</a:t>
            </a:r>
            <a:r>
              <a:rPr lang="es-ES" sz="1050" dirty="0"/>
              <a:t>. 2009;120:1640–5.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E40A27-7F61-5DED-87E5-0F5F7899DE0A}"/>
              </a:ext>
            </a:extLst>
          </p:cNvPr>
          <p:cNvSpPr txBox="1"/>
          <p:nvPr/>
        </p:nvSpPr>
        <p:spPr>
          <a:xfrm>
            <a:off x="8311591" y="1143496"/>
            <a:ext cx="3574614" cy="28623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/>
              <a:t>IMC: </a:t>
            </a:r>
            <a:r>
              <a:rPr lang="es-ES" dirty="0"/>
              <a:t>35,2 kg/m2 (obeso grado II)</a:t>
            </a:r>
          </a:p>
          <a:p>
            <a:r>
              <a:rPr lang="es-ES" b="1" dirty="0"/>
              <a:t>Presión arterial: </a:t>
            </a:r>
            <a:r>
              <a:rPr lang="es-ES" dirty="0"/>
              <a:t>149/95 mmHg.</a:t>
            </a:r>
          </a:p>
          <a:p>
            <a:r>
              <a:rPr lang="es-ES" b="1" dirty="0"/>
              <a:t>Perímetro abdominal: </a:t>
            </a:r>
            <a:r>
              <a:rPr lang="es-ES" dirty="0"/>
              <a:t>117 cm</a:t>
            </a:r>
          </a:p>
          <a:p>
            <a:r>
              <a:rPr lang="es-ES" b="1" dirty="0"/>
              <a:t>Glucemia:</a:t>
            </a:r>
            <a:r>
              <a:rPr lang="es-ES" dirty="0"/>
              <a:t> 124 mg/dl; HbA1c: 6,2%. </a:t>
            </a:r>
          </a:p>
          <a:p>
            <a:r>
              <a:rPr lang="es-ES" b="1" dirty="0"/>
              <a:t>Perfil lipídico: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Colesterol total: </a:t>
            </a:r>
            <a:r>
              <a:rPr lang="es-ES" dirty="0"/>
              <a:t>193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c-HDL:</a:t>
            </a:r>
            <a:r>
              <a:rPr lang="es-ES" dirty="0"/>
              <a:t> 38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c-LDL:</a:t>
            </a:r>
            <a:r>
              <a:rPr lang="es-ES" dirty="0"/>
              <a:t> 118 mg/dl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Triglicéridos:</a:t>
            </a:r>
            <a:r>
              <a:rPr lang="es-ES" dirty="0"/>
              <a:t> 184 mg/dl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/>
              <a:t>Colesterol no HDL: </a:t>
            </a:r>
            <a:r>
              <a:rPr lang="es-ES" dirty="0"/>
              <a:t>155 mg/dl</a:t>
            </a:r>
          </a:p>
        </p:txBody>
      </p:sp>
    </p:spTree>
    <p:extLst>
      <p:ext uri="{BB962C8B-B14F-4D97-AF65-F5344CB8AC3E}">
        <p14:creationId xmlns:p14="http://schemas.microsoft.com/office/powerpoint/2010/main" val="28500157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645ED0-3948-493F-588F-EF110336D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Psoriasis y Síndrome metabólico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64C3E7-5456-E454-12EE-DA9F95AA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165" y="1585401"/>
            <a:ext cx="11449670" cy="4351338"/>
          </a:xfrm>
        </p:spPr>
        <p:txBody>
          <a:bodyPr>
            <a:normAutofit/>
          </a:bodyPr>
          <a:lstStyle/>
          <a:p>
            <a:r>
              <a:rPr lang="es-ES" dirty="0">
                <a:solidFill>
                  <a:srgbClr val="002754"/>
                </a:solidFill>
              </a:rPr>
              <a:t>La </a:t>
            </a:r>
            <a:r>
              <a:rPr lang="es-ES" b="1" dirty="0">
                <a:solidFill>
                  <a:srgbClr val="002754"/>
                </a:solidFill>
              </a:rPr>
              <a:t>prevalencia global de síndrome metabólico </a:t>
            </a:r>
            <a:r>
              <a:rPr lang="es-ES" dirty="0">
                <a:solidFill>
                  <a:srgbClr val="002754"/>
                </a:solidFill>
              </a:rPr>
              <a:t>en pacientes con psoriasis es del 32 % (intervalo de confianza [IC] del 95 %, 0,26–0,38). </a:t>
            </a:r>
            <a:r>
              <a:rPr lang="es-ES" baseline="30000" dirty="0">
                <a:solidFill>
                  <a:srgbClr val="002754"/>
                </a:solidFill>
              </a:rPr>
              <a:t>(1)</a:t>
            </a:r>
          </a:p>
          <a:p>
            <a:r>
              <a:rPr lang="es-ES" dirty="0">
                <a:solidFill>
                  <a:srgbClr val="002754"/>
                </a:solidFill>
              </a:rPr>
              <a:t>Los </a:t>
            </a:r>
            <a:r>
              <a:rPr lang="es-ES" b="1" dirty="0">
                <a:solidFill>
                  <a:srgbClr val="002754"/>
                </a:solidFill>
              </a:rPr>
              <a:t>pacientes con psoriasis vulgar o psoriasis grave </a:t>
            </a:r>
            <a:r>
              <a:rPr lang="es-ES" dirty="0">
                <a:solidFill>
                  <a:srgbClr val="002754"/>
                </a:solidFill>
              </a:rPr>
              <a:t>tuvieron una mayor prevalencia de síndrome metabólico [(29 %; IC 95 %, 0,23–0,35) y (37 %; IC 95 %, 0,27–0,46) respectivamente] que aquellos con otros tipos de psoriasis.</a:t>
            </a:r>
          </a:p>
          <a:p>
            <a:r>
              <a:rPr lang="es-ES" dirty="0">
                <a:solidFill>
                  <a:srgbClr val="002754"/>
                </a:solidFill>
              </a:rPr>
              <a:t>El </a:t>
            </a:r>
            <a:r>
              <a:rPr lang="es-ES" b="1" dirty="0">
                <a:solidFill>
                  <a:srgbClr val="002754"/>
                </a:solidFill>
              </a:rPr>
              <a:t>cribado y diagnóstico del síndrome metabólico </a:t>
            </a:r>
            <a:r>
              <a:rPr lang="es-ES" dirty="0">
                <a:solidFill>
                  <a:srgbClr val="002754"/>
                </a:solidFill>
              </a:rPr>
              <a:t>en el paciente con psoriasis, por parte del médico de atención primaria o el dermatólogo es clínicamente relevante ya que se asocia a un incremento en la incidencia de enfermedades cardiovasculares, EHGNA, ciertas formas de cáncer y muerte. </a:t>
            </a:r>
            <a:r>
              <a:rPr lang="es-ES" baseline="30000" dirty="0">
                <a:solidFill>
                  <a:srgbClr val="002754"/>
                </a:solidFill>
              </a:rPr>
              <a:t>(2)</a:t>
            </a:r>
          </a:p>
          <a:p>
            <a:endParaRPr lang="es-ES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F77011-5958-CFC0-7F9F-B9BBE00E92B9}"/>
              </a:ext>
            </a:extLst>
          </p:cNvPr>
          <p:cNvSpPr txBox="1"/>
          <p:nvPr/>
        </p:nvSpPr>
        <p:spPr>
          <a:xfrm>
            <a:off x="2588216" y="6232189"/>
            <a:ext cx="9678429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l">
              <a:buAutoNum type="arabicParenBoth"/>
            </a:pPr>
            <a:r>
              <a:rPr lang="en-US" sz="1050" dirty="0"/>
              <a:t>Liu et al. Global prevalence of metabolic syndrome in patients with psoriasis in the past two decades: current evidence </a:t>
            </a:r>
            <a:r>
              <a:rPr lang="es-ES" sz="1050" dirty="0"/>
              <a:t>Volume36, Issue11 </a:t>
            </a:r>
            <a:r>
              <a:rPr lang="es-ES" sz="1050" dirty="0" err="1"/>
              <a:t>November</a:t>
            </a:r>
            <a:r>
              <a:rPr lang="es-ES" sz="1050" dirty="0"/>
              <a:t> 2022 1969-1979</a:t>
            </a:r>
          </a:p>
          <a:p>
            <a:pPr marL="228600" indent="-228600">
              <a:buFontTx/>
              <a:buAutoNum type="arabicParenBoth"/>
            </a:pPr>
            <a:r>
              <a:rPr lang="en-US" sz="1050" dirty="0" err="1"/>
              <a:t>Elmets</a:t>
            </a:r>
            <a:r>
              <a:rPr lang="en-US" sz="1050" dirty="0"/>
              <a:t> CA, Leonardi CL, Davis DMR, et al. Joint AAD-NPF guidelines of care for the management and treatment of psoriasis with awareness and attention to comorbidities. J Am </a:t>
            </a:r>
            <a:r>
              <a:rPr lang="en-US" sz="1050" dirty="0" err="1"/>
              <a:t>Acad</a:t>
            </a:r>
            <a:r>
              <a:rPr lang="en-US" sz="1050" dirty="0"/>
              <a:t> Dermatol. 2019;80(4):1073–1113. doi:10.1016/j.jaad.2018.11.058</a:t>
            </a:r>
          </a:p>
          <a:p>
            <a:pPr marL="228600" indent="-228600" algn="l">
              <a:buAutoNum type="arabicParenBoth"/>
            </a:pP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389380821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75F498-ECDB-7B42-A4FB-A4106CC04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Problemas detectados en Pepe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6685EF-2F0D-B327-8CCC-8DD4E8FA3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4700" y="1814286"/>
            <a:ext cx="4972050" cy="4351338"/>
          </a:xfrm>
        </p:spPr>
        <p:txBody>
          <a:bodyPr>
            <a:normAutofit fontScale="92500" lnSpcReduction="20000"/>
          </a:bodyPr>
          <a:lstStyle/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Psoriasis moderada – grave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TA con mal control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Dislipemia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Obesidad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Sedentarismo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Prediabetes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Síndrome metabólico</a:t>
            </a:r>
          </a:p>
          <a:p>
            <a:pPr lvl="1">
              <a:lnSpc>
                <a:spcPct val="150000"/>
              </a:lnSpc>
            </a:pPr>
            <a:r>
              <a:rPr lang="es-ES" sz="2500" dirty="0">
                <a:solidFill>
                  <a:srgbClr val="002754"/>
                </a:solidFill>
              </a:rPr>
              <a:t>Tabaquismo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6645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95E9B5-281D-1A64-BBD3-7FF0D6D6F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6"/>
            <a:ext cx="9264580" cy="809688"/>
          </a:xfrm>
        </p:spPr>
        <p:txBody>
          <a:bodyPr/>
          <a:lstStyle/>
          <a:p>
            <a:r>
              <a:rPr lang="es-ES" dirty="0"/>
              <a:t>Prevalencia de la psoriasis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261E31-F509-DDAB-4E92-E3B309B72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2" y="1331849"/>
            <a:ext cx="11374733" cy="4351338"/>
          </a:xfrm>
        </p:spPr>
        <p:txBody>
          <a:bodyPr/>
          <a:lstStyle/>
          <a:p>
            <a:r>
              <a:rPr lang="es-ES" sz="2400" dirty="0">
                <a:solidFill>
                  <a:srgbClr val="002060"/>
                </a:solidFill>
              </a:rPr>
              <a:t>En España se estima en el 2,3% de la población adulta</a:t>
            </a:r>
            <a:r>
              <a:rPr lang="es-ES" sz="1100" dirty="0">
                <a:solidFill>
                  <a:srgbClr val="002060"/>
                </a:solidFill>
              </a:rPr>
              <a:t>(1)</a:t>
            </a:r>
          </a:p>
          <a:p>
            <a:pPr lvl="1"/>
            <a:r>
              <a:rPr lang="es-ES" dirty="0">
                <a:solidFill>
                  <a:srgbClr val="429EA5"/>
                </a:solidFill>
              </a:rPr>
              <a:t>Más de un millón de personas tienen psoriasis</a:t>
            </a:r>
          </a:p>
          <a:p>
            <a:r>
              <a:rPr lang="es-ES" sz="2400" dirty="0">
                <a:solidFill>
                  <a:srgbClr val="002060"/>
                </a:solidFill>
              </a:rPr>
              <a:t>Su prevalencia aumenta con la edad, con dos</a:t>
            </a:r>
            <a:r>
              <a:rPr lang="es-ES" sz="1600" dirty="0">
                <a:solidFill>
                  <a:srgbClr val="002060"/>
                </a:solidFill>
              </a:rPr>
              <a:t> </a:t>
            </a:r>
            <a:r>
              <a:rPr lang="es-ES" sz="2400" dirty="0">
                <a:solidFill>
                  <a:srgbClr val="002060"/>
                </a:solidFill>
              </a:rPr>
              <a:t>picos de incidencia entre los 16 a los 22 y entre los 57 a los 60 años</a:t>
            </a:r>
            <a:r>
              <a:rPr lang="es-ES" sz="1100" dirty="0">
                <a:solidFill>
                  <a:srgbClr val="002060"/>
                </a:solidFill>
              </a:rPr>
              <a:t>(2)</a:t>
            </a:r>
            <a:endParaRPr lang="es-ES" sz="2400" dirty="0">
              <a:solidFill>
                <a:srgbClr val="002060"/>
              </a:solidFill>
            </a:endParaRPr>
          </a:p>
          <a:p>
            <a:r>
              <a:rPr lang="es-ES" sz="2400" dirty="0">
                <a:solidFill>
                  <a:srgbClr val="002060"/>
                </a:solidFill>
              </a:rPr>
              <a:t>Es más prevalente en varones, sin diferencias estadísticas por sexo.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8B8A55-085D-A341-85F6-6BBE5AACB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732" y="3507518"/>
            <a:ext cx="5866604" cy="282607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B1D866-38F1-CB7D-F3CC-FFFB2747F2E7}"/>
              </a:ext>
            </a:extLst>
          </p:cNvPr>
          <p:cNvSpPr txBox="1"/>
          <p:nvPr/>
        </p:nvSpPr>
        <p:spPr>
          <a:xfrm>
            <a:off x="5266943" y="6550223"/>
            <a:ext cx="76797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arenBoth"/>
            </a:pPr>
            <a:r>
              <a:rPr lang="es-ES" sz="700" dirty="0"/>
              <a:t>Ferrándiz C, Carrascosa JM, Toro M. </a:t>
            </a:r>
            <a:r>
              <a:rPr lang="en-US" sz="700" dirty="0"/>
              <a:t>Prevalence of Psoriasis in Spain in the Age of Biologics. </a:t>
            </a:r>
            <a:r>
              <a:rPr lang="es-ES" sz="700" dirty="0"/>
              <a:t>Actas </a:t>
            </a:r>
            <a:r>
              <a:rPr lang="es-ES" sz="700" dirty="0" err="1"/>
              <a:t>Dermo-Sifiliográficas</a:t>
            </a:r>
            <a:r>
              <a:rPr lang="es-ES" sz="700" dirty="0"/>
              <a:t>, </a:t>
            </a:r>
            <a:r>
              <a:rPr lang="es-ES" sz="700" dirty="0" err="1"/>
              <a:t>Volume</a:t>
            </a:r>
            <a:r>
              <a:rPr lang="es-ES" sz="700" dirty="0"/>
              <a:t> 105, </a:t>
            </a:r>
            <a:r>
              <a:rPr lang="es-ES" sz="700" dirty="0" err="1"/>
              <a:t>Issue</a:t>
            </a:r>
            <a:r>
              <a:rPr lang="es-ES" sz="700" dirty="0"/>
              <a:t> 5, June 2014, Pages 504-509</a:t>
            </a:r>
            <a:r>
              <a:rPr lang="en-US" sz="700" dirty="0"/>
              <a:t> </a:t>
            </a:r>
          </a:p>
          <a:p>
            <a:pPr marL="228600" indent="-228600">
              <a:buAutoNum type="arabicParenBoth"/>
            </a:pPr>
            <a:r>
              <a:rPr lang="en-US" sz="700" dirty="0"/>
              <a:t>World Health Organization. (‎2016)‎. Global report on psoriasis. World Health Organization. https://apps.who.int/iris/handle/10665/204417</a:t>
            </a:r>
            <a:endParaRPr lang="es-ES" sz="700" dirty="0"/>
          </a:p>
        </p:txBody>
      </p:sp>
    </p:spTree>
    <p:extLst>
      <p:ext uri="{BB962C8B-B14F-4D97-AF65-F5344CB8AC3E}">
        <p14:creationId xmlns:p14="http://schemas.microsoft.com/office/powerpoint/2010/main" val="18404287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AAD5F9-8791-219A-140C-8E3AB7C4E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855065"/>
          </a:xfrm>
        </p:spPr>
        <p:txBody>
          <a:bodyPr/>
          <a:lstStyle/>
          <a:p>
            <a:r>
              <a:rPr lang="es-ES" dirty="0"/>
              <a:t>Psoriasis – tabaco - ECV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D294345A-D4CE-F039-CED6-97D91FA162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73165" y="1036559"/>
            <a:ext cx="4747671" cy="84589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250119-CADB-D3F6-10F5-936F84656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263" y="2032958"/>
            <a:ext cx="3278263" cy="4042983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3E77A0A-FCF1-576E-5AE4-564B1DE49589}"/>
              </a:ext>
            </a:extLst>
          </p:cNvPr>
          <p:cNvSpPr txBox="1">
            <a:spLocks/>
          </p:cNvSpPr>
          <p:nvPr/>
        </p:nvSpPr>
        <p:spPr>
          <a:xfrm>
            <a:off x="371164" y="1370696"/>
            <a:ext cx="6475949" cy="4964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3F0C2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</a:pPr>
            <a:r>
              <a:rPr lang="es-ES" sz="1800" dirty="0">
                <a:solidFill>
                  <a:srgbClr val="002754"/>
                </a:solidFill>
              </a:rPr>
              <a:t>El tabaquismo se considera un </a:t>
            </a:r>
            <a:r>
              <a:rPr lang="es-ES" sz="1800" b="1" dirty="0">
                <a:solidFill>
                  <a:srgbClr val="002754"/>
                </a:solidFill>
              </a:rPr>
              <a:t>factor de riesgo para la psoriasis e incrementa su severidad:</a:t>
            </a:r>
          </a:p>
          <a:p>
            <a:pPr lvl="1">
              <a:lnSpc>
                <a:spcPct val="110000"/>
              </a:lnSpc>
            </a:pPr>
            <a:r>
              <a:rPr lang="es-ES" sz="1800" dirty="0">
                <a:solidFill>
                  <a:srgbClr val="429EA5"/>
                </a:solidFill>
              </a:rPr>
              <a:t>Se asocia con un </a:t>
            </a:r>
            <a:r>
              <a:rPr lang="es-ES" sz="1800" b="1" dirty="0">
                <a:solidFill>
                  <a:srgbClr val="429EA5"/>
                </a:solidFill>
              </a:rPr>
              <a:t>incremento del riesgo de desarrollar psoriasis</a:t>
            </a:r>
            <a:r>
              <a:rPr lang="es-ES" sz="1800" dirty="0">
                <a:solidFill>
                  <a:srgbClr val="429EA5"/>
                </a:solidFill>
              </a:rPr>
              <a:t>. (</a:t>
            </a:r>
            <a:r>
              <a:rPr lang="fr-FR" sz="1800" dirty="0">
                <a:solidFill>
                  <a:srgbClr val="429EA5"/>
                </a:solidFill>
              </a:rPr>
              <a:t>OR 1.78, 95% CI 1.52-2.06</a:t>
            </a:r>
            <a:r>
              <a:rPr lang="es-ES" sz="1800" dirty="0">
                <a:solidFill>
                  <a:srgbClr val="429EA5"/>
                </a:solidFill>
              </a:rPr>
              <a:t>) </a:t>
            </a:r>
            <a:r>
              <a:rPr lang="es-ES" sz="1800" baseline="30000" dirty="0">
                <a:solidFill>
                  <a:srgbClr val="429EA5"/>
                </a:solidFill>
              </a:rPr>
              <a:t>(1)</a:t>
            </a:r>
          </a:p>
          <a:p>
            <a:pPr lvl="1">
              <a:lnSpc>
                <a:spcPct val="110000"/>
              </a:lnSpc>
            </a:pPr>
            <a:r>
              <a:rPr lang="es-ES" sz="1800" dirty="0">
                <a:solidFill>
                  <a:srgbClr val="429EA5"/>
                </a:solidFill>
              </a:rPr>
              <a:t>La </a:t>
            </a:r>
            <a:r>
              <a:rPr lang="es-ES" sz="1800" b="1" dirty="0">
                <a:solidFill>
                  <a:srgbClr val="429EA5"/>
                </a:solidFill>
              </a:rPr>
              <a:t>severidad de la psoriasis aumenta </a:t>
            </a:r>
            <a:r>
              <a:rPr lang="es-ES" sz="1800" dirty="0">
                <a:solidFill>
                  <a:srgbClr val="429EA5"/>
                </a:solidFill>
              </a:rPr>
              <a:t>con el número de cigarrillos que se consumen y con los años de consumo.</a:t>
            </a:r>
            <a:r>
              <a:rPr lang="es-ES" sz="1800" baseline="30000" dirty="0">
                <a:solidFill>
                  <a:srgbClr val="429EA5"/>
                </a:solidFill>
              </a:rPr>
              <a:t>(2) </a:t>
            </a:r>
          </a:p>
          <a:p>
            <a:pPr lvl="1">
              <a:lnSpc>
                <a:spcPct val="110000"/>
              </a:lnSpc>
            </a:pPr>
            <a:r>
              <a:rPr lang="es-ES" sz="1800" dirty="0">
                <a:solidFill>
                  <a:srgbClr val="429EA5"/>
                </a:solidFill>
              </a:rPr>
              <a:t>Si cesa el consumo de tabaco, la severidad de la psoriasis disminuye. (</a:t>
            </a:r>
            <a:r>
              <a:rPr lang="en-US" sz="1800" dirty="0">
                <a:solidFill>
                  <a:srgbClr val="429EA5"/>
                </a:solidFill>
              </a:rPr>
              <a:t>OR &lt;1 year, 1.0; 1-9 years, 0.6, 95% CI 0.2-2.0; ≥10 years, 0.1, 95% CI 0-1.1) </a:t>
            </a:r>
            <a:r>
              <a:rPr lang="en-US" sz="1800" baseline="30000" dirty="0">
                <a:solidFill>
                  <a:srgbClr val="429EA5"/>
                </a:solidFill>
              </a:rPr>
              <a:t>(3)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rgbClr val="002754"/>
                </a:solidFill>
              </a:rPr>
              <a:t>Se </a:t>
            </a:r>
            <a:r>
              <a:rPr lang="en-US" sz="1800" dirty="0" err="1">
                <a:solidFill>
                  <a:srgbClr val="002754"/>
                </a:solidFill>
              </a:rPr>
              <a:t>recomienda</a:t>
            </a:r>
            <a:r>
              <a:rPr lang="en-US" sz="1800" dirty="0">
                <a:solidFill>
                  <a:srgbClr val="002754"/>
                </a:solidFill>
              </a:rPr>
              <a:t> </a:t>
            </a:r>
            <a:r>
              <a:rPr lang="en-US" sz="1800" b="1" dirty="0" err="1">
                <a:solidFill>
                  <a:srgbClr val="002754"/>
                </a:solidFill>
              </a:rPr>
              <a:t>interrogar</a:t>
            </a:r>
            <a:r>
              <a:rPr lang="en-US" sz="1800" dirty="0">
                <a:solidFill>
                  <a:srgbClr val="002754"/>
                </a:solidFill>
              </a:rPr>
              <a:t> a </a:t>
            </a:r>
            <a:r>
              <a:rPr lang="en-US" sz="1800" dirty="0" err="1">
                <a:solidFill>
                  <a:srgbClr val="002754"/>
                </a:solidFill>
              </a:rPr>
              <a:t>todos</a:t>
            </a:r>
            <a:r>
              <a:rPr lang="en-US" sz="1800" dirty="0">
                <a:solidFill>
                  <a:srgbClr val="002754"/>
                </a:solidFill>
              </a:rPr>
              <a:t> </a:t>
            </a:r>
            <a:r>
              <a:rPr lang="en-US" sz="1800" dirty="0" err="1">
                <a:solidFill>
                  <a:srgbClr val="002754"/>
                </a:solidFill>
              </a:rPr>
              <a:t>los</a:t>
            </a:r>
            <a:r>
              <a:rPr lang="en-US" sz="1800" dirty="0">
                <a:solidFill>
                  <a:srgbClr val="002754"/>
                </a:solidFill>
              </a:rPr>
              <a:t> </a:t>
            </a:r>
            <a:r>
              <a:rPr lang="en-US" sz="1800" dirty="0" err="1">
                <a:solidFill>
                  <a:srgbClr val="002754"/>
                </a:solidFill>
              </a:rPr>
              <a:t>pacientes</a:t>
            </a:r>
            <a:r>
              <a:rPr lang="en-US" sz="1800" dirty="0">
                <a:solidFill>
                  <a:srgbClr val="002754"/>
                </a:solidFill>
              </a:rPr>
              <a:t> </a:t>
            </a:r>
            <a:r>
              <a:rPr lang="en-US" sz="1800" b="1" dirty="0" err="1">
                <a:solidFill>
                  <a:srgbClr val="002754"/>
                </a:solidFill>
              </a:rPr>
              <a:t>sobre</a:t>
            </a:r>
            <a:r>
              <a:rPr lang="en-US" sz="1800" b="1" dirty="0">
                <a:solidFill>
                  <a:srgbClr val="002754"/>
                </a:solidFill>
              </a:rPr>
              <a:t> </a:t>
            </a:r>
            <a:r>
              <a:rPr lang="en-US" sz="1800" b="1" dirty="0" err="1">
                <a:solidFill>
                  <a:srgbClr val="002754"/>
                </a:solidFill>
              </a:rPr>
              <a:t>su</a:t>
            </a:r>
            <a:r>
              <a:rPr lang="en-US" sz="1800" b="1" dirty="0">
                <a:solidFill>
                  <a:srgbClr val="002754"/>
                </a:solidFill>
              </a:rPr>
              <a:t> </a:t>
            </a:r>
            <a:r>
              <a:rPr lang="en-US" sz="1800" b="1" dirty="0" err="1">
                <a:solidFill>
                  <a:srgbClr val="002754"/>
                </a:solidFill>
              </a:rPr>
              <a:t>consumo</a:t>
            </a:r>
            <a:r>
              <a:rPr lang="en-US" sz="1800" b="1" dirty="0">
                <a:solidFill>
                  <a:srgbClr val="002754"/>
                </a:solidFill>
              </a:rPr>
              <a:t> de tabaco </a:t>
            </a:r>
            <a:r>
              <a:rPr lang="en-US" sz="1800" dirty="0">
                <a:solidFill>
                  <a:srgbClr val="002754"/>
                </a:solidFill>
              </a:rPr>
              <a:t>de </a:t>
            </a:r>
            <a:r>
              <a:rPr lang="en-US" sz="1800" b="1" dirty="0">
                <a:solidFill>
                  <a:srgbClr val="002754"/>
                </a:solidFill>
              </a:rPr>
              <a:t>forma </a:t>
            </a:r>
            <a:r>
              <a:rPr lang="en-US" sz="1800" b="1" dirty="0" err="1">
                <a:solidFill>
                  <a:srgbClr val="002754"/>
                </a:solidFill>
              </a:rPr>
              <a:t>oportunista</a:t>
            </a:r>
            <a:r>
              <a:rPr lang="en-US" sz="1800" dirty="0">
                <a:solidFill>
                  <a:srgbClr val="002754"/>
                </a:solidFill>
              </a:rPr>
              <a:t>. </a:t>
            </a:r>
          </a:p>
          <a:p>
            <a:pPr>
              <a:lnSpc>
                <a:spcPct val="110000"/>
              </a:lnSpc>
            </a:pPr>
            <a:r>
              <a:rPr lang="en-US" sz="1800" b="1" dirty="0" err="1">
                <a:solidFill>
                  <a:srgbClr val="002754"/>
                </a:solidFill>
              </a:rPr>
              <a:t>Estrategia</a:t>
            </a:r>
            <a:r>
              <a:rPr lang="en-US" sz="1800" b="1" dirty="0">
                <a:solidFill>
                  <a:srgbClr val="002754"/>
                </a:solidFill>
              </a:rPr>
              <a:t> de las 5 As:</a:t>
            </a:r>
            <a:r>
              <a:rPr lang="en-US" sz="1800" dirty="0">
                <a:solidFill>
                  <a:srgbClr val="002754"/>
                </a:solidFill>
              </a:rPr>
              <a:t> (</a:t>
            </a:r>
            <a:r>
              <a:rPr lang="en-US" sz="1800" dirty="0" err="1">
                <a:solidFill>
                  <a:srgbClr val="002754"/>
                </a:solidFill>
              </a:rPr>
              <a:t>Averigue</a:t>
            </a:r>
            <a:r>
              <a:rPr lang="en-US" sz="1800" dirty="0">
                <a:solidFill>
                  <a:srgbClr val="002754"/>
                </a:solidFill>
              </a:rPr>
              <a:t>, </a:t>
            </a:r>
            <a:r>
              <a:rPr lang="en-US" sz="1800" dirty="0" err="1">
                <a:solidFill>
                  <a:srgbClr val="002754"/>
                </a:solidFill>
              </a:rPr>
              <a:t>Asesore</a:t>
            </a:r>
            <a:r>
              <a:rPr lang="en-US" sz="1800" dirty="0">
                <a:solidFill>
                  <a:srgbClr val="002754"/>
                </a:solidFill>
              </a:rPr>
              <a:t>, </a:t>
            </a:r>
            <a:r>
              <a:rPr lang="en-US" sz="1800" dirty="0" err="1">
                <a:solidFill>
                  <a:srgbClr val="002754"/>
                </a:solidFill>
              </a:rPr>
              <a:t>Aprecie</a:t>
            </a:r>
            <a:r>
              <a:rPr lang="en-US" sz="1800" dirty="0">
                <a:solidFill>
                  <a:srgbClr val="002754"/>
                </a:solidFill>
              </a:rPr>
              <a:t>, </a:t>
            </a:r>
            <a:r>
              <a:rPr lang="en-US" sz="1800" dirty="0" err="1">
                <a:solidFill>
                  <a:srgbClr val="002754"/>
                </a:solidFill>
              </a:rPr>
              <a:t>Ayude</a:t>
            </a:r>
            <a:r>
              <a:rPr lang="en-US" sz="1800" dirty="0">
                <a:solidFill>
                  <a:srgbClr val="002754"/>
                </a:solidFill>
              </a:rPr>
              <a:t> y </a:t>
            </a:r>
            <a:r>
              <a:rPr lang="en-US" sz="1800" dirty="0" err="1">
                <a:solidFill>
                  <a:srgbClr val="002754"/>
                </a:solidFill>
              </a:rPr>
              <a:t>Arregle</a:t>
            </a:r>
            <a:r>
              <a:rPr lang="en-US" sz="1800" dirty="0">
                <a:solidFill>
                  <a:srgbClr val="002754"/>
                </a:solidFill>
              </a:rPr>
              <a:t>)</a:t>
            </a:r>
            <a:r>
              <a:rPr lang="en-US" sz="1800" baseline="30000" dirty="0">
                <a:solidFill>
                  <a:srgbClr val="002754"/>
                </a:solidFill>
              </a:rPr>
              <a:t>(4,5)</a:t>
            </a:r>
            <a:endParaRPr lang="es-ES" sz="1800" baseline="30000" dirty="0">
              <a:solidFill>
                <a:srgbClr val="002754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B1A88C7-877A-8F6D-26D7-C6FE64FE7EDB}"/>
              </a:ext>
            </a:extLst>
          </p:cNvPr>
          <p:cNvSpPr txBox="1"/>
          <p:nvPr/>
        </p:nvSpPr>
        <p:spPr>
          <a:xfrm>
            <a:off x="157398" y="6226447"/>
            <a:ext cx="111848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en-US" sz="700" dirty="0">
                <a:latin typeface="AdvPAC5B"/>
              </a:rPr>
              <a:t>Armstrong EJ, </a:t>
            </a:r>
            <a:r>
              <a:rPr lang="en-US" sz="700" dirty="0" err="1">
                <a:latin typeface="AdvPAC5B"/>
              </a:rPr>
              <a:t>Harskamp</a:t>
            </a:r>
            <a:r>
              <a:rPr lang="en-US" sz="700" dirty="0">
                <a:latin typeface="AdvPAC5B"/>
              </a:rPr>
              <a:t> CT, Armstrong AW. Psoriasis and major adverse cardiovascular events: a systematic review and meta-analysis of observational studies. J Am Heart Assoc. 2013;2(2):e000062.</a:t>
            </a:r>
          </a:p>
          <a:p>
            <a:pPr marL="228600" indent="-228600">
              <a:buAutoNum type="arabicParenBoth"/>
            </a:pPr>
            <a:r>
              <a:rPr lang="en-US" sz="700" dirty="0">
                <a:latin typeface="AdvPAC5B"/>
              </a:rPr>
              <a:t>Fortes C, Mastroeni S, </a:t>
            </a:r>
            <a:r>
              <a:rPr lang="en-US" sz="700" dirty="0" err="1">
                <a:latin typeface="AdvPAC5B"/>
              </a:rPr>
              <a:t>Leffondre</a:t>
            </a:r>
            <a:r>
              <a:rPr lang="en-US" sz="700" dirty="0">
                <a:latin typeface="AdvPAC5B"/>
              </a:rPr>
              <a:t> K, et al. Relationship between smoking and the clinical severity of psoriasis. Arch Dermatol. 2005;141(12):1580-1584.</a:t>
            </a:r>
          </a:p>
          <a:p>
            <a:pPr marL="228600" indent="-228600">
              <a:buAutoNum type="arabicParenBoth"/>
            </a:pPr>
            <a:r>
              <a:rPr lang="es-ES" sz="700" dirty="0" err="1">
                <a:latin typeface="AdvPAC5B"/>
              </a:rPr>
              <a:t>Richer</a:t>
            </a:r>
            <a:r>
              <a:rPr lang="es-ES" sz="700" dirty="0">
                <a:latin typeface="AdvPAC5B"/>
              </a:rPr>
              <a:t> V, </a:t>
            </a:r>
            <a:r>
              <a:rPr lang="es-ES" sz="700" dirty="0" err="1">
                <a:latin typeface="AdvPAC5B"/>
              </a:rPr>
              <a:t>Roubille</a:t>
            </a:r>
            <a:r>
              <a:rPr lang="es-ES" sz="700" dirty="0">
                <a:latin typeface="AdvPAC5B"/>
              </a:rPr>
              <a:t> C, Fleming P, et al. Psoriasis and smoking: a </a:t>
            </a:r>
            <a:r>
              <a:rPr lang="es-ES" sz="700" dirty="0" err="1">
                <a:latin typeface="AdvPAC5B"/>
              </a:rPr>
              <a:t>systematic</a:t>
            </a:r>
            <a:r>
              <a:rPr lang="es-ES" sz="700" dirty="0">
                <a:latin typeface="AdvPAC5B"/>
              </a:rPr>
              <a:t> </a:t>
            </a:r>
            <a:r>
              <a:rPr lang="es-ES" sz="700" dirty="0" err="1">
                <a:latin typeface="AdvPAC5B"/>
              </a:rPr>
              <a:t>literature</a:t>
            </a:r>
            <a:r>
              <a:rPr lang="es-ES" sz="700" dirty="0">
                <a:latin typeface="AdvPAC5B"/>
              </a:rPr>
              <a:t> </a:t>
            </a:r>
            <a:r>
              <a:rPr lang="es-ES" sz="700" dirty="0" err="1">
                <a:latin typeface="AdvPAC5B"/>
              </a:rPr>
              <a:t>review</a:t>
            </a:r>
            <a:r>
              <a:rPr lang="es-ES" sz="700" dirty="0">
                <a:latin typeface="AdvPAC5B"/>
              </a:rPr>
              <a:t> and meta-</a:t>
            </a:r>
            <a:r>
              <a:rPr lang="es-ES" sz="700" dirty="0" err="1">
                <a:latin typeface="AdvPAC5B"/>
              </a:rPr>
              <a:t>analysis</a:t>
            </a:r>
            <a:r>
              <a:rPr lang="es-ES" sz="700" dirty="0">
                <a:latin typeface="AdvPAC5B"/>
              </a:rPr>
              <a:t> </a:t>
            </a:r>
            <a:r>
              <a:rPr lang="es-ES" sz="700" dirty="0" err="1">
                <a:latin typeface="AdvPAC5B"/>
              </a:rPr>
              <a:t>with</a:t>
            </a:r>
            <a:r>
              <a:rPr lang="es-ES" sz="700" dirty="0">
                <a:latin typeface="AdvPAC5B"/>
              </a:rPr>
              <a:t> </a:t>
            </a:r>
            <a:r>
              <a:rPr lang="es-ES" sz="700" dirty="0" err="1">
                <a:latin typeface="AdvPAC5B"/>
              </a:rPr>
              <a:t>qualitative</a:t>
            </a:r>
            <a:r>
              <a:rPr lang="es-ES" sz="700" dirty="0">
                <a:latin typeface="AdvPAC5B"/>
              </a:rPr>
              <a:t> </a:t>
            </a:r>
            <a:r>
              <a:rPr lang="es-ES" sz="700" dirty="0" err="1">
                <a:latin typeface="AdvPAC5B"/>
              </a:rPr>
              <a:t>analysis</a:t>
            </a:r>
            <a:r>
              <a:rPr lang="es-ES" sz="700" dirty="0">
                <a:latin typeface="AdvPAC5B"/>
              </a:rPr>
              <a:t> of </a:t>
            </a:r>
            <a:r>
              <a:rPr lang="es-ES" sz="700" dirty="0" err="1">
                <a:latin typeface="AdvPAC5B"/>
              </a:rPr>
              <a:t>effect</a:t>
            </a:r>
            <a:r>
              <a:rPr lang="es-ES" sz="700" dirty="0">
                <a:latin typeface="AdvPAC5B"/>
              </a:rPr>
              <a:t> of smoking </a:t>
            </a:r>
            <a:r>
              <a:rPr lang="es-ES" sz="700" dirty="0" err="1">
                <a:latin typeface="AdvPAC5B"/>
              </a:rPr>
              <a:t>on</a:t>
            </a:r>
            <a:r>
              <a:rPr lang="es-ES" sz="700" dirty="0">
                <a:latin typeface="AdvPAC5B"/>
              </a:rPr>
              <a:t> psoriasis </a:t>
            </a:r>
            <a:r>
              <a:rPr lang="es-ES" sz="700" dirty="0" err="1">
                <a:latin typeface="AdvPAC5B"/>
              </a:rPr>
              <a:t>severity</a:t>
            </a:r>
            <a:r>
              <a:rPr lang="es-ES" sz="700" dirty="0">
                <a:latin typeface="AdvPAC5B"/>
              </a:rPr>
              <a:t>. J Cutan </a:t>
            </a:r>
            <a:r>
              <a:rPr lang="es-ES" sz="700" dirty="0" err="1">
                <a:latin typeface="AdvPAC5B"/>
              </a:rPr>
              <a:t>Med</a:t>
            </a:r>
            <a:r>
              <a:rPr lang="es-ES" sz="700" dirty="0">
                <a:latin typeface="AdvPAC5B"/>
              </a:rPr>
              <a:t> </a:t>
            </a:r>
            <a:r>
              <a:rPr lang="es-ES" sz="700" dirty="0" err="1">
                <a:latin typeface="AdvPAC5B"/>
              </a:rPr>
              <a:t>Surg</a:t>
            </a:r>
            <a:r>
              <a:rPr lang="es-ES" sz="700" dirty="0">
                <a:latin typeface="AdvPAC5B"/>
              </a:rPr>
              <a:t>. 2016;20(3):221-227.</a:t>
            </a:r>
          </a:p>
          <a:p>
            <a:pPr marL="228600" indent="-228600">
              <a:buAutoNum type="arabicParenBoth"/>
            </a:pPr>
            <a:r>
              <a:rPr lang="es-ES" sz="700" dirty="0">
                <a:latin typeface="AdvPAC5B"/>
              </a:rPr>
              <a:t>US </a:t>
            </a:r>
            <a:r>
              <a:rPr lang="es-ES" sz="700" dirty="0" err="1">
                <a:latin typeface="AdvPAC5B"/>
              </a:rPr>
              <a:t>Public</a:t>
            </a:r>
            <a:r>
              <a:rPr lang="es-ES" sz="700" dirty="0">
                <a:latin typeface="AdvPAC5B"/>
              </a:rPr>
              <a:t> </a:t>
            </a:r>
            <a:r>
              <a:rPr lang="es-ES" sz="700" dirty="0" err="1">
                <a:latin typeface="AdvPAC5B"/>
              </a:rPr>
              <a:t>Health</a:t>
            </a:r>
            <a:r>
              <a:rPr lang="es-ES" sz="700" dirty="0">
                <a:latin typeface="AdvPAC5B"/>
              </a:rPr>
              <a:t> Service. Guía de tratamiento del tabaquismo. Barcelona: Sociedad Española de Neumología y Cirugía Torácica; 2010. 3, Intervenciones </a:t>
            </a:r>
            <a:r>
              <a:rPr lang="es-ES" sz="700" dirty="0" err="1">
                <a:latin typeface="AdvPAC5B"/>
              </a:rPr>
              <a:t>clinicas</a:t>
            </a:r>
            <a:r>
              <a:rPr lang="es-ES" sz="700" dirty="0">
                <a:latin typeface="AdvPAC5B"/>
              </a:rPr>
              <a:t> sobre el tabaquismo. </a:t>
            </a:r>
            <a:r>
              <a:rPr lang="es-ES" sz="700" dirty="0" err="1">
                <a:latin typeface="AdvPAC5B"/>
              </a:rPr>
              <a:t>Available</a:t>
            </a:r>
            <a:r>
              <a:rPr lang="es-ES" sz="700" dirty="0">
                <a:latin typeface="AdvPAC5B"/>
              </a:rPr>
              <a:t> </a:t>
            </a:r>
            <a:r>
              <a:rPr lang="es-ES" sz="700" dirty="0" err="1">
                <a:latin typeface="AdvPAC5B"/>
              </a:rPr>
              <a:t>from</a:t>
            </a:r>
            <a:r>
              <a:rPr lang="es-ES" sz="700" dirty="0">
                <a:latin typeface="AdvPAC5B"/>
              </a:rPr>
              <a:t>: </a:t>
            </a:r>
            <a:r>
              <a:rPr lang="es-ES" sz="700" dirty="0">
                <a:latin typeface="AdvPAC5B"/>
                <a:hlinkClick r:id="rId4"/>
              </a:rPr>
              <a:t>https://www.ncbi.nlm.nih.gov/books/NBK47495/</a:t>
            </a:r>
            <a:endParaRPr lang="es-ES" sz="700" dirty="0">
              <a:latin typeface="AdvPAC5B"/>
            </a:endParaRPr>
          </a:p>
          <a:p>
            <a:pPr marL="228600" indent="-228600">
              <a:buFontTx/>
              <a:buAutoNum type="arabicParenBoth"/>
            </a:pPr>
            <a:r>
              <a:rPr kumimoji="0" lang="es-ES" sz="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Grupo de expertos del PAPPS. Recomendaciones sobre el estilo de vida R. Córdoba García, F. </a:t>
            </a:r>
            <a:r>
              <a:rPr kumimoji="0" lang="es-ES" sz="7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Camarelles</a:t>
            </a:r>
            <a:r>
              <a:rPr kumimoji="0" lang="es-ES" sz="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Guillem, E. Muñoz Seco et al. </a:t>
            </a:r>
            <a:r>
              <a:rPr kumimoji="0" lang="fr-FR" sz="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Volume 52, </a:t>
            </a:r>
            <a:r>
              <a:rPr kumimoji="0" lang="fr-FR" sz="7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Supplement</a:t>
            </a:r>
            <a:r>
              <a:rPr kumimoji="0" lang="fr-FR" sz="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2, </a:t>
            </a:r>
            <a:r>
              <a:rPr kumimoji="0" lang="fr-FR" sz="7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November</a:t>
            </a:r>
            <a:r>
              <a:rPr kumimoji="0" lang="fr-FR" sz="7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MingLiU" panose="020B0604030504040204" pitchFamily="49" charset="-120"/>
                <a:cs typeface="+mn-cs"/>
              </a:rPr>
              <a:t> 2020, Pages 32-43</a:t>
            </a:r>
          </a:p>
        </p:txBody>
      </p:sp>
    </p:spTree>
    <p:extLst>
      <p:ext uri="{BB962C8B-B14F-4D97-AF65-F5344CB8AC3E}">
        <p14:creationId xmlns:p14="http://schemas.microsoft.com/office/powerpoint/2010/main" val="282646753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EF0881-2A44-C31A-5758-99238290A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Que decisiones tomamos con Pepe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4A49277-6565-8815-411F-FB675C711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2" y="1690688"/>
            <a:ext cx="11374733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s-ES" sz="2800" dirty="0">
                <a:solidFill>
                  <a:srgbClr val="002754"/>
                </a:solidFill>
              </a:rPr>
              <a:t>Planteamos </a:t>
            </a:r>
            <a:r>
              <a:rPr lang="es-ES" sz="2800" b="1" dirty="0">
                <a:solidFill>
                  <a:srgbClr val="002754"/>
                </a:solidFill>
              </a:rPr>
              <a:t>cambio de tratamiento tópico </a:t>
            </a:r>
            <a:r>
              <a:rPr lang="es-ES" sz="2800" dirty="0">
                <a:solidFill>
                  <a:srgbClr val="002754"/>
                </a:solidFill>
              </a:rPr>
              <a:t>a </a:t>
            </a:r>
            <a:r>
              <a:rPr lang="es-ES" sz="2800" dirty="0" err="1">
                <a:solidFill>
                  <a:srgbClr val="002754"/>
                </a:solidFill>
              </a:rPr>
              <a:t>Calcipotriol</a:t>
            </a:r>
            <a:r>
              <a:rPr lang="es-ES" sz="2800" dirty="0">
                <a:solidFill>
                  <a:srgbClr val="002754"/>
                </a:solidFill>
              </a:rPr>
              <a:t>/Betametasona crema.</a:t>
            </a:r>
          </a:p>
          <a:p>
            <a:pPr>
              <a:lnSpc>
                <a:spcPct val="120000"/>
              </a:lnSpc>
            </a:pPr>
            <a:r>
              <a:rPr lang="es-ES" sz="2800" dirty="0">
                <a:solidFill>
                  <a:srgbClr val="002754"/>
                </a:solidFill>
              </a:rPr>
              <a:t>Iniciamos una </a:t>
            </a:r>
            <a:r>
              <a:rPr lang="es-ES" sz="2800" b="1" dirty="0">
                <a:solidFill>
                  <a:srgbClr val="002754"/>
                </a:solidFill>
              </a:rPr>
              <a:t>combinación de antihipertensivos </a:t>
            </a:r>
            <a:r>
              <a:rPr lang="es-ES" sz="2800" dirty="0">
                <a:solidFill>
                  <a:srgbClr val="002754"/>
                </a:solidFill>
              </a:rPr>
              <a:t>(</a:t>
            </a:r>
            <a:r>
              <a:rPr lang="es-ES" sz="2800" dirty="0" err="1">
                <a:solidFill>
                  <a:srgbClr val="002754"/>
                </a:solidFill>
              </a:rPr>
              <a:t>ramipril</a:t>
            </a:r>
            <a:r>
              <a:rPr lang="es-ES" sz="2800" dirty="0">
                <a:solidFill>
                  <a:srgbClr val="002754"/>
                </a:solidFill>
              </a:rPr>
              <a:t>/amlodipino) en una única toma y un único comprimido.</a:t>
            </a:r>
          </a:p>
          <a:p>
            <a:pPr>
              <a:lnSpc>
                <a:spcPct val="120000"/>
              </a:lnSpc>
            </a:pPr>
            <a:r>
              <a:rPr lang="es-ES" sz="2800" dirty="0">
                <a:solidFill>
                  <a:srgbClr val="002754"/>
                </a:solidFill>
              </a:rPr>
              <a:t>Inicio </a:t>
            </a:r>
            <a:r>
              <a:rPr lang="es-ES" sz="2800" b="1" dirty="0">
                <a:solidFill>
                  <a:srgbClr val="002754"/>
                </a:solidFill>
              </a:rPr>
              <a:t>combinación de estatina de alta potencia + </a:t>
            </a:r>
            <a:r>
              <a:rPr lang="es-ES" sz="2800" b="1" dirty="0" err="1">
                <a:solidFill>
                  <a:srgbClr val="002754"/>
                </a:solidFill>
              </a:rPr>
              <a:t>ezetimiba</a:t>
            </a:r>
            <a:r>
              <a:rPr lang="es-ES" sz="2800" b="1" dirty="0">
                <a:solidFill>
                  <a:srgbClr val="002754"/>
                </a:solidFill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s-ES" sz="2800" dirty="0">
                <a:solidFill>
                  <a:srgbClr val="002754"/>
                </a:solidFill>
              </a:rPr>
              <a:t>Hacemos una </a:t>
            </a:r>
            <a:r>
              <a:rPr lang="es-ES" sz="2800" b="1" dirty="0">
                <a:solidFill>
                  <a:srgbClr val="002754"/>
                </a:solidFill>
              </a:rPr>
              <a:t>recomendación dietética.</a:t>
            </a:r>
            <a:endParaRPr lang="es-ES" sz="2800" dirty="0">
              <a:solidFill>
                <a:srgbClr val="002754"/>
              </a:solidFill>
            </a:endParaRPr>
          </a:p>
          <a:p>
            <a:pPr>
              <a:lnSpc>
                <a:spcPct val="120000"/>
              </a:lnSpc>
            </a:pPr>
            <a:r>
              <a:rPr lang="es-ES" sz="2800" dirty="0">
                <a:solidFill>
                  <a:srgbClr val="002754"/>
                </a:solidFill>
              </a:rPr>
              <a:t>Hacemos una </a:t>
            </a:r>
            <a:r>
              <a:rPr lang="es-ES" sz="2800" b="1" dirty="0">
                <a:solidFill>
                  <a:srgbClr val="002754"/>
                </a:solidFill>
              </a:rPr>
              <a:t>prescripción personalizada de ejercicio físico. </a:t>
            </a:r>
          </a:p>
          <a:p>
            <a:pPr>
              <a:lnSpc>
                <a:spcPct val="120000"/>
              </a:lnSpc>
            </a:pPr>
            <a:r>
              <a:rPr lang="es-ES" sz="2800" dirty="0">
                <a:solidFill>
                  <a:srgbClr val="002754"/>
                </a:solidFill>
              </a:rPr>
              <a:t>Inicio </a:t>
            </a:r>
            <a:r>
              <a:rPr lang="es-ES" sz="2800" b="1" dirty="0">
                <a:solidFill>
                  <a:srgbClr val="002754"/>
                </a:solidFill>
              </a:rPr>
              <a:t>metformina</a:t>
            </a:r>
            <a:r>
              <a:rPr lang="es-ES" sz="2800" dirty="0">
                <a:solidFill>
                  <a:srgbClr val="002754"/>
                </a:solidFill>
              </a:rPr>
              <a:t> con dosis crecientes para mejorar la tolerancia hasta 850 mg 1-0-1</a:t>
            </a:r>
          </a:p>
          <a:p>
            <a:pPr>
              <a:lnSpc>
                <a:spcPct val="120000"/>
              </a:lnSpc>
            </a:pPr>
            <a:r>
              <a:rPr lang="es-ES" sz="2800" dirty="0">
                <a:solidFill>
                  <a:srgbClr val="002754"/>
                </a:solidFill>
              </a:rPr>
              <a:t>Damos </a:t>
            </a:r>
            <a:r>
              <a:rPr lang="es-ES" sz="2800" b="1" dirty="0">
                <a:solidFill>
                  <a:srgbClr val="002754"/>
                </a:solidFill>
              </a:rPr>
              <a:t>consejo antitabaco</a:t>
            </a:r>
            <a:endParaRPr lang="es-ES" sz="2000" dirty="0">
              <a:solidFill>
                <a:srgbClr val="002754"/>
              </a:solidFill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14763443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DE5E99-DE6D-3066-305F-1F941C61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Mis conclusiones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784FECE-7D0E-5518-B3AE-81FE2186E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10379">
            <a:off x="870727" y="1471859"/>
            <a:ext cx="1122563" cy="2498468"/>
          </a:xfrm>
          <a:prstGeom prst="rect">
            <a:avLst/>
          </a:prstGeom>
        </p:spPr>
      </p:pic>
      <p:grpSp>
        <p:nvGrpSpPr>
          <p:cNvPr id="4" name="Group 12">
            <a:extLst>
              <a:ext uri="{FF2B5EF4-FFF2-40B4-BE49-F238E27FC236}">
                <a16:creationId xmlns:a16="http://schemas.microsoft.com/office/drawing/2014/main" id="{AB3B2996-B811-267A-D449-F2D01D6C90BA}"/>
              </a:ext>
            </a:extLst>
          </p:cNvPr>
          <p:cNvGrpSpPr/>
          <p:nvPr/>
        </p:nvGrpSpPr>
        <p:grpSpPr>
          <a:xfrm>
            <a:off x="3372930" y="1775380"/>
            <a:ext cx="8587841" cy="4078881"/>
            <a:chOff x="211058" y="1589814"/>
            <a:chExt cx="8094144" cy="4050453"/>
          </a:xfrm>
        </p:grpSpPr>
        <p:pic>
          <p:nvPicPr>
            <p:cNvPr id="5" name="Picture 25" descr="A picture containing indoor, person, sitting, book&#10;&#10;Description automatically generated">
              <a:extLst>
                <a:ext uri="{FF2B5EF4-FFF2-40B4-BE49-F238E27FC236}">
                  <a16:creationId xmlns:a16="http://schemas.microsoft.com/office/drawing/2014/main" id="{ACEA0027-6169-18E1-124B-D8B8FFE58B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26" t="18883" r="34967" b="7777"/>
            <a:stretch/>
          </p:blipFill>
          <p:spPr>
            <a:xfrm rot="5400000">
              <a:off x="6855796" y="1589814"/>
              <a:ext cx="1449406" cy="1449406"/>
            </a:xfrm>
            <a:prstGeom prst="roundRect">
              <a:avLst/>
            </a:prstGeom>
            <a:ln w="38100">
              <a:gradFill flip="none" rotWithShape="1">
                <a:gsLst>
                  <a:gs pos="27898">
                    <a:srgbClr val="2B8DB5"/>
                  </a:gs>
                  <a:gs pos="0">
                    <a:srgbClr val="006782"/>
                  </a:gs>
                  <a:gs pos="56000">
                    <a:srgbClr val="3EB1C2"/>
                  </a:gs>
                  <a:gs pos="78000">
                    <a:srgbClr val="6DCED7"/>
                  </a:gs>
                  <a:gs pos="100000">
                    <a:srgbClr val="6DCED7"/>
                  </a:gs>
                </a:gsLst>
                <a:lin ang="18900000" scaled="1"/>
                <a:tileRect/>
              </a:gradFill>
            </a:ln>
          </p:spPr>
        </p:pic>
        <p:pic>
          <p:nvPicPr>
            <p:cNvPr id="6" name="Picture 26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3D0191A4-3923-C91D-D0FE-86E4586F2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" t="12154" r="35093" b="6728"/>
            <a:stretch/>
          </p:blipFill>
          <p:spPr>
            <a:xfrm rot="5400000">
              <a:off x="3531756" y="1595736"/>
              <a:ext cx="1449406" cy="1449406"/>
            </a:xfrm>
            <a:prstGeom prst="roundRect">
              <a:avLst/>
            </a:prstGeom>
            <a:ln w="38100">
              <a:gradFill flip="none" rotWithShape="1">
                <a:gsLst>
                  <a:gs pos="64000">
                    <a:srgbClr val="3EB1C2"/>
                  </a:gs>
                  <a:gs pos="0">
                    <a:srgbClr val="006782"/>
                  </a:gs>
                  <a:gs pos="32000">
                    <a:srgbClr val="2B8DB5"/>
                  </a:gs>
                  <a:gs pos="83000">
                    <a:srgbClr val="6DCED7"/>
                  </a:gs>
                  <a:gs pos="100000">
                    <a:srgbClr val="87CFD9"/>
                  </a:gs>
                </a:gsLst>
                <a:lin ang="18900000" scaled="1"/>
                <a:tileRect/>
              </a:gradFill>
            </a:ln>
          </p:spPr>
        </p:pic>
        <p:pic>
          <p:nvPicPr>
            <p:cNvPr id="8" name="Picture 27" descr="A picture containing tattoo, food&#10;&#10;Description automatically generated">
              <a:extLst>
                <a:ext uri="{FF2B5EF4-FFF2-40B4-BE49-F238E27FC236}">
                  <a16:creationId xmlns:a16="http://schemas.microsoft.com/office/drawing/2014/main" id="{2BBAB692-B69F-6398-ACFA-831580F82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4" t="12439" r="35838" b="6444"/>
            <a:stretch/>
          </p:blipFill>
          <p:spPr>
            <a:xfrm rot="5400000">
              <a:off x="1865231" y="1589814"/>
              <a:ext cx="1449406" cy="1449406"/>
            </a:xfrm>
            <a:prstGeom prst="roundRect">
              <a:avLst/>
            </a:prstGeom>
            <a:ln w="38100">
              <a:gradFill flip="none" rotWithShape="1">
                <a:gsLst>
                  <a:gs pos="0">
                    <a:srgbClr val="006782"/>
                  </a:gs>
                  <a:gs pos="19000">
                    <a:srgbClr val="2B8DB5"/>
                  </a:gs>
                  <a:gs pos="47000">
                    <a:srgbClr val="3EB1C2"/>
                  </a:gs>
                  <a:gs pos="93694">
                    <a:srgbClr val="87CFD9"/>
                  </a:gs>
                  <a:gs pos="73000">
                    <a:srgbClr val="6DCED7"/>
                  </a:gs>
                </a:gsLst>
                <a:lin ang="18900000" scaled="1"/>
                <a:tileRect/>
              </a:gradFill>
            </a:ln>
          </p:spPr>
        </p:pic>
        <p:pic>
          <p:nvPicPr>
            <p:cNvPr id="9" name="Picture 28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C46AE25F-A67D-FB81-BEAD-D74CBEC538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8" t="7766" r="35246" b="9584"/>
            <a:stretch/>
          </p:blipFill>
          <p:spPr>
            <a:xfrm rot="5400000">
              <a:off x="211058" y="1595736"/>
              <a:ext cx="1449406" cy="1449406"/>
            </a:xfrm>
            <a:prstGeom prst="roundRect">
              <a:avLst/>
            </a:prstGeom>
            <a:ln w="38100">
              <a:gradFill flip="none" rotWithShape="1">
                <a:gsLst>
                  <a:gs pos="32000">
                    <a:srgbClr val="2B8DB5"/>
                  </a:gs>
                  <a:gs pos="60000">
                    <a:srgbClr val="3EB1C2"/>
                  </a:gs>
                  <a:gs pos="93000">
                    <a:srgbClr val="6DCED7"/>
                  </a:gs>
                  <a:gs pos="0">
                    <a:srgbClr val="006782"/>
                  </a:gs>
                </a:gsLst>
                <a:lin ang="18900000" scaled="1"/>
                <a:tileRect/>
              </a:gradFill>
            </a:ln>
          </p:spPr>
        </p:pic>
        <p:pic>
          <p:nvPicPr>
            <p:cNvPr id="10" name="Picture 29" descr="A picture containing food&#10;&#10;Description automatically generated">
              <a:extLst>
                <a:ext uri="{FF2B5EF4-FFF2-40B4-BE49-F238E27FC236}">
                  <a16:creationId xmlns:a16="http://schemas.microsoft.com/office/drawing/2014/main" id="{EDBA4EA4-53A6-6F91-A476-361DBD718D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16441" r="39493" b="2883"/>
            <a:stretch/>
          </p:blipFill>
          <p:spPr>
            <a:xfrm rot="5400000">
              <a:off x="5193776" y="1595736"/>
              <a:ext cx="1449406" cy="1449406"/>
            </a:xfrm>
            <a:prstGeom prst="roundRect">
              <a:avLst/>
            </a:prstGeom>
            <a:ln w="38100">
              <a:gradFill flip="none" rotWithShape="1">
                <a:gsLst>
                  <a:gs pos="34243">
                    <a:srgbClr val="2B8DB5"/>
                  </a:gs>
                  <a:gs pos="0">
                    <a:srgbClr val="006782"/>
                  </a:gs>
                  <a:gs pos="100000">
                    <a:srgbClr val="87CFD9"/>
                  </a:gs>
                  <a:gs pos="54000">
                    <a:srgbClr val="3EB1C2"/>
                  </a:gs>
                  <a:gs pos="76000">
                    <a:srgbClr val="6DCED7"/>
                  </a:gs>
                </a:gsLst>
                <a:lin ang="18900000" scaled="1"/>
                <a:tileRect/>
              </a:gradFill>
            </a:ln>
          </p:spPr>
        </p:pic>
        <p:grpSp>
          <p:nvGrpSpPr>
            <p:cNvPr id="12" name="Group 7">
              <a:extLst>
                <a:ext uri="{FF2B5EF4-FFF2-40B4-BE49-F238E27FC236}">
                  <a16:creationId xmlns:a16="http://schemas.microsoft.com/office/drawing/2014/main" id="{76937105-F803-7DA5-F27D-A99422C26D3F}"/>
                </a:ext>
              </a:extLst>
            </p:cNvPr>
            <p:cNvGrpSpPr/>
            <p:nvPr/>
          </p:nvGrpSpPr>
          <p:grpSpPr>
            <a:xfrm>
              <a:off x="1473929" y="2083649"/>
              <a:ext cx="565486" cy="533400"/>
              <a:chOff x="1481723" y="3195970"/>
              <a:chExt cx="565486" cy="533400"/>
            </a:xfrm>
          </p:grpSpPr>
          <p:sp>
            <p:nvSpPr>
              <p:cNvPr id="65" name="Oval 6">
                <a:extLst>
                  <a:ext uri="{FF2B5EF4-FFF2-40B4-BE49-F238E27FC236}">
                    <a16:creationId xmlns:a16="http://schemas.microsoft.com/office/drawing/2014/main" id="{03876DC0-A607-789F-EA53-B6CCB1F101CC}"/>
                  </a:ext>
                </a:extLst>
              </p:cNvPr>
              <p:cNvSpPr/>
              <p:nvPr/>
            </p:nvSpPr>
            <p:spPr>
              <a:xfrm>
                <a:off x="1481723" y="3195970"/>
                <a:ext cx="565486" cy="533400"/>
              </a:xfrm>
              <a:prstGeom prst="ellipse">
                <a:avLst/>
              </a:prstGeom>
              <a:solidFill>
                <a:schemeClr val="bg1">
                  <a:alpha val="81961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Chevron 44">
                <a:extLst>
                  <a:ext uri="{FF2B5EF4-FFF2-40B4-BE49-F238E27FC236}">
                    <a16:creationId xmlns:a16="http://schemas.microsoft.com/office/drawing/2014/main" id="{3C224B92-7F00-76AA-591A-2BC721D00156}"/>
                  </a:ext>
                </a:extLst>
              </p:cNvPr>
              <p:cNvSpPr/>
              <p:nvPr/>
            </p:nvSpPr>
            <p:spPr>
              <a:xfrm>
                <a:off x="1606107" y="3283734"/>
                <a:ext cx="333285" cy="36068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55">
              <a:extLst>
                <a:ext uri="{FF2B5EF4-FFF2-40B4-BE49-F238E27FC236}">
                  <a16:creationId xmlns:a16="http://schemas.microsoft.com/office/drawing/2014/main" id="{78778E8C-D6D3-5949-F178-6A6B49DB284E}"/>
                </a:ext>
              </a:extLst>
            </p:cNvPr>
            <p:cNvGrpSpPr/>
            <p:nvPr/>
          </p:nvGrpSpPr>
          <p:grpSpPr>
            <a:xfrm>
              <a:off x="3161958" y="2086448"/>
              <a:ext cx="565486" cy="533400"/>
              <a:chOff x="1481723" y="3195970"/>
              <a:chExt cx="565486" cy="533400"/>
            </a:xfrm>
          </p:grpSpPr>
          <p:sp>
            <p:nvSpPr>
              <p:cNvPr id="63" name="Oval 56">
                <a:extLst>
                  <a:ext uri="{FF2B5EF4-FFF2-40B4-BE49-F238E27FC236}">
                    <a16:creationId xmlns:a16="http://schemas.microsoft.com/office/drawing/2014/main" id="{D244C496-6C16-AB2C-A5D6-B146BD504A60}"/>
                  </a:ext>
                </a:extLst>
              </p:cNvPr>
              <p:cNvSpPr/>
              <p:nvPr/>
            </p:nvSpPr>
            <p:spPr>
              <a:xfrm>
                <a:off x="1481723" y="3195970"/>
                <a:ext cx="565486" cy="533400"/>
              </a:xfrm>
              <a:prstGeom prst="ellipse">
                <a:avLst/>
              </a:prstGeom>
              <a:solidFill>
                <a:schemeClr val="bg1">
                  <a:alpha val="81961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Chevron 57">
                <a:extLst>
                  <a:ext uri="{FF2B5EF4-FFF2-40B4-BE49-F238E27FC236}">
                    <a16:creationId xmlns:a16="http://schemas.microsoft.com/office/drawing/2014/main" id="{9773EC78-9C1C-74EF-5947-01AF03F03348}"/>
                  </a:ext>
                </a:extLst>
              </p:cNvPr>
              <p:cNvSpPr/>
              <p:nvPr/>
            </p:nvSpPr>
            <p:spPr>
              <a:xfrm>
                <a:off x="1606107" y="3283734"/>
                <a:ext cx="333285" cy="36068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8" name="Group 58">
              <a:extLst>
                <a:ext uri="{FF2B5EF4-FFF2-40B4-BE49-F238E27FC236}">
                  <a16:creationId xmlns:a16="http://schemas.microsoft.com/office/drawing/2014/main" id="{CC4E57E7-9724-28F1-0089-66B636A02E62}"/>
                </a:ext>
              </a:extLst>
            </p:cNvPr>
            <p:cNvGrpSpPr/>
            <p:nvPr/>
          </p:nvGrpSpPr>
          <p:grpSpPr>
            <a:xfrm>
              <a:off x="4828483" y="2086448"/>
              <a:ext cx="565486" cy="533400"/>
              <a:chOff x="1481723" y="3195970"/>
              <a:chExt cx="565486" cy="533400"/>
            </a:xfrm>
          </p:grpSpPr>
          <p:sp>
            <p:nvSpPr>
              <p:cNvPr id="61" name="Oval 59">
                <a:extLst>
                  <a:ext uri="{FF2B5EF4-FFF2-40B4-BE49-F238E27FC236}">
                    <a16:creationId xmlns:a16="http://schemas.microsoft.com/office/drawing/2014/main" id="{0574D0E1-C4FE-3B70-A20D-3104885B7303}"/>
                  </a:ext>
                </a:extLst>
              </p:cNvPr>
              <p:cNvSpPr/>
              <p:nvPr/>
            </p:nvSpPr>
            <p:spPr>
              <a:xfrm>
                <a:off x="1481723" y="3195970"/>
                <a:ext cx="565486" cy="533400"/>
              </a:xfrm>
              <a:prstGeom prst="ellipse">
                <a:avLst/>
              </a:prstGeom>
              <a:solidFill>
                <a:schemeClr val="bg1">
                  <a:alpha val="81961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2" name="Chevron 60">
                <a:extLst>
                  <a:ext uri="{FF2B5EF4-FFF2-40B4-BE49-F238E27FC236}">
                    <a16:creationId xmlns:a16="http://schemas.microsoft.com/office/drawing/2014/main" id="{21F37501-DA78-EC4A-7EDB-B336D83ECF17}"/>
                  </a:ext>
                </a:extLst>
              </p:cNvPr>
              <p:cNvSpPr/>
              <p:nvPr/>
            </p:nvSpPr>
            <p:spPr>
              <a:xfrm>
                <a:off x="1606107" y="3283734"/>
                <a:ext cx="333285" cy="36068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61">
              <a:extLst>
                <a:ext uri="{FF2B5EF4-FFF2-40B4-BE49-F238E27FC236}">
                  <a16:creationId xmlns:a16="http://schemas.microsoft.com/office/drawing/2014/main" id="{FF711072-3246-08A0-5C89-498C3F4F81CC}"/>
                </a:ext>
              </a:extLst>
            </p:cNvPr>
            <p:cNvGrpSpPr/>
            <p:nvPr/>
          </p:nvGrpSpPr>
          <p:grpSpPr>
            <a:xfrm>
              <a:off x="6508021" y="2083649"/>
              <a:ext cx="565486" cy="533400"/>
              <a:chOff x="1481723" y="3195970"/>
              <a:chExt cx="565486" cy="533400"/>
            </a:xfrm>
          </p:grpSpPr>
          <p:sp>
            <p:nvSpPr>
              <p:cNvPr id="59" name="Oval 62">
                <a:extLst>
                  <a:ext uri="{FF2B5EF4-FFF2-40B4-BE49-F238E27FC236}">
                    <a16:creationId xmlns:a16="http://schemas.microsoft.com/office/drawing/2014/main" id="{B5AF1A96-8B48-0073-328F-08C14FFF402A}"/>
                  </a:ext>
                </a:extLst>
              </p:cNvPr>
              <p:cNvSpPr/>
              <p:nvPr/>
            </p:nvSpPr>
            <p:spPr>
              <a:xfrm>
                <a:off x="1481723" y="3195970"/>
                <a:ext cx="565486" cy="533400"/>
              </a:xfrm>
              <a:prstGeom prst="ellipse">
                <a:avLst/>
              </a:prstGeom>
              <a:solidFill>
                <a:schemeClr val="bg1">
                  <a:alpha val="81961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Chevron 63">
                <a:extLst>
                  <a:ext uri="{FF2B5EF4-FFF2-40B4-BE49-F238E27FC236}">
                    <a16:creationId xmlns:a16="http://schemas.microsoft.com/office/drawing/2014/main" id="{1CA7C13A-3925-85D0-6E03-AFFFA9B3753D}"/>
                  </a:ext>
                </a:extLst>
              </p:cNvPr>
              <p:cNvSpPr/>
              <p:nvPr/>
            </p:nvSpPr>
            <p:spPr>
              <a:xfrm>
                <a:off x="1606107" y="3283734"/>
                <a:ext cx="333285" cy="360686"/>
              </a:xfrm>
              <a:prstGeom prst="chevron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0" name="Group 8">
              <a:extLst>
                <a:ext uri="{FF2B5EF4-FFF2-40B4-BE49-F238E27FC236}">
                  <a16:creationId xmlns:a16="http://schemas.microsoft.com/office/drawing/2014/main" id="{E44A5B98-886F-F29D-0A5F-32779E967623}"/>
                </a:ext>
              </a:extLst>
            </p:cNvPr>
            <p:cNvGrpSpPr/>
            <p:nvPr/>
          </p:nvGrpSpPr>
          <p:grpSpPr>
            <a:xfrm>
              <a:off x="211058" y="4190861"/>
              <a:ext cx="8094144" cy="1449406"/>
              <a:chOff x="211058" y="3952736"/>
              <a:chExt cx="8094144" cy="1449406"/>
            </a:xfrm>
          </p:grpSpPr>
          <p:pic>
            <p:nvPicPr>
              <p:cNvPr id="42" name="Picture 39" descr="A picture containing food&#10;&#10;Description automatically generated">
                <a:extLst>
                  <a:ext uri="{FF2B5EF4-FFF2-40B4-BE49-F238E27FC236}">
                    <a16:creationId xmlns:a16="http://schemas.microsoft.com/office/drawing/2014/main" id="{8823FA97-F246-4505-DD31-1BEDB431D0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0" t="14093" r="35223" b="3685"/>
              <a:stretch/>
            </p:blipFill>
            <p:spPr>
              <a:xfrm rot="5400000">
                <a:off x="211058" y="3952736"/>
                <a:ext cx="1449406" cy="1449406"/>
              </a:xfrm>
              <a:prstGeom prst="roundRect">
                <a:avLst/>
              </a:prstGeom>
              <a:ln w="38100">
                <a:gradFill flip="none" rotWithShape="1">
                  <a:gsLst>
                    <a:gs pos="28860">
                      <a:srgbClr val="2B8DB5"/>
                    </a:gs>
                    <a:gs pos="0">
                      <a:srgbClr val="006782"/>
                    </a:gs>
                    <a:gs pos="74000">
                      <a:srgbClr val="6DCED7"/>
                    </a:gs>
                    <a:gs pos="52000">
                      <a:srgbClr val="3EB1C2"/>
                    </a:gs>
                    <a:gs pos="100000">
                      <a:srgbClr val="87CFD9"/>
                    </a:gs>
                  </a:gsLst>
                  <a:lin ang="18900000" scaled="1"/>
                  <a:tileRect/>
                </a:gradFill>
              </a:ln>
            </p:spPr>
          </p:pic>
          <p:pic>
            <p:nvPicPr>
              <p:cNvPr id="43" name="Picture 40" descr="A picture containing tattoo, woman, food&#10;&#10;Description automatically generated">
                <a:extLst>
                  <a:ext uri="{FF2B5EF4-FFF2-40B4-BE49-F238E27FC236}">
                    <a16:creationId xmlns:a16="http://schemas.microsoft.com/office/drawing/2014/main" id="{60E00411-C6C0-38F3-D240-2503270284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84" t="9863" r="37650" b="7916"/>
              <a:stretch/>
            </p:blipFill>
            <p:spPr>
              <a:xfrm rot="5400000">
                <a:off x="1871407" y="3952736"/>
                <a:ext cx="1449406" cy="1449406"/>
              </a:xfrm>
              <a:prstGeom prst="roundRect">
                <a:avLst/>
              </a:prstGeom>
              <a:ln w="38100">
                <a:gradFill flip="none" rotWithShape="1">
                  <a:gsLst>
                    <a:gs pos="27898">
                      <a:srgbClr val="2B8DB5"/>
                    </a:gs>
                    <a:gs pos="0">
                      <a:srgbClr val="006782"/>
                    </a:gs>
                    <a:gs pos="56000">
                      <a:srgbClr val="3EB1C2"/>
                    </a:gs>
                    <a:gs pos="78000">
                      <a:srgbClr val="6DCED7"/>
                    </a:gs>
                    <a:gs pos="100000">
                      <a:srgbClr val="6DCED7"/>
                    </a:gs>
                  </a:gsLst>
                  <a:lin ang="18900000" scaled="1"/>
                  <a:tileRect/>
                </a:gradFill>
              </a:ln>
            </p:spPr>
          </p:pic>
          <p:pic>
            <p:nvPicPr>
              <p:cNvPr id="44" name="Picture 41" descr="A picture containing food&#10;&#10;Description automatically generated">
                <a:extLst>
                  <a:ext uri="{FF2B5EF4-FFF2-40B4-BE49-F238E27FC236}">
                    <a16:creationId xmlns:a16="http://schemas.microsoft.com/office/drawing/2014/main" id="{DB9BA6E8-CDEE-5474-DA5C-58535BF49FE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03" t="1652" r="31103" b="8091"/>
              <a:stretch/>
            </p:blipFill>
            <p:spPr>
              <a:xfrm rot="5400000">
                <a:off x="3531756" y="3952736"/>
                <a:ext cx="1449406" cy="1449406"/>
              </a:xfrm>
              <a:prstGeom prst="roundRect">
                <a:avLst/>
              </a:prstGeom>
              <a:ln w="38100">
                <a:gradFill flip="none" rotWithShape="1">
                  <a:gsLst>
                    <a:gs pos="27898">
                      <a:srgbClr val="2B8DB5"/>
                    </a:gs>
                    <a:gs pos="0">
                      <a:srgbClr val="006782"/>
                    </a:gs>
                    <a:gs pos="56000">
                      <a:srgbClr val="3EB1C2"/>
                    </a:gs>
                    <a:gs pos="78000">
                      <a:srgbClr val="6DCED7"/>
                    </a:gs>
                    <a:gs pos="100000">
                      <a:srgbClr val="6DCED7"/>
                    </a:gs>
                  </a:gsLst>
                  <a:lin ang="18900000" scaled="1"/>
                  <a:tileRect/>
                </a:gradFill>
              </a:ln>
            </p:spPr>
          </p:pic>
          <p:pic>
            <p:nvPicPr>
              <p:cNvPr id="45" name="Picture 42" descr="A picture containing person, indoor, man, sitting&#10;&#10;Description automatically generated">
                <a:extLst>
                  <a:ext uri="{FF2B5EF4-FFF2-40B4-BE49-F238E27FC236}">
                    <a16:creationId xmlns:a16="http://schemas.microsoft.com/office/drawing/2014/main" id="{23203EC6-33E6-2D41-3E56-F2FD560B12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2" t="13161" r="35296" b="8182"/>
              <a:stretch/>
            </p:blipFill>
            <p:spPr>
              <a:xfrm rot="5400000">
                <a:off x="5193776" y="3952736"/>
                <a:ext cx="1449406" cy="1449406"/>
              </a:xfrm>
              <a:prstGeom prst="roundRect">
                <a:avLst/>
              </a:prstGeom>
              <a:ln w="38100">
                <a:gradFill flip="none" rotWithShape="1">
                  <a:gsLst>
                    <a:gs pos="27898">
                      <a:srgbClr val="2B8DB5"/>
                    </a:gs>
                    <a:gs pos="0">
                      <a:srgbClr val="006782"/>
                    </a:gs>
                    <a:gs pos="56000">
                      <a:srgbClr val="3EB1C2"/>
                    </a:gs>
                    <a:gs pos="78000">
                      <a:srgbClr val="6DCED7"/>
                    </a:gs>
                    <a:gs pos="100000">
                      <a:srgbClr val="6DCED7"/>
                    </a:gs>
                  </a:gsLst>
                  <a:lin ang="18900000" scaled="1"/>
                  <a:tileRect/>
                </a:gradFill>
              </a:ln>
            </p:spPr>
          </p:pic>
          <p:pic>
            <p:nvPicPr>
              <p:cNvPr id="46" name="Picture 43" descr="A picture containing food, man&#10;&#10;Description automatically generated">
                <a:extLst>
                  <a:ext uri="{FF2B5EF4-FFF2-40B4-BE49-F238E27FC236}">
                    <a16:creationId xmlns:a16="http://schemas.microsoft.com/office/drawing/2014/main" id="{534D3B34-97B4-62C7-48E8-3E4343F596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63" t="14929" r="41726" b="12125"/>
              <a:stretch/>
            </p:blipFill>
            <p:spPr>
              <a:xfrm rot="5400000">
                <a:off x="6855796" y="3952736"/>
                <a:ext cx="1449406" cy="1449406"/>
              </a:xfrm>
              <a:prstGeom prst="roundRect">
                <a:avLst/>
              </a:prstGeom>
              <a:ln w="38100">
                <a:gradFill flip="none" rotWithShape="1">
                  <a:gsLst>
                    <a:gs pos="27898">
                      <a:srgbClr val="2B8DB5"/>
                    </a:gs>
                    <a:gs pos="0">
                      <a:srgbClr val="006782"/>
                    </a:gs>
                    <a:gs pos="56000">
                      <a:srgbClr val="3EB1C2"/>
                    </a:gs>
                    <a:gs pos="78000">
                      <a:srgbClr val="6DCED7"/>
                    </a:gs>
                    <a:gs pos="100000">
                      <a:srgbClr val="6DCED7"/>
                    </a:gs>
                  </a:gsLst>
                  <a:lin ang="18900000" scaled="1"/>
                  <a:tileRect/>
                </a:gradFill>
              </a:ln>
            </p:spPr>
          </p:pic>
          <p:grpSp>
            <p:nvGrpSpPr>
              <p:cNvPr id="47" name="Group 64">
                <a:extLst>
                  <a:ext uri="{FF2B5EF4-FFF2-40B4-BE49-F238E27FC236}">
                    <a16:creationId xmlns:a16="http://schemas.microsoft.com/office/drawing/2014/main" id="{CE4858C3-3888-7E7D-1D22-8C70BCFDF54A}"/>
                  </a:ext>
                </a:extLst>
              </p:cNvPr>
              <p:cNvGrpSpPr/>
              <p:nvPr/>
            </p:nvGrpSpPr>
            <p:grpSpPr>
              <a:xfrm>
                <a:off x="1473929" y="4413286"/>
                <a:ext cx="565486" cy="533400"/>
                <a:chOff x="1481723" y="3195970"/>
                <a:chExt cx="565486" cy="533400"/>
              </a:xfrm>
            </p:grpSpPr>
            <p:sp>
              <p:nvSpPr>
                <p:cNvPr id="57" name="Oval 65">
                  <a:extLst>
                    <a:ext uri="{FF2B5EF4-FFF2-40B4-BE49-F238E27FC236}">
                      <a16:creationId xmlns:a16="http://schemas.microsoft.com/office/drawing/2014/main" id="{FB850659-0025-4EA7-63E1-5E723BDA4802}"/>
                    </a:ext>
                  </a:extLst>
                </p:cNvPr>
                <p:cNvSpPr/>
                <p:nvPr/>
              </p:nvSpPr>
              <p:spPr>
                <a:xfrm>
                  <a:off x="1481723" y="3195970"/>
                  <a:ext cx="565486" cy="533400"/>
                </a:xfrm>
                <a:prstGeom prst="ellipse">
                  <a:avLst/>
                </a:prstGeom>
                <a:solidFill>
                  <a:schemeClr val="bg1">
                    <a:alpha val="81961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8" name="Chevron 66">
                  <a:extLst>
                    <a:ext uri="{FF2B5EF4-FFF2-40B4-BE49-F238E27FC236}">
                      <a16:creationId xmlns:a16="http://schemas.microsoft.com/office/drawing/2014/main" id="{0BDFBA5A-45FD-BD34-28E2-E189DFF711C9}"/>
                    </a:ext>
                  </a:extLst>
                </p:cNvPr>
                <p:cNvSpPr/>
                <p:nvPr/>
              </p:nvSpPr>
              <p:spPr>
                <a:xfrm>
                  <a:off x="1606107" y="3283734"/>
                  <a:ext cx="333285" cy="360686"/>
                </a:xfrm>
                <a:prstGeom prst="chevron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8" name="Group 67">
                <a:extLst>
                  <a:ext uri="{FF2B5EF4-FFF2-40B4-BE49-F238E27FC236}">
                    <a16:creationId xmlns:a16="http://schemas.microsoft.com/office/drawing/2014/main" id="{78F417C4-E60F-234A-6CD5-41E3CE055E17}"/>
                  </a:ext>
                </a:extLst>
              </p:cNvPr>
              <p:cNvGrpSpPr/>
              <p:nvPr/>
            </p:nvGrpSpPr>
            <p:grpSpPr>
              <a:xfrm>
                <a:off x="3161958" y="4416085"/>
                <a:ext cx="565486" cy="533400"/>
                <a:chOff x="1481723" y="3195970"/>
                <a:chExt cx="565486" cy="533400"/>
              </a:xfrm>
            </p:grpSpPr>
            <p:sp>
              <p:nvSpPr>
                <p:cNvPr id="55" name="Oval 68">
                  <a:extLst>
                    <a:ext uri="{FF2B5EF4-FFF2-40B4-BE49-F238E27FC236}">
                      <a16:creationId xmlns:a16="http://schemas.microsoft.com/office/drawing/2014/main" id="{7213B43A-91DE-805B-056E-9F34797E458E}"/>
                    </a:ext>
                  </a:extLst>
                </p:cNvPr>
                <p:cNvSpPr/>
                <p:nvPr/>
              </p:nvSpPr>
              <p:spPr>
                <a:xfrm>
                  <a:off x="1481723" y="3195970"/>
                  <a:ext cx="565486" cy="533400"/>
                </a:xfrm>
                <a:prstGeom prst="ellipse">
                  <a:avLst/>
                </a:prstGeom>
                <a:solidFill>
                  <a:schemeClr val="bg1">
                    <a:alpha val="81961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Chevron 69">
                  <a:extLst>
                    <a:ext uri="{FF2B5EF4-FFF2-40B4-BE49-F238E27FC236}">
                      <a16:creationId xmlns:a16="http://schemas.microsoft.com/office/drawing/2014/main" id="{1837265A-F0F0-7C5D-1567-8A4BAC6BBF01}"/>
                    </a:ext>
                  </a:extLst>
                </p:cNvPr>
                <p:cNvSpPr/>
                <p:nvPr/>
              </p:nvSpPr>
              <p:spPr>
                <a:xfrm>
                  <a:off x="1606107" y="3283734"/>
                  <a:ext cx="333285" cy="360686"/>
                </a:xfrm>
                <a:prstGeom prst="chevron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9" name="Group 70">
                <a:extLst>
                  <a:ext uri="{FF2B5EF4-FFF2-40B4-BE49-F238E27FC236}">
                    <a16:creationId xmlns:a16="http://schemas.microsoft.com/office/drawing/2014/main" id="{BEE770B5-E100-D087-AD86-E697A2F00183}"/>
                  </a:ext>
                </a:extLst>
              </p:cNvPr>
              <p:cNvGrpSpPr/>
              <p:nvPr/>
            </p:nvGrpSpPr>
            <p:grpSpPr>
              <a:xfrm>
                <a:off x="4828483" y="4416085"/>
                <a:ext cx="565486" cy="533400"/>
                <a:chOff x="1481723" y="3195970"/>
                <a:chExt cx="565486" cy="533400"/>
              </a:xfrm>
            </p:grpSpPr>
            <p:sp>
              <p:nvSpPr>
                <p:cNvPr id="53" name="Oval 72">
                  <a:extLst>
                    <a:ext uri="{FF2B5EF4-FFF2-40B4-BE49-F238E27FC236}">
                      <a16:creationId xmlns:a16="http://schemas.microsoft.com/office/drawing/2014/main" id="{FB43D459-AF0E-BAD2-672C-3813AE47DB97}"/>
                    </a:ext>
                  </a:extLst>
                </p:cNvPr>
                <p:cNvSpPr/>
                <p:nvPr/>
              </p:nvSpPr>
              <p:spPr>
                <a:xfrm>
                  <a:off x="1481723" y="3195970"/>
                  <a:ext cx="565486" cy="533400"/>
                </a:xfrm>
                <a:prstGeom prst="ellipse">
                  <a:avLst/>
                </a:prstGeom>
                <a:solidFill>
                  <a:schemeClr val="bg1">
                    <a:alpha val="81961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4" name="Chevron 73">
                  <a:extLst>
                    <a:ext uri="{FF2B5EF4-FFF2-40B4-BE49-F238E27FC236}">
                      <a16:creationId xmlns:a16="http://schemas.microsoft.com/office/drawing/2014/main" id="{A3F18568-EC0D-D1DF-E476-A2591CDA0FB7}"/>
                    </a:ext>
                  </a:extLst>
                </p:cNvPr>
                <p:cNvSpPr/>
                <p:nvPr/>
              </p:nvSpPr>
              <p:spPr>
                <a:xfrm>
                  <a:off x="1606107" y="3283734"/>
                  <a:ext cx="333285" cy="360686"/>
                </a:xfrm>
                <a:prstGeom prst="chevron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50" name="Group 74">
                <a:extLst>
                  <a:ext uri="{FF2B5EF4-FFF2-40B4-BE49-F238E27FC236}">
                    <a16:creationId xmlns:a16="http://schemas.microsoft.com/office/drawing/2014/main" id="{3EBF77BF-FB7D-5ED0-6DD6-A20399D7BAEC}"/>
                  </a:ext>
                </a:extLst>
              </p:cNvPr>
              <p:cNvGrpSpPr/>
              <p:nvPr/>
            </p:nvGrpSpPr>
            <p:grpSpPr>
              <a:xfrm>
                <a:off x="6508021" y="4413286"/>
                <a:ext cx="565486" cy="533400"/>
                <a:chOff x="1481723" y="3195970"/>
                <a:chExt cx="565486" cy="533400"/>
              </a:xfrm>
            </p:grpSpPr>
            <p:sp>
              <p:nvSpPr>
                <p:cNvPr id="51" name="Oval 75">
                  <a:extLst>
                    <a:ext uri="{FF2B5EF4-FFF2-40B4-BE49-F238E27FC236}">
                      <a16:creationId xmlns:a16="http://schemas.microsoft.com/office/drawing/2014/main" id="{FDCC6E74-E2B4-7C1E-B70E-377E00ECB155}"/>
                    </a:ext>
                  </a:extLst>
                </p:cNvPr>
                <p:cNvSpPr/>
                <p:nvPr/>
              </p:nvSpPr>
              <p:spPr>
                <a:xfrm>
                  <a:off x="1481723" y="3195970"/>
                  <a:ext cx="565486" cy="533400"/>
                </a:xfrm>
                <a:prstGeom prst="ellipse">
                  <a:avLst/>
                </a:prstGeom>
                <a:solidFill>
                  <a:schemeClr val="bg1">
                    <a:alpha val="81961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Chevron 80">
                  <a:extLst>
                    <a:ext uri="{FF2B5EF4-FFF2-40B4-BE49-F238E27FC236}">
                      <a16:creationId xmlns:a16="http://schemas.microsoft.com/office/drawing/2014/main" id="{D73B98D1-8E97-2224-A1BF-D2977A1C7EA5}"/>
                    </a:ext>
                  </a:extLst>
                </p:cNvPr>
                <p:cNvSpPr/>
                <p:nvPr/>
              </p:nvSpPr>
              <p:spPr>
                <a:xfrm>
                  <a:off x="1606107" y="3283734"/>
                  <a:ext cx="333285" cy="360686"/>
                </a:xfrm>
                <a:prstGeom prst="chevron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cxnSp>
          <p:nvCxnSpPr>
            <p:cNvPr id="32" name="Straight Connector 11">
              <a:extLst>
                <a:ext uri="{FF2B5EF4-FFF2-40B4-BE49-F238E27FC236}">
                  <a16:creationId xmlns:a16="http://schemas.microsoft.com/office/drawing/2014/main" id="{976B1437-B51D-1BC9-0140-92EF71639FD2}"/>
                </a:ext>
              </a:extLst>
            </p:cNvPr>
            <p:cNvCxnSpPr/>
            <p:nvPr/>
          </p:nvCxnSpPr>
          <p:spPr>
            <a:xfrm>
              <a:off x="915487" y="3045142"/>
              <a:ext cx="0" cy="1116000"/>
            </a:xfrm>
            <a:prstGeom prst="line">
              <a:avLst/>
            </a:prstGeom>
            <a:ln w="38100">
              <a:solidFill>
                <a:srgbClr val="429E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81">
              <a:extLst>
                <a:ext uri="{FF2B5EF4-FFF2-40B4-BE49-F238E27FC236}">
                  <a16:creationId xmlns:a16="http://schemas.microsoft.com/office/drawing/2014/main" id="{05597465-5310-6AD3-4F7B-089046E11263}"/>
                </a:ext>
              </a:extLst>
            </p:cNvPr>
            <p:cNvCxnSpPr/>
            <p:nvPr/>
          </p:nvCxnSpPr>
          <p:spPr>
            <a:xfrm>
              <a:off x="2582362" y="3039220"/>
              <a:ext cx="0" cy="1116000"/>
            </a:xfrm>
            <a:prstGeom prst="line">
              <a:avLst/>
            </a:prstGeom>
            <a:ln w="38100">
              <a:solidFill>
                <a:srgbClr val="429E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82">
              <a:extLst>
                <a:ext uri="{FF2B5EF4-FFF2-40B4-BE49-F238E27FC236}">
                  <a16:creationId xmlns:a16="http://schemas.microsoft.com/office/drawing/2014/main" id="{4D832E26-1568-A5B6-A998-65F0205F447A}"/>
                </a:ext>
              </a:extLst>
            </p:cNvPr>
            <p:cNvCxnSpPr/>
            <p:nvPr/>
          </p:nvCxnSpPr>
          <p:spPr>
            <a:xfrm>
              <a:off x="4258762" y="3045142"/>
              <a:ext cx="0" cy="1116000"/>
            </a:xfrm>
            <a:prstGeom prst="line">
              <a:avLst/>
            </a:prstGeom>
            <a:ln w="38100">
              <a:solidFill>
                <a:srgbClr val="429E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83">
              <a:extLst>
                <a:ext uri="{FF2B5EF4-FFF2-40B4-BE49-F238E27FC236}">
                  <a16:creationId xmlns:a16="http://schemas.microsoft.com/office/drawing/2014/main" id="{1AB73A83-A227-C487-1015-6BE10FBC70CD}"/>
                </a:ext>
              </a:extLst>
            </p:cNvPr>
            <p:cNvCxnSpPr/>
            <p:nvPr/>
          </p:nvCxnSpPr>
          <p:spPr>
            <a:xfrm>
              <a:off x="5906587" y="3045142"/>
              <a:ext cx="0" cy="1116000"/>
            </a:xfrm>
            <a:prstGeom prst="line">
              <a:avLst/>
            </a:prstGeom>
            <a:ln w="38100">
              <a:solidFill>
                <a:srgbClr val="429E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84">
              <a:extLst>
                <a:ext uri="{FF2B5EF4-FFF2-40B4-BE49-F238E27FC236}">
                  <a16:creationId xmlns:a16="http://schemas.microsoft.com/office/drawing/2014/main" id="{C40FAC8D-BD23-42E5-1095-5217FC95878B}"/>
                </a:ext>
              </a:extLst>
            </p:cNvPr>
            <p:cNvCxnSpPr/>
            <p:nvPr/>
          </p:nvCxnSpPr>
          <p:spPr>
            <a:xfrm>
              <a:off x="7592512" y="3074861"/>
              <a:ext cx="0" cy="1116000"/>
            </a:xfrm>
            <a:prstGeom prst="line">
              <a:avLst/>
            </a:prstGeom>
            <a:ln w="38100">
              <a:solidFill>
                <a:srgbClr val="429EA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Marcador de contenido 2">
              <a:extLst>
                <a:ext uri="{FF2B5EF4-FFF2-40B4-BE49-F238E27FC236}">
                  <a16:creationId xmlns:a16="http://schemas.microsoft.com/office/drawing/2014/main" id="{0DD8B8C7-9920-A918-62BA-3E068C44C5C1}"/>
                </a:ext>
              </a:extLst>
            </p:cNvPr>
            <p:cNvSpPr txBox="1">
              <a:spLocks/>
            </p:cNvSpPr>
            <p:nvPr/>
          </p:nvSpPr>
          <p:spPr>
            <a:xfrm>
              <a:off x="335553" y="3438889"/>
              <a:ext cx="1140818" cy="358358"/>
            </a:xfrm>
            <a:prstGeom prst="roundRect">
              <a:avLst/>
            </a:prstGeom>
            <a:solidFill>
              <a:srgbClr val="429EA5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13"/>
                </a:buBlip>
                <a:defRPr sz="2200" b="0" i="0" kern="1200" baseline="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Al inicio</a:t>
              </a:r>
            </a:p>
          </p:txBody>
        </p:sp>
        <p:sp>
          <p:nvSpPr>
            <p:cNvPr id="38" name="Marcador de contenido 2">
              <a:extLst>
                <a:ext uri="{FF2B5EF4-FFF2-40B4-BE49-F238E27FC236}">
                  <a16:creationId xmlns:a16="http://schemas.microsoft.com/office/drawing/2014/main" id="{82725E35-8947-602C-6715-356EE005576C}"/>
                </a:ext>
              </a:extLst>
            </p:cNvPr>
            <p:cNvSpPr txBox="1">
              <a:spLocks/>
            </p:cNvSpPr>
            <p:nvPr/>
          </p:nvSpPr>
          <p:spPr>
            <a:xfrm>
              <a:off x="2002429" y="3435861"/>
              <a:ext cx="1140818" cy="358358"/>
            </a:xfrm>
            <a:prstGeom prst="roundRect">
              <a:avLst/>
            </a:prstGeom>
            <a:solidFill>
              <a:srgbClr val="429EA5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13"/>
                </a:buBlip>
                <a:defRPr sz="2200" b="0" i="0" kern="1200" baseline="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Semana 1</a:t>
              </a:r>
            </a:p>
          </p:txBody>
        </p:sp>
        <p:sp>
          <p:nvSpPr>
            <p:cNvPr id="39" name="Marcador de contenido 2">
              <a:extLst>
                <a:ext uri="{FF2B5EF4-FFF2-40B4-BE49-F238E27FC236}">
                  <a16:creationId xmlns:a16="http://schemas.microsoft.com/office/drawing/2014/main" id="{794BCC19-5185-DC35-DE4B-E3966A21BCB7}"/>
                </a:ext>
              </a:extLst>
            </p:cNvPr>
            <p:cNvSpPr txBox="1">
              <a:spLocks/>
            </p:cNvSpPr>
            <p:nvPr/>
          </p:nvSpPr>
          <p:spPr>
            <a:xfrm>
              <a:off x="3705940" y="3435861"/>
              <a:ext cx="1140818" cy="358358"/>
            </a:xfrm>
            <a:prstGeom prst="roundRect">
              <a:avLst/>
            </a:prstGeom>
            <a:solidFill>
              <a:srgbClr val="429EA5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13"/>
                </a:buBlip>
                <a:defRPr sz="2200" b="0" i="0" kern="1200" baseline="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Semana 4</a:t>
              </a:r>
            </a:p>
          </p:txBody>
        </p:sp>
        <p:sp>
          <p:nvSpPr>
            <p:cNvPr id="40" name="Marcador de contenido 2">
              <a:extLst>
                <a:ext uri="{FF2B5EF4-FFF2-40B4-BE49-F238E27FC236}">
                  <a16:creationId xmlns:a16="http://schemas.microsoft.com/office/drawing/2014/main" id="{D2809CCE-B528-B5D2-4DB2-B6166A77B091}"/>
                </a:ext>
              </a:extLst>
            </p:cNvPr>
            <p:cNvSpPr txBox="1">
              <a:spLocks/>
            </p:cNvSpPr>
            <p:nvPr/>
          </p:nvSpPr>
          <p:spPr>
            <a:xfrm>
              <a:off x="5336178" y="3435861"/>
              <a:ext cx="1140818" cy="358358"/>
            </a:xfrm>
            <a:prstGeom prst="roundRect">
              <a:avLst/>
            </a:prstGeom>
            <a:solidFill>
              <a:srgbClr val="429EA5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13"/>
                </a:buBlip>
                <a:defRPr sz="2200" b="0" i="0" kern="1200" baseline="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Semana 6</a:t>
              </a:r>
            </a:p>
          </p:txBody>
        </p:sp>
        <p:sp>
          <p:nvSpPr>
            <p:cNvPr id="41" name="Marcador de contenido 2">
              <a:extLst>
                <a:ext uri="{FF2B5EF4-FFF2-40B4-BE49-F238E27FC236}">
                  <a16:creationId xmlns:a16="http://schemas.microsoft.com/office/drawing/2014/main" id="{05B26653-5F70-5EF8-4BBF-371E6A61743B}"/>
                </a:ext>
              </a:extLst>
            </p:cNvPr>
            <p:cNvSpPr txBox="1">
              <a:spLocks/>
            </p:cNvSpPr>
            <p:nvPr/>
          </p:nvSpPr>
          <p:spPr>
            <a:xfrm>
              <a:off x="7022103" y="3438889"/>
              <a:ext cx="1140818" cy="358358"/>
            </a:xfrm>
            <a:prstGeom prst="roundRect">
              <a:avLst/>
            </a:prstGeom>
            <a:solidFill>
              <a:srgbClr val="429EA5"/>
            </a:solidFill>
            <a:ln>
              <a:noFill/>
            </a:ln>
          </p:spPr>
          <p:txBody>
            <a:bodyPr vert="horz" lIns="91440" tIns="45720" rIns="91440" bIns="45720" rtlCol="0" anchor="ctr">
              <a:no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SzPct val="100000"/>
                <a:buFontTx/>
                <a:buBlip>
                  <a:blip r:embed="rId13"/>
                </a:buBlip>
                <a:defRPr sz="2200" b="0" i="0" kern="1200" baseline="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b="0" i="0" kern="1200">
                  <a:solidFill>
                    <a:srgbClr val="6E88B0"/>
                  </a:solidFill>
                  <a:latin typeface="Arial"/>
                  <a:ea typeface="+mn-ea"/>
                  <a:cs typeface="Arial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s-ES" sz="1800" b="1" dirty="0">
                  <a:solidFill>
                    <a:schemeClr val="bg1"/>
                  </a:solidFill>
                  <a:latin typeface="+mn-lt"/>
                  <a:cs typeface="Arial" panose="020B0604020202020204" pitchFamily="34" charset="0"/>
                </a:rPr>
                <a:t>Semana 8</a:t>
              </a:r>
            </a:p>
          </p:txBody>
        </p:sp>
      </p:grpSp>
      <p:sp>
        <p:nvSpPr>
          <p:cNvPr id="67" name="Rectangle 50">
            <a:extLst>
              <a:ext uri="{FF2B5EF4-FFF2-40B4-BE49-F238E27FC236}">
                <a16:creationId xmlns:a16="http://schemas.microsoft.com/office/drawing/2014/main" id="{64F86199-27B4-2791-C6A8-762A7842D4A7}"/>
              </a:ext>
            </a:extLst>
          </p:cNvPr>
          <p:cNvSpPr/>
          <p:nvPr/>
        </p:nvSpPr>
        <p:spPr>
          <a:xfrm>
            <a:off x="1732537" y="6492875"/>
            <a:ext cx="103737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800" baseline="30000" dirty="0">
                <a:solidFill>
                  <a:srgbClr val="75787B"/>
                </a:solidFill>
                <a:cs typeface="Arial" panose="020B0604020202020204" pitchFamily="34" charset="0"/>
              </a:rPr>
              <a:t>1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Pinter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A, Green LJ,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Selmer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J, et al. A meta-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analysis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of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randomized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,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controlled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,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phase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3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trials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investigating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the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efficacy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and safety of a novel,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fixed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dose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calcipotriene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and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betamethasone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dipropionate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cream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for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the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topical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</a:t>
            </a:r>
            <a:r>
              <a:rPr lang="es-ES" sz="800" dirty="0" err="1">
                <a:solidFill>
                  <a:srgbClr val="75787B"/>
                </a:solidFill>
                <a:cs typeface="Arial" panose="020B0604020202020204" pitchFamily="34" charset="0"/>
              </a:rPr>
              <a:t>treatment</a:t>
            </a:r>
            <a:r>
              <a:rPr lang="es-ES" sz="800" dirty="0">
                <a:solidFill>
                  <a:srgbClr val="75787B"/>
                </a:solidFill>
                <a:cs typeface="Arial" panose="020B0604020202020204" pitchFamily="34" charset="0"/>
              </a:rPr>
              <a:t> of plaque psoriasis. </a:t>
            </a:r>
            <a:r>
              <a:rPr lang="da-DK" sz="800" dirty="0">
                <a:solidFill>
                  <a:srgbClr val="75787B"/>
                </a:solidFill>
                <a:cs typeface="Arial" panose="020B0604020202020204" pitchFamily="34" charset="0"/>
              </a:rPr>
              <a:t>J Eur Acad Dermatol Venereol. 2022 Feb;36(2):228-236.</a:t>
            </a:r>
            <a:endParaRPr lang="es-ES" sz="800" dirty="0">
              <a:solidFill>
                <a:schemeClr val="accent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6395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Pin en Medicina">
            <a:extLst>
              <a:ext uri="{FF2B5EF4-FFF2-40B4-BE49-F238E27FC236}">
                <a16:creationId xmlns:a16="http://schemas.microsoft.com/office/drawing/2014/main" id="{D9DDDACB-5DCC-C8CA-A0B7-AE282714BE2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749" y="4253038"/>
            <a:ext cx="1892741" cy="117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Mayo Mes de Mediciones de Presión Arterial - CESFAM Rodelillo">
            <a:extLst>
              <a:ext uri="{FF2B5EF4-FFF2-40B4-BE49-F238E27FC236}">
                <a16:creationId xmlns:a16="http://schemas.microsoft.com/office/drawing/2014/main" id="{7A647EB1-28C2-C32D-11A8-AF1C24850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908" y="4335586"/>
            <a:ext cx="1681017" cy="107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8DE5E99-DE6D-3066-305F-1F941C614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6"/>
            <a:ext cx="9264580" cy="747708"/>
          </a:xfrm>
        </p:spPr>
        <p:txBody>
          <a:bodyPr/>
          <a:lstStyle/>
          <a:p>
            <a:r>
              <a:rPr lang="es-ES" dirty="0"/>
              <a:t>Mis conclusiones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FE6BC31-A56F-AA67-A880-5F5B8450BC85}"/>
              </a:ext>
            </a:extLst>
          </p:cNvPr>
          <p:cNvGrpSpPr/>
          <p:nvPr/>
        </p:nvGrpSpPr>
        <p:grpSpPr>
          <a:xfrm>
            <a:off x="4748030" y="260094"/>
            <a:ext cx="2573097" cy="2252100"/>
            <a:chOff x="5093854" y="587633"/>
            <a:chExt cx="2573097" cy="2252100"/>
          </a:xfrm>
        </p:grpSpPr>
        <p:pic>
          <p:nvPicPr>
            <p:cNvPr id="14" name="Imagen 13" descr="Un dibujo de una cara feliz&#10;&#10;Descripción generada automáticamente con confianza baja">
              <a:extLst>
                <a:ext uri="{FF2B5EF4-FFF2-40B4-BE49-F238E27FC236}">
                  <a16:creationId xmlns:a16="http://schemas.microsoft.com/office/drawing/2014/main" id="{075B1BE7-FE04-6449-A49D-8719B1923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8764" y="1941624"/>
              <a:ext cx="893944" cy="893944"/>
            </a:xfrm>
            <a:prstGeom prst="rect">
              <a:avLst/>
            </a:prstGeom>
          </p:spPr>
        </p:pic>
        <p:pic>
          <p:nvPicPr>
            <p:cNvPr id="15" name="Imagen 14" descr="Imagen en blanco y negro de una señal de alto&#10;&#10;Descripción generada automáticamente con confianza baja">
              <a:extLst>
                <a:ext uri="{FF2B5EF4-FFF2-40B4-BE49-F238E27FC236}">
                  <a16:creationId xmlns:a16="http://schemas.microsoft.com/office/drawing/2014/main" id="{6A1AE39E-2276-6605-3723-060C55EBE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74005" y="1137981"/>
              <a:ext cx="812796" cy="812796"/>
            </a:xfrm>
            <a:prstGeom prst="ellipse">
              <a:avLst/>
            </a:prstGeom>
            <a:ln w="635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4A87619D-510F-A3C8-EC3F-3F7562E079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80403" y="1950777"/>
              <a:ext cx="888955" cy="888955"/>
            </a:xfrm>
            <a:prstGeom prst="rect">
              <a:avLst/>
            </a:prstGeom>
          </p:spPr>
        </p:pic>
        <p:sp>
          <p:nvSpPr>
            <p:cNvPr id="17" name="Triángulo isósceles 16">
              <a:extLst>
                <a:ext uri="{FF2B5EF4-FFF2-40B4-BE49-F238E27FC236}">
                  <a16:creationId xmlns:a16="http://schemas.microsoft.com/office/drawing/2014/main" id="{9ABF37FE-EA6A-F135-8148-3CF0681EEC11}"/>
                </a:ext>
              </a:extLst>
            </p:cNvPr>
            <p:cNvSpPr/>
            <p:nvPr/>
          </p:nvSpPr>
          <p:spPr>
            <a:xfrm>
              <a:off x="5093854" y="587633"/>
              <a:ext cx="2573097" cy="2252100"/>
            </a:xfrm>
            <a:prstGeom prst="triangle">
              <a:avLst/>
            </a:prstGeom>
            <a:noFill/>
            <a:ln w="47625">
              <a:solidFill>
                <a:srgbClr val="429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68ABC35-AD35-6104-D939-F7DF6C7B2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5043" y="154918"/>
            <a:ext cx="1749355" cy="2394169"/>
          </a:xfrm>
          <a:prstGeom prst="rect">
            <a:avLst/>
          </a:prstGeom>
        </p:spPr>
      </p:pic>
      <p:pic>
        <p:nvPicPr>
          <p:cNvPr id="20" name="Picture 4" descr="Kit Glucómetro TB100 - Ribas Medicina">
            <a:extLst>
              <a:ext uri="{FF2B5EF4-FFF2-40B4-BE49-F238E27FC236}">
                <a16:creationId xmlns:a16="http://schemas.microsoft.com/office/drawing/2014/main" id="{0A111B75-3CE6-A086-11C2-3A0961253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260" y="4201246"/>
            <a:ext cx="1294864" cy="129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Colesterol - ícones de saúde e médico grátis">
            <a:extLst>
              <a:ext uri="{FF2B5EF4-FFF2-40B4-BE49-F238E27FC236}">
                <a16:creationId xmlns:a16="http://schemas.microsoft.com/office/drawing/2014/main" id="{C3ED4458-ED93-A470-2EC3-444079BF3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268" y="4422311"/>
            <a:ext cx="903358" cy="903358"/>
          </a:xfrm>
          <a:prstGeom prst="ellipse">
            <a:avLst/>
          </a:prstGeom>
          <a:ln w="127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upo 24">
            <a:extLst>
              <a:ext uri="{FF2B5EF4-FFF2-40B4-BE49-F238E27FC236}">
                <a16:creationId xmlns:a16="http://schemas.microsoft.com/office/drawing/2014/main" id="{3D895A26-821F-79B4-6237-C4EDFF50DCFB}"/>
              </a:ext>
            </a:extLst>
          </p:cNvPr>
          <p:cNvGrpSpPr/>
          <p:nvPr/>
        </p:nvGrpSpPr>
        <p:grpSpPr>
          <a:xfrm>
            <a:off x="4311021" y="2699081"/>
            <a:ext cx="3520965" cy="1267854"/>
            <a:chOff x="4593021" y="3925992"/>
            <a:chExt cx="3520965" cy="1267854"/>
          </a:xfrm>
        </p:grpSpPr>
        <p:pic>
          <p:nvPicPr>
            <p:cNvPr id="19" name="Picture 6" descr="Obesidad - Iconos gratis de asistencia sanitaria y médica">
              <a:extLst>
                <a:ext uri="{FF2B5EF4-FFF2-40B4-BE49-F238E27FC236}">
                  <a16:creationId xmlns:a16="http://schemas.microsoft.com/office/drawing/2014/main" id="{D9D48686-C1F7-DC07-05EC-0CBA7A621E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8381" y="4074068"/>
              <a:ext cx="975867" cy="9758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Imagen 20" descr="Imagen que contiene persona, sostener, parado, hombre&#10;&#10;Descripción generada automáticamente">
              <a:extLst>
                <a:ext uri="{FF2B5EF4-FFF2-40B4-BE49-F238E27FC236}">
                  <a16:creationId xmlns:a16="http://schemas.microsoft.com/office/drawing/2014/main" id="{CEF654F3-0E71-BE9B-88BE-40F9B1D8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971774" y="4128522"/>
              <a:ext cx="1325564" cy="884579"/>
            </a:xfrm>
            <a:prstGeom prst="ellipse">
              <a:avLst/>
            </a:prstGeom>
            <a:ln w="3175" cap="rnd">
              <a:solidFill>
                <a:srgbClr val="333333"/>
              </a:solidFill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4" name="Rectángulo: esquinas redondeadas 23">
              <a:extLst>
                <a:ext uri="{FF2B5EF4-FFF2-40B4-BE49-F238E27FC236}">
                  <a16:creationId xmlns:a16="http://schemas.microsoft.com/office/drawing/2014/main" id="{04E244BA-3872-3EC8-2363-19DD11847E9B}"/>
                </a:ext>
              </a:extLst>
            </p:cNvPr>
            <p:cNvSpPr/>
            <p:nvPr/>
          </p:nvSpPr>
          <p:spPr>
            <a:xfrm>
              <a:off x="4593021" y="3925992"/>
              <a:ext cx="3520965" cy="1267854"/>
            </a:xfrm>
            <a:prstGeom prst="roundRect">
              <a:avLst/>
            </a:prstGeom>
            <a:noFill/>
            <a:ln w="41275">
              <a:solidFill>
                <a:srgbClr val="429E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Rectángulo: esquinas redondeadas 26">
            <a:extLst>
              <a:ext uri="{FF2B5EF4-FFF2-40B4-BE49-F238E27FC236}">
                <a16:creationId xmlns:a16="http://schemas.microsoft.com/office/drawing/2014/main" id="{FB09EA8A-9D6A-05B7-2358-01F242C4F3BE}"/>
              </a:ext>
            </a:extLst>
          </p:cNvPr>
          <p:cNvSpPr/>
          <p:nvPr/>
        </p:nvSpPr>
        <p:spPr>
          <a:xfrm>
            <a:off x="3626069" y="4212052"/>
            <a:ext cx="5087006" cy="1325563"/>
          </a:xfrm>
          <a:prstGeom prst="roundRect">
            <a:avLst/>
          </a:prstGeom>
          <a:noFill/>
          <a:ln w="47625">
            <a:solidFill>
              <a:srgbClr val="429E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1" name="Imagen 30" descr="Texto, Patrón de fondo&#10;&#10;Descripción generada automáticamente">
            <a:extLst>
              <a:ext uri="{FF2B5EF4-FFF2-40B4-BE49-F238E27FC236}">
                <a16:creationId xmlns:a16="http://schemas.microsoft.com/office/drawing/2014/main" id="{32B2A5FB-8264-B826-B190-7590FFEABD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8276" y="4624285"/>
            <a:ext cx="5509147" cy="3810000"/>
          </a:xfrm>
          <a:prstGeom prst="rect">
            <a:avLst/>
          </a:prstGeom>
        </p:spPr>
      </p:pic>
      <p:sp>
        <p:nvSpPr>
          <p:cNvPr id="35" name="Título 1">
            <a:extLst>
              <a:ext uri="{FF2B5EF4-FFF2-40B4-BE49-F238E27FC236}">
                <a16:creationId xmlns:a16="http://schemas.microsoft.com/office/drawing/2014/main" id="{5F9AD080-A56C-56AF-0309-30B167B96320}"/>
              </a:ext>
            </a:extLst>
          </p:cNvPr>
          <p:cNvSpPr txBox="1">
            <a:spLocks/>
          </p:cNvSpPr>
          <p:nvPr/>
        </p:nvSpPr>
        <p:spPr>
          <a:xfrm>
            <a:off x="2639964" y="4068141"/>
            <a:ext cx="6773839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002754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ctr"/>
            <a:r>
              <a:rPr lang="es-ES" sz="4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EL CAMBIO ES POSIBLE</a:t>
            </a:r>
          </a:p>
        </p:txBody>
      </p: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319A1D49-1B14-783D-6233-495BBEA1FA34}"/>
              </a:ext>
            </a:extLst>
          </p:cNvPr>
          <p:cNvSpPr/>
          <p:nvPr/>
        </p:nvSpPr>
        <p:spPr>
          <a:xfrm>
            <a:off x="3325628" y="4695326"/>
            <a:ext cx="5509147" cy="293427"/>
          </a:xfrm>
          <a:prstGeom prst="round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418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5" grpId="0"/>
      <p:bldP spid="3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738701-219B-A27C-0CE4-9A485190B61E}"/>
              </a:ext>
            </a:extLst>
          </p:cNvPr>
          <p:cNvSpPr txBox="1"/>
          <p:nvPr/>
        </p:nvSpPr>
        <p:spPr>
          <a:xfrm rot="16200000">
            <a:off x="8904516" y="341662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ES-SIT-2300020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14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9670EE-29CB-01DE-71A7-980CF3BAE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032" y="365125"/>
            <a:ext cx="9264580" cy="704723"/>
          </a:xfrm>
        </p:spPr>
        <p:txBody>
          <a:bodyPr>
            <a:normAutofit/>
          </a:bodyPr>
          <a:lstStyle/>
          <a:p>
            <a:r>
              <a:rPr lang="es-ES" sz="2800" dirty="0"/>
              <a:t>Prevalencia de las enfermedades cardiovasculares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0936FF-FE55-90D2-0E4A-05D53CB58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380" y="2910199"/>
            <a:ext cx="4930567" cy="68167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>
                <a:solidFill>
                  <a:srgbClr val="002754"/>
                </a:solidFill>
              </a:rPr>
              <a:t>Representan la 1ª causa de muerte en España (26,4% del total de fallecimientos)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0CDCC76-2AE3-C7CB-B6E7-D3CB6A0661FD}"/>
              </a:ext>
            </a:extLst>
          </p:cNvPr>
          <p:cNvSpPr txBox="1"/>
          <p:nvPr/>
        </p:nvSpPr>
        <p:spPr>
          <a:xfrm>
            <a:off x="3026664" y="6311900"/>
            <a:ext cx="87024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Informe Anual del Sistema Nacional de Salud 2020-2021. Disponible en </a:t>
            </a:r>
            <a:r>
              <a:rPr lang="es-ES" sz="1100" dirty="0">
                <a:hlinkClick r:id="rId2"/>
              </a:rPr>
              <a:t>https://www.sanidad.gob.es/estadEstudios/estadisticas/sisInfSanSNS/tablasEstadisticas/InfAnualSNS2020_21/INFORME_ANUAL_2020_21.pdf</a:t>
            </a:r>
            <a:r>
              <a:rPr lang="es-ES" sz="1100" dirty="0"/>
              <a:t>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D547EF5-2566-C41F-3344-E7F65680B1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7642" y="3619425"/>
            <a:ext cx="5229179" cy="267132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3C68749-3D85-4C6E-351D-22945D7D9D6C}"/>
              </a:ext>
            </a:extLst>
          </p:cNvPr>
          <p:cNvSpPr txBox="1"/>
          <p:nvPr/>
        </p:nvSpPr>
        <p:spPr>
          <a:xfrm>
            <a:off x="6096000" y="3127687"/>
            <a:ext cx="52291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200" b="1" dirty="0"/>
              <a:t>Tasa de mortalidad ajustada por edad por enfermedad isquémica del corazón por 100.000 habitantes, según sexo y comunidad autónoma. España, 2019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A2E8D7D-34D8-E2DE-ED92-2A06B1C0F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032" y="1138990"/>
            <a:ext cx="4930567" cy="141744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086F4F-4ADF-41C7-CDD5-2D39961C9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204786"/>
            <a:ext cx="4892464" cy="157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C6B7FFE-C8B1-06EC-886C-CAB9BCCEC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275" y="288571"/>
            <a:ext cx="9264650" cy="505588"/>
          </a:xfrm>
        </p:spPr>
        <p:txBody>
          <a:bodyPr>
            <a:normAutofit/>
          </a:bodyPr>
          <a:lstStyle/>
          <a:p>
            <a:r>
              <a:rPr lang="es-ES" sz="2800" dirty="0"/>
              <a:t>Prevalencia de las enfermedades cardiovasculares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643483B-6066-F38D-B16D-235A39FCD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" y="961615"/>
            <a:ext cx="7011008" cy="655377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30F1EBB-0126-A630-6069-37E440CE6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7444" y="1808969"/>
            <a:ext cx="4557155" cy="11659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B520B92-BCE9-0363-BB47-ACE207A01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444" y="3166907"/>
            <a:ext cx="4610500" cy="85351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C74A4859-E588-6B00-23B9-9A03C3BB3D53}"/>
              </a:ext>
            </a:extLst>
          </p:cNvPr>
          <p:cNvGrpSpPr/>
          <p:nvPr/>
        </p:nvGrpSpPr>
        <p:grpSpPr>
          <a:xfrm>
            <a:off x="6096000" y="1707894"/>
            <a:ext cx="5899114" cy="2599988"/>
            <a:chOff x="6096000" y="2367798"/>
            <a:chExt cx="5899114" cy="2599988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07E8FA60-01C9-D506-C42F-71AF8BF9D6A9}"/>
                </a:ext>
              </a:extLst>
            </p:cNvPr>
            <p:cNvGrpSpPr/>
            <p:nvPr/>
          </p:nvGrpSpPr>
          <p:grpSpPr>
            <a:xfrm>
              <a:off x="6096000" y="2367798"/>
              <a:ext cx="5899114" cy="2599988"/>
              <a:chOff x="5868816" y="2459029"/>
              <a:chExt cx="5899114" cy="2599988"/>
            </a:xfrm>
          </p:grpSpPr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285C2009-724F-1C17-C1E6-D5A77D0EE0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8816" y="2459029"/>
                <a:ext cx="5771122" cy="2599988"/>
              </a:xfrm>
              <a:prstGeom prst="rect">
                <a:avLst/>
              </a:prstGeom>
            </p:spPr>
          </p:pic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14EFB30C-B9F3-DCFC-677D-1C0E47B062C4}"/>
                  </a:ext>
                </a:extLst>
              </p:cNvPr>
              <p:cNvSpPr/>
              <p:nvPr/>
            </p:nvSpPr>
            <p:spPr>
              <a:xfrm>
                <a:off x="11353800" y="2459029"/>
                <a:ext cx="414130" cy="7016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</p:grp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3B22CAD7-BC20-9703-DFC4-A2A206D2089C}"/>
                </a:ext>
              </a:extLst>
            </p:cNvPr>
            <p:cNvSpPr/>
            <p:nvPr/>
          </p:nvSpPr>
          <p:spPr>
            <a:xfrm>
              <a:off x="7978987" y="2956256"/>
              <a:ext cx="1219200" cy="2204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>
            <a:extLst>
              <a:ext uri="{FF2B5EF4-FFF2-40B4-BE49-F238E27FC236}">
                <a16:creationId xmlns:a16="http://schemas.microsoft.com/office/drawing/2014/main" id="{B5421259-2EE0-08F0-103D-1457B5C764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0908" y="4524845"/>
            <a:ext cx="3452159" cy="396274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F7C4425-9206-AF17-6D37-9CE9A50C62BB}"/>
              </a:ext>
            </a:extLst>
          </p:cNvPr>
          <p:cNvSpPr txBox="1"/>
          <p:nvPr/>
        </p:nvSpPr>
        <p:spPr>
          <a:xfrm>
            <a:off x="1197444" y="5121589"/>
            <a:ext cx="441169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>
                <a:solidFill>
                  <a:srgbClr val="002754"/>
                </a:solidFill>
              </a:rPr>
              <a:t>Del 2015 al 2019</a:t>
            </a:r>
            <a:r>
              <a:rPr lang="es-ES" dirty="0">
                <a:solidFill>
                  <a:srgbClr val="002754"/>
                </a:solidFill>
              </a:rPr>
              <a:t>, el </a:t>
            </a:r>
            <a:r>
              <a:rPr lang="es-ES" b="1" dirty="0">
                <a:solidFill>
                  <a:srgbClr val="002754"/>
                </a:solidFill>
              </a:rPr>
              <a:t>gasto sanitario </a:t>
            </a:r>
            <a:r>
              <a:rPr lang="es-ES" dirty="0">
                <a:solidFill>
                  <a:srgbClr val="002754"/>
                </a:solidFill>
              </a:rPr>
              <a:t>se ha incrementado un 14,7% y el </a:t>
            </a:r>
            <a:r>
              <a:rPr lang="es-ES" b="1" dirty="0">
                <a:solidFill>
                  <a:srgbClr val="002754"/>
                </a:solidFill>
              </a:rPr>
              <a:t>gasto sanitario por habitante</a:t>
            </a:r>
            <a:r>
              <a:rPr lang="es-ES" dirty="0">
                <a:solidFill>
                  <a:srgbClr val="002754"/>
                </a:solidFill>
              </a:rPr>
              <a:t>, un 13% .</a:t>
            </a: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F9A55337-7406-E2E6-C31C-E91A56EBE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2292" y="4524845"/>
            <a:ext cx="5609798" cy="1702219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DB333B0F-9D16-D59A-AD34-C755D7098C08}"/>
              </a:ext>
            </a:extLst>
          </p:cNvPr>
          <p:cNvSpPr txBox="1"/>
          <p:nvPr/>
        </p:nvSpPr>
        <p:spPr>
          <a:xfrm>
            <a:off x="1403385" y="6351016"/>
            <a:ext cx="87024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100" dirty="0"/>
              <a:t>Informe Anual del Sistema Nacional de Salud 2020-2021. Disponible en </a:t>
            </a:r>
            <a:r>
              <a:rPr lang="es-ES" sz="1100" dirty="0">
                <a:hlinkClick r:id="rId8"/>
              </a:rPr>
              <a:t>https://www.sanidad.gob.es/estadEstudios/estadisticas/sisInfSanSNS/tablasEstadisticas/InfAnualSNS2020_21/INFORME_ANUAL_2020_21.pdf</a:t>
            </a:r>
            <a:r>
              <a:rPr lang="es-ES" sz="11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6357106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d7228ac6-dfb1-4c9d-85f3-740846ae28c8"/>
  <p:tag name="WASPOLLED" val="AFB665FF0856414787956CF277B6C354"/>
  <p:tag name="TPVERSION" val="8"/>
  <p:tag name="TPFULLVERSION" val="9.0.7.7"/>
  <p:tag name="PPTVERSION" val="16"/>
  <p:tag name="TPOS" val="2"/>
  <p:tag name="TPLASTSAVEVERSION" val="6.4 P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D692E2F78C304EB288EF7DECB9292ABE&lt;/guid&gt;&#10;        &lt;description /&gt;&#10;        &lt;date&gt;4/7/2023 8:50:25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DA028ACA5944226BAE282EA9F7BA939&lt;/guid&gt;&#10;            &lt;repollguid&gt;34D5DF40F4AD4E20A93910F22B5519AA&lt;/repollguid&gt;&#10;            &lt;sourceid&gt;34870292040B464FAC06374FF9E2E3BC&lt;/sourceid&gt;&#10;            &lt;narrativeguid&gt;00000000000000000000000000000000&lt;/narrativeguid&gt;&#10;            &lt;questiontext&gt;¿El tener psoriasis incrementa su RCV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83D078378FA4FB7A7CCEBF60AEED15F&lt;/guid&gt;&#10;                    &lt;answertext&gt;Si&lt;/answertext&gt;&#10;                    &lt;valuetype&gt;-1&lt;/valuetype&gt;&#10;                &lt;/answer&gt;&#10;                &lt;answer&gt;&#10;                    &lt;guid&gt;49EEC68BEC4247E58733812753BFBDFA&lt;/guid&gt;&#10;                    &lt;answertext&gt;No&lt;/answertext&gt;&#10;                    &lt;valuetype&gt;-1&lt;/valuetype&gt;&#10;                &lt;/answer&gt;&#10;                &lt;answer&gt;&#10;                    &lt;guid&gt;2A5067BCF69D4260BA3193AFA5F1E7A1&lt;/guid&gt;&#10;                    &lt;answertext&gt;En este caso es indiferente&lt;/answertext&gt;&#10;                    &lt;valuetype&gt;-1&lt;/valuetype&gt;&#10;                &lt;/answer&gt;&#10;                &lt;answer&gt;&#10;                    &lt;guid&gt;651FC61EAD7A49BFA455E6AC5FBFD767&lt;/guid&gt;&#10;                    &lt;answertext&gt;Solo si el BSA está entre el 5 al 10%&lt;/answertext&gt;&#10;                    &lt;valuetype&gt;-1&lt;/valuetype&gt;&#10;                &lt;/answer&gt;&#10;                &lt;answer&gt;&#10;                    &lt;guid&gt;64BC4D0B86DF4D6CBFDAA867B6CD6F1D&lt;/guid&gt;&#10;                    &lt;answertext&gt;Sólo si el BSA ≥ 10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LIVECHARTING" val="False"/>
  <p:tag name="AUTOOPENPOLL" val="True"/>
  <p:tag name="AUTOFORMATCHART" val="True"/>
  <p:tag name="TPQUESTIONXML" val="﻿&lt;?xml version=&quot;1.0&quot; encoding=&quot;utf-8&quot;?&gt;&#10;&lt;questionlist&gt;&#10;    &lt;properties&gt;&#10;        &lt;guid&gt;A60B0360A7F84A97A549EC5B484D40D9&lt;/guid&gt;&#10;        &lt;description /&gt;&#10;        &lt;date&gt;4/7/2023 6:14:2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2C85FAFAFFB44CA9A4C84352243B9DC5&lt;/guid&gt;&#10;            &lt;repollguid&gt;476F58F7435D4B9E9DF902D95229A86C&lt;/repollguid&gt;&#10;            &lt;sourceid&gt;558F4F17539C4A90BC66F4E0B0B05EA3&lt;/sourceid&gt;&#10;            &lt;narrativeguid&gt;00000000000000000000000000000000&lt;/narrativeguid&gt;&#10;            &lt;questiontext&gt;Con la información que tenemos¿Qué problemas tiene Pepe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F8515C3D606E4CA4B70E5E6E99F5BF31&lt;/guid&gt;&#10;                    &lt;answertext&gt;Psoriasis moderada-grave&lt;/answertext&gt;&#10;                    &lt;valuetype&gt;-1&lt;/valuetype&gt;&#10;                &lt;/answer&gt;&#10;                &lt;answer&gt;&#10;                    &lt;guid&gt;44486740333D4DD2BD22A8110D3EB50E&lt;/guid&gt;&#10;                    &lt;answertext&gt;HTA con mal control&lt;/answertext&gt;&#10;                    &lt;valuetype&gt;-1&lt;/valuetype&gt;&#10;                &lt;/answer&gt;&#10;                &lt;answer&gt;&#10;                    &lt;guid&gt;662DD68D5D68401D86D418002C81FBFE&lt;/guid&gt;&#10;                    &lt;answertext&gt;Dislipemia&lt;/answertext&gt;&#10;                    &lt;valuetype&gt;-1&lt;/valuetype&gt;&#10;                &lt;/answer&gt;&#10;                &lt;answer&gt;&#10;                    &lt;guid&gt;58E625A6A7244C4A9F718D19E04AEB33&lt;/guid&gt;&#10;                    &lt;answertext&gt;Obesidad&lt;/answertext&gt;&#10;                    &lt;valuetype&gt;-1&lt;/valuetype&gt;&#10;                &lt;/answer&gt;&#10;                &lt;answer&gt;&#10;                    &lt;guid&gt;FC4435A778694B26ABC4195474A7CA0D&lt;/guid&gt;&#10;                    &lt;answertext&gt;Sedentarismo&lt;/answertext&gt;&#10;                    &lt;valuetype&gt;-1&lt;/valuetype&gt;&#10;                &lt;/answer&gt;&#10;                &lt;answer&gt;&#10;                    &lt;guid&gt;18A8BB1C53DC436DBBF2F9E0EA643E1D&lt;/guid&gt;&#10;                    &lt;answertext&gt;Prediabetes&lt;/answertext&gt;&#10;                    &lt;valuetype&gt;-1&lt;/valuetype&gt;&#10;                &lt;/answer&gt;&#10;                &lt;answer&gt;&#10;                    &lt;guid&gt;D4334AD61C1742D6B9FC7DC5390B5F44&lt;/guid&gt;&#10;                    &lt;answertext&gt;Síndrome metabólico&lt;/answertext&gt;&#10;                    &lt;valuetype&gt;-1&lt;/valuetype&gt;&#10;                &lt;/answer&gt;&#10;                &lt;answer&gt;&#10;                    &lt;guid&gt;7A2C5A1333EF4D8AB6A59109ACF6E8EF&lt;/guid&gt;&#10;                    &lt;answertext&gt;Tabaquismo&lt;/answertext&gt;&#10;                    &lt;valuetype&gt;-1&lt;/valuetype&gt;&#10;                &lt;/answer&gt;&#10;                &lt;answer&gt;&#10;                    &lt;guid&gt;A7879792CB7C4BB79C943A4A10669D05&lt;/guid&gt;&#10;                    &lt;answertext&gt;Todas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0986965196154B719438188758744D8B&lt;/guid&gt;&#10;        &lt;description /&gt;&#10;        &lt;date&gt;4/7/2023 8:56:51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9F879C38148447C5BEFEA5153FA089EB&lt;/guid&gt;&#10;            &lt;repollguid&gt;13233397988E4572974E4BF4F1DE239A&lt;/repollguid&gt;&#10;            &lt;sourceid&gt;87E0ECAFDDE7428686A8D8F934B72ACE&lt;/sourceid&gt;&#10;            &lt;narrativeguid&gt;00000000000000000000000000000000&lt;/narrativeguid&gt;&#10;            &lt;questiontext&gt;¿Precisa tratamiento antihipertensivo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D3FF7DFA657145C1BD3DCF6074E29E57&lt;/guid&gt;&#10;                    &lt;answertext&gt;Si&lt;/answertext&gt;&#10;                    &lt;valuetype&gt;1&lt;/valuetype&gt;&#10;                &lt;/answer&gt;&#10;                &lt;answer&gt;&#10;                    &lt;guid&gt;9D5C3244EBA44DBEA43F1B3057B3EF2D&lt;/guid&gt;&#10;                    &lt;answertext&gt;Solo intervenciones en el estilo de vida&lt;/answertext&gt;&#10;                    &lt;valuetype&gt;-1&lt;/valuetype&gt;&#10;                &lt;/answer&gt;&#10;                &lt;answer&gt;&#10;                    &lt;guid&gt;5E5CC18EE4AB46B2AB15E02A3F85A4DE&lt;/guid&gt;&#10;                    &lt;answertext&gt;No&lt;/answertext&gt;&#10;                    &lt;valuetype&gt;-1&lt;/valuetype&gt;&#10;                &lt;/answer&gt;&#10;                &lt;answer&gt;&#10;                    &lt;guid&gt;C22ACFB6D1E748198F4091D05CDFC3EC&lt;/guid&gt;&#10;                    &lt;answertext&gt;No lo sé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A5AAF464A1C04A308F523A466CB9EF53&lt;/guid&gt;&#10;        &lt;description /&gt;&#10;        &lt;date&gt;4/7/2023 9:01:30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44385626617B41669AA29D774EC2A8B5&lt;/guid&gt;&#10;            &lt;repollguid&gt;1945F1407B8347478DF7387DA732EC6A&lt;/repollguid&gt;&#10;            &lt;sourceid&gt;D97C289766D64D7592EBAF90B59E5747&lt;/sourceid&gt;&#10;            &lt;narrativeguid&gt;00000000000000000000000000000000&lt;/narrativeguid&gt;&#10;            &lt;questiontext&gt;¿Con que iniciamos tratamiento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0274A410391044A58B5041A4CC0372EF&lt;/guid&gt;&#10;                    &lt;answertext&gt;IECA a dosis medias&lt;/answertext&gt;&#10;                    &lt;valuetype&gt;-1&lt;/valuetype&gt;&#10;                &lt;/answer&gt;&#10;                &lt;answer&gt;&#10;                    &lt;guid&gt;8FB4C7A8C61F4C2B86043A5E486D359B&lt;/guid&gt;&#10;                    &lt;answertext&gt;IECA a dosis altas&lt;/answertext&gt;&#10;                    &lt;valuetype&gt;-1&lt;/valuetype&gt;&#10;                &lt;/answer&gt;&#10;                &lt;answer&gt;&#10;                    &lt;guid&gt;7CFAAA9B3F474A70A9CB5C6B7799EEE0&lt;/guid&gt;&#10;                    &lt;answertext&gt;ARAII a dosis medias&lt;/answertext&gt;&#10;                    &lt;valuetype&gt;-1&lt;/valuetype&gt;&#10;                &lt;/answer&gt;&#10;                &lt;answer&gt;&#10;                    &lt;guid&gt;A2A79DC039EE46F8B3F0179D7759D0B8&lt;/guid&gt;&#10;                    &lt;answertext&gt;ARAII a dosis altas&lt;/answertext&gt;&#10;                    &lt;valuetype&gt;-1&lt;/valuetype&gt;&#10;                &lt;/answer&gt;&#10;                &lt;answer&gt;&#10;                    &lt;guid&gt;F840D39439E24D6AA7AA0EBD565E4E0A&lt;/guid&gt;&#10;                    &lt;answertext&gt;Combinación de IECA/ARAII + Ca antagonista en un solo comprimido&lt;/answertext&gt;&#10;                    &lt;valuetype&gt;1&lt;/valuetype&gt;&#10;                &lt;/answer&gt;&#10;                &lt;answer&gt;&#10;                    &lt;guid&gt;5254E6E43550410CB075FDF17F5E3A73&lt;/guid&gt;&#10;                    &lt;answertext&gt;Combinación de IECA/ARAII + Ca antagonista en dos comprimidos (mañana y noche)&lt;/answertext&gt;&#10;                    &lt;valuetype&gt;-1&lt;/valuetype&gt;&#10;                &lt;/answer&gt;&#10;                &lt;answer&gt;&#10;                    &lt;guid&gt;CC0B91B0B06F4AD4ACCE5586066B7DDA&lt;/guid&gt;&#10;                    &lt;answertext&gt;Triple terapia con IECA/ARAII + Ca antagonista + diurético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E7A24AE031A74B86A033E09AE16756EB&lt;/guid&gt;&#10;        &lt;description /&gt;&#10;        &lt;date&gt;4/8/2023 8:16:36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EFB27D2DF5DB4C3588D9B172302A6ED1&lt;/guid&gt;&#10;            &lt;repollguid&gt;5A41123B64A342F6A4721416A22E69BE&lt;/repollguid&gt;&#10;            &lt;sourceid&gt;214BE6A8D4F54A3AA42018BD3DA6307C&lt;/sourceid&gt;&#10;            &lt;narrativeguid&gt;00000000000000000000000000000000&lt;/narrativeguid&gt;&#10;            &lt;questiontext&gt;¿Cuál es el objetivo en lípidos de Pepe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97F59C15E7C24FDCAC9C17102F540EB8&lt;/guid&gt;&#10;                    &lt;answertext&gt;cLDL&amp;lt;100 mg/dl&lt;/answertext&gt;&#10;                    &lt;valuetype&gt;-1&lt;/valuetype&gt;&#10;                &lt;/answer&gt;&#10;                &lt;answer&gt;&#10;                    &lt;guid&gt;FED50A70FC3C45019229BAC66AD7DB67&lt;/guid&gt;&#10;                    &lt;answertext&gt;cLDL&amp;lt;70 mg/dl&lt;/answertext&gt;&#10;                    &lt;valuetype&gt;-1&lt;/valuetype&gt;&#10;                &lt;/answer&gt;&#10;                &lt;answer&gt;&#10;                    &lt;guid&gt;221FEBAE417D410187C5ED2129DFABDA&lt;/guid&gt;&#10;                    &lt;answertext&gt;cLDL&amp;lt;70 mg/dl y una reducción del valor basal ≥50%&lt;/answertext&gt;&#10;                    &lt;valuetype&gt;-1&lt;/valuetype&gt;&#10;                &lt;/answer&gt;&#10;                &lt;answer&gt;&#10;                    &lt;guid&gt;20BC0C591C5746DBB2B37FCF32663D42&lt;/guid&gt;&#10;                    &lt;answertext&gt;cLDL&amp;lt;55 mg/dl&lt;/answertext&gt;&#10;                    &lt;valuetype&gt;-1&lt;/valuetype&gt;&#10;                &lt;/answer&gt;&#10;                &lt;answer&gt;&#10;                    &lt;guid&gt;298B44A1779845DE87A3B3F58E34EA97&lt;/guid&gt;&#10;                    &lt;answertext&gt;cLDL&amp;lt;55 mg/dl y una reducción del valor basal ≥50%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AB9A9957C86F459C9D116B9902C2880A&lt;/guid&gt;&#10;        &lt;description /&gt;&#10;        &lt;date&gt;4/8/2023 8:20:14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F0C6E886F33144E8B52E15F7C329EACE&lt;/guid&gt;&#10;            &lt;repollguid&gt;7759479539574D5B84F1E6648F7A59D7&lt;/repollguid&gt;&#10;            &lt;sourceid&gt;16D0BCBC87C6400BAD48E7312A459316&lt;/sourceid&gt;&#10;            &lt;narrativeguid&gt;00000000000000000000000000000000&lt;/narrativeguid&gt;&#10;            &lt;questiontext&gt;¿Iniciarías tratamiento farmacológico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37CC5F4FAFE44BACBD7891F3E4041726&lt;/guid&gt;&#10;                    &lt;answertext&gt;Si&lt;/answertext&gt;&#10;                    &lt;valuetype&gt;1&lt;/valuetype&gt;&#10;                &lt;/answer&gt;&#10;                &lt;answer&gt;&#10;                    &lt;guid&gt;669238F6EA6F46E6A99D1E54F0047D84&lt;/guid&gt;&#10;                    &lt;answertext&gt;No&lt;/answertext&gt;&#10;                    &lt;valuetype&gt;-1&lt;/valuetype&gt;&#10;                &lt;/answer&gt;&#10;                &lt;answer&gt;&#10;                    &lt;guid&gt;95E191161C4C42A6BB6B72FFFF1ED231&lt;/guid&gt;&#10;                    &lt;answertext&gt;Sólo medidas higiénico dietéticas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8424B33075F848849CDFF79EAB39B6E9&lt;/guid&gt;&#10;        &lt;description /&gt;&#10;        &lt;date&gt;4/8/2023 8:38:07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7374CC2BF4D461BB764F28F521AE8D0&lt;/guid&gt;&#10;            &lt;repollguid&gt;761CA6865F1C4D17ABEBFB04CA092A03&lt;/repollguid&gt;&#10;            &lt;sourceid&gt;87B6F70F8500442B8CFCFCC55A243D1C&lt;/sourceid&gt;&#10;            &lt;narrativeguid&gt;00000000000000000000000000000000&lt;/narrativeguid&gt;&#10;            &lt;questiontext&gt;¿Sabes realizar una prescripción individualizada de ejercicio físico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answers&gt;&#10;                &lt;answer&gt;&#10;                    &lt;guid&gt;329370276F7E4489A406940C19E40744&lt;/guid&gt;&#10;                    &lt;answertext&gt;No es necesario. Con decirles que caminen más es suficiente&lt;/answertext&gt;&#10;                    &lt;valuetype&gt;0&lt;/valuetype&gt;&#10;                &lt;/answer&gt;&#10;                &lt;answer&gt;&#10;                    &lt;guid&gt;9689D85F161F43F18939B9EBE644EED9&lt;/guid&gt;&#10;                    &lt;answertext&gt;No&lt;/answertext&gt;&#10;                    &lt;valuetype&gt;0&lt;/valuetype&gt;&#10;                &lt;/answer&gt;&#10;                &lt;answer&gt;&#10;                    &lt;guid&gt;1DE82F236C984479AB3EBFE7F5441F33&lt;/guid&gt;&#10;                    &lt;answertext&gt;Si&lt;/answertext&gt;&#10;                    &lt;valuetype&gt;0&lt;/valuetype&gt;&#10;                &lt;/answer&gt;&#10;                &lt;answer&gt;&#10;                    &lt;guid&gt;A3B6999C176541CF879D16DBAE9011F7&lt;/guid&gt;&#10;                    &lt;answertext&gt;Lo hago habitualmente&lt;/answertext&gt;&#10;                    &lt;valuetype&gt;0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ADBC4803674B4B92959C950D2F0D9312&lt;/guid&gt;&#10;        &lt;description /&gt;&#10;        &lt;date&gt;4/8/2023 8:46:00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4F23CE2D6534A1F97D55FD63F990717&lt;/guid&gt;&#10;            &lt;repollguid&gt;B0570924A3054532B33EAD1368DB649F&lt;/repollguid&gt;&#10;            &lt;sourceid&gt;8B4B20D49E05471FA8CE82AB0FACD92A&lt;/sourceid&gt;&#10;            &lt;narrativeguid&gt;00000000000000000000000000000000&lt;/narrativeguid&gt;&#10;            &lt;questiontext&gt;¿Le pautarías tratamiento farmacológico para su prediabetes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BF7A9A8BC67D44C19ECF93C1F004E865&lt;/guid&gt;&#10;                    &lt;answertext&gt;Si&lt;/answertext&gt;&#10;                    &lt;valuetype&gt;1&lt;/valuetype&gt;&#10;                &lt;/answer&gt;&#10;                &lt;answer&gt;&#10;                    &lt;guid&gt;4AE28A2ADC564968A2106C9904BB1C7B&lt;/guid&gt;&#10;                    &lt;answertext&gt;No&lt;/answertext&gt;&#10;                    &lt;valuetype&gt;-1&lt;/valuetype&gt;&#10;                &lt;/answer&gt;&#10;                &lt;answer&gt;&#10;                    &lt;guid&gt;B0A7E097AC7B4EBBA77E9FA6DD069A37&lt;/guid&gt;&#10;                    &lt;answertext&gt;En este caso medidas higiénico dietéticas&lt;/answertext&gt;&#10;                    &lt;valuetype&gt;-1&lt;/valuetype&gt;&#10;                &lt;/answer&gt;&#10;                &lt;answer&gt;&#10;                    &lt;guid&gt;6F7F66BC8A0F4CE89CFA4694412C1985&lt;/guid&gt;&#10;                    &lt;answertext&gt;No lo sé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5BA395EBA82C4E6B8A8CB786D430E7A7&lt;/guid&gt;&#10;        &lt;description /&gt;&#10;        &lt;date&gt;4/8/2023 8:53:39 A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1C64977E838C4BE2B5C155D95A7AFAFC&lt;/guid&gt;&#10;            &lt;repollguid&gt;8248A615ACCB45778658768B157654E4&lt;/repollguid&gt;&#10;            &lt;sourceid&gt;BE4C1490881548C58294C265BE7DEED2&lt;/sourceid&gt;&#10;            &lt;narrativeguid&gt;00000000000000000000000000000000&lt;/narrativeguid&gt;&#10;            &lt;questiontext&gt;¿Podemos diagnosticar a Pepe de Síndrome Metabólico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E14CB173D2224266BE50D2E9D0A19707&lt;/guid&gt;&#10;                    &lt;answertext&gt;No&lt;/answertext&gt;&#10;                    &lt;valuetype&gt;-1&lt;/valuetype&gt;&#10;                &lt;/answer&gt;&#10;                &lt;answer&gt;&#10;                    &lt;guid&gt;D4BD8D52C128401584CB8E0995013927&lt;/guid&gt;&#10;                    &lt;answertext&gt;Si&lt;/answertext&gt;&#10;                    &lt;valuetype&gt;1&lt;/valuetype&gt;&#10;                &lt;/answer&gt;&#10;                &lt;answer&gt;&#10;                    &lt;guid&gt;50D87295DCE745C192922ABDD1B9AFE4&lt;/guid&gt;&#10;                    &lt;answertext&gt;Me falta información&lt;/answertext&gt;&#10;                    &lt;valuetype&gt;-1&lt;/valuetype&gt;&#10;                &lt;/answer&gt;&#10;                &lt;answer&gt;&#10;                    &lt;guid&gt;6E25F33A022C4ADC9D2C6E048FF57589&lt;/guid&gt;&#10;                    &lt;answertext&gt;No lo sé&lt;/answertext&gt;&#10;                    &lt;valuetype&gt;-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ZEROBASED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TPCOUNTDOWNSECONDS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CAI" val="True"/>
  <p:tag name="TYPE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MultiChoiceSlide"/>
  <p:tag name="AUTOOPENPOLL" val="True"/>
  <p:tag name="AUTOFORMATCHART" val="True"/>
  <p:tag name="TPQUESTIONXML" val="﻿&lt;?xml version=&quot;1.0&quot; encoding=&quot;utf-8&quot;?&gt;&#10;&lt;questionlist&gt;&#10;    &lt;properties&gt;&#10;        &lt;guid&gt;9E49DD86EDBA46CE86C56F0015674790&lt;/guid&gt;&#10;        &lt;description /&gt;&#10;        &lt;date&gt;4/7/2023 8:44:33 PM&lt;/date&gt;&#10;    &lt;/properties&gt;&#10;    &lt;questionlisttemplate&gt;&#10;        &lt;correctvalue&gt;1&lt;/correctvalue&gt;&#10;        &lt;incorrectvalue&gt;0&lt;/incorrectvalue&gt;&#10;        &lt;questiontype&gt;1&lt;/questiontype&gt;&#10;        &lt;numberofchoices&gt;4&lt;/numberofchoices&gt;&#10;        &lt;bulletstyle&gt;2&lt;/bulletstyle&gt;&#10;        &lt;questionfont&gt;Verdana&lt;/questionfont&gt;&#10;        &lt;questionfontsize&gt;12&lt;/questionfontsize&gt;&#10;        &lt;answerfont&gt;Verdana&lt;/answerfont&gt;&#10;        &lt;answerfontsize&gt;12&lt;/answerfontsize&gt;&#10;        &lt;rationalefont&gt;Verdana&lt;/rationalefont&gt;&#10;        &lt;rationalefontsize&gt;12&lt;/rationalefontsize&gt;&#10;        &lt;narrativefont&gt;Verdana&lt;/narrativefont&gt;&#10;        &lt;narrativefontsize&gt;12&lt;/narrativefontsize&gt;&#10;        &lt;standardfont&gt;Verdana&lt;/standardfont&gt;&#10;        &lt;standardfontsize&gt;12&lt;/standardfontsize&gt;&#10;        &lt;showresults&gt;True&lt;/showresults&gt;&#10;        &lt;countdowntime&gt;30&lt;/countdowntime&gt;&#10;        &lt;responsegrid&gt;0&lt;/responsegrid&gt;&#10;    &lt;/questionlisttemplate&gt;&#10;    &lt;questions&gt;&#10;        &lt;multichoice&gt;&#10;            &lt;guid&gt;5021349E438F4F4E8504FD845967D7C1&lt;/guid&gt;&#10;            &lt;repollguid&gt;503797F3BBFF47DE90C26E920EE7EF49&lt;/repollguid&gt;&#10;            &lt;sourceid&gt;F33F622E5F9649E08A35D182744D4F48&lt;/sourceid&gt;&#10;            &lt;narrativeguid&gt;00000000000000000000000000000000&lt;/narrativeguid&gt;&#10;            &lt;questiontext&gt;¿Cual es el riesgo cardiovascular de Pepe?&lt;/questiontext&gt;&#10;            &lt;rationale&gt;&#10;                &lt;rationaletext /&gt;&#10;            &lt;/rationale&gt;&#10;            &lt;showresults&gt;True&lt;/showresults&gt;&#10;            &lt;responsegrid&gt;0&lt;/responsegrid&gt;&#10;            &lt;countdowntimer&gt;False&lt;/countdowntimer&gt;&#10;            &lt;countdowntime&gt;15&lt;/countdowntime&gt;&#10;            &lt;correctvalue&gt;1&lt;/correctvalue&gt;&#10;            &lt;incorrectvalue&gt;0&lt;/incorrectvalue&gt;&#10;            &lt;responselimit&gt;1&lt;/responselimit&gt;&#10;            &lt;bulletstyle&gt;2&lt;/bulletstyle&gt;&#10;            &lt;correctanswerindicator&gt;True&lt;/correctanswerindicator&gt;&#10;            &lt;answers&gt;&#10;                &lt;answer&gt;&#10;                    &lt;guid&gt;DA537D4AAAD043F484D0694C1DFB84D8&lt;/guid&gt;&#10;                    &lt;answertext&gt;Bajo&lt;/answertext&gt;&#10;                    &lt;valuetype&gt;-1&lt;/valuetype&gt;&#10;                &lt;/answer&gt;&#10;                &lt;answer&gt;&#10;                    &lt;guid&gt;51CBF25E0D18439883253A84D3A4DA54&lt;/guid&gt;&#10;                    &lt;answertext&gt;Moderado&lt;/answertext&gt;&#10;                    &lt;valuetype&gt;-1&lt;/valuetype&gt;&#10;                &lt;/answer&gt;&#10;                &lt;answer&gt;&#10;                    &lt;guid&gt;BF706667805444FE937F8451CBE38B5F&lt;/guid&gt;&#10;                    &lt;answertext&gt;Alto&lt;/answertext&gt;&#10;                    &lt;valuetype&gt;-1&lt;/valuetype&gt;&#10;                &lt;/answer&gt;&#10;                &lt;answer&gt;&#10;                    &lt;guid&gt;F1595125A03746348FF292E97FFC1956&lt;/guid&gt;&#10;                    &lt;answertext&gt;Muy alto&lt;/answertext&gt;&#10;                    &lt;valuetype&gt;1&lt;/valuetype&gt;&#10;                &lt;/answer&gt;&#10;                &lt;answer&gt;&#10;                    &lt;guid&gt;23ECC50EC6414B589407DE58DAFD69A6&lt;/guid&gt;&#10;                    &lt;answertext&gt;Necesito calcularlo por las tablas SCORE2&lt;/answertext&gt;&#10;                    &lt;valuetype&gt;1&lt;/valuetype&gt;&#10;                &lt;/answer&gt;&#10;            &lt;/answers&gt;&#10;            &lt;metadata&gt;&#10;                &lt;entry&gt;&#10;                    &lt;key&gt;AUTOFORMATCHART&lt;/key&gt;&#10;                    &lt;value&gt;True&lt;/value&gt;&#10;                &lt;/entry&gt;&#10;                &lt;entry&gt;&#10;                    &lt;key&gt;AUTOOPENPOLL&lt;/key&gt;&#10;                    &lt;value&gt;True&lt;/value&gt;&#10;                &lt;/entry&gt;&#10;                &lt;entry&gt;&#10;                    &lt;key&gt;LIVECHARTING&lt;/key&gt;&#10;                    &lt;value&gt;False&lt;/value&gt;&#10;                &lt;/entry&gt;&#10;            &lt;/metadata&gt;&#10;        &lt;/multichoice&gt;&#10;    &lt;/questions&gt;&#10;&lt;/questionlist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NUMBERFORMAT" val="3"/>
  <p:tag name="COLORTYPE" val="SCHEME"/>
  <p:tag name="DEFINEDCOLORS" val="3,6,10,45,32,50,13,4,9,55,1"/>
  <p:tag name="LABELFORMAT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6330</Words>
  <Application>Microsoft Office PowerPoint</Application>
  <PresentationFormat>Widescreen</PresentationFormat>
  <Paragraphs>576</Paragraphs>
  <Slides>74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8" baseType="lpstr">
      <vt:lpstr>AdvP7B6C</vt:lpstr>
      <vt:lpstr>AdvP7B72</vt:lpstr>
      <vt:lpstr>AdvPAC5B</vt:lpstr>
      <vt:lpstr>AdvPS9B31</vt:lpstr>
      <vt:lpstr>Arial</vt:lpstr>
      <vt:lpstr>Arial Narrow</vt:lpstr>
      <vt:lpstr>BlinkMacSystemFont</vt:lpstr>
      <vt:lpstr>Calibri</vt:lpstr>
      <vt:lpstr>Calibri Light</vt:lpstr>
      <vt:lpstr>ff-quadraat-web-pro</vt:lpstr>
      <vt:lpstr>ff-scala-sans-pro</vt:lpstr>
      <vt:lpstr>inherit</vt:lpstr>
      <vt:lpstr>Segoe UI</vt:lpstr>
      <vt:lpstr>Tema de Office</vt:lpstr>
      <vt:lpstr>PowerPoint Presentation</vt:lpstr>
      <vt:lpstr>Exoneración de responsabilidad y uso de la presentación</vt:lpstr>
      <vt:lpstr>Psoriasis y comorbilidades cardiovasculares</vt:lpstr>
      <vt:lpstr>Conflicto de intereses</vt:lpstr>
      <vt:lpstr>Psoriasis y sus Comorbilidades Cardiovasculares </vt:lpstr>
      <vt:lpstr>Prevalencia de la psoriasis</vt:lpstr>
      <vt:lpstr>Prevalencia de la psoriasis</vt:lpstr>
      <vt:lpstr>Prevalencia de las enfermedades cardiovasculares</vt:lpstr>
      <vt:lpstr>Prevalencia de las enfermedades cardiovasculares</vt:lpstr>
      <vt:lpstr>Prevalencia de las enfermedades cardiovasculares</vt:lpstr>
      <vt:lpstr>Prevalencia de FRCV en el estudio IBERICAN</vt:lpstr>
      <vt:lpstr>Psoriasis y sus comorbilidades CV</vt:lpstr>
      <vt:lpstr>Psoriasis y sus comorbilidades CV </vt:lpstr>
      <vt:lpstr>Psoriasis y enfermedad CV</vt:lpstr>
      <vt:lpstr>Mortalidad en pacientes con psoriasis</vt:lpstr>
      <vt:lpstr>Psoriasis y sus Comorbilidades Cardiovasculares </vt:lpstr>
      <vt:lpstr>Motivo de consulta</vt:lpstr>
      <vt:lpstr>Antecedentes personales/familiares y exploración física</vt:lpstr>
      <vt:lpstr>Exploración dermatológica</vt:lpstr>
      <vt:lpstr>BSA: Superficie corporal afectada</vt:lpstr>
      <vt:lpstr>PASI: Índice de Gravedad y Extensión de la Psoriasis</vt:lpstr>
      <vt:lpstr>Revisión pruebas complementarias en la historia clínica</vt:lpstr>
      <vt:lpstr>Con la información que tenemos ¿Qué problemas tiene Pepe?</vt:lpstr>
      <vt:lpstr>Problemas detectados en Pepe</vt:lpstr>
      <vt:lpstr>Problemas detectados en Pepe</vt:lpstr>
      <vt:lpstr>Psoriasis moderada-grave</vt:lpstr>
      <vt:lpstr>Psoriasis moderada-grave</vt:lpstr>
      <vt:lpstr>Psoriasis moderada-grave</vt:lpstr>
      <vt:lpstr>Psoriasis moderada-grave</vt:lpstr>
      <vt:lpstr>Psoriasis moderada-grave</vt:lpstr>
      <vt:lpstr>¿Cual es el riesgo cardiovascular de Pepe?</vt:lpstr>
      <vt:lpstr>Riesgo cardiovascular de Pepe</vt:lpstr>
      <vt:lpstr>¿El tener psoriasis incrementa su RCV?</vt:lpstr>
      <vt:lpstr>Problemas detectados en Pepe</vt:lpstr>
      <vt:lpstr>Psoriasis e HTA</vt:lpstr>
      <vt:lpstr>¿Precisa tratamiento antihipertensivo?</vt:lpstr>
      <vt:lpstr>¿Precisa tratamiento antihipertensivo?</vt:lpstr>
      <vt:lpstr>Le ponemos un MAPA</vt:lpstr>
      <vt:lpstr>¿Con que iniciamos tratamiento?</vt:lpstr>
      <vt:lpstr>¿Con que iniciamos tratamiento?</vt:lpstr>
      <vt:lpstr>Psoriasis e HTA</vt:lpstr>
      <vt:lpstr>Psoriasis e HTA</vt:lpstr>
      <vt:lpstr>Psoriasis e HTA</vt:lpstr>
      <vt:lpstr>Problemas detectados en nuestro paciente</vt:lpstr>
      <vt:lpstr>¿Cuál es el objetivo en lípidos de Pepe?</vt:lpstr>
      <vt:lpstr>¿Cuál es el objetivo en lípidos de Pepe?</vt:lpstr>
      <vt:lpstr>¿Iniciarías tratamiento farmacológico?</vt:lpstr>
      <vt:lpstr>¿Iniciarías tratamiento farmacológico?</vt:lpstr>
      <vt:lpstr>Psoriasis y dislipemia</vt:lpstr>
      <vt:lpstr>Psoriasis y dislipemia</vt:lpstr>
      <vt:lpstr>Problemas detectados en Pepe</vt:lpstr>
      <vt:lpstr>El problema de la obesidad</vt:lpstr>
      <vt:lpstr>Psoriasis y obesidad</vt:lpstr>
      <vt:lpstr>Psoriasis y obesidad</vt:lpstr>
      <vt:lpstr>Psoriasis y sedentarismo</vt:lpstr>
      <vt:lpstr>¿Sabes realizar una prescripción individualizada de ejercicio físico?</vt:lpstr>
      <vt:lpstr>Como prescribir ejercicio físico</vt:lpstr>
      <vt:lpstr>Objetivos en cuanto a la obesidad y sedentarismo</vt:lpstr>
      <vt:lpstr>Problemas detectados en Pepe</vt:lpstr>
      <vt:lpstr>¿Le pautarías tratamiento farmacológico para su prediabetes?</vt:lpstr>
      <vt:lpstr>Prediabetes</vt:lpstr>
      <vt:lpstr>Psoriasis y diabetes</vt:lpstr>
      <vt:lpstr>Psoriasis y diabetes</vt:lpstr>
      <vt:lpstr>Fármacos antidiabéticos con efecto sobre la psoriasis </vt:lpstr>
      <vt:lpstr>Problemas detectados en Pepe</vt:lpstr>
      <vt:lpstr>¿Podemos diagnosticar a Pepe de Síndrome Metabólico?</vt:lpstr>
      <vt:lpstr>Psoriasis y Síndrome metabólico</vt:lpstr>
      <vt:lpstr>Psoriasis y Síndrome metabólico</vt:lpstr>
      <vt:lpstr>Problemas detectados en Pepe</vt:lpstr>
      <vt:lpstr>Psoriasis – tabaco - ECV</vt:lpstr>
      <vt:lpstr>Que decisiones tomamos con Pepe</vt:lpstr>
      <vt:lpstr>Mis conclusiones</vt:lpstr>
      <vt:lpstr>Mis conclusiones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Marta Clariana Colet</cp:lastModifiedBy>
  <cp:revision>47</cp:revision>
  <dcterms:created xsi:type="dcterms:W3CDTF">2020-01-08T08:56:59Z</dcterms:created>
  <dcterms:modified xsi:type="dcterms:W3CDTF">2023-06-09T15:36:37Z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33616b6-00a5-4cd1-b577-93208fa93eb1_Enabled">
    <vt:lpwstr>true</vt:lpwstr>
  </property>
  <property fmtid="{D5CDD505-2E9C-101B-9397-08002B2CF9AE}" pid="3" name="MSIP_Label_533616b6-00a5-4cd1-b577-93208fa93eb1_SetDate">
    <vt:lpwstr>2023-01-27T17:40:40Z</vt:lpwstr>
  </property>
  <property fmtid="{D5CDD505-2E9C-101B-9397-08002B2CF9AE}" pid="4" name="MSIP_Label_533616b6-00a5-4cd1-b577-93208fa93eb1_Method">
    <vt:lpwstr>Standard</vt:lpwstr>
  </property>
  <property fmtid="{D5CDD505-2E9C-101B-9397-08002B2CF9AE}" pid="5" name="MSIP_Label_533616b6-00a5-4cd1-b577-93208fa93eb1_Name">
    <vt:lpwstr>Internal Use</vt:lpwstr>
  </property>
  <property fmtid="{D5CDD505-2E9C-101B-9397-08002B2CF9AE}" pid="6" name="MSIP_Label_533616b6-00a5-4cd1-b577-93208fa93eb1_SiteId">
    <vt:lpwstr>342ace0e-1054-45ce-9b30-900fc0440b9d</vt:lpwstr>
  </property>
  <property fmtid="{D5CDD505-2E9C-101B-9397-08002B2CF9AE}" pid="7" name="MSIP_Label_533616b6-00a5-4cd1-b577-93208fa93eb1_ActionId">
    <vt:lpwstr>77478d57-3647-43f0-b108-7f440d60a321</vt:lpwstr>
  </property>
  <property fmtid="{D5CDD505-2E9C-101B-9397-08002B2CF9AE}" pid="8" name="MSIP_Label_533616b6-00a5-4cd1-b577-93208fa93eb1_ContentBits">
    <vt:lpwstr>1</vt:lpwstr>
  </property>
  <property fmtid="{D5CDD505-2E9C-101B-9397-08002B2CF9AE}" pid="9" name="ClassificationContentMarkingHeaderLocations">
    <vt:lpwstr>Tema de Office:5</vt:lpwstr>
  </property>
  <property fmtid="{D5CDD505-2E9C-101B-9397-08002B2CF9AE}" pid="10" name="ClassificationContentMarkingHeaderText">
    <vt:lpwstr>INTERNAL USE</vt:lpwstr>
  </property>
</Properties>
</file>