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263" r:id="rId2"/>
    <p:sldId id="2130518647" r:id="rId3"/>
    <p:sldId id="257" r:id="rId4"/>
    <p:sldId id="265" r:id="rId5"/>
    <p:sldId id="300" r:id="rId6"/>
    <p:sldId id="258" r:id="rId7"/>
    <p:sldId id="259" r:id="rId8"/>
    <p:sldId id="301" r:id="rId9"/>
    <p:sldId id="302" r:id="rId10"/>
    <p:sldId id="262" r:id="rId11"/>
    <p:sldId id="261" r:id="rId12"/>
    <p:sldId id="264" r:id="rId13"/>
    <p:sldId id="303" r:id="rId14"/>
    <p:sldId id="304" r:id="rId15"/>
    <p:sldId id="260" r:id="rId16"/>
    <p:sldId id="305" r:id="rId17"/>
    <p:sldId id="306" r:id="rId18"/>
    <p:sldId id="307" r:id="rId19"/>
    <p:sldId id="2130518648" r:id="rId20"/>
    <p:sldId id="2130518649"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30" r:id="rId37"/>
    <p:sldId id="323" r:id="rId38"/>
    <p:sldId id="324" r:id="rId39"/>
    <p:sldId id="325" r:id="rId40"/>
    <p:sldId id="326" r:id="rId41"/>
    <p:sldId id="331" r:id="rId42"/>
    <p:sldId id="327" r:id="rId43"/>
    <p:sldId id="328" r:id="rId44"/>
    <p:sldId id="354" r:id="rId45"/>
    <p:sldId id="1244" r:id="rId46"/>
    <p:sldId id="1243" r:id="rId47"/>
    <p:sldId id="355" r:id="rId48"/>
    <p:sldId id="2130518630" r:id="rId49"/>
    <p:sldId id="1242" r:id="rId50"/>
    <p:sldId id="1245" r:id="rId51"/>
    <p:sldId id="1246" r:id="rId52"/>
    <p:sldId id="1247" r:id="rId53"/>
    <p:sldId id="1248" r:id="rId54"/>
    <p:sldId id="1249" r:id="rId55"/>
    <p:sldId id="2130518650" r:id="rId56"/>
    <p:sldId id="2130518628" r:id="rId57"/>
    <p:sldId id="1251" r:id="rId58"/>
    <p:sldId id="2130518629" r:id="rId59"/>
    <p:sldId id="1379" r:id="rId60"/>
    <p:sldId id="1881839089" r:id="rId61"/>
    <p:sldId id="1268" r:id="rId62"/>
    <p:sldId id="333" r:id="rId63"/>
    <p:sldId id="329" r:id="rId64"/>
    <p:sldId id="1881839108" r:id="rId65"/>
    <p:sldId id="2130518632" r:id="rId66"/>
    <p:sldId id="2130518633" r:id="rId67"/>
    <p:sldId id="2130518631" r:id="rId68"/>
    <p:sldId id="2130518634" r:id="rId69"/>
    <p:sldId id="2130518635" r:id="rId70"/>
    <p:sldId id="342" r:id="rId71"/>
    <p:sldId id="2130518636" r:id="rId72"/>
    <p:sldId id="2130518637" r:id="rId73"/>
    <p:sldId id="2130518638" r:id="rId74"/>
    <p:sldId id="2130518651" r:id="rId75"/>
    <p:sldId id="2130518640" r:id="rId76"/>
    <p:sldId id="1881839094" r:id="rId77"/>
    <p:sldId id="2130518627" r:id="rId78"/>
    <p:sldId id="2130518643" r:id="rId79"/>
    <p:sldId id="2130518641" r:id="rId80"/>
    <p:sldId id="1881839096" r:id="rId81"/>
    <p:sldId id="2130518644" r:id="rId82"/>
    <p:sldId id="2130518645" r:id="rId8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Pepe\Desktop\2015%20M&#225;laga%20Prevalencia%20DM\Gr&#225;fico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8099518810149124E-2"/>
          <c:y val="7.4548702245552684E-2"/>
          <c:w val="0.89745603674540764"/>
          <c:h val="0.8326195683872849"/>
        </c:manualLayout>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Hoja1!$A$4:$A$8</c:f>
              <c:strCache>
                <c:ptCount val="5"/>
                <c:pt idx="0">
                  <c:v>18-30</c:v>
                </c:pt>
                <c:pt idx="1">
                  <c:v>31-45</c:v>
                </c:pt>
                <c:pt idx="2">
                  <c:v>46-60</c:v>
                </c:pt>
                <c:pt idx="3">
                  <c:v>61-75</c:v>
                </c:pt>
                <c:pt idx="4">
                  <c:v>&gt;75</c:v>
                </c:pt>
              </c:strCache>
            </c:strRef>
          </c:cat>
          <c:val>
            <c:numRef>
              <c:f>Hoja1!$B$4:$B$8</c:f>
              <c:numCache>
                <c:formatCode>General</c:formatCode>
                <c:ptCount val="5"/>
                <c:pt idx="0">
                  <c:v>0.5</c:v>
                </c:pt>
                <c:pt idx="1">
                  <c:v>1.6</c:v>
                </c:pt>
                <c:pt idx="2">
                  <c:v>8.7000000000000011</c:v>
                </c:pt>
                <c:pt idx="3">
                  <c:v>24.9</c:v>
                </c:pt>
                <c:pt idx="4">
                  <c:v>30</c:v>
                </c:pt>
              </c:numCache>
            </c:numRef>
          </c:val>
          <c:extLst>
            <c:ext xmlns:c16="http://schemas.microsoft.com/office/drawing/2014/chart" uri="{C3380CC4-5D6E-409C-BE32-E72D297353CC}">
              <c16:uniqueId val="{00000000-0447-4EF6-9306-6A69CCA93DFD}"/>
            </c:ext>
          </c:extLst>
        </c:ser>
        <c:ser>
          <c:idx val="1"/>
          <c:order val="1"/>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Hoja1!$A$4:$A$8</c:f>
              <c:strCache>
                <c:ptCount val="5"/>
                <c:pt idx="0">
                  <c:v>18-30</c:v>
                </c:pt>
                <c:pt idx="1">
                  <c:v>31-45</c:v>
                </c:pt>
                <c:pt idx="2">
                  <c:v>46-60</c:v>
                </c:pt>
                <c:pt idx="3">
                  <c:v>61-75</c:v>
                </c:pt>
                <c:pt idx="4">
                  <c:v>&gt;75</c:v>
                </c:pt>
              </c:strCache>
            </c:strRef>
          </c:cat>
          <c:val>
            <c:numRef>
              <c:f>Hoja1!$C$4:$C$8</c:f>
              <c:numCache>
                <c:formatCode>General</c:formatCode>
                <c:ptCount val="5"/>
                <c:pt idx="0">
                  <c:v>0.5</c:v>
                </c:pt>
                <c:pt idx="1">
                  <c:v>1.2</c:v>
                </c:pt>
                <c:pt idx="2">
                  <c:v>5.5</c:v>
                </c:pt>
                <c:pt idx="3">
                  <c:v>18</c:v>
                </c:pt>
                <c:pt idx="4">
                  <c:v>28.5</c:v>
                </c:pt>
              </c:numCache>
            </c:numRef>
          </c:val>
          <c:extLst>
            <c:ext xmlns:c16="http://schemas.microsoft.com/office/drawing/2014/chart" uri="{C3380CC4-5D6E-409C-BE32-E72D297353CC}">
              <c16:uniqueId val="{00000001-0447-4EF6-9306-6A69CCA93DFD}"/>
            </c:ext>
          </c:extLst>
        </c:ser>
        <c:dLbls>
          <c:showLegendKey val="0"/>
          <c:showVal val="0"/>
          <c:showCatName val="0"/>
          <c:showSerName val="0"/>
          <c:showPercent val="0"/>
          <c:showBubbleSize val="0"/>
        </c:dLbls>
        <c:gapWidth val="150"/>
        <c:axId val="1182513824"/>
        <c:axId val="1182515456"/>
      </c:barChart>
      <c:catAx>
        <c:axId val="1182513824"/>
        <c:scaling>
          <c:orientation val="minMax"/>
        </c:scaling>
        <c:delete val="0"/>
        <c:axPos val="b"/>
        <c:numFmt formatCode="General" sourceLinked="0"/>
        <c:majorTickMark val="out"/>
        <c:minorTickMark val="none"/>
        <c:tickLblPos val="nextTo"/>
        <c:crossAx val="1182515456"/>
        <c:crosses val="autoZero"/>
        <c:auto val="1"/>
        <c:lblAlgn val="ctr"/>
        <c:lblOffset val="100"/>
        <c:noMultiLvlLbl val="0"/>
      </c:catAx>
      <c:valAx>
        <c:axId val="1182515456"/>
        <c:scaling>
          <c:orientation val="minMax"/>
        </c:scaling>
        <c:delete val="0"/>
        <c:axPos val="l"/>
        <c:numFmt formatCode="General" sourceLinked="1"/>
        <c:majorTickMark val="out"/>
        <c:minorTickMark val="none"/>
        <c:tickLblPos val="nextTo"/>
        <c:crossAx val="1182513824"/>
        <c:crosses val="autoZero"/>
        <c:crossBetween val="between"/>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0.21</cdr:x>
      <cdr:y>0.23865</cdr:y>
    </cdr:from>
    <cdr:to>
      <cdr:x>0.32111</cdr:x>
      <cdr:y>0.44068</cdr:y>
    </cdr:to>
    <cdr:sp macro="" textlink="">
      <cdr:nvSpPr>
        <cdr:cNvPr id="2" name="1 CuadroTexto"/>
        <cdr:cNvSpPr txBox="1"/>
      </cdr:nvSpPr>
      <cdr:spPr>
        <a:xfrm xmlns:a="http://schemas.openxmlformats.org/drawingml/2006/main">
          <a:off x="1728192" y="10801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0.25375</cdr:x>
      <cdr:y>0.04773</cdr:y>
    </cdr:from>
    <cdr:to>
      <cdr:x>0.36486</cdr:x>
      <cdr:y>0.24976</cdr:y>
    </cdr:to>
    <cdr:sp macro="" textlink="">
      <cdr:nvSpPr>
        <cdr:cNvPr id="3" name="2 CuadroTexto"/>
        <cdr:cNvSpPr txBox="1"/>
      </cdr:nvSpPr>
      <cdr:spPr>
        <a:xfrm xmlns:a="http://schemas.openxmlformats.org/drawingml/2006/main">
          <a:off x="2088232" y="21602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0.09625</cdr:x>
      <cdr:y>0.07955</cdr:y>
    </cdr:from>
    <cdr:to>
      <cdr:x>0.52499</cdr:x>
      <cdr:y>0.49321</cdr:y>
    </cdr:to>
    <cdr:sp macro="" textlink="">
      <cdr:nvSpPr>
        <cdr:cNvPr id="4" name="3 CuadroTexto"/>
        <cdr:cNvSpPr txBox="1"/>
      </cdr:nvSpPr>
      <cdr:spPr>
        <a:xfrm xmlns:a="http://schemas.openxmlformats.org/drawingml/2006/main">
          <a:off x="792088" y="360040"/>
          <a:ext cx="3528392" cy="1872208"/>
        </a:xfrm>
        <a:prstGeom xmlns:a="http://schemas.openxmlformats.org/drawingml/2006/main" prst="rect">
          <a:avLst/>
        </a:prstGeom>
        <a:solidFill xmlns:a="http://schemas.openxmlformats.org/drawingml/2006/main">
          <a:srgbClr val="FFFF00"/>
        </a:solidFill>
      </cdr:spPr>
      <cdr:txBody>
        <a:bodyPr xmlns:a="http://schemas.openxmlformats.org/drawingml/2006/main" vertOverflow="clip" wrap="none" rtlCol="0"/>
        <a:lstStyle xmlns:a="http://schemas.openxmlformats.org/drawingml/2006/main"/>
        <a:p xmlns:a="http://schemas.openxmlformats.org/drawingml/2006/main">
          <a:r>
            <a:rPr lang="es-ES" sz="2800" dirty="0"/>
            <a:t>Prevalencia total: 8.2%</a:t>
          </a:r>
        </a:p>
        <a:p xmlns:a="http://schemas.openxmlformats.org/drawingml/2006/main">
          <a:r>
            <a:rPr lang="es-ES" sz="2800" dirty="0"/>
            <a:t>Hombres: 8.7%</a:t>
          </a:r>
        </a:p>
        <a:p xmlns:a="http://schemas.openxmlformats.org/drawingml/2006/main">
          <a:r>
            <a:rPr lang="es-ES" sz="2800" dirty="0"/>
            <a:t>Mujeres: 7.7%</a:t>
          </a:r>
        </a:p>
        <a:p xmlns:a="http://schemas.openxmlformats.org/drawingml/2006/main">
          <a:r>
            <a:rPr lang="es-ES" sz="2800" i="1" dirty="0"/>
            <a:t>p</a:t>
          </a:r>
          <a:r>
            <a:rPr lang="es-ES" sz="2800" dirty="0"/>
            <a:t>&lt; 0.05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9EAD1-FC1F-40A9-9557-B0CD85AEDA54}" type="datetimeFigureOut">
              <a:rPr lang="es-ES" smtClean="0"/>
              <a:t>06/06/2023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87A9-B629-4745-959C-B82914E6E2AC}" type="slidenum">
              <a:rPr lang="es-ES" smtClean="0"/>
              <a:t>‹#›</a:t>
            </a:fld>
            <a:endParaRPr lang="es-ES"/>
          </a:p>
        </p:txBody>
      </p:sp>
    </p:spTree>
    <p:extLst>
      <p:ext uri="{BB962C8B-B14F-4D97-AF65-F5344CB8AC3E}">
        <p14:creationId xmlns:p14="http://schemas.microsoft.com/office/powerpoint/2010/main" val="2976251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Marcador de imagen de diapositiva"/>
          <p:cNvSpPr>
            <a:spLocks noGrp="1" noRot="1" noChangeAspect="1" noTextEdit="1"/>
          </p:cNvSpPr>
          <p:nvPr>
            <p:ph type="sldImg"/>
          </p:nvPr>
        </p:nvSpPr>
        <p:spPr>
          <a:xfrm>
            <a:off x="92075" y="746125"/>
            <a:ext cx="6613525" cy="3721100"/>
          </a:xfrm>
          <a:ln/>
        </p:spPr>
      </p:sp>
      <p:sp>
        <p:nvSpPr>
          <p:cNvPr id="162819"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Arial" pitchFamily="34" charset="0"/>
              <a:cs typeface="Arial" pitchFamily="34" charset="0"/>
            </a:endParaRPr>
          </a:p>
        </p:txBody>
      </p:sp>
      <p:sp>
        <p:nvSpPr>
          <p:cNvPr id="162820"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6314" eaLnBrk="0" hangingPunct="0">
              <a:defRPr sz="900" b="1">
                <a:solidFill>
                  <a:schemeClr val="tx1"/>
                </a:solidFill>
                <a:latin typeface="Arial" pitchFamily="34" charset="0"/>
                <a:cs typeface="Arial" pitchFamily="34" charset="0"/>
              </a:defRPr>
            </a:lvl1pPr>
            <a:lvl2pPr marL="685663" indent="-263718" defTabSz="826314" eaLnBrk="0" hangingPunct="0">
              <a:defRPr sz="900" b="1">
                <a:solidFill>
                  <a:schemeClr val="tx1"/>
                </a:solidFill>
                <a:latin typeface="Arial" pitchFamily="34" charset="0"/>
                <a:cs typeface="Arial" pitchFamily="34" charset="0"/>
              </a:defRPr>
            </a:lvl2pPr>
            <a:lvl3pPr marL="1054871" indent="-210974" defTabSz="826314" eaLnBrk="0" hangingPunct="0">
              <a:defRPr sz="900" b="1">
                <a:solidFill>
                  <a:schemeClr val="tx1"/>
                </a:solidFill>
                <a:latin typeface="Arial" pitchFamily="34" charset="0"/>
                <a:cs typeface="Arial" pitchFamily="34" charset="0"/>
              </a:defRPr>
            </a:lvl3pPr>
            <a:lvl4pPr marL="1476815" indent="-210974" defTabSz="826314" eaLnBrk="0" hangingPunct="0">
              <a:defRPr sz="900" b="1">
                <a:solidFill>
                  <a:schemeClr val="tx1"/>
                </a:solidFill>
                <a:latin typeface="Arial" pitchFamily="34" charset="0"/>
                <a:cs typeface="Arial" pitchFamily="34" charset="0"/>
              </a:defRPr>
            </a:lvl4pPr>
            <a:lvl5pPr marL="1898764" indent="-210974" defTabSz="826314" eaLnBrk="0" hangingPunct="0">
              <a:defRPr sz="900" b="1">
                <a:solidFill>
                  <a:schemeClr val="tx1"/>
                </a:solidFill>
                <a:latin typeface="Arial" pitchFamily="34" charset="0"/>
                <a:cs typeface="Arial" pitchFamily="34" charset="0"/>
              </a:defRPr>
            </a:lvl5pPr>
            <a:lvl6pPr marL="2320712" indent="-210974" defTabSz="826314" eaLnBrk="0" fontAlgn="base" hangingPunct="0">
              <a:spcBef>
                <a:spcPct val="0"/>
              </a:spcBef>
              <a:spcAft>
                <a:spcPct val="0"/>
              </a:spcAft>
              <a:defRPr sz="900" b="1">
                <a:solidFill>
                  <a:schemeClr val="tx1"/>
                </a:solidFill>
                <a:latin typeface="Arial" pitchFamily="34" charset="0"/>
                <a:cs typeface="Arial" pitchFamily="34" charset="0"/>
              </a:defRPr>
            </a:lvl6pPr>
            <a:lvl7pPr marL="2742658" indent="-210974" defTabSz="826314" eaLnBrk="0" fontAlgn="base" hangingPunct="0">
              <a:spcBef>
                <a:spcPct val="0"/>
              </a:spcBef>
              <a:spcAft>
                <a:spcPct val="0"/>
              </a:spcAft>
              <a:defRPr sz="900" b="1">
                <a:solidFill>
                  <a:schemeClr val="tx1"/>
                </a:solidFill>
                <a:latin typeface="Arial" pitchFamily="34" charset="0"/>
                <a:cs typeface="Arial" pitchFamily="34" charset="0"/>
              </a:defRPr>
            </a:lvl7pPr>
            <a:lvl8pPr marL="3164606" indent="-210974" defTabSz="826314" eaLnBrk="0" fontAlgn="base" hangingPunct="0">
              <a:spcBef>
                <a:spcPct val="0"/>
              </a:spcBef>
              <a:spcAft>
                <a:spcPct val="0"/>
              </a:spcAft>
              <a:defRPr sz="900" b="1">
                <a:solidFill>
                  <a:schemeClr val="tx1"/>
                </a:solidFill>
                <a:latin typeface="Arial" pitchFamily="34" charset="0"/>
                <a:cs typeface="Arial" pitchFamily="34" charset="0"/>
              </a:defRPr>
            </a:lvl8pPr>
            <a:lvl9pPr marL="3586553" indent="-210974" defTabSz="826314" eaLnBrk="0" fontAlgn="base" hangingPunct="0">
              <a:spcBef>
                <a:spcPct val="0"/>
              </a:spcBef>
              <a:spcAft>
                <a:spcPct val="0"/>
              </a:spcAft>
              <a:defRPr sz="900" b="1">
                <a:solidFill>
                  <a:schemeClr val="tx1"/>
                </a:solidFill>
                <a:latin typeface="Arial" pitchFamily="34" charset="0"/>
                <a:cs typeface="Arial" pitchFamily="34" charset="0"/>
              </a:defRPr>
            </a:lvl9pPr>
          </a:lstStyle>
          <a:p>
            <a:pPr eaLnBrk="1" hangingPunct="1"/>
            <a:fld id="{67D72D07-FE93-4173-B934-F917145EFB54}" type="slidenum">
              <a:rPr lang="en-GB" sz="1100" b="0">
                <a:solidFill>
                  <a:prstClr val="black"/>
                </a:solidFill>
              </a:rPr>
              <a:pPr eaLnBrk="1" hangingPunct="1"/>
              <a:t>2</a:t>
            </a:fld>
            <a:endParaRPr lang="en-GB" sz="1100" b="0"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77292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Teniendo</a:t>
            </a:r>
            <a:r>
              <a:rPr lang="es-ES" baseline="0"/>
              <a:t> en cuenta que el RCV de la paciente es alto, los objetivos de c-LDL han de ser &lt;70 mg/dl y descenso del 50 % respecto al c-LDL basal. Además de ello y aunque la principal diana terapéutica es el c-LDL, ante un riesgo alto se recomiendan niveles de colesterol no-HDL &lt;100 mg/dl, apoB &lt;80 mg/dl y TG &lt;150 mg/dl.</a:t>
            </a:r>
            <a:endParaRPr lang="es-ES"/>
          </a:p>
        </p:txBody>
      </p:sp>
    </p:spTree>
    <p:extLst>
      <p:ext uri="{BB962C8B-B14F-4D97-AF65-F5344CB8AC3E}">
        <p14:creationId xmlns:p14="http://schemas.microsoft.com/office/powerpoint/2010/main" val="1843798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sz="2400" b="0">
                <a:solidFill>
                  <a:srgbClr val="002060"/>
                </a:solidFill>
                <a:latin typeface="Arial" panose="020B0604020202020204" pitchFamily="34" charset="0"/>
                <a:cs typeface="Arial" panose="020B0604020202020204" pitchFamily="34" charset="0"/>
              </a:rPr>
              <a:t>Dado que la paciente no está en objetivos de c-LDL (tiene c-LDL</a:t>
            </a:r>
            <a:r>
              <a:rPr lang="es-ES" sz="2400" b="0" baseline="0">
                <a:solidFill>
                  <a:srgbClr val="002060"/>
                </a:solidFill>
                <a:latin typeface="Arial" panose="020B0604020202020204" pitchFamily="34" charset="0"/>
                <a:cs typeface="Arial" panose="020B0604020202020204" pitchFamily="34" charset="0"/>
              </a:rPr>
              <a:t> de 117 mg/dl y el objetivo es &lt;70 mg/dl)</a:t>
            </a:r>
            <a:r>
              <a:rPr lang="es-ES" sz="2400" b="0">
                <a:solidFill>
                  <a:srgbClr val="002060"/>
                </a:solidFill>
                <a:latin typeface="Arial" panose="020B0604020202020204" pitchFamily="34" charset="0"/>
                <a:cs typeface="Arial" panose="020B0604020202020204" pitchFamily="34" charset="0"/>
              </a:rPr>
              <a:t>, se debería sustituir la simvastatina por una estatina de alta intensidad, pudiendo llegar a combinarse con ezetimiba en caso de no llegar a objetivos. Por este motivo, se optó por rosuvastatina 20 mg.</a:t>
            </a:r>
          </a:p>
          <a:p>
            <a:r>
              <a:rPr lang="es-ES" sz="2400" b="0">
                <a:solidFill>
                  <a:srgbClr val="002060"/>
                </a:solidFill>
                <a:latin typeface="Arial" panose="020B0604020202020204" pitchFamily="34" charset="0"/>
                <a:cs typeface="Arial" panose="020B0604020202020204" pitchFamily="34" charset="0"/>
              </a:rPr>
              <a:t>Con el tratamiento con una estatina de alta intensidad como rosuvastatina</a:t>
            </a:r>
            <a:r>
              <a:rPr lang="es-ES" sz="2400" b="0" baseline="0">
                <a:solidFill>
                  <a:srgbClr val="002060"/>
                </a:solidFill>
                <a:latin typeface="Arial" panose="020B0604020202020204" pitchFamily="34" charset="0"/>
                <a:cs typeface="Arial" panose="020B0604020202020204" pitchFamily="34" charset="0"/>
              </a:rPr>
              <a:t> 20 mg se conseguiría reducir el c-LDL en torno a un 50 %, mientras que con una estatina de alta intensidad + ezetimiba se reducirían en torno a un 65 % los niveles de c-LDL.</a:t>
            </a:r>
            <a:endParaRPr lang="es-ES" sz="2400" b="0">
              <a:solidFill>
                <a:srgbClr val="002060"/>
              </a:solidFill>
              <a:latin typeface="Arial" panose="020B0604020202020204" pitchFamily="34" charset="0"/>
              <a:cs typeface="Arial" panose="020B0604020202020204" pitchFamily="34" charset="0"/>
            </a:endParaRPr>
          </a:p>
          <a:p>
            <a:endParaRPr lang="es-ES"/>
          </a:p>
        </p:txBody>
      </p:sp>
    </p:spTree>
    <p:extLst>
      <p:ext uri="{BB962C8B-B14F-4D97-AF65-F5344CB8AC3E}">
        <p14:creationId xmlns:p14="http://schemas.microsoft.com/office/powerpoint/2010/main" val="3311442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a:extLst>
              <a:ext uri="{FF2B5EF4-FFF2-40B4-BE49-F238E27FC236}">
                <a16:creationId xmlns:a16="http://schemas.microsoft.com/office/drawing/2014/main" id="{FD39052F-35C6-9E26-A453-FCBF6990DB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a:extLst>
              <a:ext uri="{FF2B5EF4-FFF2-40B4-BE49-F238E27FC236}">
                <a16:creationId xmlns:a16="http://schemas.microsoft.com/office/drawing/2014/main" id="{510F3B79-1BF0-1CE0-38C2-C27371561F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9220" name="Marcador de número de diapositiva 3">
            <a:extLst>
              <a:ext uri="{FF2B5EF4-FFF2-40B4-BE49-F238E27FC236}">
                <a16:creationId xmlns:a16="http://schemas.microsoft.com/office/drawing/2014/main" id="{C28DEABB-0329-F8AF-3FBE-FC6867E3A3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42A11AD-7814-45BA-9244-D53A409EDC4D}" type="slidenum">
              <a:rPr lang="es-ES" altLang="es-ES"/>
              <a:pPr/>
              <a:t>36</a:t>
            </a:fld>
            <a:endParaRPr lang="es-ES" alt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80440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sz="2400" b="0">
                <a:solidFill>
                  <a:srgbClr val="002060"/>
                </a:solidFill>
                <a:latin typeface="Arial" panose="020B0604020202020204" pitchFamily="34" charset="0"/>
                <a:cs typeface="Arial" panose="020B0604020202020204" pitchFamily="34" charset="0"/>
              </a:rPr>
              <a:t>Además de la potencia en la reducción de c-LDL, hay que tener en cuenta las posibles</a:t>
            </a:r>
            <a:r>
              <a:rPr lang="es-ES" sz="2400" b="0" baseline="0">
                <a:solidFill>
                  <a:srgbClr val="002060"/>
                </a:solidFill>
                <a:latin typeface="Arial" panose="020B0604020202020204" pitchFamily="34" charset="0"/>
                <a:cs typeface="Arial" panose="020B0604020202020204" pitchFamily="34" charset="0"/>
              </a:rPr>
              <a:t> </a:t>
            </a:r>
            <a:r>
              <a:rPr lang="es-ES" sz="2400" b="0">
                <a:solidFill>
                  <a:srgbClr val="002060"/>
                </a:solidFill>
                <a:latin typeface="Arial" panose="020B0604020202020204" pitchFamily="34" charset="0"/>
                <a:cs typeface="Arial" panose="020B0604020202020204" pitchFamily="34" charset="0"/>
              </a:rPr>
              <a:t>interacciones farmacológicas, especialmente en aquellos</a:t>
            </a:r>
            <a:r>
              <a:rPr lang="es-ES" sz="2400" b="0" baseline="0">
                <a:solidFill>
                  <a:srgbClr val="002060"/>
                </a:solidFill>
                <a:latin typeface="Arial" panose="020B0604020202020204" pitchFamily="34" charset="0"/>
                <a:cs typeface="Arial" panose="020B0604020202020204" pitchFamily="34" charset="0"/>
              </a:rPr>
              <a:t> pacientes polimedicados</a:t>
            </a:r>
            <a:r>
              <a:rPr lang="es-ES" sz="2400" b="0">
                <a:solidFill>
                  <a:srgbClr val="002060"/>
                </a:solidFill>
                <a:latin typeface="Arial" panose="020B0604020202020204" pitchFamily="34" charset="0"/>
                <a:cs typeface="Arial" panose="020B0604020202020204" pitchFamily="34" charset="0"/>
              </a:rPr>
              <a:t>. Así pues, teniendo en cuenta que la paciente estaba en tratamiento con sertralina, comprobamos que la simvastatina (tratamiento previo de la paciente) y la atorvastatina (la otra estatina de alta intensidad) deben usarse con precaución si se toma sertralina, mientras que la rosuvastatina es segura. Por ello, se mantuvo</a:t>
            </a:r>
            <a:r>
              <a:rPr lang="es-ES" sz="2400" b="0" baseline="0">
                <a:solidFill>
                  <a:srgbClr val="002060"/>
                </a:solidFill>
                <a:latin typeface="Arial" panose="020B0604020202020204" pitchFamily="34" charset="0"/>
                <a:cs typeface="Arial" panose="020B0604020202020204" pitchFamily="34" charset="0"/>
              </a:rPr>
              <a:t> tratamiento con rosuvastatina.</a:t>
            </a:r>
          </a:p>
          <a:p>
            <a:r>
              <a:rPr lang="es-ES" sz="2400" b="0" baseline="0">
                <a:solidFill>
                  <a:srgbClr val="002060"/>
                </a:solidFill>
                <a:latin typeface="Arial" panose="020B0604020202020204" pitchFamily="34" charset="0"/>
                <a:cs typeface="Arial" panose="020B0604020202020204" pitchFamily="34" charset="0"/>
              </a:rPr>
              <a:t>Según la tabla, podemos comprobar que la rosuvastatina es de las estatinas con menos interacciones, además de que es la estatina de alta intensidad que menor número de interacciones tiene. </a:t>
            </a:r>
            <a:endParaRPr lang="es-ES" sz="2400" b="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807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indent="0" algn="l" defTabSz="2438338" rtl="0" fontAlgn="auto" latinLnBrk="0" hangingPunct="0">
              <a:lnSpc>
                <a:spcPct val="100000"/>
              </a:lnSpc>
              <a:spcBef>
                <a:spcPts val="0"/>
              </a:spcBef>
              <a:spcAft>
                <a:spcPts val="0"/>
              </a:spcAft>
              <a:buClrTx/>
              <a:buSzTx/>
              <a:buFontTx/>
              <a:buNone/>
              <a:tabLst/>
            </a:pPr>
            <a:r>
              <a:rPr kumimoji="0" lang="es-ES" sz="2400" b="0" i="0" u="none" strike="noStrike" cap="none" spc="0" normalizeH="0" baseline="0">
                <a:ln>
                  <a:noFill/>
                </a:ln>
                <a:solidFill>
                  <a:srgbClr val="002060"/>
                </a:solidFill>
                <a:effectLst/>
                <a:uFillTx/>
                <a:latin typeface="Arial" panose="020B0604020202020204" pitchFamily="34" charset="0"/>
                <a:cs typeface="Arial" panose="020B0604020202020204" pitchFamily="34" charset="0"/>
                <a:sym typeface="Helvetica Neue"/>
              </a:rPr>
              <a:t>En un primer momento, teniendo en cuenta el SCORE2 de la paciente (3 % de riesgo a 10 años) y siguiendo la tabla de las guías europeas de prevención cardiovascular 2021, el</a:t>
            </a:r>
            <a:r>
              <a:rPr kumimoji="0" lang="es-ES" sz="2400" b="0" i="0" u="none" strike="noStrike" cap="none" spc="0" normalizeH="0">
                <a:ln>
                  <a:noFill/>
                </a:ln>
                <a:solidFill>
                  <a:srgbClr val="002060"/>
                </a:solidFill>
                <a:effectLst/>
                <a:uFillTx/>
                <a:latin typeface="Arial" panose="020B0604020202020204" pitchFamily="34" charset="0"/>
                <a:cs typeface="Arial" panose="020B0604020202020204" pitchFamily="34" charset="0"/>
                <a:sym typeface="Helvetica Neue"/>
              </a:rPr>
              <a:t> objetivo tensional debería ser PA </a:t>
            </a:r>
            <a:r>
              <a:rPr lang="es-ES" sz="2400" b="0">
                <a:solidFill>
                  <a:srgbClr val="002060"/>
                </a:solidFill>
                <a:latin typeface="Arial" panose="020B0604020202020204" pitchFamily="34" charset="0"/>
                <a:cs typeface="Arial" panose="020B0604020202020204" pitchFamily="34" charset="0"/>
              </a:rPr>
              <a:t>sistólica</a:t>
            </a:r>
            <a:r>
              <a:rPr kumimoji="0" lang="es-ES" sz="2400" b="0" i="0" u="none" strike="noStrike" cap="none" spc="0" normalizeH="0">
                <a:ln>
                  <a:noFill/>
                </a:ln>
                <a:solidFill>
                  <a:srgbClr val="002060"/>
                </a:solidFill>
                <a:effectLst/>
                <a:uFillTx/>
                <a:latin typeface="Arial" panose="020B0604020202020204" pitchFamily="34" charset="0"/>
                <a:cs typeface="Arial" panose="020B0604020202020204" pitchFamily="34" charset="0"/>
                <a:sym typeface="Helvetica Neue"/>
              </a:rPr>
              <a:t> &lt;140 mmHg,</a:t>
            </a:r>
            <a:r>
              <a:rPr lang="es-ES" sz="2400" b="0">
                <a:solidFill>
                  <a:srgbClr val="002060"/>
                </a:solidFill>
                <a:latin typeface="Arial" panose="020B0604020202020204" pitchFamily="34" charset="0"/>
                <a:cs typeface="Arial" panose="020B0604020202020204" pitchFamily="34" charset="0"/>
              </a:rPr>
              <a:t> intentando llegar a 130 mmHg si hay buena tolerancia. Sin embargo, ante la existencia de HVI en el ECG, el objetivo tensional debería ser más estricto (PA sistólica 120-130 mmHg).</a:t>
            </a:r>
          </a:p>
          <a:p>
            <a:pPr marL="0" marR="0" indent="0" algn="l" defTabSz="2438338" rtl="0" fontAlgn="auto" latinLnBrk="0" hangingPunct="0">
              <a:lnSpc>
                <a:spcPct val="100000"/>
              </a:lnSpc>
              <a:spcBef>
                <a:spcPts val="0"/>
              </a:spcBef>
              <a:spcAft>
                <a:spcPts val="0"/>
              </a:spcAft>
              <a:buClrTx/>
              <a:buSzTx/>
              <a:buFontTx/>
              <a:buNone/>
              <a:tabLst/>
            </a:pPr>
            <a:r>
              <a:rPr lang="es-ES" sz="2400" b="0">
                <a:solidFill>
                  <a:srgbClr val="002060"/>
                </a:solidFill>
                <a:latin typeface="Arial" panose="020B0604020202020204" pitchFamily="34" charset="0"/>
                <a:cs typeface="Arial" panose="020B0604020202020204" pitchFamily="34" charset="0"/>
              </a:rPr>
              <a:t>Por ello, teniendo</a:t>
            </a:r>
            <a:r>
              <a:rPr lang="es-ES" sz="2400" b="0" baseline="0">
                <a:solidFill>
                  <a:srgbClr val="002060"/>
                </a:solidFill>
                <a:latin typeface="Arial" panose="020B0604020202020204" pitchFamily="34" charset="0"/>
                <a:cs typeface="Arial" panose="020B0604020202020204" pitchFamily="34" charset="0"/>
              </a:rPr>
              <a:t> que en cuenta que la paciente estaba con candesartán y no tenía los niveles tensionales controlados, lo más apropiado sería iniciar </a:t>
            </a:r>
            <a:r>
              <a:rPr lang="es-ES" sz="2400" b="0">
                <a:solidFill>
                  <a:srgbClr val="002060"/>
                </a:solidFill>
                <a:latin typeface="Arial" panose="020B0604020202020204" pitchFamily="34" charset="0"/>
                <a:cs typeface="Arial" panose="020B0604020202020204" pitchFamily="34" charset="0"/>
              </a:rPr>
              <a:t>terapia combinada con IECA o ARA-II + calcioantagonista o diurético, pudiendo</a:t>
            </a:r>
            <a:r>
              <a:rPr lang="es-ES" sz="2400" b="0" baseline="0">
                <a:solidFill>
                  <a:srgbClr val="002060"/>
                </a:solidFill>
                <a:latin typeface="Arial" panose="020B0604020202020204" pitchFamily="34" charset="0"/>
                <a:cs typeface="Arial" panose="020B0604020202020204" pitchFamily="34" charset="0"/>
              </a:rPr>
              <a:t> recomendarse la triple combinación en caso de que no consigamos llegar a los objetivos tensionales pretendidos para la paciente. </a:t>
            </a:r>
            <a:endParaRPr lang="es-ES" b="0"/>
          </a:p>
        </p:txBody>
      </p:sp>
    </p:spTree>
    <p:extLst>
      <p:ext uri="{BB962C8B-B14F-4D97-AF65-F5344CB8AC3E}">
        <p14:creationId xmlns:p14="http://schemas.microsoft.com/office/powerpoint/2010/main" val="2712807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fld id="{ED83AAB7-FD6C-F945-9520-F4BC3E62110D}" type="slidenum">
              <a:rPr lang="es-ES" altLang="es-ES" sz="1200">
                <a:solidFill>
                  <a:srgbClr val="000000"/>
                </a:solidFill>
              </a:rPr>
              <a:pPr/>
              <a:t>48</a:t>
            </a:fld>
            <a:endParaRPr lang="es-ES" altLang="es-ES" sz="1200">
              <a:solidFill>
                <a:srgbClr val="000000"/>
              </a:solidFill>
            </a:endParaRPr>
          </a:p>
        </p:txBody>
      </p:sp>
      <p:sp>
        <p:nvSpPr>
          <p:cNvPr id="468995" name="Rectangle 2"/>
          <p:cNvSpPr>
            <a:spLocks noGrp="1" noRot="1" noChangeAspect="1" noChangeArrowheads="1" noTextEdit="1"/>
          </p:cNvSpPr>
          <p:nvPr>
            <p:ph type="sldImg"/>
          </p:nvPr>
        </p:nvSpPr>
        <p:spPr>
          <a:xfrm>
            <a:off x="379413" y="685800"/>
            <a:ext cx="6096000" cy="3429000"/>
          </a:xfrm>
          <a:ln/>
        </p:spPr>
      </p:sp>
      <p:sp>
        <p:nvSpPr>
          <p:cNvPr id="468996" name="Rectangle 3"/>
          <p:cNvSpPr>
            <a:spLocks noGrp="1" noChangeArrowheads="1"/>
          </p:cNvSpPr>
          <p:nvPr>
            <p:ph type="body" idx="1"/>
          </p:nvPr>
        </p:nvSpPr>
        <p:spPr>
          <a:xfrm>
            <a:off x="684213" y="4344988"/>
            <a:ext cx="54895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 altLang="es-ES" dirty="0">
              <a:latin typeface="Times New Roman" charset="0"/>
            </a:endParaRPr>
          </a:p>
        </p:txBody>
      </p:sp>
    </p:spTree>
    <p:extLst>
      <p:ext uri="{BB962C8B-B14F-4D97-AF65-F5344CB8AC3E}">
        <p14:creationId xmlns:p14="http://schemas.microsoft.com/office/powerpoint/2010/main" val="61703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88BBA575-3F01-954C-83C0-669843ACD1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a:extLst>
              <a:ext uri="{FF2B5EF4-FFF2-40B4-BE49-F238E27FC236}">
                <a16:creationId xmlns:a16="http://schemas.microsoft.com/office/drawing/2014/main" id="{6F31DAC6-0D6E-464F-BF37-BD72CAE910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ES"/>
          </a:p>
        </p:txBody>
      </p:sp>
      <p:sp>
        <p:nvSpPr>
          <p:cNvPr id="4" name="Header Placeholder 3">
            <a:extLst>
              <a:ext uri="{FF2B5EF4-FFF2-40B4-BE49-F238E27FC236}">
                <a16:creationId xmlns:a16="http://schemas.microsoft.com/office/drawing/2014/main" id="{86B5422F-12E2-774D-90ED-1D189D3DAA8A}"/>
              </a:ext>
            </a:extLst>
          </p:cNvPr>
          <p:cNvSpPr>
            <a:spLocks noGrp="1"/>
          </p:cNvSpPr>
          <p:nvPr>
            <p:ph type="hdr" sz="quarter"/>
          </p:nvPr>
        </p:nvSpPr>
        <p:spPr/>
        <p:txBody>
          <a:bodyPr/>
          <a:lstStyle/>
          <a:p>
            <a:pPr>
              <a:defRPr/>
            </a:pPr>
            <a:endParaRPr lang="es-ES_tradnl">
              <a:solidFill>
                <a:prstClr val="black"/>
              </a:solidFill>
            </a:endParaRPr>
          </a:p>
        </p:txBody>
      </p:sp>
      <p:sp>
        <p:nvSpPr>
          <p:cNvPr id="5" name="Footer Placeholder 4">
            <a:extLst>
              <a:ext uri="{FF2B5EF4-FFF2-40B4-BE49-F238E27FC236}">
                <a16:creationId xmlns:a16="http://schemas.microsoft.com/office/drawing/2014/main" id="{4864FDA9-72E8-B84D-9678-4DD497A877A2}"/>
              </a:ext>
            </a:extLst>
          </p:cNvPr>
          <p:cNvSpPr>
            <a:spLocks noGrp="1"/>
          </p:cNvSpPr>
          <p:nvPr>
            <p:ph type="ftr" sz="quarter" idx="4"/>
          </p:nvPr>
        </p:nvSpPr>
        <p:spPr/>
        <p:txBody>
          <a:bodyPr/>
          <a:lstStyle/>
          <a:p>
            <a:pPr>
              <a:defRPr/>
            </a:pPr>
            <a:endParaRPr lang="es-ES_tradnl">
              <a:solidFill>
                <a:prstClr val="black"/>
              </a:solidFill>
            </a:endParaRPr>
          </a:p>
        </p:txBody>
      </p:sp>
      <p:sp>
        <p:nvSpPr>
          <p:cNvPr id="95237" name="Slide Number Placeholder 5">
            <a:extLst>
              <a:ext uri="{FF2B5EF4-FFF2-40B4-BE49-F238E27FC236}">
                <a16:creationId xmlns:a16="http://schemas.microsoft.com/office/drawing/2014/main" id="{B76E64CF-6B2B-2D4C-91F7-188DEE2356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E0A5B20-DF15-F74D-8475-21E2482EE46E}" type="slidenum">
              <a:rPr lang="es-ES_tradnl" altLang="es-ES" smtClean="0">
                <a:solidFill>
                  <a:srgbClr val="000000"/>
                </a:solidFill>
                <a:latin typeface="Calibri" panose="020F0502020204030204" pitchFamily="34" charset="0"/>
              </a:rPr>
              <a:pPr/>
              <a:t>58</a:t>
            </a:fld>
            <a:endParaRPr lang="es-ES_tradnl" altLang="es-ES">
              <a:solidFill>
                <a:srgbClr val="000000"/>
              </a:solidFill>
              <a:latin typeface="Calibri" panose="020F0502020204030204" pitchFamily="34" charset="0"/>
            </a:endParaRPr>
          </a:p>
        </p:txBody>
      </p:sp>
    </p:spTree>
    <p:extLst>
      <p:ext uri="{BB962C8B-B14F-4D97-AF65-F5344CB8AC3E}">
        <p14:creationId xmlns:p14="http://schemas.microsoft.com/office/powerpoint/2010/main" val="1635770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D0587A9-B629-4745-959C-B82914E6E2AC}" type="slidenum">
              <a:rPr lang="es-ES" smtClean="0"/>
              <a:t>59</a:t>
            </a:fld>
            <a:endParaRPr lang="es-ES"/>
          </a:p>
        </p:txBody>
      </p:sp>
    </p:spTree>
    <p:extLst>
      <p:ext uri="{BB962C8B-B14F-4D97-AF65-F5344CB8AC3E}">
        <p14:creationId xmlns:p14="http://schemas.microsoft.com/office/powerpoint/2010/main" val="291707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A21BF84-147E-5549-98EC-E011BF16F23B}" type="slidenum">
              <a:rPr lang="es-ES" smtClean="0"/>
              <a:t>6</a:t>
            </a:fld>
            <a:endParaRPr lang="es-ES"/>
          </a:p>
        </p:txBody>
      </p:sp>
    </p:spTree>
    <p:extLst>
      <p:ext uri="{BB962C8B-B14F-4D97-AF65-F5344CB8AC3E}">
        <p14:creationId xmlns:p14="http://schemas.microsoft.com/office/powerpoint/2010/main" val="1473307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c0445ab717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c0445ab717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6400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_tradnl" dirty="0"/>
          </a:p>
        </p:txBody>
      </p:sp>
      <p:sp>
        <p:nvSpPr>
          <p:cNvPr id="4" name="3 Marcador de número de diapositiva"/>
          <p:cNvSpPr>
            <a:spLocks noGrp="1"/>
          </p:cNvSpPr>
          <p:nvPr>
            <p:ph type="sldNum" sz="quarter" idx="10"/>
          </p:nvPr>
        </p:nvSpPr>
        <p:spPr/>
        <p:txBody>
          <a:bodyPr/>
          <a:lstStyle/>
          <a:p>
            <a:fld id="{51C6D144-DB5E-C54E-8EB0-AEF682B629F6}" type="slidenum">
              <a:rPr lang="es-ES_tradnl" smtClean="0">
                <a:solidFill>
                  <a:prstClr val="black"/>
                </a:solidFill>
              </a:rPr>
              <a:pPr/>
              <a:t>67</a:t>
            </a:fld>
            <a:endParaRPr lang="es-ES_tradnl">
              <a:solidFill>
                <a:prstClr val="black"/>
              </a:solidFill>
            </a:endParaRPr>
          </a:p>
        </p:txBody>
      </p:sp>
    </p:spTree>
    <p:extLst>
      <p:ext uri="{BB962C8B-B14F-4D97-AF65-F5344CB8AC3E}">
        <p14:creationId xmlns:p14="http://schemas.microsoft.com/office/powerpoint/2010/main" val="100424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Marcador de imagen de diapositiva">
            <a:extLst>
              <a:ext uri="{FF2B5EF4-FFF2-40B4-BE49-F238E27FC236}">
                <a16:creationId xmlns:a16="http://schemas.microsoft.com/office/drawing/2014/main" id="{1C45860B-7EFA-E3CF-FE9F-80411A59237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2 Marcador de notas">
            <a:extLst>
              <a:ext uri="{FF2B5EF4-FFF2-40B4-BE49-F238E27FC236}">
                <a16:creationId xmlns:a16="http://schemas.microsoft.com/office/drawing/2014/main" id="{37487CE1-8B6D-E271-47EC-1100415627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a:t>el exceso de mortalidad entre los pacientes más jóvenes con enfermedad renal crónica avanzada fue aproximadamente 15 veces mayor que entre los controles. La hiperglucemia es un requisito previo para el desarrollo de la nefropatía diabética 26; por lo tanto, la prevención temprana de la diabetes 27 y el control estricto de la glucosa que comienza en el momento del diagnóstico 2,28 cuando se espera una supervivencia a largo plazo pueden reducir aún más la mortalidad.</a:t>
            </a:r>
          </a:p>
        </p:txBody>
      </p:sp>
      <p:sp>
        <p:nvSpPr>
          <p:cNvPr id="13316" name="3 Marcador de número de diapositiva">
            <a:extLst>
              <a:ext uri="{FF2B5EF4-FFF2-40B4-BE49-F238E27FC236}">
                <a16:creationId xmlns:a16="http://schemas.microsoft.com/office/drawing/2014/main" id="{6A17816A-807C-6F73-5CCB-66C42C3234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E26820-A400-4509-8C55-448B1A12962B}" type="slidenum">
              <a:rPr kumimoji="0" lang="es-ES" altLang="es-E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s-ES" alt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5C220-A876-48CF-8B4C-E705603C3A1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9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A21BF84-147E-5549-98EC-E011BF16F23B}" type="slidenum">
              <a:rPr lang="es-ES" smtClean="0"/>
              <a:t>16</a:t>
            </a:fld>
            <a:endParaRPr lang="es-ES"/>
          </a:p>
        </p:txBody>
      </p:sp>
    </p:spTree>
    <p:extLst>
      <p:ext uri="{BB962C8B-B14F-4D97-AF65-F5344CB8AC3E}">
        <p14:creationId xmlns:p14="http://schemas.microsoft.com/office/powerpoint/2010/main" val="245387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Aplicando</a:t>
            </a:r>
            <a:r>
              <a:rPr lang="es-ES" baseline="0"/>
              <a:t> la nueva tabla SCORE2, nuestra paciente tendría un 3 % de riesgo de ECV a 10 años, lo que implica un RCV moderado.</a:t>
            </a:r>
            <a:endParaRPr lang="es-ES"/>
          </a:p>
        </p:txBody>
      </p:sp>
    </p:spTree>
    <p:extLst>
      <p:ext uri="{BB962C8B-B14F-4D97-AF65-F5344CB8AC3E}">
        <p14:creationId xmlns:p14="http://schemas.microsoft.com/office/powerpoint/2010/main" val="2048263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s-ES" dirty="0"/>
              <a:t>Aplicando</a:t>
            </a:r>
            <a:r>
              <a:rPr lang="es-ES" baseline="0" dirty="0"/>
              <a:t> la nueva tabla SCORE2, nuestra paciente tendría un 3 % de riesgo de ECV a 10 años, lo que implica un RCV moderado.</a:t>
            </a:r>
            <a:endParaRPr lang="es-ES" dirty="0"/>
          </a:p>
          <a:p>
            <a:r>
              <a:rPr lang="es-ES" dirty="0"/>
              <a:t>Sin embargo,</a:t>
            </a:r>
            <a:r>
              <a:rPr lang="es-ES" baseline="0" dirty="0"/>
              <a:t> existen factores modificadores del RCV que pueden reclasificar a los pacientes según el RCV.</a:t>
            </a:r>
            <a:endParaRPr lang="es-ES" dirty="0"/>
          </a:p>
        </p:txBody>
      </p:sp>
    </p:spTree>
    <p:extLst>
      <p:ext uri="{BB962C8B-B14F-4D97-AF65-F5344CB8AC3E}">
        <p14:creationId xmlns:p14="http://schemas.microsoft.com/office/powerpoint/2010/main" val="64148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Dentro de los muchos factores modificadores</a:t>
            </a:r>
            <a:r>
              <a:rPr lang="es-ES" baseline="0"/>
              <a:t> del RCV, se encuentran la HVI mediante ECG y la tasa de filtrado glomerular, que están disponibles en atención primaria, tienen reproductibilidad e independencia del operador y presentan valor pronóstico de los cambios.</a:t>
            </a:r>
            <a:endParaRPr lang="es-ES"/>
          </a:p>
        </p:txBody>
      </p:sp>
    </p:spTree>
    <p:extLst>
      <p:ext uri="{BB962C8B-B14F-4D97-AF65-F5344CB8AC3E}">
        <p14:creationId xmlns:p14="http://schemas.microsoft.com/office/powerpoint/2010/main" val="2603312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En</a:t>
            </a:r>
            <a:r>
              <a:rPr lang="es-ES" baseline="0" dirty="0"/>
              <a:t> nuestra paciente, se completó el estudio con ECG, GIM carotídeo e ITB. El ECG muestra HVI tanto por los criterios de </a:t>
            </a:r>
            <a:r>
              <a:rPr lang="es-ES" baseline="0" dirty="0" err="1"/>
              <a:t>Sokolow</a:t>
            </a:r>
            <a:r>
              <a:rPr lang="es-ES" baseline="0" dirty="0"/>
              <a:t> (</a:t>
            </a:r>
            <a:r>
              <a:rPr lang="pt-BR" sz="2200" b="0" i="0" u="none" strike="noStrike" baseline="0" dirty="0">
                <a:latin typeface="+mn-lt"/>
                <a:ea typeface="+mn-ea"/>
                <a:cs typeface="+mn-cs"/>
                <a:sym typeface="Helvetica Neue"/>
              </a:rPr>
              <a:t>SV1 + RV5 o RV6 &gt;35 mm) como de Cornell (</a:t>
            </a:r>
            <a:r>
              <a:rPr lang="es-ES" sz="2200" b="0" i="0" u="none" strike="noStrike" baseline="0" dirty="0">
                <a:latin typeface="+mn-lt"/>
                <a:ea typeface="+mn-ea"/>
                <a:cs typeface="+mn-cs"/>
                <a:sym typeface="Helvetica Neue"/>
              </a:rPr>
              <a:t>mujer: </a:t>
            </a:r>
            <a:r>
              <a:rPr lang="es-ES" sz="2200" b="0" i="0" u="none" strike="noStrike" baseline="0" dirty="0" err="1">
                <a:latin typeface="+mn-lt"/>
                <a:ea typeface="+mn-ea"/>
                <a:cs typeface="+mn-cs"/>
                <a:sym typeface="Helvetica Neue"/>
              </a:rPr>
              <a:t>RaVL</a:t>
            </a:r>
            <a:r>
              <a:rPr lang="es-ES" sz="2200" b="0" i="0" u="none" strike="noStrike" baseline="0" dirty="0">
                <a:latin typeface="+mn-lt"/>
                <a:ea typeface="+mn-ea"/>
                <a:cs typeface="+mn-cs"/>
                <a:sym typeface="Helvetica Neue"/>
              </a:rPr>
              <a:t> + S-V3 &gt;20 mm). En el GIM carotídeo se aprecia placa de ateroma (remarcada en naranja) en la carótida izquierda. El ITB tanto derecho como izquierdo tiene una puntuación de 1, lo que indica que es normal y no existe enfermedad arterial periférica.</a:t>
            </a:r>
            <a:endParaRPr lang="es-ES" dirty="0"/>
          </a:p>
        </p:txBody>
      </p:sp>
    </p:spTree>
    <p:extLst>
      <p:ext uri="{BB962C8B-B14F-4D97-AF65-F5344CB8AC3E}">
        <p14:creationId xmlns:p14="http://schemas.microsoft.com/office/powerpoint/2010/main" val="1311471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31721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sz="2400" b="0">
                <a:solidFill>
                  <a:srgbClr val="002060"/>
                </a:solidFill>
                <a:latin typeface="Arial" panose="020B0604020202020204" pitchFamily="34" charset="0"/>
                <a:cs typeface="Arial" panose="020B0604020202020204" pitchFamily="34" charset="0"/>
              </a:rPr>
              <a:t>La presencia de HVI mediante un ECG y una placa de ateroma en el GIM carotídeo evidenciaron daño orgánico. Por ello, el RCV de la paciente pasaría de</a:t>
            </a:r>
            <a:r>
              <a:rPr lang="es-ES" sz="2400" b="0" baseline="0">
                <a:solidFill>
                  <a:srgbClr val="002060"/>
                </a:solidFill>
                <a:latin typeface="Arial" panose="020B0604020202020204" pitchFamily="34" charset="0"/>
                <a:cs typeface="Arial" panose="020B0604020202020204" pitchFamily="34" charset="0"/>
              </a:rPr>
              <a:t> ser moderado a ser</a:t>
            </a:r>
            <a:r>
              <a:rPr lang="es-ES" sz="2400" b="0">
                <a:solidFill>
                  <a:srgbClr val="002060"/>
                </a:solidFill>
                <a:latin typeface="Arial" panose="020B0604020202020204" pitchFamily="34" charset="0"/>
                <a:cs typeface="Arial" panose="020B0604020202020204" pitchFamily="34" charset="0"/>
              </a:rPr>
              <a:t> alto. Con</a:t>
            </a:r>
            <a:r>
              <a:rPr lang="es-ES" sz="2400" b="0" baseline="0">
                <a:solidFill>
                  <a:srgbClr val="002060"/>
                </a:solidFill>
                <a:latin typeface="Arial" panose="020B0604020202020204" pitchFamily="34" charset="0"/>
                <a:cs typeface="Arial" panose="020B0604020202020204" pitchFamily="34" charset="0"/>
              </a:rPr>
              <a:t> la modificación del RCV de la paciente a raíz de las pruebas realizadas, también cambian los objetivos de c-LDL que se deben lograr en ella. </a:t>
            </a:r>
            <a:endParaRPr lang="es-ES" b="0"/>
          </a:p>
        </p:txBody>
      </p:sp>
    </p:spTree>
    <p:extLst>
      <p:ext uri="{BB962C8B-B14F-4D97-AF65-F5344CB8AC3E}">
        <p14:creationId xmlns:p14="http://schemas.microsoft.com/office/powerpoint/2010/main" val="275907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47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ext">
    <p:spTree>
      <p:nvGrpSpPr>
        <p:cNvPr id="1" name=""/>
        <p:cNvGrpSpPr/>
        <p:nvPr/>
      </p:nvGrpSpPr>
      <p:grpSpPr>
        <a:xfrm>
          <a:off x="0" y="0"/>
          <a:ext cx="0" cy="0"/>
          <a:chOff x="0" y="0"/>
          <a:chExt cx="0" cy="0"/>
        </a:xfrm>
      </p:grpSpPr>
      <p:cxnSp>
        <p:nvCxnSpPr>
          <p:cNvPr id="19" name="Conector recto 18"/>
          <p:cNvCxnSpPr/>
          <p:nvPr userDrawn="1"/>
        </p:nvCxnSpPr>
        <p:spPr>
          <a:xfrm>
            <a:off x="419101" y="6312759"/>
            <a:ext cx="113893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Imagen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004" y="6338842"/>
            <a:ext cx="1129264" cy="494711"/>
          </a:xfrm>
          <a:prstGeom prst="rect">
            <a:avLst/>
          </a:prstGeom>
        </p:spPr>
      </p:pic>
      <p:sp>
        <p:nvSpPr>
          <p:cNvPr id="9" name="Título 1"/>
          <p:cNvSpPr>
            <a:spLocks noGrp="1"/>
          </p:cNvSpPr>
          <p:nvPr>
            <p:ph type="title" hasCustomPrompt="1"/>
          </p:nvPr>
        </p:nvSpPr>
        <p:spPr>
          <a:xfrm>
            <a:off x="411028" y="347572"/>
            <a:ext cx="11402089" cy="983312"/>
          </a:xfrm>
          <a:prstGeom prst="rect">
            <a:avLst/>
          </a:prstGeom>
        </p:spPr>
        <p:txBody>
          <a:bodyPr lIns="0" tIns="0" rIns="0" bIns="0"/>
          <a:lstStyle>
            <a:lvl1pPr marL="0" marR="0" indent="0" algn="l" defTabSz="914377" rtl="0" eaLnBrk="1" fontAlgn="auto" latinLnBrk="0" hangingPunct="1">
              <a:lnSpc>
                <a:spcPct val="100000"/>
              </a:lnSpc>
              <a:spcBef>
                <a:spcPct val="0"/>
              </a:spcBef>
              <a:spcAft>
                <a:spcPts val="0"/>
              </a:spcAft>
              <a:buClrTx/>
              <a:buSzTx/>
              <a:buFontTx/>
              <a:buNone/>
              <a:tabLst/>
              <a:defRPr sz="2933">
                <a:solidFill>
                  <a:schemeClr val="accent1"/>
                </a:solidFill>
              </a:defRPr>
            </a:lvl1pPr>
          </a:lstStyle>
          <a:p>
            <a:r>
              <a:rPr lang="en-US" noProof="0" dirty="0"/>
              <a:t>Slide title is Arial Regular 22/Simple pt.</a:t>
            </a:r>
          </a:p>
        </p:txBody>
      </p:sp>
      <p:sp>
        <p:nvSpPr>
          <p:cNvPr id="4" name="Marcador de texto 3"/>
          <p:cNvSpPr>
            <a:spLocks noGrp="1"/>
          </p:cNvSpPr>
          <p:nvPr>
            <p:ph type="body" sz="quarter" idx="14" hasCustomPrompt="1"/>
          </p:nvPr>
        </p:nvSpPr>
        <p:spPr>
          <a:xfrm>
            <a:off x="411647" y="1693332"/>
            <a:ext cx="11372849" cy="4301067"/>
          </a:xfrm>
          <a:prstGeom prst="rect">
            <a:avLst/>
          </a:prstGeom>
        </p:spPr>
        <p:txBody>
          <a:bodyPr lIns="0" tIns="0" rIns="0" bIns="0"/>
          <a:lstStyle>
            <a:lvl1pPr marL="0" indent="0">
              <a:lnSpc>
                <a:spcPct val="100000"/>
              </a:lnSpc>
              <a:buNone/>
              <a:defRPr sz="1400">
                <a:solidFill>
                  <a:schemeClr val="accent1"/>
                </a:solidFill>
              </a:defRPr>
            </a:lvl1pPr>
            <a:lvl2pPr marL="457189" indent="0">
              <a:lnSpc>
                <a:spcPct val="100000"/>
              </a:lnSpc>
              <a:buNone/>
              <a:defRPr sz="1400">
                <a:solidFill>
                  <a:schemeClr val="accent1"/>
                </a:solidFill>
              </a:defRPr>
            </a:lvl2pPr>
            <a:lvl3pPr marL="914377" indent="0">
              <a:lnSpc>
                <a:spcPct val="100000"/>
              </a:lnSpc>
              <a:buNone/>
              <a:defRPr sz="1400">
                <a:solidFill>
                  <a:schemeClr val="accent1"/>
                </a:solidFill>
              </a:defRPr>
            </a:lvl3pPr>
            <a:lvl4pPr marL="1371566" indent="0">
              <a:lnSpc>
                <a:spcPct val="100000"/>
              </a:lnSpc>
              <a:buNone/>
              <a:defRPr sz="1400">
                <a:solidFill>
                  <a:schemeClr val="accent1"/>
                </a:solidFill>
              </a:defRPr>
            </a:lvl4pPr>
            <a:lvl5pPr marL="1828754" indent="0">
              <a:lnSpc>
                <a:spcPct val="100000"/>
              </a:lnSpc>
              <a:buNone/>
              <a:defRPr sz="1400">
                <a:solidFill>
                  <a:schemeClr val="accent1"/>
                </a:solidFill>
              </a:defRPr>
            </a:lvl5pPr>
            <a:lvl6pPr marL="2285943" indent="0">
              <a:lnSpc>
                <a:spcPct val="100000"/>
              </a:lnSpc>
              <a:buNone/>
              <a:defRPr sz="1400">
                <a:solidFill>
                  <a:schemeClr val="accent1"/>
                </a:solidFill>
              </a:defRPr>
            </a:lvl6pPr>
            <a:lvl7pPr marL="2743131" indent="0">
              <a:lnSpc>
                <a:spcPct val="100000"/>
              </a:lnSpc>
              <a:buNone/>
              <a:defRPr sz="1400">
                <a:solidFill>
                  <a:schemeClr val="accent1"/>
                </a:solidFill>
              </a:defRPr>
            </a:lvl7pPr>
            <a:lvl8pPr marL="3200320" indent="0">
              <a:lnSpc>
                <a:spcPct val="100000"/>
              </a:lnSpc>
              <a:buNone/>
              <a:defRPr sz="1400">
                <a:solidFill>
                  <a:schemeClr val="accent1"/>
                </a:solidFill>
              </a:defRPr>
            </a:lvl8pPr>
            <a:lvl9pPr marL="3657509" indent="0">
              <a:lnSpc>
                <a:spcPct val="100000"/>
              </a:lnSpc>
              <a:buNone/>
              <a:defRPr sz="1400">
                <a:solidFill>
                  <a:schemeClr val="accent1"/>
                </a:solidFill>
              </a:defRPr>
            </a:lvl9pPr>
          </a:lstStyle>
          <a:p>
            <a:pPr lvl="0"/>
            <a:r>
              <a:rPr lang="en-US" noProof="0" dirty="0"/>
              <a:t>Body copy is Arial Regular 14/Simple pt.</a:t>
            </a:r>
          </a:p>
        </p:txBody>
      </p:sp>
      <p:sp>
        <p:nvSpPr>
          <p:cNvPr id="8" name="Footer Placeholder 4">
            <a:extLst>
              <a:ext uri="{FF2B5EF4-FFF2-40B4-BE49-F238E27FC236}">
                <a16:creationId xmlns:a16="http://schemas.microsoft.com/office/drawing/2014/main" id="{A54118FA-208A-450D-ACE3-453760C87BA1}"/>
              </a:ext>
            </a:extLst>
          </p:cNvPr>
          <p:cNvSpPr>
            <a:spLocks noGrp="1"/>
          </p:cNvSpPr>
          <p:nvPr>
            <p:ph type="ftr" sz="quarter" idx="11"/>
          </p:nvPr>
        </p:nvSpPr>
        <p:spPr>
          <a:xfrm>
            <a:off x="5956282" y="6392072"/>
            <a:ext cx="2610852" cy="365125"/>
          </a:xfrm>
          <a:prstGeom prst="rect">
            <a:avLst/>
          </a:prstGeom>
        </p:spPr>
        <p:txBody>
          <a:bodyPr/>
          <a:lstStyle>
            <a:lvl1pPr algn="l">
              <a:defRPr sz="1000">
                <a:solidFill>
                  <a:schemeClr val="accent1"/>
                </a:solidFill>
              </a:defRPr>
            </a:lvl1pPr>
          </a:lstStyle>
          <a:p>
            <a:pPr defTabSz="1219170">
              <a:defRPr/>
            </a:pPr>
            <a:r>
              <a:rPr lang="en-US" b="1">
                <a:solidFill>
                  <a:srgbClr val="002855"/>
                </a:solidFill>
                <a:latin typeface="Arial" panose="020B0604020202020204"/>
              </a:rPr>
              <a:t>Diabetes Update </a:t>
            </a:r>
            <a:r>
              <a:rPr lang="en-US">
                <a:solidFill>
                  <a:srgbClr val="002855"/>
                </a:solidFill>
                <a:latin typeface="Arial" panose="020B0604020202020204"/>
              </a:rPr>
              <a:t>| 2020</a:t>
            </a:r>
            <a:endParaRPr lang="en-US" dirty="0">
              <a:solidFill>
                <a:srgbClr val="002855"/>
              </a:solidFill>
              <a:latin typeface="Arial" panose="020B0604020202020204"/>
            </a:endParaRPr>
          </a:p>
        </p:txBody>
      </p:sp>
    </p:spTree>
    <p:extLst>
      <p:ext uri="{BB962C8B-B14F-4D97-AF65-F5344CB8AC3E}">
        <p14:creationId xmlns:p14="http://schemas.microsoft.com/office/powerpoint/2010/main" val="18381918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dirty="0"/>
              <a:t>Kicker text HERE</a:t>
            </a:r>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912249"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912249"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912249"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912249"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3610745"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3610745"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6309241"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6309241"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3610745"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3610745"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6309241"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6309241"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9007737"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9007737"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9007737"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9007737"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3554507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 SmartArt">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969543" y="6392072"/>
            <a:ext cx="2610852" cy="365125"/>
          </a:xfrm>
          <a:prstGeom prst="rect">
            <a:avLst/>
          </a:prstGeom>
        </p:spPr>
        <p:txBody>
          <a:bodyPr/>
          <a:lstStyle>
            <a:lvl1pPr algn="l">
              <a:defRPr sz="1000">
                <a:solidFill>
                  <a:schemeClr val="accent1"/>
                </a:solidFill>
              </a:defRPr>
            </a:lvl1pPr>
          </a:lstStyle>
          <a:p>
            <a:r>
              <a:rPr lang="en-US" b="1" dirty="0">
                <a:solidFill>
                  <a:srgbClr val="002855"/>
                </a:solidFill>
              </a:rPr>
              <a:t>Diabetes Update </a:t>
            </a:r>
            <a:r>
              <a:rPr lang="en-US" dirty="0">
                <a:solidFill>
                  <a:srgbClr val="002855"/>
                </a:solidFill>
              </a:rPr>
              <a:t>| Santander 2018</a:t>
            </a:r>
          </a:p>
        </p:txBody>
      </p:sp>
      <p:cxnSp>
        <p:nvCxnSpPr>
          <p:cNvPr id="8" name="Conector recto 7"/>
          <p:cNvCxnSpPr/>
          <p:nvPr userDrawn="1"/>
        </p:nvCxnSpPr>
        <p:spPr>
          <a:xfrm>
            <a:off x="419101" y="6312759"/>
            <a:ext cx="113893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Imagen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004" y="6338842"/>
            <a:ext cx="1129264" cy="494711"/>
          </a:xfrm>
          <a:prstGeom prst="rect">
            <a:avLst/>
          </a:prstGeom>
        </p:spPr>
      </p:pic>
    </p:spTree>
    <p:extLst>
      <p:ext uri="{BB962C8B-B14F-4D97-AF65-F5344CB8AC3E}">
        <p14:creationId xmlns:p14="http://schemas.microsoft.com/office/powerpoint/2010/main" val="16556047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399903" y="2257077"/>
            <a:ext cx="6079525" cy="1305878"/>
          </a:xfrm>
        </p:spPr>
        <p:txBody>
          <a:bodyPr anchor="b">
            <a:noAutofit/>
          </a:bodyPr>
          <a:lstStyle>
            <a:lvl1pPr algn="l">
              <a:defRPr sz="4000" b="1" i="0">
                <a:solidFill>
                  <a:schemeClr val="bg1"/>
                </a:solidFill>
                <a:latin typeface="Arial" charset="0"/>
                <a:ea typeface="Arial" charset="0"/>
                <a:cs typeface="Arial" charset="0"/>
              </a:defRPr>
            </a:lvl1pPr>
          </a:lstStyle>
          <a:p>
            <a:r>
              <a:rPr lang="es-ES_tradnl" dirty="0"/>
              <a:t>Título de la</a:t>
            </a:r>
            <a:br>
              <a:rPr lang="es-ES_tradnl" dirty="0"/>
            </a:br>
            <a:r>
              <a:rPr lang="es-ES_tradnl" dirty="0"/>
              <a:t>ponencia</a:t>
            </a:r>
          </a:p>
        </p:txBody>
      </p:sp>
      <p:sp>
        <p:nvSpPr>
          <p:cNvPr id="3" name="Subtítulo 2"/>
          <p:cNvSpPr>
            <a:spLocks noGrp="1"/>
          </p:cNvSpPr>
          <p:nvPr>
            <p:ph type="subTitle" idx="1" hasCustomPrompt="1"/>
          </p:nvPr>
        </p:nvSpPr>
        <p:spPr>
          <a:xfrm>
            <a:off x="5399901" y="3762679"/>
            <a:ext cx="6079525" cy="770020"/>
          </a:xfrm>
        </p:spPr>
        <p:txBody>
          <a:bodyPr/>
          <a:lstStyle>
            <a:lvl1pPr marL="0" indent="0" algn="l">
              <a:buNone/>
              <a:defRPr sz="2400">
                <a:solidFill>
                  <a:srgbClr val="03F0C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dirty="0"/>
              <a:t>Ponente</a:t>
            </a:r>
          </a:p>
        </p:txBody>
      </p:sp>
    </p:spTree>
    <p:extLst>
      <p:ext uri="{BB962C8B-B14F-4D97-AF65-F5344CB8AC3E}">
        <p14:creationId xmlns:p14="http://schemas.microsoft.com/office/powerpoint/2010/main" val="2921775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lvl1pPr>
              <a:defRPr sz="3500"/>
            </a:lvl1pPr>
          </a:lstStyle>
          <a:p>
            <a:r>
              <a:rPr lang="es-ES_tradnl" dirty="0"/>
              <a:t>Haga clic para modificar el estilo de título del patrón</a:t>
            </a:r>
          </a:p>
        </p:txBody>
      </p:sp>
      <p:sp>
        <p:nvSpPr>
          <p:cNvPr id="3" name="Marcador de contenido 2"/>
          <p:cNvSpPr>
            <a:spLocks noGrp="1"/>
          </p:cNvSpPr>
          <p:nvPr>
            <p:ph idx="1"/>
          </p:nvPr>
        </p:nvSpPr>
        <p:spPr/>
        <p:txBody>
          <a:bodyPr/>
          <a:lstStyle/>
          <a:p>
            <a:pPr lvl="0"/>
            <a:r>
              <a:rPr lang="es-ES_tradnl" dirty="0"/>
              <a:t>Haga clic para modificar los estilos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863E82E0-CDB5-2342-A1B7-0F014B23DBE7}" type="datetimeFigureOut">
              <a:rPr lang="es-ES_tradnl" smtClean="0"/>
              <a:t>06/06/2023</a:t>
            </a:fld>
            <a:endParaRPr lang="es-ES_tradnl"/>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S_tradnl"/>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C2C36C0-AB6E-0842-BEBA-44867BDAA4FC}" type="slidenum">
              <a:rPr lang="es-ES_tradnl" smtClean="0"/>
              <a:t>‹#›</a:t>
            </a:fld>
            <a:endParaRPr lang="es-ES_tradnl"/>
          </a:p>
        </p:txBody>
      </p:sp>
    </p:spTree>
    <p:extLst>
      <p:ext uri="{BB962C8B-B14F-4D97-AF65-F5344CB8AC3E}">
        <p14:creationId xmlns:p14="http://schemas.microsoft.com/office/powerpoint/2010/main" val="247825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dirty="0"/>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Tree>
    <p:extLst>
      <p:ext uri="{BB962C8B-B14F-4D97-AF65-F5344CB8AC3E}">
        <p14:creationId xmlns:p14="http://schemas.microsoft.com/office/powerpoint/2010/main" val="55306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863E82E0-CDB5-2342-A1B7-0F014B23DBE7}" type="datetimeFigureOut">
              <a:rPr lang="es-ES_tradnl" smtClean="0"/>
              <a:t>06/06/2023</a:t>
            </a:fld>
            <a:endParaRPr lang="es-ES_tradnl"/>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ES_tradnl"/>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7C2C36C0-AB6E-0842-BEBA-44867BDAA4FC}" type="slidenum">
              <a:rPr lang="es-ES_tradnl" smtClean="0"/>
              <a:t>‹#›</a:t>
            </a:fld>
            <a:endParaRPr lang="es-ES_tradnl"/>
          </a:p>
        </p:txBody>
      </p:sp>
    </p:spTree>
    <p:extLst>
      <p:ext uri="{BB962C8B-B14F-4D97-AF65-F5344CB8AC3E}">
        <p14:creationId xmlns:p14="http://schemas.microsoft.com/office/powerpoint/2010/main" val="2910350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Tree>
    <p:extLst>
      <p:ext uri="{BB962C8B-B14F-4D97-AF65-F5344CB8AC3E}">
        <p14:creationId xmlns:p14="http://schemas.microsoft.com/office/powerpoint/2010/main" val="3679597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dirty="0"/>
              <a:t>Haga clic para modificar el estilo de título del patrón</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Tree>
    <p:extLst>
      <p:ext uri="{BB962C8B-B14F-4D97-AF65-F5344CB8AC3E}">
        <p14:creationId xmlns:p14="http://schemas.microsoft.com/office/powerpoint/2010/main" val="262255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Autor y fecha"/>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Autor y fecha</a:t>
            </a:r>
          </a:p>
        </p:txBody>
      </p:sp>
      <p:sp>
        <p:nvSpPr>
          <p:cNvPr id="12" name="Título de la presentación"/>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Título de la presentación</a:t>
            </a:r>
          </a:p>
        </p:txBody>
      </p:sp>
      <p:sp>
        <p:nvSpPr>
          <p:cNvPr id="13" name="Nivel de texto 1…"/>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Subtítulo de la presentación</a:t>
            </a:r>
          </a:p>
          <a:p>
            <a:pPr lvl="1"/>
            <a:endParaRPr/>
          </a:p>
          <a:p>
            <a:pPr lvl="2"/>
            <a:endParaRPr/>
          </a:p>
          <a:p>
            <a:pPr lvl="3"/>
            <a:endParaRPr/>
          </a:p>
          <a:p>
            <a:pPr lvl="4"/>
            <a:endParaRPr/>
          </a:p>
        </p:txBody>
      </p:sp>
      <p:pic>
        <p:nvPicPr>
          <p:cNvPr id="14" name="Imagen" descr="Imagen"/>
          <p:cNvPicPr>
            <a:picLocks noChangeAspect="1"/>
          </p:cNvPicPr>
          <p:nvPr/>
        </p:nvPicPr>
        <p:blipFill>
          <a:blip r:embed="rId2"/>
          <a:stretch>
            <a:fillRect/>
          </a:stretch>
        </p:blipFill>
        <p:spPr>
          <a:xfrm>
            <a:off x="244073" y="267317"/>
            <a:ext cx="11534522" cy="870833"/>
          </a:xfrm>
          <a:prstGeom prst="rect">
            <a:avLst/>
          </a:prstGeom>
          <a:ln w="12700">
            <a:miter lim="400000"/>
          </a:ln>
        </p:spPr>
      </p:pic>
      <p:sp>
        <p:nvSpPr>
          <p:cNvPr id="16" name="Número de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91150163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22032" y="365125"/>
            <a:ext cx="9264580" cy="1325563"/>
          </a:xfrm>
          <a:prstGeom prst="rect">
            <a:avLst/>
          </a:prstGeom>
        </p:spPr>
        <p:txBody>
          <a:bodyPr vert="horz" lIns="91440" tIns="45720" rIns="91440" bIns="45720" rtlCol="0" anchor="ctr">
            <a:normAutofit/>
          </a:bodyPr>
          <a:lstStyle/>
          <a:p>
            <a:r>
              <a:rPr lang="es-ES_tradnl" dirty="0"/>
              <a:t>Haga clic para modificar el estilo de título del patrón</a:t>
            </a:r>
          </a:p>
        </p:txBody>
      </p:sp>
      <p:sp>
        <p:nvSpPr>
          <p:cNvPr id="3" name="Marcador de texto 2"/>
          <p:cNvSpPr>
            <a:spLocks noGrp="1"/>
          </p:cNvSpPr>
          <p:nvPr>
            <p:ph type="body" idx="1"/>
          </p:nvPr>
        </p:nvSpPr>
        <p:spPr>
          <a:xfrm>
            <a:off x="422031" y="1825625"/>
            <a:ext cx="11374733" cy="4351338"/>
          </a:xfrm>
          <a:prstGeom prst="rect">
            <a:avLst/>
          </a:prstGeom>
        </p:spPr>
        <p:txBody>
          <a:bodyPr vert="horz" lIns="91440" tIns="45720" rIns="91440" bIns="45720" rtlCol="0">
            <a:normAutofit/>
          </a:bodyPr>
          <a:lstStyle/>
          <a:p>
            <a:pPr lvl="0"/>
            <a:r>
              <a:rPr lang="es-ES_tradnl" dirty="0"/>
              <a:t>Haga clic para modificar los estilos de texto del patrón</a:t>
            </a:r>
          </a:p>
          <a:p>
            <a:pPr lvl="1"/>
            <a:r>
              <a:rPr lang="es-ES_tradnl" dirty="0"/>
              <a:t>Segundo nivel</a:t>
            </a:r>
          </a:p>
          <a:p>
            <a:pPr lvl="2"/>
            <a:r>
              <a:rPr lang="es-ES_tradnl" dirty="0"/>
              <a:t>Tercer nivel</a:t>
            </a:r>
          </a:p>
        </p:txBody>
      </p:sp>
      <p:sp>
        <p:nvSpPr>
          <p:cNvPr id="5" name="TextBox 4">
            <a:extLst>
              <a:ext uri="{FF2B5EF4-FFF2-40B4-BE49-F238E27FC236}">
                <a16:creationId xmlns:a16="http://schemas.microsoft.com/office/drawing/2014/main" id="{3935D1FE-F08C-2681-44D0-A8CFA7021430}"/>
              </a:ext>
            </a:extLst>
          </p:cNvPr>
          <p:cNvSpPr txBox="1"/>
          <p:nvPr userDrawn="1">
            <p:extLst>
              <p:ext uri="{1162E1C5-73C7-4A58-AE30-91384D911F3F}">
                <p184:classification xmlns:p184="http://schemas.microsoft.com/office/powerpoint/2018/4/main" val="hdr"/>
              </p:ext>
            </p:extLst>
          </p:nvPr>
        </p:nvSpPr>
        <p:spPr>
          <a:xfrm>
            <a:off x="11445875" y="0"/>
            <a:ext cx="7747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1169376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2" r:id="rId10"/>
    <p:sldLayoutId id="2147483684" r:id="rId11"/>
    <p:sldLayoutId id="2147483685" r:id="rId12"/>
  </p:sldLayoutIdLst>
  <p:txStyles>
    <p:titleStyle>
      <a:lvl1pPr algn="l" defTabSz="914400" rtl="0" eaLnBrk="1" latinLnBrk="0" hangingPunct="1">
        <a:lnSpc>
          <a:spcPct val="90000"/>
        </a:lnSpc>
        <a:spcBef>
          <a:spcPct val="0"/>
        </a:spcBef>
        <a:buNone/>
        <a:defRPr sz="3500" b="1" kern="1200">
          <a:solidFill>
            <a:srgbClr val="002754"/>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500" kern="1200">
          <a:solidFill>
            <a:schemeClr val="tx1">
              <a:lumMod val="65000"/>
              <a:lumOff val="3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3F0C2"/>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500" kern="1200">
          <a:solidFill>
            <a:schemeClr val="tx1">
              <a:lumMod val="65000"/>
              <a:lumOff val="3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016/j.hipert.2018.04.001"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doi.org/10.1016/j.hipert.2018.04.001"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care.diabetesjournals.org/content/diacare/suppl/2018/12/17/42.Supplement_1.DC1/DC_42_S1_Combined_FINAL.pdf"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C5280E9-13CC-33F6-7BD3-28FBBDBB6A41}"/>
              </a:ext>
            </a:extLst>
          </p:cNvPr>
          <p:cNvSpPr txBox="1"/>
          <p:nvPr/>
        </p:nvSpPr>
        <p:spPr>
          <a:xfrm>
            <a:off x="7390615" y="4105373"/>
            <a:ext cx="4242061" cy="1200329"/>
          </a:xfrm>
          <a:prstGeom prst="rect">
            <a:avLst/>
          </a:prstGeom>
          <a:noFill/>
        </p:spPr>
        <p:txBody>
          <a:bodyPr wrap="square" rtlCol="0">
            <a:spAutoFit/>
          </a:bodyPr>
          <a:lstStyle/>
          <a:p>
            <a:r>
              <a:rPr lang="es-ES" dirty="0">
                <a:solidFill>
                  <a:schemeClr val="bg1"/>
                </a:solidFill>
              </a:rPr>
              <a:t>ANTONIO HORMIGO POZO</a:t>
            </a:r>
          </a:p>
          <a:p>
            <a:r>
              <a:rPr lang="es-ES" dirty="0">
                <a:solidFill>
                  <a:schemeClr val="bg1"/>
                </a:solidFill>
              </a:rPr>
              <a:t>U.G.C. SAN ANDRÉS-TORCAL. MALAGA</a:t>
            </a:r>
          </a:p>
          <a:p>
            <a:r>
              <a:rPr lang="es-ES" dirty="0">
                <a:solidFill>
                  <a:schemeClr val="bg1"/>
                </a:solidFill>
              </a:rPr>
              <a:t>GRUPO NACIONAL  DIABETES SEMERGEN</a:t>
            </a:r>
          </a:p>
          <a:p>
            <a:r>
              <a:rPr lang="es-ES" dirty="0">
                <a:solidFill>
                  <a:schemeClr val="bg1"/>
                </a:solidFill>
              </a:rPr>
              <a:t>MIEMBRO </a:t>
            </a:r>
            <a:r>
              <a:rPr lang="es-ES" dirty="0" err="1">
                <a:solidFill>
                  <a:schemeClr val="bg1"/>
                </a:solidFill>
              </a:rPr>
              <a:t>redGDPS</a:t>
            </a:r>
            <a:endParaRPr lang="es-ES" dirty="0">
              <a:solidFill>
                <a:schemeClr val="bg1"/>
              </a:solidFill>
            </a:endParaRPr>
          </a:p>
        </p:txBody>
      </p:sp>
    </p:spTree>
    <p:extLst>
      <p:ext uri="{BB962C8B-B14F-4D97-AF65-F5344CB8AC3E}">
        <p14:creationId xmlns:p14="http://schemas.microsoft.com/office/powerpoint/2010/main" val="399383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739BB0-FAC2-0549-9E3D-BFEDFA93A061}"/>
              </a:ext>
            </a:extLst>
          </p:cNvPr>
          <p:cNvSpPr>
            <a:spLocks noGrp="1"/>
          </p:cNvSpPr>
          <p:nvPr>
            <p:ph type="title"/>
          </p:nvPr>
        </p:nvSpPr>
        <p:spPr>
          <a:xfrm>
            <a:off x="775382" y="181881"/>
            <a:ext cx="8615360" cy="665389"/>
          </a:xfrm>
        </p:spPr>
        <p:txBody>
          <a:bodyPr>
            <a:normAutofit/>
          </a:bodyPr>
          <a:lstStyle/>
          <a:p>
            <a:r>
              <a:rPr lang="es-ES" sz="3200" dirty="0"/>
              <a:t>¿Qué riesgo cardiovascular tiene MJ?</a:t>
            </a:r>
          </a:p>
        </p:txBody>
      </p:sp>
      <p:pic>
        <p:nvPicPr>
          <p:cNvPr id="6" name="Imagen 4">
            <a:extLst>
              <a:ext uri="{FF2B5EF4-FFF2-40B4-BE49-F238E27FC236}">
                <a16:creationId xmlns:a16="http://schemas.microsoft.com/office/drawing/2014/main" id="{F55BFC54-D0EA-DC4D-B8FB-B77983123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381" y="972955"/>
            <a:ext cx="4455094" cy="49248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object 5">
            <a:extLst>
              <a:ext uri="{FF2B5EF4-FFF2-40B4-BE49-F238E27FC236}">
                <a16:creationId xmlns:a16="http://schemas.microsoft.com/office/drawing/2014/main" id="{23D1712F-15D8-204E-9491-303FD82EB2AF}"/>
              </a:ext>
            </a:extLst>
          </p:cNvPr>
          <p:cNvGraphicFramePr>
            <a:graphicFrameLocks noGrp="1"/>
          </p:cNvGraphicFramePr>
          <p:nvPr/>
        </p:nvGraphicFramePr>
        <p:xfrm>
          <a:off x="5733142" y="1503206"/>
          <a:ext cx="5683477" cy="3851587"/>
        </p:xfrm>
        <a:graphic>
          <a:graphicData uri="http://schemas.openxmlformats.org/drawingml/2006/table">
            <a:tbl>
              <a:tblPr firstRow="1" bandRow="1">
                <a:tableStyleId>{2D5ABB26-0587-4C30-8999-92F81FD0307C}</a:tableStyleId>
              </a:tblPr>
              <a:tblGrid>
                <a:gridCol w="5683477">
                  <a:extLst>
                    <a:ext uri="{9D8B030D-6E8A-4147-A177-3AD203B41FA5}">
                      <a16:colId xmlns:a16="http://schemas.microsoft.com/office/drawing/2014/main" val="20000"/>
                    </a:ext>
                  </a:extLst>
                </a:gridCol>
              </a:tblGrid>
              <a:tr h="246675">
                <a:tc>
                  <a:txBody>
                    <a:bodyPr/>
                    <a:lstStyle/>
                    <a:p>
                      <a:pPr marL="101600">
                        <a:lnSpc>
                          <a:spcPct val="100000"/>
                        </a:lnSpc>
                        <a:spcBef>
                          <a:spcPts val="595"/>
                        </a:spcBef>
                      </a:pPr>
                      <a:r>
                        <a:rPr sz="1100" b="1" spc="40" dirty="0">
                          <a:solidFill>
                            <a:schemeClr val="bg1"/>
                          </a:solidFill>
                          <a:latin typeface="Arial"/>
                          <a:cs typeface="Arial"/>
                        </a:rPr>
                        <a:t>Otros</a:t>
                      </a:r>
                      <a:r>
                        <a:rPr sz="1100" b="1" spc="-35" dirty="0">
                          <a:solidFill>
                            <a:schemeClr val="bg1"/>
                          </a:solidFill>
                          <a:latin typeface="Arial"/>
                          <a:cs typeface="Arial"/>
                        </a:rPr>
                        <a:t> </a:t>
                      </a:r>
                      <a:r>
                        <a:rPr sz="1100" b="1" spc="35" dirty="0">
                          <a:solidFill>
                            <a:schemeClr val="bg1"/>
                          </a:solidFill>
                          <a:latin typeface="Arial"/>
                          <a:cs typeface="Arial"/>
                        </a:rPr>
                        <a:t>factores</a:t>
                      </a:r>
                      <a:r>
                        <a:rPr sz="1100" b="1" spc="-30" dirty="0">
                          <a:solidFill>
                            <a:schemeClr val="bg1"/>
                          </a:solidFill>
                          <a:latin typeface="Arial"/>
                          <a:cs typeface="Arial"/>
                        </a:rPr>
                        <a:t> </a:t>
                      </a:r>
                      <a:r>
                        <a:rPr sz="1100" b="1" spc="50" dirty="0">
                          <a:solidFill>
                            <a:schemeClr val="bg1"/>
                          </a:solidFill>
                          <a:latin typeface="Arial"/>
                          <a:cs typeface="Arial"/>
                        </a:rPr>
                        <a:t>que</a:t>
                      </a:r>
                      <a:r>
                        <a:rPr sz="1100" b="1" spc="-30" dirty="0">
                          <a:solidFill>
                            <a:schemeClr val="bg1"/>
                          </a:solidFill>
                          <a:latin typeface="Arial"/>
                          <a:cs typeface="Arial"/>
                        </a:rPr>
                        <a:t> </a:t>
                      </a:r>
                      <a:r>
                        <a:rPr sz="1100" b="1" spc="45" dirty="0">
                          <a:solidFill>
                            <a:schemeClr val="bg1"/>
                          </a:solidFill>
                          <a:latin typeface="Arial"/>
                          <a:cs typeface="Arial"/>
                        </a:rPr>
                        <a:t>modifican</a:t>
                      </a:r>
                      <a:r>
                        <a:rPr sz="1100" b="1" spc="-30" dirty="0">
                          <a:solidFill>
                            <a:schemeClr val="bg1"/>
                          </a:solidFill>
                          <a:latin typeface="Arial"/>
                          <a:cs typeface="Arial"/>
                        </a:rPr>
                        <a:t> </a:t>
                      </a:r>
                      <a:r>
                        <a:rPr sz="1100" b="1" spc="45" dirty="0">
                          <a:solidFill>
                            <a:schemeClr val="bg1"/>
                          </a:solidFill>
                          <a:latin typeface="Arial"/>
                          <a:cs typeface="Arial"/>
                        </a:rPr>
                        <a:t>el</a:t>
                      </a:r>
                      <a:r>
                        <a:rPr sz="1100" b="1" spc="-30" dirty="0">
                          <a:solidFill>
                            <a:schemeClr val="bg1"/>
                          </a:solidFill>
                          <a:latin typeface="Arial"/>
                          <a:cs typeface="Arial"/>
                        </a:rPr>
                        <a:t> </a:t>
                      </a:r>
                      <a:r>
                        <a:rPr sz="1100" b="1" spc="-90" dirty="0">
                          <a:solidFill>
                            <a:schemeClr val="bg1"/>
                          </a:solidFill>
                          <a:latin typeface="Arial"/>
                          <a:cs typeface="Arial"/>
                        </a:rPr>
                        <a:t>RCV</a:t>
                      </a:r>
                      <a:r>
                        <a:rPr sz="1100" b="1" spc="-30" dirty="0">
                          <a:solidFill>
                            <a:schemeClr val="bg1"/>
                          </a:solidFill>
                          <a:latin typeface="Arial"/>
                          <a:cs typeface="Arial"/>
                        </a:rPr>
                        <a:t> </a:t>
                      </a:r>
                      <a:r>
                        <a:rPr sz="1100" b="1" spc="50" dirty="0">
                          <a:solidFill>
                            <a:schemeClr val="bg1"/>
                          </a:solidFill>
                          <a:latin typeface="Arial"/>
                          <a:cs typeface="Arial"/>
                        </a:rPr>
                        <a:t>estimado</a:t>
                      </a:r>
                      <a:r>
                        <a:rPr sz="1100" b="1" spc="-30" dirty="0">
                          <a:solidFill>
                            <a:schemeClr val="bg1"/>
                          </a:solidFill>
                          <a:latin typeface="Arial"/>
                          <a:cs typeface="Arial"/>
                        </a:rPr>
                        <a:t> </a:t>
                      </a:r>
                      <a:r>
                        <a:rPr sz="1100" b="1" spc="45" dirty="0">
                          <a:solidFill>
                            <a:schemeClr val="bg1"/>
                          </a:solidFill>
                          <a:latin typeface="Arial"/>
                          <a:cs typeface="Arial"/>
                        </a:rPr>
                        <a:t>por</a:t>
                      </a:r>
                      <a:r>
                        <a:rPr sz="1100" b="1" spc="-30" dirty="0">
                          <a:solidFill>
                            <a:schemeClr val="bg1"/>
                          </a:solidFill>
                          <a:latin typeface="Arial"/>
                          <a:cs typeface="Arial"/>
                        </a:rPr>
                        <a:t> </a:t>
                      </a:r>
                      <a:r>
                        <a:rPr sz="1100" b="1" spc="-100" dirty="0">
                          <a:solidFill>
                            <a:schemeClr val="bg1"/>
                          </a:solidFill>
                          <a:latin typeface="Arial"/>
                          <a:cs typeface="Arial"/>
                        </a:rPr>
                        <a:t>SCORE</a:t>
                      </a:r>
                      <a:r>
                        <a:rPr sz="900" b="1" spc="-150" baseline="32679" dirty="0">
                          <a:solidFill>
                            <a:schemeClr val="bg1"/>
                          </a:solidFill>
                          <a:latin typeface="Lucida Sans"/>
                          <a:cs typeface="Lucida Sans"/>
                        </a:rPr>
                        <a:t>1</a:t>
                      </a:r>
                      <a:endParaRPr sz="900" b="1" baseline="32679" dirty="0">
                        <a:solidFill>
                          <a:schemeClr val="bg1"/>
                        </a:solidFill>
                        <a:latin typeface="Lucida Sans"/>
                        <a:cs typeface="Lucida Sans"/>
                      </a:endParaRPr>
                    </a:p>
                  </a:txBody>
                  <a:tcPr marL="0" marR="0" marT="53134" marB="0">
                    <a:lnL w="6350">
                      <a:solidFill>
                        <a:srgbClr val="FFFFFF"/>
                      </a:solidFill>
                      <a:prstDash val="solid"/>
                    </a:lnL>
                    <a:lnB w="6350">
                      <a:solidFill>
                        <a:srgbClr val="FFFFFF"/>
                      </a:solidFill>
                      <a:prstDash val="solid"/>
                    </a:lnB>
                    <a:solidFill>
                      <a:srgbClr val="2B443D"/>
                    </a:solidFill>
                  </a:tcPr>
                </a:tc>
                <a:extLst>
                  <a:ext uri="{0D108BD9-81ED-4DB2-BD59-A6C34878D82A}">
                    <a16:rowId xmlns:a16="http://schemas.microsoft.com/office/drawing/2014/main" val="10000"/>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20" dirty="0">
                          <a:solidFill>
                            <a:schemeClr val="tx1"/>
                          </a:solidFill>
                          <a:latin typeface="Arial"/>
                          <a:cs typeface="Arial"/>
                        </a:rPr>
                        <a:t>Privación</a:t>
                      </a:r>
                      <a:r>
                        <a:rPr sz="1100" b="1" spc="-30" dirty="0">
                          <a:solidFill>
                            <a:schemeClr val="tx1"/>
                          </a:solidFill>
                          <a:latin typeface="Arial"/>
                          <a:cs typeface="Arial"/>
                        </a:rPr>
                        <a:t> </a:t>
                      </a:r>
                      <a:r>
                        <a:rPr sz="1100" b="1" spc="10" dirty="0">
                          <a:solidFill>
                            <a:schemeClr val="tx1"/>
                          </a:solidFill>
                          <a:latin typeface="Arial"/>
                          <a:cs typeface="Arial"/>
                        </a:rPr>
                        <a:t>social</a:t>
                      </a:r>
                      <a:r>
                        <a:rPr sz="1100" b="1" spc="-30" dirty="0">
                          <a:solidFill>
                            <a:schemeClr val="tx1"/>
                          </a:solidFill>
                          <a:latin typeface="Arial"/>
                          <a:cs typeface="Arial"/>
                        </a:rPr>
                        <a:t> </a:t>
                      </a:r>
                      <a:r>
                        <a:rPr sz="1100" b="1" spc="5" dirty="0">
                          <a:solidFill>
                            <a:schemeClr val="tx1"/>
                          </a:solidFill>
                          <a:latin typeface="Arial"/>
                          <a:cs typeface="Arial"/>
                        </a:rPr>
                        <a:t>y</a:t>
                      </a:r>
                      <a:r>
                        <a:rPr sz="1100" b="1" spc="-30" dirty="0">
                          <a:solidFill>
                            <a:schemeClr val="tx1"/>
                          </a:solidFill>
                          <a:latin typeface="Arial"/>
                          <a:cs typeface="Arial"/>
                        </a:rPr>
                        <a:t> </a:t>
                      </a:r>
                      <a:r>
                        <a:rPr sz="1100" b="1" spc="20" dirty="0">
                          <a:solidFill>
                            <a:schemeClr val="tx1"/>
                          </a:solidFill>
                          <a:latin typeface="Arial"/>
                          <a:cs typeface="Arial"/>
                        </a:rPr>
                        <a:t>estrés</a:t>
                      </a:r>
                      <a:r>
                        <a:rPr sz="1100" b="1" spc="-30" dirty="0">
                          <a:solidFill>
                            <a:schemeClr val="tx1"/>
                          </a:solidFill>
                          <a:latin typeface="Arial"/>
                          <a:cs typeface="Arial"/>
                        </a:rPr>
                        <a:t> </a:t>
                      </a:r>
                      <a:r>
                        <a:rPr sz="1100" b="1" spc="20" dirty="0">
                          <a:solidFill>
                            <a:schemeClr val="tx1"/>
                          </a:solidFill>
                          <a:latin typeface="Arial"/>
                          <a:cs typeface="Arial"/>
                        </a:rPr>
                        <a:t>psicosocial</a:t>
                      </a:r>
                      <a:r>
                        <a:rPr sz="1100" b="1" spc="-30" dirty="0">
                          <a:solidFill>
                            <a:schemeClr val="tx1"/>
                          </a:solidFill>
                          <a:latin typeface="Arial"/>
                          <a:cs typeface="Arial"/>
                        </a:rPr>
                        <a:t> </a:t>
                      </a:r>
                      <a:r>
                        <a:rPr sz="1100" b="1" spc="40" dirty="0">
                          <a:solidFill>
                            <a:schemeClr val="tx1"/>
                          </a:solidFill>
                          <a:latin typeface="Arial"/>
                          <a:cs typeface="Arial"/>
                        </a:rPr>
                        <a:t>(incluido</a:t>
                      </a:r>
                      <a:r>
                        <a:rPr sz="1100" b="1" spc="-30" dirty="0">
                          <a:solidFill>
                            <a:schemeClr val="tx1"/>
                          </a:solidFill>
                          <a:latin typeface="Arial"/>
                          <a:cs typeface="Arial"/>
                        </a:rPr>
                        <a:t> </a:t>
                      </a:r>
                      <a:r>
                        <a:rPr sz="1100" b="1" spc="20" dirty="0">
                          <a:solidFill>
                            <a:schemeClr val="tx1"/>
                          </a:solidFill>
                          <a:latin typeface="Arial"/>
                          <a:cs typeface="Arial"/>
                        </a:rPr>
                        <a:t>el</a:t>
                      </a:r>
                      <a:r>
                        <a:rPr sz="1100" b="1" spc="-30" dirty="0">
                          <a:solidFill>
                            <a:schemeClr val="tx1"/>
                          </a:solidFill>
                          <a:latin typeface="Arial"/>
                          <a:cs typeface="Arial"/>
                        </a:rPr>
                        <a:t> </a:t>
                      </a:r>
                      <a:r>
                        <a:rPr sz="1100" b="1" spc="50" dirty="0">
                          <a:solidFill>
                            <a:schemeClr val="tx1"/>
                          </a:solidFill>
                          <a:latin typeface="Arial"/>
                          <a:cs typeface="Arial"/>
                        </a:rPr>
                        <a:t>agotamiento</a:t>
                      </a:r>
                      <a:r>
                        <a:rPr sz="1100" b="1" spc="-30" dirty="0">
                          <a:solidFill>
                            <a:schemeClr val="tx1"/>
                          </a:solidFill>
                          <a:latin typeface="Arial"/>
                          <a:cs typeface="Arial"/>
                        </a:rPr>
                        <a:t> </a:t>
                      </a:r>
                      <a:r>
                        <a:rPr sz="1100" b="1" spc="15" dirty="0">
                          <a:solidFill>
                            <a:schemeClr val="tx1"/>
                          </a:solidFill>
                          <a:latin typeface="Arial"/>
                          <a:cs typeface="Arial"/>
                        </a:rPr>
                        <a:t>vital).</a:t>
                      </a:r>
                      <a:endParaRPr sz="1100" b="1">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FFFFFF"/>
                      </a:solidFill>
                      <a:prstDash val="solid"/>
                    </a:lnT>
                    <a:lnB w="6350">
                      <a:solidFill>
                        <a:srgbClr val="2B443D"/>
                      </a:solidFill>
                      <a:prstDash val="solid"/>
                    </a:lnB>
                    <a:solidFill>
                      <a:schemeClr val="bg2"/>
                    </a:solidFill>
                  </a:tcPr>
                </a:tc>
                <a:extLst>
                  <a:ext uri="{0D108BD9-81ED-4DB2-BD59-A6C34878D82A}">
                    <a16:rowId xmlns:a16="http://schemas.microsoft.com/office/drawing/2014/main" val="10001"/>
                  </a:ext>
                </a:extLst>
              </a:tr>
              <a:tr h="244636">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35" dirty="0">
                          <a:solidFill>
                            <a:schemeClr val="tx1"/>
                          </a:solidFill>
                          <a:latin typeface="Arial"/>
                          <a:cs typeface="Arial"/>
                        </a:rPr>
                        <a:t>Trastornos </a:t>
                      </a:r>
                      <a:r>
                        <a:rPr sz="1100" b="1" spc="45" dirty="0">
                          <a:solidFill>
                            <a:schemeClr val="tx1"/>
                          </a:solidFill>
                          <a:latin typeface="Arial"/>
                          <a:cs typeface="Arial"/>
                        </a:rPr>
                        <a:t>psiquiátricos</a:t>
                      </a:r>
                      <a:r>
                        <a:rPr sz="1100" b="1" spc="-100" dirty="0">
                          <a:solidFill>
                            <a:schemeClr val="tx1"/>
                          </a:solidFill>
                          <a:latin typeface="Arial"/>
                          <a:cs typeface="Arial"/>
                        </a:rPr>
                        <a:t> </a:t>
                      </a:r>
                      <a:r>
                        <a:rPr sz="1100" b="1" spc="30" dirty="0">
                          <a:solidFill>
                            <a:schemeClr val="tx1"/>
                          </a:solidFill>
                          <a:latin typeface="Arial"/>
                          <a:cs typeface="Arial"/>
                        </a:rPr>
                        <a:t>mayores.</a:t>
                      </a:r>
                      <a:endParaRPr sz="1100" b="1">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02"/>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30" dirty="0">
                          <a:solidFill>
                            <a:schemeClr val="tx1"/>
                          </a:solidFill>
                          <a:latin typeface="Arial"/>
                          <a:cs typeface="Arial"/>
                        </a:rPr>
                        <a:t>Obesidad </a:t>
                      </a:r>
                      <a:r>
                        <a:rPr sz="1100" b="1" spc="-25" dirty="0">
                          <a:solidFill>
                            <a:schemeClr val="tx1"/>
                          </a:solidFill>
                          <a:latin typeface="Arial"/>
                          <a:cs typeface="Arial"/>
                        </a:rPr>
                        <a:t>(IMC</a:t>
                      </a:r>
                      <a:r>
                        <a:rPr sz="1100" b="1" spc="-95" dirty="0">
                          <a:solidFill>
                            <a:schemeClr val="tx1"/>
                          </a:solidFill>
                          <a:latin typeface="Arial"/>
                          <a:cs typeface="Arial"/>
                        </a:rPr>
                        <a:t> </a:t>
                      </a:r>
                      <a:r>
                        <a:rPr sz="1100" b="1" spc="30" dirty="0">
                          <a:solidFill>
                            <a:schemeClr val="tx1"/>
                          </a:solidFill>
                          <a:latin typeface="Arial"/>
                          <a:cs typeface="Arial"/>
                        </a:rPr>
                        <a:t>≥30kg/m</a:t>
                      </a:r>
                      <a:r>
                        <a:rPr sz="900" b="1" spc="44" baseline="32679" dirty="0">
                          <a:solidFill>
                            <a:schemeClr val="tx1"/>
                          </a:solidFill>
                          <a:latin typeface="Arial"/>
                          <a:cs typeface="Arial"/>
                        </a:rPr>
                        <a:t>2</a:t>
                      </a:r>
                      <a:r>
                        <a:rPr sz="1100" b="1" spc="30" dirty="0">
                          <a:solidFill>
                            <a:schemeClr val="tx1"/>
                          </a:solidFill>
                          <a:latin typeface="Arial"/>
                          <a:cs typeface="Arial"/>
                        </a:rPr>
                        <a:t>).</a:t>
                      </a:r>
                      <a:endParaRPr sz="1100" b="1" dirty="0">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03"/>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30" dirty="0">
                          <a:solidFill>
                            <a:schemeClr val="tx1"/>
                          </a:solidFill>
                          <a:latin typeface="Arial"/>
                          <a:cs typeface="Arial"/>
                        </a:rPr>
                        <a:t>Obesidad</a:t>
                      </a:r>
                      <a:r>
                        <a:rPr sz="1100" b="1" spc="-30" dirty="0">
                          <a:solidFill>
                            <a:schemeClr val="tx1"/>
                          </a:solidFill>
                          <a:latin typeface="Arial"/>
                          <a:cs typeface="Arial"/>
                        </a:rPr>
                        <a:t> </a:t>
                      </a:r>
                      <a:r>
                        <a:rPr sz="1100" b="1" spc="40" dirty="0">
                          <a:solidFill>
                            <a:schemeClr val="tx1"/>
                          </a:solidFill>
                          <a:latin typeface="Arial"/>
                          <a:cs typeface="Arial"/>
                        </a:rPr>
                        <a:t>central</a:t>
                      </a:r>
                      <a:r>
                        <a:rPr sz="1100" b="1" spc="-30" dirty="0">
                          <a:solidFill>
                            <a:schemeClr val="tx1"/>
                          </a:solidFill>
                          <a:latin typeface="Arial"/>
                          <a:cs typeface="Arial"/>
                        </a:rPr>
                        <a:t> </a:t>
                      </a:r>
                      <a:r>
                        <a:rPr sz="1100" b="1" spc="55" dirty="0">
                          <a:solidFill>
                            <a:schemeClr val="tx1"/>
                          </a:solidFill>
                          <a:latin typeface="Arial"/>
                          <a:cs typeface="Arial"/>
                        </a:rPr>
                        <a:t>(perímetro</a:t>
                      </a:r>
                      <a:r>
                        <a:rPr sz="1100" b="1" spc="-30" dirty="0">
                          <a:solidFill>
                            <a:schemeClr val="tx1"/>
                          </a:solidFill>
                          <a:latin typeface="Arial"/>
                          <a:cs typeface="Arial"/>
                        </a:rPr>
                        <a:t> </a:t>
                      </a:r>
                      <a:r>
                        <a:rPr sz="1100" b="1" spc="55" dirty="0">
                          <a:solidFill>
                            <a:schemeClr val="tx1"/>
                          </a:solidFill>
                          <a:latin typeface="Arial"/>
                          <a:cs typeface="Arial"/>
                        </a:rPr>
                        <a:t>abdominal</a:t>
                      </a:r>
                      <a:r>
                        <a:rPr sz="1100" b="1" spc="-30" dirty="0">
                          <a:solidFill>
                            <a:schemeClr val="tx1"/>
                          </a:solidFill>
                          <a:latin typeface="Arial"/>
                          <a:cs typeface="Arial"/>
                        </a:rPr>
                        <a:t> </a:t>
                      </a:r>
                      <a:r>
                        <a:rPr sz="1100" b="1" spc="25" dirty="0">
                          <a:solidFill>
                            <a:schemeClr val="tx1"/>
                          </a:solidFill>
                          <a:latin typeface="Arial"/>
                          <a:cs typeface="Arial"/>
                        </a:rPr>
                        <a:t>≥102</a:t>
                      </a:r>
                      <a:r>
                        <a:rPr sz="1100" b="1" spc="-30" dirty="0">
                          <a:solidFill>
                            <a:schemeClr val="tx1"/>
                          </a:solidFill>
                          <a:latin typeface="Arial"/>
                          <a:cs typeface="Arial"/>
                        </a:rPr>
                        <a:t> </a:t>
                      </a:r>
                      <a:r>
                        <a:rPr sz="1100" b="1" spc="50" dirty="0">
                          <a:solidFill>
                            <a:schemeClr val="tx1"/>
                          </a:solidFill>
                          <a:latin typeface="Arial"/>
                          <a:cs typeface="Arial"/>
                        </a:rPr>
                        <a:t>cm</a:t>
                      </a:r>
                      <a:r>
                        <a:rPr sz="1100" b="1" spc="-30" dirty="0">
                          <a:solidFill>
                            <a:schemeClr val="tx1"/>
                          </a:solidFill>
                          <a:latin typeface="Arial"/>
                          <a:cs typeface="Arial"/>
                        </a:rPr>
                        <a:t> </a:t>
                      </a:r>
                      <a:r>
                        <a:rPr sz="1100" b="1" spc="65" dirty="0">
                          <a:solidFill>
                            <a:schemeClr val="tx1"/>
                          </a:solidFill>
                          <a:latin typeface="Arial"/>
                          <a:cs typeface="Arial"/>
                        </a:rPr>
                        <a:t>[hombres]</a:t>
                      </a:r>
                      <a:r>
                        <a:rPr sz="1100" b="1" spc="-30" dirty="0">
                          <a:solidFill>
                            <a:schemeClr val="tx1"/>
                          </a:solidFill>
                          <a:latin typeface="Arial"/>
                          <a:cs typeface="Arial"/>
                        </a:rPr>
                        <a:t> </a:t>
                      </a:r>
                      <a:r>
                        <a:rPr sz="1100" b="1" spc="70" dirty="0">
                          <a:solidFill>
                            <a:schemeClr val="tx1"/>
                          </a:solidFill>
                          <a:latin typeface="Arial"/>
                          <a:cs typeface="Arial"/>
                        </a:rPr>
                        <a:t>o</a:t>
                      </a:r>
                      <a:r>
                        <a:rPr sz="1100" b="1" spc="-30" dirty="0">
                          <a:solidFill>
                            <a:schemeClr val="tx1"/>
                          </a:solidFill>
                          <a:latin typeface="Arial"/>
                          <a:cs typeface="Arial"/>
                        </a:rPr>
                        <a:t> </a:t>
                      </a:r>
                      <a:r>
                        <a:rPr sz="1100" b="1" spc="25" dirty="0">
                          <a:solidFill>
                            <a:schemeClr val="tx1"/>
                          </a:solidFill>
                          <a:latin typeface="Arial"/>
                          <a:cs typeface="Arial"/>
                        </a:rPr>
                        <a:t>≥88</a:t>
                      </a:r>
                      <a:r>
                        <a:rPr sz="1100" b="1" spc="-30" dirty="0">
                          <a:solidFill>
                            <a:schemeClr val="tx1"/>
                          </a:solidFill>
                          <a:latin typeface="Arial"/>
                          <a:cs typeface="Arial"/>
                        </a:rPr>
                        <a:t> </a:t>
                      </a:r>
                      <a:r>
                        <a:rPr sz="1100" b="1" spc="50" dirty="0">
                          <a:solidFill>
                            <a:schemeClr val="tx1"/>
                          </a:solidFill>
                          <a:latin typeface="Arial"/>
                          <a:cs typeface="Arial"/>
                        </a:rPr>
                        <a:t>cm</a:t>
                      </a:r>
                      <a:r>
                        <a:rPr sz="1100" b="1" spc="-30" dirty="0">
                          <a:solidFill>
                            <a:schemeClr val="tx1"/>
                          </a:solidFill>
                          <a:latin typeface="Arial"/>
                          <a:cs typeface="Arial"/>
                        </a:rPr>
                        <a:t> </a:t>
                      </a:r>
                      <a:r>
                        <a:rPr sz="1100" b="1" spc="35" dirty="0">
                          <a:solidFill>
                            <a:schemeClr val="tx1"/>
                          </a:solidFill>
                          <a:latin typeface="Arial"/>
                          <a:cs typeface="Arial"/>
                        </a:rPr>
                        <a:t>[mujeres]).</a:t>
                      </a:r>
                      <a:endParaRPr sz="1100" b="1">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04"/>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35" dirty="0">
                          <a:solidFill>
                            <a:schemeClr val="tx1"/>
                          </a:solidFill>
                          <a:latin typeface="Arial"/>
                          <a:cs typeface="Arial"/>
                        </a:rPr>
                        <a:t>Inactividad</a:t>
                      </a:r>
                      <a:r>
                        <a:rPr sz="1100" b="1" spc="-35" dirty="0">
                          <a:solidFill>
                            <a:schemeClr val="tx1"/>
                          </a:solidFill>
                          <a:latin typeface="Arial"/>
                          <a:cs typeface="Arial"/>
                        </a:rPr>
                        <a:t> </a:t>
                      </a:r>
                      <a:r>
                        <a:rPr sz="1100" b="1" dirty="0">
                          <a:solidFill>
                            <a:schemeClr val="tx1"/>
                          </a:solidFill>
                          <a:latin typeface="Arial"/>
                          <a:cs typeface="Arial"/>
                        </a:rPr>
                        <a:t>física.</a:t>
                      </a:r>
                      <a:endParaRPr sz="1100" b="1">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05"/>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45" dirty="0">
                          <a:solidFill>
                            <a:schemeClr val="tx1"/>
                          </a:solidFill>
                          <a:latin typeface="Arial"/>
                          <a:cs typeface="Arial"/>
                        </a:rPr>
                        <a:t>Trastorno </a:t>
                      </a:r>
                      <a:r>
                        <a:rPr sz="1100" b="1" spc="65" dirty="0">
                          <a:solidFill>
                            <a:schemeClr val="tx1"/>
                          </a:solidFill>
                          <a:latin typeface="Arial"/>
                          <a:cs typeface="Arial"/>
                        </a:rPr>
                        <a:t>inflamatorio </a:t>
                      </a:r>
                      <a:r>
                        <a:rPr sz="1100" b="1" spc="40" dirty="0">
                          <a:solidFill>
                            <a:schemeClr val="tx1"/>
                          </a:solidFill>
                          <a:latin typeface="Arial"/>
                          <a:cs typeface="Arial"/>
                        </a:rPr>
                        <a:t>crónico</a:t>
                      </a:r>
                      <a:r>
                        <a:rPr sz="1100" b="1" spc="-204" dirty="0">
                          <a:solidFill>
                            <a:schemeClr val="tx1"/>
                          </a:solidFill>
                          <a:latin typeface="Arial"/>
                          <a:cs typeface="Arial"/>
                        </a:rPr>
                        <a:t> </a:t>
                      </a:r>
                      <a:r>
                        <a:rPr sz="1100" b="1" spc="65" dirty="0">
                          <a:solidFill>
                            <a:schemeClr val="tx1"/>
                          </a:solidFill>
                          <a:latin typeface="Arial"/>
                          <a:cs typeface="Arial"/>
                        </a:rPr>
                        <a:t>inmunomediado.</a:t>
                      </a:r>
                      <a:endParaRPr sz="1100" b="1">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06"/>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30" dirty="0">
                          <a:solidFill>
                            <a:schemeClr val="tx1"/>
                          </a:solidFill>
                          <a:latin typeface="Arial"/>
                          <a:cs typeface="Arial"/>
                        </a:rPr>
                        <a:t>Antecedentes</a:t>
                      </a:r>
                      <a:r>
                        <a:rPr sz="1100" b="1" spc="-30" dirty="0">
                          <a:solidFill>
                            <a:schemeClr val="tx1"/>
                          </a:solidFill>
                          <a:latin typeface="Arial"/>
                          <a:cs typeface="Arial"/>
                        </a:rPr>
                        <a:t> </a:t>
                      </a:r>
                      <a:r>
                        <a:rPr sz="1100" b="1" spc="45" dirty="0">
                          <a:solidFill>
                            <a:schemeClr val="tx1"/>
                          </a:solidFill>
                          <a:latin typeface="Arial"/>
                          <a:cs typeface="Arial"/>
                        </a:rPr>
                        <a:t>familiares</a:t>
                      </a:r>
                      <a:r>
                        <a:rPr sz="1100" b="1" spc="-30" dirty="0">
                          <a:solidFill>
                            <a:schemeClr val="tx1"/>
                          </a:solidFill>
                          <a:latin typeface="Arial"/>
                          <a:cs typeface="Arial"/>
                        </a:rPr>
                        <a:t> </a:t>
                      </a:r>
                      <a:r>
                        <a:rPr sz="1100" b="1" spc="45" dirty="0">
                          <a:solidFill>
                            <a:schemeClr val="tx1"/>
                          </a:solidFill>
                          <a:latin typeface="Arial"/>
                          <a:cs typeface="Arial"/>
                        </a:rPr>
                        <a:t>de</a:t>
                      </a:r>
                      <a:r>
                        <a:rPr sz="1100" b="1" spc="-30" dirty="0">
                          <a:solidFill>
                            <a:schemeClr val="tx1"/>
                          </a:solidFill>
                          <a:latin typeface="Arial"/>
                          <a:cs typeface="Arial"/>
                        </a:rPr>
                        <a:t> </a:t>
                      </a:r>
                      <a:r>
                        <a:rPr sz="1100" b="1" spc="-145" dirty="0">
                          <a:solidFill>
                            <a:schemeClr val="tx1"/>
                          </a:solidFill>
                          <a:latin typeface="Arial"/>
                          <a:cs typeface="Arial"/>
                        </a:rPr>
                        <a:t>ECV</a:t>
                      </a:r>
                      <a:r>
                        <a:rPr sz="1100" b="1" spc="-25" dirty="0">
                          <a:solidFill>
                            <a:schemeClr val="tx1"/>
                          </a:solidFill>
                          <a:latin typeface="Arial"/>
                          <a:cs typeface="Arial"/>
                        </a:rPr>
                        <a:t> </a:t>
                      </a:r>
                      <a:r>
                        <a:rPr sz="1100" b="1" spc="70" dirty="0">
                          <a:solidFill>
                            <a:schemeClr val="tx1"/>
                          </a:solidFill>
                          <a:latin typeface="Arial"/>
                          <a:cs typeface="Arial"/>
                        </a:rPr>
                        <a:t>prematura</a:t>
                      </a:r>
                      <a:r>
                        <a:rPr sz="1100" b="1" spc="-30" dirty="0">
                          <a:solidFill>
                            <a:schemeClr val="tx1"/>
                          </a:solidFill>
                          <a:latin typeface="Arial"/>
                          <a:cs typeface="Arial"/>
                        </a:rPr>
                        <a:t> </a:t>
                      </a:r>
                      <a:r>
                        <a:rPr sz="1100" b="1" spc="50" dirty="0">
                          <a:solidFill>
                            <a:schemeClr val="tx1"/>
                          </a:solidFill>
                          <a:latin typeface="Arial"/>
                          <a:cs typeface="Arial"/>
                        </a:rPr>
                        <a:t>(hombres</a:t>
                      </a:r>
                      <a:r>
                        <a:rPr sz="1100" b="1" spc="-30" dirty="0">
                          <a:solidFill>
                            <a:schemeClr val="tx1"/>
                          </a:solidFill>
                          <a:latin typeface="Arial"/>
                          <a:cs typeface="Arial"/>
                        </a:rPr>
                        <a:t> </a:t>
                      </a:r>
                      <a:r>
                        <a:rPr sz="1100" b="1" spc="5" dirty="0">
                          <a:solidFill>
                            <a:schemeClr val="tx1"/>
                          </a:solidFill>
                          <a:latin typeface="Arial"/>
                          <a:cs typeface="Arial"/>
                        </a:rPr>
                        <a:t>&lt;55</a:t>
                      </a:r>
                      <a:r>
                        <a:rPr sz="1100" b="1" spc="-30" dirty="0">
                          <a:solidFill>
                            <a:schemeClr val="tx1"/>
                          </a:solidFill>
                          <a:latin typeface="Arial"/>
                          <a:cs typeface="Arial"/>
                        </a:rPr>
                        <a:t> </a:t>
                      </a:r>
                      <a:r>
                        <a:rPr sz="1100" b="1" spc="15" dirty="0">
                          <a:solidFill>
                            <a:schemeClr val="tx1"/>
                          </a:solidFill>
                          <a:latin typeface="Arial"/>
                          <a:cs typeface="Arial"/>
                        </a:rPr>
                        <a:t>años;</a:t>
                      </a:r>
                      <a:r>
                        <a:rPr sz="1100" b="1" spc="-25" dirty="0">
                          <a:solidFill>
                            <a:schemeClr val="tx1"/>
                          </a:solidFill>
                          <a:latin typeface="Arial"/>
                          <a:cs typeface="Arial"/>
                        </a:rPr>
                        <a:t> </a:t>
                      </a:r>
                      <a:r>
                        <a:rPr sz="1100" b="1" spc="45" dirty="0">
                          <a:solidFill>
                            <a:schemeClr val="tx1"/>
                          </a:solidFill>
                          <a:latin typeface="Arial"/>
                          <a:cs typeface="Arial"/>
                        </a:rPr>
                        <a:t>mujeres</a:t>
                      </a:r>
                      <a:r>
                        <a:rPr sz="1100" b="1" spc="-30" dirty="0">
                          <a:solidFill>
                            <a:schemeClr val="tx1"/>
                          </a:solidFill>
                          <a:latin typeface="Arial"/>
                          <a:cs typeface="Arial"/>
                        </a:rPr>
                        <a:t> </a:t>
                      </a:r>
                      <a:r>
                        <a:rPr sz="1100" b="1" spc="5" dirty="0">
                          <a:solidFill>
                            <a:schemeClr val="tx1"/>
                          </a:solidFill>
                          <a:latin typeface="Arial"/>
                          <a:cs typeface="Arial"/>
                        </a:rPr>
                        <a:t>&lt;60</a:t>
                      </a:r>
                      <a:r>
                        <a:rPr sz="1100" b="1" spc="-30" dirty="0">
                          <a:solidFill>
                            <a:schemeClr val="tx1"/>
                          </a:solidFill>
                          <a:latin typeface="Arial"/>
                          <a:cs typeface="Arial"/>
                        </a:rPr>
                        <a:t> </a:t>
                      </a:r>
                      <a:r>
                        <a:rPr sz="1100" b="1" dirty="0">
                          <a:solidFill>
                            <a:schemeClr val="tx1"/>
                          </a:solidFill>
                          <a:latin typeface="Arial"/>
                          <a:cs typeface="Arial"/>
                        </a:rPr>
                        <a:t>años).</a:t>
                      </a:r>
                      <a:endParaRPr sz="1100" b="1">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07"/>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50" dirty="0">
                          <a:solidFill>
                            <a:schemeClr val="tx1"/>
                          </a:solidFill>
                          <a:latin typeface="Arial"/>
                          <a:cs typeface="Arial"/>
                        </a:rPr>
                        <a:t>Tratamiento</a:t>
                      </a:r>
                      <a:r>
                        <a:rPr sz="1100" b="1" spc="-30" dirty="0">
                          <a:solidFill>
                            <a:schemeClr val="tx1"/>
                          </a:solidFill>
                          <a:latin typeface="Arial"/>
                          <a:cs typeface="Arial"/>
                        </a:rPr>
                        <a:t> </a:t>
                      </a:r>
                      <a:r>
                        <a:rPr sz="1100" b="1" spc="45" dirty="0">
                          <a:solidFill>
                            <a:schemeClr val="tx1"/>
                          </a:solidFill>
                          <a:latin typeface="Arial"/>
                          <a:cs typeface="Arial"/>
                        </a:rPr>
                        <a:t>para</a:t>
                      </a:r>
                      <a:r>
                        <a:rPr sz="1100" b="1" spc="-30" dirty="0">
                          <a:solidFill>
                            <a:schemeClr val="tx1"/>
                          </a:solidFill>
                          <a:latin typeface="Arial"/>
                          <a:cs typeface="Arial"/>
                        </a:rPr>
                        <a:t> </a:t>
                      </a:r>
                      <a:r>
                        <a:rPr sz="1100" b="1" spc="20" dirty="0">
                          <a:solidFill>
                            <a:schemeClr val="tx1"/>
                          </a:solidFill>
                          <a:latin typeface="Arial"/>
                          <a:cs typeface="Arial"/>
                        </a:rPr>
                        <a:t>la</a:t>
                      </a:r>
                      <a:r>
                        <a:rPr sz="1100" b="1" spc="-30" dirty="0">
                          <a:solidFill>
                            <a:schemeClr val="tx1"/>
                          </a:solidFill>
                          <a:latin typeface="Arial"/>
                          <a:cs typeface="Arial"/>
                        </a:rPr>
                        <a:t> </a:t>
                      </a:r>
                      <a:r>
                        <a:rPr sz="1100" b="1" spc="40" dirty="0">
                          <a:solidFill>
                            <a:schemeClr val="tx1"/>
                          </a:solidFill>
                          <a:latin typeface="Arial"/>
                          <a:cs typeface="Arial"/>
                        </a:rPr>
                        <a:t>infección</a:t>
                      </a:r>
                      <a:r>
                        <a:rPr sz="1100" b="1" spc="-30" dirty="0">
                          <a:solidFill>
                            <a:schemeClr val="tx1"/>
                          </a:solidFill>
                          <a:latin typeface="Arial"/>
                          <a:cs typeface="Arial"/>
                        </a:rPr>
                        <a:t> </a:t>
                      </a:r>
                      <a:r>
                        <a:rPr sz="1100" b="1" spc="85" dirty="0">
                          <a:solidFill>
                            <a:schemeClr val="tx1"/>
                          </a:solidFill>
                          <a:latin typeface="Arial"/>
                          <a:cs typeface="Arial"/>
                        </a:rPr>
                        <a:t>por</a:t>
                      </a:r>
                      <a:r>
                        <a:rPr sz="1100" b="1" spc="-30" dirty="0">
                          <a:solidFill>
                            <a:schemeClr val="tx1"/>
                          </a:solidFill>
                          <a:latin typeface="Arial"/>
                          <a:cs typeface="Arial"/>
                        </a:rPr>
                        <a:t> </a:t>
                      </a:r>
                      <a:r>
                        <a:rPr sz="1100" b="1" spc="20" dirty="0">
                          <a:solidFill>
                            <a:schemeClr val="tx1"/>
                          </a:solidFill>
                          <a:latin typeface="Arial"/>
                          <a:cs typeface="Arial"/>
                        </a:rPr>
                        <a:t>el</a:t>
                      </a:r>
                      <a:r>
                        <a:rPr sz="1100" b="1" spc="-30" dirty="0">
                          <a:solidFill>
                            <a:schemeClr val="tx1"/>
                          </a:solidFill>
                          <a:latin typeface="Arial"/>
                          <a:cs typeface="Arial"/>
                        </a:rPr>
                        <a:t> </a:t>
                      </a:r>
                      <a:r>
                        <a:rPr sz="1100" b="1" spc="40" dirty="0">
                          <a:solidFill>
                            <a:schemeClr val="tx1"/>
                          </a:solidFill>
                          <a:latin typeface="Arial"/>
                          <a:cs typeface="Arial"/>
                        </a:rPr>
                        <a:t>virus</a:t>
                      </a:r>
                      <a:r>
                        <a:rPr sz="1100" b="1" spc="-30" dirty="0">
                          <a:solidFill>
                            <a:schemeClr val="tx1"/>
                          </a:solidFill>
                          <a:latin typeface="Arial"/>
                          <a:cs typeface="Arial"/>
                        </a:rPr>
                        <a:t> </a:t>
                      </a:r>
                      <a:r>
                        <a:rPr sz="1100" b="1" spc="45" dirty="0">
                          <a:solidFill>
                            <a:schemeClr val="tx1"/>
                          </a:solidFill>
                          <a:latin typeface="Arial"/>
                          <a:cs typeface="Arial"/>
                        </a:rPr>
                        <a:t>de</a:t>
                      </a:r>
                      <a:r>
                        <a:rPr sz="1100" b="1" spc="-30" dirty="0">
                          <a:solidFill>
                            <a:schemeClr val="tx1"/>
                          </a:solidFill>
                          <a:latin typeface="Arial"/>
                          <a:cs typeface="Arial"/>
                        </a:rPr>
                        <a:t> </a:t>
                      </a:r>
                      <a:r>
                        <a:rPr sz="1100" b="1" spc="20" dirty="0">
                          <a:solidFill>
                            <a:schemeClr val="tx1"/>
                          </a:solidFill>
                          <a:latin typeface="Arial"/>
                          <a:cs typeface="Arial"/>
                        </a:rPr>
                        <a:t>la</a:t>
                      </a:r>
                      <a:r>
                        <a:rPr sz="1100" b="1" spc="-30" dirty="0">
                          <a:solidFill>
                            <a:schemeClr val="tx1"/>
                          </a:solidFill>
                          <a:latin typeface="Arial"/>
                          <a:cs typeface="Arial"/>
                        </a:rPr>
                        <a:t> </a:t>
                      </a:r>
                      <a:r>
                        <a:rPr sz="1100" b="1" spc="50" dirty="0">
                          <a:solidFill>
                            <a:schemeClr val="tx1"/>
                          </a:solidFill>
                          <a:latin typeface="Arial"/>
                          <a:cs typeface="Arial"/>
                        </a:rPr>
                        <a:t>inmunodeficiencia</a:t>
                      </a:r>
                      <a:r>
                        <a:rPr sz="1100" b="1" spc="-30" dirty="0">
                          <a:solidFill>
                            <a:schemeClr val="tx1"/>
                          </a:solidFill>
                          <a:latin typeface="Arial"/>
                          <a:cs typeface="Arial"/>
                        </a:rPr>
                        <a:t> </a:t>
                      </a:r>
                      <a:r>
                        <a:rPr sz="1100" b="1" spc="55" dirty="0">
                          <a:solidFill>
                            <a:schemeClr val="tx1"/>
                          </a:solidFill>
                          <a:latin typeface="Arial"/>
                          <a:cs typeface="Arial"/>
                        </a:rPr>
                        <a:t>humana.</a:t>
                      </a:r>
                      <a:endParaRPr sz="1100" b="1" dirty="0">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08"/>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25" dirty="0">
                          <a:solidFill>
                            <a:schemeClr val="tx1"/>
                          </a:solidFill>
                          <a:latin typeface="Arial"/>
                          <a:cs typeface="Arial"/>
                        </a:rPr>
                        <a:t>Fibrilación</a:t>
                      </a:r>
                      <a:r>
                        <a:rPr sz="1100" b="1" spc="-35" dirty="0">
                          <a:solidFill>
                            <a:schemeClr val="tx1"/>
                          </a:solidFill>
                          <a:latin typeface="Arial"/>
                          <a:cs typeface="Arial"/>
                        </a:rPr>
                        <a:t> </a:t>
                      </a:r>
                      <a:r>
                        <a:rPr sz="1100" b="1" spc="35" dirty="0">
                          <a:solidFill>
                            <a:schemeClr val="tx1"/>
                          </a:solidFill>
                          <a:latin typeface="Arial"/>
                          <a:cs typeface="Arial"/>
                        </a:rPr>
                        <a:t>auricular.</a:t>
                      </a:r>
                      <a:endParaRPr sz="1100" b="1">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09"/>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60" dirty="0">
                          <a:solidFill>
                            <a:schemeClr val="tx1"/>
                          </a:solidFill>
                          <a:latin typeface="Arial"/>
                          <a:cs typeface="Arial"/>
                        </a:rPr>
                        <a:t>Hipertrofia </a:t>
                      </a:r>
                      <a:r>
                        <a:rPr sz="1100" b="1" spc="45" dirty="0">
                          <a:solidFill>
                            <a:schemeClr val="tx1"/>
                          </a:solidFill>
                          <a:latin typeface="Arial"/>
                          <a:cs typeface="Arial"/>
                        </a:rPr>
                        <a:t>del ventrículo</a:t>
                      </a:r>
                      <a:r>
                        <a:rPr sz="1100" b="1" spc="-200" dirty="0">
                          <a:solidFill>
                            <a:schemeClr val="tx1"/>
                          </a:solidFill>
                          <a:latin typeface="Arial"/>
                          <a:cs typeface="Arial"/>
                        </a:rPr>
                        <a:t> </a:t>
                      </a:r>
                      <a:r>
                        <a:rPr sz="1100" b="1" spc="45" dirty="0">
                          <a:solidFill>
                            <a:schemeClr val="tx1"/>
                          </a:solidFill>
                          <a:latin typeface="Arial"/>
                          <a:cs typeface="Arial"/>
                        </a:rPr>
                        <a:t>izquierdo.</a:t>
                      </a:r>
                      <a:endParaRPr sz="1100" b="1">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10"/>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40" dirty="0">
                          <a:solidFill>
                            <a:schemeClr val="tx1"/>
                          </a:solidFill>
                          <a:latin typeface="Arial"/>
                          <a:cs typeface="Arial"/>
                        </a:rPr>
                        <a:t>Enfermedad </a:t>
                      </a:r>
                      <a:r>
                        <a:rPr sz="1100" b="1" spc="45" dirty="0">
                          <a:solidFill>
                            <a:schemeClr val="tx1"/>
                          </a:solidFill>
                          <a:latin typeface="Arial"/>
                          <a:cs typeface="Arial"/>
                        </a:rPr>
                        <a:t>renal</a:t>
                      </a:r>
                      <a:r>
                        <a:rPr sz="1100" b="1" spc="-105" dirty="0">
                          <a:solidFill>
                            <a:schemeClr val="tx1"/>
                          </a:solidFill>
                          <a:latin typeface="Arial"/>
                          <a:cs typeface="Arial"/>
                        </a:rPr>
                        <a:t> </a:t>
                      </a:r>
                      <a:r>
                        <a:rPr sz="1100" b="1" spc="20" dirty="0">
                          <a:solidFill>
                            <a:schemeClr val="tx1"/>
                          </a:solidFill>
                          <a:latin typeface="Arial"/>
                          <a:cs typeface="Arial"/>
                        </a:rPr>
                        <a:t>crónica.</a:t>
                      </a:r>
                      <a:endParaRPr sz="1100" b="1">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11"/>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35" dirty="0">
                          <a:solidFill>
                            <a:schemeClr val="tx1"/>
                          </a:solidFill>
                          <a:latin typeface="Arial"/>
                          <a:cs typeface="Arial"/>
                        </a:rPr>
                        <a:t>Síndrome</a:t>
                      </a:r>
                      <a:r>
                        <a:rPr sz="1100" b="1" spc="-35" dirty="0">
                          <a:solidFill>
                            <a:schemeClr val="tx1"/>
                          </a:solidFill>
                          <a:latin typeface="Arial"/>
                          <a:cs typeface="Arial"/>
                        </a:rPr>
                        <a:t> </a:t>
                      </a:r>
                      <a:r>
                        <a:rPr sz="1100" b="1" spc="45" dirty="0">
                          <a:solidFill>
                            <a:schemeClr val="tx1"/>
                          </a:solidFill>
                          <a:latin typeface="Arial"/>
                          <a:cs typeface="Arial"/>
                        </a:rPr>
                        <a:t>de</a:t>
                      </a:r>
                      <a:r>
                        <a:rPr sz="1100" b="1" spc="-30" dirty="0">
                          <a:solidFill>
                            <a:schemeClr val="tx1"/>
                          </a:solidFill>
                          <a:latin typeface="Arial"/>
                          <a:cs typeface="Arial"/>
                        </a:rPr>
                        <a:t> </a:t>
                      </a:r>
                      <a:r>
                        <a:rPr sz="1100" b="1" spc="30" dirty="0">
                          <a:solidFill>
                            <a:schemeClr val="tx1"/>
                          </a:solidFill>
                          <a:latin typeface="Arial"/>
                          <a:cs typeface="Arial"/>
                        </a:rPr>
                        <a:t>apnea</a:t>
                      </a:r>
                      <a:r>
                        <a:rPr sz="1100" b="1" spc="-30" dirty="0">
                          <a:solidFill>
                            <a:schemeClr val="tx1"/>
                          </a:solidFill>
                          <a:latin typeface="Arial"/>
                          <a:cs typeface="Arial"/>
                        </a:rPr>
                        <a:t> </a:t>
                      </a:r>
                      <a:r>
                        <a:rPr sz="1100" b="1" spc="50" dirty="0">
                          <a:solidFill>
                            <a:schemeClr val="tx1"/>
                          </a:solidFill>
                          <a:latin typeface="Arial"/>
                          <a:cs typeface="Arial"/>
                        </a:rPr>
                        <a:t>obstructiva</a:t>
                      </a:r>
                      <a:r>
                        <a:rPr sz="1100" b="1" spc="-30" dirty="0">
                          <a:solidFill>
                            <a:schemeClr val="tx1"/>
                          </a:solidFill>
                          <a:latin typeface="Arial"/>
                          <a:cs typeface="Arial"/>
                        </a:rPr>
                        <a:t> </a:t>
                      </a:r>
                      <a:r>
                        <a:rPr sz="1100" b="1" spc="45" dirty="0">
                          <a:solidFill>
                            <a:schemeClr val="tx1"/>
                          </a:solidFill>
                          <a:latin typeface="Arial"/>
                          <a:cs typeface="Arial"/>
                        </a:rPr>
                        <a:t>del</a:t>
                      </a:r>
                      <a:r>
                        <a:rPr sz="1100" b="1" spc="-30" dirty="0">
                          <a:solidFill>
                            <a:schemeClr val="tx1"/>
                          </a:solidFill>
                          <a:latin typeface="Arial"/>
                          <a:cs typeface="Arial"/>
                        </a:rPr>
                        <a:t> </a:t>
                      </a:r>
                      <a:r>
                        <a:rPr sz="1100" b="1" spc="25" dirty="0">
                          <a:solidFill>
                            <a:schemeClr val="tx1"/>
                          </a:solidFill>
                          <a:latin typeface="Arial"/>
                          <a:cs typeface="Arial"/>
                        </a:rPr>
                        <a:t>sueño.</a:t>
                      </a:r>
                      <a:endParaRPr sz="1100" b="1">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12"/>
                  </a:ext>
                </a:extLst>
              </a:tr>
              <a:tr h="244637">
                <a:tc>
                  <a:txBody>
                    <a:bodyPr/>
                    <a:lstStyle/>
                    <a:p>
                      <a:pPr marL="292100">
                        <a:lnSpc>
                          <a:spcPct val="100000"/>
                        </a:lnSpc>
                        <a:spcBef>
                          <a:spcPts val="570"/>
                        </a:spcBef>
                        <a:tabLst>
                          <a:tab pos="608965" algn="l"/>
                        </a:tabLst>
                      </a:pPr>
                      <a:r>
                        <a:rPr sz="1100" b="1" spc="-220" dirty="0">
                          <a:solidFill>
                            <a:schemeClr val="tx1"/>
                          </a:solidFill>
                          <a:latin typeface="Wingdings"/>
                          <a:cs typeface="Wingdings"/>
                        </a:rPr>
                        <a:t></a:t>
                      </a:r>
                      <a:r>
                        <a:rPr sz="1100" b="1" spc="-220" dirty="0">
                          <a:solidFill>
                            <a:schemeClr val="tx1"/>
                          </a:solidFill>
                          <a:latin typeface="Times New Roman"/>
                          <a:cs typeface="Times New Roman"/>
                        </a:rPr>
                        <a:t>	</a:t>
                      </a:r>
                      <a:r>
                        <a:rPr sz="1100" b="1" spc="40" dirty="0">
                          <a:solidFill>
                            <a:schemeClr val="tx1"/>
                          </a:solidFill>
                          <a:latin typeface="Arial"/>
                          <a:cs typeface="Arial"/>
                        </a:rPr>
                        <a:t>Enfermedad </a:t>
                      </a:r>
                      <a:r>
                        <a:rPr sz="1100" b="1" spc="45" dirty="0">
                          <a:solidFill>
                            <a:schemeClr val="tx1"/>
                          </a:solidFill>
                          <a:latin typeface="Arial"/>
                          <a:cs typeface="Arial"/>
                        </a:rPr>
                        <a:t>del </a:t>
                      </a:r>
                      <a:r>
                        <a:rPr sz="1100" b="1" spc="30" dirty="0">
                          <a:solidFill>
                            <a:schemeClr val="tx1"/>
                          </a:solidFill>
                          <a:latin typeface="Arial"/>
                          <a:cs typeface="Arial"/>
                        </a:rPr>
                        <a:t>hígado </a:t>
                      </a:r>
                      <a:r>
                        <a:rPr sz="1100" b="1" spc="25" dirty="0">
                          <a:solidFill>
                            <a:schemeClr val="tx1"/>
                          </a:solidFill>
                          <a:latin typeface="Arial"/>
                          <a:cs typeface="Arial"/>
                        </a:rPr>
                        <a:t>graso </a:t>
                      </a:r>
                      <a:r>
                        <a:rPr sz="1100" b="1" spc="75" dirty="0">
                          <a:solidFill>
                            <a:schemeClr val="tx1"/>
                          </a:solidFill>
                          <a:latin typeface="Arial"/>
                          <a:cs typeface="Arial"/>
                        </a:rPr>
                        <a:t>no</a:t>
                      </a:r>
                      <a:r>
                        <a:rPr sz="1100" b="1" spc="-295" dirty="0">
                          <a:solidFill>
                            <a:schemeClr val="tx1"/>
                          </a:solidFill>
                          <a:latin typeface="Arial"/>
                          <a:cs typeface="Arial"/>
                        </a:rPr>
                        <a:t> </a:t>
                      </a:r>
                      <a:r>
                        <a:rPr sz="1100" b="1" spc="25" dirty="0">
                          <a:solidFill>
                            <a:schemeClr val="tx1"/>
                          </a:solidFill>
                          <a:latin typeface="Arial"/>
                          <a:cs typeface="Arial"/>
                        </a:rPr>
                        <a:t>alcohólico.</a:t>
                      </a:r>
                      <a:endParaRPr sz="1100" b="1" dirty="0">
                        <a:solidFill>
                          <a:schemeClr val="tx1"/>
                        </a:solidFill>
                        <a:latin typeface="Arial"/>
                        <a:cs typeface="Arial"/>
                      </a:endParaRPr>
                    </a:p>
                  </a:txBody>
                  <a:tcPr marL="0" marR="0" marT="50901" marB="0">
                    <a:lnL w="6350">
                      <a:solidFill>
                        <a:srgbClr val="2B443D"/>
                      </a:solidFill>
                      <a:prstDash val="solid"/>
                    </a:lnL>
                    <a:lnR w="6350">
                      <a:solidFill>
                        <a:srgbClr val="2B443D"/>
                      </a:solidFill>
                      <a:prstDash val="solid"/>
                    </a:lnR>
                    <a:lnT w="6350">
                      <a:solidFill>
                        <a:srgbClr val="2B443D"/>
                      </a:solidFill>
                      <a:prstDash val="solid"/>
                    </a:lnT>
                    <a:lnB w="6350">
                      <a:solidFill>
                        <a:srgbClr val="2B443D"/>
                      </a:solidFill>
                      <a:prstDash val="solid"/>
                    </a:lnB>
                    <a:solidFill>
                      <a:schemeClr val="bg2"/>
                    </a:solidFill>
                  </a:tcPr>
                </a:tc>
                <a:extLst>
                  <a:ext uri="{0D108BD9-81ED-4DB2-BD59-A6C34878D82A}">
                    <a16:rowId xmlns:a16="http://schemas.microsoft.com/office/drawing/2014/main" val="10013"/>
                  </a:ext>
                </a:extLst>
              </a:tr>
            </a:tbl>
          </a:graphicData>
        </a:graphic>
      </p:graphicFrame>
      <p:sp>
        <p:nvSpPr>
          <p:cNvPr id="8" name="Flecha izquierda 7">
            <a:extLst>
              <a:ext uri="{FF2B5EF4-FFF2-40B4-BE49-F238E27FC236}">
                <a16:creationId xmlns:a16="http://schemas.microsoft.com/office/drawing/2014/main" id="{2E51010A-8767-E749-B4D4-CC4134F4FED2}"/>
              </a:ext>
            </a:extLst>
          </p:cNvPr>
          <p:cNvSpPr/>
          <p:nvPr/>
        </p:nvSpPr>
        <p:spPr>
          <a:xfrm>
            <a:off x="7961476" y="2699067"/>
            <a:ext cx="304800" cy="15965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Flecha izquierda 12">
            <a:extLst>
              <a:ext uri="{FF2B5EF4-FFF2-40B4-BE49-F238E27FC236}">
                <a16:creationId xmlns:a16="http://schemas.microsoft.com/office/drawing/2014/main" id="{9888F04B-16B4-C643-9FCE-E8A27B32E524}"/>
              </a:ext>
            </a:extLst>
          </p:cNvPr>
          <p:cNvSpPr/>
          <p:nvPr/>
        </p:nvSpPr>
        <p:spPr>
          <a:xfrm>
            <a:off x="9238341" y="4445489"/>
            <a:ext cx="304800" cy="15965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izquierda 14">
            <a:extLst>
              <a:ext uri="{FF2B5EF4-FFF2-40B4-BE49-F238E27FC236}">
                <a16:creationId xmlns:a16="http://schemas.microsoft.com/office/drawing/2014/main" id="{9FE8AA37-EDD3-894A-A494-19DEC36AA9A0}"/>
              </a:ext>
            </a:extLst>
          </p:cNvPr>
          <p:cNvSpPr/>
          <p:nvPr/>
        </p:nvSpPr>
        <p:spPr>
          <a:xfrm>
            <a:off x="8171147" y="2291271"/>
            <a:ext cx="304800" cy="15965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object 6">
            <a:extLst>
              <a:ext uri="{FF2B5EF4-FFF2-40B4-BE49-F238E27FC236}">
                <a16:creationId xmlns:a16="http://schemas.microsoft.com/office/drawing/2014/main" id="{22DF9518-27E1-0C4E-9448-D33CDF0EB522}"/>
              </a:ext>
            </a:extLst>
          </p:cNvPr>
          <p:cNvSpPr txBox="1"/>
          <p:nvPr/>
        </p:nvSpPr>
        <p:spPr>
          <a:xfrm>
            <a:off x="5733142" y="5447714"/>
            <a:ext cx="5683477" cy="255238"/>
          </a:xfrm>
          <a:prstGeom prst="rect">
            <a:avLst/>
          </a:prstGeom>
        </p:spPr>
        <p:txBody>
          <a:bodyPr wrap="square" lIns="0" tIns="8930" rIns="0" bIns="0">
            <a:spAutoFit/>
          </a:bodyPr>
          <a:lstStyle>
            <a:lvl1pPr marL="79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ts val="75"/>
              </a:spcBef>
            </a:pPr>
            <a:r>
              <a:rPr lang="es-ES" altLang="es-ES" sz="800" i="1" dirty="0">
                <a:solidFill>
                  <a:srgbClr val="494949"/>
                </a:solidFill>
                <a:cs typeface="Calibri" panose="020F0502020204030204" pitchFamily="34" charset="0"/>
              </a:rPr>
              <a:t>Mach F, </a:t>
            </a:r>
            <a:r>
              <a:rPr lang="es-ES" altLang="es-ES" sz="800" i="1" dirty="0" err="1">
                <a:solidFill>
                  <a:srgbClr val="494949"/>
                </a:solidFill>
                <a:cs typeface="Calibri" panose="020F0502020204030204" pitchFamily="34" charset="0"/>
              </a:rPr>
              <a:t>Baigent</a:t>
            </a:r>
            <a:r>
              <a:rPr lang="es-ES" altLang="es-ES" sz="800" i="1" dirty="0">
                <a:solidFill>
                  <a:srgbClr val="494949"/>
                </a:solidFill>
                <a:cs typeface="Calibri" panose="020F0502020204030204" pitchFamily="34" charset="0"/>
              </a:rPr>
              <a:t> C, </a:t>
            </a:r>
            <a:r>
              <a:rPr lang="es-ES" altLang="es-ES" sz="800" i="1" dirty="0" err="1">
                <a:solidFill>
                  <a:srgbClr val="494949"/>
                </a:solidFill>
                <a:cs typeface="Calibri" panose="020F0502020204030204" pitchFamily="34" charset="0"/>
              </a:rPr>
              <a:t>Catapano</a:t>
            </a:r>
            <a:r>
              <a:rPr lang="es-ES" altLang="es-ES" sz="800" i="1" dirty="0">
                <a:solidFill>
                  <a:srgbClr val="494949"/>
                </a:solidFill>
                <a:cs typeface="Calibri" panose="020F0502020204030204" pitchFamily="34" charset="0"/>
              </a:rPr>
              <a:t> AL, </a:t>
            </a:r>
            <a:r>
              <a:rPr lang="es-ES" altLang="es-ES" sz="800" i="1" dirty="0" err="1">
                <a:solidFill>
                  <a:srgbClr val="494949"/>
                </a:solidFill>
                <a:cs typeface="Calibri" panose="020F0502020204030204" pitchFamily="34" charset="0"/>
              </a:rPr>
              <a:t>Koskinas</a:t>
            </a:r>
            <a:r>
              <a:rPr lang="es-ES" altLang="es-ES" sz="800" i="1" dirty="0">
                <a:solidFill>
                  <a:srgbClr val="494949"/>
                </a:solidFill>
                <a:cs typeface="Calibri" panose="020F0502020204030204" pitchFamily="34" charset="0"/>
              </a:rPr>
              <a:t> KC, </a:t>
            </a:r>
            <a:r>
              <a:rPr lang="es-ES" altLang="es-ES" sz="800" i="1" dirty="0" err="1">
                <a:solidFill>
                  <a:srgbClr val="494949"/>
                </a:solidFill>
                <a:cs typeface="Calibri" panose="020F0502020204030204" pitchFamily="34" charset="0"/>
              </a:rPr>
              <a:t>Casula</a:t>
            </a:r>
            <a:r>
              <a:rPr lang="es-ES" altLang="es-ES" sz="800" i="1" dirty="0">
                <a:solidFill>
                  <a:srgbClr val="494949"/>
                </a:solidFill>
                <a:cs typeface="Calibri" panose="020F0502020204030204" pitchFamily="34" charset="0"/>
              </a:rPr>
              <a:t> M, </a:t>
            </a:r>
            <a:r>
              <a:rPr lang="es-ES" altLang="es-ES" sz="800" i="1" dirty="0" err="1">
                <a:solidFill>
                  <a:srgbClr val="494949"/>
                </a:solidFill>
                <a:cs typeface="Calibri" panose="020F0502020204030204" pitchFamily="34" charset="0"/>
              </a:rPr>
              <a:t>Badimon</a:t>
            </a:r>
            <a:r>
              <a:rPr lang="es-ES" altLang="es-ES" sz="800" i="1" dirty="0">
                <a:solidFill>
                  <a:srgbClr val="494949"/>
                </a:solidFill>
                <a:cs typeface="Calibri" panose="020F0502020204030204" pitchFamily="34" charset="0"/>
              </a:rPr>
              <a:t> L, et al; ESC </a:t>
            </a:r>
            <a:r>
              <a:rPr lang="es-ES" altLang="es-ES" sz="800" i="1" dirty="0" err="1">
                <a:solidFill>
                  <a:srgbClr val="494949"/>
                </a:solidFill>
                <a:cs typeface="Calibri" panose="020F0502020204030204" pitchFamily="34" charset="0"/>
              </a:rPr>
              <a:t>Scientific</a:t>
            </a:r>
            <a:r>
              <a:rPr lang="es-ES" altLang="es-ES" sz="800" i="1" dirty="0">
                <a:solidFill>
                  <a:srgbClr val="494949"/>
                </a:solidFill>
                <a:cs typeface="Calibri" panose="020F0502020204030204" pitchFamily="34" charset="0"/>
              </a:rPr>
              <a:t> </a:t>
            </a:r>
            <a:r>
              <a:rPr lang="es-ES" altLang="es-ES" sz="800" i="1" dirty="0" err="1">
                <a:solidFill>
                  <a:srgbClr val="494949"/>
                </a:solidFill>
                <a:cs typeface="Calibri" panose="020F0502020204030204" pitchFamily="34" charset="0"/>
              </a:rPr>
              <a:t>Document</a:t>
            </a:r>
            <a:r>
              <a:rPr lang="es-ES" altLang="es-ES" sz="800" i="1" dirty="0">
                <a:solidFill>
                  <a:srgbClr val="494949"/>
                </a:solidFill>
                <a:cs typeface="Calibri" panose="020F0502020204030204" pitchFamily="34" charset="0"/>
              </a:rPr>
              <a:t> </a:t>
            </a:r>
            <a:r>
              <a:rPr lang="es-ES" altLang="es-ES" sz="800" i="1" dirty="0" err="1">
                <a:solidFill>
                  <a:srgbClr val="494949"/>
                </a:solidFill>
                <a:cs typeface="Calibri" panose="020F0502020204030204" pitchFamily="34" charset="0"/>
              </a:rPr>
              <a:t>Group</a:t>
            </a:r>
            <a:r>
              <a:rPr lang="es-ES" altLang="es-ES" sz="800" i="1" dirty="0">
                <a:solidFill>
                  <a:srgbClr val="494949"/>
                </a:solidFill>
                <a:cs typeface="Calibri" panose="020F0502020204030204" pitchFamily="34" charset="0"/>
              </a:rPr>
              <a:t>. 2019 ESC/EAS </a:t>
            </a:r>
            <a:r>
              <a:rPr lang="es-ES" altLang="es-ES" sz="800" i="1" dirty="0" err="1">
                <a:solidFill>
                  <a:srgbClr val="494949"/>
                </a:solidFill>
                <a:cs typeface="Calibri" panose="020F0502020204030204" pitchFamily="34" charset="0"/>
              </a:rPr>
              <a:t>Guidelines</a:t>
            </a:r>
            <a:r>
              <a:rPr lang="es-ES" altLang="es-ES" sz="800" i="1" dirty="0">
                <a:solidFill>
                  <a:srgbClr val="494949"/>
                </a:solidFill>
                <a:cs typeface="Calibri" panose="020F0502020204030204" pitchFamily="34" charset="0"/>
              </a:rPr>
              <a:t> </a:t>
            </a:r>
            <a:r>
              <a:rPr lang="es-ES" altLang="es-ES" sz="800" i="1" dirty="0" err="1">
                <a:solidFill>
                  <a:srgbClr val="494949"/>
                </a:solidFill>
                <a:cs typeface="Calibri" panose="020F0502020204030204" pitchFamily="34" charset="0"/>
              </a:rPr>
              <a:t>for</a:t>
            </a:r>
            <a:r>
              <a:rPr lang="es-ES" altLang="es-ES" sz="800" i="1" dirty="0">
                <a:solidFill>
                  <a:srgbClr val="494949"/>
                </a:solidFill>
                <a:cs typeface="Calibri" panose="020F0502020204030204" pitchFamily="34" charset="0"/>
              </a:rPr>
              <a:t> </a:t>
            </a:r>
            <a:r>
              <a:rPr lang="es-ES" altLang="es-ES" sz="800" i="1" dirty="0" err="1">
                <a:solidFill>
                  <a:srgbClr val="494949"/>
                </a:solidFill>
                <a:cs typeface="Calibri" panose="020F0502020204030204" pitchFamily="34" charset="0"/>
              </a:rPr>
              <a:t>the</a:t>
            </a:r>
            <a:r>
              <a:rPr lang="es-ES" altLang="es-ES" sz="800" i="1" dirty="0">
                <a:solidFill>
                  <a:srgbClr val="494949"/>
                </a:solidFill>
                <a:cs typeface="Calibri" panose="020F0502020204030204" pitchFamily="34" charset="0"/>
              </a:rPr>
              <a:t> </a:t>
            </a:r>
            <a:r>
              <a:rPr lang="es-ES" altLang="es-ES" sz="800" i="1" dirty="0" err="1">
                <a:solidFill>
                  <a:srgbClr val="494949"/>
                </a:solidFill>
                <a:cs typeface="Calibri" panose="020F0502020204030204" pitchFamily="34" charset="0"/>
              </a:rPr>
              <a:t>management</a:t>
            </a:r>
            <a:r>
              <a:rPr lang="es-ES" altLang="es-ES" sz="800" i="1" dirty="0">
                <a:solidFill>
                  <a:srgbClr val="494949"/>
                </a:solidFill>
                <a:cs typeface="Calibri" panose="020F0502020204030204" pitchFamily="34" charset="0"/>
              </a:rPr>
              <a:t> of </a:t>
            </a:r>
            <a:r>
              <a:rPr lang="es-ES" altLang="es-ES" sz="800" i="1" dirty="0" err="1">
                <a:solidFill>
                  <a:srgbClr val="494949"/>
                </a:solidFill>
                <a:cs typeface="Calibri" panose="020F0502020204030204" pitchFamily="34" charset="0"/>
              </a:rPr>
              <a:t>dyslipidaemias</a:t>
            </a:r>
            <a:r>
              <a:rPr lang="es-ES" altLang="es-ES" sz="800" i="1" dirty="0">
                <a:solidFill>
                  <a:srgbClr val="494949"/>
                </a:solidFill>
                <a:cs typeface="Calibri" panose="020F0502020204030204" pitchFamily="34" charset="0"/>
              </a:rPr>
              <a:t>: </a:t>
            </a:r>
            <a:r>
              <a:rPr lang="es-ES" altLang="es-ES" sz="800" i="1" dirty="0" err="1">
                <a:solidFill>
                  <a:srgbClr val="494949"/>
                </a:solidFill>
                <a:cs typeface="Calibri" panose="020F0502020204030204" pitchFamily="34" charset="0"/>
              </a:rPr>
              <a:t>lipid</a:t>
            </a:r>
            <a:r>
              <a:rPr lang="es-ES" altLang="es-ES" sz="800" i="1" dirty="0">
                <a:solidFill>
                  <a:srgbClr val="494949"/>
                </a:solidFill>
                <a:cs typeface="Calibri" panose="020F0502020204030204" pitchFamily="34" charset="0"/>
              </a:rPr>
              <a:t> </a:t>
            </a:r>
            <a:r>
              <a:rPr lang="es-ES" altLang="es-ES" sz="800" i="1" dirty="0" err="1">
                <a:solidFill>
                  <a:srgbClr val="494949"/>
                </a:solidFill>
                <a:cs typeface="Calibri" panose="020F0502020204030204" pitchFamily="34" charset="0"/>
              </a:rPr>
              <a:t>modification</a:t>
            </a:r>
            <a:r>
              <a:rPr lang="es-ES" altLang="es-ES" sz="800" i="1" dirty="0">
                <a:solidFill>
                  <a:srgbClr val="494949"/>
                </a:solidFill>
                <a:cs typeface="Calibri" panose="020F0502020204030204" pitchFamily="34" charset="0"/>
              </a:rPr>
              <a:t>  to reduce cardiovascular </a:t>
            </a:r>
            <a:r>
              <a:rPr lang="es-ES" altLang="es-ES" sz="800" i="1" dirty="0" err="1">
                <a:solidFill>
                  <a:srgbClr val="494949"/>
                </a:solidFill>
                <a:cs typeface="Calibri" panose="020F0502020204030204" pitchFamily="34" charset="0"/>
              </a:rPr>
              <a:t>risk</a:t>
            </a:r>
            <a:r>
              <a:rPr lang="es-ES" altLang="es-ES" sz="800" i="1" dirty="0">
                <a:solidFill>
                  <a:srgbClr val="494949"/>
                </a:solidFill>
                <a:cs typeface="Calibri" panose="020F0502020204030204" pitchFamily="34" charset="0"/>
              </a:rPr>
              <a:t>. </a:t>
            </a:r>
            <a:r>
              <a:rPr lang="es-ES" altLang="es-ES" sz="800" i="1" dirty="0" err="1">
                <a:solidFill>
                  <a:srgbClr val="494949"/>
                </a:solidFill>
                <a:cs typeface="Calibri" panose="020F0502020204030204" pitchFamily="34" charset="0"/>
              </a:rPr>
              <a:t>Eur</a:t>
            </a:r>
            <a:r>
              <a:rPr lang="es-ES" altLang="es-ES" sz="800" i="1" dirty="0">
                <a:solidFill>
                  <a:srgbClr val="494949"/>
                </a:solidFill>
                <a:cs typeface="Calibri" panose="020F0502020204030204" pitchFamily="34" charset="0"/>
              </a:rPr>
              <a:t> </a:t>
            </a:r>
            <a:r>
              <a:rPr lang="es-ES" altLang="es-ES" sz="800" i="1" dirty="0" err="1">
                <a:solidFill>
                  <a:srgbClr val="494949"/>
                </a:solidFill>
                <a:cs typeface="Calibri" panose="020F0502020204030204" pitchFamily="34" charset="0"/>
              </a:rPr>
              <a:t>Heart</a:t>
            </a:r>
            <a:r>
              <a:rPr lang="es-ES" altLang="es-ES" sz="800" i="1" dirty="0">
                <a:solidFill>
                  <a:srgbClr val="494949"/>
                </a:solidFill>
                <a:cs typeface="Calibri" panose="020F0502020204030204" pitchFamily="34" charset="0"/>
              </a:rPr>
              <a:t> J. 2019. </a:t>
            </a:r>
            <a:endParaRPr lang="es-ES" altLang="es-ES" sz="800" dirty="0">
              <a:cs typeface="Calibri" panose="020F0502020204030204" pitchFamily="34" charset="0"/>
            </a:endParaRPr>
          </a:p>
        </p:txBody>
      </p:sp>
      <p:sp>
        <p:nvSpPr>
          <p:cNvPr id="17" name="Rectángulo 16">
            <a:extLst>
              <a:ext uri="{FF2B5EF4-FFF2-40B4-BE49-F238E27FC236}">
                <a16:creationId xmlns:a16="http://schemas.microsoft.com/office/drawing/2014/main" id="{585F4D1D-0EB9-2A44-B1F5-D7EAA46043D8}"/>
              </a:ext>
            </a:extLst>
          </p:cNvPr>
          <p:cNvSpPr/>
          <p:nvPr/>
        </p:nvSpPr>
        <p:spPr>
          <a:xfrm>
            <a:off x="687254" y="6023508"/>
            <a:ext cx="4631348" cy="307777"/>
          </a:xfrm>
          <a:prstGeom prst="rect">
            <a:avLst/>
          </a:prstGeom>
        </p:spPr>
        <p:txBody>
          <a:bodyPr wrap="square">
            <a:spAutoFit/>
          </a:bodyPr>
          <a:lstStyle/>
          <a:p>
            <a:r>
              <a:rPr lang="es-ES" sz="700" dirty="0" err="1">
                <a:latin typeface="Univers" panose="020B0503020202020204" pitchFamily="34" charset="0"/>
              </a:rPr>
              <a:t>Visseren</a:t>
            </a:r>
            <a:r>
              <a:rPr lang="es-ES" sz="700" dirty="0">
                <a:latin typeface="Univers" panose="020B0503020202020204" pitchFamily="34" charset="0"/>
              </a:rPr>
              <a:t> FLJ, Mach F, </a:t>
            </a:r>
            <a:r>
              <a:rPr lang="es-ES" sz="700" dirty="0" err="1">
                <a:latin typeface="Univers" panose="020B0503020202020204" pitchFamily="34" charset="0"/>
              </a:rPr>
              <a:t>Smulders</a:t>
            </a:r>
            <a:r>
              <a:rPr lang="es-ES" sz="700" dirty="0">
                <a:latin typeface="Univers" panose="020B0503020202020204" pitchFamily="34" charset="0"/>
              </a:rPr>
              <a:t> YM, Carballo D, </a:t>
            </a:r>
            <a:r>
              <a:rPr lang="es-ES" sz="700" dirty="0" err="1">
                <a:latin typeface="Univers" panose="020B0503020202020204" pitchFamily="34" charset="0"/>
              </a:rPr>
              <a:t>Koskinas</a:t>
            </a:r>
            <a:r>
              <a:rPr lang="es-ES" sz="700" dirty="0">
                <a:latin typeface="Univers" panose="020B0503020202020204" pitchFamily="34" charset="0"/>
              </a:rPr>
              <a:t> KC, </a:t>
            </a:r>
            <a:r>
              <a:rPr lang="es-ES" sz="700" dirty="0" err="1">
                <a:latin typeface="Univers" panose="020B0503020202020204" pitchFamily="34" charset="0"/>
              </a:rPr>
              <a:t>Bäck</a:t>
            </a:r>
            <a:r>
              <a:rPr lang="es-ES" sz="700" dirty="0">
                <a:latin typeface="Univers" panose="020B0503020202020204" pitchFamily="34" charset="0"/>
              </a:rPr>
              <a:t> M, et al. 2021 ESC </a:t>
            </a:r>
            <a:r>
              <a:rPr lang="es-ES" sz="700" dirty="0" err="1">
                <a:latin typeface="Univers" panose="020B0503020202020204" pitchFamily="34" charset="0"/>
              </a:rPr>
              <a:t>Guidelines</a:t>
            </a:r>
            <a:r>
              <a:rPr lang="es-ES" sz="700" dirty="0">
                <a:latin typeface="Univers" panose="020B0503020202020204" pitchFamily="34" charset="0"/>
              </a:rPr>
              <a:t> </a:t>
            </a:r>
            <a:r>
              <a:rPr lang="es-ES" sz="700" dirty="0" err="1">
                <a:latin typeface="Univers" panose="020B0503020202020204" pitchFamily="34" charset="0"/>
              </a:rPr>
              <a:t>on</a:t>
            </a:r>
            <a:r>
              <a:rPr lang="es-ES" sz="700" dirty="0">
                <a:latin typeface="Univers" panose="020B0503020202020204" pitchFamily="34" charset="0"/>
              </a:rPr>
              <a:t> cardiovascular </a:t>
            </a:r>
            <a:r>
              <a:rPr lang="es-ES" sz="700" dirty="0" err="1">
                <a:latin typeface="Univers" panose="020B0503020202020204" pitchFamily="34" charset="0"/>
              </a:rPr>
              <a:t>disease</a:t>
            </a:r>
            <a:r>
              <a:rPr lang="es-ES" sz="700" dirty="0">
                <a:latin typeface="Univers" panose="020B0503020202020204" pitchFamily="34" charset="0"/>
              </a:rPr>
              <a:t> </a:t>
            </a:r>
            <a:r>
              <a:rPr lang="es-ES" sz="700" dirty="0" err="1">
                <a:latin typeface="Univers" panose="020B0503020202020204" pitchFamily="34" charset="0"/>
              </a:rPr>
              <a:t>prevention</a:t>
            </a:r>
            <a:r>
              <a:rPr lang="es-ES" sz="700" dirty="0">
                <a:latin typeface="Univers" panose="020B0503020202020204" pitchFamily="34" charset="0"/>
              </a:rPr>
              <a:t> in </a:t>
            </a:r>
            <a:r>
              <a:rPr lang="es-ES" sz="700" dirty="0" err="1">
                <a:latin typeface="Univers" panose="020B0503020202020204" pitchFamily="34" charset="0"/>
              </a:rPr>
              <a:t>clinical</a:t>
            </a:r>
            <a:r>
              <a:rPr lang="es-ES" sz="700" dirty="0">
                <a:latin typeface="Univers" panose="020B0503020202020204" pitchFamily="34" charset="0"/>
              </a:rPr>
              <a:t> </a:t>
            </a:r>
            <a:r>
              <a:rPr lang="es-ES" sz="700" dirty="0" err="1">
                <a:latin typeface="Univers" panose="020B0503020202020204" pitchFamily="34" charset="0"/>
              </a:rPr>
              <a:t>practice</a:t>
            </a:r>
            <a:r>
              <a:rPr lang="es-ES" sz="700" dirty="0">
                <a:latin typeface="Univers" panose="020B0503020202020204" pitchFamily="34" charset="0"/>
              </a:rPr>
              <a:t>. </a:t>
            </a:r>
            <a:r>
              <a:rPr lang="es-ES" sz="700" dirty="0" err="1">
                <a:latin typeface="Univers" panose="020B0503020202020204" pitchFamily="34" charset="0"/>
              </a:rPr>
              <a:t>Eur</a:t>
            </a:r>
            <a:r>
              <a:rPr lang="es-ES" sz="700" dirty="0">
                <a:latin typeface="Univers" panose="020B0503020202020204" pitchFamily="34" charset="0"/>
              </a:rPr>
              <a:t> </a:t>
            </a:r>
            <a:r>
              <a:rPr lang="es-ES" sz="700" dirty="0" err="1">
                <a:latin typeface="Univers" panose="020B0503020202020204" pitchFamily="34" charset="0"/>
              </a:rPr>
              <a:t>Heart</a:t>
            </a:r>
            <a:r>
              <a:rPr lang="es-ES" sz="700" dirty="0">
                <a:latin typeface="Univers" panose="020B0503020202020204" pitchFamily="34" charset="0"/>
              </a:rPr>
              <a:t> J. 2021;42(34):3227-337. </a:t>
            </a:r>
          </a:p>
        </p:txBody>
      </p:sp>
    </p:spTree>
    <p:extLst>
      <p:ext uri="{BB962C8B-B14F-4D97-AF65-F5344CB8AC3E}">
        <p14:creationId xmlns:p14="http://schemas.microsoft.com/office/powerpoint/2010/main" val="909078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B29A1-7852-6543-8940-8DA78EEAEB20}"/>
              </a:ext>
            </a:extLst>
          </p:cNvPr>
          <p:cNvSpPr>
            <a:spLocks noGrp="1"/>
          </p:cNvSpPr>
          <p:nvPr>
            <p:ph type="title"/>
          </p:nvPr>
        </p:nvSpPr>
        <p:spPr>
          <a:xfrm>
            <a:off x="676189" y="199844"/>
            <a:ext cx="10337800" cy="883104"/>
          </a:xfrm>
        </p:spPr>
        <p:txBody>
          <a:bodyPr>
            <a:normAutofit/>
          </a:bodyPr>
          <a:lstStyle/>
          <a:p>
            <a:r>
              <a:rPr lang="es-ES" sz="3600" dirty="0"/>
              <a:t>El control de la presión arterial </a:t>
            </a:r>
          </a:p>
        </p:txBody>
      </p:sp>
      <p:pic>
        <p:nvPicPr>
          <p:cNvPr id="4" name="Imagen 3">
            <a:extLst>
              <a:ext uri="{FF2B5EF4-FFF2-40B4-BE49-F238E27FC236}">
                <a16:creationId xmlns:a16="http://schemas.microsoft.com/office/drawing/2014/main" id="{19B45E00-6FF5-044E-97D5-4F35F4559196}"/>
              </a:ext>
            </a:extLst>
          </p:cNvPr>
          <p:cNvPicPr>
            <a:picLocks noChangeAspect="1"/>
          </p:cNvPicPr>
          <p:nvPr/>
        </p:nvPicPr>
        <p:blipFill>
          <a:blip r:embed="rId2"/>
          <a:stretch>
            <a:fillRect/>
          </a:stretch>
        </p:blipFill>
        <p:spPr>
          <a:xfrm>
            <a:off x="2825236" y="2974582"/>
            <a:ext cx="5842000" cy="2463800"/>
          </a:xfrm>
          <a:prstGeom prst="rect">
            <a:avLst/>
          </a:prstGeom>
        </p:spPr>
      </p:pic>
      <p:sp>
        <p:nvSpPr>
          <p:cNvPr id="5" name="Rectángulo 4">
            <a:extLst>
              <a:ext uri="{FF2B5EF4-FFF2-40B4-BE49-F238E27FC236}">
                <a16:creationId xmlns:a16="http://schemas.microsoft.com/office/drawing/2014/main" id="{A9C3D54E-445A-4E4F-8AE3-3B04B661964D}"/>
              </a:ext>
            </a:extLst>
          </p:cNvPr>
          <p:cNvSpPr/>
          <p:nvPr/>
        </p:nvSpPr>
        <p:spPr>
          <a:xfrm>
            <a:off x="422874" y="6122121"/>
            <a:ext cx="11501396" cy="246221"/>
          </a:xfrm>
          <a:prstGeom prst="rect">
            <a:avLst/>
          </a:prstGeom>
        </p:spPr>
        <p:txBody>
          <a:bodyPr wrap="square">
            <a:spAutoFit/>
          </a:bodyPr>
          <a:lstStyle/>
          <a:p>
            <a:r>
              <a:rPr lang="es-ES" sz="1000" dirty="0" err="1">
                <a:latin typeface="Univers" panose="020B0503020202020204" pitchFamily="34" charset="0"/>
              </a:rPr>
              <a:t>Visseren</a:t>
            </a:r>
            <a:r>
              <a:rPr lang="es-ES" sz="1000" dirty="0">
                <a:latin typeface="Univers" panose="020B0503020202020204" pitchFamily="34" charset="0"/>
              </a:rPr>
              <a:t> FLJ, Mach F, </a:t>
            </a:r>
            <a:r>
              <a:rPr lang="es-ES" sz="1000" dirty="0" err="1">
                <a:latin typeface="Univers" panose="020B0503020202020204" pitchFamily="34" charset="0"/>
              </a:rPr>
              <a:t>Smulders</a:t>
            </a:r>
            <a:r>
              <a:rPr lang="es-ES" sz="1000" dirty="0">
                <a:latin typeface="Univers" panose="020B0503020202020204" pitchFamily="34" charset="0"/>
              </a:rPr>
              <a:t> YM, Carballo D, </a:t>
            </a:r>
            <a:r>
              <a:rPr lang="es-ES" sz="1000" dirty="0" err="1">
                <a:latin typeface="Univers" panose="020B0503020202020204" pitchFamily="34" charset="0"/>
              </a:rPr>
              <a:t>Koskinas</a:t>
            </a:r>
            <a:r>
              <a:rPr lang="es-ES" sz="1000" dirty="0">
                <a:latin typeface="Univers" panose="020B0503020202020204" pitchFamily="34" charset="0"/>
              </a:rPr>
              <a:t> KC, </a:t>
            </a:r>
            <a:r>
              <a:rPr lang="es-ES" sz="1000" dirty="0" err="1">
                <a:latin typeface="Univers" panose="020B0503020202020204" pitchFamily="34" charset="0"/>
              </a:rPr>
              <a:t>Bäck</a:t>
            </a:r>
            <a:r>
              <a:rPr lang="es-ES" sz="1000" dirty="0">
                <a:latin typeface="Univers" panose="020B0503020202020204" pitchFamily="34" charset="0"/>
              </a:rPr>
              <a:t> M, et al. 2021 ESC </a:t>
            </a:r>
            <a:r>
              <a:rPr lang="es-ES" sz="1000" dirty="0" err="1">
                <a:latin typeface="Univers" panose="020B0503020202020204" pitchFamily="34" charset="0"/>
              </a:rPr>
              <a:t>Guidelines</a:t>
            </a:r>
            <a:r>
              <a:rPr lang="es-ES" sz="1000" dirty="0">
                <a:latin typeface="Univers" panose="020B0503020202020204" pitchFamily="34" charset="0"/>
              </a:rPr>
              <a:t> </a:t>
            </a:r>
            <a:r>
              <a:rPr lang="es-ES" sz="1000" dirty="0" err="1">
                <a:latin typeface="Univers" panose="020B0503020202020204" pitchFamily="34" charset="0"/>
              </a:rPr>
              <a:t>on</a:t>
            </a:r>
            <a:r>
              <a:rPr lang="es-ES" sz="1000" dirty="0">
                <a:latin typeface="Univers" panose="020B0503020202020204" pitchFamily="34" charset="0"/>
              </a:rPr>
              <a:t> cardiovascular </a:t>
            </a:r>
            <a:r>
              <a:rPr lang="es-ES" sz="1000" dirty="0" err="1">
                <a:latin typeface="Univers" panose="020B0503020202020204" pitchFamily="34" charset="0"/>
              </a:rPr>
              <a:t>disease</a:t>
            </a:r>
            <a:r>
              <a:rPr lang="es-ES" sz="1000" dirty="0">
                <a:latin typeface="Univers" panose="020B0503020202020204" pitchFamily="34" charset="0"/>
              </a:rPr>
              <a:t> </a:t>
            </a:r>
            <a:r>
              <a:rPr lang="es-ES" sz="1000" dirty="0" err="1">
                <a:latin typeface="Univers" panose="020B0503020202020204" pitchFamily="34" charset="0"/>
              </a:rPr>
              <a:t>prevention</a:t>
            </a:r>
            <a:r>
              <a:rPr lang="es-ES" sz="1000" dirty="0">
                <a:latin typeface="Univers" panose="020B0503020202020204" pitchFamily="34" charset="0"/>
              </a:rPr>
              <a:t> in </a:t>
            </a:r>
            <a:r>
              <a:rPr lang="es-ES" sz="1000" dirty="0" err="1">
                <a:latin typeface="Univers" panose="020B0503020202020204" pitchFamily="34" charset="0"/>
              </a:rPr>
              <a:t>clinical</a:t>
            </a:r>
            <a:r>
              <a:rPr lang="es-ES" sz="1000" dirty="0">
                <a:latin typeface="Univers" panose="020B0503020202020204" pitchFamily="34" charset="0"/>
              </a:rPr>
              <a:t> </a:t>
            </a:r>
            <a:r>
              <a:rPr lang="es-ES" sz="1000" dirty="0" err="1">
                <a:latin typeface="Univers" panose="020B0503020202020204" pitchFamily="34" charset="0"/>
              </a:rPr>
              <a:t>practice</a:t>
            </a:r>
            <a:r>
              <a:rPr lang="es-ES" sz="1000" dirty="0">
                <a:latin typeface="Univers" panose="020B0503020202020204" pitchFamily="34" charset="0"/>
              </a:rPr>
              <a:t>. </a:t>
            </a:r>
            <a:r>
              <a:rPr lang="es-ES" sz="1000" dirty="0" err="1">
                <a:latin typeface="Univers" panose="020B0503020202020204" pitchFamily="34" charset="0"/>
              </a:rPr>
              <a:t>Eur</a:t>
            </a:r>
            <a:r>
              <a:rPr lang="es-ES" sz="1000" dirty="0">
                <a:latin typeface="Univers" panose="020B0503020202020204" pitchFamily="34" charset="0"/>
              </a:rPr>
              <a:t> </a:t>
            </a:r>
            <a:r>
              <a:rPr lang="es-ES" sz="1000" dirty="0" err="1">
                <a:latin typeface="Univers" panose="020B0503020202020204" pitchFamily="34" charset="0"/>
              </a:rPr>
              <a:t>Heart</a:t>
            </a:r>
            <a:r>
              <a:rPr lang="es-ES" sz="1000" dirty="0">
                <a:latin typeface="Univers" panose="020B0503020202020204" pitchFamily="34" charset="0"/>
              </a:rPr>
              <a:t> J. 2021;42(34):3227-337. </a:t>
            </a:r>
          </a:p>
        </p:txBody>
      </p:sp>
      <p:sp>
        <p:nvSpPr>
          <p:cNvPr id="6" name="CuadroTexto 5">
            <a:extLst>
              <a:ext uri="{FF2B5EF4-FFF2-40B4-BE49-F238E27FC236}">
                <a16:creationId xmlns:a16="http://schemas.microsoft.com/office/drawing/2014/main" id="{16111EAB-C582-DB45-89A6-9824B5ADD81E}"/>
              </a:ext>
            </a:extLst>
          </p:cNvPr>
          <p:cNvSpPr txBox="1"/>
          <p:nvPr/>
        </p:nvSpPr>
        <p:spPr>
          <a:xfrm>
            <a:off x="3519067" y="2432658"/>
            <a:ext cx="4652043" cy="400110"/>
          </a:xfrm>
          <a:prstGeom prst="rect">
            <a:avLst/>
          </a:prstGeom>
          <a:noFill/>
        </p:spPr>
        <p:txBody>
          <a:bodyPr wrap="none" rtlCol="0">
            <a:spAutoFit/>
          </a:bodyPr>
          <a:lstStyle/>
          <a:p>
            <a:r>
              <a:rPr lang="es-ES" sz="2000" b="1" dirty="0">
                <a:solidFill>
                  <a:srgbClr val="002060"/>
                </a:solidFill>
              </a:rPr>
              <a:t>Categorías de presión arterial en consulta </a:t>
            </a:r>
          </a:p>
        </p:txBody>
      </p:sp>
      <p:sp>
        <p:nvSpPr>
          <p:cNvPr id="7" name="Rectángulo 6">
            <a:extLst>
              <a:ext uri="{FF2B5EF4-FFF2-40B4-BE49-F238E27FC236}">
                <a16:creationId xmlns:a16="http://schemas.microsoft.com/office/drawing/2014/main" id="{054D3194-9CB2-FC43-B9CB-310AE3164253}"/>
              </a:ext>
            </a:extLst>
          </p:cNvPr>
          <p:cNvSpPr/>
          <p:nvPr/>
        </p:nvSpPr>
        <p:spPr>
          <a:xfrm>
            <a:off x="685455" y="1145449"/>
            <a:ext cx="10976233" cy="923330"/>
          </a:xfrm>
          <a:prstGeom prst="rect">
            <a:avLst/>
          </a:prstGeom>
        </p:spPr>
        <p:txBody>
          <a:bodyPr wrap="square">
            <a:spAutoFit/>
          </a:bodyPr>
          <a:lstStyle/>
          <a:p>
            <a:pPr algn="ctr">
              <a:lnSpc>
                <a:spcPct val="100000"/>
              </a:lnSpc>
              <a:spcBef>
                <a:spcPct val="0"/>
              </a:spcBef>
            </a:pPr>
            <a:r>
              <a:rPr lang="es-ES" altLang="es-ES" b="1" dirty="0">
                <a:solidFill>
                  <a:srgbClr val="002060"/>
                </a:solidFill>
                <a:latin typeface="Arial" panose="020B0604020202020204" pitchFamily="34" charset="0"/>
                <a:cs typeface="Arial" panose="020B0604020202020204" pitchFamily="34" charset="0"/>
              </a:rPr>
              <a:t>Recordamos que María José había acudido en varias ocasiones a consulta de enfermería presentando cifras elevadas de PA: 151/92 </a:t>
            </a:r>
            <a:r>
              <a:rPr lang="es-ES" altLang="es-ES" b="1" dirty="0" err="1">
                <a:solidFill>
                  <a:srgbClr val="002060"/>
                </a:solidFill>
                <a:latin typeface="Arial" panose="020B0604020202020204" pitchFamily="34" charset="0"/>
                <a:cs typeface="Arial" panose="020B0604020202020204" pitchFamily="34" charset="0"/>
              </a:rPr>
              <a:t>mmHg</a:t>
            </a:r>
            <a:r>
              <a:rPr lang="es-ES" altLang="es-ES" b="1" dirty="0">
                <a:solidFill>
                  <a:srgbClr val="002060"/>
                </a:solidFill>
                <a:latin typeface="Arial" panose="020B0604020202020204" pitchFamily="34" charset="0"/>
                <a:cs typeface="Arial" panose="020B0604020202020204" pitchFamily="34" charset="0"/>
              </a:rPr>
              <a:t> ,160/90 </a:t>
            </a:r>
            <a:r>
              <a:rPr lang="es-ES" altLang="es-ES" b="1" dirty="0" err="1">
                <a:solidFill>
                  <a:srgbClr val="002060"/>
                </a:solidFill>
                <a:latin typeface="Arial" panose="020B0604020202020204" pitchFamily="34" charset="0"/>
                <a:cs typeface="Arial" panose="020B0604020202020204" pitchFamily="34" charset="0"/>
              </a:rPr>
              <a:t>mmHg</a:t>
            </a:r>
            <a:r>
              <a:rPr lang="es-ES" altLang="es-ES" b="1" dirty="0">
                <a:solidFill>
                  <a:srgbClr val="002060"/>
                </a:solidFill>
                <a:latin typeface="Arial" panose="020B0604020202020204" pitchFamily="34" charset="0"/>
                <a:cs typeface="Arial" panose="020B0604020202020204" pitchFamily="34" charset="0"/>
              </a:rPr>
              <a:t>, 156/93 </a:t>
            </a:r>
            <a:r>
              <a:rPr lang="es-ES" altLang="es-ES" b="1" dirty="0" err="1">
                <a:solidFill>
                  <a:srgbClr val="002060"/>
                </a:solidFill>
                <a:latin typeface="Arial" panose="020B0604020202020204" pitchFamily="34" charset="0"/>
                <a:cs typeface="Arial" panose="020B0604020202020204" pitchFamily="34" charset="0"/>
              </a:rPr>
              <a:t>mmHg</a:t>
            </a:r>
            <a:r>
              <a:rPr lang="es-ES" altLang="es-ES" b="1" dirty="0">
                <a:solidFill>
                  <a:srgbClr val="002060"/>
                </a:solidFill>
                <a:latin typeface="Arial" panose="020B0604020202020204" pitchFamily="34" charset="0"/>
                <a:cs typeface="Arial" panose="020B0604020202020204" pitchFamily="34" charset="0"/>
              </a:rPr>
              <a:t>. Ella siempre </a:t>
            </a:r>
            <a:r>
              <a:rPr lang="es-ES" altLang="es-ES" b="1" dirty="0" err="1">
                <a:solidFill>
                  <a:srgbClr val="002060"/>
                </a:solidFill>
                <a:latin typeface="Arial" panose="020B0604020202020204" pitchFamily="34" charset="0"/>
                <a:cs typeface="Arial" panose="020B0604020202020204" pitchFamily="34" charset="0"/>
              </a:rPr>
              <a:t>preferia</a:t>
            </a:r>
            <a:r>
              <a:rPr lang="es-ES" altLang="es-ES" b="1" dirty="0">
                <a:solidFill>
                  <a:srgbClr val="002060"/>
                </a:solidFill>
                <a:latin typeface="Arial" panose="020B0604020202020204" pitchFamily="34" charset="0"/>
                <a:cs typeface="Arial" panose="020B0604020202020204" pitchFamily="34" charset="0"/>
              </a:rPr>
              <a:t> ponerse “muy nerviosa” al acudir al centro de salud </a:t>
            </a:r>
          </a:p>
        </p:txBody>
      </p:sp>
    </p:spTree>
    <p:extLst>
      <p:ext uri="{BB962C8B-B14F-4D97-AF65-F5344CB8AC3E}">
        <p14:creationId xmlns:p14="http://schemas.microsoft.com/office/powerpoint/2010/main" val="1221347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E2285-26D0-5F4A-9F82-3E4C6CB0D495}"/>
              </a:ext>
            </a:extLst>
          </p:cNvPr>
          <p:cNvSpPr>
            <a:spLocks noGrp="1"/>
          </p:cNvSpPr>
          <p:nvPr>
            <p:ph type="title"/>
          </p:nvPr>
        </p:nvSpPr>
        <p:spPr>
          <a:xfrm>
            <a:off x="838200" y="177627"/>
            <a:ext cx="10515600" cy="1325563"/>
          </a:xfrm>
        </p:spPr>
        <p:txBody>
          <a:bodyPr/>
          <a:lstStyle/>
          <a:p>
            <a:r>
              <a:rPr lang="es-ES" dirty="0"/>
              <a:t>Medición de la PA por AMPA/MAPA</a:t>
            </a:r>
          </a:p>
        </p:txBody>
      </p:sp>
      <p:sp>
        <p:nvSpPr>
          <p:cNvPr id="3" name="Marcador de contenido 2">
            <a:extLst>
              <a:ext uri="{FF2B5EF4-FFF2-40B4-BE49-F238E27FC236}">
                <a16:creationId xmlns:a16="http://schemas.microsoft.com/office/drawing/2014/main" id="{6F7DCEB8-7F65-E94B-B3EA-714B094EB214}"/>
              </a:ext>
            </a:extLst>
          </p:cNvPr>
          <p:cNvSpPr>
            <a:spLocks noGrp="1"/>
          </p:cNvSpPr>
          <p:nvPr>
            <p:ph idx="1"/>
          </p:nvPr>
        </p:nvSpPr>
        <p:spPr>
          <a:xfrm>
            <a:off x="653143" y="1366785"/>
            <a:ext cx="4971473" cy="3003722"/>
          </a:xfrm>
        </p:spPr>
        <p:txBody>
          <a:bodyPr>
            <a:normAutofit fontScale="77500" lnSpcReduction="20000"/>
          </a:bodyPr>
          <a:lstStyle/>
          <a:p>
            <a:pPr algn="just">
              <a:lnSpc>
                <a:spcPct val="120000"/>
              </a:lnSpc>
            </a:pPr>
            <a:r>
              <a:rPr lang="es-ES" sz="2200" dirty="0">
                <a:solidFill>
                  <a:schemeClr val="accent1">
                    <a:lumMod val="50000"/>
                  </a:schemeClr>
                </a:solidFill>
              </a:rPr>
              <a:t>Las guías clínicas aconsejan la </a:t>
            </a:r>
            <a:r>
              <a:rPr lang="es-ES" sz="2200" dirty="0" err="1">
                <a:solidFill>
                  <a:schemeClr val="accent1">
                    <a:lumMod val="50000"/>
                  </a:schemeClr>
                </a:solidFill>
              </a:rPr>
              <a:t>automedición</a:t>
            </a:r>
            <a:r>
              <a:rPr lang="es-ES" sz="2200" dirty="0">
                <a:solidFill>
                  <a:schemeClr val="accent1">
                    <a:lumMod val="50000"/>
                  </a:schemeClr>
                </a:solidFill>
              </a:rPr>
              <a:t> de la PA (AMPA) para involucrar al paciente en el manejo de la HTA y mejorar su control.</a:t>
            </a:r>
          </a:p>
          <a:p>
            <a:pPr algn="just">
              <a:lnSpc>
                <a:spcPct val="120000"/>
              </a:lnSpc>
            </a:pPr>
            <a:r>
              <a:rPr lang="es-ES" sz="2200" dirty="0">
                <a:solidFill>
                  <a:schemeClr val="accent1">
                    <a:lumMod val="50000"/>
                  </a:schemeClr>
                </a:solidFill>
              </a:rPr>
              <a:t>Es fundamental la formación del paciente y/o cuidador en una adecuada técnica de medición de la PA en domicilio. </a:t>
            </a:r>
          </a:p>
          <a:p>
            <a:pPr algn="just">
              <a:lnSpc>
                <a:spcPct val="120000"/>
              </a:lnSpc>
            </a:pPr>
            <a:r>
              <a:rPr lang="es-ES" sz="2200" dirty="0">
                <a:solidFill>
                  <a:schemeClr val="accent1">
                    <a:lumMod val="50000"/>
                  </a:schemeClr>
                </a:solidFill>
              </a:rPr>
              <a:t>El MAPA es esencial para monitorizar el control de la PA en pacientes con un efecto de “bata blanca” significativo o HTA enmascarada. </a:t>
            </a:r>
            <a:endParaRPr lang="es-ES" sz="2200" dirty="0">
              <a:solidFill>
                <a:schemeClr val="accent1">
                  <a:lumMod val="50000"/>
                </a:schemeClr>
              </a:solidFill>
              <a:effectLst/>
            </a:endParaRPr>
          </a:p>
          <a:p>
            <a:pPr algn="just"/>
            <a:endParaRPr lang="es-ES" dirty="0">
              <a:solidFill>
                <a:schemeClr val="accent1">
                  <a:lumMod val="50000"/>
                </a:schemeClr>
              </a:solidFill>
            </a:endParaRPr>
          </a:p>
        </p:txBody>
      </p:sp>
      <p:pic>
        <p:nvPicPr>
          <p:cNvPr id="4" name="Imagen 3">
            <a:extLst>
              <a:ext uri="{FF2B5EF4-FFF2-40B4-BE49-F238E27FC236}">
                <a16:creationId xmlns:a16="http://schemas.microsoft.com/office/drawing/2014/main" id="{6FD4EB16-4DD5-DF4D-AFFE-8712588421EE}"/>
              </a:ext>
            </a:extLst>
          </p:cNvPr>
          <p:cNvPicPr>
            <a:picLocks noChangeAspect="1"/>
          </p:cNvPicPr>
          <p:nvPr/>
        </p:nvPicPr>
        <p:blipFill>
          <a:blip r:embed="rId2"/>
          <a:stretch>
            <a:fillRect/>
          </a:stretch>
        </p:blipFill>
        <p:spPr>
          <a:xfrm>
            <a:off x="6139543" y="1503190"/>
            <a:ext cx="5399314" cy="2832709"/>
          </a:xfrm>
          <a:prstGeom prst="rect">
            <a:avLst/>
          </a:prstGeom>
          <a:ln>
            <a:solidFill>
              <a:schemeClr val="accent1">
                <a:shade val="50000"/>
              </a:schemeClr>
            </a:solidFill>
          </a:ln>
        </p:spPr>
      </p:pic>
      <p:sp>
        <p:nvSpPr>
          <p:cNvPr id="5" name="Rectángulo 4">
            <a:extLst>
              <a:ext uri="{FF2B5EF4-FFF2-40B4-BE49-F238E27FC236}">
                <a16:creationId xmlns:a16="http://schemas.microsoft.com/office/drawing/2014/main" id="{065E4214-B159-AF44-AACF-6B0CA1706128}"/>
              </a:ext>
            </a:extLst>
          </p:cNvPr>
          <p:cNvSpPr/>
          <p:nvPr/>
        </p:nvSpPr>
        <p:spPr>
          <a:xfrm>
            <a:off x="297860" y="6480318"/>
            <a:ext cx="11683365" cy="200055"/>
          </a:xfrm>
          <a:prstGeom prst="rect">
            <a:avLst/>
          </a:prstGeom>
        </p:spPr>
        <p:txBody>
          <a:bodyPr wrap="square">
            <a:spAutoFit/>
          </a:bodyPr>
          <a:lstStyle/>
          <a:p>
            <a:r>
              <a:rPr lang="es-ES" sz="700" dirty="0" err="1">
                <a:latin typeface="Univers" panose="020B0503020202020204" pitchFamily="34" charset="0"/>
              </a:rPr>
              <a:t>Divisón</a:t>
            </a:r>
            <a:r>
              <a:rPr lang="es-ES" sz="700" dirty="0">
                <a:latin typeface="Univers" panose="020B0503020202020204" pitchFamily="34" charset="0"/>
              </a:rPr>
              <a:t> Garrote JA, Grupo AMPA de la SEH-LELHA. Medidas domiciliarias de </a:t>
            </a:r>
            <a:r>
              <a:rPr lang="es-ES" sz="700" dirty="0" err="1">
                <a:latin typeface="Univers" panose="020B0503020202020204" pitchFamily="34" charset="0"/>
              </a:rPr>
              <a:t>presión</a:t>
            </a:r>
            <a:r>
              <a:rPr lang="es-ES" sz="700" dirty="0">
                <a:latin typeface="Univers" panose="020B0503020202020204" pitchFamily="34" charset="0"/>
              </a:rPr>
              <a:t> arterial. Documento de consenso. SEH.LELHA 2014. </a:t>
            </a:r>
            <a:r>
              <a:rPr lang="es-ES" sz="700" dirty="0" err="1">
                <a:latin typeface="Univers" panose="020B0503020202020204" pitchFamily="34" charset="0"/>
              </a:rPr>
              <a:t>Hipertens</a:t>
            </a:r>
            <a:r>
              <a:rPr lang="es-ES" sz="700" dirty="0">
                <a:latin typeface="Univers" panose="020B0503020202020204" pitchFamily="34" charset="0"/>
              </a:rPr>
              <a:t> Riesgo </a:t>
            </a:r>
            <a:r>
              <a:rPr lang="es-ES" sz="700" dirty="0" err="1">
                <a:latin typeface="Univers" panose="020B0503020202020204" pitchFamily="34" charset="0"/>
              </a:rPr>
              <a:t>Vasc</a:t>
            </a:r>
            <a:r>
              <a:rPr lang="es-ES" sz="700" dirty="0">
                <a:latin typeface="Univers" panose="020B0503020202020204" pitchFamily="34" charset="0"/>
              </a:rPr>
              <a:t>. 2015;32(1):27-39. DOI: 10.1016/j.hipert.2014.10.001. </a:t>
            </a:r>
          </a:p>
        </p:txBody>
      </p:sp>
      <p:pic>
        <p:nvPicPr>
          <p:cNvPr id="6" name="Imagen 5">
            <a:extLst>
              <a:ext uri="{FF2B5EF4-FFF2-40B4-BE49-F238E27FC236}">
                <a16:creationId xmlns:a16="http://schemas.microsoft.com/office/drawing/2014/main" id="{14DB7C28-C7FD-0348-B806-7A3F2D9476E0}"/>
              </a:ext>
            </a:extLst>
          </p:cNvPr>
          <p:cNvPicPr>
            <a:picLocks noChangeAspect="1"/>
          </p:cNvPicPr>
          <p:nvPr/>
        </p:nvPicPr>
        <p:blipFill rotWithShape="1">
          <a:blip r:embed="rId3"/>
          <a:srcRect l="21820" t="729" r="-21934" b="19759"/>
          <a:stretch/>
        </p:blipFill>
        <p:spPr>
          <a:xfrm>
            <a:off x="2141763" y="4645624"/>
            <a:ext cx="9212037" cy="1555097"/>
          </a:xfrm>
          <a:prstGeom prst="rect">
            <a:avLst/>
          </a:prstGeom>
        </p:spPr>
      </p:pic>
    </p:spTree>
    <p:extLst>
      <p:ext uri="{BB962C8B-B14F-4D97-AF65-F5344CB8AC3E}">
        <p14:creationId xmlns:p14="http://schemas.microsoft.com/office/powerpoint/2010/main" val="3625462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3039F-6C66-9547-91C3-7894547B313C}"/>
              </a:ext>
            </a:extLst>
          </p:cNvPr>
          <p:cNvSpPr>
            <a:spLocks noGrp="1"/>
          </p:cNvSpPr>
          <p:nvPr>
            <p:ph type="title"/>
          </p:nvPr>
        </p:nvSpPr>
        <p:spPr/>
        <p:txBody>
          <a:bodyPr>
            <a:normAutofit/>
          </a:bodyPr>
          <a:lstStyle/>
          <a:p>
            <a:r>
              <a:rPr lang="es-ES" sz="2400" b="1" dirty="0">
                <a:latin typeface="+mn-lt"/>
                <a:cs typeface="Arial" panose="020B0604020202020204" pitchFamily="34" charset="0"/>
              </a:rPr>
              <a:t>Recomendaciones generales en el manejo de la </a:t>
            </a:r>
            <a:r>
              <a:rPr lang="es-ES" sz="2400" b="1" dirty="0" err="1">
                <a:latin typeface="+mn-lt"/>
                <a:cs typeface="Arial" panose="020B0604020202020204" pitchFamily="34" charset="0"/>
              </a:rPr>
              <a:t>hipertensión</a:t>
            </a:r>
            <a:r>
              <a:rPr lang="es-ES" sz="2400" b="1" dirty="0">
                <a:latin typeface="+mn-lt"/>
                <a:cs typeface="Arial" panose="020B0604020202020204" pitchFamily="34" charset="0"/>
              </a:rPr>
              <a:t> arterial </a:t>
            </a:r>
            <a:br>
              <a:rPr lang="es-ES" sz="2400" dirty="0">
                <a:effectLst/>
                <a:latin typeface="Arial" panose="020B0604020202020204" pitchFamily="34" charset="0"/>
                <a:cs typeface="Arial" panose="020B0604020202020204" pitchFamily="34" charset="0"/>
              </a:rPr>
            </a:br>
            <a:endParaRPr lang="es-ES" sz="2400"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BFC614CC-14BB-BC47-ABC2-2826204267D7}"/>
              </a:ext>
            </a:extLst>
          </p:cNvPr>
          <p:cNvSpPr>
            <a:spLocks noGrp="1"/>
          </p:cNvSpPr>
          <p:nvPr>
            <p:ph idx="1"/>
          </p:nvPr>
        </p:nvSpPr>
        <p:spPr>
          <a:xfrm>
            <a:off x="605972" y="1690688"/>
            <a:ext cx="11132947" cy="4351338"/>
          </a:xfrm>
        </p:spPr>
        <p:txBody>
          <a:bodyPr>
            <a:normAutofit/>
          </a:bodyPr>
          <a:lstStyle/>
          <a:p>
            <a:r>
              <a:rPr lang="es-ES" sz="2000" dirty="0"/>
              <a:t>El primer objetivo del tratamiento es bajar la PA a menos de 140-90 mm Hg en todos los pacientes  y ajustar a otros objetivos en base a la edad y las comorbilidades asociadas </a:t>
            </a:r>
          </a:p>
          <a:p>
            <a:r>
              <a:rPr lang="es-ES" sz="2000" dirty="0"/>
              <a:t>En pacientes tratados entre 18 y 69 </a:t>
            </a:r>
            <a:r>
              <a:rPr lang="es-ES" sz="2000" dirty="0" err="1"/>
              <a:t>años</a:t>
            </a:r>
            <a:r>
              <a:rPr lang="es-ES" sz="2000" dirty="0"/>
              <a:t>, se recomienda que la PAS debe reducirse entre 120-130 mm Hg en la </a:t>
            </a:r>
            <a:r>
              <a:rPr lang="es-ES" sz="2000" dirty="0" err="1"/>
              <a:t>mayoría</a:t>
            </a:r>
            <a:r>
              <a:rPr lang="es-ES" sz="2000" dirty="0"/>
              <a:t> de los pacientes. </a:t>
            </a:r>
          </a:p>
          <a:p>
            <a:r>
              <a:rPr lang="es-ES" sz="2000" dirty="0"/>
              <a:t>En pacientes tratados mayores de 70 </a:t>
            </a:r>
            <a:r>
              <a:rPr lang="es-ES" sz="2000" dirty="0" err="1"/>
              <a:t>años</a:t>
            </a:r>
            <a:r>
              <a:rPr lang="es-ES" sz="2000" dirty="0"/>
              <a:t> se recomienda que la PAS debe ser, por lo general, &lt; 140 mm Hg, acercarse si es factible a 130 </a:t>
            </a:r>
            <a:r>
              <a:rPr lang="es-ES" sz="2000" dirty="0" err="1"/>
              <a:t>mmHg</a:t>
            </a:r>
            <a:r>
              <a:rPr lang="es-ES" sz="2000" dirty="0"/>
              <a:t>, y si se tolera &lt; 130 mm Hg (en pacientes con </a:t>
            </a:r>
            <a:r>
              <a:rPr lang="es-ES" sz="2000" dirty="0" err="1"/>
              <a:t>cardiopatía</a:t>
            </a:r>
            <a:r>
              <a:rPr lang="es-ES" sz="2000" dirty="0"/>
              <a:t> </a:t>
            </a:r>
            <a:r>
              <a:rPr lang="es-ES" sz="2000" dirty="0" err="1"/>
              <a:t>isquémica</a:t>
            </a:r>
            <a:r>
              <a:rPr lang="es-ES" sz="2000" dirty="0"/>
              <a:t>, insuficiencia cardiaca y &gt; 70 </a:t>
            </a:r>
            <a:r>
              <a:rPr lang="es-ES" sz="2000" dirty="0" err="1"/>
              <a:t>años</a:t>
            </a:r>
            <a:r>
              <a:rPr lang="es-ES" sz="2000" dirty="0"/>
              <a:t> no reducir PAS &lt; 120 </a:t>
            </a:r>
            <a:r>
              <a:rPr lang="es-ES" sz="2000" dirty="0" err="1"/>
              <a:t>mmHg</a:t>
            </a:r>
            <a:r>
              <a:rPr lang="es-ES" sz="2000" dirty="0"/>
              <a:t>). </a:t>
            </a:r>
          </a:p>
          <a:p>
            <a:r>
              <a:rPr lang="es-ES" sz="2000" dirty="0"/>
              <a:t>En todos los pacientes tratados se recomienda una PAD&lt;80mmHg (aunque las </a:t>
            </a:r>
            <a:r>
              <a:rPr lang="es-ES" sz="2000" dirty="0" err="1"/>
              <a:t>guías</a:t>
            </a:r>
            <a:r>
              <a:rPr lang="es-ES" sz="2000" dirty="0"/>
              <a:t> aconsejan una PAD no &lt; 70 </a:t>
            </a:r>
            <a:r>
              <a:rPr lang="es-ES" sz="2000" dirty="0" err="1"/>
              <a:t>mmHg</a:t>
            </a:r>
            <a:r>
              <a:rPr lang="es-ES" sz="2000" dirty="0"/>
              <a:t>). </a:t>
            </a:r>
          </a:p>
          <a:p>
            <a:endParaRPr lang="es-ES" sz="2800" dirty="0"/>
          </a:p>
        </p:txBody>
      </p:sp>
      <p:sp>
        <p:nvSpPr>
          <p:cNvPr id="4" name="Rectángulo 3">
            <a:extLst>
              <a:ext uri="{FF2B5EF4-FFF2-40B4-BE49-F238E27FC236}">
                <a16:creationId xmlns:a16="http://schemas.microsoft.com/office/drawing/2014/main" id="{42C40A14-4D89-C24C-B300-6A4A1F082197}"/>
              </a:ext>
            </a:extLst>
          </p:cNvPr>
          <p:cNvSpPr/>
          <p:nvPr/>
        </p:nvSpPr>
        <p:spPr>
          <a:xfrm>
            <a:off x="422874" y="6122121"/>
            <a:ext cx="11501396" cy="246221"/>
          </a:xfrm>
          <a:prstGeom prst="rect">
            <a:avLst/>
          </a:prstGeom>
        </p:spPr>
        <p:txBody>
          <a:bodyPr wrap="square">
            <a:spAutoFit/>
          </a:bodyPr>
          <a:lstStyle/>
          <a:p>
            <a:r>
              <a:rPr lang="es-ES" sz="1000" dirty="0" err="1">
                <a:latin typeface="Univers" panose="020B0503020202020204" pitchFamily="34" charset="0"/>
              </a:rPr>
              <a:t>Visseren</a:t>
            </a:r>
            <a:r>
              <a:rPr lang="es-ES" sz="1000" dirty="0">
                <a:latin typeface="Univers" panose="020B0503020202020204" pitchFamily="34" charset="0"/>
              </a:rPr>
              <a:t> FLJ, Mach F, </a:t>
            </a:r>
            <a:r>
              <a:rPr lang="es-ES" sz="1000" dirty="0" err="1">
                <a:latin typeface="Univers" panose="020B0503020202020204" pitchFamily="34" charset="0"/>
              </a:rPr>
              <a:t>Smulders</a:t>
            </a:r>
            <a:r>
              <a:rPr lang="es-ES" sz="1000" dirty="0">
                <a:latin typeface="Univers" panose="020B0503020202020204" pitchFamily="34" charset="0"/>
              </a:rPr>
              <a:t> YM, Carballo D, </a:t>
            </a:r>
            <a:r>
              <a:rPr lang="es-ES" sz="1000" dirty="0" err="1">
                <a:latin typeface="Univers" panose="020B0503020202020204" pitchFamily="34" charset="0"/>
              </a:rPr>
              <a:t>Koskinas</a:t>
            </a:r>
            <a:r>
              <a:rPr lang="es-ES" sz="1000" dirty="0">
                <a:latin typeface="Univers" panose="020B0503020202020204" pitchFamily="34" charset="0"/>
              </a:rPr>
              <a:t> KC, </a:t>
            </a:r>
            <a:r>
              <a:rPr lang="es-ES" sz="1000" dirty="0" err="1">
                <a:latin typeface="Univers" panose="020B0503020202020204" pitchFamily="34" charset="0"/>
              </a:rPr>
              <a:t>Bäck</a:t>
            </a:r>
            <a:r>
              <a:rPr lang="es-ES" sz="1000" dirty="0">
                <a:latin typeface="Univers" panose="020B0503020202020204" pitchFamily="34" charset="0"/>
              </a:rPr>
              <a:t> M, et al. 2021 ESC </a:t>
            </a:r>
            <a:r>
              <a:rPr lang="es-ES" sz="1000" dirty="0" err="1">
                <a:latin typeface="Univers" panose="020B0503020202020204" pitchFamily="34" charset="0"/>
              </a:rPr>
              <a:t>Guidelines</a:t>
            </a:r>
            <a:r>
              <a:rPr lang="es-ES" sz="1000" dirty="0">
                <a:latin typeface="Univers" panose="020B0503020202020204" pitchFamily="34" charset="0"/>
              </a:rPr>
              <a:t> </a:t>
            </a:r>
            <a:r>
              <a:rPr lang="es-ES" sz="1000" dirty="0" err="1">
                <a:latin typeface="Univers" panose="020B0503020202020204" pitchFamily="34" charset="0"/>
              </a:rPr>
              <a:t>on</a:t>
            </a:r>
            <a:r>
              <a:rPr lang="es-ES" sz="1000" dirty="0">
                <a:latin typeface="Univers" panose="020B0503020202020204" pitchFamily="34" charset="0"/>
              </a:rPr>
              <a:t> cardiovascular </a:t>
            </a:r>
            <a:r>
              <a:rPr lang="es-ES" sz="1000" dirty="0" err="1">
                <a:latin typeface="Univers" panose="020B0503020202020204" pitchFamily="34" charset="0"/>
              </a:rPr>
              <a:t>disease</a:t>
            </a:r>
            <a:r>
              <a:rPr lang="es-ES" sz="1000" dirty="0">
                <a:latin typeface="Univers" panose="020B0503020202020204" pitchFamily="34" charset="0"/>
              </a:rPr>
              <a:t> </a:t>
            </a:r>
            <a:r>
              <a:rPr lang="es-ES" sz="1000" dirty="0" err="1">
                <a:latin typeface="Univers" panose="020B0503020202020204" pitchFamily="34" charset="0"/>
              </a:rPr>
              <a:t>prevention</a:t>
            </a:r>
            <a:r>
              <a:rPr lang="es-ES" sz="1000" dirty="0">
                <a:latin typeface="Univers" panose="020B0503020202020204" pitchFamily="34" charset="0"/>
              </a:rPr>
              <a:t> in </a:t>
            </a:r>
            <a:r>
              <a:rPr lang="es-ES" sz="1000" dirty="0" err="1">
                <a:latin typeface="Univers" panose="020B0503020202020204" pitchFamily="34" charset="0"/>
              </a:rPr>
              <a:t>clinical</a:t>
            </a:r>
            <a:r>
              <a:rPr lang="es-ES" sz="1000" dirty="0">
                <a:latin typeface="Univers" panose="020B0503020202020204" pitchFamily="34" charset="0"/>
              </a:rPr>
              <a:t> </a:t>
            </a:r>
            <a:r>
              <a:rPr lang="es-ES" sz="1000" dirty="0" err="1">
                <a:latin typeface="Univers" panose="020B0503020202020204" pitchFamily="34" charset="0"/>
              </a:rPr>
              <a:t>practice</a:t>
            </a:r>
            <a:r>
              <a:rPr lang="es-ES" sz="1000" dirty="0">
                <a:latin typeface="Univers" panose="020B0503020202020204" pitchFamily="34" charset="0"/>
              </a:rPr>
              <a:t>. </a:t>
            </a:r>
            <a:r>
              <a:rPr lang="es-ES" sz="1000" dirty="0" err="1">
                <a:latin typeface="Univers" panose="020B0503020202020204" pitchFamily="34" charset="0"/>
              </a:rPr>
              <a:t>Eur</a:t>
            </a:r>
            <a:r>
              <a:rPr lang="es-ES" sz="1000" dirty="0">
                <a:latin typeface="Univers" panose="020B0503020202020204" pitchFamily="34" charset="0"/>
              </a:rPr>
              <a:t> </a:t>
            </a:r>
            <a:r>
              <a:rPr lang="es-ES" sz="1000" dirty="0" err="1">
                <a:latin typeface="Univers" panose="020B0503020202020204" pitchFamily="34" charset="0"/>
              </a:rPr>
              <a:t>Heart</a:t>
            </a:r>
            <a:r>
              <a:rPr lang="es-ES" sz="1000" dirty="0">
                <a:latin typeface="Univers" panose="020B0503020202020204" pitchFamily="34" charset="0"/>
              </a:rPr>
              <a:t> J. 2021;42(34):3227-337. </a:t>
            </a:r>
          </a:p>
        </p:txBody>
      </p:sp>
    </p:spTree>
    <p:extLst>
      <p:ext uri="{BB962C8B-B14F-4D97-AF65-F5344CB8AC3E}">
        <p14:creationId xmlns:p14="http://schemas.microsoft.com/office/powerpoint/2010/main" val="1476235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D407377-99FB-2A40-B13C-6C02515CF2D4}"/>
              </a:ext>
            </a:extLst>
          </p:cNvPr>
          <p:cNvPicPr>
            <a:picLocks noChangeAspect="1"/>
          </p:cNvPicPr>
          <p:nvPr/>
        </p:nvPicPr>
        <p:blipFill>
          <a:blip r:embed="rId2"/>
          <a:stretch>
            <a:fillRect/>
          </a:stretch>
        </p:blipFill>
        <p:spPr>
          <a:xfrm>
            <a:off x="948654" y="345463"/>
            <a:ext cx="4920304" cy="5896233"/>
          </a:xfrm>
          <a:prstGeom prst="rect">
            <a:avLst/>
          </a:prstGeom>
          <a:ln>
            <a:solidFill>
              <a:schemeClr val="accent1"/>
            </a:solidFill>
          </a:ln>
        </p:spPr>
      </p:pic>
      <p:sp>
        <p:nvSpPr>
          <p:cNvPr id="7" name="Flecha abajo 6">
            <a:extLst>
              <a:ext uri="{FF2B5EF4-FFF2-40B4-BE49-F238E27FC236}">
                <a16:creationId xmlns:a16="http://schemas.microsoft.com/office/drawing/2014/main" id="{76CCEACD-B633-F24D-B483-1D1238103ACA}"/>
              </a:ext>
            </a:extLst>
          </p:cNvPr>
          <p:cNvSpPr/>
          <p:nvPr/>
        </p:nvSpPr>
        <p:spPr>
          <a:xfrm>
            <a:off x="3889829" y="3991429"/>
            <a:ext cx="449942" cy="7402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058F1350-15D4-534F-B0D8-330171586BA5}"/>
              </a:ext>
            </a:extLst>
          </p:cNvPr>
          <p:cNvSpPr txBox="1"/>
          <p:nvPr/>
        </p:nvSpPr>
        <p:spPr>
          <a:xfrm>
            <a:off x="6323044" y="1799773"/>
            <a:ext cx="5139284" cy="3046988"/>
          </a:xfrm>
          <a:prstGeom prst="rect">
            <a:avLst/>
          </a:prstGeom>
          <a:noFill/>
        </p:spPr>
        <p:txBody>
          <a:bodyPr wrap="square" rtlCol="0">
            <a:spAutoFit/>
          </a:bodyPr>
          <a:lstStyle/>
          <a:p>
            <a:pPr algn="just"/>
            <a:r>
              <a:rPr lang="es-ES" sz="2400" dirty="0"/>
              <a:t>María José tiene un alto riesgo cardiovascular que en este momento presenta cifras de PA fuera de los objetivos recomendables por lo que debemos modificar el tratamiento y hacer un seguimiento estrecho una vez que le hemos explicado las técnicas de medición adecuadas de PA en domicilio</a:t>
            </a:r>
          </a:p>
        </p:txBody>
      </p:sp>
      <p:sp>
        <p:nvSpPr>
          <p:cNvPr id="10" name="Rectángulo 9">
            <a:extLst>
              <a:ext uri="{FF2B5EF4-FFF2-40B4-BE49-F238E27FC236}">
                <a16:creationId xmlns:a16="http://schemas.microsoft.com/office/drawing/2014/main" id="{2BE3BE17-ACB5-A646-80EF-F3D522FD1614}"/>
              </a:ext>
            </a:extLst>
          </p:cNvPr>
          <p:cNvSpPr/>
          <p:nvPr/>
        </p:nvSpPr>
        <p:spPr>
          <a:xfrm>
            <a:off x="589004" y="6524893"/>
            <a:ext cx="7381103" cy="246221"/>
          </a:xfrm>
          <a:prstGeom prst="rect">
            <a:avLst/>
          </a:prstGeom>
        </p:spPr>
        <p:txBody>
          <a:bodyPr wrap="square">
            <a:spAutoFit/>
          </a:bodyPr>
          <a:lstStyle/>
          <a:p>
            <a:r>
              <a:rPr lang="es-ES" sz="1000" b="0" i="0" u="none" strike="noStrike" dirty="0">
                <a:solidFill>
                  <a:srgbClr val="000000"/>
                </a:solidFill>
                <a:effectLst/>
                <a:latin typeface="-webkit-standard"/>
              </a:rPr>
              <a:t>Algoritmo seguimiento de paciente con diagnóstico de HTA. Modificado de: </a:t>
            </a:r>
            <a:r>
              <a:rPr lang="es-ES" sz="1000" b="0" i="0" u="none" strike="noStrike" dirty="0" err="1">
                <a:solidFill>
                  <a:srgbClr val="000000"/>
                </a:solidFill>
                <a:effectLst/>
                <a:latin typeface="-webkit-standard"/>
              </a:rPr>
              <a:t>Pallarés-Carratalá</a:t>
            </a:r>
            <a:r>
              <a:rPr lang="es-ES" sz="1000" b="0" i="0" u="none" strike="noStrike" dirty="0">
                <a:solidFill>
                  <a:srgbClr val="000000"/>
                </a:solidFill>
                <a:effectLst/>
                <a:latin typeface="-webkit-standard"/>
              </a:rPr>
              <a:t> V, et al. </a:t>
            </a:r>
            <a:r>
              <a:rPr lang="es-ES" sz="1000" b="0" i="0" u="none" strike="noStrike" dirty="0" err="1">
                <a:solidFill>
                  <a:srgbClr val="000000"/>
                </a:solidFill>
                <a:effectLst/>
                <a:latin typeface="-webkit-standard"/>
              </a:rPr>
              <a:t>Semergen</a:t>
            </a:r>
            <a:r>
              <a:rPr lang="es-ES" sz="1000" b="0" i="0" u="none" strike="noStrike" dirty="0">
                <a:solidFill>
                  <a:srgbClr val="000000"/>
                </a:solidFill>
                <a:effectLst/>
                <a:latin typeface="-webkit-standard"/>
              </a:rPr>
              <a:t>. 2019;45(4):251-72.</a:t>
            </a:r>
            <a:endParaRPr lang="es-ES" sz="1000" dirty="0"/>
          </a:p>
        </p:txBody>
      </p:sp>
    </p:spTree>
    <p:extLst>
      <p:ext uri="{BB962C8B-B14F-4D97-AF65-F5344CB8AC3E}">
        <p14:creationId xmlns:p14="http://schemas.microsoft.com/office/powerpoint/2010/main" val="603985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8B650B-B819-6547-8E78-C200921E691F}"/>
              </a:ext>
            </a:extLst>
          </p:cNvPr>
          <p:cNvPicPr>
            <a:picLocks noChangeAspect="1"/>
          </p:cNvPicPr>
          <p:nvPr/>
        </p:nvPicPr>
        <p:blipFill>
          <a:blip r:embed="rId2"/>
          <a:stretch>
            <a:fillRect/>
          </a:stretch>
        </p:blipFill>
        <p:spPr>
          <a:xfrm>
            <a:off x="1186535" y="776514"/>
            <a:ext cx="6002742" cy="5304971"/>
          </a:xfrm>
          <a:prstGeom prst="rect">
            <a:avLst/>
          </a:prstGeom>
          <a:ln w="12700">
            <a:solidFill>
              <a:schemeClr val="accent1"/>
            </a:solidFill>
          </a:ln>
        </p:spPr>
      </p:pic>
      <p:sp>
        <p:nvSpPr>
          <p:cNvPr id="6" name="Rectángulo 5">
            <a:extLst>
              <a:ext uri="{FF2B5EF4-FFF2-40B4-BE49-F238E27FC236}">
                <a16:creationId xmlns:a16="http://schemas.microsoft.com/office/drawing/2014/main" id="{ECBA8749-9A36-FD4A-B481-DA1EB54D254E}"/>
              </a:ext>
            </a:extLst>
          </p:cNvPr>
          <p:cNvSpPr/>
          <p:nvPr/>
        </p:nvSpPr>
        <p:spPr>
          <a:xfrm>
            <a:off x="1003604" y="6450632"/>
            <a:ext cx="10970682" cy="400110"/>
          </a:xfrm>
          <a:prstGeom prst="rect">
            <a:avLst/>
          </a:prstGeom>
        </p:spPr>
        <p:txBody>
          <a:bodyPr wrap="square">
            <a:spAutoFit/>
          </a:bodyPr>
          <a:lstStyle/>
          <a:p>
            <a:r>
              <a:rPr lang="es-ES" sz="1000" dirty="0" err="1">
                <a:latin typeface="Univers" panose="020B0503020202020204" pitchFamily="34" charset="0"/>
              </a:rPr>
              <a:t>Visseren</a:t>
            </a:r>
            <a:r>
              <a:rPr lang="es-ES" sz="1000" dirty="0">
                <a:latin typeface="Univers" panose="020B0503020202020204" pitchFamily="34" charset="0"/>
              </a:rPr>
              <a:t> FLJ, Mach F, </a:t>
            </a:r>
            <a:r>
              <a:rPr lang="es-ES" sz="1000" dirty="0" err="1">
                <a:latin typeface="Univers" panose="020B0503020202020204" pitchFamily="34" charset="0"/>
              </a:rPr>
              <a:t>Smulders</a:t>
            </a:r>
            <a:r>
              <a:rPr lang="es-ES" sz="1000" dirty="0">
                <a:latin typeface="Univers" panose="020B0503020202020204" pitchFamily="34" charset="0"/>
              </a:rPr>
              <a:t> YM, Carballo D, </a:t>
            </a:r>
            <a:r>
              <a:rPr lang="es-ES" sz="1000" dirty="0" err="1">
                <a:latin typeface="Univers" panose="020B0503020202020204" pitchFamily="34" charset="0"/>
              </a:rPr>
              <a:t>Koskinas</a:t>
            </a:r>
            <a:r>
              <a:rPr lang="es-ES" sz="1000" dirty="0">
                <a:latin typeface="Univers" panose="020B0503020202020204" pitchFamily="34" charset="0"/>
              </a:rPr>
              <a:t> KC, </a:t>
            </a:r>
            <a:r>
              <a:rPr lang="es-ES" sz="1000" dirty="0" err="1">
                <a:latin typeface="Univers" panose="020B0503020202020204" pitchFamily="34" charset="0"/>
              </a:rPr>
              <a:t>Bäck</a:t>
            </a:r>
            <a:r>
              <a:rPr lang="es-ES" sz="1000" dirty="0">
                <a:latin typeface="Univers" panose="020B0503020202020204" pitchFamily="34" charset="0"/>
              </a:rPr>
              <a:t> M, et al. 2021 ESC </a:t>
            </a:r>
            <a:r>
              <a:rPr lang="es-ES" sz="1000" dirty="0" err="1">
                <a:latin typeface="Univers" panose="020B0503020202020204" pitchFamily="34" charset="0"/>
              </a:rPr>
              <a:t>Guidelines</a:t>
            </a:r>
            <a:r>
              <a:rPr lang="es-ES" sz="1000" dirty="0">
                <a:latin typeface="Univers" panose="020B0503020202020204" pitchFamily="34" charset="0"/>
              </a:rPr>
              <a:t> </a:t>
            </a:r>
            <a:r>
              <a:rPr lang="es-ES" sz="1000" dirty="0" err="1">
                <a:latin typeface="Univers" panose="020B0503020202020204" pitchFamily="34" charset="0"/>
              </a:rPr>
              <a:t>on</a:t>
            </a:r>
            <a:r>
              <a:rPr lang="es-ES" sz="1000" dirty="0">
                <a:latin typeface="Univers" panose="020B0503020202020204" pitchFamily="34" charset="0"/>
              </a:rPr>
              <a:t> cardiovascular </a:t>
            </a:r>
            <a:r>
              <a:rPr lang="es-ES" sz="1000" dirty="0" err="1">
                <a:latin typeface="Univers" panose="020B0503020202020204" pitchFamily="34" charset="0"/>
              </a:rPr>
              <a:t>disease</a:t>
            </a:r>
            <a:r>
              <a:rPr lang="es-ES" sz="1000" dirty="0">
                <a:latin typeface="Univers" panose="020B0503020202020204" pitchFamily="34" charset="0"/>
              </a:rPr>
              <a:t> </a:t>
            </a:r>
            <a:r>
              <a:rPr lang="es-ES" sz="1000" dirty="0" err="1">
                <a:latin typeface="Univers" panose="020B0503020202020204" pitchFamily="34" charset="0"/>
              </a:rPr>
              <a:t>prevention</a:t>
            </a:r>
            <a:r>
              <a:rPr lang="es-ES" sz="1000" dirty="0">
                <a:latin typeface="Univers" panose="020B0503020202020204" pitchFamily="34" charset="0"/>
              </a:rPr>
              <a:t> in </a:t>
            </a:r>
            <a:r>
              <a:rPr lang="es-ES" sz="1000" dirty="0" err="1">
                <a:latin typeface="Univers" panose="020B0503020202020204" pitchFamily="34" charset="0"/>
              </a:rPr>
              <a:t>clinical</a:t>
            </a:r>
            <a:r>
              <a:rPr lang="es-ES" sz="1000" dirty="0">
                <a:latin typeface="Univers" panose="020B0503020202020204" pitchFamily="34" charset="0"/>
              </a:rPr>
              <a:t> </a:t>
            </a:r>
            <a:r>
              <a:rPr lang="es-ES" sz="1000" dirty="0" err="1">
                <a:latin typeface="Univers" panose="020B0503020202020204" pitchFamily="34" charset="0"/>
              </a:rPr>
              <a:t>practice</a:t>
            </a:r>
            <a:r>
              <a:rPr lang="es-ES" sz="1000" dirty="0">
                <a:latin typeface="Univers" panose="020B0503020202020204" pitchFamily="34" charset="0"/>
              </a:rPr>
              <a:t>. </a:t>
            </a:r>
            <a:r>
              <a:rPr lang="es-ES" sz="1000" dirty="0" err="1">
                <a:latin typeface="Univers" panose="020B0503020202020204" pitchFamily="34" charset="0"/>
              </a:rPr>
              <a:t>Eur</a:t>
            </a:r>
            <a:r>
              <a:rPr lang="es-ES" sz="1000" dirty="0">
                <a:latin typeface="Univers" panose="020B0503020202020204" pitchFamily="34" charset="0"/>
              </a:rPr>
              <a:t> </a:t>
            </a:r>
            <a:r>
              <a:rPr lang="es-ES" sz="1000" dirty="0" err="1">
                <a:latin typeface="Univers" panose="020B0503020202020204" pitchFamily="34" charset="0"/>
              </a:rPr>
              <a:t>Heart</a:t>
            </a:r>
            <a:r>
              <a:rPr lang="es-ES" sz="1000" dirty="0">
                <a:latin typeface="Univers" panose="020B0503020202020204" pitchFamily="34" charset="0"/>
              </a:rPr>
              <a:t> J. 2021;42(34):3227-337. </a:t>
            </a:r>
          </a:p>
        </p:txBody>
      </p:sp>
      <p:sp>
        <p:nvSpPr>
          <p:cNvPr id="7" name="Título 1">
            <a:extLst>
              <a:ext uri="{FF2B5EF4-FFF2-40B4-BE49-F238E27FC236}">
                <a16:creationId xmlns:a16="http://schemas.microsoft.com/office/drawing/2014/main" id="{F31B1204-A9CC-4A42-9FC2-47770DD3D49C}"/>
              </a:ext>
            </a:extLst>
          </p:cNvPr>
          <p:cNvSpPr>
            <a:spLocks noGrp="1"/>
          </p:cNvSpPr>
          <p:nvPr>
            <p:ph type="title"/>
          </p:nvPr>
        </p:nvSpPr>
        <p:spPr>
          <a:xfrm>
            <a:off x="841828" y="365125"/>
            <a:ext cx="10511971" cy="400111"/>
          </a:xfrm>
        </p:spPr>
        <p:txBody>
          <a:bodyPr>
            <a:normAutofit fontScale="90000"/>
          </a:bodyPr>
          <a:lstStyle/>
          <a:p>
            <a:r>
              <a:rPr lang="es-ES" sz="2400" b="1" dirty="0">
                <a:latin typeface="+mn-lt"/>
                <a:cs typeface="Arial" panose="020B0604020202020204" pitchFamily="34" charset="0"/>
              </a:rPr>
              <a:t>Recomendaciones generales en el manejo de la </a:t>
            </a:r>
            <a:r>
              <a:rPr lang="es-ES" sz="2400" b="1" dirty="0" err="1">
                <a:latin typeface="+mn-lt"/>
                <a:cs typeface="Arial" panose="020B0604020202020204" pitchFamily="34" charset="0"/>
              </a:rPr>
              <a:t>hipertensión</a:t>
            </a:r>
            <a:r>
              <a:rPr lang="es-ES" sz="2400" b="1" dirty="0">
                <a:latin typeface="+mn-lt"/>
                <a:cs typeface="Arial" panose="020B0604020202020204" pitchFamily="34" charset="0"/>
              </a:rPr>
              <a:t> arterial </a:t>
            </a:r>
            <a:br>
              <a:rPr lang="es-ES" sz="2400" dirty="0">
                <a:effectLst/>
                <a:latin typeface="Arial" panose="020B0604020202020204" pitchFamily="34" charset="0"/>
                <a:cs typeface="Arial" panose="020B0604020202020204" pitchFamily="34" charset="0"/>
              </a:rPr>
            </a:br>
            <a:endParaRPr lang="es-ES" sz="2400"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CE833133-D9F2-4346-B00E-E5F8B8C30692}"/>
              </a:ext>
            </a:extLst>
          </p:cNvPr>
          <p:cNvSpPr txBox="1"/>
          <p:nvPr/>
        </p:nvSpPr>
        <p:spPr>
          <a:xfrm>
            <a:off x="7431315" y="1988257"/>
            <a:ext cx="4267200" cy="2862322"/>
          </a:xfrm>
          <a:prstGeom prst="rect">
            <a:avLst/>
          </a:prstGeom>
          <a:noFill/>
        </p:spPr>
        <p:txBody>
          <a:bodyPr wrap="square" rtlCol="0">
            <a:spAutoFit/>
          </a:bodyPr>
          <a:lstStyle/>
          <a:p>
            <a:pPr marL="342900" indent="-342900" algn="just">
              <a:buFont typeface="Wingdings" pitchFamily="2" charset="2"/>
              <a:buChar char="ü"/>
            </a:pPr>
            <a:r>
              <a:rPr lang="es-ES" sz="2000" dirty="0"/>
              <a:t>Aconsejamos  a MJ intensificar sustituir </a:t>
            </a:r>
            <a:r>
              <a:rPr lang="es-ES" sz="2000" dirty="0" err="1"/>
              <a:t>Ramipril</a:t>
            </a:r>
            <a:r>
              <a:rPr lang="es-ES" sz="2000" dirty="0"/>
              <a:t> 10 </a:t>
            </a:r>
            <a:r>
              <a:rPr lang="es-ES" sz="2000" dirty="0" err="1"/>
              <a:t>mmHg</a:t>
            </a:r>
            <a:r>
              <a:rPr lang="es-ES" sz="2000" dirty="0"/>
              <a:t> por </a:t>
            </a:r>
            <a:r>
              <a:rPr lang="es-ES" sz="2000" dirty="0" err="1"/>
              <a:t>Ramipril</a:t>
            </a:r>
            <a:r>
              <a:rPr lang="es-ES" sz="2000" dirty="0"/>
              <a:t> 10 mg /hidroclorotiazida 12’5 mg en </a:t>
            </a:r>
            <a:r>
              <a:rPr lang="es-ES" sz="2000" dirty="0" err="1"/>
              <a:t>monopíldora</a:t>
            </a:r>
            <a:r>
              <a:rPr lang="es-ES" sz="2000" dirty="0"/>
              <a:t> y citamos para seguimiento en consulta en una semana.</a:t>
            </a:r>
          </a:p>
          <a:p>
            <a:pPr marL="342900" indent="-342900" algn="just">
              <a:buFont typeface="Wingdings" pitchFamily="2" charset="2"/>
              <a:buChar char="ü"/>
            </a:pPr>
            <a:r>
              <a:rPr lang="es-ES" sz="2000" dirty="0"/>
              <a:t>Solicitamos nueva analítica para descartar Lesión en órgano diana en otros territorios.</a:t>
            </a:r>
          </a:p>
        </p:txBody>
      </p:sp>
    </p:spTree>
    <p:extLst>
      <p:ext uri="{BB962C8B-B14F-4D97-AF65-F5344CB8AC3E}">
        <p14:creationId xmlns:p14="http://schemas.microsoft.com/office/powerpoint/2010/main" val="1013340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A949FA-FB27-4543-B77B-D9F94751AF5A}"/>
              </a:ext>
            </a:extLst>
          </p:cNvPr>
          <p:cNvSpPr>
            <a:spLocks noGrp="1"/>
          </p:cNvSpPr>
          <p:nvPr>
            <p:ph type="title"/>
          </p:nvPr>
        </p:nvSpPr>
        <p:spPr>
          <a:xfrm>
            <a:off x="838199" y="365125"/>
            <a:ext cx="8980056" cy="586345"/>
          </a:xfrm>
        </p:spPr>
        <p:txBody>
          <a:bodyPr>
            <a:noAutofit/>
          </a:bodyPr>
          <a:lstStyle/>
          <a:p>
            <a:r>
              <a:rPr lang="es-ES" sz="2800" b="1" dirty="0"/>
              <a:t>María José un mes después viene a recoger los resultados de la analítica  </a:t>
            </a:r>
          </a:p>
        </p:txBody>
      </p:sp>
      <p:sp>
        <p:nvSpPr>
          <p:cNvPr id="3" name="Marcador de contenido 2">
            <a:extLst>
              <a:ext uri="{FF2B5EF4-FFF2-40B4-BE49-F238E27FC236}">
                <a16:creationId xmlns:a16="http://schemas.microsoft.com/office/drawing/2014/main" id="{40505AB0-C279-6249-9FE1-A6A2460D4E81}"/>
              </a:ext>
            </a:extLst>
          </p:cNvPr>
          <p:cNvSpPr>
            <a:spLocks noGrp="1"/>
          </p:cNvSpPr>
          <p:nvPr>
            <p:ph idx="1"/>
          </p:nvPr>
        </p:nvSpPr>
        <p:spPr>
          <a:xfrm>
            <a:off x="7378404" y="1393137"/>
            <a:ext cx="4212771" cy="4351338"/>
          </a:xfrm>
          <a:ln>
            <a:solidFill>
              <a:schemeClr val="accent1"/>
            </a:solidFill>
          </a:ln>
        </p:spPr>
        <p:txBody>
          <a:bodyPr>
            <a:normAutofit fontScale="77500" lnSpcReduction="20000"/>
          </a:bodyPr>
          <a:lstStyle/>
          <a:p>
            <a:pPr marL="0" indent="0" algn="ctr">
              <a:buNone/>
            </a:pPr>
            <a:r>
              <a:rPr lang="es-ES" dirty="0"/>
              <a:t>En base a los datos de la analítica, la situación de María José vuelve a cambiar:</a:t>
            </a:r>
          </a:p>
          <a:p>
            <a:pPr>
              <a:buFontTx/>
              <a:buChar char="-"/>
            </a:pPr>
            <a:r>
              <a:rPr lang="es-ES" sz="2400" dirty="0"/>
              <a:t>Ha dejado de ser una persona con prediabetes para convertirse en una persona con Diabetes Mellitus.</a:t>
            </a:r>
          </a:p>
          <a:p>
            <a:pPr>
              <a:buFontTx/>
              <a:buChar char="-"/>
            </a:pPr>
            <a:r>
              <a:rPr lang="es-ES" sz="2400" dirty="0"/>
              <a:t>Aparecen alteraciones tanto en la función renal como en el marcador de daño renal que deben ser confirmadas en una segunda determinación separada al menos 3 meses para diagnosticar Enfermedad Renal Crónica.</a:t>
            </a:r>
          </a:p>
          <a:p>
            <a:pPr>
              <a:buFontTx/>
              <a:buChar char="-"/>
            </a:pPr>
            <a:r>
              <a:rPr lang="es-ES" sz="2400" dirty="0"/>
              <a:t>Reforzamos medidas higiénico dietéticas e iniciamos tratamiento con </a:t>
            </a:r>
            <a:r>
              <a:rPr lang="es-ES" sz="2400" dirty="0" err="1"/>
              <a:t>metformina</a:t>
            </a:r>
            <a:r>
              <a:rPr lang="es-ES" sz="2400" dirty="0"/>
              <a:t> 1000 mg/12 h de forma progresiva.  </a:t>
            </a:r>
          </a:p>
        </p:txBody>
      </p:sp>
      <p:sp>
        <p:nvSpPr>
          <p:cNvPr id="4" name="Marcador de contenido 2">
            <a:extLst>
              <a:ext uri="{FF2B5EF4-FFF2-40B4-BE49-F238E27FC236}">
                <a16:creationId xmlns:a16="http://schemas.microsoft.com/office/drawing/2014/main" id="{5F532AF8-98AB-0346-9C93-C5324FB1AA20}"/>
              </a:ext>
            </a:extLst>
          </p:cNvPr>
          <p:cNvSpPr txBox="1">
            <a:spLocks/>
          </p:cNvSpPr>
          <p:nvPr/>
        </p:nvSpPr>
        <p:spPr>
          <a:xfrm>
            <a:off x="838199" y="2537079"/>
            <a:ext cx="6007541" cy="3097819"/>
          </a:xfrm>
          <a:prstGeom prst="rect">
            <a:avLst/>
          </a:prstGeom>
          <a:ln>
            <a:solidFill>
              <a:schemeClr val="accent1"/>
            </a:solidFill>
            <a:miter lim="800000"/>
            <a:headEnd/>
            <a:tailEn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spcBef>
                <a:spcPct val="0"/>
              </a:spcBef>
              <a:buNone/>
            </a:pPr>
            <a:r>
              <a:rPr lang="es-ES" altLang="es-ES" sz="1800" b="1" dirty="0">
                <a:solidFill>
                  <a:srgbClr val="002060"/>
                </a:solidFill>
                <a:ea typeface="Helvetica Neue" panose="02000503000000020004" pitchFamily="2" charset="0"/>
                <a:cs typeface="Helvetica Neue" panose="02000503000000020004" pitchFamily="2" charset="0"/>
              </a:rPr>
              <a:t>Analítica </a:t>
            </a:r>
          </a:p>
          <a:p>
            <a:pPr marL="0" indent="0" algn="just" fontAlgn="t">
              <a:spcBef>
                <a:spcPct val="0"/>
              </a:spcBef>
              <a:buNone/>
            </a:pPr>
            <a:r>
              <a:rPr lang="es-ES" altLang="es-ES" sz="1800" b="1" dirty="0">
                <a:solidFill>
                  <a:srgbClr val="002060"/>
                </a:solidFill>
                <a:ea typeface="Helvetica Neue" panose="02000503000000020004" pitchFamily="2" charset="0"/>
                <a:cs typeface="Helvetica Neue" panose="02000503000000020004" pitchFamily="2" charset="0"/>
              </a:rPr>
              <a:t>. Hemograma y coagulación</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Sin hallazgos</a:t>
            </a:r>
            <a:endParaRPr lang="es-ES" altLang="es-ES" sz="1800" dirty="0"/>
          </a:p>
          <a:p>
            <a:pPr marL="0" indent="0" algn="just" fontAlgn="t">
              <a:spcBef>
                <a:spcPct val="0"/>
              </a:spcBef>
            </a:pPr>
            <a:r>
              <a:rPr lang="es-ES" altLang="es-ES" sz="1800" b="1" dirty="0">
                <a:solidFill>
                  <a:srgbClr val="FF0000"/>
                </a:solidFill>
                <a:ea typeface="Helvetica Neue" panose="02000503000000020004" pitchFamily="2" charset="0"/>
                <a:cs typeface="Helvetica Neue" panose="02000503000000020004" pitchFamily="2" charset="0"/>
              </a:rPr>
              <a:t>Glucemia: 128 </a:t>
            </a:r>
            <a:r>
              <a:rPr lang="es-ES" altLang="es-ES" sz="1800" dirty="0">
                <a:solidFill>
                  <a:srgbClr val="FF0000"/>
                </a:solidFill>
                <a:ea typeface="Helvetica Neue" panose="02000503000000020004" pitchFamily="2" charset="0"/>
                <a:cs typeface="Helvetica Neue" panose="02000503000000020004" pitchFamily="2" charset="0"/>
              </a:rPr>
              <a:t>mg/dl</a:t>
            </a:r>
            <a:endParaRPr lang="es-ES" altLang="es-ES" sz="1800" dirty="0">
              <a:solidFill>
                <a:srgbClr val="FF0000"/>
              </a:solidFill>
            </a:endParaRPr>
          </a:p>
          <a:p>
            <a:pPr marL="0" indent="0" algn="just" fontAlgn="t">
              <a:spcBef>
                <a:spcPct val="0"/>
              </a:spcBef>
            </a:pPr>
            <a:r>
              <a:rPr lang="es-ES" altLang="es-ES" sz="1800" b="1" dirty="0">
                <a:solidFill>
                  <a:srgbClr val="FF0000"/>
                </a:solidFill>
                <a:ea typeface="Helvetica Neue" panose="02000503000000020004" pitchFamily="2" charset="0"/>
                <a:cs typeface="Helvetica Neue" panose="02000503000000020004" pitchFamily="2" charset="0"/>
              </a:rPr>
              <a:t>HbA1c</a:t>
            </a:r>
            <a:r>
              <a:rPr lang="es-ES" altLang="es-ES" sz="1800" b="1" dirty="0">
                <a:solidFill>
                  <a:srgbClr val="FF0000"/>
                </a:solidFill>
              </a:rPr>
              <a:t>: </a:t>
            </a:r>
            <a:r>
              <a:rPr lang="es-ES" altLang="es-ES" sz="1800" b="1" dirty="0">
                <a:solidFill>
                  <a:srgbClr val="FF0000"/>
                </a:solidFill>
                <a:ea typeface="Helvetica Neue" panose="02000503000000020004" pitchFamily="2" charset="0"/>
                <a:cs typeface="Helvetica Neue" panose="02000503000000020004" pitchFamily="2" charset="0"/>
              </a:rPr>
              <a:t>6’8</a:t>
            </a:r>
            <a:r>
              <a:rPr lang="es-ES" altLang="es-ES" sz="1800" dirty="0">
                <a:solidFill>
                  <a:srgbClr val="FF0000"/>
                </a:solidFill>
                <a:ea typeface="Helvetica Neue" panose="02000503000000020004" pitchFamily="2" charset="0"/>
                <a:cs typeface="Helvetica Neue" panose="02000503000000020004" pitchFamily="2" charset="0"/>
              </a:rPr>
              <a:t>%</a:t>
            </a:r>
            <a:endParaRPr lang="es-ES" altLang="es-ES" sz="1800" dirty="0">
              <a:solidFill>
                <a:srgbClr val="FF0000"/>
              </a:solidFill>
            </a:endParaRPr>
          </a:p>
          <a:p>
            <a:pPr marL="0" indent="0" algn="just" fontAlgn="t">
              <a:spcBef>
                <a:spcPct val="0"/>
              </a:spcBef>
            </a:pPr>
            <a:r>
              <a:rPr lang="es-ES" altLang="es-ES" sz="1800" b="1" dirty="0">
                <a:solidFill>
                  <a:srgbClr val="FF0000"/>
                </a:solidFill>
                <a:ea typeface="Helvetica Neue" panose="02000503000000020004" pitchFamily="2" charset="0"/>
                <a:cs typeface="Helvetica Neue" panose="02000503000000020004" pitchFamily="2" charset="0"/>
              </a:rPr>
              <a:t>Creatinina</a:t>
            </a:r>
            <a:r>
              <a:rPr lang="es-ES" altLang="es-ES" sz="1800" b="1" dirty="0">
                <a:solidFill>
                  <a:srgbClr val="FF0000"/>
                </a:solidFill>
              </a:rPr>
              <a:t>: </a:t>
            </a:r>
            <a:r>
              <a:rPr lang="es-ES" altLang="es-ES" sz="1800" b="1" dirty="0">
                <a:solidFill>
                  <a:srgbClr val="FF0000"/>
                </a:solidFill>
                <a:ea typeface="Helvetica Neue" panose="02000503000000020004" pitchFamily="2" charset="0"/>
                <a:cs typeface="Helvetica Neue" panose="02000503000000020004" pitchFamily="2" charset="0"/>
              </a:rPr>
              <a:t>1’1</a:t>
            </a:r>
            <a:r>
              <a:rPr lang="es-ES" altLang="es-ES" sz="1800" dirty="0">
                <a:solidFill>
                  <a:srgbClr val="FF0000"/>
                </a:solidFill>
                <a:ea typeface="Helvetica Neue" panose="02000503000000020004" pitchFamily="2" charset="0"/>
                <a:cs typeface="Helvetica Neue" panose="02000503000000020004" pitchFamily="2" charset="0"/>
              </a:rPr>
              <a:t> mg/dl</a:t>
            </a:r>
          </a:p>
          <a:p>
            <a:pPr marL="0" indent="0" algn="just" fontAlgn="t">
              <a:spcBef>
                <a:spcPct val="0"/>
              </a:spcBef>
            </a:pPr>
            <a:r>
              <a:rPr lang="es-ES" altLang="es-ES" sz="1800" b="1" dirty="0">
                <a:solidFill>
                  <a:srgbClr val="FF0000"/>
                </a:solidFill>
                <a:ea typeface="Helvetica Neue" panose="02000503000000020004" pitchFamily="2" charset="0"/>
                <a:cs typeface="Helvetica Neue" panose="02000503000000020004" pitchFamily="2" charset="0"/>
              </a:rPr>
              <a:t>FG (CKD-EPI): 52</a:t>
            </a:r>
            <a:r>
              <a:rPr lang="es-ES" altLang="es-ES" sz="1800" dirty="0">
                <a:solidFill>
                  <a:srgbClr val="FF0000"/>
                </a:solidFill>
                <a:ea typeface="Helvetica Neue" panose="02000503000000020004" pitchFamily="2" charset="0"/>
                <a:cs typeface="Helvetica Neue" panose="02000503000000020004" pitchFamily="2" charset="0"/>
              </a:rPr>
              <a:t> ml/min/m</a:t>
            </a:r>
            <a:r>
              <a:rPr lang="es-ES" altLang="es-ES" sz="1800" baseline="30000" dirty="0">
                <a:solidFill>
                  <a:srgbClr val="FF0000"/>
                </a:solidFill>
                <a:ea typeface="Helvetica Neue" panose="02000503000000020004" pitchFamily="2" charset="0"/>
                <a:cs typeface="Helvetica Neue" panose="02000503000000020004" pitchFamily="2" charset="0"/>
              </a:rPr>
              <a:t>2 </a:t>
            </a:r>
            <a:endParaRPr lang="es-ES" altLang="es-ES" sz="1800" dirty="0">
              <a:solidFill>
                <a:srgbClr val="FF0000"/>
              </a:solidFill>
            </a:endParaRPr>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Colesterol total</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195 mg/dl</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Triglicéridos</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175 mg/dl</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C-HDL</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35 mg/dl</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C-LDL</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125 mg/dl</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Perfil hepático normal</a:t>
            </a:r>
            <a:endParaRPr lang="es-ES" altLang="es-ES" sz="1800" dirty="0"/>
          </a:p>
          <a:p>
            <a:pPr marL="0" indent="0" algn="just" fontAlgn="t">
              <a:spcBef>
                <a:spcPct val="0"/>
              </a:spcBef>
            </a:pPr>
            <a:r>
              <a:rPr lang="es-ES" altLang="es-ES" sz="1800" b="1" dirty="0">
                <a:solidFill>
                  <a:srgbClr val="FF0000"/>
                </a:solidFill>
                <a:ea typeface="Helvetica Neue" panose="02000503000000020004" pitchFamily="2" charset="0"/>
                <a:cs typeface="Helvetica Neue" panose="02000503000000020004" pitchFamily="2" charset="0"/>
              </a:rPr>
              <a:t>Análisis de orina</a:t>
            </a:r>
            <a:r>
              <a:rPr lang="es-ES" altLang="es-ES" sz="1800" b="1" dirty="0">
                <a:solidFill>
                  <a:srgbClr val="FF0000"/>
                </a:solidFill>
              </a:rPr>
              <a:t>: </a:t>
            </a:r>
            <a:r>
              <a:rPr lang="es-ES" altLang="es-ES" sz="1800" dirty="0">
                <a:solidFill>
                  <a:srgbClr val="FF0000"/>
                </a:solidFill>
                <a:ea typeface="Helvetica Neue" panose="02000503000000020004" pitchFamily="2" charset="0"/>
                <a:cs typeface="Helvetica Neue" panose="02000503000000020004" pitchFamily="2" charset="0"/>
              </a:rPr>
              <a:t>Cociente Albúmina/creatinina 31 mg/g</a:t>
            </a:r>
            <a:endParaRPr lang="es-ES" altLang="es-ES" sz="1800" dirty="0">
              <a:solidFill>
                <a:srgbClr val="FF0000"/>
              </a:solidFill>
            </a:endParaRPr>
          </a:p>
        </p:txBody>
      </p:sp>
      <p:sp>
        <p:nvSpPr>
          <p:cNvPr id="6" name="CuadroTexto 5">
            <a:extLst>
              <a:ext uri="{FF2B5EF4-FFF2-40B4-BE49-F238E27FC236}">
                <a16:creationId xmlns:a16="http://schemas.microsoft.com/office/drawing/2014/main" id="{9FF4FDFA-F2F9-9742-969E-6B084228DF50}"/>
              </a:ext>
            </a:extLst>
          </p:cNvPr>
          <p:cNvSpPr txBox="1"/>
          <p:nvPr/>
        </p:nvSpPr>
        <p:spPr>
          <a:xfrm>
            <a:off x="1242827" y="1525214"/>
            <a:ext cx="5198283" cy="707886"/>
          </a:xfrm>
          <a:prstGeom prst="rect">
            <a:avLst/>
          </a:prstGeom>
          <a:noFill/>
          <a:ln w="3175">
            <a:solidFill>
              <a:schemeClr val="tx1"/>
            </a:solidFill>
          </a:ln>
        </p:spPr>
        <p:txBody>
          <a:bodyPr wrap="none" rtlCol="0">
            <a:spAutoFit/>
          </a:bodyPr>
          <a:lstStyle/>
          <a:p>
            <a:pPr algn="ctr"/>
            <a:r>
              <a:rPr lang="es-ES" sz="2000" dirty="0"/>
              <a:t>Las cifras de PA en domicilio han ido mejorando </a:t>
            </a:r>
          </a:p>
          <a:p>
            <a:pPr algn="ctr"/>
            <a:r>
              <a:rPr lang="es-ES" sz="2000" dirty="0"/>
              <a:t>progresivamente</a:t>
            </a:r>
          </a:p>
        </p:txBody>
      </p:sp>
      <p:sp>
        <p:nvSpPr>
          <p:cNvPr id="7" name="Rectángulo 6">
            <a:extLst>
              <a:ext uri="{FF2B5EF4-FFF2-40B4-BE49-F238E27FC236}">
                <a16:creationId xmlns:a16="http://schemas.microsoft.com/office/drawing/2014/main" id="{BDD45D55-DEE3-AA4A-AB02-9D5F02576ECA}"/>
              </a:ext>
            </a:extLst>
          </p:cNvPr>
          <p:cNvSpPr/>
          <p:nvPr/>
        </p:nvSpPr>
        <p:spPr>
          <a:xfrm>
            <a:off x="838199" y="5938877"/>
            <a:ext cx="10876006" cy="584775"/>
          </a:xfrm>
          <a:prstGeom prst="rect">
            <a:avLst/>
          </a:prstGeom>
        </p:spPr>
        <p:txBody>
          <a:bodyPr wrap="square">
            <a:spAutoFit/>
          </a:bodyPr>
          <a:lstStyle/>
          <a:p>
            <a:r>
              <a:rPr lang="en-US" sz="1200" dirty="0"/>
              <a:t>American Diabetes Association. Standards of Medical Care in Diabetes 2022. </a:t>
            </a:r>
            <a:r>
              <a:rPr lang="es-ES" sz="1200" dirty="0"/>
              <a:t>Diabetes </a:t>
            </a:r>
            <a:r>
              <a:rPr lang="es-ES" sz="1200" dirty="0" err="1"/>
              <a:t>Care</a:t>
            </a:r>
            <a:r>
              <a:rPr lang="es-ES" sz="1200" dirty="0"/>
              <a:t>. 2022;45(</a:t>
            </a:r>
            <a:r>
              <a:rPr lang="es-ES" sz="1200" dirty="0" err="1"/>
              <a:t>Suppl</a:t>
            </a:r>
            <a:r>
              <a:rPr lang="es-ES" sz="1200" dirty="0"/>
              <a:t> 1):S1-S2.</a:t>
            </a:r>
          </a:p>
          <a:p>
            <a:r>
              <a:rPr lang="es-ES" sz="1000" dirty="0" err="1">
                <a:latin typeface="Univers" panose="020B0503020202020204" pitchFamily="34" charset="0"/>
              </a:rPr>
              <a:t>Kidney</a:t>
            </a:r>
            <a:r>
              <a:rPr lang="es-ES" sz="1000" dirty="0">
                <a:latin typeface="Univers" panose="020B0503020202020204" pitchFamily="34" charset="0"/>
              </a:rPr>
              <a:t> </a:t>
            </a:r>
            <a:r>
              <a:rPr lang="es-ES" sz="1000" dirty="0" err="1">
                <a:latin typeface="Univers" panose="020B0503020202020204" pitchFamily="34" charset="0"/>
              </a:rPr>
              <a:t>Disease</a:t>
            </a:r>
            <a:r>
              <a:rPr lang="es-ES" sz="1000" dirty="0">
                <a:latin typeface="Univers" panose="020B0503020202020204" pitchFamily="34" charset="0"/>
              </a:rPr>
              <a:t>: </a:t>
            </a:r>
            <a:r>
              <a:rPr lang="es-ES" sz="1000" dirty="0" err="1">
                <a:latin typeface="Univers" panose="020B0503020202020204" pitchFamily="34" charset="0"/>
              </a:rPr>
              <a:t>Improving</a:t>
            </a:r>
            <a:r>
              <a:rPr lang="es-ES" sz="1000" dirty="0">
                <a:latin typeface="Univers" panose="020B0503020202020204" pitchFamily="34" charset="0"/>
              </a:rPr>
              <a:t> Global </a:t>
            </a:r>
            <a:r>
              <a:rPr lang="es-ES" sz="1000" dirty="0" err="1">
                <a:latin typeface="Univers" panose="020B0503020202020204" pitchFamily="34" charset="0"/>
              </a:rPr>
              <a:t>Outcomes</a:t>
            </a:r>
            <a:r>
              <a:rPr lang="es-ES" sz="1000" dirty="0">
                <a:latin typeface="Univers" panose="020B0503020202020204" pitchFamily="34" charset="0"/>
              </a:rPr>
              <a:t> (KDIGO) Glomerular </a:t>
            </a:r>
            <a:r>
              <a:rPr lang="es-ES" sz="1000" dirty="0" err="1">
                <a:latin typeface="Univers" panose="020B0503020202020204" pitchFamily="34" charset="0"/>
              </a:rPr>
              <a:t>Diseases</a:t>
            </a:r>
            <a:r>
              <a:rPr lang="es-ES" sz="1000" dirty="0">
                <a:latin typeface="Univers" panose="020B0503020202020204" pitchFamily="34" charset="0"/>
              </a:rPr>
              <a:t> </a:t>
            </a:r>
            <a:r>
              <a:rPr lang="es-ES" sz="1000" dirty="0" err="1">
                <a:latin typeface="Univers" panose="020B0503020202020204" pitchFamily="34" charset="0"/>
              </a:rPr>
              <a:t>Work</a:t>
            </a:r>
            <a:r>
              <a:rPr lang="es-ES" sz="1000" dirty="0">
                <a:latin typeface="Univers" panose="020B0503020202020204" pitchFamily="34" charset="0"/>
              </a:rPr>
              <a:t> </a:t>
            </a:r>
            <a:r>
              <a:rPr lang="es-ES" sz="1000" dirty="0" err="1">
                <a:latin typeface="Univers" panose="020B0503020202020204" pitchFamily="34" charset="0"/>
              </a:rPr>
              <a:t>Group</a:t>
            </a:r>
            <a:r>
              <a:rPr lang="es-ES" sz="1000" dirty="0">
                <a:latin typeface="Univers" panose="020B0503020202020204" pitchFamily="34" charset="0"/>
              </a:rPr>
              <a:t>. KDIGO 2021 </a:t>
            </a:r>
            <a:r>
              <a:rPr lang="es-ES" sz="1000" dirty="0" err="1">
                <a:latin typeface="Univers" panose="020B0503020202020204" pitchFamily="34" charset="0"/>
              </a:rPr>
              <a:t>Clinical</a:t>
            </a:r>
            <a:r>
              <a:rPr lang="es-ES" sz="1000" dirty="0">
                <a:latin typeface="Univers" panose="020B0503020202020204" pitchFamily="34" charset="0"/>
              </a:rPr>
              <a:t> </a:t>
            </a:r>
            <a:r>
              <a:rPr lang="es-ES" sz="1000" dirty="0" err="1">
                <a:latin typeface="Univers" panose="020B0503020202020204" pitchFamily="34" charset="0"/>
              </a:rPr>
              <a:t>Practice</a:t>
            </a:r>
            <a:r>
              <a:rPr lang="es-ES" sz="1000" dirty="0">
                <a:latin typeface="Univers" panose="020B0503020202020204" pitchFamily="34" charset="0"/>
              </a:rPr>
              <a:t> </a:t>
            </a:r>
            <a:r>
              <a:rPr lang="es-ES" sz="1000" dirty="0" err="1">
                <a:latin typeface="Univers" panose="020B0503020202020204" pitchFamily="34" charset="0"/>
              </a:rPr>
              <a:t>Guideline</a:t>
            </a:r>
            <a:r>
              <a:rPr lang="es-ES" sz="1000" dirty="0">
                <a:latin typeface="Univers" panose="020B0503020202020204" pitchFamily="34" charset="0"/>
              </a:rPr>
              <a:t> </a:t>
            </a:r>
            <a:r>
              <a:rPr lang="es-ES" sz="1000" dirty="0" err="1">
                <a:latin typeface="Univers" panose="020B0503020202020204" pitchFamily="34" charset="0"/>
              </a:rPr>
              <a:t>for</a:t>
            </a:r>
            <a:r>
              <a:rPr lang="es-ES" sz="1000" dirty="0">
                <a:latin typeface="Univers" panose="020B0503020202020204" pitchFamily="34" charset="0"/>
              </a:rPr>
              <a:t> </a:t>
            </a:r>
            <a:r>
              <a:rPr lang="es-ES" sz="1000" dirty="0" err="1">
                <a:latin typeface="Univers" panose="020B0503020202020204" pitchFamily="34" charset="0"/>
              </a:rPr>
              <a:t>the</a:t>
            </a:r>
            <a:r>
              <a:rPr lang="es-ES" sz="1000" dirty="0">
                <a:latin typeface="Univers" panose="020B0503020202020204" pitchFamily="34" charset="0"/>
              </a:rPr>
              <a:t> Management of </a:t>
            </a:r>
            <a:r>
              <a:rPr lang="es-ES" sz="1000" dirty="0" err="1">
                <a:latin typeface="Univers" panose="020B0503020202020204" pitchFamily="34" charset="0"/>
              </a:rPr>
              <a:t>Glomeru</a:t>
            </a:r>
            <a:r>
              <a:rPr lang="es-ES" sz="1000" dirty="0">
                <a:latin typeface="Univers" panose="020B0503020202020204" pitchFamily="34" charset="0"/>
              </a:rPr>
              <a:t>- lar </a:t>
            </a:r>
            <a:r>
              <a:rPr lang="es-ES" sz="1000" dirty="0" err="1">
                <a:latin typeface="Univers" panose="020B0503020202020204" pitchFamily="34" charset="0"/>
              </a:rPr>
              <a:t>Diseases</a:t>
            </a:r>
            <a:r>
              <a:rPr lang="es-ES" sz="1000" dirty="0">
                <a:latin typeface="Univers" panose="020B0503020202020204" pitchFamily="34" charset="0"/>
              </a:rPr>
              <a:t>. </a:t>
            </a:r>
            <a:r>
              <a:rPr lang="es-ES" sz="1000" dirty="0" err="1">
                <a:latin typeface="Univers" panose="020B0503020202020204" pitchFamily="34" charset="0"/>
              </a:rPr>
              <a:t>Kidney</a:t>
            </a:r>
            <a:r>
              <a:rPr lang="es-ES" sz="1000" dirty="0">
                <a:latin typeface="Univers" panose="020B0503020202020204" pitchFamily="34" charset="0"/>
              </a:rPr>
              <a:t> </a:t>
            </a:r>
            <a:r>
              <a:rPr lang="es-ES" sz="1000" dirty="0" err="1">
                <a:latin typeface="Univers" panose="020B0503020202020204" pitchFamily="34" charset="0"/>
              </a:rPr>
              <a:t>Int</a:t>
            </a:r>
            <a:r>
              <a:rPr lang="es-ES" sz="1000" dirty="0">
                <a:latin typeface="Univers" panose="020B0503020202020204" pitchFamily="34" charset="0"/>
              </a:rPr>
              <a:t>. 2021;100(4S):S1-S276. DOI: 10.1016/j.kint.2021.05.021. </a:t>
            </a:r>
            <a:endParaRPr lang="es-ES" sz="1000" dirty="0">
              <a:effectLst/>
            </a:endParaRPr>
          </a:p>
        </p:txBody>
      </p:sp>
    </p:spTree>
    <p:extLst>
      <p:ext uri="{BB962C8B-B14F-4D97-AF65-F5344CB8AC3E}">
        <p14:creationId xmlns:p14="http://schemas.microsoft.com/office/powerpoint/2010/main" val="2501816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47331A-8CE9-6040-B1C7-F15114FE512A}"/>
              </a:ext>
            </a:extLst>
          </p:cNvPr>
          <p:cNvSpPr>
            <a:spLocks noGrp="1"/>
          </p:cNvSpPr>
          <p:nvPr>
            <p:ph type="title"/>
          </p:nvPr>
        </p:nvSpPr>
        <p:spPr/>
        <p:txBody>
          <a:bodyPr>
            <a:normAutofit fontScale="90000"/>
          </a:bodyPr>
          <a:lstStyle/>
          <a:p>
            <a:pPr algn="ctr"/>
            <a:r>
              <a:rPr lang="es-ES" sz="3600" dirty="0"/>
              <a:t>3 meses después: confirmamos resultados analíticos de ERC de María José </a:t>
            </a:r>
          </a:p>
        </p:txBody>
      </p:sp>
      <p:graphicFrame>
        <p:nvGraphicFramePr>
          <p:cNvPr id="4" name="Marcador de contenido 3">
            <a:extLst>
              <a:ext uri="{FF2B5EF4-FFF2-40B4-BE49-F238E27FC236}">
                <a16:creationId xmlns:a16="http://schemas.microsoft.com/office/drawing/2014/main" id="{81BB3F67-1A7A-AD4C-8392-8DD3105FF9D5}"/>
              </a:ext>
            </a:extLst>
          </p:cNvPr>
          <p:cNvGraphicFramePr>
            <a:graphicFrameLocks noGrp="1"/>
          </p:cNvGraphicFramePr>
          <p:nvPr>
            <p:ph idx="1"/>
          </p:nvPr>
        </p:nvGraphicFramePr>
        <p:xfrm>
          <a:off x="655688" y="2028352"/>
          <a:ext cx="5235481" cy="3226131"/>
        </p:xfrm>
        <a:graphic>
          <a:graphicData uri="http://schemas.openxmlformats.org/drawingml/2006/table">
            <a:tbl>
              <a:tblPr firstRow="1" firstCol="1" bandRow="1">
                <a:tableStyleId>{5C22544A-7EE6-4342-B048-85BDC9FD1C3A}</a:tableStyleId>
              </a:tblPr>
              <a:tblGrid>
                <a:gridCol w="1936942">
                  <a:extLst>
                    <a:ext uri="{9D8B030D-6E8A-4147-A177-3AD203B41FA5}">
                      <a16:colId xmlns:a16="http://schemas.microsoft.com/office/drawing/2014/main" val="2114189623"/>
                    </a:ext>
                  </a:extLst>
                </a:gridCol>
                <a:gridCol w="3298539">
                  <a:extLst>
                    <a:ext uri="{9D8B030D-6E8A-4147-A177-3AD203B41FA5}">
                      <a16:colId xmlns:a16="http://schemas.microsoft.com/office/drawing/2014/main" val="2788393771"/>
                    </a:ext>
                  </a:extLst>
                </a:gridCol>
              </a:tblGrid>
              <a:tr h="563383">
                <a:tc gridSpan="2">
                  <a:txBody>
                    <a:bodyPr/>
                    <a:lstStyle/>
                    <a:p>
                      <a:pPr algn="ctr"/>
                      <a:r>
                        <a:rPr lang="es-ES" sz="1200" dirty="0">
                          <a:solidFill>
                            <a:schemeClr val="tx1"/>
                          </a:solidFill>
                          <a:effectLst/>
                          <a:latin typeface="Arial" panose="020B0604020202020204" pitchFamily="34" charset="0"/>
                          <a:cs typeface="Arial" panose="020B0604020202020204" pitchFamily="34" charset="0"/>
                        </a:rPr>
                        <a:t>Criterios diagnósticos de ERC </a:t>
                      </a:r>
                    </a:p>
                    <a:p>
                      <a:pPr algn="ctr"/>
                      <a:r>
                        <a:rPr lang="es-ES" sz="1200" dirty="0">
                          <a:solidFill>
                            <a:schemeClr val="tx1"/>
                          </a:solidFill>
                          <a:effectLst/>
                          <a:latin typeface="Arial" panose="020B0604020202020204" pitchFamily="34" charset="0"/>
                          <a:cs typeface="Arial" panose="020B0604020202020204" pitchFamily="34" charset="0"/>
                        </a:rPr>
                        <a:t>(cualquiera de los siguientes si persiste&gt;3 meses)</a:t>
                      </a:r>
                      <a:endParaRPr lang="es-E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20000"/>
                        <a:lumOff val="80000"/>
                      </a:schemeClr>
                    </a:solidFill>
                  </a:tcPr>
                </a:tc>
                <a:tc hMerge="1">
                  <a:txBody>
                    <a:bodyPr/>
                    <a:lstStyle/>
                    <a:p>
                      <a:endParaRPr lang="es-ES"/>
                    </a:p>
                  </a:txBody>
                  <a:tcPr/>
                </a:tc>
                <a:extLst>
                  <a:ext uri="{0D108BD9-81ED-4DB2-BD59-A6C34878D82A}">
                    <a16:rowId xmlns:a16="http://schemas.microsoft.com/office/drawing/2014/main" val="1410877718"/>
                  </a:ext>
                </a:extLst>
              </a:tr>
              <a:tr h="468188">
                <a:tc>
                  <a:txBody>
                    <a:bodyPr/>
                    <a:lstStyle/>
                    <a:p>
                      <a:pPr algn="ctr"/>
                      <a:r>
                        <a:rPr lang="es-ES" sz="1200" dirty="0">
                          <a:solidFill>
                            <a:schemeClr val="tx1"/>
                          </a:solidFill>
                          <a:effectLst/>
                          <a:latin typeface="Arial" panose="020B0604020202020204" pitchFamily="34" charset="0"/>
                          <a:cs typeface="Arial" panose="020B0604020202020204" pitchFamily="34" charset="0"/>
                        </a:rPr>
                        <a:t>Descenso del FG</a:t>
                      </a:r>
                    </a:p>
                    <a:p>
                      <a:pPr algn="ctr"/>
                      <a:r>
                        <a:rPr lang="es-ES" sz="1200" dirty="0">
                          <a:solidFill>
                            <a:schemeClr val="tx1"/>
                          </a:solidFill>
                          <a:effectLst/>
                          <a:latin typeface="Arial" panose="020B0604020202020204" pitchFamily="34" charset="0"/>
                          <a:cs typeface="Arial" panose="020B0604020202020204" pitchFamily="34" charset="0"/>
                        </a:rPr>
                        <a:t> </a:t>
                      </a:r>
                      <a:endParaRPr lang="es-E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20000"/>
                        <a:lumOff val="80000"/>
                      </a:schemeClr>
                    </a:solidFill>
                  </a:tcPr>
                </a:tc>
                <a:tc>
                  <a:txBody>
                    <a:bodyPr/>
                    <a:lstStyle/>
                    <a:p>
                      <a:pPr algn="ctr"/>
                      <a:r>
                        <a:rPr lang="es-ES" sz="1200" dirty="0">
                          <a:effectLst/>
                          <a:latin typeface="Arial" panose="020B0604020202020204" pitchFamily="34" charset="0"/>
                          <a:cs typeface="Arial" panose="020B0604020202020204" pitchFamily="34" charset="0"/>
                        </a:rPr>
                        <a:t>FG &lt; 60 </a:t>
                      </a:r>
                      <a:r>
                        <a:rPr lang="es-ES" sz="1200" dirty="0" err="1">
                          <a:effectLst/>
                          <a:latin typeface="Arial" panose="020B0604020202020204" pitchFamily="34" charset="0"/>
                          <a:cs typeface="Arial" panose="020B0604020202020204" pitchFamily="34" charset="0"/>
                        </a:rPr>
                        <a:t>mL</a:t>
                      </a:r>
                      <a:r>
                        <a:rPr lang="es-ES" sz="1200" dirty="0">
                          <a:effectLst/>
                          <a:latin typeface="Arial" panose="020B0604020202020204" pitchFamily="34" charset="0"/>
                          <a:cs typeface="Arial" panose="020B0604020202020204" pitchFamily="34" charset="0"/>
                        </a:rPr>
                        <a:t>/min/1,73 m2</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692914293"/>
                  </a:ext>
                </a:extLst>
              </a:tr>
              <a:tr h="1983478">
                <a:tc>
                  <a:txBody>
                    <a:bodyPr/>
                    <a:lstStyle/>
                    <a:p>
                      <a:pPr algn="ctr"/>
                      <a:r>
                        <a:rPr lang="es-ES" sz="1200" dirty="0">
                          <a:solidFill>
                            <a:schemeClr val="tx1"/>
                          </a:solidFill>
                          <a:effectLst/>
                          <a:latin typeface="Arial" panose="020B0604020202020204" pitchFamily="34" charset="0"/>
                          <a:cs typeface="Arial" panose="020B0604020202020204" pitchFamily="34" charset="0"/>
                        </a:rPr>
                        <a:t>Marcadores de </a:t>
                      </a:r>
                      <a:r>
                        <a:rPr lang="es-ES" sz="1200" dirty="0" err="1">
                          <a:solidFill>
                            <a:schemeClr val="tx1"/>
                          </a:solidFill>
                          <a:effectLst/>
                          <a:latin typeface="Arial" panose="020B0604020202020204" pitchFamily="34" charset="0"/>
                          <a:cs typeface="Arial" panose="020B0604020202020204" pitchFamily="34" charset="0"/>
                        </a:rPr>
                        <a:t>lesión</a:t>
                      </a:r>
                      <a:r>
                        <a:rPr lang="es-ES" sz="1200" dirty="0">
                          <a:solidFill>
                            <a:schemeClr val="tx1"/>
                          </a:solidFill>
                          <a:effectLst/>
                          <a:latin typeface="Arial" panose="020B0604020202020204" pitchFamily="34" charset="0"/>
                          <a:cs typeface="Arial" panose="020B0604020202020204" pitchFamily="34" charset="0"/>
                        </a:rPr>
                        <a:t> o daño renal</a:t>
                      </a:r>
                    </a:p>
                    <a:p>
                      <a:pPr algn="ctr"/>
                      <a:r>
                        <a:rPr lang="es-ES" sz="1200" dirty="0">
                          <a:solidFill>
                            <a:schemeClr val="tx1"/>
                          </a:solidFill>
                          <a:effectLst/>
                          <a:latin typeface="Arial" panose="020B0604020202020204" pitchFamily="34" charset="0"/>
                          <a:cs typeface="Arial" panose="020B0604020202020204" pitchFamily="34" charset="0"/>
                        </a:rPr>
                        <a:t> </a:t>
                      </a:r>
                      <a:endParaRPr lang="es-E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20000"/>
                        <a:lumOff val="80000"/>
                      </a:schemeClr>
                    </a:solidFill>
                  </a:tcPr>
                </a:tc>
                <a:tc>
                  <a:txBody>
                    <a:bodyPr/>
                    <a:lstStyle/>
                    <a:p>
                      <a:pPr algn="ctr"/>
                      <a:r>
                        <a:rPr lang="es-ES" sz="1200" dirty="0">
                          <a:effectLst/>
                          <a:latin typeface="Arial" panose="020B0604020202020204" pitchFamily="34" charset="0"/>
                          <a:cs typeface="Arial" panose="020B0604020202020204" pitchFamily="34" charset="0"/>
                        </a:rPr>
                        <a:t>Albuminuria (ACR &gt; 30 mg/g; EAU: &gt; 30 mg/24 h)</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Proteinuria (PR/CR &gt; 150 mg/g; EPU &gt; 150 mg/24 h)</a:t>
                      </a:r>
                    </a:p>
                    <a:p>
                      <a:pPr algn="ctr"/>
                      <a:r>
                        <a:rPr lang="es-ES" sz="1200" dirty="0">
                          <a:effectLst/>
                          <a:latin typeface="Arial" panose="020B0604020202020204" pitchFamily="34" charset="0"/>
                          <a:cs typeface="Arial" panose="020B0604020202020204" pitchFamily="34" charset="0"/>
                        </a:rPr>
                        <a:t>Alteraciones </a:t>
                      </a:r>
                      <a:r>
                        <a:rPr lang="es-ES" sz="1200" dirty="0" err="1">
                          <a:effectLst/>
                          <a:latin typeface="Arial" panose="020B0604020202020204" pitchFamily="34" charset="0"/>
                          <a:cs typeface="Arial" panose="020B0604020202020204" pitchFamily="34" charset="0"/>
                        </a:rPr>
                        <a:t>histológicas</a:t>
                      </a:r>
                      <a:r>
                        <a:rPr lang="es-ES" sz="1200" dirty="0">
                          <a:effectLst/>
                          <a:latin typeface="Arial" panose="020B0604020202020204" pitchFamily="34" charset="0"/>
                          <a:cs typeface="Arial" panose="020B0604020202020204" pitchFamily="34" charset="0"/>
                        </a:rPr>
                        <a:t> en la biopsia renal Alteraciones en el sedimento urinario Alteraciones estructurales detectadas por </a:t>
                      </a:r>
                      <a:r>
                        <a:rPr lang="es-ES" sz="1200" dirty="0" err="1">
                          <a:effectLst/>
                          <a:latin typeface="Arial" panose="020B0604020202020204" pitchFamily="34" charset="0"/>
                          <a:cs typeface="Arial" panose="020B0604020202020204" pitchFamily="34" charset="0"/>
                        </a:rPr>
                        <a:t>técnicas</a:t>
                      </a:r>
                      <a:r>
                        <a:rPr lang="es-ES" sz="1200" dirty="0">
                          <a:effectLst/>
                          <a:latin typeface="Arial" panose="020B0604020202020204" pitchFamily="34" charset="0"/>
                          <a:cs typeface="Arial" panose="020B0604020202020204" pitchFamily="34" charset="0"/>
                        </a:rPr>
                        <a:t> de imagen</a:t>
                      </a:r>
                    </a:p>
                    <a:p>
                      <a:pPr algn="ctr"/>
                      <a:r>
                        <a:rPr lang="es-ES" sz="1200" dirty="0">
                          <a:effectLst/>
                          <a:latin typeface="Arial" panose="020B0604020202020204" pitchFamily="34" charset="0"/>
                          <a:cs typeface="Arial" panose="020B0604020202020204" pitchFamily="34" charset="0"/>
                        </a:rPr>
                        <a:t>Trastornos </a:t>
                      </a:r>
                      <a:r>
                        <a:rPr lang="es-ES" sz="1200" dirty="0" err="1">
                          <a:effectLst/>
                          <a:latin typeface="Arial" panose="020B0604020202020204" pitchFamily="34" charset="0"/>
                          <a:cs typeface="Arial" panose="020B0604020202020204" pitchFamily="34" charset="0"/>
                        </a:rPr>
                        <a:t>hidroelectrolíticos</a:t>
                      </a:r>
                      <a:r>
                        <a:rPr lang="es-ES" sz="1200" dirty="0">
                          <a:effectLst/>
                          <a:latin typeface="Arial" panose="020B0604020202020204" pitchFamily="34" charset="0"/>
                          <a:cs typeface="Arial" panose="020B0604020202020204" pitchFamily="34" charset="0"/>
                        </a:rPr>
                        <a:t> o de otro tipo de origen tubular</a:t>
                      </a:r>
                      <a:br>
                        <a:rPr lang="es-ES" sz="1200" dirty="0">
                          <a:effectLst/>
                          <a:latin typeface="Arial" panose="020B0604020202020204" pitchFamily="34" charset="0"/>
                          <a:cs typeface="Arial" panose="020B0604020202020204" pitchFamily="34" charset="0"/>
                        </a:rPr>
                      </a:br>
                      <a:r>
                        <a:rPr lang="es-ES" sz="1200" dirty="0">
                          <a:effectLst/>
                          <a:latin typeface="Arial" panose="020B0604020202020204" pitchFamily="34" charset="0"/>
                          <a:cs typeface="Arial" panose="020B0604020202020204" pitchFamily="34" charset="0"/>
                        </a:rPr>
                        <a:t>Historia de trasplante renal</a:t>
                      </a:r>
                    </a:p>
                    <a:p>
                      <a:pPr algn="ctr"/>
                      <a:r>
                        <a:rPr lang="es-ES" sz="1200" dirty="0">
                          <a:effectLst/>
                          <a:latin typeface="Arial" panose="020B0604020202020204" pitchFamily="34" charset="0"/>
                          <a:cs typeface="Arial" panose="020B0604020202020204" pitchFamily="34" charset="0"/>
                        </a:rPr>
                        <a:t> </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912539668"/>
                  </a:ext>
                </a:extLst>
              </a:tr>
            </a:tbl>
          </a:graphicData>
        </a:graphic>
      </p:graphicFrame>
      <p:pic>
        <p:nvPicPr>
          <p:cNvPr id="5" name="Imagen 4">
            <a:extLst>
              <a:ext uri="{FF2B5EF4-FFF2-40B4-BE49-F238E27FC236}">
                <a16:creationId xmlns:a16="http://schemas.microsoft.com/office/drawing/2014/main" id="{C074A6E6-D57E-5647-8A4C-F6FD66483FD8}"/>
              </a:ext>
            </a:extLst>
          </p:cNvPr>
          <p:cNvPicPr>
            <a:picLocks noChangeAspect="1"/>
          </p:cNvPicPr>
          <p:nvPr/>
        </p:nvPicPr>
        <p:blipFill>
          <a:blip r:embed="rId2"/>
          <a:stretch>
            <a:fillRect/>
          </a:stretch>
        </p:blipFill>
        <p:spPr>
          <a:xfrm>
            <a:off x="6300832" y="1952368"/>
            <a:ext cx="5623112" cy="3608933"/>
          </a:xfrm>
          <a:prstGeom prst="rect">
            <a:avLst/>
          </a:prstGeom>
        </p:spPr>
      </p:pic>
      <p:sp>
        <p:nvSpPr>
          <p:cNvPr id="6" name="CuadroTexto 5">
            <a:extLst>
              <a:ext uri="{FF2B5EF4-FFF2-40B4-BE49-F238E27FC236}">
                <a16:creationId xmlns:a16="http://schemas.microsoft.com/office/drawing/2014/main" id="{85FEC758-4E54-614C-B2BA-B23983F698AF}"/>
              </a:ext>
            </a:extLst>
          </p:cNvPr>
          <p:cNvSpPr txBox="1"/>
          <p:nvPr/>
        </p:nvSpPr>
        <p:spPr>
          <a:xfrm>
            <a:off x="627971" y="5485824"/>
            <a:ext cx="5263198" cy="984885"/>
          </a:xfrm>
          <a:prstGeom prst="rect">
            <a:avLst/>
          </a:prstGeom>
          <a:noFill/>
        </p:spPr>
        <p:txBody>
          <a:bodyPr wrap="square" rtlCol="0">
            <a:spAutoFit/>
          </a:bodyPr>
          <a:lstStyle/>
          <a:p>
            <a:r>
              <a:rPr lang="es-ES" sz="800" dirty="0">
                <a:latin typeface="Arial" panose="020B0604020202020204" pitchFamily="34" charset="0"/>
                <a:cs typeface="Arial" panose="020B0604020202020204" pitchFamily="34" charset="0"/>
              </a:rPr>
              <a:t>Criterios diagnósticos de ERC. </a:t>
            </a:r>
            <a:r>
              <a:rPr lang="es-ES" sz="800" dirty="0" err="1">
                <a:latin typeface="Arial" panose="020B0604020202020204" pitchFamily="34" charset="0"/>
                <a:cs typeface="Arial" panose="020B0604020202020204" pitchFamily="34" charset="0"/>
              </a:rPr>
              <a:t>García-Maset</a:t>
            </a:r>
            <a:r>
              <a:rPr lang="es-ES" sz="800" dirty="0">
                <a:latin typeface="Arial" panose="020B0604020202020204" pitchFamily="34" charset="0"/>
                <a:cs typeface="Arial" panose="020B0604020202020204" pitchFamily="34" charset="0"/>
              </a:rPr>
              <a:t> R, et al. Documento de </a:t>
            </a:r>
            <a:r>
              <a:rPr lang="es-ES" sz="800" dirty="0" err="1">
                <a:latin typeface="Arial" panose="020B0604020202020204" pitchFamily="34" charset="0"/>
                <a:cs typeface="Arial" panose="020B0604020202020204" pitchFamily="34" charset="0"/>
              </a:rPr>
              <a:t>información</a:t>
            </a:r>
            <a:r>
              <a:rPr lang="es-ES" sz="800" dirty="0">
                <a:latin typeface="Arial" panose="020B0604020202020204" pitchFamily="34" charset="0"/>
                <a:cs typeface="Arial" panose="020B0604020202020204" pitchFamily="34" charset="0"/>
              </a:rPr>
              <a:t> y consenso para la </a:t>
            </a:r>
            <a:r>
              <a:rPr lang="es-ES" sz="800" dirty="0" err="1">
                <a:latin typeface="Arial" panose="020B0604020202020204" pitchFamily="34" charset="0"/>
                <a:cs typeface="Arial" panose="020B0604020202020204" pitchFamily="34" charset="0"/>
              </a:rPr>
              <a:t>detección</a:t>
            </a:r>
            <a:r>
              <a:rPr lang="es-ES" sz="800" dirty="0">
                <a:latin typeface="Arial" panose="020B0604020202020204" pitchFamily="34" charset="0"/>
                <a:cs typeface="Arial" panose="020B0604020202020204" pitchFamily="34" charset="0"/>
              </a:rPr>
              <a:t> y manejo de la enfermedad renal </a:t>
            </a:r>
            <a:r>
              <a:rPr lang="es-ES" sz="800" dirty="0" err="1">
                <a:latin typeface="Arial" panose="020B0604020202020204" pitchFamily="34" charset="0"/>
                <a:cs typeface="Arial" panose="020B0604020202020204" pitchFamily="34" charset="0"/>
              </a:rPr>
              <a:t>crónica</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Nefrologia</a:t>
            </a:r>
            <a:r>
              <a:rPr lang="es-ES" sz="800" dirty="0">
                <a:latin typeface="Arial" panose="020B0604020202020204" pitchFamily="34" charset="0"/>
                <a:cs typeface="Arial" panose="020B0604020202020204" pitchFamily="34" charset="0"/>
              </a:rPr>
              <a:t>. 2021. </a:t>
            </a:r>
          </a:p>
          <a:p>
            <a:r>
              <a:rPr lang="es-ES" sz="800" dirty="0">
                <a:latin typeface="Arial" panose="020B0604020202020204" pitchFamily="34" charset="0"/>
                <a:cs typeface="Arial" panose="020B0604020202020204" pitchFamily="34" charset="0"/>
              </a:rPr>
              <a:t>FG: filtrado glomerular; ACR: cociente </a:t>
            </a:r>
            <a:r>
              <a:rPr lang="es-ES" sz="800" dirty="0" err="1">
                <a:latin typeface="Arial" panose="020B0604020202020204" pitchFamily="34" charset="0"/>
                <a:cs typeface="Arial" panose="020B0604020202020204" pitchFamily="34" charset="0"/>
              </a:rPr>
              <a:t>albúmina</a:t>
            </a:r>
            <a:r>
              <a:rPr lang="es-ES" sz="800" dirty="0">
                <a:latin typeface="Arial" panose="020B0604020202020204" pitchFamily="34" charset="0"/>
                <a:cs typeface="Arial" panose="020B0604020202020204" pitchFamily="34" charset="0"/>
              </a:rPr>
              <a:t>/creatinina en una muestra de orina al azar; EAU: </a:t>
            </a:r>
            <a:r>
              <a:rPr lang="es-ES" sz="800" dirty="0" err="1">
                <a:latin typeface="Arial" panose="020B0604020202020204" pitchFamily="34" charset="0"/>
                <a:cs typeface="Arial" panose="020B0604020202020204" pitchFamily="34" charset="0"/>
              </a:rPr>
              <a:t>excreción</a:t>
            </a:r>
            <a:r>
              <a:rPr lang="es-ES" sz="800" dirty="0">
                <a:latin typeface="Arial" panose="020B0604020202020204" pitchFamily="34" charset="0"/>
                <a:cs typeface="Arial" panose="020B0604020202020204" pitchFamily="34" charset="0"/>
              </a:rPr>
              <a:t> de </a:t>
            </a:r>
            <a:r>
              <a:rPr lang="es-ES" sz="800" dirty="0" err="1">
                <a:latin typeface="Arial" panose="020B0604020202020204" pitchFamily="34" charset="0"/>
                <a:cs typeface="Arial" panose="020B0604020202020204" pitchFamily="34" charset="0"/>
              </a:rPr>
              <a:t>albúmina</a:t>
            </a:r>
            <a:r>
              <a:rPr lang="es-ES" sz="800" dirty="0">
                <a:latin typeface="Arial" panose="020B0604020202020204" pitchFamily="34" charset="0"/>
                <a:cs typeface="Arial" panose="020B0604020202020204" pitchFamily="34" charset="0"/>
              </a:rPr>
              <a:t> en orina de 24 h; PR/CR: cociente </a:t>
            </a:r>
            <a:r>
              <a:rPr lang="es-ES" sz="800" dirty="0" err="1">
                <a:latin typeface="Arial" panose="020B0604020202020204" pitchFamily="34" charset="0"/>
                <a:cs typeface="Arial" panose="020B0604020202020204" pitchFamily="34" charset="0"/>
              </a:rPr>
              <a:t>proteína</a:t>
            </a:r>
            <a:r>
              <a:rPr lang="es-ES" sz="800" dirty="0">
                <a:latin typeface="Arial" panose="020B0604020202020204" pitchFamily="34" charset="0"/>
                <a:cs typeface="Arial" panose="020B0604020202020204" pitchFamily="34" charset="0"/>
              </a:rPr>
              <a:t>/creatinina en una muestra de orina al azar; EPU: </a:t>
            </a:r>
            <a:r>
              <a:rPr lang="es-ES" sz="800" dirty="0" err="1">
                <a:latin typeface="Arial" panose="020B0604020202020204" pitchFamily="34" charset="0"/>
                <a:cs typeface="Arial" panose="020B0604020202020204" pitchFamily="34" charset="0"/>
              </a:rPr>
              <a:t>excreción</a:t>
            </a:r>
            <a:r>
              <a:rPr lang="es-ES" sz="800" dirty="0">
                <a:latin typeface="Arial" panose="020B0604020202020204" pitchFamily="34" charset="0"/>
                <a:cs typeface="Arial" panose="020B0604020202020204" pitchFamily="34" charset="0"/>
              </a:rPr>
              <a:t> de </a:t>
            </a:r>
            <a:r>
              <a:rPr lang="es-ES" sz="800" dirty="0" err="1">
                <a:latin typeface="Arial" panose="020B0604020202020204" pitchFamily="34" charset="0"/>
                <a:cs typeface="Arial" panose="020B0604020202020204" pitchFamily="34" charset="0"/>
              </a:rPr>
              <a:t>proteína</a:t>
            </a:r>
            <a:r>
              <a:rPr lang="es-ES" sz="800" dirty="0">
                <a:latin typeface="Arial" panose="020B0604020202020204" pitchFamily="34" charset="0"/>
                <a:cs typeface="Arial" panose="020B0604020202020204" pitchFamily="34" charset="0"/>
              </a:rPr>
              <a:t> en orina de 24 h. </a:t>
            </a:r>
          </a:p>
          <a:p>
            <a:endParaRPr lang="es-ES" dirty="0"/>
          </a:p>
        </p:txBody>
      </p:sp>
      <p:sp>
        <p:nvSpPr>
          <p:cNvPr id="7" name="Rectángulo 6">
            <a:extLst>
              <a:ext uri="{FF2B5EF4-FFF2-40B4-BE49-F238E27FC236}">
                <a16:creationId xmlns:a16="http://schemas.microsoft.com/office/drawing/2014/main" id="{9CB603D1-8040-1B4D-91E4-81BFAADE48F1}"/>
              </a:ext>
            </a:extLst>
          </p:cNvPr>
          <p:cNvSpPr/>
          <p:nvPr/>
        </p:nvSpPr>
        <p:spPr>
          <a:xfrm>
            <a:off x="6292273" y="5592148"/>
            <a:ext cx="5631671" cy="461665"/>
          </a:xfrm>
          <a:prstGeom prst="rect">
            <a:avLst/>
          </a:prstGeom>
        </p:spPr>
        <p:txBody>
          <a:bodyPr wrap="square">
            <a:spAutoFit/>
          </a:bodyPr>
          <a:lstStyle/>
          <a:p>
            <a:r>
              <a:rPr lang="es-ES" sz="800" dirty="0">
                <a:latin typeface="Arial" panose="020B0604020202020204" pitchFamily="34" charset="0"/>
                <a:ea typeface="Times New Roman" panose="02020603050405020304" pitchFamily="18" charset="0"/>
                <a:cs typeface="Times New Roman" panose="02020603050405020304" pitchFamily="18" charset="0"/>
              </a:rPr>
              <a:t>Clasificación y pronóstico de ERC según FG y albuminuria.  </a:t>
            </a:r>
            <a:r>
              <a:rPr lang="es-ES" sz="800" dirty="0">
                <a:latin typeface="Arial" panose="020B0604020202020204" pitchFamily="34" charset="0"/>
                <a:ea typeface="Calibri" panose="020F0502020204030204" pitchFamily="34" charset="0"/>
                <a:cs typeface="Times New Roman" panose="02020603050405020304" pitchFamily="18" charset="0"/>
              </a:rPr>
              <a:t>FG: filtrado glomerular; ERC: enfermedad renal </a:t>
            </a:r>
            <a:r>
              <a:rPr lang="es-ES" sz="800" dirty="0" err="1">
                <a:latin typeface="Arial" panose="020B0604020202020204" pitchFamily="34" charset="0"/>
                <a:ea typeface="Calibri" panose="020F0502020204030204" pitchFamily="34" charset="0"/>
                <a:cs typeface="Times New Roman" panose="02020603050405020304" pitchFamily="18" charset="0"/>
              </a:rPr>
              <a:t>crónica</a:t>
            </a:r>
            <a:r>
              <a:rPr lang="es-ES" sz="800" dirty="0">
                <a:latin typeface="Arial" panose="020B0604020202020204" pitchFamily="34" charset="0"/>
                <a:ea typeface="Calibri" panose="020F0502020204030204" pitchFamily="34" charset="0"/>
                <a:cs typeface="Times New Roman" panose="02020603050405020304" pitchFamily="18" charset="0"/>
              </a:rPr>
              <a:t>. </a:t>
            </a:r>
            <a:r>
              <a:rPr lang="es-ES" sz="800" dirty="0" err="1">
                <a:latin typeface="Arial" panose="020B0604020202020204" pitchFamily="34" charset="0"/>
                <a:ea typeface="Calibri" panose="020F0502020204030204" pitchFamily="34" charset="0"/>
                <a:cs typeface="Times New Roman" panose="02020603050405020304" pitchFamily="18" charset="0"/>
              </a:rPr>
              <a:t>García-Maset</a:t>
            </a:r>
            <a:r>
              <a:rPr lang="es-ES" sz="800" dirty="0">
                <a:latin typeface="Arial" panose="020B0604020202020204" pitchFamily="34" charset="0"/>
                <a:ea typeface="Calibri" panose="020F0502020204030204" pitchFamily="34" charset="0"/>
                <a:cs typeface="Times New Roman" panose="02020603050405020304" pitchFamily="18" charset="0"/>
              </a:rPr>
              <a:t> R, et al. Documento de </a:t>
            </a:r>
            <a:r>
              <a:rPr lang="es-ES" sz="800" dirty="0" err="1">
                <a:latin typeface="Arial" panose="020B0604020202020204" pitchFamily="34" charset="0"/>
                <a:ea typeface="Calibri" panose="020F0502020204030204" pitchFamily="34" charset="0"/>
                <a:cs typeface="Times New Roman" panose="02020603050405020304" pitchFamily="18" charset="0"/>
              </a:rPr>
              <a:t>información</a:t>
            </a:r>
            <a:r>
              <a:rPr lang="es-ES" sz="800" dirty="0">
                <a:latin typeface="Arial" panose="020B0604020202020204" pitchFamily="34" charset="0"/>
                <a:ea typeface="Calibri" panose="020F0502020204030204" pitchFamily="34" charset="0"/>
                <a:cs typeface="Times New Roman" panose="02020603050405020304" pitchFamily="18" charset="0"/>
              </a:rPr>
              <a:t> y consenso para la </a:t>
            </a:r>
            <a:r>
              <a:rPr lang="es-ES" sz="800" dirty="0" err="1">
                <a:latin typeface="Arial" panose="020B0604020202020204" pitchFamily="34" charset="0"/>
                <a:ea typeface="Calibri" panose="020F0502020204030204" pitchFamily="34" charset="0"/>
                <a:cs typeface="Times New Roman" panose="02020603050405020304" pitchFamily="18" charset="0"/>
              </a:rPr>
              <a:t>detección</a:t>
            </a:r>
            <a:r>
              <a:rPr lang="es-ES" sz="800" dirty="0">
                <a:latin typeface="Arial" panose="020B0604020202020204" pitchFamily="34" charset="0"/>
                <a:ea typeface="Calibri" panose="020F0502020204030204" pitchFamily="34" charset="0"/>
                <a:cs typeface="Times New Roman" panose="02020603050405020304" pitchFamily="18" charset="0"/>
              </a:rPr>
              <a:t> y manejo de la enfermedad renal </a:t>
            </a:r>
            <a:r>
              <a:rPr lang="es-ES" sz="800" dirty="0" err="1">
                <a:latin typeface="Arial" panose="020B0604020202020204" pitchFamily="34" charset="0"/>
                <a:ea typeface="Calibri" panose="020F0502020204030204" pitchFamily="34" charset="0"/>
                <a:cs typeface="Times New Roman" panose="02020603050405020304" pitchFamily="18" charset="0"/>
              </a:rPr>
              <a:t>crónica</a:t>
            </a:r>
            <a:r>
              <a:rPr lang="es-ES" sz="800" dirty="0">
                <a:latin typeface="Arial" panose="020B0604020202020204" pitchFamily="34" charset="0"/>
                <a:ea typeface="Calibri" panose="020F0502020204030204" pitchFamily="34" charset="0"/>
                <a:cs typeface="Times New Roman" panose="02020603050405020304" pitchFamily="18" charset="0"/>
              </a:rPr>
              <a:t>. </a:t>
            </a:r>
            <a:r>
              <a:rPr lang="es-ES" sz="800" dirty="0" err="1">
                <a:latin typeface="Arial" panose="020B0604020202020204" pitchFamily="34" charset="0"/>
                <a:ea typeface="Calibri" panose="020F0502020204030204" pitchFamily="34" charset="0"/>
                <a:cs typeface="Times New Roman" panose="02020603050405020304" pitchFamily="18" charset="0"/>
              </a:rPr>
              <a:t>Nefrologia</a:t>
            </a:r>
            <a:r>
              <a:rPr lang="es-ES" sz="800" dirty="0">
                <a:latin typeface="Arial" panose="020B0604020202020204" pitchFamily="34" charset="0"/>
                <a:ea typeface="Calibri" panose="020F0502020204030204" pitchFamily="34" charset="0"/>
                <a:cs typeface="Times New Roman" panose="02020603050405020304" pitchFamily="18" charset="0"/>
              </a:rPr>
              <a:t>. 2021. </a:t>
            </a:r>
            <a:endParaRPr lang="es-ES"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5BB73C6B-7939-654C-AB3B-EFF5232F48DF}"/>
              </a:ext>
            </a:extLst>
          </p:cNvPr>
          <p:cNvSpPr txBox="1"/>
          <p:nvPr/>
        </p:nvSpPr>
        <p:spPr>
          <a:xfrm>
            <a:off x="8736227" y="1421418"/>
            <a:ext cx="1351652" cy="400110"/>
          </a:xfrm>
          <a:prstGeom prst="rect">
            <a:avLst/>
          </a:prstGeom>
          <a:noFill/>
        </p:spPr>
        <p:txBody>
          <a:bodyPr wrap="none" rtlCol="0">
            <a:spAutoFit/>
          </a:bodyPr>
          <a:lstStyle/>
          <a:p>
            <a:r>
              <a:rPr lang="es-ES" sz="2000" b="1" dirty="0">
                <a:solidFill>
                  <a:schemeClr val="accent1"/>
                </a:solidFill>
              </a:rPr>
              <a:t>ERC G3aA2</a:t>
            </a:r>
          </a:p>
        </p:txBody>
      </p:sp>
      <p:sp>
        <p:nvSpPr>
          <p:cNvPr id="10" name="Marco 9">
            <a:extLst>
              <a:ext uri="{FF2B5EF4-FFF2-40B4-BE49-F238E27FC236}">
                <a16:creationId xmlns:a16="http://schemas.microsoft.com/office/drawing/2014/main" id="{794D36CB-18C4-524A-BFFA-593726CB44FB}"/>
              </a:ext>
            </a:extLst>
          </p:cNvPr>
          <p:cNvSpPr/>
          <p:nvPr/>
        </p:nvSpPr>
        <p:spPr>
          <a:xfrm>
            <a:off x="9984259" y="3911421"/>
            <a:ext cx="1013255" cy="56172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070134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146FD-DB37-FD4D-A17F-47375334D6EA}"/>
              </a:ext>
            </a:extLst>
          </p:cNvPr>
          <p:cNvSpPr>
            <a:spLocks noGrp="1"/>
          </p:cNvSpPr>
          <p:nvPr>
            <p:ph type="title"/>
          </p:nvPr>
        </p:nvSpPr>
        <p:spPr>
          <a:xfrm>
            <a:off x="838200" y="240676"/>
            <a:ext cx="10515600" cy="1325563"/>
          </a:xfrm>
        </p:spPr>
        <p:txBody>
          <a:bodyPr/>
          <a:lstStyle/>
          <a:p>
            <a:r>
              <a:rPr lang="es-ES" dirty="0"/>
              <a:t>¿Qué más podemos hacer a partir de ahora?</a:t>
            </a:r>
          </a:p>
        </p:txBody>
      </p:sp>
      <p:sp>
        <p:nvSpPr>
          <p:cNvPr id="3" name="Marcador de contenido 2">
            <a:extLst>
              <a:ext uri="{FF2B5EF4-FFF2-40B4-BE49-F238E27FC236}">
                <a16:creationId xmlns:a16="http://schemas.microsoft.com/office/drawing/2014/main" id="{44C1B3F4-A211-6743-9FB6-3D9C11BB03D9}"/>
              </a:ext>
            </a:extLst>
          </p:cNvPr>
          <p:cNvSpPr>
            <a:spLocks noGrp="1"/>
          </p:cNvSpPr>
          <p:nvPr>
            <p:ph idx="1"/>
          </p:nvPr>
        </p:nvSpPr>
        <p:spPr>
          <a:xfrm>
            <a:off x="838200" y="1603204"/>
            <a:ext cx="10515600" cy="4351338"/>
          </a:xfrm>
        </p:spPr>
        <p:txBody>
          <a:bodyPr>
            <a:normAutofit/>
          </a:bodyPr>
          <a:lstStyle/>
          <a:p>
            <a:pPr lvl="0"/>
            <a:r>
              <a:rPr lang="es-ES" sz="1800" dirty="0"/>
              <a:t>Aconsejamos dieta cardiosaludable y actividad física para perder peso.</a:t>
            </a:r>
          </a:p>
          <a:p>
            <a:pPr lvl="0"/>
            <a:r>
              <a:rPr lang="es-ES" sz="1800" dirty="0"/>
              <a:t>Insistimos en continuar vigilando la PA (preferiblemente medición por AMPA) con un objetivo en este caso de  &lt;130-80 </a:t>
            </a:r>
            <a:r>
              <a:rPr lang="es-ES" sz="1800" dirty="0" err="1"/>
              <a:t>mmHg</a:t>
            </a:r>
            <a:r>
              <a:rPr lang="es-ES" sz="1800" dirty="0"/>
              <a:t>.</a:t>
            </a:r>
          </a:p>
          <a:p>
            <a:pPr lvl="0"/>
            <a:r>
              <a:rPr lang="es-ES" sz="1800" dirty="0"/>
              <a:t>Reforzamos adherencia al tratamiento en combinadas </a:t>
            </a:r>
            <a:r>
              <a:rPr lang="es-ES" sz="1800" dirty="0" err="1"/>
              <a:t>monopíldora</a:t>
            </a:r>
            <a:r>
              <a:rPr lang="es-ES" sz="1800" dirty="0"/>
              <a:t>.</a:t>
            </a:r>
          </a:p>
          <a:p>
            <a:r>
              <a:rPr lang="es-ES" sz="1800" dirty="0"/>
              <a:t>Implicamos a María José  en la toma consensuada de decisiones.</a:t>
            </a:r>
          </a:p>
          <a:p>
            <a:r>
              <a:rPr lang="es-ES" sz="1800" dirty="0"/>
              <a:t>Intensificamos terapia hipolipemiante, sustituyendo simvastatina 20 mg por Rosuvastatina 10 </a:t>
            </a:r>
            <a:r>
              <a:rPr lang="es-ES" sz="1800" dirty="0" err="1"/>
              <a:t>mgr</a:t>
            </a:r>
            <a:r>
              <a:rPr lang="es-ES" sz="1800" dirty="0"/>
              <a:t> ( estatina de alta potencia) al ser el objetivo de control del c-LDL&lt;70 mg/dl y una reducción inicial de al menos el 50 % del nivel de c-LDL basal.</a:t>
            </a:r>
          </a:p>
          <a:p>
            <a:pPr lvl="0"/>
            <a:r>
              <a:rPr lang="es-ES" sz="1800" dirty="0"/>
              <a:t>Es aconsejable el empleo precoz de fármacos con beneficios cardiovasculares y renales demostrados en pacientes con DM y ERC. En este caso sería aconsejable añadir tratamiento con ISGLT-2.</a:t>
            </a:r>
          </a:p>
          <a:p>
            <a:endParaRPr lang="es-ES" sz="1800" dirty="0"/>
          </a:p>
        </p:txBody>
      </p:sp>
      <p:sp>
        <p:nvSpPr>
          <p:cNvPr id="4" name="Rectángulo 3">
            <a:extLst>
              <a:ext uri="{FF2B5EF4-FFF2-40B4-BE49-F238E27FC236}">
                <a16:creationId xmlns:a16="http://schemas.microsoft.com/office/drawing/2014/main" id="{3F82A7EF-B5C0-CA42-A926-90FEE8DB8E6F}"/>
              </a:ext>
            </a:extLst>
          </p:cNvPr>
          <p:cNvSpPr/>
          <p:nvPr/>
        </p:nvSpPr>
        <p:spPr>
          <a:xfrm>
            <a:off x="838200" y="6211669"/>
            <a:ext cx="7057768" cy="430887"/>
          </a:xfrm>
          <a:prstGeom prst="rect">
            <a:avLst/>
          </a:prstGeom>
        </p:spPr>
        <p:txBody>
          <a:bodyPr wrap="square">
            <a:spAutoFit/>
          </a:bodyPr>
          <a:lstStyle/>
          <a:p>
            <a:endParaRPr lang="en-US" sz="1100" dirty="0"/>
          </a:p>
          <a:p>
            <a:r>
              <a:rPr lang="en-US" sz="1100" dirty="0"/>
              <a:t>American Diabetes Association. Standards of Medical Care in Diabetes 2022. </a:t>
            </a:r>
            <a:r>
              <a:rPr lang="es-ES" sz="1100" dirty="0"/>
              <a:t>Diabetes </a:t>
            </a:r>
            <a:r>
              <a:rPr lang="es-ES" sz="1100" dirty="0" err="1"/>
              <a:t>Care</a:t>
            </a:r>
            <a:r>
              <a:rPr lang="es-ES" sz="1100" dirty="0"/>
              <a:t>. 2022;45(</a:t>
            </a:r>
            <a:r>
              <a:rPr lang="es-ES" sz="1100" dirty="0" err="1"/>
              <a:t>Suppl</a:t>
            </a:r>
            <a:r>
              <a:rPr lang="es-ES" sz="1100" dirty="0"/>
              <a:t> 1):S1-S2.</a:t>
            </a:r>
          </a:p>
        </p:txBody>
      </p:sp>
      <p:sp>
        <p:nvSpPr>
          <p:cNvPr id="5" name="Rectángulo 4">
            <a:extLst>
              <a:ext uri="{FF2B5EF4-FFF2-40B4-BE49-F238E27FC236}">
                <a16:creationId xmlns:a16="http://schemas.microsoft.com/office/drawing/2014/main" id="{EC62490D-A442-2A44-B0A9-311D72FA662E}"/>
              </a:ext>
            </a:extLst>
          </p:cNvPr>
          <p:cNvSpPr/>
          <p:nvPr/>
        </p:nvSpPr>
        <p:spPr>
          <a:xfrm>
            <a:off x="838200" y="6011614"/>
            <a:ext cx="10970682" cy="400110"/>
          </a:xfrm>
          <a:prstGeom prst="rect">
            <a:avLst/>
          </a:prstGeom>
        </p:spPr>
        <p:txBody>
          <a:bodyPr wrap="square">
            <a:spAutoFit/>
          </a:bodyPr>
          <a:lstStyle/>
          <a:p>
            <a:r>
              <a:rPr lang="es-ES" sz="1000" dirty="0" err="1">
                <a:latin typeface="Univers" panose="020B0503020202020204" pitchFamily="34" charset="0"/>
              </a:rPr>
              <a:t>Visseren</a:t>
            </a:r>
            <a:r>
              <a:rPr lang="es-ES" sz="1000" dirty="0">
                <a:latin typeface="Univers" panose="020B0503020202020204" pitchFamily="34" charset="0"/>
              </a:rPr>
              <a:t> FLJ, Mach F, </a:t>
            </a:r>
            <a:r>
              <a:rPr lang="es-ES" sz="1000" dirty="0" err="1">
                <a:latin typeface="Univers" panose="020B0503020202020204" pitchFamily="34" charset="0"/>
              </a:rPr>
              <a:t>Smulders</a:t>
            </a:r>
            <a:r>
              <a:rPr lang="es-ES" sz="1000" dirty="0">
                <a:latin typeface="Univers" panose="020B0503020202020204" pitchFamily="34" charset="0"/>
              </a:rPr>
              <a:t> YM, Carballo D, </a:t>
            </a:r>
            <a:r>
              <a:rPr lang="es-ES" sz="1000" dirty="0" err="1">
                <a:latin typeface="Univers" panose="020B0503020202020204" pitchFamily="34" charset="0"/>
              </a:rPr>
              <a:t>Koskinas</a:t>
            </a:r>
            <a:r>
              <a:rPr lang="es-ES" sz="1000" dirty="0">
                <a:latin typeface="Univers" panose="020B0503020202020204" pitchFamily="34" charset="0"/>
              </a:rPr>
              <a:t> KC, </a:t>
            </a:r>
            <a:r>
              <a:rPr lang="es-ES" sz="1000" dirty="0" err="1">
                <a:latin typeface="Univers" panose="020B0503020202020204" pitchFamily="34" charset="0"/>
              </a:rPr>
              <a:t>Bäck</a:t>
            </a:r>
            <a:r>
              <a:rPr lang="es-ES" sz="1000" dirty="0">
                <a:latin typeface="Univers" panose="020B0503020202020204" pitchFamily="34" charset="0"/>
              </a:rPr>
              <a:t> M, et al. 2021 ESC </a:t>
            </a:r>
            <a:r>
              <a:rPr lang="es-ES" sz="1000" dirty="0" err="1">
                <a:latin typeface="Univers" panose="020B0503020202020204" pitchFamily="34" charset="0"/>
              </a:rPr>
              <a:t>Guidelines</a:t>
            </a:r>
            <a:r>
              <a:rPr lang="es-ES" sz="1000" dirty="0">
                <a:latin typeface="Univers" panose="020B0503020202020204" pitchFamily="34" charset="0"/>
              </a:rPr>
              <a:t> </a:t>
            </a:r>
            <a:r>
              <a:rPr lang="es-ES" sz="1000" dirty="0" err="1">
                <a:latin typeface="Univers" panose="020B0503020202020204" pitchFamily="34" charset="0"/>
              </a:rPr>
              <a:t>on</a:t>
            </a:r>
            <a:r>
              <a:rPr lang="es-ES" sz="1000" dirty="0">
                <a:latin typeface="Univers" panose="020B0503020202020204" pitchFamily="34" charset="0"/>
              </a:rPr>
              <a:t> cardiovascular </a:t>
            </a:r>
            <a:r>
              <a:rPr lang="es-ES" sz="1000" dirty="0" err="1">
                <a:latin typeface="Univers" panose="020B0503020202020204" pitchFamily="34" charset="0"/>
              </a:rPr>
              <a:t>disease</a:t>
            </a:r>
            <a:r>
              <a:rPr lang="es-ES" sz="1000" dirty="0">
                <a:latin typeface="Univers" panose="020B0503020202020204" pitchFamily="34" charset="0"/>
              </a:rPr>
              <a:t> </a:t>
            </a:r>
            <a:r>
              <a:rPr lang="es-ES" sz="1000" dirty="0" err="1">
                <a:latin typeface="Univers" panose="020B0503020202020204" pitchFamily="34" charset="0"/>
              </a:rPr>
              <a:t>prevention</a:t>
            </a:r>
            <a:r>
              <a:rPr lang="es-ES" sz="1000" dirty="0">
                <a:latin typeface="Univers" panose="020B0503020202020204" pitchFamily="34" charset="0"/>
              </a:rPr>
              <a:t> in </a:t>
            </a:r>
            <a:r>
              <a:rPr lang="es-ES" sz="1000" dirty="0" err="1">
                <a:latin typeface="Univers" panose="020B0503020202020204" pitchFamily="34" charset="0"/>
              </a:rPr>
              <a:t>clinical</a:t>
            </a:r>
            <a:r>
              <a:rPr lang="es-ES" sz="1000" dirty="0">
                <a:latin typeface="Univers" panose="020B0503020202020204" pitchFamily="34" charset="0"/>
              </a:rPr>
              <a:t> </a:t>
            </a:r>
            <a:r>
              <a:rPr lang="es-ES" sz="1000" dirty="0" err="1">
                <a:latin typeface="Univers" panose="020B0503020202020204" pitchFamily="34" charset="0"/>
              </a:rPr>
              <a:t>practice</a:t>
            </a:r>
            <a:r>
              <a:rPr lang="es-ES" sz="1000" dirty="0">
                <a:latin typeface="Univers" panose="020B0503020202020204" pitchFamily="34" charset="0"/>
              </a:rPr>
              <a:t>. </a:t>
            </a:r>
            <a:r>
              <a:rPr lang="es-ES" sz="1000" dirty="0" err="1">
                <a:latin typeface="Univers" panose="020B0503020202020204" pitchFamily="34" charset="0"/>
              </a:rPr>
              <a:t>Eur</a:t>
            </a:r>
            <a:r>
              <a:rPr lang="es-ES" sz="1000" dirty="0">
                <a:latin typeface="Univers" panose="020B0503020202020204" pitchFamily="34" charset="0"/>
              </a:rPr>
              <a:t> </a:t>
            </a:r>
            <a:r>
              <a:rPr lang="es-ES" sz="1000" dirty="0" err="1">
                <a:latin typeface="Univers" panose="020B0503020202020204" pitchFamily="34" charset="0"/>
              </a:rPr>
              <a:t>Heart</a:t>
            </a:r>
            <a:r>
              <a:rPr lang="es-ES" sz="1000" dirty="0">
                <a:latin typeface="Univers" panose="020B0503020202020204" pitchFamily="34" charset="0"/>
              </a:rPr>
              <a:t> J. 2021;42(34):3227-337. </a:t>
            </a:r>
          </a:p>
        </p:txBody>
      </p:sp>
    </p:spTree>
    <p:extLst>
      <p:ext uri="{BB962C8B-B14F-4D97-AF65-F5344CB8AC3E}">
        <p14:creationId xmlns:p14="http://schemas.microsoft.com/office/powerpoint/2010/main" val="3620983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1133846-9FFD-FA16-BCC1-22D0CC1A7FFD}"/>
              </a:ext>
            </a:extLst>
          </p:cNvPr>
          <p:cNvSpPr/>
          <p:nvPr/>
        </p:nvSpPr>
        <p:spPr>
          <a:xfrm>
            <a:off x="1555678" y="374409"/>
            <a:ext cx="1425201" cy="4129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PA ÓPTIMA (&lt;120/80)</a:t>
            </a:r>
          </a:p>
        </p:txBody>
      </p:sp>
      <p:cxnSp>
        <p:nvCxnSpPr>
          <p:cNvPr id="5" name="Conector recto de flecha 20">
            <a:extLst>
              <a:ext uri="{FF2B5EF4-FFF2-40B4-BE49-F238E27FC236}">
                <a16:creationId xmlns:a16="http://schemas.microsoft.com/office/drawing/2014/main" id="{5A4572B3-4775-803E-1908-82D7AC9BB90E}"/>
              </a:ext>
            </a:extLst>
          </p:cNvPr>
          <p:cNvCxnSpPr>
            <a:cxnSpLocks/>
          </p:cNvCxnSpPr>
          <p:nvPr/>
        </p:nvCxnSpPr>
        <p:spPr>
          <a:xfrm rot="5400000">
            <a:off x="1777878" y="1191822"/>
            <a:ext cx="883058" cy="10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ángulo 30">
            <a:extLst>
              <a:ext uri="{FF2B5EF4-FFF2-40B4-BE49-F238E27FC236}">
                <a16:creationId xmlns:a16="http://schemas.microsoft.com/office/drawing/2014/main" id="{6DCFB0ED-988F-F988-A78A-59A5245B9A46}"/>
              </a:ext>
            </a:extLst>
          </p:cNvPr>
          <p:cNvSpPr/>
          <p:nvPr/>
        </p:nvSpPr>
        <p:spPr>
          <a:xfrm>
            <a:off x="3072696" y="373951"/>
            <a:ext cx="1283605" cy="4129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PA NORMAL (120-129/80-84)</a:t>
            </a:r>
          </a:p>
        </p:txBody>
      </p:sp>
      <p:sp>
        <p:nvSpPr>
          <p:cNvPr id="7" name="Rectángulo 31">
            <a:extLst>
              <a:ext uri="{FF2B5EF4-FFF2-40B4-BE49-F238E27FC236}">
                <a16:creationId xmlns:a16="http://schemas.microsoft.com/office/drawing/2014/main" id="{98DAA66E-0A05-D9C7-2E88-9F6778F2FD5E}"/>
              </a:ext>
            </a:extLst>
          </p:cNvPr>
          <p:cNvSpPr/>
          <p:nvPr/>
        </p:nvSpPr>
        <p:spPr>
          <a:xfrm>
            <a:off x="4448596" y="373494"/>
            <a:ext cx="1259607" cy="412991"/>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PA NORMAL ALTA (130-139/85-89)</a:t>
            </a:r>
          </a:p>
        </p:txBody>
      </p:sp>
      <p:sp>
        <p:nvSpPr>
          <p:cNvPr id="8" name="Rectángulo 32">
            <a:extLst>
              <a:ext uri="{FF2B5EF4-FFF2-40B4-BE49-F238E27FC236}">
                <a16:creationId xmlns:a16="http://schemas.microsoft.com/office/drawing/2014/main" id="{030EB892-AA4D-238F-8A2A-018BFBDB42A9}"/>
              </a:ext>
            </a:extLst>
          </p:cNvPr>
          <p:cNvSpPr/>
          <p:nvPr/>
        </p:nvSpPr>
        <p:spPr>
          <a:xfrm>
            <a:off x="5812259" y="373037"/>
            <a:ext cx="1259607" cy="412991"/>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HTA grado 1 (140-159/90-99)</a:t>
            </a:r>
          </a:p>
        </p:txBody>
      </p:sp>
      <p:sp>
        <p:nvSpPr>
          <p:cNvPr id="9" name="Rectángulo 34">
            <a:extLst>
              <a:ext uri="{FF2B5EF4-FFF2-40B4-BE49-F238E27FC236}">
                <a16:creationId xmlns:a16="http://schemas.microsoft.com/office/drawing/2014/main" id="{0D6EA5D5-84EF-5506-1E79-C233536F75D3}"/>
              </a:ext>
            </a:extLst>
          </p:cNvPr>
          <p:cNvSpPr/>
          <p:nvPr/>
        </p:nvSpPr>
        <p:spPr>
          <a:xfrm>
            <a:off x="7175921" y="372579"/>
            <a:ext cx="1259607" cy="412991"/>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HTA grado 2 (160-179/100-109)</a:t>
            </a:r>
          </a:p>
        </p:txBody>
      </p:sp>
      <p:sp>
        <p:nvSpPr>
          <p:cNvPr id="10" name="Rectángulo 35">
            <a:extLst>
              <a:ext uri="{FF2B5EF4-FFF2-40B4-BE49-F238E27FC236}">
                <a16:creationId xmlns:a16="http://schemas.microsoft.com/office/drawing/2014/main" id="{68F04674-0C37-D7AB-852F-860E9099C8B4}"/>
              </a:ext>
            </a:extLst>
          </p:cNvPr>
          <p:cNvSpPr/>
          <p:nvPr/>
        </p:nvSpPr>
        <p:spPr>
          <a:xfrm>
            <a:off x="8528301" y="372580"/>
            <a:ext cx="1259607" cy="412991"/>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HTA grado 3 (&gt;179/109)</a:t>
            </a:r>
          </a:p>
        </p:txBody>
      </p:sp>
      <p:cxnSp>
        <p:nvCxnSpPr>
          <p:cNvPr id="11" name="Conector recto de flecha 39">
            <a:extLst>
              <a:ext uri="{FF2B5EF4-FFF2-40B4-BE49-F238E27FC236}">
                <a16:creationId xmlns:a16="http://schemas.microsoft.com/office/drawing/2014/main" id="{1B2C6D61-74D2-BC44-0C00-9680C028D3D6}"/>
              </a:ext>
            </a:extLst>
          </p:cNvPr>
          <p:cNvCxnSpPr>
            <a:cxnSpLocks/>
          </p:cNvCxnSpPr>
          <p:nvPr/>
        </p:nvCxnSpPr>
        <p:spPr>
          <a:xfrm rot="5400000">
            <a:off x="3270898" y="1226639"/>
            <a:ext cx="883058" cy="10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40">
            <a:extLst>
              <a:ext uri="{FF2B5EF4-FFF2-40B4-BE49-F238E27FC236}">
                <a16:creationId xmlns:a16="http://schemas.microsoft.com/office/drawing/2014/main" id="{2C5B5B12-8BA7-5809-0C4E-48C3E626F21A}"/>
              </a:ext>
            </a:extLst>
          </p:cNvPr>
          <p:cNvCxnSpPr>
            <a:cxnSpLocks/>
          </p:cNvCxnSpPr>
          <p:nvPr/>
        </p:nvCxnSpPr>
        <p:spPr>
          <a:xfrm rot="5400000">
            <a:off x="4623280" y="1203123"/>
            <a:ext cx="883058" cy="10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41">
            <a:extLst>
              <a:ext uri="{FF2B5EF4-FFF2-40B4-BE49-F238E27FC236}">
                <a16:creationId xmlns:a16="http://schemas.microsoft.com/office/drawing/2014/main" id="{5822DA08-AD0D-2D56-BCF9-B726F4C001A0}"/>
              </a:ext>
            </a:extLst>
          </p:cNvPr>
          <p:cNvCxnSpPr>
            <a:cxnSpLocks/>
          </p:cNvCxnSpPr>
          <p:nvPr/>
        </p:nvCxnSpPr>
        <p:spPr>
          <a:xfrm rot="5400000">
            <a:off x="6016286" y="1214881"/>
            <a:ext cx="883058" cy="10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42">
            <a:extLst>
              <a:ext uri="{FF2B5EF4-FFF2-40B4-BE49-F238E27FC236}">
                <a16:creationId xmlns:a16="http://schemas.microsoft.com/office/drawing/2014/main" id="{C2519F8E-12A1-787E-8CD5-F06C6424D464}"/>
              </a:ext>
            </a:extLst>
          </p:cNvPr>
          <p:cNvCxnSpPr>
            <a:cxnSpLocks/>
          </p:cNvCxnSpPr>
          <p:nvPr/>
        </p:nvCxnSpPr>
        <p:spPr>
          <a:xfrm rot="5400000">
            <a:off x="7339801" y="1214881"/>
            <a:ext cx="883058" cy="10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43">
            <a:extLst>
              <a:ext uri="{FF2B5EF4-FFF2-40B4-BE49-F238E27FC236}">
                <a16:creationId xmlns:a16="http://schemas.microsoft.com/office/drawing/2014/main" id="{22AAFC3D-4B74-B606-87D7-671D7878686F}"/>
              </a:ext>
            </a:extLst>
          </p:cNvPr>
          <p:cNvCxnSpPr>
            <a:cxnSpLocks/>
          </p:cNvCxnSpPr>
          <p:nvPr/>
        </p:nvCxnSpPr>
        <p:spPr>
          <a:xfrm rot="5400000">
            <a:off x="8715700" y="1226639"/>
            <a:ext cx="883058" cy="10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114">
            <a:extLst>
              <a:ext uri="{FF2B5EF4-FFF2-40B4-BE49-F238E27FC236}">
                <a16:creationId xmlns:a16="http://schemas.microsoft.com/office/drawing/2014/main" id="{DA5CD0EC-66E2-C56A-4048-BA268AD74258}"/>
              </a:ext>
            </a:extLst>
          </p:cNvPr>
          <p:cNvSpPr/>
          <p:nvPr/>
        </p:nvSpPr>
        <p:spPr>
          <a:xfrm>
            <a:off x="4433143" y="1671744"/>
            <a:ext cx="5366174" cy="93946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Cálculo riesgo CV</a:t>
            </a:r>
            <a:r>
              <a:rPr kumimoji="0" lang="es-ES" sz="1100" b="0" i="0" u="none" strike="noStrike" kern="1200" cap="none" spc="0" normalizeH="0" baseline="30000" noProof="0" dirty="0">
                <a:ln>
                  <a:noFill/>
                </a:ln>
                <a:solidFill>
                  <a:prstClr val="black"/>
                </a:solidFill>
                <a:effectLst/>
                <a:uLnTx/>
                <a:uFillTx/>
                <a:latin typeface="Calibri"/>
                <a:ea typeface="+mn-ea"/>
                <a:cs typeface="+mn-cs"/>
              </a:rPr>
              <a:t>a</a:t>
            </a:r>
            <a:endParaRPr kumimoji="0" lang="es-E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Exploración física (IMC, perímetro de cintura, posible afectación órgano diana)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Despistaje HTA secundaria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Pruebas complementarias: hemograma, perfil glucídico y lipídico. Función hepática y renal. Albúmina, sedimento e iones. EKG y ECG si HTA mal controlada o sospecha de cardiopatía.</a:t>
            </a:r>
          </a:p>
        </p:txBody>
      </p:sp>
      <p:sp>
        <p:nvSpPr>
          <p:cNvPr id="17" name="Rectángulo 44">
            <a:extLst>
              <a:ext uri="{FF2B5EF4-FFF2-40B4-BE49-F238E27FC236}">
                <a16:creationId xmlns:a16="http://schemas.microsoft.com/office/drawing/2014/main" id="{4BB1B0AA-D9D9-EDD8-6666-BC668B398007}"/>
              </a:ext>
            </a:extLst>
          </p:cNvPr>
          <p:cNvSpPr/>
          <p:nvPr/>
        </p:nvSpPr>
        <p:spPr>
          <a:xfrm>
            <a:off x="1501251" y="1676153"/>
            <a:ext cx="1422308" cy="35051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Medir  cada 5 años</a:t>
            </a:r>
          </a:p>
        </p:txBody>
      </p:sp>
      <p:sp>
        <p:nvSpPr>
          <p:cNvPr id="18" name="Rectángulo 47">
            <a:extLst>
              <a:ext uri="{FF2B5EF4-FFF2-40B4-BE49-F238E27FC236}">
                <a16:creationId xmlns:a16="http://schemas.microsoft.com/office/drawing/2014/main" id="{220EC431-D413-6A02-9195-022FCAA7E615}"/>
              </a:ext>
            </a:extLst>
          </p:cNvPr>
          <p:cNvSpPr/>
          <p:nvPr/>
        </p:nvSpPr>
        <p:spPr>
          <a:xfrm>
            <a:off x="3034896" y="1673024"/>
            <a:ext cx="1347711" cy="35051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Medir cada 3 años</a:t>
            </a:r>
          </a:p>
        </p:txBody>
      </p:sp>
      <p:sp>
        <p:nvSpPr>
          <p:cNvPr id="19" name="Rectángulo 50">
            <a:extLst>
              <a:ext uri="{FF2B5EF4-FFF2-40B4-BE49-F238E27FC236}">
                <a16:creationId xmlns:a16="http://schemas.microsoft.com/office/drawing/2014/main" id="{204DD787-B569-7D41-9614-CDD4BA8E257D}"/>
              </a:ext>
            </a:extLst>
          </p:cNvPr>
          <p:cNvSpPr/>
          <p:nvPr/>
        </p:nvSpPr>
        <p:spPr>
          <a:xfrm>
            <a:off x="5898794" y="1112911"/>
            <a:ext cx="3868982" cy="35051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Repetir medición en consulta / Medición fuera de consulta*</a:t>
            </a:r>
          </a:p>
        </p:txBody>
      </p:sp>
      <p:sp>
        <p:nvSpPr>
          <p:cNvPr id="20" name="CuadroTexto 51">
            <a:extLst>
              <a:ext uri="{FF2B5EF4-FFF2-40B4-BE49-F238E27FC236}">
                <a16:creationId xmlns:a16="http://schemas.microsoft.com/office/drawing/2014/main" id="{FAE310C6-15B3-448A-1813-AC7D79F8A5DA}"/>
              </a:ext>
            </a:extLst>
          </p:cNvPr>
          <p:cNvSpPr txBox="1"/>
          <p:nvPr/>
        </p:nvSpPr>
        <p:spPr>
          <a:xfrm>
            <a:off x="44119" y="5778859"/>
            <a:ext cx="671119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900" b="0" i="0" u="none" strike="noStrike" kern="1200" cap="none" spc="0" normalizeH="0" baseline="0" noProof="0" dirty="0">
                <a:ln>
                  <a:noFill/>
                </a:ln>
                <a:solidFill>
                  <a:srgbClr val="000000"/>
                </a:solidFill>
                <a:effectLst/>
                <a:uLnTx/>
                <a:uFillTx/>
                <a:latin typeface="Calibri"/>
                <a:ea typeface="+mn-ea"/>
                <a:cs typeface="+mn-cs"/>
              </a:rPr>
              <a:t>EAC, enfermedad arterial coronaria; ERC, enfermedad renal crónica; IMC, índice de masa corporal;  </a:t>
            </a:r>
            <a:r>
              <a:rPr kumimoji="0" lang="es-ES_tradnl" sz="900" b="0" i="0" u="none" strike="noStrike" kern="1200" cap="none" spc="0" normalizeH="0" baseline="0" noProof="0" dirty="0">
                <a:ln>
                  <a:noFill/>
                </a:ln>
                <a:solidFill>
                  <a:prstClr val="black"/>
                </a:solidFill>
                <a:effectLst/>
                <a:uLnTx/>
                <a:uFillTx/>
                <a:latin typeface="Calibri"/>
                <a:ea typeface="+mn-ea"/>
                <a:cs typeface="+mn-cs"/>
              </a:rPr>
              <a:t>PA, presión arterial; EKG, electrocardiograma; ECG, ecocardiograma.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900" b="0" i="0" u="none" strike="noStrike" kern="1200" cap="none" spc="0" normalizeH="0" baseline="0" noProof="0" dirty="0">
                <a:ln>
                  <a:noFill/>
                </a:ln>
                <a:solidFill>
                  <a:prstClr val="black"/>
                </a:solidFill>
                <a:effectLst/>
                <a:uLnTx/>
                <a:uFillTx/>
                <a:latin typeface="Calibri"/>
                <a:ea typeface="+mn-ea"/>
                <a:cs typeface="+mn-cs"/>
              </a:rPr>
              <a:t>*AMPA o MAPA</a:t>
            </a:r>
          </a:p>
        </p:txBody>
      </p:sp>
      <p:sp>
        <p:nvSpPr>
          <p:cNvPr id="21" name="CuadroTexto 54">
            <a:extLst>
              <a:ext uri="{FF2B5EF4-FFF2-40B4-BE49-F238E27FC236}">
                <a16:creationId xmlns:a16="http://schemas.microsoft.com/office/drawing/2014/main" id="{04AF5A0A-F7ED-826B-DF96-86C2069B0C0F}"/>
              </a:ext>
            </a:extLst>
          </p:cNvPr>
          <p:cNvSpPr txBox="1"/>
          <p:nvPr/>
        </p:nvSpPr>
        <p:spPr>
          <a:xfrm>
            <a:off x="5495817" y="730039"/>
            <a:ext cx="13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dirty="0">
                <a:ln>
                  <a:noFill/>
                </a:ln>
                <a:solidFill>
                  <a:prstClr val="black"/>
                </a:solidFill>
                <a:effectLst/>
                <a:uLnTx/>
                <a:uFillTx/>
                <a:latin typeface="Calibri"/>
                <a:ea typeface="+mn-ea"/>
                <a:cs typeface="+mn-cs"/>
              </a:rPr>
              <a:t>¿HTA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dirty="0">
                <a:ln>
                  <a:noFill/>
                </a:ln>
                <a:solidFill>
                  <a:prstClr val="black"/>
                </a:solidFill>
                <a:effectLst/>
                <a:uLnTx/>
                <a:uFillTx/>
                <a:latin typeface="Calibri"/>
                <a:ea typeface="+mn-ea"/>
                <a:cs typeface="+mn-cs"/>
              </a:rPr>
              <a:t>enmascarada?</a:t>
            </a:r>
          </a:p>
        </p:txBody>
      </p:sp>
      <p:cxnSp>
        <p:nvCxnSpPr>
          <p:cNvPr id="22" name="Conector recto de flecha 49">
            <a:extLst>
              <a:ext uri="{FF2B5EF4-FFF2-40B4-BE49-F238E27FC236}">
                <a16:creationId xmlns:a16="http://schemas.microsoft.com/office/drawing/2014/main" id="{FA5B50C5-E4FC-C684-DF24-ED97AD610148}"/>
              </a:ext>
            </a:extLst>
          </p:cNvPr>
          <p:cNvCxnSpPr/>
          <p:nvPr/>
        </p:nvCxnSpPr>
        <p:spPr>
          <a:xfrm rot="5400000">
            <a:off x="6166483" y="2961613"/>
            <a:ext cx="652080" cy="89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ángulo 57">
            <a:extLst>
              <a:ext uri="{FF2B5EF4-FFF2-40B4-BE49-F238E27FC236}">
                <a16:creationId xmlns:a16="http://schemas.microsoft.com/office/drawing/2014/main" id="{BF81BF96-03F7-EF6C-4847-0990CEB4214D}"/>
              </a:ext>
            </a:extLst>
          </p:cNvPr>
          <p:cNvSpPr/>
          <p:nvPr/>
        </p:nvSpPr>
        <p:spPr>
          <a:xfrm>
            <a:off x="4090081" y="3295781"/>
            <a:ext cx="1663855" cy="748715"/>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Considerar</a:t>
            </a:r>
            <a:r>
              <a:rPr kumimoji="0" lang="es-ES" sz="900" b="1" i="0" u="none" strike="noStrike" kern="1200" cap="none" spc="0" normalizeH="0" baseline="0" noProof="0" dirty="0">
                <a:ln>
                  <a:noFill/>
                </a:ln>
                <a:solidFill>
                  <a:prstClr val="black"/>
                </a:solidFill>
                <a:effectLst/>
                <a:uLnTx/>
                <a:uFillTx/>
                <a:latin typeface="Calibri"/>
                <a:ea typeface="+mn-ea"/>
                <a:cs typeface="+mn-cs"/>
              </a:rPr>
              <a:t>  tratamiento farmacológico </a:t>
            </a:r>
            <a:r>
              <a:rPr kumimoji="0" lang="es-ES" sz="900" b="0" i="0" u="none" strike="noStrike" kern="1200" cap="none" spc="0" normalizeH="0" baseline="0" noProof="0" dirty="0">
                <a:ln>
                  <a:noFill/>
                </a:ln>
                <a:solidFill>
                  <a:prstClr val="black"/>
                </a:solidFill>
                <a:effectLst/>
                <a:uLnTx/>
                <a:uFillTx/>
                <a:latin typeface="Calibri"/>
                <a:ea typeface="+mn-ea"/>
                <a:cs typeface="+mn-cs"/>
              </a:rPr>
              <a:t>en pacientes con riesgo CV  muy alto </a:t>
            </a:r>
            <a:r>
              <a:rPr kumimoji="0" lang="es-ES" sz="900" b="0" i="0" u="none" strike="noStrike" kern="1200" cap="none" spc="0" normalizeH="0" baseline="0" noProof="0" dirty="0">
                <a:ln>
                  <a:noFill/>
                </a:ln>
                <a:solidFill>
                  <a:srgbClr val="000000"/>
                </a:solidFill>
                <a:effectLst/>
                <a:uLnTx/>
                <a:uFillTx/>
                <a:latin typeface="Calibri"/>
                <a:ea typeface="+mn-ea"/>
                <a:cs typeface="+mn-cs"/>
              </a:rPr>
              <a:t>riesgo o con ECV (en especial EAC)</a:t>
            </a:r>
          </a:p>
        </p:txBody>
      </p:sp>
      <p:cxnSp>
        <p:nvCxnSpPr>
          <p:cNvPr id="24" name="Conector recto de flecha 58">
            <a:extLst>
              <a:ext uri="{FF2B5EF4-FFF2-40B4-BE49-F238E27FC236}">
                <a16:creationId xmlns:a16="http://schemas.microsoft.com/office/drawing/2014/main" id="{A0F7D07D-720E-7306-2B91-A01D4E97CFA5}"/>
              </a:ext>
            </a:extLst>
          </p:cNvPr>
          <p:cNvCxnSpPr/>
          <p:nvPr/>
        </p:nvCxnSpPr>
        <p:spPr>
          <a:xfrm rot="16200000" flipH="1">
            <a:off x="4701518" y="2963434"/>
            <a:ext cx="704460"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5" name="CuadroTexto 59">
            <a:extLst>
              <a:ext uri="{FF2B5EF4-FFF2-40B4-BE49-F238E27FC236}">
                <a16:creationId xmlns:a16="http://schemas.microsoft.com/office/drawing/2014/main" id="{D74F748D-5342-91A8-6286-D4EF365889A4}"/>
              </a:ext>
            </a:extLst>
          </p:cNvPr>
          <p:cNvSpPr txBox="1"/>
          <p:nvPr/>
        </p:nvSpPr>
        <p:spPr>
          <a:xfrm>
            <a:off x="4553957" y="2931849"/>
            <a:ext cx="1199979" cy="230832"/>
          </a:xfrm>
          <a:prstGeom prst="rect">
            <a:avLst/>
          </a:prstGeom>
          <a:solidFill>
            <a:srgbClr val="FF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Cambios estilo vida </a:t>
            </a:r>
          </a:p>
        </p:txBody>
      </p:sp>
      <p:sp>
        <p:nvSpPr>
          <p:cNvPr id="26" name="Rectángulo 64">
            <a:extLst>
              <a:ext uri="{FF2B5EF4-FFF2-40B4-BE49-F238E27FC236}">
                <a16:creationId xmlns:a16="http://schemas.microsoft.com/office/drawing/2014/main" id="{D24307B5-7995-E439-57F2-3670B72F8279}"/>
              </a:ext>
            </a:extLst>
          </p:cNvPr>
          <p:cNvSpPr/>
          <p:nvPr/>
        </p:nvSpPr>
        <p:spPr>
          <a:xfrm>
            <a:off x="5813609" y="3312427"/>
            <a:ext cx="1838019" cy="1650905"/>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000000"/>
                </a:solidFill>
                <a:effectLst/>
                <a:uLnTx/>
                <a:uFillTx/>
                <a:latin typeface="Calibri"/>
                <a:ea typeface="+mn-ea"/>
                <a:cs typeface="+mn-cs"/>
              </a:rPr>
              <a:t>Tratamiento farmacológico:</a:t>
            </a:r>
          </a:p>
          <a:p>
            <a:pPr marL="87313" marR="0" lvl="0" indent="-87313" algn="l" defTabSz="914400" rtl="0" eaLnBrk="1" fontAlgn="auto" latinLnBrk="0" hangingPunct="1">
              <a:lnSpc>
                <a:spcPct val="100000"/>
              </a:lnSpc>
              <a:spcBef>
                <a:spcPts val="0"/>
              </a:spcBef>
              <a:spcAft>
                <a:spcPts val="0"/>
              </a:spcAft>
              <a:buClrTx/>
              <a:buSzTx/>
              <a:buFont typeface="Arial"/>
              <a:buChar char="•"/>
              <a:tabLst/>
              <a:defRPr/>
            </a:pPr>
            <a:r>
              <a:rPr kumimoji="0" lang="es-ES" sz="900" b="0" i="0" u="none" strike="noStrike" kern="1200" cap="none" spc="0" normalizeH="0" baseline="0" noProof="0" dirty="0">
                <a:ln>
                  <a:noFill/>
                </a:ln>
                <a:solidFill>
                  <a:srgbClr val="000000"/>
                </a:solidFill>
                <a:effectLst/>
                <a:uLnTx/>
                <a:uFillTx/>
                <a:latin typeface="Calibri"/>
                <a:ea typeface="+mn-ea"/>
                <a:cs typeface="+mn-cs"/>
              </a:rPr>
              <a:t>Inmediato si el riesgo  CV es alto o muy alto, con ECV, ERC o daño orgánico mediado por HTA.</a:t>
            </a:r>
          </a:p>
          <a:p>
            <a:pPr marL="87313" marR="0" lvl="0" indent="-87313" algn="l" defTabSz="914400" rtl="0" eaLnBrk="1" fontAlgn="auto" latinLnBrk="0" hangingPunct="1">
              <a:lnSpc>
                <a:spcPct val="100000"/>
              </a:lnSpc>
              <a:spcBef>
                <a:spcPts val="0"/>
              </a:spcBef>
              <a:spcAft>
                <a:spcPts val="0"/>
              </a:spcAft>
              <a:buClrTx/>
              <a:buSzTx/>
              <a:buFont typeface="Arial"/>
              <a:buChar char="•"/>
              <a:tabLst/>
              <a:defRPr/>
            </a:pPr>
            <a:r>
              <a:rPr kumimoji="0" lang="es-ES" sz="900" b="0" i="0" u="none" strike="noStrike" kern="1200" cap="none" spc="0" normalizeH="0" baseline="0" noProof="0" dirty="0">
                <a:ln>
                  <a:noFill/>
                </a:ln>
                <a:solidFill>
                  <a:srgbClr val="000000"/>
                </a:solidFill>
                <a:effectLst/>
                <a:uLnTx/>
                <a:uFillTx/>
                <a:latin typeface="Calibri"/>
                <a:ea typeface="+mn-ea"/>
                <a:cs typeface="+mn-cs"/>
              </a:rPr>
              <a:t>Iniciarlo  en  paciente sin ECV, ERC o daño orgánico  mediado por HTA con  riesgo CV  bajo o moderado tras 3-6 meses de cambios de estilo de vida sin control de la PA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27" name="Conector recto de flecha 68">
            <a:extLst>
              <a:ext uri="{FF2B5EF4-FFF2-40B4-BE49-F238E27FC236}">
                <a16:creationId xmlns:a16="http://schemas.microsoft.com/office/drawing/2014/main" id="{7B8F9A03-CF3E-A8A9-2C29-7B80A05E2203}"/>
              </a:ext>
            </a:extLst>
          </p:cNvPr>
          <p:cNvCxnSpPr/>
          <p:nvPr/>
        </p:nvCxnSpPr>
        <p:spPr>
          <a:xfrm rot="16200000" flipH="1">
            <a:off x="7736611" y="2699423"/>
            <a:ext cx="683613" cy="478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ángulo 70">
            <a:extLst>
              <a:ext uri="{FF2B5EF4-FFF2-40B4-BE49-F238E27FC236}">
                <a16:creationId xmlns:a16="http://schemas.microsoft.com/office/drawing/2014/main" id="{8586D01F-7E79-6547-C264-26B427297D07}"/>
              </a:ext>
            </a:extLst>
          </p:cNvPr>
          <p:cNvSpPr/>
          <p:nvPr/>
        </p:nvSpPr>
        <p:spPr>
          <a:xfrm>
            <a:off x="7873258" y="3322955"/>
            <a:ext cx="1782390" cy="57176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000000"/>
                </a:solidFill>
                <a:effectLst/>
                <a:uLnTx/>
                <a:uFillTx/>
                <a:latin typeface="Calibri"/>
                <a:ea typeface="+mn-ea"/>
                <a:cs typeface="+mn-cs"/>
              </a:rPr>
              <a:t>Tratamiento farmacológico </a:t>
            </a:r>
            <a:r>
              <a:rPr kumimoji="0" lang="es-ES" sz="900" b="0" i="0" u="none" strike="noStrike" kern="1200" cap="none" spc="0" normalizeH="0" baseline="0" noProof="0" dirty="0">
                <a:ln>
                  <a:noFill/>
                </a:ln>
                <a:solidFill>
                  <a:srgbClr val="000000"/>
                </a:solidFill>
                <a:effectLst/>
                <a:uLnTx/>
                <a:uFillTx/>
                <a:latin typeface="Calibri"/>
                <a:ea typeface="+mn-ea"/>
                <a:cs typeface="+mn-cs"/>
              </a:rPr>
              <a:t>inmediato en todos los  pacientes.</a:t>
            </a:r>
          </a:p>
        </p:txBody>
      </p:sp>
      <p:sp>
        <p:nvSpPr>
          <p:cNvPr id="29" name="Rectángulo 71">
            <a:extLst>
              <a:ext uri="{FF2B5EF4-FFF2-40B4-BE49-F238E27FC236}">
                <a16:creationId xmlns:a16="http://schemas.microsoft.com/office/drawing/2014/main" id="{5353CDD5-B258-DC5A-F3AE-B8DFE1CB5444}"/>
              </a:ext>
            </a:extLst>
          </p:cNvPr>
          <p:cNvSpPr/>
          <p:nvPr/>
        </p:nvSpPr>
        <p:spPr>
          <a:xfrm>
            <a:off x="7879487" y="3906879"/>
            <a:ext cx="1820820" cy="4497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000000"/>
                </a:solidFill>
                <a:effectLst/>
                <a:uLnTx/>
                <a:uFillTx/>
                <a:latin typeface="Calibri"/>
                <a:ea typeface="+mn-ea"/>
                <a:cs typeface="+mn-cs"/>
              </a:rPr>
              <a:t>Control de objetivo a los 3 meses</a:t>
            </a:r>
          </a:p>
        </p:txBody>
      </p:sp>
      <p:cxnSp>
        <p:nvCxnSpPr>
          <p:cNvPr id="30" name="Conector recto de flecha 73">
            <a:extLst>
              <a:ext uri="{FF2B5EF4-FFF2-40B4-BE49-F238E27FC236}">
                <a16:creationId xmlns:a16="http://schemas.microsoft.com/office/drawing/2014/main" id="{2932ABC0-82C8-A68F-B4CE-7A940B13F403}"/>
              </a:ext>
            </a:extLst>
          </p:cNvPr>
          <p:cNvCxnSpPr/>
          <p:nvPr/>
        </p:nvCxnSpPr>
        <p:spPr>
          <a:xfrm rot="5400000">
            <a:off x="8591881" y="2769350"/>
            <a:ext cx="718886" cy="3737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61">
            <a:extLst>
              <a:ext uri="{FF2B5EF4-FFF2-40B4-BE49-F238E27FC236}">
                <a16:creationId xmlns:a16="http://schemas.microsoft.com/office/drawing/2014/main" id="{7C6A7CCB-51F6-D398-BE70-A92EB7613568}"/>
              </a:ext>
            </a:extLst>
          </p:cNvPr>
          <p:cNvCxnSpPr>
            <a:cxnSpLocks/>
            <a:stCxn id="7" idx="2"/>
          </p:cNvCxnSpPr>
          <p:nvPr/>
        </p:nvCxnSpPr>
        <p:spPr>
          <a:xfrm rot="16200000" flipH="1">
            <a:off x="5279349" y="585535"/>
            <a:ext cx="424980" cy="8268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67">
            <a:extLst>
              <a:ext uri="{FF2B5EF4-FFF2-40B4-BE49-F238E27FC236}">
                <a16:creationId xmlns:a16="http://schemas.microsoft.com/office/drawing/2014/main" id="{B219C8DE-B0FE-7274-A8CD-801544B21E37}"/>
              </a:ext>
            </a:extLst>
          </p:cNvPr>
          <p:cNvCxnSpPr>
            <a:cxnSpLocks/>
          </p:cNvCxnSpPr>
          <p:nvPr/>
        </p:nvCxnSpPr>
        <p:spPr>
          <a:xfrm rot="10800000" flipV="1">
            <a:off x="5097049" y="1211465"/>
            <a:ext cx="793794" cy="4329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ángulo 79">
            <a:extLst>
              <a:ext uri="{FF2B5EF4-FFF2-40B4-BE49-F238E27FC236}">
                <a16:creationId xmlns:a16="http://schemas.microsoft.com/office/drawing/2014/main" id="{33B2279B-F80F-8257-B42A-2B4804EE5E8C}"/>
              </a:ext>
            </a:extLst>
          </p:cNvPr>
          <p:cNvSpPr/>
          <p:nvPr/>
        </p:nvSpPr>
        <p:spPr>
          <a:xfrm>
            <a:off x="9294616" y="2766645"/>
            <a:ext cx="1100505" cy="47879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24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a:ea typeface="+mn-ea"/>
                <a:cs typeface="+mn-cs"/>
              </a:rPr>
              <a:t>Algoritmo hábitos de riesgo</a:t>
            </a:r>
          </a:p>
        </p:txBody>
      </p:sp>
      <p:cxnSp>
        <p:nvCxnSpPr>
          <p:cNvPr id="34" name="Conector recto 80">
            <a:extLst>
              <a:ext uri="{FF2B5EF4-FFF2-40B4-BE49-F238E27FC236}">
                <a16:creationId xmlns:a16="http://schemas.microsoft.com/office/drawing/2014/main" id="{A70C51EA-5C63-2D77-455E-2A3EC9D64042}"/>
              </a:ext>
            </a:extLst>
          </p:cNvPr>
          <p:cNvCxnSpPr/>
          <p:nvPr/>
        </p:nvCxnSpPr>
        <p:spPr>
          <a:xfrm rot="10800000" flipV="1">
            <a:off x="5754574" y="3056613"/>
            <a:ext cx="3816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CuadroTexto 69">
            <a:extLst>
              <a:ext uri="{FF2B5EF4-FFF2-40B4-BE49-F238E27FC236}">
                <a16:creationId xmlns:a16="http://schemas.microsoft.com/office/drawing/2014/main" id="{885EA28B-DD8E-32CD-01F0-89CA68CAA316}"/>
              </a:ext>
            </a:extLst>
          </p:cNvPr>
          <p:cNvSpPr txBox="1"/>
          <p:nvPr/>
        </p:nvSpPr>
        <p:spPr>
          <a:xfrm>
            <a:off x="7940787" y="2908334"/>
            <a:ext cx="1175261" cy="24622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Calibri"/>
                <a:ea typeface="+mn-ea"/>
                <a:cs typeface="+mn-cs"/>
              </a:rPr>
              <a:t>Cambios estilo vida </a:t>
            </a:r>
          </a:p>
        </p:txBody>
      </p:sp>
      <p:sp>
        <p:nvSpPr>
          <p:cNvPr id="36" name="CuadroTexto 52">
            <a:extLst>
              <a:ext uri="{FF2B5EF4-FFF2-40B4-BE49-F238E27FC236}">
                <a16:creationId xmlns:a16="http://schemas.microsoft.com/office/drawing/2014/main" id="{747A3CF8-F574-30DD-3F70-7BC85FD52520}"/>
              </a:ext>
            </a:extLst>
          </p:cNvPr>
          <p:cNvSpPr txBox="1"/>
          <p:nvPr/>
        </p:nvSpPr>
        <p:spPr>
          <a:xfrm>
            <a:off x="5930334" y="2920550"/>
            <a:ext cx="1175261" cy="246221"/>
          </a:xfrm>
          <a:prstGeom prst="rect">
            <a:avLst/>
          </a:prstGeom>
          <a:solidFill>
            <a:srgbClr val="FF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Calibri"/>
                <a:ea typeface="+mn-ea"/>
                <a:cs typeface="+mn-cs"/>
              </a:rPr>
              <a:t>Cambios estilo vida </a:t>
            </a:r>
          </a:p>
        </p:txBody>
      </p:sp>
      <p:cxnSp>
        <p:nvCxnSpPr>
          <p:cNvPr id="37" name="Conector recto 82">
            <a:extLst>
              <a:ext uri="{FF2B5EF4-FFF2-40B4-BE49-F238E27FC236}">
                <a16:creationId xmlns:a16="http://schemas.microsoft.com/office/drawing/2014/main" id="{131D8198-ABE2-8C59-817E-8E1696CC4274}"/>
              </a:ext>
            </a:extLst>
          </p:cNvPr>
          <p:cNvCxnSpPr/>
          <p:nvPr/>
        </p:nvCxnSpPr>
        <p:spPr>
          <a:xfrm rot="10800000" flipV="1">
            <a:off x="7090455" y="3031445"/>
            <a:ext cx="879198" cy="44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ector recto de flecha 84">
            <a:extLst>
              <a:ext uri="{FF2B5EF4-FFF2-40B4-BE49-F238E27FC236}">
                <a16:creationId xmlns:a16="http://schemas.microsoft.com/office/drawing/2014/main" id="{FA5A979E-3BA1-A27A-B4FB-BEE98E85726E}"/>
              </a:ext>
            </a:extLst>
          </p:cNvPr>
          <p:cNvCxnSpPr>
            <a:cxnSpLocks/>
            <a:stCxn id="35" idx="3"/>
            <a:endCxn id="33" idx="1"/>
          </p:cNvCxnSpPr>
          <p:nvPr/>
        </p:nvCxnSpPr>
        <p:spPr>
          <a:xfrm flipV="1">
            <a:off x="9116048" y="3006043"/>
            <a:ext cx="1785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87">
            <a:extLst>
              <a:ext uri="{FF2B5EF4-FFF2-40B4-BE49-F238E27FC236}">
                <a16:creationId xmlns:a16="http://schemas.microsoft.com/office/drawing/2014/main" id="{7F01D967-2D8A-9150-A8F3-0B4308E97586}"/>
              </a:ext>
            </a:extLst>
          </p:cNvPr>
          <p:cNvCxnSpPr>
            <a:cxnSpLocks/>
          </p:cNvCxnSpPr>
          <p:nvPr/>
        </p:nvCxnSpPr>
        <p:spPr>
          <a:xfrm>
            <a:off x="6977152" y="5441140"/>
            <a:ext cx="977566" cy="4890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Rectángulo 88">
            <a:extLst>
              <a:ext uri="{FF2B5EF4-FFF2-40B4-BE49-F238E27FC236}">
                <a16:creationId xmlns:a16="http://schemas.microsoft.com/office/drawing/2014/main" id="{0026CBE7-2D6C-D14C-38C4-D57E804CAA54}"/>
              </a:ext>
            </a:extLst>
          </p:cNvPr>
          <p:cNvSpPr/>
          <p:nvPr/>
        </p:nvSpPr>
        <p:spPr>
          <a:xfrm>
            <a:off x="5838883" y="5012265"/>
            <a:ext cx="1820820" cy="4497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000000"/>
                </a:solidFill>
                <a:effectLst/>
                <a:uLnTx/>
                <a:uFillTx/>
                <a:latin typeface="Calibri"/>
                <a:ea typeface="+mn-ea"/>
                <a:cs typeface="+mn-cs"/>
              </a:rPr>
              <a:t>Control de objetivo a los 3 meses</a:t>
            </a:r>
          </a:p>
        </p:txBody>
      </p:sp>
      <p:cxnSp>
        <p:nvCxnSpPr>
          <p:cNvPr id="41" name="Conector recto de flecha 90">
            <a:extLst>
              <a:ext uri="{FF2B5EF4-FFF2-40B4-BE49-F238E27FC236}">
                <a16:creationId xmlns:a16="http://schemas.microsoft.com/office/drawing/2014/main" id="{1CBAA6AC-C412-D80D-EFD4-A222EF2A6D2A}"/>
              </a:ext>
            </a:extLst>
          </p:cNvPr>
          <p:cNvCxnSpPr>
            <a:cxnSpLocks/>
          </p:cNvCxnSpPr>
          <p:nvPr/>
        </p:nvCxnSpPr>
        <p:spPr>
          <a:xfrm rot="5400000">
            <a:off x="8559256" y="5143161"/>
            <a:ext cx="1529620" cy="132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CuadroTexto 94">
            <a:extLst>
              <a:ext uri="{FF2B5EF4-FFF2-40B4-BE49-F238E27FC236}">
                <a16:creationId xmlns:a16="http://schemas.microsoft.com/office/drawing/2014/main" id="{2C5EB39C-2249-2A5F-902B-BC21C5B5A884}"/>
              </a:ext>
            </a:extLst>
          </p:cNvPr>
          <p:cNvSpPr txBox="1"/>
          <p:nvPr/>
        </p:nvSpPr>
        <p:spPr>
          <a:xfrm>
            <a:off x="7651628" y="5006825"/>
            <a:ext cx="175805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s-ES_tradnl" sz="1000" b="0" i="0" u="none" strike="noStrike" kern="1200" cap="none" spc="0" normalizeH="0" baseline="0" noProof="0" dirty="0">
                <a:ln>
                  <a:noFill/>
                </a:ln>
                <a:solidFill>
                  <a:prstClr val="black"/>
                </a:solidFill>
                <a:effectLst/>
                <a:uLnTx/>
                <a:uFillTx/>
                <a:latin typeface="Calibri"/>
                <a:ea typeface="+mn-ea"/>
                <a:cs typeface="+mn-cs"/>
              </a:rPr>
              <a:t> HTA mal controlada</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s-ES_tradnl" sz="1000" b="0" i="0" u="none" strike="noStrike" kern="1200" cap="none" spc="0" normalizeH="0" baseline="0" noProof="0" dirty="0">
                <a:ln>
                  <a:noFill/>
                </a:ln>
                <a:solidFill>
                  <a:prstClr val="black"/>
                </a:solidFill>
                <a:effectLst/>
                <a:uLnTx/>
                <a:uFillTx/>
                <a:latin typeface="Calibri"/>
                <a:ea typeface="+mn-ea"/>
                <a:cs typeface="+mn-cs"/>
              </a:rPr>
              <a:t> HTA resistente</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s-ES_tradnl" sz="1000" b="0" i="0" u="none" strike="noStrike" kern="1200" cap="none" spc="0" normalizeH="0" baseline="0" noProof="0" dirty="0">
                <a:ln>
                  <a:noFill/>
                </a:ln>
                <a:solidFill>
                  <a:prstClr val="black"/>
                </a:solidFill>
                <a:effectLst/>
                <a:uLnTx/>
                <a:uFillTx/>
                <a:latin typeface="Calibri"/>
                <a:ea typeface="+mn-ea"/>
                <a:cs typeface="+mn-cs"/>
              </a:rPr>
              <a:t>Sospecha HTA secundaria</a:t>
            </a:r>
          </a:p>
        </p:txBody>
      </p:sp>
      <p:sp>
        <p:nvSpPr>
          <p:cNvPr id="43" name="Rectángulo 97">
            <a:extLst>
              <a:ext uri="{FF2B5EF4-FFF2-40B4-BE49-F238E27FC236}">
                <a16:creationId xmlns:a16="http://schemas.microsoft.com/office/drawing/2014/main" id="{4FBE680B-56EC-CCE5-E676-AF3636E4FA60}"/>
              </a:ext>
            </a:extLst>
          </p:cNvPr>
          <p:cNvSpPr/>
          <p:nvPr/>
        </p:nvSpPr>
        <p:spPr>
          <a:xfrm>
            <a:off x="7788868" y="5942923"/>
            <a:ext cx="1681278" cy="376947"/>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UNIDAD DE RIESGO CV</a:t>
            </a:r>
            <a:r>
              <a:rPr kumimoji="0" lang="es-ES" sz="1100" b="0" i="0" u="none" strike="noStrike" kern="1200" cap="none" spc="0" normalizeH="0" baseline="30000" noProof="0" dirty="0">
                <a:ln>
                  <a:noFill/>
                </a:ln>
                <a:solidFill>
                  <a:prstClr val="black"/>
                </a:solidFill>
                <a:effectLst/>
                <a:uLnTx/>
                <a:uFillTx/>
                <a:latin typeface="Calibri"/>
                <a:ea typeface="+mn-ea"/>
                <a:cs typeface="+mn-cs"/>
              </a:rPr>
              <a:t>b</a:t>
            </a:r>
          </a:p>
        </p:txBody>
      </p:sp>
      <p:sp>
        <p:nvSpPr>
          <p:cNvPr id="44" name="CuadroTexto 104">
            <a:extLst>
              <a:ext uri="{FF2B5EF4-FFF2-40B4-BE49-F238E27FC236}">
                <a16:creationId xmlns:a16="http://schemas.microsoft.com/office/drawing/2014/main" id="{DED0723B-577B-FD28-BDE8-DDE0F4254D53}"/>
              </a:ext>
            </a:extLst>
          </p:cNvPr>
          <p:cNvSpPr txBox="1"/>
          <p:nvPr/>
        </p:nvSpPr>
        <p:spPr>
          <a:xfrm>
            <a:off x="7684753" y="6325421"/>
            <a:ext cx="1920366" cy="430887"/>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dirty="0">
                <a:ln>
                  <a:noFill/>
                </a:ln>
                <a:solidFill>
                  <a:prstClr val="black"/>
                </a:solidFill>
                <a:effectLst/>
                <a:uLnTx/>
                <a:uFillTx/>
                <a:latin typeface="Calibri"/>
                <a:ea typeface="+mn-ea"/>
                <a:cs typeface="+mn-cs"/>
              </a:rPr>
              <a:t>Informe de alta con pautas tratamiento</a:t>
            </a:r>
          </a:p>
        </p:txBody>
      </p:sp>
      <p:sp>
        <p:nvSpPr>
          <p:cNvPr id="45" name="Rectángulo 48">
            <a:extLst>
              <a:ext uri="{FF2B5EF4-FFF2-40B4-BE49-F238E27FC236}">
                <a16:creationId xmlns:a16="http://schemas.microsoft.com/office/drawing/2014/main" id="{AE7717B2-A4A0-6CAA-B6CD-466FEC74FEF4}"/>
              </a:ext>
            </a:extLst>
          </p:cNvPr>
          <p:cNvSpPr/>
          <p:nvPr/>
        </p:nvSpPr>
        <p:spPr>
          <a:xfrm>
            <a:off x="4104678" y="4069720"/>
            <a:ext cx="1707660" cy="95292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000000"/>
                </a:solidFill>
                <a:effectLst/>
                <a:uLnTx/>
                <a:uFillTx/>
                <a:latin typeface="Calibri"/>
                <a:ea typeface="+mn-ea"/>
                <a:cs typeface="+mn-cs"/>
              </a:rPr>
              <a:t>Si tratamiento farmacológico: Control de objetivo a los 3 meses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000000"/>
                </a:solidFill>
                <a:effectLst/>
                <a:uLnTx/>
                <a:uFillTx/>
                <a:latin typeface="Calibri"/>
                <a:ea typeface="+mn-ea"/>
                <a:cs typeface="+mn-cs"/>
              </a:rPr>
              <a:t>Si no tratamiento farmacológico: control al año</a:t>
            </a:r>
          </a:p>
        </p:txBody>
      </p:sp>
      <p:sp>
        <p:nvSpPr>
          <p:cNvPr id="46" name="CuadroTexto 2">
            <a:extLst>
              <a:ext uri="{FF2B5EF4-FFF2-40B4-BE49-F238E27FC236}">
                <a16:creationId xmlns:a16="http://schemas.microsoft.com/office/drawing/2014/main" id="{70870897-11B4-410B-1314-CD462FCB122E}"/>
              </a:ext>
            </a:extLst>
          </p:cNvPr>
          <p:cNvSpPr txBox="1"/>
          <p:nvPr/>
        </p:nvSpPr>
        <p:spPr>
          <a:xfrm>
            <a:off x="44119" y="6233088"/>
            <a:ext cx="7547999" cy="523220"/>
          </a:xfrm>
          <a:prstGeom prst="rect">
            <a:avLst/>
          </a:prstGeom>
          <a:noFill/>
        </p:spPr>
        <p:txBody>
          <a:bodyPr wrap="square">
            <a:spAutoFit/>
          </a:bodyPr>
          <a:lstStyle/>
          <a:p>
            <a:r>
              <a:rPr lang="es-ES_tradnl" sz="700" baseline="30000" dirty="0"/>
              <a:t>1</a:t>
            </a:r>
            <a:r>
              <a:rPr lang="es-ES_tradnl" sz="700" dirty="0"/>
              <a:t>ESC/ESH </a:t>
            </a:r>
            <a:r>
              <a:rPr lang="es-ES_tradnl" sz="700" dirty="0" err="1"/>
              <a:t>Guidelines</a:t>
            </a:r>
            <a:r>
              <a:rPr lang="es-ES_tradnl" sz="700" dirty="0"/>
              <a:t> </a:t>
            </a:r>
            <a:r>
              <a:rPr lang="es-ES_tradnl" sz="700" dirty="0" err="1"/>
              <a:t>for</a:t>
            </a:r>
            <a:r>
              <a:rPr lang="es-ES_tradnl" sz="700" dirty="0"/>
              <a:t> </a:t>
            </a:r>
            <a:r>
              <a:rPr lang="es-ES_tradnl" sz="700" dirty="0" err="1"/>
              <a:t>the</a:t>
            </a:r>
            <a:r>
              <a:rPr lang="es-ES_tradnl" sz="700" dirty="0"/>
              <a:t> </a:t>
            </a:r>
            <a:r>
              <a:rPr lang="es-ES_tradnl" sz="700" dirty="0" err="1"/>
              <a:t>management</a:t>
            </a:r>
            <a:r>
              <a:rPr lang="es-ES_tradnl" sz="700" dirty="0"/>
              <a:t> </a:t>
            </a:r>
            <a:r>
              <a:rPr lang="es-ES_tradnl" sz="700" dirty="0" err="1"/>
              <a:t>of</a:t>
            </a:r>
            <a:r>
              <a:rPr lang="es-ES_tradnl" sz="700" dirty="0"/>
              <a:t> arterial </a:t>
            </a:r>
            <a:r>
              <a:rPr lang="es-ES_tradnl" sz="700" dirty="0" err="1"/>
              <a:t>hypertension</a:t>
            </a:r>
            <a:r>
              <a:rPr lang="es-ES_tradnl" sz="700" dirty="0"/>
              <a:t>. </a:t>
            </a:r>
            <a:r>
              <a:rPr lang="es-ES_tradnl" sz="700" i="1" dirty="0" err="1"/>
              <a:t>European</a:t>
            </a:r>
            <a:r>
              <a:rPr lang="es-ES_tradnl" sz="700" i="1" dirty="0"/>
              <a:t> Heart Journal:34;2159–2219; </a:t>
            </a:r>
            <a:r>
              <a:rPr lang="es-ES_tradnl" sz="700" baseline="30000" dirty="0"/>
              <a:t>2</a:t>
            </a:r>
            <a:r>
              <a:rPr lang="es-ES" sz="700" dirty="0"/>
              <a:t>Gijón-Conde T, et al. Documento de la Sociedad Española de Hipertensión-Liga Española para la Lucha contra la Hipertensión Arterial (SEH-LELHA) sobre las guías ACC/AHA 2017 de hipertensión arterial. </a:t>
            </a:r>
            <a:r>
              <a:rPr lang="es-ES" sz="700" dirty="0" err="1"/>
              <a:t>Hipertens</a:t>
            </a:r>
            <a:r>
              <a:rPr lang="es-ES" sz="700" dirty="0"/>
              <a:t> Riesgo </a:t>
            </a:r>
            <a:r>
              <a:rPr lang="es-ES" sz="700" dirty="0" err="1"/>
              <a:t>Vasc</a:t>
            </a:r>
            <a:r>
              <a:rPr lang="es-ES" sz="700" dirty="0"/>
              <a:t>. 2018. </a:t>
            </a:r>
            <a:r>
              <a:rPr lang="es-ES" sz="700" dirty="0">
                <a:hlinkClick r:id="rId2"/>
              </a:rPr>
              <a:t>https://doi.org/10.1016/j.hipert.2018.04.001</a:t>
            </a:r>
            <a:r>
              <a:rPr lang="es-ES" sz="700" dirty="0"/>
              <a:t>; 32017 ACC/AHA/AAPA/ABC/ACPM/AGS/</a:t>
            </a:r>
            <a:r>
              <a:rPr lang="es-ES" sz="700" dirty="0" err="1"/>
              <a:t>APhA</a:t>
            </a:r>
            <a:r>
              <a:rPr lang="es-ES" sz="700" dirty="0"/>
              <a:t>/ASH/ASPC/NMA/PCNA </a:t>
            </a:r>
            <a:r>
              <a:rPr lang="es-ES" sz="700" dirty="0" err="1"/>
              <a:t>Guideline</a:t>
            </a:r>
            <a:r>
              <a:rPr lang="es-ES" sz="700" dirty="0"/>
              <a:t> </a:t>
            </a:r>
            <a:r>
              <a:rPr lang="es-ES" sz="700" dirty="0" err="1"/>
              <a:t>for</a:t>
            </a:r>
            <a:r>
              <a:rPr lang="es-ES" sz="700" dirty="0"/>
              <a:t> </a:t>
            </a:r>
            <a:r>
              <a:rPr lang="en-US" sz="700" dirty="0"/>
              <a:t>the Prevention, Detection, Evaluation, and Management of High Blood Pressure in </a:t>
            </a:r>
            <a:r>
              <a:rPr lang="es-ES" sz="700" dirty="0" err="1"/>
              <a:t>Adults</a:t>
            </a:r>
            <a:r>
              <a:rPr lang="es-ES" sz="700" dirty="0"/>
              <a:t>.</a:t>
            </a:r>
            <a:r>
              <a:rPr lang="en-US" sz="700" dirty="0"/>
              <a:t> J Am Coll </a:t>
            </a:r>
            <a:r>
              <a:rPr lang="en-US" sz="700" dirty="0" err="1"/>
              <a:t>Cardiol</a:t>
            </a:r>
            <a:r>
              <a:rPr lang="en-US" sz="700" dirty="0"/>
              <a:t>. Sep 2017, 23976; DOI: 10.1016/j.jacc.2017.07.745.</a:t>
            </a:r>
            <a:endParaRPr lang="es-ES" sz="700" dirty="0"/>
          </a:p>
        </p:txBody>
      </p:sp>
    </p:spTree>
    <p:extLst>
      <p:ext uri="{BB962C8B-B14F-4D97-AF65-F5344CB8AC3E}">
        <p14:creationId xmlns:p14="http://schemas.microsoft.com/office/powerpoint/2010/main" val="1302379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ChangeArrowheads="1"/>
          </p:cNvSpPr>
          <p:nvPr>
            <p:ph type="title"/>
          </p:nvPr>
        </p:nvSpPr>
        <p:spPr>
          <a:xfrm>
            <a:off x="614127" y="844947"/>
            <a:ext cx="9776782" cy="646906"/>
          </a:xfrm>
        </p:spPr>
        <p:txBody>
          <a:bodyPr>
            <a:normAutofit fontScale="90000"/>
          </a:bodyPr>
          <a:lstStyle/>
          <a:p>
            <a:r>
              <a:rPr lang="es-ES_tradnl" sz="2400" i="1" dirty="0">
                <a:latin typeface="Arial" panose="020B0604020202020204" pitchFamily="34" charset="0"/>
                <a:cs typeface="Arial" panose="020B0604020202020204" pitchFamily="34" charset="0"/>
              </a:rPr>
              <a:t>EXONERACIÓN DE RESPONSABILIDAD Y USO DE LA PRESENTACIÓN</a:t>
            </a:r>
            <a:endParaRPr lang="en-GB" sz="2400" dirty="0">
              <a:latin typeface="Arial" panose="020B0604020202020204" pitchFamily="34" charset="0"/>
              <a:cs typeface="Arial" panose="020B0604020202020204" pitchFamily="34" charset="0"/>
            </a:endParaRPr>
          </a:p>
        </p:txBody>
      </p:sp>
      <p:sp>
        <p:nvSpPr>
          <p:cNvPr id="119810" name="Rectangle 7"/>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tx1"/>
                </a:solidFill>
                <a:latin typeface="Arial" pitchFamily="34" charset="0"/>
                <a:cs typeface="Arial" pitchFamily="34" charset="0"/>
              </a:defRPr>
            </a:lvl1pPr>
            <a:lvl2pPr marL="742950" indent="-285750" eaLnBrk="0" hangingPunct="0">
              <a:defRPr sz="1000" b="1">
                <a:solidFill>
                  <a:schemeClr val="tx1"/>
                </a:solidFill>
                <a:latin typeface="Arial" pitchFamily="34" charset="0"/>
                <a:cs typeface="Arial" pitchFamily="34" charset="0"/>
              </a:defRPr>
            </a:lvl2pPr>
            <a:lvl3pPr marL="1143000" indent="-228600" eaLnBrk="0" hangingPunct="0">
              <a:defRPr sz="1000" b="1">
                <a:solidFill>
                  <a:schemeClr val="tx1"/>
                </a:solidFill>
                <a:latin typeface="Arial" pitchFamily="34" charset="0"/>
                <a:cs typeface="Arial" pitchFamily="34" charset="0"/>
              </a:defRPr>
            </a:lvl3pPr>
            <a:lvl4pPr marL="1600200" indent="-228600" eaLnBrk="0" hangingPunct="0">
              <a:defRPr sz="1000" b="1">
                <a:solidFill>
                  <a:schemeClr val="tx1"/>
                </a:solidFill>
                <a:latin typeface="Arial" pitchFamily="34" charset="0"/>
                <a:cs typeface="Arial" pitchFamily="34" charset="0"/>
              </a:defRPr>
            </a:lvl4pPr>
            <a:lvl5pPr marL="2057400" indent="-228600" eaLnBrk="0" hangingPunct="0">
              <a:defRPr sz="10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cs typeface="Arial" pitchFamily="34" charset="0"/>
              </a:defRPr>
            </a:lvl9pPr>
          </a:lstStyle>
          <a:p>
            <a:fld id="{32EA287A-4447-4622-865A-C6AF26EA7207}" type="slidenum">
              <a:rPr lang="es-ES" sz="900">
                <a:solidFill>
                  <a:srgbClr val="FFFFFF"/>
                </a:solidFill>
              </a:rPr>
              <a:pPr/>
              <a:t>2</a:t>
            </a:fld>
            <a:endParaRPr lang="es-ES" sz="900" dirty="0">
              <a:solidFill>
                <a:srgbClr val="FFFFFF"/>
              </a:solidFill>
            </a:endParaRPr>
          </a:p>
        </p:txBody>
      </p:sp>
      <p:sp>
        <p:nvSpPr>
          <p:cNvPr id="119812" name="Text Box 3" descr="Diagonal hacia abajo ancha"/>
          <p:cNvSpPr txBox="1">
            <a:spLocks noChangeArrowheads="1"/>
          </p:cNvSpPr>
          <p:nvPr/>
        </p:nvSpPr>
        <p:spPr bwMode="auto">
          <a:xfrm>
            <a:off x="8762918" y="674688"/>
            <a:ext cx="55399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1000" b="1">
                <a:solidFill>
                  <a:schemeClr val="tx1"/>
                </a:solidFill>
                <a:latin typeface="Arial" pitchFamily="34" charset="0"/>
                <a:cs typeface="Arial" pitchFamily="34" charset="0"/>
              </a:defRPr>
            </a:lvl1pPr>
            <a:lvl2pPr marL="742950" indent="-285750" eaLnBrk="0" hangingPunct="0">
              <a:defRPr sz="1000" b="1">
                <a:solidFill>
                  <a:schemeClr val="tx1"/>
                </a:solidFill>
                <a:latin typeface="Arial" pitchFamily="34" charset="0"/>
                <a:cs typeface="Arial" pitchFamily="34" charset="0"/>
              </a:defRPr>
            </a:lvl2pPr>
            <a:lvl3pPr marL="1143000" indent="-228600" eaLnBrk="0" hangingPunct="0">
              <a:defRPr sz="1000" b="1">
                <a:solidFill>
                  <a:schemeClr val="tx1"/>
                </a:solidFill>
                <a:latin typeface="Arial" pitchFamily="34" charset="0"/>
                <a:cs typeface="Arial" pitchFamily="34" charset="0"/>
              </a:defRPr>
            </a:lvl3pPr>
            <a:lvl4pPr marL="1600200" indent="-228600" eaLnBrk="0" hangingPunct="0">
              <a:defRPr sz="1000" b="1">
                <a:solidFill>
                  <a:schemeClr val="tx1"/>
                </a:solidFill>
                <a:latin typeface="Arial" pitchFamily="34" charset="0"/>
                <a:cs typeface="Arial" pitchFamily="34" charset="0"/>
              </a:defRPr>
            </a:lvl4pPr>
            <a:lvl5pPr marL="2057400" indent="-228600" eaLnBrk="0" hangingPunct="0">
              <a:defRPr sz="10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cs typeface="Arial" pitchFamily="34" charset="0"/>
              </a:defRPr>
            </a:lvl9pPr>
          </a:lstStyle>
          <a:p>
            <a:pPr algn="r">
              <a:spcBef>
                <a:spcPct val="50000"/>
              </a:spcBef>
            </a:pPr>
            <a:endParaRPr lang="es-ES" sz="2400" b="0" dirty="0">
              <a:solidFill>
                <a:srgbClr val="000000"/>
              </a:solidFill>
              <a:latin typeface="Times" pitchFamily="18" charset="0"/>
            </a:endParaRPr>
          </a:p>
        </p:txBody>
      </p:sp>
      <p:sp>
        <p:nvSpPr>
          <p:cNvPr id="119813" name="Text Box 4"/>
          <p:cNvSpPr txBox="1">
            <a:spLocks noChangeArrowheads="1"/>
          </p:cNvSpPr>
          <p:nvPr/>
        </p:nvSpPr>
        <p:spPr bwMode="auto">
          <a:xfrm>
            <a:off x="614127" y="1792649"/>
            <a:ext cx="1096374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73125" eaLnBrk="0" hangingPunct="0">
              <a:defRPr sz="1000" b="1">
                <a:solidFill>
                  <a:schemeClr val="tx1"/>
                </a:solidFill>
                <a:latin typeface="Arial" pitchFamily="34" charset="0"/>
                <a:cs typeface="Arial" pitchFamily="34" charset="0"/>
              </a:defRPr>
            </a:lvl1pPr>
            <a:lvl2pPr marL="742950" indent="-285750" defTabSz="873125" eaLnBrk="0" hangingPunct="0">
              <a:defRPr sz="1000" b="1">
                <a:solidFill>
                  <a:schemeClr val="tx1"/>
                </a:solidFill>
                <a:latin typeface="Arial" pitchFamily="34" charset="0"/>
                <a:cs typeface="Arial" pitchFamily="34" charset="0"/>
              </a:defRPr>
            </a:lvl2pPr>
            <a:lvl3pPr marL="1143000" indent="-228600" defTabSz="873125" eaLnBrk="0" hangingPunct="0">
              <a:defRPr sz="1000" b="1">
                <a:solidFill>
                  <a:schemeClr val="tx1"/>
                </a:solidFill>
                <a:latin typeface="Arial" pitchFamily="34" charset="0"/>
                <a:cs typeface="Arial" pitchFamily="34" charset="0"/>
              </a:defRPr>
            </a:lvl3pPr>
            <a:lvl4pPr marL="1600200" indent="-228600" defTabSz="873125" eaLnBrk="0" hangingPunct="0">
              <a:defRPr sz="1000" b="1">
                <a:solidFill>
                  <a:schemeClr val="tx1"/>
                </a:solidFill>
                <a:latin typeface="Arial" pitchFamily="34" charset="0"/>
                <a:cs typeface="Arial" pitchFamily="34" charset="0"/>
              </a:defRPr>
            </a:lvl4pPr>
            <a:lvl5pPr marL="2057400" indent="-228600" defTabSz="873125" eaLnBrk="0" hangingPunct="0">
              <a:defRPr sz="1000" b="1">
                <a:solidFill>
                  <a:schemeClr val="tx1"/>
                </a:solidFill>
                <a:latin typeface="Arial" pitchFamily="34" charset="0"/>
                <a:cs typeface="Arial" pitchFamily="34" charset="0"/>
              </a:defRPr>
            </a:lvl5pPr>
            <a:lvl6pPr marL="2514600" indent="-228600" defTabSz="873125" eaLnBrk="0" fontAlgn="base" hangingPunct="0">
              <a:spcBef>
                <a:spcPct val="0"/>
              </a:spcBef>
              <a:spcAft>
                <a:spcPct val="0"/>
              </a:spcAft>
              <a:defRPr sz="1000" b="1">
                <a:solidFill>
                  <a:schemeClr val="tx1"/>
                </a:solidFill>
                <a:latin typeface="Arial" pitchFamily="34" charset="0"/>
                <a:cs typeface="Arial" pitchFamily="34" charset="0"/>
              </a:defRPr>
            </a:lvl6pPr>
            <a:lvl7pPr marL="2971800" indent="-228600" defTabSz="873125" eaLnBrk="0" fontAlgn="base" hangingPunct="0">
              <a:spcBef>
                <a:spcPct val="0"/>
              </a:spcBef>
              <a:spcAft>
                <a:spcPct val="0"/>
              </a:spcAft>
              <a:defRPr sz="1000" b="1">
                <a:solidFill>
                  <a:schemeClr val="tx1"/>
                </a:solidFill>
                <a:latin typeface="Arial" pitchFamily="34" charset="0"/>
                <a:cs typeface="Arial" pitchFamily="34" charset="0"/>
              </a:defRPr>
            </a:lvl7pPr>
            <a:lvl8pPr marL="3429000" indent="-228600" defTabSz="873125" eaLnBrk="0" fontAlgn="base" hangingPunct="0">
              <a:spcBef>
                <a:spcPct val="0"/>
              </a:spcBef>
              <a:spcAft>
                <a:spcPct val="0"/>
              </a:spcAft>
              <a:defRPr sz="1000" b="1">
                <a:solidFill>
                  <a:schemeClr val="tx1"/>
                </a:solidFill>
                <a:latin typeface="Arial" pitchFamily="34" charset="0"/>
                <a:cs typeface="Arial" pitchFamily="34" charset="0"/>
              </a:defRPr>
            </a:lvl8pPr>
            <a:lvl9pPr marL="3886200" indent="-228600" defTabSz="873125" eaLnBrk="0" fontAlgn="base" hangingPunct="0">
              <a:spcBef>
                <a:spcPct val="0"/>
              </a:spcBef>
              <a:spcAft>
                <a:spcPct val="0"/>
              </a:spcAft>
              <a:defRPr sz="1000" b="1">
                <a:solidFill>
                  <a:schemeClr val="tx1"/>
                </a:solidFill>
                <a:latin typeface="Arial" pitchFamily="34" charset="0"/>
                <a:cs typeface="Arial" pitchFamily="34" charset="0"/>
              </a:defRPr>
            </a:lvl9pPr>
          </a:lstStyle>
          <a:p>
            <a:pPr algn="just"/>
            <a:r>
              <a:rPr lang="es-ES" sz="1300" b="0" dirty="0"/>
              <a:t>Este documento (la “Presentación”) ha sido preparado</a:t>
            </a:r>
            <a:r>
              <a:rPr lang="es-ES" sz="1300" b="0" dirty="0">
                <a:solidFill>
                  <a:srgbClr val="FF0000"/>
                </a:solidFill>
              </a:rPr>
              <a:t> </a:t>
            </a:r>
            <a:r>
              <a:rPr lang="es-ES" sz="1300" b="0" dirty="0"/>
              <a:t>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p>
          <a:p>
            <a:pPr algn="just"/>
            <a:endParaRPr lang="es-ES" sz="1300" b="0" dirty="0"/>
          </a:p>
          <a:p>
            <a:pPr algn="just"/>
            <a:r>
              <a:rPr lang="es-ES" sz="1300" b="0" dirty="0"/>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algn="just"/>
            <a:endParaRPr lang="es-ES" sz="1300" b="0" dirty="0"/>
          </a:p>
          <a:p>
            <a:pPr algn="just"/>
            <a:r>
              <a:rPr lang="es-ES" sz="1300" b="0" dirty="0"/>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p>
          <a:p>
            <a:pPr algn="just"/>
            <a:endParaRPr lang="es-ES" sz="1300" b="0" dirty="0"/>
          </a:p>
          <a:p>
            <a:pPr algn="just"/>
            <a:r>
              <a:rPr lang="es-ES" sz="1300" b="0" dirty="0"/>
              <a:t>Igualmente, todos los nombres comerciales, marcas o signos distintivos de cualquier clase contenidos en la Presentación están protegidos por la Ley.</a:t>
            </a:r>
          </a:p>
          <a:p>
            <a:pPr algn="just"/>
            <a:endParaRPr lang="es-ES" sz="1300" b="0" dirty="0"/>
          </a:p>
          <a:p>
            <a:pPr algn="just"/>
            <a:r>
              <a:rPr lang="es-ES" sz="1300" b="0" dirty="0"/>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lang="en-US" sz="1300" b="0" dirty="0"/>
          </a:p>
        </p:txBody>
      </p:sp>
    </p:spTree>
    <p:extLst>
      <p:ext uri="{BB962C8B-B14F-4D97-AF65-F5344CB8AC3E}">
        <p14:creationId xmlns:p14="http://schemas.microsoft.com/office/powerpoint/2010/main" val="281399755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EA0281F-B1C6-7002-0658-7CA7C2C49A5D}"/>
              </a:ext>
            </a:extLst>
          </p:cNvPr>
          <p:cNvSpPr txBox="1"/>
          <p:nvPr/>
        </p:nvSpPr>
        <p:spPr>
          <a:xfrm>
            <a:off x="352179" y="355403"/>
            <a:ext cx="6884384" cy="338554"/>
          </a:xfrm>
          <a:prstGeom prst="rect">
            <a:avLst/>
          </a:prstGeom>
          <a:noFill/>
        </p:spPr>
        <p:txBody>
          <a:bodyPr wrap="square" rtlCol="0">
            <a:spAutoFit/>
          </a:bodyPr>
          <a:lstStyle/>
          <a:p>
            <a:r>
              <a:rPr lang="es-ES_tradnl" sz="1600" b="1" baseline="30000" dirty="0" err="1"/>
              <a:t>a</a:t>
            </a:r>
            <a:r>
              <a:rPr lang="es-ES_tradnl" sz="1600" b="1" dirty="0" err="1"/>
              <a:t>Estratificación</a:t>
            </a:r>
            <a:r>
              <a:rPr lang="es-ES_tradnl" sz="1600" b="1" dirty="0"/>
              <a:t> del riesgo cardiovascular en pacientes con HTA</a:t>
            </a:r>
            <a:r>
              <a:rPr lang="es-ES_tradnl" sz="1600" b="1" baseline="30000" dirty="0"/>
              <a:t>1</a:t>
            </a:r>
          </a:p>
        </p:txBody>
      </p:sp>
      <p:sp>
        <p:nvSpPr>
          <p:cNvPr id="5" name="CuadroTexto 4">
            <a:extLst>
              <a:ext uri="{FF2B5EF4-FFF2-40B4-BE49-F238E27FC236}">
                <a16:creationId xmlns:a16="http://schemas.microsoft.com/office/drawing/2014/main" id="{69E54ADE-D84D-EA1E-2AB7-F83D3BC50207}"/>
              </a:ext>
            </a:extLst>
          </p:cNvPr>
          <p:cNvSpPr txBox="1"/>
          <p:nvPr/>
        </p:nvSpPr>
        <p:spPr>
          <a:xfrm>
            <a:off x="122676" y="6198141"/>
            <a:ext cx="11946645" cy="600164"/>
          </a:xfrm>
          <a:prstGeom prst="rect">
            <a:avLst/>
          </a:prstGeom>
          <a:noFill/>
        </p:spPr>
        <p:txBody>
          <a:bodyPr wrap="square" rtlCol="0">
            <a:spAutoFit/>
          </a:bodyPr>
          <a:lstStyle/>
          <a:p>
            <a:r>
              <a:rPr lang="es-ES_tradnl" sz="900" dirty="0"/>
              <a:t>ECV: enfermedad cardiovascular; IMC: índice de masa corporal; PA: presión arterial; </a:t>
            </a:r>
            <a:r>
              <a:rPr lang="es-ES_tradnl" sz="900" dirty="0" err="1"/>
              <a:t>TFGe</a:t>
            </a:r>
            <a:r>
              <a:rPr lang="es-ES_tradnl" sz="900" dirty="0"/>
              <a:t>: tasa de filtración glomerular estimada; </a:t>
            </a:r>
          </a:p>
          <a:p>
            <a:r>
              <a:rPr lang="es-ES_tradnl" sz="800" baseline="30000" dirty="0"/>
              <a:t>1</a:t>
            </a:r>
            <a:r>
              <a:rPr lang="es-ES_tradnl" sz="800" dirty="0"/>
              <a:t>ESC/ESH </a:t>
            </a:r>
            <a:r>
              <a:rPr lang="es-ES_tradnl" sz="800" dirty="0" err="1"/>
              <a:t>Guidelines</a:t>
            </a:r>
            <a:r>
              <a:rPr lang="es-ES_tradnl" sz="800" dirty="0"/>
              <a:t> </a:t>
            </a:r>
            <a:r>
              <a:rPr lang="es-ES_tradnl" sz="800" dirty="0" err="1"/>
              <a:t>for</a:t>
            </a:r>
            <a:r>
              <a:rPr lang="es-ES_tradnl" sz="800" dirty="0"/>
              <a:t> </a:t>
            </a:r>
            <a:r>
              <a:rPr lang="es-ES_tradnl" sz="800" dirty="0" err="1"/>
              <a:t>the</a:t>
            </a:r>
            <a:r>
              <a:rPr lang="es-ES_tradnl" sz="800" dirty="0"/>
              <a:t> </a:t>
            </a:r>
            <a:r>
              <a:rPr lang="es-ES_tradnl" sz="800" dirty="0" err="1"/>
              <a:t>management</a:t>
            </a:r>
            <a:r>
              <a:rPr lang="es-ES_tradnl" sz="800" dirty="0"/>
              <a:t> </a:t>
            </a:r>
            <a:r>
              <a:rPr lang="es-ES_tradnl" sz="800" dirty="0" err="1"/>
              <a:t>of</a:t>
            </a:r>
            <a:r>
              <a:rPr lang="es-ES_tradnl" sz="800" dirty="0"/>
              <a:t> arterial </a:t>
            </a:r>
            <a:r>
              <a:rPr lang="es-ES_tradnl" sz="800" dirty="0" err="1"/>
              <a:t>hypertension</a:t>
            </a:r>
            <a:r>
              <a:rPr lang="es-ES_tradnl" sz="800" dirty="0"/>
              <a:t>. </a:t>
            </a:r>
            <a:r>
              <a:rPr lang="es-ES_tradnl" sz="800" i="1" dirty="0"/>
              <a:t>European </a:t>
            </a:r>
            <a:r>
              <a:rPr lang="es-ES_tradnl" sz="800" i="1" dirty="0" err="1"/>
              <a:t>Heart</a:t>
            </a:r>
            <a:r>
              <a:rPr lang="es-ES_tradnl" sz="800" i="1" dirty="0"/>
              <a:t> Journal:34;2159–2219; </a:t>
            </a:r>
            <a:r>
              <a:rPr lang="es-ES_tradnl" sz="800" baseline="30000" dirty="0"/>
              <a:t>2</a:t>
            </a:r>
            <a:r>
              <a:rPr lang="es-ES" sz="800" dirty="0"/>
              <a:t>Gijón-Conde T, et al. Documento de la Sociedad Española de Hipertensión-Liga Española para la Lucha contra la Hipertensión Arterial (SEH-LELHA) sobre las guías ACC/AHA 2017 de hipertensión arterial. Hipertens Riesgo Vasc. 2018. </a:t>
            </a:r>
            <a:r>
              <a:rPr lang="es-ES" sz="800" dirty="0">
                <a:hlinkClick r:id="rId2"/>
              </a:rPr>
              <a:t>https://doi.org/10.1016/j.hipert.2018.04.001</a:t>
            </a:r>
            <a:r>
              <a:rPr lang="es-ES" sz="800" dirty="0"/>
              <a:t>; 32017 ACC/AHA/AAPA/ABC/ACPM/AGS/APhA/ASH/ASPC/NMA/PCNA Guideline for </a:t>
            </a:r>
            <a:r>
              <a:rPr lang="en-US" sz="800" dirty="0"/>
              <a:t>the Prevention, Detection, Evaluation, and Management of High Blood Pressure in </a:t>
            </a:r>
            <a:r>
              <a:rPr lang="es-ES" sz="800" dirty="0"/>
              <a:t>Adults.</a:t>
            </a:r>
            <a:r>
              <a:rPr lang="en-US" sz="800" dirty="0"/>
              <a:t> J Am </a:t>
            </a:r>
            <a:r>
              <a:rPr lang="en-US" sz="800" dirty="0" err="1"/>
              <a:t>Coll</a:t>
            </a:r>
            <a:r>
              <a:rPr lang="en-US" sz="800" dirty="0"/>
              <a:t> </a:t>
            </a:r>
            <a:r>
              <a:rPr lang="en-US" sz="800" dirty="0" err="1"/>
              <a:t>Cardiol</a:t>
            </a:r>
            <a:r>
              <a:rPr lang="en-US" sz="800" dirty="0"/>
              <a:t>. Sep 2017, 23976; DOI: 10.1016/j.jacc.2017.07.745.</a:t>
            </a:r>
            <a:endParaRPr lang="es-ES" sz="800" dirty="0"/>
          </a:p>
        </p:txBody>
      </p:sp>
      <p:sp>
        <p:nvSpPr>
          <p:cNvPr id="6" name="Rectángulo 5">
            <a:extLst>
              <a:ext uri="{FF2B5EF4-FFF2-40B4-BE49-F238E27FC236}">
                <a16:creationId xmlns:a16="http://schemas.microsoft.com/office/drawing/2014/main" id="{60E5A0D3-B289-8DB7-2FDB-05303265D126}"/>
              </a:ext>
            </a:extLst>
          </p:cNvPr>
          <p:cNvSpPr/>
          <p:nvPr/>
        </p:nvSpPr>
        <p:spPr>
          <a:xfrm>
            <a:off x="468756" y="768993"/>
            <a:ext cx="2973130" cy="176119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400" b="1" dirty="0">
                <a:solidFill>
                  <a:srgbClr val="000000"/>
                </a:solidFill>
              </a:rPr>
              <a:t>MUY ALTO RIESGO </a:t>
            </a:r>
          </a:p>
          <a:p>
            <a:pPr>
              <a:buFont typeface="Arial"/>
              <a:buChar char="•"/>
            </a:pPr>
            <a:r>
              <a:rPr lang="es-ES" sz="1400" dirty="0">
                <a:solidFill>
                  <a:srgbClr val="000000"/>
                </a:solidFill>
              </a:rPr>
              <a:t> </a:t>
            </a:r>
            <a:r>
              <a:rPr lang="es-ES" sz="1200" dirty="0">
                <a:solidFill>
                  <a:srgbClr val="000000"/>
                </a:solidFill>
              </a:rPr>
              <a:t>Presencia de ECV</a:t>
            </a:r>
          </a:p>
          <a:p>
            <a:pPr>
              <a:buFont typeface="Arial"/>
              <a:buChar char="•"/>
            </a:pPr>
            <a:r>
              <a:rPr lang="es-ES" sz="1200" dirty="0">
                <a:solidFill>
                  <a:srgbClr val="000000"/>
                </a:solidFill>
              </a:rPr>
              <a:t> ECV documentada en imágenes.</a:t>
            </a:r>
          </a:p>
          <a:p>
            <a:pPr marL="87313" indent="-87313">
              <a:buFont typeface="Arial"/>
              <a:buChar char="•"/>
            </a:pPr>
            <a:r>
              <a:rPr lang="es-ES" sz="1200" dirty="0">
                <a:solidFill>
                  <a:srgbClr val="000000"/>
                </a:solidFill>
              </a:rPr>
              <a:t> Diabetes mellitus con lesiones en órganos diana. </a:t>
            </a:r>
          </a:p>
          <a:p>
            <a:pPr marL="87313" indent="-87313">
              <a:buFont typeface="Arial"/>
              <a:buChar char="•"/>
            </a:pPr>
            <a:r>
              <a:rPr lang="es-ES" sz="1200" dirty="0">
                <a:solidFill>
                  <a:srgbClr val="000000"/>
                </a:solidFill>
              </a:rPr>
              <a:t> Enfermedad renal grave (TFGe &lt;30 ml/min/1,73 m</a:t>
            </a:r>
            <a:r>
              <a:rPr lang="es-ES" sz="1200" baseline="30000" dirty="0">
                <a:solidFill>
                  <a:srgbClr val="000000"/>
                </a:solidFill>
              </a:rPr>
              <a:t>2</a:t>
            </a:r>
            <a:r>
              <a:rPr lang="es-ES" sz="1200" dirty="0">
                <a:solidFill>
                  <a:srgbClr val="000000"/>
                </a:solidFill>
              </a:rPr>
              <a:t>)</a:t>
            </a:r>
          </a:p>
          <a:p>
            <a:pPr>
              <a:buFont typeface="Arial"/>
              <a:buChar char="•"/>
            </a:pPr>
            <a:r>
              <a:rPr lang="es-ES" sz="1200" dirty="0">
                <a:solidFill>
                  <a:srgbClr val="000000"/>
                </a:solidFill>
              </a:rPr>
              <a:t> Cálculo SCORE a 10 años ≥ 10%</a:t>
            </a:r>
          </a:p>
        </p:txBody>
      </p:sp>
      <p:sp>
        <p:nvSpPr>
          <p:cNvPr id="7" name="Rectángulo 6">
            <a:extLst>
              <a:ext uri="{FF2B5EF4-FFF2-40B4-BE49-F238E27FC236}">
                <a16:creationId xmlns:a16="http://schemas.microsoft.com/office/drawing/2014/main" id="{E0FE744F-BD1F-C77B-1AF5-B31F85E58E01}"/>
              </a:ext>
            </a:extLst>
          </p:cNvPr>
          <p:cNvSpPr/>
          <p:nvPr/>
        </p:nvSpPr>
        <p:spPr>
          <a:xfrm>
            <a:off x="3520067" y="770151"/>
            <a:ext cx="3385225" cy="175911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400" b="1" dirty="0">
                <a:solidFill>
                  <a:srgbClr val="000000"/>
                </a:solidFill>
              </a:rPr>
              <a:t>ALTO RIESGO </a:t>
            </a:r>
          </a:p>
          <a:p>
            <a:pPr>
              <a:buFont typeface="Arial"/>
              <a:buChar char="•"/>
            </a:pPr>
            <a:r>
              <a:rPr lang="es-ES" sz="1200" dirty="0">
                <a:solidFill>
                  <a:srgbClr val="000000"/>
                </a:solidFill>
              </a:rPr>
              <a:t> Factor de riesgo único elevado.</a:t>
            </a:r>
          </a:p>
          <a:p>
            <a:pPr>
              <a:buFont typeface="Arial"/>
              <a:buChar char="•"/>
            </a:pPr>
            <a:r>
              <a:rPr lang="es-ES" sz="1200" dirty="0">
                <a:solidFill>
                  <a:srgbClr val="000000"/>
                </a:solidFill>
              </a:rPr>
              <a:t> Mayoría de personas con diabetes mellitus (DM): excepto jóvenes con DM11  y ausencia de factores de alto riesgo con riesgo moderado .</a:t>
            </a:r>
          </a:p>
          <a:p>
            <a:pPr>
              <a:buFont typeface="Arial"/>
              <a:buChar char="•"/>
            </a:pPr>
            <a:r>
              <a:rPr lang="es-ES" sz="1200" dirty="0">
                <a:solidFill>
                  <a:srgbClr val="000000"/>
                </a:solidFill>
              </a:rPr>
              <a:t> Hipertensión con hipertrofia ventrículo izquierdo. </a:t>
            </a:r>
          </a:p>
          <a:p>
            <a:pPr>
              <a:buFont typeface="Arial"/>
              <a:buChar char="•"/>
            </a:pPr>
            <a:r>
              <a:rPr lang="es-ES" sz="1200" dirty="0">
                <a:solidFill>
                  <a:srgbClr val="000000"/>
                </a:solidFill>
              </a:rPr>
              <a:t> Enfermedad renal moderada (TFGe 30-59 ml/min/1,73 m</a:t>
            </a:r>
            <a:r>
              <a:rPr lang="es-ES" sz="1200" baseline="30000" dirty="0">
                <a:solidFill>
                  <a:srgbClr val="000000"/>
                </a:solidFill>
              </a:rPr>
              <a:t>2</a:t>
            </a:r>
            <a:r>
              <a:rPr lang="es-ES" sz="1200" dirty="0">
                <a:solidFill>
                  <a:srgbClr val="000000"/>
                </a:solidFill>
              </a:rPr>
              <a:t>)</a:t>
            </a:r>
          </a:p>
          <a:p>
            <a:pPr>
              <a:buFont typeface="Arial"/>
              <a:buChar char="•"/>
            </a:pPr>
            <a:r>
              <a:rPr lang="es-ES" sz="1200" dirty="0">
                <a:solidFill>
                  <a:srgbClr val="000000"/>
                </a:solidFill>
              </a:rPr>
              <a:t> Cálculo SCORE a 10 años 5-10%</a:t>
            </a:r>
          </a:p>
        </p:txBody>
      </p:sp>
      <p:sp>
        <p:nvSpPr>
          <p:cNvPr id="8" name="Rectángulo 7">
            <a:extLst>
              <a:ext uri="{FF2B5EF4-FFF2-40B4-BE49-F238E27FC236}">
                <a16:creationId xmlns:a16="http://schemas.microsoft.com/office/drawing/2014/main" id="{51C4E476-355C-C120-BE62-BD1B21B073FB}"/>
              </a:ext>
            </a:extLst>
          </p:cNvPr>
          <p:cNvSpPr/>
          <p:nvPr/>
        </p:nvSpPr>
        <p:spPr>
          <a:xfrm>
            <a:off x="6966575" y="770151"/>
            <a:ext cx="2551468" cy="175911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400" b="1" dirty="0">
                <a:solidFill>
                  <a:srgbClr val="000000"/>
                </a:solidFill>
              </a:rPr>
              <a:t>RIESGO MODERADO </a:t>
            </a:r>
          </a:p>
          <a:p>
            <a:pPr>
              <a:buFont typeface="Arial"/>
              <a:buChar char="•"/>
            </a:pPr>
            <a:r>
              <a:rPr lang="es-ES" sz="1200" dirty="0">
                <a:solidFill>
                  <a:srgbClr val="000000"/>
                </a:solidFill>
              </a:rPr>
              <a:t> Cálculo SCORE a 10 años ≥ 1 y &lt; 5%</a:t>
            </a:r>
          </a:p>
          <a:p>
            <a:pPr>
              <a:buFont typeface="Arial"/>
              <a:buChar char="•"/>
            </a:pPr>
            <a:r>
              <a:rPr lang="es-ES" sz="1200" dirty="0">
                <a:solidFill>
                  <a:srgbClr val="000000"/>
                </a:solidFill>
              </a:rPr>
              <a:t> Grado hipertensión 2 (PA &gt;160/100)</a:t>
            </a:r>
          </a:p>
          <a:p>
            <a:pPr>
              <a:buFont typeface="Arial"/>
              <a:buChar char="•"/>
            </a:pPr>
            <a:r>
              <a:rPr lang="es-ES" sz="1200" dirty="0">
                <a:solidFill>
                  <a:srgbClr val="000000"/>
                </a:solidFill>
              </a:rPr>
              <a:t> Personas de mediana edad que pertenecen a esta categoría</a:t>
            </a:r>
          </a:p>
          <a:p>
            <a:endParaRPr lang="es-ES" dirty="0">
              <a:solidFill>
                <a:srgbClr val="000000"/>
              </a:solidFill>
            </a:endParaRPr>
          </a:p>
        </p:txBody>
      </p:sp>
      <p:sp>
        <p:nvSpPr>
          <p:cNvPr id="9" name="Rectángulo 8">
            <a:extLst>
              <a:ext uri="{FF2B5EF4-FFF2-40B4-BE49-F238E27FC236}">
                <a16:creationId xmlns:a16="http://schemas.microsoft.com/office/drawing/2014/main" id="{5847CD45-2C14-DB03-8AC4-43A6638AA72C}"/>
              </a:ext>
            </a:extLst>
          </p:cNvPr>
          <p:cNvSpPr/>
          <p:nvPr/>
        </p:nvSpPr>
        <p:spPr>
          <a:xfrm>
            <a:off x="9582894" y="768074"/>
            <a:ext cx="2364837" cy="176119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400" b="1" dirty="0">
                <a:solidFill>
                  <a:srgbClr val="000000"/>
                </a:solidFill>
              </a:rPr>
              <a:t>RIESGO BAJO </a:t>
            </a:r>
          </a:p>
          <a:p>
            <a:r>
              <a:rPr lang="es-ES" sz="1200" dirty="0">
                <a:solidFill>
                  <a:srgbClr val="000000"/>
                </a:solidFill>
              </a:rPr>
              <a:t>Cálculo SCORE a 10 años &lt;1% </a:t>
            </a:r>
          </a:p>
          <a:p>
            <a:endParaRPr lang="es-ES" dirty="0">
              <a:solidFill>
                <a:srgbClr val="000000"/>
              </a:solidFill>
            </a:endParaRPr>
          </a:p>
        </p:txBody>
      </p:sp>
      <p:sp>
        <p:nvSpPr>
          <p:cNvPr id="10" name="Rectángulo 9">
            <a:extLst>
              <a:ext uri="{FF2B5EF4-FFF2-40B4-BE49-F238E27FC236}">
                <a16:creationId xmlns:a16="http://schemas.microsoft.com/office/drawing/2014/main" id="{B145882C-5550-AB8F-57E6-D7C80218A60B}"/>
              </a:ext>
            </a:extLst>
          </p:cNvPr>
          <p:cNvSpPr/>
          <p:nvPr/>
        </p:nvSpPr>
        <p:spPr>
          <a:xfrm>
            <a:off x="453247" y="2563732"/>
            <a:ext cx="5780577" cy="145848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100" b="1" dirty="0">
                <a:solidFill>
                  <a:srgbClr val="000000"/>
                </a:solidFill>
              </a:rPr>
              <a:t>MODIFICADORES QUE INCREMENTAN LOS FACTORES DE  RIESGO </a:t>
            </a:r>
          </a:p>
          <a:p>
            <a:endParaRPr lang="es-ES" sz="500" b="1" dirty="0">
              <a:solidFill>
                <a:srgbClr val="000000"/>
              </a:solidFill>
            </a:endParaRPr>
          </a:p>
          <a:p>
            <a:pPr marL="171450" indent="-171450">
              <a:buFont typeface="Arial" panose="020B0604020202020204" pitchFamily="34" charset="0"/>
              <a:buChar char="•"/>
            </a:pPr>
            <a:r>
              <a:rPr lang="es-ES" sz="1200" dirty="0">
                <a:solidFill>
                  <a:srgbClr val="000000"/>
                </a:solidFill>
              </a:rPr>
              <a:t>Privación social, origen de múltiples causas de ECV.</a:t>
            </a:r>
          </a:p>
          <a:p>
            <a:pPr marL="171450" indent="-171450">
              <a:buFont typeface="Arial" panose="020B0604020202020204" pitchFamily="34" charset="0"/>
              <a:buChar char="•"/>
            </a:pPr>
            <a:r>
              <a:rPr lang="es-ES" sz="1200" dirty="0">
                <a:solidFill>
                  <a:srgbClr val="000000"/>
                </a:solidFill>
              </a:rPr>
              <a:t>Obesidad (medida por el IMC) y obesidad central (medida por la circunferencia cintura)</a:t>
            </a:r>
          </a:p>
          <a:p>
            <a:pPr marL="171450" indent="-171450">
              <a:buFont typeface="Arial" panose="020B0604020202020204" pitchFamily="34" charset="0"/>
              <a:buChar char="•"/>
            </a:pPr>
            <a:r>
              <a:rPr lang="es-ES" sz="1200" dirty="0">
                <a:solidFill>
                  <a:srgbClr val="000000"/>
                </a:solidFill>
              </a:rPr>
              <a:t>Inactividad física</a:t>
            </a:r>
          </a:p>
          <a:p>
            <a:pPr marL="171450" indent="-171450">
              <a:buFont typeface="Arial" panose="020B0604020202020204" pitchFamily="34" charset="0"/>
              <a:buChar char="•"/>
            </a:pPr>
            <a:r>
              <a:rPr lang="es-ES" sz="1200" dirty="0">
                <a:solidFill>
                  <a:srgbClr val="000000"/>
                </a:solidFill>
              </a:rPr>
              <a:t>Estrés psicosocial, incluido el agotamiento vital.</a:t>
            </a:r>
          </a:p>
          <a:p>
            <a:pPr marL="171450" indent="-171450">
              <a:buFont typeface="Arial" panose="020B0604020202020204" pitchFamily="34" charset="0"/>
              <a:buChar char="•"/>
            </a:pPr>
            <a:r>
              <a:rPr lang="es-ES" sz="1200" dirty="0">
                <a:solidFill>
                  <a:srgbClr val="000000"/>
                </a:solidFill>
              </a:rPr>
              <a:t>Antecedentes familiares de ECV prematura (que ocurre a la edad &lt;55 años en hombres y &lt;60 años en mujeres)</a:t>
            </a:r>
          </a:p>
        </p:txBody>
      </p:sp>
      <p:sp>
        <p:nvSpPr>
          <p:cNvPr id="11" name="Rectángulo 10">
            <a:extLst>
              <a:ext uri="{FF2B5EF4-FFF2-40B4-BE49-F238E27FC236}">
                <a16:creationId xmlns:a16="http://schemas.microsoft.com/office/drawing/2014/main" id="{CAA58CDE-9050-A91A-5AE6-F0284069F892}"/>
              </a:ext>
            </a:extLst>
          </p:cNvPr>
          <p:cNvSpPr/>
          <p:nvPr/>
        </p:nvSpPr>
        <p:spPr>
          <a:xfrm>
            <a:off x="6233824" y="2668024"/>
            <a:ext cx="5845232" cy="1391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s-ES" sz="1200" dirty="0">
                <a:solidFill>
                  <a:srgbClr val="000000"/>
                </a:solidFill>
              </a:rPr>
              <a:t>Enfermedad autoinmune y otros trastornos inflamatorios.</a:t>
            </a:r>
          </a:p>
          <a:p>
            <a:pPr marL="171450" indent="-171450">
              <a:buFont typeface="Arial" panose="020B0604020202020204" pitchFamily="34" charset="0"/>
              <a:buChar char="•"/>
            </a:pPr>
            <a:r>
              <a:rPr lang="es-ES" sz="1200" dirty="0">
                <a:solidFill>
                  <a:srgbClr val="000000"/>
                </a:solidFill>
              </a:rPr>
              <a:t>Trastornos psiquiátricos mayores.</a:t>
            </a:r>
          </a:p>
          <a:p>
            <a:pPr marL="171450" indent="-171450">
              <a:buFont typeface="Arial" panose="020B0604020202020204" pitchFamily="34" charset="0"/>
              <a:buChar char="•"/>
            </a:pPr>
            <a:r>
              <a:rPr lang="es-ES" sz="1200" dirty="0">
                <a:solidFill>
                  <a:srgbClr val="000000"/>
                </a:solidFill>
              </a:rPr>
              <a:t>Tratamiento para la infección con el virus de la inmunodeficiencia humana.</a:t>
            </a:r>
          </a:p>
          <a:p>
            <a:pPr marL="171450" indent="-171450">
              <a:buFont typeface="Arial" panose="020B0604020202020204" pitchFamily="34" charset="0"/>
              <a:buChar char="•"/>
            </a:pPr>
            <a:r>
              <a:rPr lang="es-ES" sz="1200" dirty="0">
                <a:solidFill>
                  <a:srgbClr val="000000"/>
                </a:solidFill>
              </a:rPr>
              <a:t>Fibrilación auricular</a:t>
            </a:r>
          </a:p>
          <a:p>
            <a:pPr marL="171450" indent="-171450">
              <a:buFont typeface="Arial" panose="020B0604020202020204" pitchFamily="34" charset="0"/>
              <a:buChar char="•"/>
            </a:pPr>
            <a:r>
              <a:rPr lang="es-ES" sz="1200" dirty="0">
                <a:solidFill>
                  <a:srgbClr val="000000"/>
                </a:solidFill>
              </a:rPr>
              <a:t>Hipertrofia del ventrículo izquierdo</a:t>
            </a:r>
          </a:p>
          <a:p>
            <a:pPr marL="171450" indent="-171450">
              <a:buFont typeface="Arial" panose="020B0604020202020204" pitchFamily="34" charset="0"/>
              <a:buChar char="•"/>
            </a:pPr>
            <a:r>
              <a:rPr lang="es-ES" sz="1200" dirty="0">
                <a:solidFill>
                  <a:srgbClr val="000000"/>
                </a:solidFill>
              </a:rPr>
              <a:t>Enfermedad renal crónica</a:t>
            </a:r>
          </a:p>
          <a:p>
            <a:pPr marL="171450" indent="-171450">
              <a:buFont typeface="Arial" panose="020B0604020202020204" pitchFamily="34" charset="0"/>
              <a:buChar char="•"/>
            </a:pPr>
            <a:r>
              <a:rPr lang="es-ES" sz="1200" dirty="0">
                <a:solidFill>
                  <a:srgbClr val="000000"/>
                </a:solidFill>
              </a:rPr>
              <a:t>Síndrome de apnea obstructiva del sueño</a:t>
            </a:r>
          </a:p>
        </p:txBody>
      </p:sp>
      <p:sp>
        <p:nvSpPr>
          <p:cNvPr id="12" name="CuadroTexto 12">
            <a:extLst>
              <a:ext uri="{FF2B5EF4-FFF2-40B4-BE49-F238E27FC236}">
                <a16:creationId xmlns:a16="http://schemas.microsoft.com/office/drawing/2014/main" id="{F8539C7E-A75F-4AC0-F299-B768BBC33A15}"/>
              </a:ext>
            </a:extLst>
          </p:cNvPr>
          <p:cNvSpPr txBox="1"/>
          <p:nvPr/>
        </p:nvSpPr>
        <p:spPr>
          <a:xfrm>
            <a:off x="352179" y="4081197"/>
            <a:ext cx="7785570" cy="2123658"/>
          </a:xfrm>
          <a:prstGeom prst="rect">
            <a:avLst/>
          </a:prstGeom>
          <a:noFill/>
        </p:spPr>
        <p:txBody>
          <a:bodyPr wrap="square" rtlCol="0">
            <a:spAutoFit/>
          </a:bodyPr>
          <a:lstStyle/>
          <a:p>
            <a:r>
              <a:rPr lang="es-ES_tradnl" sz="1200" baseline="30000" dirty="0" err="1"/>
              <a:t>b</a:t>
            </a:r>
            <a:r>
              <a:rPr lang="es-ES_tradnl" sz="1200" b="1" dirty="0" err="1"/>
              <a:t>Situaciones</a:t>
            </a:r>
            <a:r>
              <a:rPr lang="es-ES_tradnl" sz="1200" b="1" dirty="0"/>
              <a:t> clínicas asociadas a situaciones en las que el paciente ha de ser derivado a una Unidad de riesgo CV:</a:t>
            </a:r>
            <a:endParaRPr lang="es-ES_tradnl" sz="1200" b="1" baseline="30000" dirty="0"/>
          </a:p>
          <a:p>
            <a:pPr marL="87313" indent="-87313">
              <a:buFont typeface="Arial"/>
              <a:buChar char="•"/>
            </a:pPr>
            <a:r>
              <a:rPr lang="es-ES" sz="1200" cap="small" dirty="0">
                <a:solidFill>
                  <a:srgbClr val="000000"/>
                </a:solidFill>
              </a:rPr>
              <a:t>HTA </a:t>
            </a:r>
            <a:r>
              <a:rPr lang="es-ES" sz="1200" dirty="0">
                <a:solidFill>
                  <a:srgbClr val="000000"/>
                </a:solidFill>
              </a:rPr>
              <a:t>resistente a fármacos</a:t>
            </a:r>
          </a:p>
          <a:p>
            <a:pPr marL="87313" indent="-87313">
              <a:buFont typeface="Arial"/>
              <a:buChar char="•"/>
            </a:pPr>
            <a:r>
              <a:rPr lang="es-ES" sz="1200" cap="small" dirty="0">
                <a:solidFill>
                  <a:srgbClr val="000000"/>
                </a:solidFill>
              </a:rPr>
              <a:t>HTA </a:t>
            </a:r>
            <a:r>
              <a:rPr lang="es-ES" sz="1200" dirty="0">
                <a:solidFill>
                  <a:srgbClr val="000000"/>
                </a:solidFill>
              </a:rPr>
              <a:t>inducida</a:t>
            </a:r>
          </a:p>
          <a:p>
            <a:pPr marL="87313" indent="-87313">
              <a:buFont typeface="Arial"/>
              <a:buChar char="•"/>
            </a:pPr>
            <a:r>
              <a:rPr lang="es-ES" sz="1200" dirty="0">
                <a:solidFill>
                  <a:srgbClr val="000000"/>
                </a:solidFill>
              </a:rPr>
              <a:t>Inicio de HTA en pacientes &lt; 30 años. </a:t>
            </a:r>
          </a:p>
          <a:p>
            <a:pPr marL="87313" indent="-87313">
              <a:buFont typeface="Arial"/>
              <a:buChar char="•"/>
            </a:pPr>
            <a:r>
              <a:rPr lang="es-ES" sz="1200" dirty="0">
                <a:solidFill>
                  <a:srgbClr val="000000"/>
                </a:solidFill>
              </a:rPr>
              <a:t>Exacerbación de HTA previamente controlada</a:t>
            </a:r>
          </a:p>
          <a:p>
            <a:pPr marL="87313" indent="-87313">
              <a:buFont typeface="Arial"/>
              <a:buChar char="•"/>
            </a:pPr>
            <a:r>
              <a:rPr lang="es-ES" sz="1200" dirty="0">
                <a:solidFill>
                  <a:srgbClr val="000000"/>
                </a:solidFill>
              </a:rPr>
              <a:t>Inicio repentino de HTA</a:t>
            </a:r>
          </a:p>
          <a:p>
            <a:pPr marL="87313" indent="-87313">
              <a:buFont typeface="Arial"/>
              <a:buChar char="•"/>
            </a:pPr>
            <a:r>
              <a:rPr lang="es-ES" sz="1200" dirty="0">
                <a:solidFill>
                  <a:srgbClr val="000000"/>
                </a:solidFill>
              </a:rPr>
              <a:t>HTA acelerada o maligna</a:t>
            </a:r>
          </a:p>
          <a:p>
            <a:pPr marL="87313" indent="-87313">
              <a:buFont typeface="Arial"/>
              <a:buChar char="•"/>
            </a:pPr>
            <a:r>
              <a:rPr lang="es-ES" sz="1200" dirty="0">
                <a:solidFill>
                  <a:srgbClr val="000000"/>
                </a:solidFill>
              </a:rPr>
              <a:t>Lesión órgano diana desproporcionada para la HTA</a:t>
            </a:r>
          </a:p>
          <a:p>
            <a:pPr marL="87313" indent="-87313">
              <a:buFont typeface="Arial"/>
              <a:buChar char="•"/>
            </a:pPr>
            <a:r>
              <a:rPr lang="es-ES" sz="1200" dirty="0">
                <a:solidFill>
                  <a:srgbClr val="000000"/>
                </a:solidFill>
              </a:rPr>
              <a:t>Inicio de HTA diastólica en adultos mayores (&gt;65 años)</a:t>
            </a:r>
          </a:p>
          <a:p>
            <a:pPr marL="87313" indent="-87313">
              <a:buFont typeface="Arial"/>
              <a:buChar char="•"/>
            </a:pPr>
            <a:r>
              <a:rPr lang="es-ES" sz="1200" dirty="0">
                <a:solidFill>
                  <a:srgbClr val="000000"/>
                </a:solidFill>
              </a:rPr>
              <a:t>Hipopotasemia no controlada o excesiva</a:t>
            </a:r>
          </a:p>
          <a:p>
            <a:pPr marL="87313" indent="-87313">
              <a:buFont typeface="Arial"/>
              <a:buChar char="•"/>
            </a:pPr>
            <a:r>
              <a:rPr lang="es-ES" sz="1200" dirty="0">
                <a:solidFill>
                  <a:srgbClr val="000000"/>
                </a:solidFill>
              </a:rPr>
              <a:t>Necesidad de estudio genético HTA. </a:t>
            </a:r>
            <a:endParaRPr lang="es-ES_tradnl" sz="1200" b="1" baseline="30000" dirty="0"/>
          </a:p>
        </p:txBody>
      </p:sp>
      <p:cxnSp>
        <p:nvCxnSpPr>
          <p:cNvPr id="13" name="Conector recto 11">
            <a:extLst>
              <a:ext uri="{FF2B5EF4-FFF2-40B4-BE49-F238E27FC236}">
                <a16:creationId xmlns:a16="http://schemas.microsoft.com/office/drawing/2014/main" id="{6BCF9BA5-1F7F-8735-BA40-73B33C6CB94D}"/>
              </a:ext>
            </a:extLst>
          </p:cNvPr>
          <p:cNvCxnSpPr/>
          <p:nvPr/>
        </p:nvCxnSpPr>
        <p:spPr>
          <a:xfrm rot="10800000">
            <a:off x="2" y="4060704"/>
            <a:ext cx="12191999" cy="9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Conector recto 14">
            <a:extLst>
              <a:ext uri="{FF2B5EF4-FFF2-40B4-BE49-F238E27FC236}">
                <a16:creationId xmlns:a16="http://schemas.microsoft.com/office/drawing/2014/main" id="{71F95D18-860F-710F-E068-0834B802ADD2}"/>
              </a:ext>
            </a:extLst>
          </p:cNvPr>
          <p:cNvCxnSpPr/>
          <p:nvPr/>
        </p:nvCxnSpPr>
        <p:spPr>
          <a:xfrm rot="10800000">
            <a:off x="0" y="6204855"/>
            <a:ext cx="12191999" cy="9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980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9981" y="2570997"/>
            <a:ext cx="9872038" cy="1325563"/>
          </a:xfrm>
        </p:spPr>
        <p:txBody>
          <a:bodyPr anchor="t">
            <a:noAutofit/>
          </a:bodyPr>
          <a:lstStyle/>
          <a:p>
            <a:r>
              <a:rPr lang="es-ES_tradnl" sz="4800" dirty="0">
                <a:solidFill>
                  <a:srgbClr val="002060"/>
                </a:solidFill>
              </a:rPr>
              <a:t>CASO CLINICO DISLIPEMIA</a:t>
            </a:r>
          </a:p>
        </p:txBody>
      </p:sp>
    </p:spTree>
    <p:extLst>
      <p:ext uri="{BB962C8B-B14F-4D97-AF65-F5344CB8AC3E}">
        <p14:creationId xmlns:p14="http://schemas.microsoft.com/office/powerpoint/2010/main" val="604869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002D801-5274-9540-9EA9-8CC15015E868}"/>
              </a:ext>
            </a:extLst>
          </p:cNvPr>
          <p:cNvSpPr txBox="1"/>
          <p:nvPr/>
        </p:nvSpPr>
        <p:spPr>
          <a:xfrm>
            <a:off x="545719" y="1620000"/>
            <a:ext cx="10244890" cy="30301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Autofit/>
          </a:bodyPr>
          <a:lstStyle/>
          <a:p>
            <a:pPr marL="228600" indent="-228600">
              <a:buFont typeface="Arial" panose="020B0604020202020204" pitchFamily="34" charset="0"/>
              <a:buChar char="•"/>
            </a:pPr>
            <a:r>
              <a:rPr lang="es-ES" sz="1600" dirty="0">
                <a:latin typeface="Arial" panose="020B0604020202020204" pitchFamily="34" charset="0"/>
                <a:cs typeface="Arial" panose="020B0604020202020204" pitchFamily="34" charset="0"/>
              </a:rPr>
              <a:t>Mujer de 63 años que acude a consulta para la realización de la analítica anual de control.</a:t>
            </a:r>
          </a:p>
          <a:p>
            <a:pPr marL="228600" indent="-228600">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600" b="1" dirty="0">
                <a:latin typeface="Arial" panose="020B0604020202020204" pitchFamily="34" charset="0"/>
                <a:cs typeface="Arial" panose="020B0604020202020204" pitchFamily="34" charset="0"/>
              </a:rPr>
              <a:t>Antecedentes personales: </a:t>
            </a:r>
          </a:p>
          <a:p>
            <a:pPr marL="546894" indent="-228600">
              <a:buFont typeface="Tipo de letra del sistema regular"/>
              <a:buChar char="⁃"/>
            </a:pPr>
            <a:r>
              <a:rPr lang="es-ES" sz="1600" dirty="0">
                <a:latin typeface="Arial" panose="020B0604020202020204" pitchFamily="34" charset="0"/>
                <a:cs typeface="Arial" panose="020B0604020202020204" pitchFamily="34" charset="0"/>
              </a:rPr>
              <a:t>Hipertensión arterial de 16 años de evolución, en tratamiento con </a:t>
            </a:r>
            <a:r>
              <a:rPr lang="es-ES" sz="1600" dirty="0" err="1">
                <a:latin typeface="Arial" panose="020B0604020202020204" pitchFamily="34" charset="0"/>
                <a:cs typeface="Arial" panose="020B0604020202020204" pitchFamily="34" charset="0"/>
              </a:rPr>
              <a:t>candesartán</a:t>
            </a:r>
            <a:r>
              <a:rPr lang="es-ES" sz="1600" dirty="0">
                <a:latin typeface="Arial" panose="020B0604020202020204" pitchFamily="34" charset="0"/>
                <a:cs typeface="Arial" panose="020B0604020202020204" pitchFamily="34" charset="0"/>
              </a:rPr>
              <a:t> 16 mg.</a:t>
            </a:r>
          </a:p>
          <a:p>
            <a:pPr marL="546894" indent="-228600">
              <a:buFont typeface="Tipo de letra del sistema regular"/>
              <a:buChar char="⁃"/>
            </a:pPr>
            <a:r>
              <a:rPr lang="es-ES" sz="1600" dirty="0">
                <a:latin typeface="Arial" panose="020B0604020202020204" pitchFamily="34" charset="0"/>
                <a:cs typeface="Arial" panose="020B0604020202020204" pitchFamily="34" charset="0"/>
              </a:rPr>
              <a:t>Dislipemia de 6 años de evolución, en tratamiento con simvastatina 20 mg.</a:t>
            </a:r>
          </a:p>
          <a:p>
            <a:pPr marL="546894" indent="-228600">
              <a:buFont typeface="Tipo de letra del sistema regular"/>
              <a:buChar char="⁃"/>
            </a:pPr>
            <a:r>
              <a:rPr lang="es-ES" sz="1600" dirty="0">
                <a:latin typeface="Arial" panose="020B0604020202020204" pitchFamily="34" charset="0"/>
                <a:cs typeface="Arial" panose="020B0604020202020204" pitchFamily="34" charset="0"/>
              </a:rPr>
              <a:t>Síndrome depresivo de 10 años de evolución, sin agudizaciones, en tratamiento con sertralina 50 mg. </a:t>
            </a:r>
          </a:p>
          <a:p>
            <a:pPr marL="546894" indent="-228600">
              <a:buFont typeface="Tipo de letra del sistema regular"/>
              <a:buChar char="⁃"/>
            </a:pPr>
            <a:r>
              <a:rPr lang="es-ES" sz="1600" dirty="0">
                <a:latin typeface="Arial" panose="020B0604020202020204" pitchFamily="34" charset="0"/>
                <a:cs typeface="Arial" panose="020B0604020202020204" pitchFamily="34" charset="0"/>
              </a:rPr>
              <a:t>No tabaquismo.</a:t>
            </a:r>
          </a:p>
          <a:p>
            <a:pPr marL="228600" indent="-228600">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600" dirty="0">
                <a:latin typeface="Arial" panose="020B0604020202020204" pitchFamily="34" charset="0"/>
                <a:cs typeface="Arial" panose="020B0604020202020204" pitchFamily="34" charset="0"/>
              </a:rPr>
              <a:t>Peso: 67 kg; altura: 1,62 m; índice de masa corporal (IMC): 25,57 kg/m</a:t>
            </a:r>
            <a:r>
              <a:rPr lang="es-ES" sz="1600" baseline="30000" dirty="0">
                <a:latin typeface="Arial" panose="020B0604020202020204" pitchFamily="34" charset="0"/>
                <a:cs typeface="Arial" panose="020B0604020202020204" pitchFamily="34" charset="0"/>
              </a:rPr>
              <a:t>2</a:t>
            </a:r>
            <a:r>
              <a:rPr lang="es-ES" sz="1600" dirty="0">
                <a:latin typeface="Arial" panose="020B0604020202020204" pitchFamily="34" charset="0"/>
                <a:cs typeface="Arial" panose="020B0604020202020204" pitchFamily="34" charset="0"/>
              </a:rPr>
              <a:t>.</a:t>
            </a:r>
          </a:p>
          <a:p>
            <a:pPr marL="228600" indent="-228600">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600" dirty="0">
                <a:latin typeface="Arial" panose="020B0604020202020204" pitchFamily="34" charset="0"/>
                <a:cs typeface="Arial" panose="020B0604020202020204" pitchFamily="34" charset="0"/>
              </a:rPr>
              <a:t>Comenta que mantiene una buena adherencia terapéutica y que no tiene efectos secundarios por la medicación. </a:t>
            </a:r>
          </a:p>
        </p:txBody>
      </p:sp>
      <p:sp>
        <p:nvSpPr>
          <p:cNvPr id="6" name="CuadroTexto 5">
            <a:extLst>
              <a:ext uri="{FF2B5EF4-FFF2-40B4-BE49-F238E27FC236}">
                <a16:creationId xmlns:a16="http://schemas.microsoft.com/office/drawing/2014/main" id="{341A4F83-E15A-8F48-8C10-529269FD0A34}"/>
              </a:ext>
            </a:extLst>
          </p:cNvPr>
          <p:cNvSpPr txBox="1"/>
          <p:nvPr/>
        </p:nvSpPr>
        <p:spPr>
          <a:xfrm>
            <a:off x="545719" y="529798"/>
            <a:ext cx="7441835"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a:solidFill>
                  <a:schemeClr val="accent1">
                    <a:lumMod val="75000"/>
                  </a:schemeClr>
                </a:solidFill>
                <a:latin typeface="Arial" panose="020B0604020202020204" pitchFamily="34" charset="0"/>
                <a:cs typeface="Arial" panose="020B0604020202020204" pitchFamily="34" charset="0"/>
              </a:rPr>
              <a:t>Presentación del caso</a:t>
            </a:r>
          </a:p>
        </p:txBody>
      </p:sp>
    </p:spTree>
    <p:extLst>
      <p:ext uri="{BB962C8B-B14F-4D97-AF65-F5344CB8AC3E}">
        <p14:creationId xmlns:p14="http://schemas.microsoft.com/office/powerpoint/2010/main" val="336401492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2C726F36-1202-8046-8BA9-40ED49C8EA3F}"/>
              </a:ext>
            </a:extLst>
          </p:cNvPr>
          <p:cNvSpPr txBox="1"/>
          <p:nvPr/>
        </p:nvSpPr>
        <p:spPr>
          <a:xfrm>
            <a:off x="545719" y="1620000"/>
            <a:ext cx="11646281" cy="50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Autofit/>
          </a:bodyPr>
          <a:lstStyle/>
          <a:p>
            <a:pPr algn="l"/>
            <a:r>
              <a:rPr lang="es-ES" sz="1300">
                <a:latin typeface="Arial" panose="020B0604020202020204" pitchFamily="34" charset="0"/>
                <a:cs typeface="Arial" panose="020B0604020202020204" pitchFamily="34" charset="0"/>
              </a:rPr>
              <a:t>PA: 154/95 mmHg; glucosa: 91 mg/dl; saturación de oxígeno: 99 %; frecuencia cardíaca: 83 lpm; IMC: 25,57 kg/m</a:t>
            </a:r>
            <a:r>
              <a:rPr lang="es-ES" sz="1300" baseline="30000">
                <a:latin typeface="Arial" panose="020B0604020202020204" pitchFamily="34" charset="0"/>
                <a:cs typeface="Arial" panose="020B0604020202020204" pitchFamily="34" charset="0"/>
              </a:rPr>
              <a:t>2</a:t>
            </a:r>
            <a:r>
              <a:rPr lang="es-ES" sz="1300">
                <a:latin typeface="Arial" panose="020B0604020202020204" pitchFamily="34" charset="0"/>
                <a:cs typeface="Arial" panose="020B0604020202020204" pitchFamily="34" charset="0"/>
              </a:rPr>
              <a:t>; perímetro abdominal: 87 cm.</a:t>
            </a:r>
          </a:p>
        </p:txBody>
      </p:sp>
      <p:sp>
        <p:nvSpPr>
          <p:cNvPr id="10" name="CuadroTexto 9">
            <a:extLst>
              <a:ext uri="{FF2B5EF4-FFF2-40B4-BE49-F238E27FC236}">
                <a16:creationId xmlns:a16="http://schemas.microsoft.com/office/drawing/2014/main" id="{25A871C1-EBCE-7E4F-8CC0-CE4F4694D2D2}"/>
              </a:ext>
            </a:extLst>
          </p:cNvPr>
          <p:cNvSpPr txBox="1"/>
          <p:nvPr/>
        </p:nvSpPr>
        <p:spPr>
          <a:xfrm>
            <a:off x="545718" y="6447839"/>
            <a:ext cx="9124754"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dirty="0">
                <a:latin typeface="Arial" panose="020B0604020202020204" pitchFamily="34" charset="0"/>
                <a:cs typeface="Arial" panose="020B0604020202020204" pitchFamily="34" charset="0"/>
              </a:rPr>
              <a:t>CAC: cociente albúmina/creatinina; c-HDL: colesterol asociado a lipoproteínas de alta densidad; CK: creatina-</a:t>
            </a:r>
            <a:r>
              <a:rPr lang="es-ES" sz="750" dirty="0" err="1">
                <a:latin typeface="Arial" panose="020B0604020202020204" pitchFamily="34" charset="0"/>
                <a:cs typeface="Arial" panose="020B0604020202020204" pitchFamily="34" charset="0"/>
              </a:rPr>
              <a:t>cinasa</a:t>
            </a:r>
            <a:r>
              <a:rPr lang="es-ES" sz="750" dirty="0">
                <a:latin typeface="Arial" panose="020B0604020202020204" pitchFamily="34" charset="0"/>
                <a:cs typeface="Arial" panose="020B0604020202020204" pitchFamily="34" charset="0"/>
              </a:rPr>
              <a:t>; c-LDL: colesterol asociado a lipoproteínas de baja densidad; GGT: gamma-</a:t>
            </a:r>
            <a:r>
              <a:rPr lang="es-ES" sz="750" dirty="0" err="1">
                <a:latin typeface="Arial" panose="020B0604020202020204" pitchFamily="34" charset="0"/>
                <a:cs typeface="Arial" panose="020B0604020202020204" pitchFamily="34" charset="0"/>
              </a:rPr>
              <a:t>glutamiltransferasa</a:t>
            </a:r>
            <a:r>
              <a:rPr lang="es-ES" sz="750" dirty="0">
                <a:latin typeface="Arial" panose="020B0604020202020204" pitchFamily="34" charset="0"/>
                <a:cs typeface="Arial" panose="020B0604020202020204" pitchFamily="34" charset="0"/>
              </a:rPr>
              <a:t>; GOT: glutamato-</a:t>
            </a:r>
            <a:r>
              <a:rPr lang="es-ES" sz="750" dirty="0" err="1">
                <a:latin typeface="Arial" panose="020B0604020202020204" pitchFamily="34" charset="0"/>
                <a:cs typeface="Arial" panose="020B0604020202020204" pitchFamily="34" charset="0"/>
              </a:rPr>
              <a:t>oxalacetato</a:t>
            </a:r>
            <a:r>
              <a:rPr lang="es-ES" sz="750" dirty="0">
                <a:latin typeface="Arial" panose="020B0604020202020204" pitchFamily="34" charset="0"/>
                <a:cs typeface="Arial" panose="020B0604020202020204" pitchFamily="34" charset="0"/>
              </a:rPr>
              <a:t>-transaminasa; GPT: glutamato-</a:t>
            </a:r>
            <a:r>
              <a:rPr lang="es-ES" sz="750" dirty="0" err="1">
                <a:latin typeface="Arial" panose="020B0604020202020204" pitchFamily="34" charset="0"/>
                <a:cs typeface="Arial" panose="020B0604020202020204" pitchFamily="34" charset="0"/>
              </a:rPr>
              <a:t>piruvato</a:t>
            </a:r>
            <a:r>
              <a:rPr lang="es-ES" sz="750" dirty="0">
                <a:latin typeface="Arial" panose="020B0604020202020204" pitchFamily="34" charset="0"/>
                <a:cs typeface="Arial" panose="020B0604020202020204" pitchFamily="34" charset="0"/>
              </a:rPr>
              <a:t>-transaminasa; HbA</a:t>
            </a:r>
            <a:r>
              <a:rPr lang="es-ES" sz="750" baseline="-25000" dirty="0">
                <a:latin typeface="Arial" panose="020B0604020202020204" pitchFamily="34" charset="0"/>
                <a:cs typeface="Arial" panose="020B0604020202020204" pitchFamily="34" charset="0"/>
              </a:rPr>
              <a:t>1c</a:t>
            </a:r>
            <a:r>
              <a:rPr lang="es-ES" sz="750" dirty="0">
                <a:latin typeface="Arial" panose="020B0604020202020204" pitchFamily="34" charset="0"/>
                <a:cs typeface="Arial" panose="020B0604020202020204" pitchFamily="34" charset="0"/>
              </a:rPr>
              <a:t>: hemoglobina </a:t>
            </a:r>
            <a:r>
              <a:rPr lang="es-ES" sz="750" dirty="0" err="1">
                <a:latin typeface="Arial" panose="020B0604020202020204" pitchFamily="34" charset="0"/>
                <a:cs typeface="Arial" panose="020B0604020202020204" pitchFamily="34" charset="0"/>
              </a:rPr>
              <a:t>glucosilada</a:t>
            </a:r>
            <a:r>
              <a:rPr lang="es-ES" sz="750" dirty="0">
                <a:latin typeface="Arial" panose="020B0604020202020204" pitchFamily="34" charset="0"/>
                <a:cs typeface="Arial" panose="020B0604020202020204" pitchFamily="34" charset="0"/>
              </a:rPr>
              <a:t>; PA: presión arterial; TG: triglicéridos.</a:t>
            </a:r>
          </a:p>
        </p:txBody>
      </p:sp>
      <p:graphicFrame>
        <p:nvGraphicFramePr>
          <p:cNvPr id="11" name="Tabla 10">
            <a:extLst>
              <a:ext uri="{FF2B5EF4-FFF2-40B4-BE49-F238E27FC236}">
                <a16:creationId xmlns:a16="http://schemas.microsoft.com/office/drawing/2014/main" id="{B85CB19D-2232-1D41-BAEF-F79EADB78735}"/>
              </a:ext>
            </a:extLst>
          </p:cNvPr>
          <p:cNvGraphicFramePr>
            <a:graphicFrameLocks noGrp="1"/>
          </p:cNvGraphicFramePr>
          <p:nvPr/>
        </p:nvGraphicFramePr>
        <p:xfrm>
          <a:off x="674878" y="2868947"/>
          <a:ext cx="4216302" cy="2724909"/>
        </p:xfrm>
        <a:graphic>
          <a:graphicData uri="http://schemas.openxmlformats.org/drawingml/2006/table">
            <a:tbl>
              <a:tblPr bandRow="1">
                <a:tableStyleId>{5C22544A-7EE6-4342-B048-85BDC9FD1C3A}</a:tableStyleId>
              </a:tblPr>
              <a:tblGrid>
                <a:gridCol w="2108151">
                  <a:extLst>
                    <a:ext uri="{9D8B030D-6E8A-4147-A177-3AD203B41FA5}">
                      <a16:colId xmlns:a16="http://schemas.microsoft.com/office/drawing/2014/main" val="3007717331"/>
                    </a:ext>
                  </a:extLst>
                </a:gridCol>
                <a:gridCol w="2108151">
                  <a:extLst>
                    <a:ext uri="{9D8B030D-6E8A-4147-A177-3AD203B41FA5}">
                      <a16:colId xmlns:a16="http://schemas.microsoft.com/office/drawing/2014/main" val="1279245144"/>
                    </a:ext>
                  </a:extLst>
                </a:gridCol>
              </a:tblGrid>
              <a:tr h="299007">
                <a:tc gridSpan="2">
                  <a:txBody>
                    <a:bodyPr/>
                    <a:lstStyle/>
                    <a:p>
                      <a:r>
                        <a:rPr lang="es-ES" sz="1300" b="1">
                          <a:solidFill>
                            <a:srgbClr val="5E5E5E"/>
                          </a:solidFill>
                          <a:latin typeface="Arial" panose="020B0604020202020204" pitchFamily="34" charset="0"/>
                          <a:cs typeface="Arial" panose="020B0604020202020204" pitchFamily="34" charset="0"/>
                        </a:rPr>
                        <a:t>Exploración</a:t>
                      </a:r>
                      <a:r>
                        <a:rPr lang="es-ES" sz="1300" b="1" baseline="0">
                          <a:solidFill>
                            <a:srgbClr val="5E5E5E"/>
                          </a:solidFill>
                          <a:latin typeface="Arial" panose="020B0604020202020204" pitchFamily="34" charset="0"/>
                          <a:cs typeface="Arial" panose="020B0604020202020204" pitchFamily="34" charset="0"/>
                        </a:rPr>
                        <a:t> física</a:t>
                      </a:r>
                      <a:endParaRPr lang="es-ES" sz="1300" b="1">
                        <a:solidFill>
                          <a:srgbClr val="5E5E5E"/>
                        </a:solidFill>
                        <a:latin typeface="Arial" panose="020B0604020202020204" pitchFamily="34" charset="0"/>
                        <a:cs typeface="Arial" panose="020B0604020202020204" pitchFamily="34" charset="0"/>
                      </a:endParaRPr>
                    </a:p>
                  </a:txBody>
                  <a:tcPr marL="94046" marR="94046" marT="47023" marB="47023"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tc hMerge="1">
                  <a:txBody>
                    <a:bodyPr/>
                    <a:lstStyle/>
                    <a:p>
                      <a:endParaRPr lang="es-ES" sz="3600" b="0" dirty="0">
                        <a:solidFill>
                          <a:srgbClr val="002060"/>
                        </a:solidFill>
                      </a:endParaRPr>
                    </a:p>
                  </a:txBody>
                  <a:tcPr marL="182880" marR="182880" marT="91440" marB="91440"/>
                </a:tc>
                <a:extLst>
                  <a:ext uri="{0D108BD9-81ED-4DB2-BD59-A6C34878D82A}">
                    <a16:rowId xmlns:a16="http://schemas.microsoft.com/office/drawing/2014/main" val="2285831539"/>
                  </a:ext>
                </a:extLst>
              </a:tr>
              <a:tr h="283231">
                <a:tc>
                  <a:txBody>
                    <a:bodyPr/>
                    <a:lstStyle/>
                    <a:p>
                      <a:r>
                        <a:rPr lang="es-ES" sz="1300" b="1">
                          <a:solidFill>
                            <a:srgbClr val="5E5E5E"/>
                          </a:solidFill>
                          <a:latin typeface="Arial" panose="020B0604020202020204" pitchFamily="34" charset="0"/>
                          <a:cs typeface="Arial" panose="020B0604020202020204" pitchFamily="34" charset="0"/>
                        </a:rPr>
                        <a:t>Auscultación</a:t>
                      </a:r>
                      <a:r>
                        <a:rPr lang="es-ES" sz="1300" b="1" baseline="0">
                          <a:solidFill>
                            <a:srgbClr val="5E5E5E"/>
                          </a:solidFill>
                          <a:latin typeface="Arial" panose="020B0604020202020204" pitchFamily="34" charset="0"/>
                          <a:cs typeface="Arial" panose="020B0604020202020204" pitchFamily="34" charset="0"/>
                        </a:rPr>
                        <a:t> cardíaca</a:t>
                      </a:r>
                      <a:endParaRPr lang="es-ES" sz="1300" b="1">
                        <a:solidFill>
                          <a:srgbClr val="5E5E5E"/>
                        </a:solidFill>
                        <a:latin typeface="Arial" panose="020B0604020202020204" pitchFamily="34" charset="0"/>
                        <a:cs typeface="Arial" panose="020B0604020202020204" pitchFamily="34" charset="0"/>
                      </a:endParaRPr>
                    </a:p>
                  </a:txBody>
                  <a:tcPr marL="85111" marR="85111" marT="42556" marB="42556"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b="0">
                          <a:solidFill>
                            <a:srgbClr val="5E5E5E"/>
                          </a:solidFill>
                          <a:latin typeface="Arial" panose="020B0604020202020204" pitchFamily="34" charset="0"/>
                          <a:cs typeface="Arial" panose="020B0604020202020204" pitchFamily="34" charset="0"/>
                        </a:rPr>
                        <a:t>Rítmica</a:t>
                      </a:r>
                      <a:r>
                        <a:rPr lang="es-ES" sz="1300" b="0" baseline="0">
                          <a:solidFill>
                            <a:srgbClr val="5E5E5E"/>
                          </a:solidFill>
                          <a:latin typeface="Arial" panose="020B0604020202020204" pitchFamily="34" charset="0"/>
                          <a:cs typeface="Arial" panose="020B0604020202020204" pitchFamily="34" charset="0"/>
                        </a:rPr>
                        <a:t>, sin soplos</a:t>
                      </a:r>
                      <a:endParaRPr lang="es-ES" sz="1300" b="0">
                        <a:solidFill>
                          <a:srgbClr val="5E5E5E"/>
                        </a:solidFill>
                        <a:latin typeface="Arial" panose="020B0604020202020204" pitchFamily="34" charset="0"/>
                        <a:cs typeface="Arial" panose="020B0604020202020204" pitchFamily="34" charset="0"/>
                      </a:endParaRPr>
                    </a:p>
                  </a:txBody>
                  <a:tcPr marL="85111" marR="85111" marT="42556" marB="42556"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3727831875"/>
                  </a:ext>
                </a:extLst>
              </a:tr>
              <a:tr h="689043">
                <a:tc>
                  <a:txBody>
                    <a:bodyPr/>
                    <a:lstStyle/>
                    <a:p>
                      <a:r>
                        <a:rPr lang="es-ES" sz="1300" b="1" i="0" u="none" strike="noStrike" cap="none" spc="0" baseline="0">
                          <a:solidFill>
                            <a:srgbClr val="5E5E5E"/>
                          </a:solidFill>
                          <a:uFillTx/>
                          <a:latin typeface="Arial" panose="020B0604020202020204" pitchFamily="34" charset="0"/>
                          <a:ea typeface="+mn-ea"/>
                          <a:cs typeface="Arial" panose="020B0604020202020204" pitchFamily="34" charset="0"/>
                          <a:sym typeface="Helvetica Neue"/>
                        </a:rPr>
                        <a:t>Auscultación pulmonar</a:t>
                      </a:r>
                    </a:p>
                  </a:txBody>
                  <a:tcPr marL="85111" marR="85111" marT="42556" marB="42556"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b="0" i="0" u="none" strike="noStrike" cap="none" spc="0" baseline="0">
                          <a:solidFill>
                            <a:srgbClr val="5E5E5E"/>
                          </a:solidFill>
                          <a:uFillTx/>
                          <a:latin typeface="Arial" panose="020B0604020202020204" pitchFamily="34" charset="0"/>
                          <a:ea typeface="+mn-ea"/>
                          <a:cs typeface="Arial" panose="020B0604020202020204" pitchFamily="34" charset="0"/>
                          <a:sym typeface="Helvetica Neue"/>
                        </a:rPr>
                        <a:t>Murmullo vesicular conservado, sin ruidos sobreañadidos</a:t>
                      </a:r>
                    </a:p>
                  </a:txBody>
                  <a:tcPr marL="85111" marR="85111" marT="42556" marB="42556"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1200025150"/>
                  </a:ext>
                </a:extLst>
              </a:tr>
              <a:tr h="283231">
                <a:tc>
                  <a:txBody>
                    <a:bodyPr/>
                    <a:lstStyle/>
                    <a:p>
                      <a:r>
                        <a:rPr lang="es-ES" sz="1300" b="1">
                          <a:solidFill>
                            <a:srgbClr val="5E5E5E"/>
                          </a:solidFill>
                          <a:latin typeface="Arial" panose="020B0604020202020204" pitchFamily="34" charset="0"/>
                          <a:cs typeface="Arial" panose="020B0604020202020204" pitchFamily="34" charset="0"/>
                        </a:rPr>
                        <a:t>Exploración neurológica</a:t>
                      </a:r>
                    </a:p>
                  </a:txBody>
                  <a:tcPr marL="85111" marR="85111" marT="42556" marB="42556"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b="0">
                          <a:solidFill>
                            <a:srgbClr val="5E5E5E"/>
                          </a:solidFill>
                          <a:latin typeface="Arial" panose="020B0604020202020204" pitchFamily="34" charset="0"/>
                          <a:cs typeface="Arial" panose="020B0604020202020204" pitchFamily="34" charset="0"/>
                        </a:rPr>
                        <a:t>Normal</a:t>
                      </a:r>
                      <a:r>
                        <a:rPr lang="es-ES" sz="1300" b="0" baseline="0">
                          <a:solidFill>
                            <a:srgbClr val="5E5E5E"/>
                          </a:solidFill>
                          <a:latin typeface="Arial" panose="020B0604020202020204" pitchFamily="34" charset="0"/>
                          <a:cs typeface="Arial" panose="020B0604020202020204" pitchFamily="34" charset="0"/>
                        </a:rPr>
                        <a:t>, sin hallazgos</a:t>
                      </a:r>
                      <a:endParaRPr lang="es-ES" sz="1300" b="0">
                        <a:solidFill>
                          <a:srgbClr val="5E5E5E"/>
                        </a:solidFill>
                        <a:latin typeface="Arial" panose="020B0604020202020204" pitchFamily="34" charset="0"/>
                        <a:cs typeface="Arial" panose="020B0604020202020204" pitchFamily="34" charset="0"/>
                      </a:endParaRPr>
                    </a:p>
                  </a:txBody>
                  <a:tcPr marL="85111" marR="85111" marT="42556" marB="42556"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3577086026"/>
                  </a:ext>
                </a:extLst>
              </a:tr>
              <a:tr h="481351">
                <a:tc>
                  <a:txBody>
                    <a:bodyPr/>
                    <a:lstStyle/>
                    <a:p>
                      <a:r>
                        <a:rPr lang="es-ES" sz="1300" b="1">
                          <a:solidFill>
                            <a:srgbClr val="5E5E5E"/>
                          </a:solidFill>
                          <a:latin typeface="Arial" panose="020B0604020202020204" pitchFamily="34" charset="0"/>
                          <a:cs typeface="Arial" panose="020B0604020202020204" pitchFamily="34" charset="0"/>
                        </a:rPr>
                        <a:t>Piel </a:t>
                      </a:r>
                      <a:r>
                        <a:rPr lang="es-ES" sz="1300" b="1" i="0" u="none" strike="noStrike" cap="none" spc="0" baseline="0">
                          <a:solidFill>
                            <a:srgbClr val="5E5E5E"/>
                          </a:solidFill>
                          <a:uFillTx/>
                          <a:latin typeface="Arial" panose="020B0604020202020204" pitchFamily="34" charset="0"/>
                          <a:ea typeface="+mn-ea"/>
                          <a:cs typeface="Arial" panose="020B0604020202020204" pitchFamily="34" charset="0"/>
                          <a:sym typeface="Helvetica Neue"/>
                        </a:rPr>
                        <a:t>y tejido celular subcutáneo</a:t>
                      </a:r>
                    </a:p>
                  </a:txBody>
                  <a:tcPr marL="85111" marR="85111" marT="42556" marB="42556"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b="0">
                          <a:solidFill>
                            <a:srgbClr val="5E5E5E"/>
                          </a:solidFill>
                          <a:latin typeface="Arial" panose="020B0604020202020204" pitchFamily="34" charset="0"/>
                          <a:cs typeface="Arial" panose="020B0604020202020204" pitchFamily="34" charset="0"/>
                        </a:rPr>
                        <a:t>Sin alteraciones</a:t>
                      </a:r>
                    </a:p>
                  </a:txBody>
                  <a:tcPr marL="85111" marR="85111" marT="42556" marB="42556"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1677101222"/>
                  </a:ext>
                </a:extLst>
              </a:tr>
              <a:tr h="689043">
                <a:tc>
                  <a:txBody>
                    <a:bodyPr/>
                    <a:lstStyle/>
                    <a:p>
                      <a:r>
                        <a:rPr lang="es-ES" sz="1300" b="1">
                          <a:solidFill>
                            <a:srgbClr val="5E5E5E"/>
                          </a:solidFill>
                          <a:latin typeface="Arial" panose="020B0604020202020204" pitchFamily="34" charset="0"/>
                          <a:cs typeface="Arial" panose="020B0604020202020204" pitchFamily="34" charset="0"/>
                        </a:rPr>
                        <a:t>Miembros inferiores</a:t>
                      </a:r>
                    </a:p>
                  </a:txBody>
                  <a:tcPr marL="85111" marR="85111" marT="42556" marB="42556"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b="0">
                          <a:solidFill>
                            <a:srgbClr val="5E5E5E"/>
                          </a:solidFill>
                          <a:latin typeface="Arial" panose="020B0604020202020204" pitchFamily="34" charset="0"/>
                          <a:cs typeface="Arial" panose="020B0604020202020204" pitchFamily="34" charset="0"/>
                        </a:rPr>
                        <a:t>No edemas. Pulsos distales palpables y simétricos</a:t>
                      </a:r>
                    </a:p>
                  </a:txBody>
                  <a:tcPr marL="85111" marR="85111" marT="42556" marB="42556"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3958663233"/>
                  </a:ext>
                </a:extLst>
              </a:tr>
            </a:tbl>
          </a:graphicData>
        </a:graphic>
      </p:graphicFrame>
      <p:graphicFrame>
        <p:nvGraphicFramePr>
          <p:cNvPr id="12" name="Tabla 11">
            <a:extLst>
              <a:ext uri="{FF2B5EF4-FFF2-40B4-BE49-F238E27FC236}">
                <a16:creationId xmlns:a16="http://schemas.microsoft.com/office/drawing/2014/main" id="{45544CBA-CF81-0440-94E1-38D3688ACBA9}"/>
              </a:ext>
            </a:extLst>
          </p:cNvPr>
          <p:cNvGraphicFramePr>
            <a:graphicFrameLocks noGrp="1"/>
          </p:cNvGraphicFramePr>
          <p:nvPr/>
        </p:nvGraphicFramePr>
        <p:xfrm>
          <a:off x="5258260" y="2213845"/>
          <a:ext cx="5189918" cy="4072384"/>
        </p:xfrm>
        <a:graphic>
          <a:graphicData uri="http://schemas.openxmlformats.org/drawingml/2006/table">
            <a:tbl>
              <a:tblPr bandRow="1">
                <a:tableStyleId>{5C22544A-7EE6-4342-B048-85BDC9FD1C3A}</a:tableStyleId>
              </a:tblPr>
              <a:tblGrid>
                <a:gridCol w="2594959">
                  <a:extLst>
                    <a:ext uri="{9D8B030D-6E8A-4147-A177-3AD203B41FA5}">
                      <a16:colId xmlns:a16="http://schemas.microsoft.com/office/drawing/2014/main" val="3007717331"/>
                    </a:ext>
                  </a:extLst>
                </a:gridCol>
                <a:gridCol w="2594959">
                  <a:extLst>
                    <a:ext uri="{9D8B030D-6E8A-4147-A177-3AD203B41FA5}">
                      <a16:colId xmlns:a16="http://schemas.microsoft.com/office/drawing/2014/main" val="1279245144"/>
                    </a:ext>
                  </a:extLst>
                </a:gridCol>
              </a:tblGrid>
              <a:tr h="299007">
                <a:tc gridSpan="2">
                  <a:txBody>
                    <a:bodyPr/>
                    <a:lstStyle/>
                    <a:p>
                      <a:r>
                        <a:rPr lang="es-ES" sz="1300" b="1">
                          <a:solidFill>
                            <a:srgbClr val="5E5E5E"/>
                          </a:solidFill>
                          <a:latin typeface="Arial" panose="020B0604020202020204" pitchFamily="34" charset="0"/>
                          <a:cs typeface="Arial" panose="020B0604020202020204" pitchFamily="34" charset="0"/>
                        </a:rPr>
                        <a:t>Parámetros de laboratorio</a:t>
                      </a:r>
                    </a:p>
                  </a:txBody>
                  <a:tcPr marL="94046" marR="94046" marT="47023" marB="47023">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tc hMerge="1">
                  <a:txBody>
                    <a:bodyPr/>
                    <a:lstStyle/>
                    <a:p>
                      <a:endParaRPr lang="es-ES" sz="3600" dirty="0"/>
                    </a:p>
                  </a:txBody>
                  <a:tcPr marL="182880" marR="182880" marT="91440" marB="91440"/>
                </a:tc>
                <a:extLst>
                  <a:ext uri="{0D108BD9-81ED-4DB2-BD59-A6C34878D82A}">
                    <a16:rowId xmlns:a16="http://schemas.microsoft.com/office/drawing/2014/main" val="3727831875"/>
                  </a:ext>
                </a:extLst>
              </a:tr>
              <a:tr h="283231">
                <a:tc>
                  <a:txBody>
                    <a:bodyPr/>
                    <a:lstStyle/>
                    <a:p>
                      <a:r>
                        <a:rPr lang="es-ES" sz="1300" b="1">
                          <a:solidFill>
                            <a:srgbClr val="5E5E5E"/>
                          </a:solidFill>
                          <a:latin typeface="Arial" panose="020B0604020202020204" pitchFamily="34" charset="0"/>
                          <a:cs typeface="Arial" panose="020B0604020202020204" pitchFamily="34" charset="0"/>
                        </a:rPr>
                        <a:t>Hemograma</a:t>
                      </a:r>
                      <a:r>
                        <a:rPr lang="es-ES" sz="1300" b="1" baseline="0">
                          <a:solidFill>
                            <a:srgbClr val="5E5E5E"/>
                          </a:solidFill>
                          <a:latin typeface="Arial" panose="020B0604020202020204" pitchFamily="34" charset="0"/>
                          <a:cs typeface="Arial" panose="020B0604020202020204" pitchFamily="34" charset="0"/>
                        </a:rPr>
                        <a:t> y coagulación</a:t>
                      </a:r>
                      <a:endParaRPr lang="es-ES" sz="1300" b="1">
                        <a:solidFill>
                          <a:srgbClr val="5E5E5E"/>
                        </a:solidFill>
                        <a:latin typeface="Arial" panose="020B0604020202020204" pitchFamily="34" charset="0"/>
                        <a:cs typeface="Arial" panose="020B0604020202020204" pitchFamily="34" charset="0"/>
                      </a:endParaRP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a:solidFill>
                            <a:srgbClr val="5E5E5E"/>
                          </a:solidFill>
                          <a:latin typeface="Arial" panose="020B0604020202020204" pitchFamily="34" charset="0"/>
                          <a:cs typeface="Arial" panose="020B0604020202020204" pitchFamily="34" charset="0"/>
                        </a:rPr>
                        <a:t>Sin hallazgos</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1200025150"/>
                  </a:ext>
                </a:extLst>
              </a:tr>
              <a:tr h="283231">
                <a:tc>
                  <a:txBody>
                    <a:bodyPr/>
                    <a:lstStyle/>
                    <a:p>
                      <a:r>
                        <a:rPr lang="es-ES" sz="1300" b="1">
                          <a:solidFill>
                            <a:srgbClr val="5E5E5E"/>
                          </a:solidFill>
                          <a:latin typeface="Arial" panose="020B0604020202020204" pitchFamily="34" charset="0"/>
                          <a:cs typeface="Arial" panose="020B0604020202020204" pitchFamily="34" charset="0"/>
                        </a:rPr>
                        <a:t>Glucemia</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a:solidFill>
                            <a:srgbClr val="5E5E5E"/>
                          </a:solidFill>
                          <a:latin typeface="Arial" panose="020B0604020202020204" pitchFamily="34" charset="0"/>
                          <a:cs typeface="Arial" panose="020B0604020202020204" pitchFamily="34" charset="0"/>
                        </a:rPr>
                        <a:t>87 mg/dl</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3577086026"/>
                  </a:ext>
                </a:extLst>
              </a:tr>
              <a:tr h="283231">
                <a:tc>
                  <a:txBody>
                    <a:bodyPr/>
                    <a:lstStyle/>
                    <a:p>
                      <a:r>
                        <a:rPr lang="es-ES" sz="1300" b="1">
                          <a:solidFill>
                            <a:srgbClr val="5E5E5E"/>
                          </a:solidFill>
                          <a:latin typeface="Arial" panose="020B0604020202020204" pitchFamily="34" charset="0"/>
                          <a:cs typeface="Arial" panose="020B0604020202020204" pitchFamily="34" charset="0"/>
                        </a:rPr>
                        <a:t>HbA</a:t>
                      </a:r>
                      <a:r>
                        <a:rPr lang="es-ES" sz="1300" b="1" baseline="-25000">
                          <a:solidFill>
                            <a:srgbClr val="5E5E5E"/>
                          </a:solidFill>
                          <a:latin typeface="Arial" panose="020B0604020202020204" pitchFamily="34" charset="0"/>
                          <a:cs typeface="Arial" panose="020B0604020202020204" pitchFamily="34" charset="0"/>
                        </a:rPr>
                        <a:t>1c</a:t>
                      </a:r>
                      <a:endParaRPr lang="es-ES" sz="1300" b="1">
                        <a:solidFill>
                          <a:srgbClr val="5E5E5E"/>
                        </a:solidFill>
                        <a:latin typeface="Arial" panose="020B0604020202020204" pitchFamily="34" charset="0"/>
                        <a:cs typeface="Arial" panose="020B0604020202020204" pitchFamily="34" charset="0"/>
                      </a:endParaRP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a:solidFill>
                            <a:srgbClr val="5E5E5E"/>
                          </a:solidFill>
                          <a:latin typeface="Arial" panose="020B0604020202020204" pitchFamily="34" charset="0"/>
                          <a:cs typeface="Arial" panose="020B0604020202020204" pitchFamily="34" charset="0"/>
                        </a:rPr>
                        <a:t>5,7 %</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1677101222"/>
                  </a:ext>
                </a:extLst>
              </a:tr>
              <a:tr h="283231">
                <a:tc>
                  <a:txBody>
                    <a:bodyPr/>
                    <a:lstStyle/>
                    <a:p>
                      <a:r>
                        <a:rPr lang="es-ES" sz="1300" b="1">
                          <a:solidFill>
                            <a:srgbClr val="5E5E5E"/>
                          </a:solidFill>
                          <a:latin typeface="Arial" panose="020B0604020202020204" pitchFamily="34" charset="0"/>
                          <a:cs typeface="Arial" panose="020B0604020202020204" pitchFamily="34" charset="0"/>
                        </a:rPr>
                        <a:t>Creatinina</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a:solidFill>
                            <a:srgbClr val="5E5E5E"/>
                          </a:solidFill>
                          <a:latin typeface="Arial" panose="020B0604020202020204" pitchFamily="34" charset="0"/>
                          <a:cs typeface="Arial" panose="020B0604020202020204" pitchFamily="34" charset="0"/>
                        </a:rPr>
                        <a:t>0,91 mg/dl</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2259674452"/>
                  </a:ext>
                </a:extLst>
              </a:tr>
              <a:tr h="283231">
                <a:tc>
                  <a:txBody>
                    <a:bodyPr/>
                    <a:lstStyle/>
                    <a:p>
                      <a:r>
                        <a:rPr lang="es-ES" sz="1300" b="1" i="0" u="none" strike="noStrike" cap="none" spc="0" baseline="0">
                          <a:solidFill>
                            <a:srgbClr val="5E5E5E"/>
                          </a:solidFill>
                          <a:uFillTx/>
                          <a:latin typeface="Arial" panose="020B0604020202020204" pitchFamily="34" charset="0"/>
                          <a:ea typeface="+mn-ea"/>
                          <a:cs typeface="Arial" panose="020B0604020202020204" pitchFamily="34" charset="0"/>
                          <a:sym typeface="Helvetica Neue"/>
                        </a:rPr>
                        <a:t>Tasa de filtrado glomerular</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b="1" i="0" u="none" strike="noStrike" cap="none" spc="0" baseline="0">
                          <a:solidFill>
                            <a:srgbClr val="5E5E5E"/>
                          </a:solidFill>
                          <a:uFillTx/>
                          <a:latin typeface="Arial" panose="020B0604020202020204" pitchFamily="34" charset="0"/>
                          <a:ea typeface="+mn-ea"/>
                          <a:cs typeface="Arial" panose="020B0604020202020204" pitchFamily="34" charset="0"/>
                          <a:sym typeface="Helvetica Neue"/>
                        </a:rPr>
                        <a:t>&gt;90 ml/min/1,73 m</a:t>
                      </a:r>
                      <a:r>
                        <a:rPr lang="es-ES" sz="1300" b="1" i="0" u="none" strike="noStrike" cap="none" spc="0" baseline="30000">
                          <a:solidFill>
                            <a:srgbClr val="5E5E5E"/>
                          </a:solidFill>
                          <a:uFillTx/>
                          <a:latin typeface="Arial" panose="020B0604020202020204" pitchFamily="34" charset="0"/>
                          <a:ea typeface="+mn-ea"/>
                          <a:cs typeface="Arial" panose="020B0604020202020204" pitchFamily="34" charset="0"/>
                          <a:sym typeface="Helvetica Neue"/>
                        </a:rPr>
                        <a:t>2</a:t>
                      </a:r>
                      <a:endParaRPr lang="es-ES" sz="1300" b="1" i="0" u="none" strike="noStrike" cap="none" spc="0" baseline="0">
                        <a:solidFill>
                          <a:srgbClr val="5E5E5E"/>
                        </a:solidFill>
                        <a:uFillTx/>
                        <a:latin typeface="Arial" panose="020B0604020202020204" pitchFamily="34" charset="0"/>
                        <a:ea typeface="+mn-ea"/>
                        <a:cs typeface="Arial" panose="020B0604020202020204" pitchFamily="34" charset="0"/>
                        <a:sym typeface="Helvetica Neue"/>
                      </a:endParaRP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1066837657"/>
                  </a:ext>
                </a:extLst>
              </a:tr>
              <a:tr h="283231">
                <a:tc>
                  <a:txBody>
                    <a:bodyPr/>
                    <a:lstStyle/>
                    <a:p>
                      <a:r>
                        <a:rPr lang="es-ES" sz="1300" b="1">
                          <a:solidFill>
                            <a:srgbClr val="5E5E5E"/>
                          </a:solidFill>
                          <a:latin typeface="Arial" panose="020B0604020202020204" pitchFamily="34" charset="0"/>
                          <a:cs typeface="Arial" panose="020B0604020202020204" pitchFamily="34" charset="0"/>
                        </a:rPr>
                        <a:t>Colesterol total</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a:solidFill>
                            <a:srgbClr val="5E5E5E"/>
                          </a:solidFill>
                          <a:latin typeface="Arial" panose="020B0604020202020204" pitchFamily="34" charset="0"/>
                          <a:cs typeface="Arial" panose="020B0604020202020204" pitchFamily="34" charset="0"/>
                        </a:rPr>
                        <a:t>195 mg/dl</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2022893056"/>
                  </a:ext>
                </a:extLst>
              </a:tr>
              <a:tr h="283231">
                <a:tc>
                  <a:txBody>
                    <a:bodyPr/>
                    <a:lstStyle/>
                    <a:p>
                      <a:r>
                        <a:rPr lang="es-ES" sz="1300" b="1">
                          <a:solidFill>
                            <a:srgbClr val="5E5E5E"/>
                          </a:solidFill>
                          <a:latin typeface="Arial" panose="020B0604020202020204" pitchFamily="34" charset="0"/>
                          <a:cs typeface="Arial" panose="020B0604020202020204" pitchFamily="34" charset="0"/>
                        </a:rPr>
                        <a:t>TG</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a:solidFill>
                            <a:srgbClr val="5E5E5E"/>
                          </a:solidFill>
                          <a:latin typeface="Arial" panose="020B0604020202020204" pitchFamily="34" charset="0"/>
                          <a:cs typeface="Arial" panose="020B0604020202020204" pitchFamily="34" charset="0"/>
                        </a:rPr>
                        <a:t>175 mg/dl</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1537100344"/>
                  </a:ext>
                </a:extLst>
              </a:tr>
              <a:tr h="283231">
                <a:tc>
                  <a:txBody>
                    <a:bodyPr/>
                    <a:lstStyle/>
                    <a:p>
                      <a:r>
                        <a:rPr lang="es-ES" sz="1300" b="1">
                          <a:solidFill>
                            <a:srgbClr val="5E5E5E"/>
                          </a:solidFill>
                          <a:latin typeface="Arial" panose="020B0604020202020204" pitchFamily="34" charset="0"/>
                          <a:cs typeface="Arial" panose="020B0604020202020204" pitchFamily="34" charset="0"/>
                        </a:rPr>
                        <a:t>c-HDL</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a:solidFill>
                            <a:srgbClr val="5E5E5E"/>
                          </a:solidFill>
                          <a:latin typeface="Arial" panose="020B0604020202020204" pitchFamily="34" charset="0"/>
                          <a:cs typeface="Arial" panose="020B0604020202020204" pitchFamily="34" charset="0"/>
                        </a:rPr>
                        <a:t>35</a:t>
                      </a:r>
                      <a:r>
                        <a:rPr lang="es-ES" sz="1300" baseline="0">
                          <a:solidFill>
                            <a:srgbClr val="5E5E5E"/>
                          </a:solidFill>
                          <a:latin typeface="Arial" panose="020B0604020202020204" pitchFamily="34" charset="0"/>
                          <a:cs typeface="Arial" panose="020B0604020202020204" pitchFamily="34" charset="0"/>
                        </a:rPr>
                        <a:t> mg/dl</a:t>
                      </a:r>
                      <a:endParaRPr lang="es-ES" sz="1300">
                        <a:solidFill>
                          <a:srgbClr val="5E5E5E"/>
                        </a:solidFill>
                        <a:latin typeface="Arial" panose="020B0604020202020204" pitchFamily="34" charset="0"/>
                        <a:cs typeface="Arial" panose="020B0604020202020204" pitchFamily="34" charset="0"/>
                      </a:endParaRP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3748927334"/>
                  </a:ext>
                </a:extLst>
              </a:tr>
              <a:tr h="283231">
                <a:tc>
                  <a:txBody>
                    <a:bodyPr/>
                    <a:lstStyle/>
                    <a:p>
                      <a:r>
                        <a:rPr lang="es-ES" sz="1300" b="1">
                          <a:solidFill>
                            <a:srgbClr val="5E5E5E"/>
                          </a:solidFill>
                          <a:latin typeface="Arial" panose="020B0604020202020204" pitchFamily="34" charset="0"/>
                          <a:cs typeface="Arial" panose="020B0604020202020204" pitchFamily="34" charset="0"/>
                        </a:rPr>
                        <a:t>c-LDL</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baseline="0">
                          <a:solidFill>
                            <a:srgbClr val="5E5E5E"/>
                          </a:solidFill>
                          <a:latin typeface="Arial" panose="020B0604020202020204" pitchFamily="34" charset="0"/>
                          <a:cs typeface="Arial" panose="020B0604020202020204" pitchFamily="34" charset="0"/>
                        </a:rPr>
                        <a:t>117 mg/dl</a:t>
                      </a:r>
                      <a:endParaRPr lang="es-ES" sz="1300">
                        <a:solidFill>
                          <a:srgbClr val="5E5E5E"/>
                        </a:solidFill>
                        <a:latin typeface="Arial" panose="020B0604020202020204" pitchFamily="34" charset="0"/>
                        <a:cs typeface="Arial" panose="020B0604020202020204" pitchFamily="34" charset="0"/>
                      </a:endParaRP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971274508"/>
                  </a:ext>
                </a:extLst>
              </a:tr>
              <a:tr h="283231">
                <a:tc>
                  <a:txBody>
                    <a:bodyPr/>
                    <a:lstStyle/>
                    <a:p>
                      <a:r>
                        <a:rPr lang="es-ES" sz="1300" b="1">
                          <a:solidFill>
                            <a:srgbClr val="5E5E5E"/>
                          </a:solidFill>
                          <a:latin typeface="Arial" panose="020B0604020202020204" pitchFamily="34" charset="0"/>
                          <a:cs typeface="Arial" panose="020B0604020202020204" pitchFamily="34" charset="0"/>
                        </a:rPr>
                        <a:t>CK</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a:solidFill>
                            <a:srgbClr val="5E5E5E"/>
                          </a:solidFill>
                          <a:latin typeface="Arial" panose="020B0604020202020204" pitchFamily="34" charset="0"/>
                          <a:cs typeface="Arial" panose="020B0604020202020204" pitchFamily="34" charset="0"/>
                        </a:rPr>
                        <a:t>57 U/L</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759687356"/>
                  </a:ext>
                </a:extLst>
              </a:tr>
              <a:tr h="283231">
                <a:tc>
                  <a:txBody>
                    <a:bodyPr/>
                    <a:lstStyle/>
                    <a:p>
                      <a:r>
                        <a:rPr lang="es-ES" sz="1300" b="1">
                          <a:solidFill>
                            <a:srgbClr val="5E5E5E"/>
                          </a:solidFill>
                          <a:latin typeface="Arial" panose="020B0604020202020204" pitchFamily="34" charset="0"/>
                          <a:cs typeface="Arial" panose="020B0604020202020204" pitchFamily="34" charset="0"/>
                        </a:rPr>
                        <a:t>GOT;</a:t>
                      </a:r>
                      <a:r>
                        <a:rPr lang="es-ES" sz="1300" b="1" baseline="0">
                          <a:solidFill>
                            <a:srgbClr val="5E5E5E"/>
                          </a:solidFill>
                          <a:latin typeface="Arial" panose="020B0604020202020204" pitchFamily="34" charset="0"/>
                          <a:cs typeface="Arial" panose="020B0604020202020204" pitchFamily="34" charset="0"/>
                        </a:rPr>
                        <a:t> GPT; GGT</a:t>
                      </a:r>
                      <a:endParaRPr lang="es-ES" sz="1300" b="1">
                        <a:solidFill>
                          <a:srgbClr val="5E5E5E"/>
                        </a:solidFill>
                        <a:latin typeface="Arial" panose="020B0604020202020204" pitchFamily="34" charset="0"/>
                        <a:cs typeface="Arial" panose="020B0604020202020204" pitchFamily="34" charset="0"/>
                      </a:endParaRP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a:solidFill>
                            <a:srgbClr val="5E5E5E"/>
                          </a:solidFill>
                          <a:latin typeface="Arial" panose="020B0604020202020204" pitchFamily="34" charset="0"/>
                          <a:cs typeface="Arial" panose="020B0604020202020204" pitchFamily="34" charset="0"/>
                        </a:rPr>
                        <a:t>En rango</a:t>
                      </a:r>
                      <a:r>
                        <a:rPr lang="es-ES" sz="1300" baseline="0">
                          <a:solidFill>
                            <a:srgbClr val="5E5E5E"/>
                          </a:solidFill>
                          <a:latin typeface="Arial" panose="020B0604020202020204" pitchFamily="34" charset="0"/>
                          <a:cs typeface="Arial" panose="020B0604020202020204" pitchFamily="34" charset="0"/>
                        </a:rPr>
                        <a:t> normal</a:t>
                      </a:r>
                      <a:endParaRPr lang="es-ES" sz="1300">
                        <a:solidFill>
                          <a:srgbClr val="5E5E5E"/>
                        </a:solidFill>
                        <a:latin typeface="Arial" panose="020B0604020202020204" pitchFamily="34" charset="0"/>
                        <a:cs typeface="Arial" panose="020B0604020202020204" pitchFamily="34" charset="0"/>
                      </a:endParaRP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3869828559"/>
                  </a:ext>
                </a:extLst>
              </a:tr>
              <a:tr h="283231">
                <a:tc>
                  <a:txBody>
                    <a:bodyPr/>
                    <a:lstStyle/>
                    <a:p>
                      <a:r>
                        <a:rPr lang="es-ES" sz="1300" b="1">
                          <a:solidFill>
                            <a:srgbClr val="5E5E5E"/>
                          </a:solidFill>
                          <a:latin typeface="Arial" panose="020B0604020202020204" pitchFamily="34" charset="0"/>
                          <a:cs typeface="Arial" panose="020B0604020202020204" pitchFamily="34" charset="0"/>
                        </a:rPr>
                        <a:t>Lipoproteína</a:t>
                      </a:r>
                      <a:r>
                        <a:rPr lang="es-ES" sz="1300" b="1" baseline="0">
                          <a:solidFill>
                            <a:srgbClr val="5E5E5E"/>
                          </a:solidFill>
                          <a:latin typeface="Arial" panose="020B0604020202020204" pitchFamily="34" charset="0"/>
                          <a:cs typeface="Arial" panose="020B0604020202020204" pitchFamily="34" charset="0"/>
                        </a:rPr>
                        <a:t> A</a:t>
                      </a:r>
                      <a:endParaRPr lang="es-ES" sz="1300" b="1">
                        <a:solidFill>
                          <a:srgbClr val="5E5E5E"/>
                        </a:solidFill>
                        <a:latin typeface="Arial" panose="020B0604020202020204" pitchFamily="34" charset="0"/>
                        <a:cs typeface="Arial" panose="020B0604020202020204" pitchFamily="34" charset="0"/>
                      </a:endParaRP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a:solidFill>
                            <a:srgbClr val="5E5E5E"/>
                          </a:solidFill>
                          <a:latin typeface="Arial" panose="020B0604020202020204" pitchFamily="34" charset="0"/>
                          <a:cs typeface="Arial" panose="020B0604020202020204" pitchFamily="34" charset="0"/>
                        </a:rPr>
                        <a:t>84 mg/dl</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3831256637"/>
                  </a:ext>
                </a:extLst>
              </a:tr>
              <a:tr h="374593">
                <a:tc>
                  <a:txBody>
                    <a:bodyPr/>
                    <a:lstStyle/>
                    <a:p>
                      <a:r>
                        <a:rPr lang="es-ES" sz="1300" b="1">
                          <a:solidFill>
                            <a:srgbClr val="5E5E5E"/>
                          </a:solidFill>
                          <a:latin typeface="Arial" panose="020B0604020202020204" pitchFamily="34" charset="0"/>
                          <a:cs typeface="Arial" panose="020B0604020202020204" pitchFamily="34" charset="0"/>
                        </a:rPr>
                        <a:t>Análisis de orina</a:t>
                      </a: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8FCFF"/>
                    </a:solidFill>
                  </a:tcPr>
                </a:tc>
                <a:tc>
                  <a:txBody>
                    <a:bodyPr/>
                    <a:lstStyle/>
                    <a:p>
                      <a:r>
                        <a:rPr lang="es-ES" sz="1300">
                          <a:solidFill>
                            <a:srgbClr val="5E5E5E"/>
                          </a:solidFill>
                          <a:latin typeface="Arial" panose="020B0604020202020204" pitchFamily="34" charset="0"/>
                          <a:cs typeface="Arial" panose="020B0604020202020204" pitchFamily="34" charset="0"/>
                        </a:rPr>
                        <a:t>Normal con</a:t>
                      </a:r>
                      <a:r>
                        <a:rPr lang="es-ES" sz="1300" baseline="0">
                          <a:solidFill>
                            <a:srgbClr val="5E5E5E"/>
                          </a:solidFill>
                          <a:latin typeface="Arial" panose="020B0604020202020204" pitchFamily="34" charset="0"/>
                          <a:cs typeface="Arial" panose="020B0604020202020204" pitchFamily="34" charset="0"/>
                        </a:rPr>
                        <a:t> CAC 5,56 mg/g</a:t>
                      </a:r>
                      <a:endParaRPr lang="es-ES" sz="1300">
                        <a:solidFill>
                          <a:srgbClr val="5E5E5E"/>
                        </a:solidFill>
                        <a:latin typeface="Arial" panose="020B0604020202020204" pitchFamily="34" charset="0"/>
                        <a:cs typeface="Arial" panose="020B0604020202020204" pitchFamily="34" charset="0"/>
                      </a:endParaRPr>
                    </a:p>
                  </a:txBody>
                  <a:tcPr marL="85112" marR="85112" marT="42556" marB="42556">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3453935771"/>
                  </a:ext>
                </a:extLst>
              </a:tr>
            </a:tbl>
          </a:graphicData>
        </a:graphic>
      </p:graphicFrame>
      <p:sp>
        <p:nvSpPr>
          <p:cNvPr id="7" name="CuadroTexto 6">
            <a:extLst>
              <a:ext uri="{FF2B5EF4-FFF2-40B4-BE49-F238E27FC236}">
                <a16:creationId xmlns:a16="http://schemas.microsoft.com/office/drawing/2014/main" id="{4C0A2C71-1FAD-B54B-83A8-5E3315F98A7E}"/>
              </a:ext>
            </a:extLst>
          </p:cNvPr>
          <p:cNvSpPr txBox="1"/>
          <p:nvPr/>
        </p:nvSpPr>
        <p:spPr>
          <a:xfrm>
            <a:off x="545718" y="766017"/>
            <a:ext cx="9169999"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Presentación del caso: exploración y pruebas complementarias</a:t>
            </a:r>
          </a:p>
        </p:txBody>
      </p:sp>
    </p:spTree>
    <p:extLst>
      <p:ext uri="{BB962C8B-B14F-4D97-AF65-F5344CB8AC3E}">
        <p14:creationId xmlns:p14="http://schemas.microsoft.com/office/powerpoint/2010/main" val="275466222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29B2DB6-A4DE-A54C-94C3-28EE796CE3D5}"/>
              </a:ext>
            </a:extLst>
          </p:cNvPr>
          <p:cNvSpPr txBox="1"/>
          <p:nvPr/>
        </p:nvSpPr>
        <p:spPr>
          <a:xfrm>
            <a:off x="545717" y="4237948"/>
            <a:ext cx="8111586" cy="2159000"/>
          </a:xfrm>
          <a:prstGeom prst="rect">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000" tIns="162000" rIns="25400" bIns="25400" numCol="1" spcCol="38100" rtlCol="0" anchor="ctr">
            <a:spAutoFit/>
          </a:bodyPr>
          <a:lstStyle/>
          <a:p>
            <a:pPr algn="l"/>
            <a:r>
              <a:rPr lang="es-ES" sz="1600" b="1">
                <a:latin typeface="Arial" panose="020B0604020202020204" pitchFamily="34" charset="0"/>
                <a:cs typeface="Arial" panose="020B0604020202020204" pitchFamily="34" charset="0"/>
              </a:rPr>
              <a:t>Respuestas correctas: </a:t>
            </a:r>
            <a:r>
              <a:rPr lang="es-ES" sz="1600">
                <a:latin typeface="Arial" panose="020B0604020202020204" pitchFamily="34" charset="0"/>
                <a:cs typeface="Arial" panose="020B0604020202020204" pitchFamily="34" charset="0"/>
              </a:rPr>
              <a:t>A y B</a:t>
            </a:r>
          </a:p>
          <a:p>
            <a:pPr algn="l"/>
            <a:endParaRPr lang="es-ES" sz="1600">
              <a:latin typeface="Arial" panose="020B0604020202020204" pitchFamily="34" charset="0"/>
              <a:cs typeface="Arial" panose="020B0604020202020204" pitchFamily="34" charset="0"/>
            </a:endParaRPr>
          </a:p>
          <a:p>
            <a:pPr algn="l"/>
            <a:r>
              <a:rPr lang="es-ES" sz="1600">
                <a:latin typeface="Arial" panose="020B0604020202020204" pitchFamily="34" charset="0"/>
                <a:cs typeface="Arial" panose="020B0604020202020204" pitchFamily="34" charset="0"/>
              </a:rPr>
              <a:t>De los anteriores, sería necesaria la determinación de la tirotropina para descartar hipotiroidismo y la bilirrubinemia para descartar enfermedad hepática obstructiva. </a:t>
            </a:r>
            <a:br>
              <a:rPr lang="es-ES" sz="1600">
                <a:latin typeface="Arial" panose="020B0604020202020204" pitchFamily="34" charset="0"/>
                <a:cs typeface="Arial" panose="020B0604020202020204" pitchFamily="34" charset="0"/>
              </a:rPr>
            </a:br>
            <a:r>
              <a:rPr lang="es-ES" sz="1600">
                <a:latin typeface="Arial" panose="020B0604020202020204" pitchFamily="34" charset="0"/>
                <a:cs typeface="Arial" panose="020B0604020202020204" pitchFamily="34" charset="0"/>
              </a:rPr>
              <a:t>El resto de parámetros no serían necesarios.</a:t>
            </a:r>
          </a:p>
          <a:p>
            <a:pPr algn="l"/>
            <a:r>
              <a:rPr lang="es-ES" sz="1600">
                <a:latin typeface="Arial" panose="020B0604020202020204" pitchFamily="34" charset="0"/>
                <a:cs typeface="Arial" panose="020B0604020202020204" pitchFamily="34" charset="0"/>
              </a:rPr>
              <a:t>En la diabetes mellitus, la determinación del péptido C no sería necesario, pero sí la solicitud de glucemia basal y HbA</a:t>
            </a:r>
            <a:r>
              <a:rPr lang="es-ES" sz="1600" baseline="-25000">
                <a:latin typeface="Arial" panose="020B0604020202020204" pitchFamily="34" charset="0"/>
                <a:cs typeface="Arial" panose="020B0604020202020204" pitchFamily="34" charset="0"/>
              </a:rPr>
              <a:t>1c</a:t>
            </a:r>
            <a:r>
              <a:rPr lang="es-ES" sz="1600">
                <a:latin typeface="Arial" panose="020B0604020202020204" pitchFamily="34" charset="0"/>
                <a:cs typeface="Arial" panose="020B0604020202020204" pitchFamily="34" charset="0"/>
              </a:rPr>
              <a:t>.</a:t>
            </a:r>
          </a:p>
          <a:p>
            <a:pPr algn="l"/>
            <a:endParaRPr lang="es-ES" sz="160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2AAAA460-2698-CD44-8E9C-227E0A536E9D}"/>
              </a:ext>
            </a:extLst>
          </p:cNvPr>
          <p:cNvSpPr txBox="1"/>
          <p:nvPr/>
        </p:nvSpPr>
        <p:spPr>
          <a:xfrm>
            <a:off x="545718" y="1620000"/>
            <a:ext cx="11002269" cy="2388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Autofit/>
          </a:bodyPr>
          <a:lstStyle/>
          <a:p>
            <a:pPr algn="l"/>
            <a:r>
              <a:rPr lang="es-ES" sz="2300" b="1">
                <a:solidFill>
                  <a:schemeClr val="accent1">
                    <a:lumMod val="75000"/>
                  </a:schemeClr>
                </a:solidFill>
                <a:latin typeface="Arial" panose="020B0604020202020204" pitchFamily="34" charset="0"/>
                <a:cs typeface="Arial" panose="020B0604020202020204" pitchFamily="34" charset="0"/>
              </a:rPr>
              <a:t>Además de los parámetros anteriormente mencionados, ¿cuál/es de los siguientes son necesarios para descartar una dislipemia secundaria?</a:t>
            </a:r>
          </a:p>
          <a:p>
            <a:pPr algn="l"/>
            <a:endParaRPr lang="es-ES" sz="2300" b="1">
              <a:solidFill>
                <a:schemeClr val="accent1">
                  <a:lumMod val="75000"/>
                </a:schemeClr>
              </a:solidFill>
              <a:latin typeface="Arial" panose="020B0604020202020204" pitchFamily="34" charset="0"/>
              <a:cs typeface="Arial" panose="020B0604020202020204" pitchFamily="34" charset="0"/>
            </a:endParaRPr>
          </a:p>
          <a:p>
            <a:pPr marL="277813" indent="-277813"/>
            <a:r>
              <a:rPr lang="es-ES" sz="1600" b="1">
                <a:latin typeface="Arial" panose="020B0604020202020204" pitchFamily="34" charset="0"/>
                <a:cs typeface="Arial" panose="020B0604020202020204" pitchFamily="34" charset="0"/>
              </a:rPr>
              <a:t>A.	</a:t>
            </a:r>
            <a:r>
              <a:rPr lang="es-ES" sz="1600">
                <a:latin typeface="Arial" panose="020B0604020202020204" pitchFamily="34" charset="0"/>
                <a:cs typeface="Arial" panose="020B0604020202020204" pitchFamily="34" charset="0"/>
              </a:rPr>
              <a:t>Tirotropina.</a:t>
            </a:r>
          </a:p>
          <a:p>
            <a:pPr marL="277813" indent="-277813"/>
            <a:r>
              <a:rPr lang="es-ES" sz="1600" b="1">
                <a:latin typeface="Arial" panose="020B0604020202020204" pitchFamily="34" charset="0"/>
                <a:cs typeface="Arial" panose="020B0604020202020204" pitchFamily="34" charset="0"/>
              </a:rPr>
              <a:t>B.	</a:t>
            </a:r>
            <a:r>
              <a:rPr lang="es-ES" sz="1600">
                <a:latin typeface="Arial" panose="020B0604020202020204" pitchFamily="34" charset="0"/>
                <a:cs typeface="Arial" panose="020B0604020202020204" pitchFamily="34" charset="0"/>
              </a:rPr>
              <a:t>Bilirrubina.</a:t>
            </a:r>
          </a:p>
          <a:p>
            <a:pPr marL="277813" indent="-277813"/>
            <a:r>
              <a:rPr lang="es-ES" sz="1600" b="1">
                <a:latin typeface="Arial" panose="020B0604020202020204" pitchFamily="34" charset="0"/>
                <a:cs typeface="Arial" panose="020B0604020202020204" pitchFamily="34" charset="0"/>
              </a:rPr>
              <a:t>C.	</a:t>
            </a:r>
            <a:r>
              <a:rPr lang="es-ES" sz="1600">
                <a:latin typeface="Arial" panose="020B0604020202020204" pitchFamily="34" charset="0"/>
                <a:cs typeface="Arial" panose="020B0604020202020204" pitchFamily="34" charset="0"/>
              </a:rPr>
              <a:t>Urea.</a:t>
            </a:r>
          </a:p>
          <a:p>
            <a:pPr marL="277813" indent="-277813"/>
            <a:r>
              <a:rPr lang="es-ES" sz="1600" b="1">
                <a:latin typeface="Arial" panose="020B0604020202020204" pitchFamily="34" charset="0"/>
                <a:cs typeface="Arial" panose="020B0604020202020204" pitchFamily="34" charset="0"/>
              </a:rPr>
              <a:t>D.	</a:t>
            </a:r>
            <a:r>
              <a:rPr lang="es-ES" sz="1600">
                <a:latin typeface="Arial" panose="020B0604020202020204" pitchFamily="34" charset="0"/>
                <a:cs typeface="Arial" panose="020B0604020202020204" pitchFamily="34" charset="0"/>
              </a:rPr>
              <a:t>Péptido C.</a:t>
            </a:r>
          </a:p>
          <a:p>
            <a:pPr marL="277813" indent="-277813"/>
            <a:r>
              <a:rPr lang="es-ES" sz="1600" b="1">
                <a:latin typeface="Arial" panose="020B0604020202020204" pitchFamily="34" charset="0"/>
                <a:cs typeface="Arial" panose="020B0604020202020204" pitchFamily="34" charset="0"/>
              </a:rPr>
              <a:t>E.	</a:t>
            </a:r>
            <a:r>
              <a:rPr lang="es-ES" sz="1600">
                <a:latin typeface="Arial" panose="020B0604020202020204" pitchFamily="34" charset="0"/>
                <a:cs typeface="Arial" panose="020B0604020202020204" pitchFamily="34" charset="0"/>
              </a:rPr>
              <a:t>Calcio.</a:t>
            </a:r>
          </a:p>
          <a:p>
            <a:pPr marL="277813" indent="-277813"/>
            <a:endParaRPr lang="es-ES" sz="1600">
              <a:latin typeface="Arial" panose="020B0604020202020204" pitchFamily="34" charset="0"/>
              <a:cs typeface="Arial" panose="020B0604020202020204" pitchFamily="34" charset="0"/>
            </a:endParaRPr>
          </a:p>
          <a:p>
            <a:pPr marL="228600" indent="-228600">
              <a:buFontTx/>
              <a:buAutoNum type="alphaUcPeriod"/>
            </a:pPr>
            <a:endParaRPr lang="es-ES" sz="2000"/>
          </a:p>
          <a:p>
            <a:pPr algn="l"/>
            <a:endParaRPr lang="es-ES" sz="2300" b="1">
              <a:solidFill>
                <a:schemeClr val="accent1">
                  <a:lumMod val="75000"/>
                </a:schemeClr>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8840FF0C-1AF7-BE41-963A-7D2F2F561BEF}"/>
              </a:ext>
            </a:extLst>
          </p:cNvPr>
          <p:cNvSpPr txBox="1"/>
          <p:nvPr/>
        </p:nvSpPr>
        <p:spPr>
          <a:xfrm>
            <a:off x="2643460" y="298889"/>
            <a:ext cx="4603225"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s-ES" sz="2300" b="1" dirty="0">
                <a:solidFill>
                  <a:schemeClr val="accent1">
                    <a:lumMod val="75000"/>
                  </a:schemeClr>
                </a:solidFill>
                <a:latin typeface="Arial" panose="020B0604020202020204" pitchFamily="34" charset="0"/>
                <a:cs typeface="Arial" panose="020B0604020202020204" pitchFamily="34" charset="0"/>
              </a:rPr>
              <a:t>Pregunta 1</a:t>
            </a:r>
            <a:endParaRPr lang="es-ES" sz="2300" b="1" dirty="0">
              <a:solidFill>
                <a:schemeClr val="accent1">
                  <a:lumMod val="75000"/>
                </a:schemeClr>
              </a:solidFill>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79661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002D801-5274-9540-9EA9-8CC15015E868}"/>
              </a:ext>
            </a:extLst>
          </p:cNvPr>
          <p:cNvSpPr txBox="1"/>
          <p:nvPr/>
        </p:nvSpPr>
        <p:spPr>
          <a:xfrm>
            <a:off x="545719" y="1620000"/>
            <a:ext cx="10244890" cy="4831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Autofit/>
          </a:bodyPr>
          <a:lstStyle/>
          <a:p>
            <a:pPr marL="228600" indent="-228600">
              <a:buFont typeface="Arial" panose="020B0604020202020204" pitchFamily="34" charset="0"/>
              <a:buChar char="•"/>
            </a:pPr>
            <a:r>
              <a:rPr lang="es-ES" sz="1600" dirty="0">
                <a:latin typeface="Arial" panose="020B0604020202020204" pitchFamily="34" charset="0"/>
                <a:cs typeface="Arial" panose="020B0604020202020204" pitchFamily="34" charset="0"/>
              </a:rPr>
              <a:t>Considerar la ingesta </a:t>
            </a:r>
            <a:r>
              <a:rPr lang="es-ES" sz="1600" dirty="0" err="1">
                <a:latin typeface="Arial" panose="020B0604020202020204" pitchFamily="34" charset="0"/>
                <a:cs typeface="Arial" panose="020B0604020202020204" pitchFamily="34" charset="0"/>
              </a:rPr>
              <a:t>enólica</a:t>
            </a:r>
            <a:r>
              <a:rPr lang="es-ES" sz="1600" dirty="0">
                <a:latin typeface="Arial" panose="020B0604020202020204" pitchFamily="34" charset="0"/>
                <a:cs typeface="Arial" panose="020B0604020202020204" pitchFamily="34" charset="0"/>
              </a:rPr>
              <a:t> en caso de </a:t>
            </a:r>
            <a:r>
              <a:rPr lang="es-ES" sz="1600" dirty="0" err="1">
                <a:latin typeface="Arial" panose="020B0604020202020204" pitchFamily="34" charset="0"/>
                <a:cs typeface="Arial" panose="020B0604020202020204" pitchFamily="34" charset="0"/>
              </a:rPr>
              <a:t>hipertrigliceridemia</a:t>
            </a:r>
            <a:r>
              <a:rPr lang="es-ES" sz="1600" dirty="0">
                <a:latin typeface="Arial" panose="020B0604020202020204" pitchFamily="34" charset="0"/>
                <a:cs typeface="Arial" panose="020B0604020202020204" pitchFamily="34" charset="0"/>
              </a:rPr>
              <a:t>.</a:t>
            </a:r>
          </a:p>
          <a:p>
            <a:pPr algn="l"/>
            <a:endParaRPr lang="es-ES" sz="16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600" dirty="0">
                <a:latin typeface="Arial" panose="020B0604020202020204" pitchFamily="34" charset="0"/>
                <a:cs typeface="Arial" panose="020B0604020202020204" pitchFamily="34" charset="0"/>
              </a:rPr>
              <a:t>Obesidad: valorar el IMC.</a:t>
            </a:r>
          </a:p>
          <a:p>
            <a:pPr marL="228600" indent="-228600">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600" dirty="0">
                <a:latin typeface="Arial" panose="020B0604020202020204" pitchFamily="34" charset="0"/>
                <a:cs typeface="Arial" panose="020B0604020202020204" pitchFamily="34" charset="0"/>
              </a:rPr>
              <a:t>Síndrome metabólico: valorar perímetro de cintura, PA, glucemia basal, TG y c-HDL.</a:t>
            </a:r>
          </a:p>
          <a:p>
            <a:pPr marL="228600" indent="-228600">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600" dirty="0">
                <a:latin typeface="Arial" panose="020B0604020202020204" pitchFamily="34" charset="0"/>
                <a:cs typeface="Arial" panose="020B0604020202020204" pitchFamily="34" charset="0"/>
              </a:rPr>
              <a:t>Hipotiroidismo: solicitar tirotropina.</a:t>
            </a:r>
          </a:p>
          <a:p>
            <a:pPr marL="228600" indent="-228600">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600" dirty="0">
                <a:latin typeface="Arial" panose="020B0604020202020204" pitchFamily="34" charset="0"/>
                <a:cs typeface="Arial" panose="020B0604020202020204" pitchFamily="34" charset="0"/>
              </a:rPr>
              <a:t>Síndrome nefrótico: solicitar sedimento de orina (valorar proteinuria).</a:t>
            </a:r>
          </a:p>
          <a:p>
            <a:pPr marL="228600" indent="-228600">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600" dirty="0">
                <a:latin typeface="Arial" panose="020B0604020202020204" pitchFamily="34" charset="0"/>
                <a:cs typeface="Arial" panose="020B0604020202020204" pitchFamily="34" charset="0"/>
              </a:rPr>
              <a:t>Diabetes mellitus: valorar antecedentes, solicitar glucemia basal y HbA</a:t>
            </a:r>
            <a:r>
              <a:rPr lang="es-ES" sz="1600" baseline="-25000" dirty="0">
                <a:latin typeface="Arial" panose="020B0604020202020204" pitchFamily="34" charset="0"/>
                <a:cs typeface="Arial" panose="020B0604020202020204" pitchFamily="34" charset="0"/>
              </a:rPr>
              <a:t>1c</a:t>
            </a:r>
            <a:r>
              <a:rPr lang="es-ES" sz="1600" dirty="0">
                <a:latin typeface="Arial" panose="020B0604020202020204" pitchFamily="34" charset="0"/>
                <a:cs typeface="Arial" panose="020B0604020202020204" pitchFamily="34" charset="0"/>
              </a:rPr>
              <a:t>.</a:t>
            </a:r>
          </a:p>
          <a:p>
            <a:pPr marL="228600" indent="-228600">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600" dirty="0">
                <a:latin typeface="Arial" panose="020B0604020202020204" pitchFamily="34" charset="0"/>
                <a:cs typeface="Arial" panose="020B0604020202020204" pitchFamily="34" charset="0"/>
              </a:rPr>
              <a:t>Hepatopatía: valorar bilirrubinemia y fosfatasa alcalina si existe sospecha de enfermedad hepática obstructiva.</a:t>
            </a:r>
          </a:p>
          <a:p>
            <a:pPr marL="228600" indent="-228600">
              <a:buFont typeface="Arial" panose="020B0604020202020204" pitchFamily="34" charset="0"/>
              <a:buChar char="•"/>
            </a:pPr>
            <a:endParaRPr lang="es-ES" sz="16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600" dirty="0">
                <a:latin typeface="Arial" panose="020B0604020202020204" pitchFamily="34" charset="0"/>
                <a:cs typeface="Arial" panose="020B0604020202020204" pitchFamily="34" charset="0"/>
              </a:rPr>
              <a:t>Valorar medicación concomitante como causa de dislipidemia. </a:t>
            </a:r>
          </a:p>
        </p:txBody>
      </p:sp>
      <p:sp>
        <p:nvSpPr>
          <p:cNvPr id="6" name="CuadroTexto 5">
            <a:extLst>
              <a:ext uri="{FF2B5EF4-FFF2-40B4-BE49-F238E27FC236}">
                <a16:creationId xmlns:a16="http://schemas.microsoft.com/office/drawing/2014/main" id="{98CDC25A-DF9E-7E4B-9558-3C6CD09B2501}"/>
              </a:ext>
            </a:extLst>
          </p:cNvPr>
          <p:cNvSpPr txBox="1"/>
          <p:nvPr/>
        </p:nvSpPr>
        <p:spPr>
          <a:xfrm>
            <a:off x="545718" y="6544364"/>
            <a:ext cx="10427083"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dirty="0">
                <a:latin typeface="Arial" panose="020B0604020202020204" pitchFamily="34" charset="0"/>
                <a:cs typeface="Arial" panose="020B0604020202020204" pitchFamily="34" charset="0"/>
              </a:rPr>
              <a:t>Díaz Rodríguez A, Núñez-Cortés JM, Álvarez </a:t>
            </a:r>
            <a:r>
              <a:rPr lang="es-ES" sz="750" dirty="0" err="1">
                <a:latin typeface="Arial" panose="020B0604020202020204" pitchFamily="34" charset="0"/>
                <a:cs typeface="Arial" panose="020B0604020202020204" pitchFamily="34" charset="0"/>
              </a:rPr>
              <a:t>Cosmea</a:t>
            </a:r>
            <a:r>
              <a:rPr lang="es-ES" sz="750" dirty="0">
                <a:latin typeface="Arial" panose="020B0604020202020204" pitchFamily="34" charset="0"/>
                <a:cs typeface="Arial" panose="020B0604020202020204" pitchFamily="34" charset="0"/>
              </a:rPr>
              <a:t> A, Brea Hernando A, de Abajo Olea S, Díaz Rodríguez A, et al. Abordaje común del paciente </a:t>
            </a:r>
            <a:r>
              <a:rPr lang="es-ES" sz="750" dirty="0" err="1">
                <a:latin typeface="Arial" panose="020B0604020202020204" pitchFamily="34" charset="0"/>
                <a:cs typeface="Arial" panose="020B0604020202020204" pitchFamily="34" charset="0"/>
              </a:rPr>
              <a:t>dislipémico</a:t>
            </a:r>
            <a:r>
              <a:rPr lang="es-ES" sz="750" dirty="0">
                <a:latin typeface="Arial" panose="020B0604020202020204" pitchFamily="34" charset="0"/>
                <a:cs typeface="Arial" panose="020B0604020202020204" pitchFamily="34" charset="0"/>
              </a:rPr>
              <a:t>. Documento de Consenso SEMERGEN-SEA. </a:t>
            </a:r>
            <a:r>
              <a:rPr lang="es-ES" sz="750" dirty="0" err="1">
                <a:latin typeface="Arial" panose="020B0604020202020204" pitchFamily="34" charset="0"/>
                <a:cs typeface="Arial" panose="020B0604020202020204" pitchFamily="34" charset="0"/>
              </a:rPr>
              <a:t>Edicomplet</a:t>
            </a:r>
            <a:r>
              <a:rPr lang="es-ES" sz="750" dirty="0">
                <a:latin typeface="Arial" panose="020B0604020202020204" pitchFamily="34" charset="0"/>
                <a:cs typeface="Arial" panose="020B0604020202020204" pitchFamily="34" charset="0"/>
              </a:rPr>
              <a:t>; 2010. </a:t>
            </a:r>
          </a:p>
        </p:txBody>
      </p:sp>
      <p:sp>
        <p:nvSpPr>
          <p:cNvPr id="7" name="CuadroTexto 6">
            <a:extLst>
              <a:ext uri="{FF2B5EF4-FFF2-40B4-BE49-F238E27FC236}">
                <a16:creationId xmlns:a16="http://schemas.microsoft.com/office/drawing/2014/main" id="{0A65491A-180A-2A42-81D5-164341121FAA}"/>
              </a:ext>
            </a:extLst>
          </p:cNvPr>
          <p:cNvSpPr txBox="1"/>
          <p:nvPr/>
        </p:nvSpPr>
        <p:spPr>
          <a:xfrm>
            <a:off x="1436829" y="496852"/>
            <a:ext cx="9096257"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Recomendaciones para descartar dislipemias secundarias</a:t>
            </a:r>
          </a:p>
        </p:txBody>
      </p:sp>
    </p:spTree>
    <p:extLst>
      <p:ext uri="{BB962C8B-B14F-4D97-AF65-F5344CB8AC3E}">
        <p14:creationId xmlns:p14="http://schemas.microsoft.com/office/powerpoint/2010/main" val="391381919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4877B87-EEA6-494B-9172-78477C91DBE4}"/>
              </a:ext>
            </a:extLst>
          </p:cNvPr>
          <p:cNvSpPr txBox="1"/>
          <p:nvPr/>
        </p:nvSpPr>
        <p:spPr>
          <a:xfrm>
            <a:off x="545717" y="4777706"/>
            <a:ext cx="8111586" cy="1420336"/>
          </a:xfrm>
          <a:prstGeom prst="rect">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000" tIns="162000" rIns="25400" bIns="25400" numCol="1" spcCol="38100" rtlCol="0" anchor="ctr">
            <a:spAutoFit/>
          </a:bodyPr>
          <a:lstStyle/>
          <a:p>
            <a:pPr algn="l"/>
            <a:r>
              <a:rPr lang="es-ES" sz="1600" b="1">
                <a:latin typeface="Arial" panose="020B0604020202020204" pitchFamily="34" charset="0"/>
                <a:cs typeface="Arial" panose="020B0604020202020204" pitchFamily="34" charset="0"/>
              </a:rPr>
              <a:t>Respuesta correcta: </a:t>
            </a:r>
            <a:r>
              <a:rPr lang="es-ES" sz="1600">
                <a:latin typeface="Arial" panose="020B0604020202020204" pitchFamily="34" charset="0"/>
                <a:cs typeface="Arial" panose="020B0604020202020204" pitchFamily="34" charset="0"/>
              </a:rPr>
              <a:t>B</a:t>
            </a:r>
          </a:p>
          <a:p>
            <a:pPr algn="l"/>
            <a:endParaRPr lang="es-ES" sz="1600">
              <a:latin typeface="Arial" panose="020B0604020202020204" pitchFamily="34" charset="0"/>
              <a:cs typeface="Arial" panose="020B0604020202020204" pitchFamily="34" charset="0"/>
            </a:endParaRPr>
          </a:p>
          <a:p>
            <a:pPr algn="l"/>
            <a:r>
              <a:rPr lang="es-ES" sz="1600">
                <a:latin typeface="Arial" panose="020B0604020202020204" pitchFamily="34" charset="0"/>
                <a:cs typeface="Arial" panose="020B0604020202020204" pitchFamily="34" charset="0"/>
              </a:rPr>
              <a:t>Teniendo en cuenta el SCORE del 3 %, el riesgo cardiovascular de la paciente </a:t>
            </a:r>
            <a:br>
              <a:rPr lang="es-ES" sz="1600">
                <a:latin typeface="Arial" panose="020B0604020202020204" pitchFamily="34" charset="0"/>
                <a:cs typeface="Arial" panose="020B0604020202020204" pitchFamily="34" charset="0"/>
              </a:rPr>
            </a:br>
            <a:r>
              <a:rPr lang="es-ES" sz="1600">
                <a:latin typeface="Arial" panose="020B0604020202020204" pitchFamily="34" charset="0"/>
                <a:cs typeface="Arial" panose="020B0604020202020204" pitchFamily="34" charset="0"/>
              </a:rPr>
              <a:t>con los datos mostrados hasta el momento sería moderado. </a:t>
            </a:r>
          </a:p>
          <a:p>
            <a:pPr algn="l"/>
            <a:endParaRPr lang="es-ES" sz="160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D151CD12-3DDB-844A-9A73-795DA4F43B97}"/>
              </a:ext>
            </a:extLst>
          </p:cNvPr>
          <p:cNvSpPr txBox="1"/>
          <p:nvPr/>
        </p:nvSpPr>
        <p:spPr>
          <a:xfrm>
            <a:off x="545718" y="1620000"/>
            <a:ext cx="11002269" cy="28930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Autofit/>
          </a:bodyPr>
          <a:lstStyle/>
          <a:p>
            <a:pPr algn="l"/>
            <a:r>
              <a:rPr lang="es-ES" sz="2300" b="1">
                <a:solidFill>
                  <a:schemeClr val="accent1">
                    <a:lumMod val="75000"/>
                  </a:schemeClr>
                </a:solidFill>
                <a:latin typeface="Arial" panose="020B0604020202020204" pitchFamily="34" charset="0"/>
                <a:cs typeface="Arial" panose="020B0604020202020204" pitchFamily="34" charset="0"/>
              </a:rPr>
              <a:t>Teniendo en cuenta los niveles tensionales de la paciente (PA 154/95 mmHg), los niveles lipídicos (colesterol total 195 mg/dl, TG 175 mg/dl, c-HDL 35 mg/dl, c-LDL 117 mg/dl) y la tabla SCORE2 (3 % de riesgo de evento cardiovascular mortal en 10 años), ¿qué riesgo cardiovascular tendría nuestra paciente?</a:t>
            </a:r>
          </a:p>
          <a:p>
            <a:pPr algn="l"/>
            <a:endParaRPr lang="es-ES" sz="2300" b="1">
              <a:solidFill>
                <a:schemeClr val="accent1">
                  <a:lumMod val="75000"/>
                </a:schemeClr>
              </a:solidFill>
              <a:latin typeface="Arial" panose="020B0604020202020204" pitchFamily="34" charset="0"/>
              <a:cs typeface="Arial" panose="020B0604020202020204" pitchFamily="34" charset="0"/>
            </a:endParaRPr>
          </a:p>
          <a:p>
            <a:pPr marL="277813" indent="-277813"/>
            <a:r>
              <a:rPr lang="es-ES" sz="1600" b="1">
                <a:latin typeface="Arial" panose="020B0604020202020204" pitchFamily="34" charset="0"/>
                <a:cs typeface="Arial" panose="020B0604020202020204" pitchFamily="34" charset="0"/>
              </a:rPr>
              <a:t>A.	</a:t>
            </a:r>
            <a:r>
              <a:rPr lang="es-ES" sz="1600">
                <a:latin typeface="Arial" panose="020B0604020202020204" pitchFamily="34" charset="0"/>
                <a:cs typeface="Arial" panose="020B0604020202020204" pitchFamily="34" charset="0"/>
              </a:rPr>
              <a:t>Bajo.</a:t>
            </a:r>
          </a:p>
          <a:p>
            <a:pPr marL="277813" indent="-277813"/>
            <a:r>
              <a:rPr lang="es-ES" sz="1600" b="1">
                <a:latin typeface="Arial" panose="020B0604020202020204" pitchFamily="34" charset="0"/>
                <a:cs typeface="Arial" panose="020B0604020202020204" pitchFamily="34" charset="0"/>
              </a:rPr>
              <a:t>B.	</a:t>
            </a:r>
            <a:r>
              <a:rPr lang="es-ES" sz="1600">
                <a:latin typeface="Arial" panose="020B0604020202020204" pitchFamily="34" charset="0"/>
                <a:cs typeface="Arial" panose="020B0604020202020204" pitchFamily="34" charset="0"/>
              </a:rPr>
              <a:t>Moderado. </a:t>
            </a:r>
          </a:p>
          <a:p>
            <a:pPr marL="277813" indent="-277813"/>
            <a:r>
              <a:rPr lang="es-ES" sz="1600" b="1">
                <a:latin typeface="Arial" panose="020B0604020202020204" pitchFamily="34" charset="0"/>
                <a:cs typeface="Arial" panose="020B0604020202020204" pitchFamily="34" charset="0"/>
              </a:rPr>
              <a:t>C.	</a:t>
            </a:r>
            <a:r>
              <a:rPr lang="es-ES" sz="1600">
                <a:latin typeface="Arial" panose="020B0604020202020204" pitchFamily="34" charset="0"/>
                <a:cs typeface="Arial" panose="020B0604020202020204" pitchFamily="34" charset="0"/>
              </a:rPr>
              <a:t>Alto.</a:t>
            </a:r>
          </a:p>
          <a:p>
            <a:pPr marL="277813" indent="-277813"/>
            <a:r>
              <a:rPr lang="es-ES" sz="1600" b="1">
                <a:latin typeface="Arial" panose="020B0604020202020204" pitchFamily="34" charset="0"/>
                <a:cs typeface="Arial" panose="020B0604020202020204" pitchFamily="34" charset="0"/>
              </a:rPr>
              <a:t>D.	</a:t>
            </a:r>
            <a:r>
              <a:rPr lang="es-ES" sz="1600">
                <a:latin typeface="Arial" panose="020B0604020202020204" pitchFamily="34" charset="0"/>
                <a:cs typeface="Arial" panose="020B0604020202020204" pitchFamily="34" charset="0"/>
              </a:rPr>
              <a:t>Muy alto. </a:t>
            </a:r>
          </a:p>
        </p:txBody>
      </p:sp>
      <p:sp>
        <p:nvSpPr>
          <p:cNvPr id="12" name="CuadroTexto 11">
            <a:extLst>
              <a:ext uri="{FF2B5EF4-FFF2-40B4-BE49-F238E27FC236}">
                <a16:creationId xmlns:a16="http://schemas.microsoft.com/office/drawing/2014/main" id="{9DDCE0C8-8E7D-3542-9BE6-8D0FB13F235A}"/>
              </a:ext>
            </a:extLst>
          </p:cNvPr>
          <p:cNvSpPr txBox="1"/>
          <p:nvPr/>
        </p:nvSpPr>
        <p:spPr>
          <a:xfrm>
            <a:off x="2643460" y="298889"/>
            <a:ext cx="4603225"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s-ES" sz="2300" b="1">
                <a:solidFill>
                  <a:schemeClr val="accent1">
                    <a:lumMod val="75000"/>
                  </a:schemeClr>
                </a:solidFill>
                <a:latin typeface="Arial" panose="020B0604020202020204" pitchFamily="34" charset="0"/>
                <a:cs typeface="Arial" panose="020B0604020202020204" pitchFamily="34" charset="0"/>
              </a:rPr>
              <a:t>Pregunta 2</a:t>
            </a:r>
            <a:endParaRPr lang="es-ES" sz="2300" b="1">
              <a:solidFill>
                <a:schemeClr val="accent1">
                  <a:lumMod val="75000"/>
                </a:schemeClr>
              </a:solidFill>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6832064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2541DC46-DA05-FE48-B844-3B3B27637B95}"/>
              </a:ext>
            </a:extLst>
          </p:cNvPr>
          <p:cNvSpPr txBox="1"/>
          <p:nvPr/>
        </p:nvSpPr>
        <p:spPr>
          <a:xfrm>
            <a:off x="545717" y="6525280"/>
            <a:ext cx="9872904"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dirty="0" err="1">
                <a:latin typeface="Arial" panose="020B0604020202020204" pitchFamily="34" charset="0"/>
                <a:cs typeface="Arial" panose="020B0604020202020204" pitchFamily="34" charset="0"/>
              </a:rPr>
              <a:t>Visseren</a:t>
            </a:r>
            <a:r>
              <a:rPr lang="es-ES" sz="750" dirty="0">
                <a:latin typeface="Arial" panose="020B0604020202020204" pitchFamily="34" charset="0"/>
                <a:cs typeface="Arial" panose="020B0604020202020204" pitchFamily="34" charset="0"/>
              </a:rPr>
              <a:t> FLJ, Mach F, </a:t>
            </a:r>
            <a:r>
              <a:rPr lang="es-ES" sz="750" dirty="0" err="1">
                <a:latin typeface="Arial" panose="020B0604020202020204" pitchFamily="34" charset="0"/>
                <a:cs typeface="Arial" panose="020B0604020202020204" pitchFamily="34" charset="0"/>
              </a:rPr>
              <a:t>Smulders</a:t>
            </a:r>
            <a:r>
              <a:rPr lang="es-ES" sz="750" dirty="0">
                <a:latin typeface="Arial" panose="020B0604020202020204" pitchFamily="34" charset="0"/>
                <a:cs typeface="Arial" panose="020B0604020202020204" pitchFamily="34" charset="0"/>
              </a:rPr>
              <a:t> YM, Carballo D, </a:t>
            </a:r>
            <a:r>
              <a:rPr lang="es-ES" sz="750" dirty="0" err="1">
                <a:latin typeface="Arial" panose="020B0604020202020204" pitchFamily="34" charset="0"/>
                <a:cs typeface="Arial" panose="020B0604020202020204" pitchFamily="34" charset="0"/>
              </a:rPr>
              <a:t>Koskinas</a:t>
            </a:r>
            <a:r>
              <a:rPr lang="es-ES" sz="750" dirty="0">
                <a:latin typeface="Arial" panose="020B0604020202020204" pitchFamily="34" charset="0"/>
                <a:cs typeface="Arial" panose="020B0604020202020204" pitchFamily="34" charset="0"/>
              </a:rPr>
              <a:t> KC, </a:t>
            </a:r>
            <a:r>
              <a:rPr lang="es-ES" sz="750" dirty="0" err="1">
                <a:latin typeface="Arial" panose="020B0604020202020204" pitchFamily="34" charset="0"/>
                <a:cs typeface="Arial" panose="020B0604020202020204" pitchFamily="34" charset="0"/>
              </a:rPr>
              <a:t>Bäck</a:t>
            </a:r>
            <a:r>
              <a:rPr lang="es-ES" sz="750" dirty="0">
                <a:latin typeface="Arial" panose="020B0604020202020204" pitchFamily="34" charset="0"/>
                <a:cs typeface="Arial" panose="020B0604020202020204" pitchFamily="34" charset="0"/>
              </a:rPr>
              <a:t> M, et al. 2021 ESC </a:t>
            </a:r>
            <a:r>
              <a:rPr lang="es-ES" sz="750" dirty="0" err="1">
                <a:latin typeface="Arial" panose="020B0604020202020204" pitchFamily="34" charset="0"/>
                <a:cs typeface="Arial" panose="020B0604020202020204" pitchFamily="34" charset="0"/>
              </a:rPr>
              <a:t>Guidelines</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on</a:t>
            </a:r>
            <a:r>
              <a:rPr lang="es-ES" sz="750" dirty="0">
                <a:latin typeface="Arial" panose="020B0604020202020204" pitchFamily="34" charset="0"/>
                <a:cs typeface="Arial" panose="020B0604020202020204" pitchFamily="34" charset="0"/>
              </a:rPr>
              <a:t> cardiovascular </a:t>
            </a:r>
            <a:r>
              <a:rPr lang="es-ES" sz="750" dirty="0" err="1">
                <a:latin typeface="Arial" panose="020B0604020202020204" pitchFamily="34" charset="0"/>
                <a:cs typeface="Arial" panose="020B0604020202020204" pitchFamily="34" charset="0"/>
              </a:rPr>
              <a:t>disease</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prevention</a:t>
            </a:r>
            <a:r>
              <a:rPr lang="es-ES" sz="750" dirty="0">
                <a:latin typeface="Arial" panose="020B0604020202020204" pitchFamily="34" charset="0"/>
                <a:cs typeface="Arial" panose="020B0604020202020204" pitchFamily="34" charset="0"/>
              </a:rPr>
              <a:t> in </a:t>
            </a:r>
            <a:r>
              <a:rPr lang="es-ES" sz="750" dirty="0" err="1">
                <a:latin typeface="Arial" panose="020B0604020202020204" pitchFamily="34" charset="0"/>
                <a:cs typeface="Arial" panose="020B0604020202020204" pitchFamily="34" charset="0"/>
              </a:rPr>
              <a:t>clinical</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practice</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Eur</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Heart</a:t>
            </a:r>
            <a:r>
              <a:rPr lang="es-ES" sz="750" dirty="0">
                <a:latin typeface="Arial" panose="020B0604020202020204" pitchFamily="34" charset="0"/>
                <a:cs typeface="Arial" panose="020B0604020202020204" pitchFamily="34" charset="0"/>
              </a:rPr>
              <a:t> J. 2021;42(34):3227-337.</a:t>
            </a:r>
          </a:p>
        </p:txBody>
      </p:sp>
      <p:sp>
        <p:nvSpPr>
          <p:cNvPr id="16" name="CuadroTexto 15">
            <a:extLst>
              <a:ext uri="{FF2B5EF4-FFF2-40B4-BE49-F238E27FC236}">
                <a16:creationId xmlns:a16="http://schemas.microsoft.com/office/drawing/2014/main" id="{318111E0-8075-E748-9413-A23B61EC76CE}"/>
              </a:ext>
            </a:extLst>
          </p:cNvPr>
          <p:cNvSpPr txBox="1"/>
          <p:nvPr/>
        </p:nvSpPr>
        <p:spPr>
          <a:xfrm>
            <a:off x="545717" y="1620000"/>
            <a:ext cx="9187867"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000" b="1">
                <a:latin typeface="Arial" panose="020B0604020202020204" pitchFamily="34" charset="0"/>
                <a:cs typeface="Arial" panose="020B0604020202020204" pitchFamily="34" charset="0"/>
              </a:rPr>
              <a:t>SCORE2 y SCORE2-OP</a:t>
            </a:r>
          </a:p>
        </p:txBody>
      </p:sp>
      <p:pic>
        <p:nvPicPr>
          <p:cNvPr id="17" name="Imagen 16">
            <a:extLst>
              <a:ext uri="{FF2B5EF4-FFF2-40B4-BE49-F238E27FC236}">
                <a16:creationId xmlns:a16="http://schemas.microsoft.com/office/drawing/2014/main" id="{FE5AB373-9128-DD42-BEDD-A22C38F2A0DA}"/>
              </a:ext>
            </a:extLst>
          </p:cNvPr>
          <p:cNvPicPr/>
          <p:nvPr/>
        </p:nvPicPr>
        <p:blipFill>
          <a:blip r:embed="rId3"/>
          <a:stretch>
            <a:fillRect/>
          </a:stretch>
        </p:blipFill>
        <p:spPr>
          <a:xfrm>
            <a:off x="545717" y="1899848"/>
            <a:ext cx="3510090" cy="4251005"/>
          </a:xfrm>
          <a:prstGeom prst="rect">
            <a:avLst/>
          </a:prstGeom>
        </p:spPr>
      </p:pic>
      <p:pic>
        <p:nvPicPr>
          <p:cNvPr id="18" name="Imagen 17">
            <a:extLst>
              <a:ext uri="{FF2B5EF4-FFF2-40B4-BE49-F238E27FC236}">
                <a16:creationId xmlns:a16="http://schemas.microsoft.com/office/drawing/2014/main" id="{379B9F86-5BE3-334B-99C1-66406464B8BC}"/>
              </a:ext>
            </a:extLst>
          </p:cNvPr>
          <p:cNvPicPr>
            <a:picLocks noChangeAspect="1"/>
          </p:cNvPicPr>
          <p:nvPr/>
        </p:nvPicPr>
        <p:blipFill>
          <a:blip r:embed="rId4"/>
          <a:stretch>
            <a:fillRect/>
          </a:stretch>
        </p:blipFill>
        <p:spPr>
          <a:xfrm>
            <a:off x="4390275" y="1620000"/>
            <a:ext cx="3511051" cy="2654064"/>
          </a:xfrm>
          <a:prstGeom prst="rect">
            <a:avLst/>
          </a:prstGeom>
        </p:spPr>
      </p:pic>
      <p:pic>
        <p:nvPicPr>
          <p:cNvPr id="19" name="Imagen 18">
            <a:extLst>
              <a:ext uri="{FF2B5EF4-FFF2-40B4-BE49-F238E27FC236}">
                <a16:creationId xmlns:a16="http://schemas.microsoft.com/office/drawing/2014/main" id="{67C7EA6C-F0D9-9748-857E-8B837EA4DD0A}"/>
              </a:ext>
            </a:extLst>
          </p:cNvPr>
          <p:cNvPicPr>
            <a:picLocks noChangeAspect="1"/>
          </p:cNvPicPr>
          <p:nvPr/>
        </p:nvPicPr>
        <p:blipFill>
          <a:blip r:embed="rId5"/>
          <a:stretch>
            <a:fillRect/>
          </a:stretch>
        </p:blipFill>
        <p:spPr>
          <a:xfrm>
            <a:off x="7279768" y="4153588"/>
            <a:ext cx="4033112" cy="1650221"/>
          </a:xfrm>
          <a:prstGeom prst="rect">
            <a:avLst/>
          </a:prstGeom>
        </p:spPr>
      </p:pic>
      <p:pic>
        <p:nvPicPr>
          <p:cNvPr id="20" name="Imagen 19">
            <a:extLst>
              <a:ext uri="{FF2B5EF4-FFF2-40B4-BE49-F238E27FC236}">
                <a16:creationId xmlns:a16="http://schemas.microsoft.com/office/drawing/2014/main" id="{E39836A8-EB85-0348-A21E-97A8A190D87E}"/>
              </a:ext>
            </a:extLst>
          </p:cNvPr>
          <p:cNvPicPr>
            <a:picLocks noChangeAspect="1"/>
          </p:cNvPicPr>
          <p:nvPr/>
        </p:nvPicPr>
        <p:blipFill>
          <a:blip r:embed="rId6"/>
          <a:stretch>
            <a:fillRect/>
          </a:stretch>
        </p:blipFill>
        <p:spPr>
          <a:xfrm>
            <a:off x="6122624" y="5803809"/>
            <a:ext cx="5673961" cy="258418"/>
          </a:xfrm>
          <a:prstGeom prst="rect">
            <a:avLst/>
          </a:prstGeom>
        </p:spPr>
      </p:pic>
      <p:sp>
        <p:nvSpPr>
          <p:cNvPr id="21" name="Rectángulo 20">
            <a:extLst>
              <a:ext uri="{FF2B5EF4-FFF2-40B4-BE49-F238E27FC236}">
                <a16:creationId xmlns:a16="http://schemas.microsoft.com/office/drawing/2014/main" id="{F06914C2-7BD5-FA44-9C46-1E7C0DA13E30}"/>
              </a:ext>
            </a:extLst>
          </p:cNvPr>
          <p:cNvSpPr/>
          <p:nvPr/>
        </p:nvSpPr>
        <p:spPr>
          <a:xfrm>
            <a:off x="4390275" y="4521406"/>
            <a:ext cx="2889493" cy="1282402"/>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0000" tIns="25400" rIns="90000" bIns="25400" numCol="1" spcCol="38100" rtlCol="0" anchor="ctr">
            <a:spAutoFit/>
          </a:bodyPr>
          <a:lstStyle/>
          <a:p>
            <a:pPr algn="ctr" defTabSz="412750" hangingPunct="0"/>
            <a:r>
              <a:rPr lang="es-ES" sz="1600" b="1">
                <a:latin typeface="Arial" panose="020B0604020202020204" pitchFamily="34" charset="0"/>
                <a:ea typeface="Helvetica 66 Medium"/>
                <a:cs typeface="Arial" panose="020B0604020202020204" pitchFamily="34" charset="0"/>
                <a:sym typeface="Helvetica Neue Medium"/>
              </a:rPr>
              <a:t>La puntuación obtenida en la tabla SCORE2 (3 %) indica un riesgo moderado de evento cardiovascular (ECV) mortal a 10 años.</a:t>
            </a:r>
          </a:p>
        </p:txBody>
      </p:sp>
      <p:sp>
        <p:nvSpPr>
          <p:cNvPr id="22" name="CuadroTexto 21">
            <a:extLst>
              <a:ext uri="{FF2B5EF4-FFF2-40B4-BE49-F238E27FC236}">
                <a16:creationId xmlns:a16="http://schemas.microsoft.com/office/drawing/2014/main" id="{E846A200-C4A7-8A48-B87C-81FE6AABA780}"/>
              </a:ext>
            </a:extLst>
          </p:cNvPr>
          <p:cNvSpPr txBox="1"/>
          <p:nvPr/>
        </p:nvSpPr>
        <p:spPr>
          <a:xfrm>
            <a:off x="7936715" y="3693864"/>
            <a:ext cx="3206134" cy="420628"/>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1200" b="1">
                <a:latin typeface="Arial" panose="020B0604020202020204" pitchFamily="34" charset="0"/>
                <a:cs typeface="Arial" panose="020B0604020202020204" pitchFamily="34" charset="0"/>
                <a:sym typeface="Helvetica Neue"/>
              </a:rPr>
              <a:t>Medición del riesgo cardiovascular (RCV) mediante la tabla SCORE</a:t>
            </a:r>
          </a:p>
        </p:txBody>
      </p:sp>
      <p:sp>
        <p:nvSpPr>
          <p:cNvPr id="13" name="CuadroTexto 12">
            <a:extLst>
              <a:ext uri="{FF2B5EF4-FFF2-40B4-BE49-F238E27FC236}">
                <a16:creationId xmlns:a16="http://schemas.microsoft.com/office/drawing/2014/main" id="{0C440330-A727-6343-957B-02380022D8B5}"/>
              </a:ext>
            </a:extLst>
          </p:cNvPr>
          <p:cNvSpPr txBox="1"/>
          <p:nvPr/>
        </p:nvSpPr>
        <p:spPr>
          <a:xfrm>
            <a:off x="545717" y="449888"/>
            <a:ext cx="9287986"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Medición del riesgo cardiovascular: tabla SCORE2 y SCORE2-OP </a:t>
            </a:r>
          </a:p>
        </p:txBody>
      </p:sp>
    </p:spTree>
    <p:extLst>
      <p:ext uri="{BB962C8B-B14F-4D97-AF65-F5344CB8AC3E}">
        <p14:creationId xmlns:p14="http://schemas.microsoft.com/office/powerpoint/2010/main" val="107285162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B2417E81-C787-5A4C-989E-4A3FE81D87D4}"/>
              </a:ext>
            </a:extLst>
          </p:cNvPr>
          <p:cNvSpPr txBox="1"/>
          <p:nvPr/>
        </p:nvSpPr>
        <p:spPr>
          <a:xfrm>
            <a:off x="545717" y="6525280"/>
            <a:ext cx="9872904"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dirty="0">
                <a:latin typeface="Arial" panose="020B0604020202020204" pitchFamily="34" charset="0"/>
                <a:cs typeface="Arial" panose="020B0604020202020204" pitchFamily="34" charset="0"/>
              </a:rPr>
              <a:t>Williams B, </a:t>
            </a:r>
            <a:r>
              <a:rPr lang="es-ES" sz="750" dirty="0" err="1">
                <a:latin typeface="Arial" panose="020B0604020202020204" pitchFamily="34" charset="0"/>
                <a:cs typeface="Arial" panose="020B0604020202020204" pitchFamily="34" charset="0"/>
              </a:rPr>
              <a:t>Mancia</a:t>
            </a:r>
            <a:r>
              <a:rPr lang="es-ES" sz="750" dirty="0">
                <a:latin typeface="Arial" panose="020B0604020202020204" pitchFamily="34" charset="0"/>
                <a:cs typeface="Arial" panose="020B0604020202020204" pitchFamily="34" charset="0"/>
              </a:rPr>
              <a:t> G, </a:t>
            </a:r>
            <a:r>
              <a:rPr lang="es-ES" sz="750" dirty="0" err="1">
                <a:latin typeface="Arial" panose="020B0604020202020204" pitchFamily="34" charset="0"/>
                <a:cs typeface="Arial" panose="020B0604020202020204" pitchFamily="34" charset="0"/>
              </a:rPr>
              <a:t>Spiering</a:t>
            </a:r>
            <a:r>
              <a:rPr lang="es-ES" sz="750" dirty="0">
                <a:latin typeface="Arial" panose="020B0604020202020204" pitchFamily="34" charset="0"/>
                <a:cs typeface="Arial" panose="020B0604020202020204" pitchFamily="34" charset="0"/>
              </a:rPr>
              <a:t> W, </a:t>
            </a:r>
            <a:r>
              <a:rPr lang="es-ES" sz="750" dirty="0" err="1">
                <a:latin typeface="Arial" panose="020B0604020202020204" pitchFamily="34" charset="0"/>
                <a:cs typeface="Arial" panose="020B0604020202020204" pitchFamily="34" charset="0"/>
              </a:rPr>
              <a:t>Rosei</a:t>
            </a:r>
            <a:r>
              <a:rPr lang="es-ES" sz="750" dirty="0">
                <a:latin typeface="Arial" panose="020B0604020202020204" pitchFamily="34" charset="0"/>
                <a:cs typeface="Arial" panose="020B0604020202020204" pitchFamily="34" charset="0"/>
              </a:rPr>
              <a:t> EA, </a:t>
            </a:r>
            <a:r>
              <a:rPr lang="es-ES" sz="750" dirty="0" err="1">
                <a:latin typeface="Arial" panose="020B0604020202020204" pitchFamily="34" charset="0"/>
                <a:cs typeface="Arial" panose="020B0604020202020204" pitchFamily="34" charset="0"/>
              </a:rPr>
              <a:t>Azizi</a:t>
            </a:r>
            <a:r>
              <a:rPr lang="es-ES" sz="750" dirty="0">
                <a:latin typeface="Arial" panose="020B0604020202020204" pitchFamily="34" charset="0"/>
                <a:cs typeface="Arial" panose="020B0604020202020204" pitchFamily="34" charset="0"/>
              </a:rPr>
              <a:t> M, </a:t>
            </a:r>
            <a:r>
              <a:rPr lang="es-ES" sz="750" dirty="0" err="1">
                <a:latin typeface="Arial" panose="020B0604020202020204" pitchFamily="34" charset="0"/>
                <a:cs typeface="Arial" panose="020B0604020202020204" pitchFamily="34" charset="0"/>
              </a:rPr>
              <a:t>Burnier</a:t>
            </a:r>
            <a:r>
              <a:rPr lang="es-ES" sz="750" dirty="0">
                <a:latin typeface="Arial" panose="020B0604020202020204" pitchFamily="34" charset="0"/>
                <a:cs typeface="Arial" panose="020B0604020202020204" pitchFamily="34" charset="0"/>
              </a:rPr>
              <a:t> M, et al. Guía ESC/ESH 2018 sobre el diagnóstico y tratamiento de la hipertensión arterial. </a:t>
            </a:r>
            <a:r>
              <a:rPr lang="es-ES" sz="750" dirty="0" err="1">
                <a:latin typeface="Arial" panose="020B0604020202020204" pitchFamily="34" charset="0"/>
                <a:cs typeface="Arial" panose="020B0604020202020204" pitchFamily="34" charset="0"/>
              </a:rPr>
              <a:t>Rev</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Esp</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Cardiol</a:t>
            </a:r>
            <a:r>
              <a:rPr lang="es-ES" sz="750" dirty="0">
                <a:latin typeface="Arial" panose="020B0604020202020204" pitchFamily="34" charset="0"/>
                <a:cs typeface="Arial" panose="020B0604020202020204" pitchFamily="34" charset="0"/>
              </a:rPr>
              <a:t>. 2019;72(2):160.e1-78.</a:t>
            </a:r>
          </a:p>
        </p:txBody>
      </p:sp>
      <p:grpSp>
        <p:nvGrpSpPr>
          <p:cNvPr id="2" name="Grupo 1">
            <a:extLst>
              <a:ext uri="{FF2B5EF4-FFF2-40B4-BE49-F238E27FC236}">
                <a16:creationId xmlns:a16="http://schemas.microsoft.com/office/drawing/2014/main" id="{B0216596-A543-5C40-8067-52FC6EB55CA8}"/>
              </a:ext>
            </a:extLst>
          </p:cNvPr>
          <p:cNvGrpSpPr/>
          <p:nvPr/>
        </p:nvGrpSpPr>
        <p:grpSpPr>
          <a:xfrm>
            <a:off x="571959" y="1415845"/>
            <a:ext cx="10061014" cy="4382639"/>
            <a:chOff x="1143919" y="3713932"/>
            <a:chExt cx="18096706" cy="7883035"/>
          </a:xfrm>
        </p:grpSpPr>
        <p:pic>
          <p:nvPicPr>
            <p:cNvPr id="11" name="Imagen 10">
              <a:extLst>
                <a:ext uri="{FF2B5EF4-FFF2-40B4-BE49-F238E27FC236}">
                  <a16:creationId xmlns:a16="http://schemas.microsoft.com/office/drawing/2014/main" id="{488CFB04-189D-F045-B9CA-6CBE06BA293D}"/>
                </a:ext>
              </a:extLst>
            </p:cNvPr>
            <p:cNvPicPr>
              <a:picLocks noChangeAspect="1"/>
            </p:cNvPicPr>
            <p:nvPr/>
          </p:nvPicPr>
          <p:blipFill>
            <a:blip r:embed="rId3"/>
            <a:stretch>
              <a:fillRect/>
            </a:stretch>
          </p:blipFill>
          <p:spPr>
            <a:xfrm>
              <a:off x="1143919" y="3713932"/>
              <a:ext cx="18096706" cy="7883035"/>
            </a:xfrm>
            <a:prstGeom prst="rect">
              <a:avLst/>
            </a:prstGeom>
            <a:noFill/>
            <a:ln>
              <a:noFill/>
            </a:ln>
          </p:spPr>
        </p:pic>
        <p:sp>
          <p:nvSpPr>
            <p:cNvPr id="12" name="Rectángulo 11">
              <a:extLst>
                <a:ext uri="{FF2B5EF4-FFF2-40B4-BE49-F238E27FC236}">
                  <a16:creationId xmlns:a16="http://schemas.microsoft.com/office/drawing/2014/main" id="{C11C4BDA-15D4-A747-AA94-714AE476BF80}"/>
                </a:ext>
              </a:extLst>
            </p:cNvPr>
            <p:cNvSpPr/>
            <p:nvPr/>
          </p:nvSpPr>
          <p:spPr>
            <a:xfrm>
              <a:off x="3990226" y="9694799"/>
              <a:ext cx="4313516" cy="535143"/>
            </a:xfrm>
            <a:prstGeom prst="rect">
              <a:avLst/>
            </a:prstGeom>
            <a:noFill/>
            <a:ln w="5715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grpSp>
      <p:sp>
        <p:nvSpPr>
          <p:cNvPr id="14" name="Rectángulo redondeado 13">
            <a:extLst>
              <a:ext uri="{FF2B5EF4-FFF2-40B4-BE49-F238E27FC236}">
                <a16:creationId xmlns:a16="http://schemas.microsoft.com/office/drawing/2014/main" id="{ED0FF520-1D8F-3442-9C45-38E9185584BD}"/>
              </a:ext>
            </a:extLst>
          </p:cNvPr>
          <p:cNvSpPr/>
          <p:nvPr/>
        </p:nvSpPr>
        <p:spPr>
          <a:xfrm>
            <a:off x="609031" y="5849562"/>
            <a:ext cx="9011282" cy="32234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a:ln>
                  <a:solidFill>
                    <a:schemeClr val="tx1"/>
                  </a:solidFill>
                </a:ln>
                <a:solidFill>
                  <a:schemeClr val="tx1"/>
                </a:solidFill>
                <a:latin typeface="Arial" panose="020B0604020202020204" pitchFamily="34" charset="0"/>
                <a:cs typeface="Arial" panose="020B0604020202020204" pitchFamily="34" charset="0"/>
              </a:rPr>
              <a:t>Sin embargo, existen factores modificadores del RCV que permiten recalcular este riesgo en los pacientes. </a:t>
            </a:r>
          </a:p>
        </p:txBody>
      </p:sp>
      <p:sp>
        <p:nvSpPr>
          <p:cNvPr id="7" name="CuadroTexto 6">
            <a:extLst>
              <a:ext uri="{FF2B5EF4-FFF2-40B4-BE49-F238E27FC236}">
                <a16:creationId xmlns:a16="http://schemas.microsoft.com/office/drawing/2014/main" id="{92F57853-622A-4347-A4FF-54323FEE61DC}"/>
              </a:ext>
            </a:extLst>
          </p:cNvPr>
          <p:cNvSpPr txBox="1"/>
          <p:nvPr/>
        </p:nvSpPr>
        <p:spPr>
          <a:xfrm>
            <a:off x="609031" y="428721"/>
            <a:ext cx="9287986"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Categorías de riesgo cardiovascular </a:t>
            </a:r>
          </a:p>
        </p:txBody>
      </p:sp>
    </p:spTree>
    <p:extLst>
      <p:ext uri="{BB962C8B-B14F-4D97-AF65-F5344CB8AC3E}">
        <p14:creationId xmlns:p14="http://schemas.microsoft.com/office/powerpoint/2010/main" val="121970646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C83EBF48-229A-BD49-A993-A5EACF42C9EE}"/>
              </a:ext>
            </a:extLst>
          </p:cNvPr>
          <p:cNvSpPr txBox="1"/>
          <p:nvPr/>
        </p:nvSpPr>
        <p:spPr>
          <a:xfrm>
            <a:off x="545717" y="6487937"/>
            <a:ext cx="9872904"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dirty="0">
                <a:latin typeface="Arial" panose="020B0604020202020204" pitchFamily="34" charset="0"/>
                <a:cs typeface="Arial" panose="020B0604020202020204" pitchFamily="34" charset="0"/>
              </a:rPr>
              <a:t>1. Mostaza JM, Pintó X, Armario P, </a:t>
            </a:r>
            <a:r>
              <a:rPr lang="es-ES" sz="750" dirty="0" err="1">
                <a:latin typeface="Arial" panose="020B0604020202020204" pitchFamily="34" charset="0"/>
                <a:cs typeface="Arial" panose="020B0604020202020204" pitchFamily="34" charset="0"/>
              </a:rPr>
              <a:t>Masana</a:t>
            </a:r>
            <a:r>
              <a:rPr lang="es-ES" sz="750" dirty="0">
                <a:latin typeface="Arial" panose="020B0604020202020204" pitchFamily="34" charset="0"/>
                <a:cs typeface="Arial" panose="020B0604020202020204" pitchFamily="34" charset="0"/>
              </a:rPr>
              <a:t> L, </a:t>
            </a:r>
            <a:r>
              <a:rPr lang="es-ES" sz="750" dirty="0" err="1">
                <a:latin typeface="Arial" panose="020B0604020202020204" pitchFamily="34" charset="0"/>
                <a:cs typeface="Arial" panose="020B0604020202020204" pitchFamily="34" charset="0"/>
              </a:rPr>
              <a:t>Ascaso</a:t>
            </a:r>
            <a:r>
              <a:rPr lang="es-ES" sz="750" dirty="0">
                <a:latin typeface="Arial" panose="020B0604020202020204" pitchFamily="34" charset="0"/>
                <a:cs typeface="Arial" panose="020B0604020202020204" pitchFamily="34" charset="0"/>
              </a:rPr>
              <a:t> JF, </a:t>
            </a:r>
            <a:r>
              <a:rPr lang="es-ES" sz="750" dirty="0" err="1">
                <a:latin typeface="Arial" panose="020B0604020202020204" pitchFamily="34" charset="0"/>
                <a:cs typeface="Arial" panose="020B0604020202020204" pitchFamily="34" charset="0"/>
              </a:rPr>
              <a:t>Valdivielso</a:t>
            </a:r>
            <a:r>
              <a:rPr lang="es-ES" sz="750" dirty="0">
                <a:latin typeface="Arial" panose="020B0604020202020204" pitchFamily="34" charset="0"/>
                <a:cs typeface="Arial" panose="020B0604020202020204" pitchFamily="34" charset="0"/>
              </a:rPr>
              <a:t> P, et al. </a:t>
            </a:r>
            <a:r>
              <a:rPr lang="es-ES" sz="750" dirty="0" err="1">
                <a:latin typeface="Arial" panose="020B0604020202020204" pitchFamily="34" charset="0"/>
                <a:cs typeface="Arial" panose="020B0604020202020204" pitchFamily="34" charset="0"/>
              </a:rPr>
              <a:t>Standards</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for</a:t>
            </a:r>
            <a:r>
              <a:rPr lang="es-ES" sz="750" dirty="0">
                <a:latin typeface="Arial" panose="020B0604020202020204" pitchFamily="34" charset="0"/>
                <a:cs typeface="Arial" panose="020B0604020202020204" pitchFamily="34" charset="0"/>
              </a:rPr>
              <a:t> global cardiovascular </a:t>
            </a:r>
            <a:r>
              <a:rPr lang="es-ES" sz="750" dirty="0" err="1">
                <a:latin typeface="Arial" panose="020B0604020202020204" pitchFamily="34" charset="0"/>
                <a:cs typeface="Arial" panose="020B0604020202020204" pitchFamily="34" charset="0"/>
              </a:rPr>
              <a:t>risk</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management</a:t>
            </a:r>
            <a:r>
              <a:rPr lang="es-ES" sz="750" dirty="0">
                <a:latin typeface="Arial" panose="020B0604020202020204" pitchFamily="34" charset="0"/>
                <a:cs typeface="Arial" panose="020B0604020202020204" pitchFamily="34" charset="0"/>
              </a:rPr>
              <a:t> arteriosclerosis. </a:t>
            </a:r>
            <a:r>
              <a:rPr lang="es-ES" sz="750" dirty="0" err="1">
                <a:latin typeface="Arial" panose="020B0604020202020204" pitchFamily="34" charset="0"/>
                <a:cs typeface="Arial" panose="020B0604020202020204" pitchFamily="34" charset="0"/>
              </a:rPr>
              <a:t>Clin</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Investig</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Arterioscler</a:t>
            </a:r>
            <a:r>
              <a:rPr lang="es-ES" sz="750" dirty="0">
                <a:latin typeface="Arial" panose="020B0604020202020204" pitchFamily="34" charset="0"/>
                <a:cs typeface="Arial" panose="020B0604020202020204" pitchFamily="34" charset="0"/>
              </a:rPr>
              <a:t>. 2019; 31 </a:t>
            </a:r>
            <a:r>
              <a:rPr lang="es-ES" sz="750" dirty="0" err="1">
                <a:latin typeface="Arial" panose="020B0604020202020204" pitchFamily="34" charset="0"/>
                <a:cs typeface="Arial" panose="020B0604020202020204" pitchFamily="34" charset="0"/>
              </a:rPr>
              <a:t>Suppl</a:t>
            </a:r>
            <a:r>
              <a:rPr lang="es-ES" sz="750" dirty="0">
                <a:latin typeface="Arial" panose="020B0604020202020204" pitchFamily="34" charset="0"/>
                <a:cs typeface="Arial" panose="020B0604020202020204" pitchFamily="34" charset="0"/>
              </a:rPr>
              <a:t> 1:1-43.</a:t>
            </a:r>
          </a:p>
          <a:p>
            <a:pPr algn="l"/>
            <a:r>
              <a:rPr lang="es-ES" sz="750" dirty="0">
                <a:latin typeface="Arial" panose="020B0604020202020204" pitchFamily="34" charset="0"/>
                <a:cs typeface="Arial" panose="020B0604020202020204" pitchFamily="34" charset="0"/>
              </a:rPr>
              <a:t>2. Williams B, </a:t>
            </a:r>
            <a:r>
              <a:rPr lang="es-ES" sz="750" dirty="0" err="1">
                <a:latin typeface="Arial" panose="020B0604020202020204" pitchFamily="34" charset="0"/>
                <a:cs typeface="Arial" panose="020B0604020202020204" pitchFamily="34" charset="0"/>
              </a:rPr>
              <a:t>Mancia</a:t>
            </a:r>
            <a:r>
              <a:rPr lang="es-ES" sz="750" dirty="0">
                <a:latin typeface="Arial" panose="020B0604020202020204" pitchFamily="34" charset="0"/>
                <a:cs typeface="Arial" panose="020B0604020202020204" pitchFamily="34" charset="0"/>
              </a:rPr>
              <a:t> G, </a:t>
            </a:r>
            <a:r>
              <a:rPr lang="es-ES" sz="750" dirty="0" err="1">
                <a:latin typeface="Arial" panose="020B0604020202020204" pitchFamily="34" charset="0"/>
                <a:cs typeface="Arial" panose="020B0604020202020204" pitchFamily="34" charset="0"/>
              </a:rPr>
              <a:t>Spiering</a:t>
            </a:r>
            <a:r>
              <a:rPr lang="es-ES" sz="750" dirty="0">
                <a:latin typeface="Arial" panose="020B0604020202020204" pitchFamily="34" charset="0"/>
                <a:cs typeface="Arial" panose="020B0604020202020204" pitchFamily="34" charset="0"/>
              </a:rPr>
              <a:t> W, </a:t>
            </a:r>
            <a:r>
              <a:rPr lang="es-ES" sz="750" dirty="0" err="1">
                <a:latin typeface="Arial" panose="020B0604020202020204" pitchFamily="34" charset="0"/>
                <a:cs typeface="Arial" panose="020B0604020202020204" pitchFamily="34" charset="0"/>
              </a:rPr>
              <a:t>Rosei</a:t>
            </a:r>
            <a:r>
              <a:rPr lang="es-ES" sz="750" dirty="0">
                <a:latin typeface="Arial" panose="020B0604020202020204" pitchFamily="34" charset="0"/>
                <a:cs typeface="Arial" panose="020B0604020202020204" pitchFamily="34" charset="0"/>
              </a:rPr>
              <a:t> EA, </a:t>
            </a:r>
            <a:r>
              <a:rPr lang="es-ES" sz="750" dirty="0" err="1">
                <a:latin typeface="Arial" panose="020B0604020202020204" pitchFamily="34" charset="0"/>
                <a:cs typeface="Arial" panose="020B0604020202020204" pitchFamily="34" charset="0"/>
              </a:rPr>
              <a:t>Azizi</a:t>
            </a:r>
            <a:r>
              <a:rPr lang="es-ES" sz="750" dirty="0">
                <a:latin typeface="Arial" panose="020B0604020202020204" pitchFamily="34" charset="0"/>
                <a:cs typeface="Arial" panose="020B0604020202020204" pitchFamily="34" charset="0"/>
              </a:rPr>
              <a:t> M, </a:t>
            </a:r>
            <a:r>
              <a:rPr lang="es-ES" sz="750" dirty="0" err="1">
                <a:latin typeface="Arial" panose="020B0604020202020204" pitchFamily="34" charset="0"/>
                <a:cs typeface="Arial" panose="020B0604020202020204" pitchFamily="34" charset="0"/>
              </a:rPr>
              <a:t>Burnier</a:t>
            </a:r>
            <a:r>
              <a:rPr lang="es-ES" sz="750" dirty="0">
                <a:latin typeface="Arial" panose="020B0604020202020204" pitchFamily="34" charset="0"/>
                <a:cs typeface="Arial" panose="020B0604020202020204" pitchFamily="34" charset="0"/>
              </a:rPr>
              <a:t> M, et al. Guía ESC/ESH 2018 sobre el diagnóstico y tratamiento de la hipertensión arterial. </a:t>
            </a:r>
            <a:r>
              <a:rPr lang="es-ES" sz="750" dirty="0" err="1">
                <a:latin typeface="Arial" panose="020B0604020202020204" pitchFamily="34" charset="0"/>
                <a:cs typeface="Arial" panose="020B0604020202020204" pitchFamily="34" charset="0"/>
              </a:rPr>
              <a:t>Rev</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Esp</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Cardiol</a:t>
            </a:r>
            <a:r>
              <a:rPr lang="es-ES" sz="750" dirty="0">
                <a:latin typeface="Arial" panose="020B0604020202020204" pitchFamily="34" charset="0"/>
                <a:cs typeface="Arial" panose="020B0604020202020204" pitchFamily="34" charset="0"/>
              </a:rPr>
              <a:t>. 2019;72(2):160.e1-78.</a:t>
            </a:r>
          </a:p>
        </p:txBody>
      </p:sp>
      <p:pic>
        <p:nvPicPr>
          <p:cNvPr id="15" name="Imagen 14">
            <a:extLst>
              <a:ext uri="{FF2B5EF4-FFF2-40B4-BE49-F238E27FC236}">
                <a16:creationId xmlns:a16="http://schemas.microsoft.com/office/drawing/2014/main" id="{7110C636-4A16-F644-BB56-A44528703979}"/>
              </a:ext>
            </a:extLst>
          </p:cNvPr>
          <p:cNvPicPr>
            <a:picLocks noChangeAspect="1"/>
          </p:cNvPicPr>
          <p:nvPr/>
        </p:nvPicPr>
        <p:blipFill>
          <a:blip r:embed="rId3"/>
          <a:stretch>
            <a:fillRect/>
          </a:stretch>
        </p:blipFill>
        <p:spPr>
          <a:xfrm>
            <a:off x="545717" y="4155812"/>
            <a:ext cx="6584132" cy="1961231"/>
          </a:xfrm>
          <a:prstGeom prst="rect">
            <a:avLst/>
          </a:prstGeom>
        </p:spPr>
      </p:pic>
      <p:graphicFrame>
        <p:nvGraphicFramePr>
          <p:cNvPr id="16" name="Tabla 15">
            <a:extLst>
              <a:ext uri="{FF2B5EF4-FFF2-40B4-BE49-F238E27FC236}">
                <a16:creationId xmlns:a16="http://schemas.microsoft.com/office/drawing/2014/main" id="{CCCBF3DD-8EC9-2741-89E6-5CDE9474ED62}"/>
              </a:ext>
            </a:extLst>
          </p:cNvPr>
          <p:cNvGraphicFramePr>
            <a:graphicFrameLocks noGrp="1"/>
          </p:cNvGraphicFramePr>
          <p:nvPr/>
        </p:nvGraphicFramePr>
        <p:xfrm>
          <a:off x="545717" y="1731748"/>
          <a:ext cx="5633858" cy="1699952"/>
        </p:xfrm>
        <a:graphic>
          <a:graphicData uri="http://schemas.openxmlformats.org/drawingml/2006/table">
            <a:tbl>
              <a:tblPr firstRow="1" bandRow="1">
                <a:tableStyleId>{5940675A-B579-460E-94D1-54222C63F5DA}</a:tableStyleId>
              </a:tblPr>
              <a:tblGrid>
                <a:gridCol w="5633858">
                  <a:extLst>
                    <a:ext uri="{9D8B030D-6E8A-4147-A177-3AD203B41FA5}">
                      <a16:colId xmlns:a16="http://schemas.microsoft.com/office/drawing/2014/main" val="669161994"/>
                    </a:ext>
                  </a:extLst>
                </a:gridCol>
              </a:tblGrid>
              <a:tr h="216586">
                <a:tc>
                  <a:txBody>
                    <a:bodyPr/>
                    <a:lstStyle/>
                    <a:p>
                      <a:pPr marL="0" indent="0" algn="ctr">
                        <a:buFontTx/>
                        <a:buNone/>
                      </a:pPr>
                      <a:r>
                        <a:rPr lang="es-ES" sz="1100" b="1">
                          <a:solidFill>
                            <a:srgbClr val="5E5E5E"/>
                          </a:solidFill>
                          <a:latin typeface="Arial" panose="020B0604020202020204" pitchFamily="34" charset="0"/>
                          <a:cs typeface="Arial" panose="020B0604020202020204" pitchFamily="34" charset="0"/>
                        </a:rPr>
                        <a:t>Obesidad o sedentarismo</a:t>
                      </a: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extLst>
                  <a:ext uri="{0D108BD9-81ED-4DB2-BD59-A6C34878D82A}">
                    <a16:rowId xmlns:a16="http://schemas.microsoft.com/office/drawing/2014/main" val="2162921998"/>
                  </a:ext>
                </a:extLst>
              </a:tr>
              <a:tr h="216586">
                <a:tc>
                  <a:txBody>
                    <a:bodyPr/>
                    <a:lstStyle/>
                    <a:p>
                      <a:pPr marL="0" indent="0" algn="ctr">
                        <a:buFontTx/>
                        <a:buNone/>
                      </a:pPr>
                      <a:r>
                        <a:rPr lang="es-ES" sz="1100" b="1">
                          <a:solidFill>
                            <a:srgbClr val="5E5E5E"/>
                          </a:solidFill>
                          <a:latin typeface="Arial" panose="020B0604020202020204" pitchFamily="34" charset="0"/>
                          <a:cs typeface="Arial" panose="020B0604020202020204" pitchFamily="34" charset="0"/>
                        </a:rPr>
                        <a:t>Individuos</a:t>
                      </a:r>
                      <a:r>
                        <a:rPr lang="es-ES" sz="1100" b="1" baseline="0">
                          <a:solidFill>
                            <a:srgbClr val="5E5E5E"/>
                          </a:solidFill>
                          <a:latin typeface="Arial" panose="020B0604020202020204" pitchFamily="34" charset="0"/>
                          <a:cs typeface="Arial" panose="020B0604020202020204" pitchFamily="34" charset="0"/>
                        </a:rPr>
                        <a:t> en situación de exclusión social</a:t>
                      </a:r>
                      <a:endParaRPr lang="es-ES" sz="1100" b="1">
                        <a:solidFill>
                          <a:srgbClr val="5E5E5E"/>
                        </a:solidFill>
                        <a:latin typeface="Arial" panose="020B0604020202020204" pitchFamily="34" charset="0"/>
                        <a:cs typeface="Arial" panose="020B0604020202020204" pitchFamily="34" charset="0"/>
                      </a:endParaRP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extLst>
                  <a:ext uri="{0D108BD9-81ED-4DB2-BD59-A6C34878D82A}">
                    <a16:rowId xmlns:a16="http://schemas.microsoft.com/office/drawing/2014/main" val="2051293367"/>
                  </a:ext>
                </a:extLst>
              </a:tr>
              <a:tr h="216586">
                <a:tc>
                  <a:txBody>
                    <a:bodyPr/>
                    <a:lstStyle/>
                    <a:p>
                      <a:pPr marL="0" indent="0" algn="ctr">
                        <a:buFontTx/>
                        <a:buNone/>
                      </a:pPr>
                      <a:r>
                        <a:rPr lang="es-ES" sz="1100" b="1">
                          <a:solidFill>
                            <a:srgbClr val="5E5E5E"/>
                          </a:solidFill>
                          <a:latin typeface="Arial" panose="020B0604020202020204" pitchFamily="34" charset="0"/>
                          <a:cs typeface="Arial" panose="020B0604020202020204" pitchFamily="34" charset="0"/>
                        </a:rPr>
                        <a:t>Intolerancia</a:t>
                      </a:r>
                      <a:r>
                        <a:rPr lang="es-ES" sz="1100" b="1" baseline="0">
                          <a:solidFill>
                            <a:srgbClr val="5E5E5E"/>
                          </a:solidFill>
                          <a:latin typeface="Arial" panose="020B0604020202020204" pitchFamily="34" charset="0"/>
                          <a:cs typeface="Arial" panose="020B0604020202020204" pitchFamily="34" charset="0"/>
                        </a:rPr>
                        <a:t> a la glucosa o glucemia en ayunas alterada</a:t>
                      </a:r>
                      <a:endParaRPr lang="es-ES" sz="1100" b="1">
                        <a:solidFill>
                          <a:srgbClr val="5E5E5E"/>
                        </a:solidFill>
                        <a:latin typeface="Arial" panose="020B0604020202020204" pitchFamily="34" charset="0"/>
                        <a:cs typeface="Arial" panose="020B0604020202020204" pitchFamily="34" charset="0"/>
                      </a:endParaRP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extLst>
                  <a:ext uri="{0D108BD9-81ED-4DB2-BD59-A6C34878D82A}">
                    <a16:rowId xmlns:a16="http://schemas.microsoft.com/office/drawing/2014/main" val="3116423206"/>
                  </a:ext>
                </a:extLst>
              </a:tr>
              <a:tr h="216586">
                <a:tc>
                  <a:txBody>
                    <a:bodyPr/>
                    <a:lstStyle/>
                    <a:p>
                      <a:pPr marL="0" indent="0" algn="ctr">
                        <a:buFontTx/>
                        <a:buNone/>
                      </a:pPr>
                      <a:r>
                        <a:rPr lang="es-ES" sz="1100" b="1">
                          <a:solidFill>
                            <a:srgbClr val="5E5E5E"/>
                          </a:solidFill>
                          <a:latin typeface="Arial" panose="020B0604020202020204" pitchFamily="34" charset="0"/>
                          <a:cs typeface="Arial" panose="020B0604020202020204" pitchFamily="34" charset="0"/>
                        </a:rPr>
                        <a:t>Elevación de TG, apolipoproteína</a:t>
                      </a:r>
                      <a:r>
                        <a:rPr lang="es-ES" sz="1100" b="1" baseline="0">
                          <a:solidFill>
                            <a:srgbClr val="5E5E5E"/>
                          </a:solidFill>
                          <a:latin typeface="Arial" panose="020B0604020202020204" pitchFamily="34" charset="0"/>
                          <a:cs typeface="Arial" panose="020B0604020202020204" pitchFamily="34" charset="0"/>
                        </a:rPr>
                        <a:t> B, lipoproteína A</a:t>
                      </a:r>
                      <a:endParaRPr lang="es-ES" sz="1100" b="1">
                        <a:solidFill>
                          <a:srgbClr val="5E5E5E"/>
                        </a:solidFill>
                        <a:latin typeface="Arial" panose="020B0604020202020204" pitchFamily="34" charset="0"/>
                        <a:cs typeface="Arial" panose="020B0604020202020204" pitchFamily="34" charset="0"/>
                      </a:endParaRP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extLst>
                  <a:ext uri="{0D108BD9-81ED-4DB2-BD59-A6C34878D82A}">
                    <a16:rowId xmlns:a16="http://schemas.microsoft.com/office/drawing/2014/main" val="867146420"/>
                  </a:ext>
                </a:extLst>
              </a:tr>
              <a:tr h="216586">
                <a:tc>
                  <a:txBody>
                    <a:bodyPr/>
                    <a:lstStyle/>
                    <a:p>
                      <a:pPr marL="0" indent="0" algn="ctr">
                        <a:buFontTx/>
                        <a:buNone/>
                      </a:pPr>
                      <a:r>
                        <a:rPr lang="es-ES" sz="1100" b="1">
                          <a:solidFill>
                            <a:srgbClr val="5E5E5E"/>
                          </a:solidFill>
                          <a:latin typeface="Arial" panose="020B0604020202020204" pitchFamily="34" charset="0"/>
                          <a:cs typeface="Arial" panose="020B0604020202020204" pitchFamily="34" charset="0"/>
                        </a:rPr>
                        <a:t>Antecedentes</a:t>
                      </a:r>
                      <a:r>
                        <a:rPr lang="es-ES" sz="1100" b="1" baseline="0">
                          <a:solidFill>
                            <a:srgbClr val="5E5E5E"/>
                          </a:solidFill>
                          <a:latin typeface="Arial" panose="020B0604020202020204" pitchFamily="34" charset="0"/>
                          <a:cs typeface="Arial" panose="020B0604020202020204" pitchFamily="34" charset="0"/>
                        </a:rPr>
                        <a:t> familiares de ECV precoz</a:t>
                      </a:r>
                      <a:endParaRPr lang="es-ES" sz="1100" b="1">
                        <a:solidFill>
                          <a:srgbClr val="5E5E5E"/>
                        </a:solidFill>
                        <a:latin typeface="Arial" panose="020B0604020202020204" pitchFamily="34" charset="0"/>
                        <a:cs typeface="Arial" panose="020B0604020202020204" pitchFamily="34" charset="0"/>
                      </a:endParaRP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extLst>
                  <a:ext uri="{0D108BD9-81ED-4DB2-BD59-A6C34878D82A}">
                    <a16:rowId xmlns:a16="http://schemas.microsoft.com/office/drawing/2014/main" val="2670906524"/>
                  </a:ext>
                </a:extLst>
              </a:tr>
              <a:tr h="617022">
                <a:tc>
                  <a:txBody>
                    <a:bodyPr/>
                    <a:lstStyle/>
                    <a:p>
                      <a:pPr marL="0" indent="0" algn="ctr">
                        <a:buFontTx/>
                        <a:buNone/>
                      </a:pPr>
                      <a:r>
                        <a:rPr lang="es-ES" sz="1100" b="1">
                          <a:solidFill>
                            <a:srgbClr val="5E5E5E"/>
                          </a:solidFill>
                          <a:latin typeface="Arial" panose="020B0604020202020204" pitchFamily="34" charset="0"/>
                          <a:cs typeface="Arial" panose="020B0604020202020204" pitchFamily="34" charset="0"/>
                        </a:rPr>
                        <a:t>Enfermedades que supongan aumento</a:t>
                      </a:r>
                      <a:r>
                        <a:rPr lang="es-ES" sz="1100" b="1" baseline="0">
                          <a:solidFill>
                            <a:srgbClr val="5E5E5E"/>
                          </a:solidFill>
                          <a:latin typeface="Arial" panose="020B0604020202020204" pitchFamily="34" charset="0"/>
                          <a:cs typeface="Arial" panose="020B0604020202020204" pitchFamily="34" charset="0"/>
                        </a:rPr>
                        <a:t> de estrés inflamatorio-metabólico: enfermedades autoinmunes, síndrome de apnea/hipopnea del sueño, síndrome metabólico, lupus eritematoso sistémico, psoriasis, cáncer, VIH…</a:t>
                      </a:r>
                      <a:endParaRPr lang="es-ES" sz="1100" b="1">
                        <a:solidFill>
                          <a:srgbClr val="5E5E5E"/>
                        </a:solidFill>
                        <a:latin typeface="Arial" panose="020B0604020202020204" pitchFamily="34" charset="0"/>
                        <a:cs typeface="Arial" panose="020B0604020202020204" pitchFamily="34" charset="0"/>
                      </a:endParaRP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extLst>
                  <a:ext uri="{0D108BD9-81ED-4DB2-BD59-A6C34878D82A}">
                    <a16:rowId xmlns:a16="http://schemas.microsoft.com/office/drawing/2014/main" val="1622320606"/>
                  </a:ext>
                </a:extLst>
              </a:tr>
            </a:tbl>
          </a:graphicData>
        </a:graphic>
      </p:graphicFrame>
      <p:graphicFrame>
        <p:nvGraphicFramePr>
          <p:cNvPr id="17" name="Tabla 16">
            <a:extLst>
              <a:ext uri="{FF2B5EF4-FFF2-40B4-BE49-F238E27FC236}">
                <a16:creationId xmlns:a16="http://schemas.microsoft.com/office/drawing/2014/main" id="{D3481B48-3C93-0B4C-833E-F8107D529F76}"/>
              </a:ext>
            </a:extLst>
          </p:cNvPr>
          <p:cNvGraphicFramePr>
            <a:graphicFrameLocks noGrp="1"/>
          </p:cNvGraphicFramePr>
          <p:nvPr/>
        </p:nvGraphicFramePr>
        <p:xfrm>
          <a:off x="6419261" y="1743891"/>
          <a:ext cx="4760017" cy="1560940"/>
        </p:xfrm>
        <a:graphic>
          <a:graphicData uri="http://schemas.openxmlformats.org/drawingml/2006/table">
            <a:tbl>
              <a:tblPr firstRow="1" bandRow="1">
                <a:tableStyleId>{5940675A-B579-460E-94D1-54222C63F5DA}</a:tableStyleId>
              </a:tblPr>
              <a:tblGrid>
                <a:gridCol w="2350512">
                  <a:extLst>
                    <a:ext uri="{9D8B030D-6E8A-4147-A177-3AD203B41FA5}">
                      <a16:colId xmlns:a16="http://schemas.microsoft.com/office/drawing/2014/main" val="3325821946"/>
                    </a:ext>
                  </a:extLst>
                </a:gridCol>
                <a:gridCol w="2409505">
                  <a:extLst>
                    <a:ext uri="{9D8B030D-6E8A-4147-A177-3AD203B41FA5}">
                      <a16:colId xmlns:a16="http://schemas.microsoft.com/office/drawing/2014/main" val="3338621857"/>
                    </a:ext>
                  </a:extLst>
                </a:gridCol>
              </a:tblGrid>
              <a:tr h="390235">
                <a:tc>
                  <a:txBody>
                    <a:bodyPr/>
                    <a:lstStyle/>
                    <a:p>
                      <a:r>
                        <a:rPr lang="es-ES" sz="1100" b="1">
                          <a:solidFill>
                            <a:srgbClr val="5E5E5E"/>
                          </a:solidFill>
                          <a:latin typeface="Arial" panose="020B0604020202020204" pitchFamily="34" charset="0"/>
                          <a:cs typeface="Arial" panose="020B0604020202020204" pitchFamily="34" charset="0"/>
                        </a:rPr>
                        <a:t>Aparición temprana de la menopausia</a:t>
                      </a: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tc>
                  <a:txBody>
                    <a:bodyPr/>
                    <a:lstStyle/>
                    <a:p>
                      <a:r>
                        <a:rPr lang="es-ES" sz="1100" b="1">
                          <a:solidFill>
                            <a:srgbClr val="5E5E5E"/>
                          </a:solidFill>
                          <a:latin typeface="Arial" panose="020B0604020202020204" pitchFamily="34" charset="0"/>
                          <a:cs typeface="Arial" panose="020B0604020202020204" pitchFamily="34" charset="0"/>
                        </a:rPr>
                        <a:t>Estilo</a:t>
                      </a:r>
                      <a:r>
                        <a:rPr lang="es-ES" sz="1100" b="1" baseline="0">
                          <a:solidFill>
                            <a:srgbClr val="5E5E5E"/>
                          </a:solidFill>
                          <a:latin typeface="Arial" panose="020B0604020202020204" pitchFamily="34" charset="0"/>
                          <a:cs typeface="Arial" panose="020B0604020202020204" pitchFamily="34" charset="0"/>
                        </a:rPr>
                        <a:t> de vida sedentario</a:t>
                      </a:r>
                      <a:endParaRPr lang="es-ES" sz="1100" b="1">
                        <a:solidFill>
                          <a:srgbClr val="5E5E5E"/>
                        </a:solidFill>
                        <a:latin typeface="Arial" panose="020B0604020202020204" pitchFamily="34" charset="0"/>
                        <a:cs typeface="Arial" panose="020B0604020202020204" pitchFamily="34" charset="0"/>
                      </a:endParaRP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extLst>
                  <a:ext uri="{0D108BD9-81ED-4DB2-BD59-A6C34878D82A}">
                    <a16:rowId xmlns:a16="http://schemas.microsoft.com/office/drawing/2014/main" val="602506555"/>
                  </a:ext>
                </a:extLst>
              </a:tr>
              <a:tr h="390235">
                <a:tc>
                  <a:txBody>
                    <a:bodyPr/>
                    <a:lstStyle/>
                    <a:p>
                      <a:r>
                        <a:rPr lang="es-ES" sz="1100" b="1">
                          <a:solidFill>
                            <a:srgbClr val="5E5E5E"/>
                          </a:solidFill>
                          <a:latin typeface="Arial" panose="020B0604020202020204" pitchFamily="34" charset="0"/>
                          <a:cs typeface="Arial" panose="020B0604020202020204" pitchFamily="34" charset="0"/>
                        </a:rPr>
                        <a:t>Factores</a:t>
                      </a:r>
                      <a:r>
                        <a:rPr lang="es-ES" sz="1100" b="1" baseline="0">
                          <a:solidFill>
                            <a:srgbClr val="5E5E5E"/>
                          </a:solidFill>
                          <a:latin typeface="Arial" panose="020B0604020202020204" pitchFamily="34" charset="0"/>
                          <a:cs typeface="Arial" panose="020B0604020202020204" pitchFamily="34" charset="0"/>
                        </a:rPr>
                        <a:t> psicológicos y socioeconómicos</a:t>
                      </a:r>
                      <a:endParaRPr lang="es-ES" sz="1100" b="1">
                        <a:solidFill>
                          <a:srgbClr val="5E5E5E"/>
                        </a:solidFill>
                        <a:latin typeface="Arial" panose="020B0604020202020204" pitchFamily="34" charset="0"/>
                        <a:cs typeface="Arial" panose="020B0604020202020204" pitchFamily="34" charset="0"/>
                      </a:endParaRP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tc>
                  <a:txBody>
                    <a:bodyPr/>
                    <a:lstStyle/>
                    <a:p>
                      <a:r>
                        <a:rPr lang="es-ES" sz="1100" b="1">
                          <a:solidFill>
                            <a:srgbClr val="5E5E5E"/>
                          </a:solidFill>
                          <a:latin typeface="Arial" panose="020B0604020202020204" pitchFamily="34" charset="0"/>
                          <a:cs typeface="Arial" panose="020B0604020202020204" pitchFamily="34" charset="0"/>
                        </a:rPr>
                        <a:t>Frecuencia cardíaca &gt;80 lpm en reposo</a:t>
                      </a: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extLst>
                  <a:ext uri="{0D108BD9-81ED-4DB2-BD59-A6C34878D82A}">
                    <a16:rowId xmlns:a16="http://schemas.microsoft.com/office/drawing/2014/main" val="1281404900"/>
                  </a:ext>
                </a:extLst>
              </a:tr>
              <a:tr h="390235">
                <a:tc>
                  <a:txBody>
                    <a:bodyPr/>
                    <a:lstStyle/>
                    <a:p>
                      <a:r>
                        <a:rPr lang="es-ES" sz="1100" b="1">
                          <a:solidFill>
                            <a:srgbClr val="5E5E5E"/>
                          </a:solidFill>
                          <a:latin typeface="Arial" panose="020B0604020202020204" pitchFamily="34" charset="0"/>
                          <a:cs typeface="Arial" panose="020B0604020202020204" pitchFamily="34" charset="0"/>
                        </a:rPr>
                        <a:t>Presión de pulso</a:t>
                      </a:r>
                      <a:r>
                        <a:rPr lang="es-ES" sz="1100" b="1" baseline="0">
                          <a:solidFill>
                            <a:srgbClr val="5E5E5E"/>
                          </a:solidFill>
                          <a:latin typeface="Arial" panose="020B0604020202020204" pitchFamily="34" charset="0"/>
                          <a:cs typeface="Arial" panose="020B0604020202020204" pitchFamily="34" charset="0"/>
                        </a:rPr>
                        <a:t> en pacientes mayores ≥60 mmHg</a:t>
                      </a:r>
                      <a:endParaRPr lang="es-ES" sz="1100" b="1">
                        <a:solidFill>
                          <a:srgbClr val="5E5E5E"/>
                        </a:solidFill>
                        <a:latin typeface="Arial" panose="020B0604020202020204" pitchFamily="34" charset="0"/>
                        <a:cs typeface="Arial" panose="020B0604020202020204" pitchFamily="34" charset="0"/>
                      </a:endParaRP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tc>
                  <a:txBody>
                    <a:bodyPr/>
                    <a:lstStyle/>
                    <a:p>
                      <a:r>
                        <a:rPr lang="es-ES" sz="1100" b="1" i="0" u="none" strike="noStrike" cap="none" spc="0" baseline="0">
                          <a:solidFill>
                            <a:srgbClr val="5E5E5E"/>
                          </a:solidFill>
                          <a:uFillTx/>
                          <a:latin typeface="Arial" panose="020B0604020202020204" pitchFamily="34" charset="0"/>
                          <a:ea typeface="+mn-ea"/>
                          <a:cs typeface="Arial" panose="020B0604020202020204" pitchFamily="34" charset="0"/>
                          <a:sym typeface="Helvetica Neue"/>
                        </a:rPr>
                        <a:t>Velocidad de la onda de pulso femoral-carotídeo </a:t>
                      </a:r>
                      <a:r>
                        <a:rPr lang="es-ES" sz="1100" b="1">
                          <a:solidFill>
                            <a:srgbClr val="5E5E5E"/>
                          </a:solidFill>
                          <a:latin typeface="Arial" panose="020B0604020202020204" pitchFamily="34" charset="0"/>
                          <a:cs typeface="Arial" panose="020B0604020202020204" pitchFamily="34" charset="0"/>
                        </a:rPr>
                        <a:t>&gt;10 m/s</a:t>
                      </a: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extLst>
                  <a:ext uri="{0D108BD9-81ED-4DB2-BD59-A6C34878D82A}">
                    <a16:rowId xmlns:a16="http://schemas.microsoft.com/office/drawing/2014/main" val="2303973465"/>
                  </a:ext>
                </a:extLst>
              </a:tr>
              <a:tr h="390235">
                <a:tc>
                  <a:txBody>
                    <a:bodyPr/>
                    <a:lstStyle/>
                    <a:p>
                      <a:r>
                        <a:rPr lang="es-ES" sz="1100" b="1" i="0" u="none" strike="noStrike" cap="none" spc="0" baseline="0">
                          <a:solidFill>
                            <a:srgbClr val="5E5E5E"/>
                          </a:solidFill>
                          <a:uFillTx/>
                          <a:latin typeface="Arial" panose="020B0604020202020204" pitchFamily="34" charset="0"/>
                          <a:ea typeface="+mn-ea"/>
                          <a:cs typeface="Arial" panose="020B0604020202020204" pitchFamily="34" charset="0"/>
                          <a:sym typeface="Helvetica Neue"/>
                        </a:rPr>
                        <a:t>Hipertrofia ventricular izquierda </a:t>
                      </a:r>
                      <a:r>
                        <a:rPr lang="es-ES" sz="900" b="1" i="0" u="none" strike="noStrike" cap="none" spc="0" baseline="0">
                          <a:solidFill>
                            <a:srgbClr val="5E5E5E"/>
                          </a:solidFill>
                          <a:effectLst/>
                          <a:uFillTx/>
                          <a:latin typeface="+mn-lt"/>
                          <a:ea typeface="+mn-ea"/>
                          <a:cs typeface="+mn-cs"/>
                          <a:sym typeface="Helvetica Neue"/>
                        </a:rPr>
                        <a:t>(</a:t>
                      </a:r>
                      <a:r>
                        <a:rPr lang="es-ES" sz="1100" b="1">
                          <a:solidFill>
                            <a:srgbClr val="5E5E5E"/>
                          </a:solidFill>
                          <a:latin typeface="Arial" panose="020B0604020202020204" pitchFamily="34" charset="0"/>
                          <a:cs typeface="Arial" panose="020B0604020202020204" pitchFamily="34" charset="0"/>
                        </a:rPr>
                        <a:t>HVI) electrocardiográfica</a:t>
                      </a: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tc>
                  <a:txBody>
                    <a:bodyPr/>
                    <a:lstStyle/>
                    <a:p>
                      <a:r>
                        <a:rPr lang="es-ES" sz="1100" b="1">
                          <a:solidFill>
                            <a:srgbClr val="5E5E5E"/>
                          </a:solidFill>
                          <a:latin typeface="Arial" panose="020B0604020202020204" pitchFamily="34" charset="0"/>
                          <a:cs typeface="Arial" panose="020B0604020202020204" pitchFamily="34" charset="0"/>
                        </a:rPr>
                        <a:t>HVI ecocardiográfica</a:t>
                      </a:r>
                    </a:p>
                  </a:txBody>
                  <a:tcPr marL="42935" marR="42935" marT="21468" marB="21468"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extLst>
                  <a:ext uri="{0D108BD9-81ED-4DB2-BD59-A6C34878D82A}">
                    <a16:rowId xmlns:a16="http://schemas.microsoft.com/office/drawing/2014/main" val="4273970490"/>
                  </a:ext>
                </a:extLst>
              </a:tr>
            </a:tbl>
          </a:graphicData>
        </a:graphic>
      </p:graphicFrame>
      <p:sp>
        <p:nvSpPr>
          <p:cNvPr id="18" name="CuadroTexto 17">
            <a:extLst>
              <a:ext uri="{FF2B5EF4-FFF2-40B4-BE49-F238E27FC236}">
                <a16:creationId xmlns:a16="http://schemas.microsoft.com/office/drawing/2014/main" id="{770DBCBA-0959-634D-9D16-7AA6242C9015}"/>
              </a:ext>
            </a:extLst>
          </p:cNvPr>
          <p:cNvSpPr txBox="1"/>
          <p:nvPr/>
        </p:nvSpPr>
        <p:spPr>
          <a:xfrm>
            <a:off x="545717" y="1484075"/>
            <a:ext cx="2852391"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250" b="1">
                <a:latin typeface="Arial" panose="020B0604020202020204" pitchFamily="34" charset="0"/>
                <a:cs typeface="Arial" panose="020B0604020202020204" pitchFamily="34" charset="0"/>
              </a:rPr>
              <a:t>Factores modificadores del RCV</a:t>
            </a:r>
            <a:endParaRPr lang="es-ES" sz="125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BAF02E28-0184-F84A-B9FA-946F3F8C894B}"/>
              </a:ext>
            </a:extLst>
          </p:cNvPr>
          <p:cNvSpPr txBox="1"/>
          <p:nvPr/>
        </p:nvSpPr>
        <p:spPr>
          <a:xfrm>
            <a:off x="6419262" y="1459362"/>
            <a:ext cx="2749452"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250" b="1">
                <a:latin typeface="Arial" panose="020B0604020202020204" pitchFamily="34" charset="0"/>
                <a:cs typeface="Arial" panose="020B0604020202020204" pitchFamily="34" charset="0"/>
              </a:rPr>
              <a:t>Factores modificadores del RCV</a:t>
            </a:r>
            <a:endParaRPr lang="es-ES" sz="125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DE04A655-84A0-B24B-B3DA-977376CCBAB3}"/>
              </a:ext>
            </a:extLst>
          </p:cNvPr>
          <p:cNvSpPr txBox="1"/>
          <p:nvPr/>
        </p:nvSpPr>
        <p:spPr>
          <a:xfrm>
            <a:off x="545717" y="3859216"/>
            <a:ext cx="5472189"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250" b="1">
                <a:latin typeface="Arial" panose="020B0604020202020204" pitchFamily="34" charset="0"/>
                <a:cs typeface="Arial" panose="020B0604020202020204" pitchFamily="34" charset="0"/>
              </a:rPr>
              <a:t>Marcadores de daño orgánico y valor pronóstico de los cambios</a:t>
            </a:r>
            <a:endParaRPr lang="es-ES" sz="125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161D8F8C-F8FB-E242-92A7-1CEB43CBCDB2}"/>
              </a:ext>
            </a:extLst>
          </p:cNvPr>
          <p:cNvSpPr txBox="1"/>
          <p:nvPr/>
        </p:nvSpPr>
        <p:spPr>
          <a:xfrm>
            <a:off x="556041" y="289652"/>
            <a:ext cx="9287986"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a:solidFill>
                  <a:schemeClr val="accent1">
                    <a:lumMod val="75000"/>
                  </a:schemeClr>
                </a:solidFill>
                <a:latin typeface="Arial" panose="020B0604020202020204" pitchFamily="34" charset="0"/>
                <a:cs typeface="Arial" panose="020B0604020202020204" pitchFamily="34" charset="0"/>
              </a:rPr>
              <a:t>Factores modificadores del riesgo cardiovascular</a:t>
            </a:r>
          </a:p>
        </p:txBody>
      </p:sp>
      <p:sp>
        <p:nvSpPr>
          <p:cNvPr id="2" name="CuadroTexto 1">
            <a:extLst>
              <a:ext uri="{FF2B5EF4-FFF2-40B4-BE49-F238E27FC236}">
                <a16:creationId xmlns:a16="http://schemas.microsoft.com/office/drawing/2014/main" id="{F5E184AC-E6CD-4177-87E9-F69F8309C2DC}"/>
              </a:ext>
            </a:extLst>
          </p:cNvPr>
          <p:cNvSpPr txBox="1"/>
          <p:nvPr/>
        </p:nvSpPr>
        <p:spPr>
          <a:xfrm>
            <a:off x="545717" y="3469647"/>
            <a:ext cx="677603"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750" dirty="0">
                <a:latin typeface="Arial" panose="020B0604020202020204" pitchFamily="34" charset="0"/>
                <a:cs typeface="Arial" panose="020B0604020202020204" pitchFamily="34" charset="0"/>
              </a:rPr>
              <a:t>Fuente: ref. 1.</a:t>
            </a:r>
          </a:p>
        </p:txBody>
      </p:sp>
      <p:sp>
        <p:nvSpPr>
          <p:cNvPr id="11" name="CuadroTexto 10">
            <a:extLst>
              <a:ext uri="{FF2B5EF4-FFF2-40B4-BE49-F238E27FC236}">
                <a16:creationId xmlns:a16="http://schemas.microsoft.com/office/drawing/2014/main" id="{FD2ABE6D-D854-4137-9820-A629E072BD5A}"/>
              </a:ext>
            </a:extLst>
          </p:cNvPr>
          <p:cNvSpPr txBox="1"/>
          <p:nvPr/>
        </p:nvSpPr>
        <p:spPr>
          <a:xfrm>
            <a:off x="6417237" y="3374815"/>
            <a:ext cx="677603"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750" dirty="0">
                <a:latin typeface="Arial" panose="020B0604020202020204" pitchFamily="34" charset="0"/>
                <a:cs typeface="Arial" panose="020B0604020202020204" pitchFamily="34" charset="0"/>
              </a:rPr>
              <a:t>Fuente: ref. 1.</a:t>
            </a:r>
          </a:p>
        </p:txBody>
      </p:sp>
      <p:sp>
        <p:nvSpPr>
          <p:cNvPr id="12" name="CuadroTexto 11">
            <a:extLst>
              <a:ext uri="{FF2B5EF4-FFF2-40B4-BE49-F238E27FC236}">
                <a16:creationId xmlns:a16="http://schemas.microsoft.com/office/drawing/2014/main" id="{074BA2C7-FE12-4755-B5D1-C1785B519602}"/>
              </a:ext>
            </a:extLst>
          </p:cNvPr>
          <p:cNvSpPr txBox="1"/>
          <p:nvPr/>
        </p:nvSpPr>
        <p:spPr>
          <a:xfrm>
            <a:off x="572489" y="6190199"/>
            <a:ext cx="677603"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750">
                <a:latin typeface="Arial" panose="020B0604020202020204" pitchFamily="34" charset="0"/>
                <a:cs typeface="Arial" panose="020B0604020202020204" pitchFamily="34" charset="0"/>
              </a:rPr>
              <a:t>Fuente: ref. 2.</a:t>
            </a:r>
          </a:p>
        </p:txBody>
      </p:sp>
    </p:spTree>
    <p:extLst>
      <p:ext uri="{BB962C8B-B14F-4D97-AF65-F5344CB8AC3E}">
        <p14:creationId xmlns:p14="http://schemas.microsoft.com/office/powerpoint/2010/main" val="7960397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3200" dirty="0"/>
              <a:t>Conflicto de intereses</a:t>
            </a:r>
          </a:p>
        </p:txBody>
      </p:sp>
      <p:sp>
        <p:nvSpPr>
          <p:cNvPr id="4" name="CuadroTexto 3">
            <a:extLst>
              <a:ext uri="{FF2B5EF4-FFF2-40B4-BE49-F238E27FC236}">
                <a16:creationId xmlns:a16="http://schemas.microsoft.com/office/drawing/2014/main" id="{2B0A7F8D-3A51-6AAE-BF63-36133879F71C}"/>
              </a:ext>
            </a:extLst>
          </p:cNvPr>
          <p:cNvSpPr txBox="1"/>
          <p:nvPr/>
        </p:nvSpPr>
        <p:spPr>
          <a:xfrm>
            <a:off x="1519334" y="1981298"/>
            <a:ext cx="8639175" cy="3539430"/>
          </a:xfrm>
          <a:prstGeom prst="rect">
            <a:avLst/>
          </a:prstGeom>
          <a:noFill/>
        </p:spPr>
        <p:txBody>
          <a:bodyPr>
            <a:spAutoFit/>
          </a:bodyPr>
          <a:lstStyle/>
          <a:p>
            <a:pPr marL="457200" marR="0" lvl="0" indent="-457200" algn="just"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2800" b="0" i="0" u="none" strike="noStrike" kern="0" cap="none" spc="0" normalizeH="0" baseline="0" noProof="0" dirty="0">
                <a:ln>
                  <a:noFill/>
                </a:ln>
                <a:solidFill>
                  <a:prstClr val="black"/>
                </a:solidFill>
                <a:effectLst/>
                <a:uLnTx/>
                <a:uFillTx/>
              </a:rPr>
              <a:t>Personal Estatutario Servicio Andaluz de Salud</a:t>
            </a:r>
          </a:p>
          <a:p>
            <a:pPr marL="0" marR="0" lvl="0" indent="0" algn="just" defTabSz="914400" eaLnBrk="0" fontAlgn="base" latinLnBrk="0" hangingPunct="0">
              <a:lnSpc>
                <a:spcPct val="100000"/>
              </a:lnSpc>
              <a:spcBef>
                <a:spcPct val="0"/>
              </a:spcBef>
              <a:spcAft>
                <a:spcPct val="0"/>
              </a:spcAft>
              <a:buClrTx/>
              <a:buSzTx/>
              <a:buFontTx/>
              <a:buNone/>
              <a:tabLst/>
              <a:defRPr/>
            </a:pPr>
            <a:endParaRPr kumimoji="0" lang="es-ES" sz="2800" b="0" i="0" u="none" strike="noStrike" kern="0" cap="none" spc="0" normalizeH="0" baseline="0" noProof="0" dirty="0">
              <a:ln>
                <a:noFill/>
              </a:ln>
              <a:solidFill>
                <a:prstClr val="black"/>
              </a:solidFill>
              <a:effectLst/>
              <a:uLnTx/>
              <a:uFillTx/>
            </a:endParaRPr>
          </a:p>
          <a:p>
            <a:pPr marL="457200" marR="0" lvl="0" indent="-457200" algn="just"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2800" b="0" i="0" u="none" strike="noStrike" kern="0" cap="none" spc="0" normalizeH="0" baseline="0" noProof="0" dirty="0">
                <a:ln>
                  <a:noFill/>
                </a:ln>
                <a:solidFill>
                  <a:prstClr val="black"/>
                </a:solidFill>
                <a:effectLst/>
                <a:uLnTx/>
                <a:uFillTx/>
              </a:rPr>
              <a:t>Participación como </a:t>
            </a:r>
            <a:r>
              <a:rPr kumimoji="0" lang="es-ES" sz="2800" b="0" i="0" u="none" strike="noStrike" kern="0" cap="none" spc="0" normalizeH="0" baseline="0" noProof="0" dirty="0" err="1">
                <a:ln>
                  <a:noFill/>
                </a:ln>
                <a:solidFill>
                  <a:prstClr val="black"/>
                </a:solidFill>
                <a:effectLst/>
                <a:uLnTx/>
                <a:uFillTx/>
              </a:rPr>
              <a:t>Advisory</a:t>
            </a:r>
            <a:r>
              <a:rPr kumimoji="0" lang="es-ES" sz="2800" b="0" i="0" u="none" strike="noStrike" kern="0" cap="none" spc="0" normalizeH="0" baseline="0" noProof="0" dirty="0">
                <a:ln>
                  <a:noFill/>
                </a:ln>
                <a:solidFill>
                  <a:prstClr val="black"/>
                </a:solidFill>
                <a:effectLst/>
                <a:uLnTx/>
                <a:uFillTx/>
              </a:rPr>
              <a:t> y/o Ponente con:</a:t>
            </a:r>
          </a:p>
          <a:p>
            <a:pPr marL="0" marR="0" lvl="0" indent="0" algn="just" defTabSz="914400" eaLnBrk="0" fontAlgn="base" latinLnBrk="0" hangingPunct="0">
              <a:lnSpc>
                <a:spcPct val="100000"/>
              </a:lnSpc>
              <a:spcBef>
                <a:spcPct val="0"/>
              </a:spcBef>
              <a:spcAft>
                <a:spcPct val="0"/>
              </a:spcAft>
              <a:buClrTx/>
              <a:buSzTx/>
              <a:buFontTx/>
              <a:buNone/>
              <a:tabLst/>
              <a:defRPr/>
            </a:pPr>
            <a:endParaRPr kumimoji="0" lang="es-ES" sz="2800" b="0" i="0" u="none" strike="noStrike" kern="0" cap="none" spc="0" normalizeH="0" baseline="0" noProof="0" dirty="0">
              <a:ln>
                <a:noFill/>
              </a:ln>
              <a:solidFill>
                <a:prstClr val="black"/>
              </a:solidFill>
              <a:effectLst/>
              <a:uLnTx/>
              <a:uFillTx/>
            </a:endParaRPr>
          </a:p>
          <a:p>
            <a:pPr marL="0" marR="0" lvl="0" indent="0" algn="just" defTabSz="914400" eaLnBrk="0" fontAlgn="base" latinLnBrk="0" hangingPunct="0">
              <a:lnSpc>
                <a:spcPct val="100000"/>
              </a:lnSpc>
              <a:spcBef>
                <a:spcPct val="0"/>
              </a:spcBef>
              <a:spcAft>
                <a:spcPct val="0"/>
              </a:spcAft>
              <a:buClrTx/>
              <a:buSzTx/>
              <a:buFontTx/>
              <a:buNone/>
              <a:tabLst/>
              <a:defRPr/>
            </a:pPr>
            <a:r>
              <a:rPr kumimoji="0" lang="es-ES" sz="2800" b="0" i="0" u="none" strike="noStrike" kern="0" cap="none" spc="0" normalizeH="0" baseline="0" noProof="0" dirty="0">
                <a:ln>
                  <a:noFill/>
                </a:ln>
                <a:solidFill>
                  <a:prstClr val="black"/>
                </a:solidFill>
                <a:effectLst/>
                <a:uLnTx/>
                <a:uFillTx/>
              </a:rPr>
              <a:t>	Almirall, Astra-</a:t>
            </a:r>
            <a:r>
              <a:rPr kumimoji="0" lang="es-ES" sz="2800" b="0" i="0" u="none" strike="noStrike" kern="0" cap="none" spc="0" normalizeH="0" baseline="0" noProof="0" dirty="0" err="1">
                <a:ln>
                  <a:noFill/>
                </a:ln>
                <a:solidFill>
                  <a:prstClr val="black"/>
                </a:solidFill>
                <a:effectLst/>
                <a:uLnTx/>
                <a:uFillTx/>
              </a:rPr>
              <a:t>Zeneca</a:t>
            </a:r>
            <a:r>
              <a:rPr kumimoji="0" lang="es-ES" sz="2800" b="0" i="0" u="none" strike="noStrike" kern="0" cap="none" spc="0" normalizeH="0" baseline="0" noProof="0" dirty="0">
                <a:ln>
                  <a:noFill/>
                </a:ln>
                <a:solidFill>
                  <a:prstClr val="black"/>
                </a:solidFill>
                <a:effectLst/>
                <a:uLnTx/>
                <a:uFillTx/>
              </a:rPr>
              <a:t>, Boehringer-Ingelheim,  	Laboratorios Esteve, Ferrer </a:t>
            </a:r>
            <a:r>
              <a:rPr kumimoji="0" lang="es-ES" sz="2800" b="0" i="0" u="none" strike="noStrike" kern="0" cap="none" spc="0" normalizeH="0" baseline="0" noProof="0" dirty="0" err="1">
                <a:ln>
                  <a:noFill/>
                </a:ln>
                <a:solidFill>
                  <a:prstClr val="black"/>
                </a:solidFill>
                <a:effectLst/>
                <a:uLnTx/>
                <a:uFillTx/>
              </a:rPr>
              <a:t>Farma</a:t>
            </a:r>
            <a:r>
              <a:rPr kumimoji="0" lang="es-ES" sz="2800" b="0" i="0" u="none" strike="noStrike" kern="0" cap="none" spc="0" normalizeH="0" baseline="0" noProof="0" dirty="0">
                <a:ln>
                  <a:noFill/>
                </a:ln>
                <a:solidFill>
                  <a:prstClr val="black"/>
                </a:solidFill>
                <a:effectLst/>
                <a:uLnTx/>
                <a:uFillTx/>
              </a:rPr>
              <a:t>, Janssen , Lilly, 	Merck-Sharp and </a:t>
            </a:r>
            <a:r>
              <a:rPr kumimoji="0" lang="es-ES" sz="2800" b="0" i="0" u="none" strike="noStrike" kern="0" cap="none" spc="0" normalizeH="0" baseline="0" noProof="0" dirty="0" err="1">
                <a:ln>
                  <a:noFill/>
                </a:ln>
                <a:solidFill>
                  <a:prstClr val="black"/>
                </a:solidFill>
                <a:effectLst/>
                <a:uLnTx/>
                <a:uFillTx/>
              </a:rPr>
              <a:t>Dohme</a:t>
            </a:r>
            <a:r>
              <a:rPr kumimoji="0" lang="es-ES" sz="2800" b="0" i="0" u="none" strike="noStrike" kern="0" cap="none" spc="0" normalizeH="0" baseline="0" noProof="0" dirty="0">
                <a:ln>
                  <a:noFill/>
                </a:ln>
                <a:solidFill>
                  <a:prstClr val="black"/>
                </a:solidFill>
                <a:effectLst/>
                <a:uLnTx/>
                <a:uFillTx/>
              </a:rPr>
              <a:t> , </a:t>
            </a:r>
            <a:r>
              <a:rPr kumimoji="0" lang="es-ES" sz="2800" b="0" i="0" u="none" strike="noStrike" kern="0" cap="none" spc="0" normalizeH="0" baseline="0" noProof="0" dirty="0" err="1">
                <a:ln>
                  <a:noFill/>
                </a:ln>
                <a:solidFill>
                  <a:prstClr val="black"/>
                </a:solidFill>
                <a:effectLst/>
                <a:uLnTx/>
                <a:uFillTx/>
              </a:rPr>
              <a:t>Mylan</a:t>
            </a:r>
            <a:r>
              <a:rPr kumimoji="0" lang="es-ES" sz="2800" b="0" i="0" u="none" strike="noStrike" kern="0" cap="none" spc="0" normalizeH="0" baseline="0" noProof="0" dirty="0">
                <a:ln>
                  <a:noFill/>
                </a:ln>
                <a:solidFill>
                  <a:prstClr val="black"/>
                </a:solidFill>
                <a:effectLst/>
                <a:uLnTx/>
                <a:uFillTx/>
              </a:rPr>
              <a:t>, Novartis , Novo-	</a:t>
            </a:r>
            <a:r>
              <a:rPr kumimoji="0" lang="es-ES" sz="2800" b="0" i="0" u="none" strike="noStrike" kern="0" cap="none" spc="0" normalizeH="0" baseline="0" noProof="0" dirty="0" err="1">
                <a:ln>
                  <a:noFill/>
                </a:ln>
                <a:solidFill>
                  <a:prstClr val="black"/>
                </a:solidFill>
                <a:effectLst/>
                <a:uLnTx/>
                <a:uFillTx/>
              </a:rPr>
              <a:t>Nordisk</a:t>
            </a:r>
            <a:r>
              <a:rPr kumimoji="0" lang="es-ES" sz="2800" b="0" i="0" u="none" strike="noStrike" kern="0" cap="none" spc="0" normalizeH="0" baseline="0" noProof="0" dirty="0">
                <a:ln>
                  <a:noFill/>
                </a:ln>
                <a:solidFill>
                  <a:prstClr val="black"/>
                </a:solidFill>
                <a:effectLst/>
                <a:uLnTx/>
                <a:uFillTx/>
              </a:rPr>
              <a:t>, Sanofi-Aventis, </a:t>
            </a:r>
            <a:r>
              <a:rPr kumimoji="0" lang="es-ES" sz="2800" b="0" i="0" u="none" strike="noStrike" kern="0" cap="none" spc="0" normalizeH="0" baseline="0" noProof="0" dirty="0" err="1">
                <a:ln>
                  <a:noFill/>
                </a:ln>
                <a:solidFill>
                  <a:prstClr val="black"/>
                </a:solidFill>
                <a:effectLst/>
                <a:uLnTx/>
                <a:uFillTx/>
              </a:rPr>
              <a:t>Viatris</a:t>
            </a:r>
            <a:r>
              <a:rPr kumimoji="0" lang="es-ES" sz="2800" b="0" i="0" u="none" strike="noStrike" kern="0" cap="none" spc="0" normalizeH="0" baseline="0" noProof="0" dirty="0">
                <a:ln>
                  <a:noFill/>
                </a:ln>
                <a:solidFill>
                  <a:prstClr val="black"/>
                </a:solidFill>
                <a:effectLst/>
                <a:uLnTx/>
                <a:uFillTx/>
              </a:rPr>
              <a:t>.</a:t>
            </a:r>
          </a:p>
        </p:txBody>
      </p:sp>
    </p:spTree>
    <p:extLst>
      <p:ext uri="{BB962C8B-B14F-4D97-AF65-F5344CB8AC3E}">
        <p14:creationId xmlns:p14="http://schemas.microsoft.com/office/powerpoint/2010/main" val="210421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EB03345A-AAEB-0040-9B57-CBABDFEA675B}"/>
              </a:ext>
            </a:extLst>
          </p:cNvPr>
          <p:cNvSpPr txBox="1"/>
          <p:nvPr/>
        </p:nvSpPr>
        <p:spPr>
          <a:xfrm>
            <a:off x="545717" y="6409863"/>
            <a:ext cx="9872904"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dirty="0">
                <a:latin typeface="Arial" panose="020B0604020202020204" pitchFamily="34" charset="0"/>
                <a:cs typeface="Arial" panose="020B0604020202020204" pitchFamily="34" charset="0"/>
              </a:rPr>
              <a:t>1. Mostaza JM, Pintó X, Armario P, </a:t>
            </a:r>
            <a:r>
              <a:rPr lang="es-ES" sz="750" dirty="0" err="1">
                <a:latin typeface="Arial" panose="020B0604020202020204" pitchFamily="34" charset="0"/>
                <a:cs typeface="Arial" panose="020B0604020202020204" pitchFamily="34" charset="0"/>
              </a:rPr>
              <a:t>Masana</a:t>
            </a:r>
            <a:r>
              <a:rPr lang="es-ES" sz="750" dirty="0">
                <a:latin typeface="Arial" panose="020B0604020202020204" pitchFamily="34" charset="0"/>
                <a:cs typeface="Arial" panose="020B0604020202020204" pitchFamily="34" charset="0"/>
              </a:rPr>
              <a:t> L, </a:t>
            </a:r>
            <a:r>
              <a:rPr lang="es-ES" sz="750" dirty="0" err="1">
                <a:latin typeface="Arial" panose="020B0604020202020204" pitchFamily="34" charset="0"/>
                <a:cs typeface="Arial" panose="020B0604020202020204" pitchFamily="34" charset="0"/>
              </a:rPr>
              <a:t>Ascaso</a:t>
            </a:r>
            <a:r>
              <a:rPr lang="es-ES" sz="750" dirty="0">
                <a:latin typeface="Arial" panose="020B0604020202020204" pitchFamily="34" charset="0"/>
                <a:cs typeface="Arial" panose="020B0604020202020204" pitchFamily="34" charset="0"/>
              </a:rPr>
              <a:t> JF, </a:t>
            </a:r>
            <a:r>
              <a:rPr lang="es-ES" sz="750" dirty="0" err="1">
                <a:latin typeface="Arial" panose="020B0604020202020204" pitchFamily="34" charset="0"/>
                <a:cs typeface="Arial" panose="020B0604020202020204" pitchFamily="34" charset="0"/>
              </a:rPr>
              <a:t>Valdivielso</a:t>
            </a:r>
            <a:r>
              <a:rPr lang="es-ES" sz="750" dirty="0">
                <a:latin typeface="Arial" panose="020B0604020202020204" pitchFamily="34" charset="0"/>
                <a:cs typeface="Arial" panose="020B0604020202020204" pitchFamily="34" charset="0"/>
              </a:rPr>
              <a:t> P, et al. </a:t>
            </a:r>
            <a:r>
              <a:rPr lang="es-ES" sz="750" dirty="0" err="1">
                <a:latin typeface="Arial" panose="020B0604020202020204" pitchFamily="34" charset="0"/>
                <a:cs typeface="Arial" panose="020B0604020202020204" pitchFamily="34" charset="0"/>
              </a:rPr>
              <a:t>Standards</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for</a:t>
            </a:r>
            <a:r>
              <a:rPr lang="es-ES" sz="750" dirty="0">
                <a:latin typeface="Arial" panose="020B0604020202020204" pitchFamily="34" charset="0"/>
                <a:cs typeface="Arial" panose="020B0604020202020204" pitchFamily="34" charset="0"/>
              </a:rPr>
              <a:t> global cardiovascular </a:t>
            </a:r>
            <a:r>
              <a:rPr lang="es-ES" sz="750" dirty="0" err="1">
                <a:latin typeface="Arial" panose="020B0604020202020204" pitchFamily="34" charset="0"/>
                <a:cs typeface="Arial" panose="020B0604020202020204" pitchFamily="34" charset="0"/>
              </a:rPr>
              <a:t>risk</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management</a:t>
            </a:r>
            <a:r>
              <a:rPr lang="es-ES" sz="750" dirty="0">
                <a:latin typeface="Arial" panose="020B0604020202020204" pitchFamily="34" charset="0"/>
                <a:cs typeface="Arial" panose="020B0604020202020204" pitchFamily="34" charset="0"/>
              </a:rPr>
              <a:t> arteriosclerosis. </a:t>
            </a:r>
            <a:r>
              <a:rPr lang="es-ES" sz="750" dirty="0" err="1">
                <a:latin typeface="Arial" panose="020B0604020202020204" pitchFamily="34" charset="0"/>
                <a:cs typeface="Arial" panose="020B0604020202020204" pitchFamily="34" charset="0"/>
              </a:rPr>
              <a:t>Clin</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Investig</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Arterioscler</a:t>
            </a:r>
            <a:r>
              <a:rPr lang="es-ES" sz="750" dirty="0">
                <a:latin typeface="Arial" panose="020B0604020202020204" pitchFamily="34" charset="0"/>
                <a:cs typeface="Arial" panose="020B0604020202020204" pitchFamily="34" charset="0"/>
              </a:rPr>
              <a:t>. 2019;31 </a:t>
            </a:r>
            <a:r>
              <a:rPr lang="es-ES" sz="750" dirty="0" err="1">
                <a:latin typeface="Arial" panose="020B0604020202020204" pitchFamily="34" charset="0"/>
                <a:cs typeface="Arial" panose="020B0604020202020204" pitchFamily="34" charset="0"/>
              </a:rPr>
              <a:t>Suppl</a:t>
            </a:r>
            <a:r>
              <a:rPr lang="es-ES" sz="750" dirty="0">
                <a:latin typeface="Arial" panose="020B0604020202020204" pitchFamily="34" charset="0"/>
                <a:cs typeface="Arial" panose="020B0604020202020204" pitchFamily="34" charset="0"/>
              </a:rPr>
              <a:t> 1:1-43.</a:t>
            </a:r>
          </a:p>
          <a:p>
            <a:pPr algn="l"/>
            <a:r>
              <a:rPr lang="es-ES" sz="750" dirty="0">
                <a:latin typeface="Arial" panose="020B0604020202020204" pitchFamily="34" charset="0"/>
                <a:cs typeface="Arial" panose="020B0604020202020204" pitchFamily="34" charset="0"/>
              </a:rPr>
              <a:t>2. Williams B, </a:t>
            </a:r>
            <a:r>
              <a:rPr lang="es-ES" sz="750" dirty="0" err="1">
                <a:latin typeface="Arial" panose="020B0604020202020204" pitchFamily="34" charset="0"/>
                <a:cs typeface="Arial" panose="020B0604020202020204" pitchFamily="34" charset="0"/>
              </a:rPr>
              <a:t>Mancia</a:t>
            </a:r>
            <a:r>
              <a:rPr lang="es-ES" sz="750" dirty="0">
                <a:latin typeface="Arial" panose="020B0604020202020204" pitchFamily="34" charset="0"/>
                <a:cs typeface="Arial" panose="020B0604020202020204" pitchFamily="34" charset="0"/>
              </a:rPr>
              <a:t> G, </a:t>
            </a:r>
            <a:r>
              <a:rPr lang="es-ES" sz="750" dirty="0" err="1">
                <a:latin typeface="Arial" panose="020B0604020202020204" pitchFamily="34" charset="0"/>
                <a:cs typeface="Arial" panose="020B0604020202020204" pitchFamily="34" charset="0"/>
              </a:rPr>
              <a:t>Spiering</a:t>
            </a:r>
            <a:r>
              <a:rPr lang="es-ES" sz="750" dirty="0">
                <a:latin typeface="Arial" panose="020B0604020202020204" pitchFamily="34" charset="0"/>
                <a:cs typeface="Arial" panose="020B0604020202020204" pitchFamily="34" charset="0"/>
              </a:rPr>
              <a:t> W, </a:t>
            </a:r>
            <a:r>
              <a:rPr lang="es-ES" sz="750" dirty="0" err="1">
                <a:latin typeface="Arial" panose="020B0604020202020204" pitchFamily="34" charset="0"/>
                <a:cs typeface="Arial" panose="020B0604020202020204" pitchFamily="34" charset="0"/>
              </a:rPr>
              <a:t>Rosei</a:t>
            </a:r>
            <a:r>
              <a:rPr lang="es-ES" sz="750" dirty="0">
                <a:latin typeface="Arial" panose="020B0604020202020204" pitchFamily="34" charset="0"/>
                <a:cs typeface="Arial" panose="020B0604020202020204" pitchFamily="34" charset="0"/>
              </a:rPr>
              <a:t> EA, </a:t>
            </a:r>
            <a:r>
              <a:rPr lang="es-ES" sz="750" dirty="0" err="1">
                <a:latin typeface="Arial" panose="020B0604020202020204" pitchFamily="34" charset="0"/>
                <a:cs typeface="Arial" panose="020B0604020202020204" pitchFamily="34" charset="0"/>
              </a:rPr>
              <a:t>Azizi</a:t>
            </a:r>
            <a:r>
              <a:rPr lang="es-ES" sz="750" dirty="0">
                <a:latin typeface="Arial" panose="020B0604020202020204" pitchFamily="34" charset="0"/>
                <a:cs typeface="Arial" panose="020B0604020202020204" pitchFamily="34" charset="0"/>
              </a:rPr>
              <a:t> M, </a:t>
            </a:r>
            <a:r>
              <a:rPr lang="es-ES" sz="750" dirty="0" err="1">
                <a:latin typeface="Arial" panose="020B0604020202020204" pitchFamily="34" charset="0"/>
                <a:cs typeface="Arial" panose="020B0604020202020204" pitchFamily="34" charset="0"/>
              </a:rPr>
              <a:t>Burnier</a:t>
            </a:r>
            <a:r>
              <a:rPr lang="es-ES" sz="750" dirty="0">
                <a:latin typeface="Arial" panose="020B0604020202020204" pitchFamily="34" charset="0"/>
                <a:cs typeface="Arial" panose="020B0604020202020204" pitchFamily="34" charset="0"/>
              </a:rPr>
              <a:t> M, et al. Guía ESC/ESH 2018 sobre el diagnóstico y tratamiento de la hipertensión arterial. </a:t>
            </a:r>
            <a:r>
              <a:rPr lang="es-ES" sz="750" dirty="0" err="1">
                <a:latin typeface="Arial" panose="020B0604020202020204" pitchFamily="34" charset="0"/>
                <a:cs typeface="Arial" panose="020B0604020202020204" pitchFamily="34" charset="0"/>
              </a:rPr>
              <a:t>Rev</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Esp</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Cardiol</a:t>
            </a:r>
            <a:r>
              <a:rPr lang="es-ES" sz="750" dirty="0">
                <a:latin typeface="Arial" panose="020B0604020202020204" pitchFamily="34" charset="0"/>
                <a:cs typeface="Arial" panose="020B0604020202020204" pitchFamily="34" charset="0"/>
              </a:rPr>
              <a:t>. 2019;72(2):160.e1-78.</a:t>
            </a:r>
          </a:p>
        </p:txBody>
      </p:sp>
      <p:grpSp>
        <p:nvGrpSpPr>
          <p:cNvPr id="2" name="Grupo 1">
            <a:extLst>
              <a:ext uri="{FF2B5EF4-FFF2-40B4-BE49-F238E27FC236}">
                <a16:creationId xmlns:a16="http://schemas.microsoft.com/office/drawing/2014/main" id="{F009E1EA-DCAB-D049-9F09-D8473B6C9F0F}"/>
              </a:ext>
            </a:extLst>
          </p:cNvPr>
          <p:cNvGrpSpPr/>
          <p:nvPr/>
        </p:nvGrpSpPr>
        <p:grpSpPr>
          <a:xfrm>
            <a:off x="8113167" y="2023387"/>
            <a:ext cx="3593986" cy="1686140"/>
            <a:chOff x="16226333" y="4437288"/>
            <a:chExt cx="6355594" cy="2981764"/>
          </a:xfrm>
        </p:grpSpPr>
        <p:pic>
          <p:nvPicPr>
            <p:cNvPr id="18" name="Imagen 17">
              <a:extLst>
                <a:ext uri="{FF2B5EF4-FFF2-40B4-BE49-F238E27FC236}">
                  <a16:creationId xmlns:a16="http://schemas.microsoft.com/office/drawing/2014/main" id="{EE02DBA1-2C69-6342-BF48-5E0E257D2BAA}"/>
                </a:ext>
              </a:extLst>
            </p:cNvPr>
            <p:cNvPicPr>
              <a:picLocks noChangeAspect="1"/>
            </p:cNvPicPr>
            <p:nvPr/>
          </p:nvPicPr>
          <p:blipFill>
            <a:blip r:embed="rId3"/>
            <a:stretch>
              <a:fillRect/>
            </a:stretch>
          </p:blipFill>
          <p:spPr>
            <a:xfrm>
              <a:off x="16226333" y="4437288"/>
              <a:ext cx="6355594" cy="2981764"/>
            </a:xfrm>
            <a:prstGeom prst="rect">
              <a:avLst/>
            </a:prstGeom>
          </p:spPr>
        </p:pic>
        <p:sp>
          <p:nvSpPr>
            <p:cNvPr id="19" name="Elipse 18">
              <a:extLst>
                <a:ext uri="{FF2B5EF4-FFF2-40B4-BE49-F238E27FC236}">
                  <a16:creationId xmlns:a16="http://schemas.microsoft.com/office/drawing/2014/main" id="{3B0A4C0D-9A02-FE40-8FFA-B80DC5861557}"/>
                </a:ext>
              </a:extLst>
            </p:cNvPr>
            <p:cNvSpPr/>
            <p:nvPr/>
          </p:nvSpPr>
          <p:spPr>
            <a:xfrm>
              <a:off x="16226333" y="6248107"/>
              <a:ext cx="2330853" cy="739837"/>
            </a:xfrm>
            <a:prstGeom prst="ellipse">
              <a:avLst/>
            </a:prstGeom>
            <a:noFill/>
            <a:ln w="5715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grpSp>
      <p:sp>
        <p:nvSpPr>
          <p:cNvPr id="20" name="Rectángulo redondeado 19">
            <a:extLst>
              <a:ext uri="{FF2B5EF4-FFF2-40B4-BE49-F238E27FC236}">
                <a16:creationId xmlns:a16="http://schemas.microsoft.com/office/drawing/2014/main" id="{E89BCA08-B20A-7843-AECA-62095A2C1B2E}"/>
              </a:ext>
            </a:extLst>
          </p:cNvPr>
          <p:cNvSpPr/>
          <p:nvPr/>
        </p:nvSpPr>
        <p:spPr>
          <a:xfrm>
            <a:off x="569293" y="5737397"/>
            <a:ext cx="6288707" cy="482402"/>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s-ES" sz="1250" b="1">
                <a:latin typeface="Arial" panose="020B0604020202020204" pitchFamily="34" charset="0"/>
                <a:ea typeface="Helvetica 66 Medium"/>
                <a:cs typeface="Arial" panose="020B0604020202020204" pitchFamily="34" charset="0"/>
                <a:sym typeface="Helvetica Neue Medium"/>
              </a:rPr>
              <a:t>HVI electrocardiográfica: índice de Sokolow-Lyon &gt;35 mm o R en aVL ≥11 mm; producto voltaje-duración de Cornell &gt;2440 mm.ms o voltaje de Cornell &gt;28 mm.</a:t>
            </a:r>
          </a:p>
        </p:txBody>
      </p:sp>
      <p:sp>
        <p:nvSpPr>
          <p:cNvPr id="21" name="Rectángulo redondeado 20">
            <a:extLst>
              <a:ext uri="{FF2B5EF4-FFF2-40B4-BE49-F238E27FC236}">
                <a16:creationId xmlns:a16="http://schemas.microsoft.com/office/drawing/2014/main" id="{BB1BB9DE-3F70-0240-8F10-68DB902C3469}"/>
              </a:ext>
            </a:extLst>
          </p:cNvPr>
          <p:cNvSpPr/>
          <p:nvPr/>
        </p:nvSpPr>
        <p:spPr>
          <a:xfrm>
            <a:off x="8113167" y="1620000"/>
            <a:ext cx="2853828" cy="269577"/>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s-ES" sz="1250" b="1">
                <a:latin typeface="Arial" panose="020B0604020202020204" pitchFamily="34" charset="0"/>
                <a:ea typeface="Helvetica 66 Medium"/>
                <a:cs typeface="Arial" panose="020B0604020202020204" pitchFamily="34" charset="0"/>
                <a:sym typeface="Helvetica Neue Medium"/>
              </a:rPr>
              <a:t>Placa de ateroma en GIM carotídeo</a:t>
            </a:r>
          </a:p>
        </p:txBody>
      </p:sp>
      <p:sp>
        <p:nvSpPr>
          <p:cNvPr id="22" name="Rectángulo redondeado 21">
            <a:extLst>
              <a:ext uri="{FF2B5EF4-FFF2-40B4-BE49-F238E27FC236}">
                <a16:creationId xmlns:a16="http://schemas.microsoft.com/office/drawing/2014/main" id="{A35C4976-2E9A-C445-8C9E-515E002598E7}"/>
              </a:ext>
            </a:extLst>
          </p:cNvPr>
          <p:cNvSpPr/>
          <p:nvPr/>
        </p:nvSpPr>
        <p:spPr>
          <a:xfrm>
            <a:off x="628274" y="1620000"/>
            <a:ext cx="2064855" cy="269577"/>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s-ES" sz="1250" b="1">
                <a:latin typeface="Arial" panose="020B0604020202020204" pitchFamily="34" charset="0"/>
                <a:ea typeface="Helvetica 66 Medium"/>
                <a:cs typeface="Arial" panose="020B0604020202020204" pitchFamily="34" charset="0"/>
                <a:sym typeface="Helvetica Neue Medium"/>
              </a:rPr>
              <a:t>HVI electrocardiográfica</a:t>
            </a:r>
          </a:p>
        </p:txBody>
      </p:sp>
      <p:sp>
        <p:nvSpPr>
          <p:cNvPr id="23" name="Rectángulo redondeado 22">
            <a:extLst>
              <a:ext uri="{FF2B5EF4-FFF2-40B4-BE49-F238E27FC236}">
                <a16:creationId xmlns:a16="http://schemas.microsoft.com/office/drawing/2014/main" id="{8FD09C25-CE7C-094F-863D-360DF62C98C0}"/>
              </a:ext>
            </a:extLst>
          </p:cNvPr>
          <p:cNvSpPr/>
          <p:nvPr/>
        </p:nvSpPr>
        <p:spPr>
          <a:xfrm>
            <a:off x="9691583" y="4048510"/>
            <a:ext cx="2064855" cy="482402"/>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s-ES" sz="1250" b="1">
                <a:latin typeface="Arial" panose="020B0604020202020204" pitchFamily="34" charset="0"/>
                <a:ea typeface="Helvetica 66 Medium"/>
                <a:cs typeface="Arial" panose="020B0604020202020204" pitchFamily="34" charset="0"/>
                <a:sym typeface="Helvetica Neue Medium"/>
              </a:rPr>
              <a:t>ITB derecho: 1</a:t>
            </a:r>
          </a:p>
          <a:p>
            <a:pPr defTabSz="412750" hangingPunct="0"/>
            <a:r>
              <a:rPr lang="es-ES" sz="1250" b="1">
                <a:latin typeface="Arial" panose="020B0604020202020204" pitchFamily="34" charset="0"/>
                <a:ea typeface="Helvetica 66 Medium"/>
                <a:cs typeface="Arial" panose="020B0604020202020204" pitchFamily="34" charset="0"/>
                <a:sym typeface="Helvetica Neue Medium"/>
              </a:rPr>
              <a:t>ITB izquierdo: 1</a:t>
            </a:r>
          </a:p>
        </p:txBody>
      </p:sp>
      <p:sp>
        <p:nvSpPr>
          <p:cNvPr id="24" name="CuadroTexto 23">
            <a:extLst>
              <a:ext uri="{FF2B5EF4-FFF2-40B4-BE49-F238E27FC236}">
                <a16:creationId xmlns:a16="http://schemas.microsoft.com/office/drawing/2014/main" id="{33E62DE2-F62F-CE48-838D-42A56D9367DE}"/>
              </a:ext>
            </a:extLst>
          </p:cNvPr>
          <p:cNvSpPr txBox="1"/>
          <p:nvPr/>
        </p:nvSpPr>
        <p:spPr>
          <a:xfrm>
            <a:off x="6643405" y="4398130"/>
            <a:ext cx="2690773" cy="882293"/>
          </a:xfrm>
          <a:prstGeom prst="rect">
            <a:avLst/>
          </a:prstGeom>
          <a:noFill/>
          <a:ln w="5715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900" b="1">
                <a:latin typeface="Arial" panose="020B0604020202020204" pitchFamily="34" charset="0"/>
                <a:cs typeface="Arial" panose="020B0604020202020204" pitchFamily="34" charset="0"/>
                <a:sym typeface="Helvetica Neue"/>
              </a:rPr>
              <a:t>Además de la determinación de analítica sanguínea y urinaria, se completó estudio con electrocardiograma (ECG), </a:t>
            </a:r>
            <a:r>
              <a:rPr lang="es-ES" sz="900" b="1">
                <a:latin typeface="Arial" panose="020B0604020202020204" pitchFamily="34" charset="0"/>
                <a:cs typeface="Arial" panose="020B0604020202020204" pitchFamily="34" charset="0"/>
              </a:rPr>
              <a:t>determinación del grosor de la íntima-media (GIM) mediante ecografía </a:t>
            </a:r>
            <a:r>
              <a:rPr lang="es-ES" sz="900" b="1">
                <a:latin typeface="Arial" panose="020B0604020202020204" pitchFamily="34" charset="0"/>
                <a:cs typeface="Arial" panose="020B0604020202020204" pitchFamily="34" charset="0"/>
                <a:sym typeface="Helvetica Neue"/>
              </a:rPr>
              <a:t>carotídea y medición del índice tobillo-brazo (ITB).</a:t>
            </a:r>
          </a:p>
        </p:txBody>
      </p:sp>
      <p:pic>
        <p:nvPicPr>
          <p:cNvPr id="25" name="Imagen 24">
            <a:extLst>
              <a:ext uri="{FF2B5EF4-FFF2-40B4-BE49-F238E27FC236}">
                <a16:creationId xmlns:a16="http://schemas.microsoft.com/office/drawing/2014/main" id="{EBE893BE-0DC3-F14E-94CA-660E7E8D5EFD}"/>
              </a:ext>
            </a:extLst>
          </p:cNvPr>
          <p:cNvPicPr>
            <a:picLocks noChangeAspect="1"/>
          </p:cNvPicPr>
          <p:nvPr/>
        </p:nvPicPr>
        <p:blipFill>
          <a:blip r:embed="rId4"/>
          <a:stretch>
            <a:fillRect/>
          </a:stretch>
        </p:blipFill>
        <p:spPr>
          <a:xfrm>
            <a:off x="9713018" y="4563408"/>
            <a:ext cx="1577946" cy="1673772"/>
          </a:xfrm>
          <a:prstGeom prst="rect">
            <a:avLst/>
          </a:prstGeom>
        </p:spPr>
      </p:pic>
      <p:pic>
        <p:nvPicPr>
          <p:cNvPr id="26" name="Picture 8">
            <a:extLst>
              <a:ext uri="{FF2B5EF4-FFF2-40B4-BE49-F238E27FC236}">
                <a16:creationId xmlns:a16="http://schemas.microsoft.com/office/drawing/2014/main" id="{AF954186-375F-FF49-B4AF-F825F3FE2F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98" y="2023387"/>
            <a:ext cx="5848530" cy="360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a:extLst>
              <a:ext uri="{FF2B5EF4-FFF2-40B4-BE49-F238E27FC236}">
                <a16:creationId xmlns:a16="http://schemas.microsoft.com/office/drawing/2014/main" id="{B55B7559-1F58-9F41-9271-5C49FA7F990B}"/>
              </a:ext>
            </a:extLst>
          </p:cNvPr>
          <p:cNvSpPr txBox="1"/>
          <p:nvPr/>
        </p:nvSpPr>
        <p:spPr>
          <a:xfrm>
            <a:off x="569293" y="363871"/>
            <a:ext cx="9287986"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Evolución del caso: factores modificadores del RCV</a:t>
            </a:r>
          </a:p>
        </p:txBody>
      </p:sp>
    </p:spTree>
    <p:extLst>
      <p:ext uri="{BB962C8B-B14F-4D97-AF65-F5344CB8AC3E}">
        <p14:creationId xmlns:p14="http://schemas.microsoft.com/office/powerpoint/2010/main" val="332245639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F397F09-FD84-CB4D-B465-C0580D99C337}"/>
              </a:ext>
            </a:extLst>
          </p:cNvPr>
          <p:cNvSpPr txBox="1"/>
          <p:nvPr/>
        </p:nvSpPr>
        <p:spPr>
          <a:xfrm>
            <a:off x="545717" y="4398749"/>
            <a:ext cx="8922748" cy="1912779"/>
          </a:xfrm>
          <a:prstGeom prst="rect">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000" tIns="162000" rIns="25400" bIns="25400" numCol="1" spcCol="38100" rtlCol="0" anchor="ctr">
            <a:spAutoFit/>
          </a:bodyPr>
          <a:lstStyle/>
          <a:p>
            <a:pPr algn="l"/>
            <a:r>
              <a:rPr lang="es-ES" sz="1600" b="1">
                <a:latin typeface="Arial" panose="020B0604020202020204" pitchFamily="34" charset="0"/>
                <a:cs typeface="Arial" panose="020B0604020202020204" pitchFamily="34" charset="0"/>
              </a:rPr>
              <a:t>Respuesta correcta: </a:t>
            </a:r>
            <a:r>
              <a:rPr lang="es-ES" sz="1600">
                <a:latin typeface="Arial" panose="020B0604020202020204" pitchFamily="34" charset="0"/>
                <a:cs typeface="Arial" panose="020B0604020202020204" pitchFamily="34" charset="0"/>
              </a:rPr>
              <a:t>C</a:t>
            </a:r>
          </a:p>
          <a:p>
            <a:pPr algn="l"/>
            <a:endParaRPr lang="es-ES" sz="1600">
              <a:latin typeface="Arial" panose="020B0604020202020204" pitchFamily="34" charset="0"/>
              <a:cs typeface="Arial" panose="020B0604020202020204" pitchFamily="34" charset="0"/>
            </a:endParaRPr>
          </a:p>
          <a:p>
            <a:pPr algn="l"/>
            <a:r>
              <a:rPr lang="es-ES" sz="1600">
                <a:latin typeface="Arial" panose="020B0604020202020204" pitchFamily="34" charset="0"/>
                <a:cs typeface="Arial" panose="020B0604020202020204" pitchFamily="34" charset="0"/>
              </a:rPr>
              <a:t>Pese a que, según SCORE, el RCV de la paciente era del 3 %, alguna de las pruebas complementarias evidencian daño orgánico. La medición del ITB es normal. Sin embargo, la presencia de una placa de ateroma en el GIM carotídeo y la presencia de HVI mediante un ECG evidencian daño orgánico y, por ello, el RCV de la paciente pasaría a ser alto. </a:t>
            </a:r>
          </a:p>
          <a:p>
            <a:pPr algn="l"/>
            <a:endParaRPr lang="es-ES" sz="160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6A710B05-C856-F44F-A068-D1BA6EA99816}"/>
              </a:ext>
            </a:extLst>
          </p:cNvPr>
          <p:cNvSpPr txBox="1"/>
          <p:nvPr/>
        </p:nvSpPr>
        <p:spPr>
          <a:xfrm>
            <a:off x="545718" y="1620000"/>
            <a:ext cx="11002269" cy="24948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Autofit/>
          </a:bodyPr>
          <a:lstStyle/>
          <a:p>
            <a:pPr algn="l"/>
            <a:r>
              <a:rPr lang="es-ES" sz="2300" b="1">
                <a:solidFill>
                  <a:schemeClr val="accent1">
                    <a:lumMod val="75000"/>
                  </a:schemeClr>
                </a:solidFill>
                <a:latin typeface="Arial" panose="020B0604020202020204" pitchFamily="34" charset="0"/>
                <a:cs typeface="Arial" panose="020B0604020202020204" pitchFamily="34" charset="0"/>
              </a:rPr>
              <a:t>Una vez realizado el ECG (HVI), la ecografía carotídea (placa de ateroma en GIM carotídeo izquierdo con mediciones normales) y el ITB (ITB derecho 1, ITB izquierdo 1) a la paciente, ¿cambiaría en algo su RCV?</a:t>
            </a:r>
          </a:p>
          <a:p>
            <a:pPr algn="l"/>
            <a:endParaRPr lang="es-ES" sz="2300" b="1">
              <a:solidFill>
                <a:schemeClr val="accent1">
                  <a:lumMod val="75000"/>
                </a:schemeClr>
              </a:solidFill>
              <a:latin typeface="Arial" panose="020B0604020202020204" pitchFamily="34" charset="0"/>
              <a:cs typeface="Arial" panose="020B0604020202020204" pitchFamily="34" charset="0"/>
            </a:endParaRPr>
          </a:p>
          <a:p>
            <a:pPr marL="277813" indent="-277813"/>
            <a:r>
              <a:rPr lang="es-ES" sz="1600" b="1">
                <a:latin typeface="Arial" panose="020B0604020202020204" pitchFamily="34" charset="0"/>
                <a:cs typeface="Arial" panose="020B0604020202020204" pitchFamily="34" charset="0"/>
              </a:rPr>
              <a:t>A.	</a:t>
            </a:r>
            <a:r>
              <a:rPr lang="es-ES" sz="1600">
                <a:latin typeface="Arial" panose="020B0604020202020204" pitchFamily="34" charset="0"/>
                <a:cs typeface="Arial" panose="020B0604020202020204" pitchFamily="34" charset="0"/>
              </a:rPr>
              <a:t>No, seguiría siendo moderado, ya que el SCORE es del 3 %.</a:t>
            </a:r>
          </a:p>
          <a:p>
            <a:pPr marL="277813" indent="-277813"/>
            <a:r>
              <a:rPr lang="es-ES" sz="1600" b="1">
                <a:latin typeface="Arial" panose="020B0604020202020204" pitchFamily="34" charset="0"/>
                <a:cs typeface="Arial" panose="020B0604020202020204" pitchFamily="34" charset="0"/>
              </a:rPr>
              <a:t>B.	</a:t>
            </a:r>
            <a:r>
              <a:rPr lang="es-ES" sz="1600">
                <a:latin typeface="Arial" panose="020B0604020202020204" pitchFamily="34" charset="0"/>
                <a:cs typeface="Arial" panose="020B0604020202020204" pitchFamily="34" charset="0"/>
              </a:rPr>
              <a:t>No, ya que las pruebas complementarias realizadas no alteran el RCV de la paciente. </a:t>
            </a:r>
          </a:p>
          <a:p>
            <a:pPr marL="277813" indent="-277813"/>
            <a:r>
              <a:rPr lang="es-ES" sz="1600" b="1">
                <a:latin typeface="Arial" panose="020B0604020202020204" pitchFamily="34" charset="0"/>
                <a:cs typeface="Arial" panose="020B0604020202020204" pitchFamily="34" charset="0"/>
              </a:rPr>
              <a:t>C.	</a:t>
            </a:r>
            <a:r>
              <a:rPr lang="es-ES" sz="1600">
                <a:latin typeface="Arial" panose="020B0604020202020204" pitchFamily="34" charset="0"/>
                <a:cs typeface="Arial" panose="020B0604020202020204" pitchFamily="34" charset="0"/>
              </a:rPr>
              <a:t>Sí, pasaría a ser alto tras las pruebas complementarias realizadas. </a:t>
            </a:r>
          </a:p>
          <a:p>
            <a:pPr marL="277813" indent="-277813"/>
            <a:r>
              <a:rPr lang="es-ES" sz="1600" b="1">
                <a:latin typeface="Arial" panose="020B0604020202020204" pitchFamily="34" charset="0"/>
                <a:cs typeface="Arial" panose="020B0604020202020204" pitchFamily="34" charset="0"/>
              </a:rPr>
              <a:t>D.	</a:t>
            </a:r>
            <a:r>
              <a:rPr lang="es-ES" sz="1600">
                <a:latin typeface="Arial" panose="020B0604020202020204" pitchFamily="34" charset="0"/>
                <a:cs typeface="Arial" panose="020B0604020202020204" pitchFamily="34" charset="0"/>
              </a:rPr>
              <a:t>Sí, pasaría a ser muy alto al demostrarse daño orgánico.</a:t>
            </a:r>
          </a:p>
        </p:txBody>
      </p:sp>
      <p:sp>
        <p:nvSpPr>
          <p:cNvPr id="12" name="CuadroTexto 11">
            <a:extLst>
              <a:ext uri="{FF2B5EF4-FFF2-40B4-BE49-F238E27FC236}">
                <a16:creationId xmlns:a16="http://schemas.microsoft.com/office/drawing/2014/main" id="{FB2247CF-09AD-0141-BE25-F121485FDAED}"/>
              </a:ext>
            </a:extLst>
          </p:cNvPr>
          <p:cNvSpPr txBox="1"/>
          <p:nvPr/>
        </p:nvSpPr>
        <p:spPr>
          <a:xfrm>
            <a:off x="2643460" y="298889"/>
            <a:ext cx="4603225"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s-ES" sz="2300" b="1">
                <a:solidFill>
                  <a:schemeClr val="accent1">
                    <a:lumMod val="75000"/>
                  </a:schemeClr>
                </a:solidFill>
                <a:latin typeface="Arial" panose="020B0604020202020204" pitchFamily="34" charset="0"/>
                <a:cs typeface="Arial" panose="020B0604020202020204" pitchFamily="34" charset="0"/>
              </a:rPr>
              <a:t>Pregunta 3</a:t>
            </a:r>
            <a:endParaRPr lang="es-ES" sz="2300" b="1">
              <a:solidFill>
                <a:schemeClr val="accent1">
                  <a:lumMod val="75000"/>
                </a:schemeClr>
              </a:solidFill>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40568414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id="{AD99C2EE-E094-6742-A296-9351D2513E11}"/>
              </a:ext>
            </a:extLst>
          </p:cNvPr>
          <p:cNvSpPr txBox="1"/>
          <p:nvPr/>
        </p:nvSpPr>
        <p:spPr>
          <a:xfrm>
            <a:off x="545717" y="6525280"/>
            <a:ext cx="9872904"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dirty="0">
                <a:latin typeface="Arial" panose="020B0604020202020204" pitchFamily="34" charset="0"/>
                <a:cs typeface="Arial" panose="020B0604020202020204" pitchFamily="34" charset="0"/>
              </a:rPr>
              <a:t>Williams B, </a:t>
            </a:r>
            <a:r>
              <a:rPr lang="es-ES" sz="750" dirty="0" err="1">
                <a:latin typeface="Arial" panose="020B0604020202020204" pitchFamily="34" charset="0"/>
                <a:cs typeface="Arial" panose="020B0604020202020204" pitchFamily="34" charset="0"/>
              </a:rPr>
              <a:t>Mancia</a:t>
            </a:r>
            <a:r>
              <a:rPr lang="es-ES" sz="750" dirty="0">
                <a:latin typeface="Arial" panose="020B0604020202020204" pitchFamily="34" charset="0"/>
                <a:cs typeface="Arial" panose="020B0604020202020204" pitchFamily="34" charset="0"/>
              </a:rPr>
              <a:t> G, </a:t>
            </a:r>
            <a:r>
              <a:rPr lang="es-ES" sz="750" dirty="0" err="1">
                <a:latin typeface="Arial" panose="020B0604020202020204" pitchFamily="34" charset="0"/>
                <a:cs typeface="Arial" panose="020B0604020202020204" pitchFamily="34" charset="0"/>
              </a:rPr>
              <a:t>Spiering</a:t>
            </a:r>
            <a:r>
              <a:rPr lang="es-ES" sz="750" dirty="0">
                <a:latin typeface="Arial" panose="020B0604020202020204" pitchFamily="34" charset="0"/>
                <a:cs typeface="Arial" panose="020B0604020202020204" pitchFamily="34" charset="0"/>
              </a:rPr>
              <a:t> W, </a:t>
            </a:r>
            <a:r>
              <a:rPr lang="es-ES" sz="750" dirty="0" err="1">
                <a:latin typeface="Arial" panose="020B0604020202020204" pitchFamily="34" charset="0"/>
                <a:cs typeface="Arial" panose="020B0604020202020204" pitchFamily="34" charset="0"/>
              </a:rPr>
              <a:t>Rosei</a:t>
            </a:r>
            <a:r>
              <a:rPr lang="es-ES" sz="750" dirty="0">
                <a:latin typeface="Arial" panose="020B0604020202020204" pitchFamily="34" charset="0"/>
                <a:cs typeface="Arial" panose="020B0604020202020204" pitchFamily="34" charset="0"/>
              </a:rPr>
              <a:t> EA, </a:t>
            </a:r>
            <a:r>
              <a:rPr lang="es-ES" sz="750" dirty="0" err="1">
                <a:latin typeface="Arial" panose="020B0604020202020204" pitchFamily="34" charset="0"/>
                <a:cs typeface="Arial" panose="020B0604020202020204" pitchFamily="34" charset="0"/>
              </a:rPr>
              <a:t>Azizi</a:t>
            </a:r>
            <a:r>
              <a:rPr lang="es-ES" sz="750" dirty="0">
                <a:latin typeface="Arial" panose="020B0604020202020204" pitchFamily="34" charset="0"/>
                <a:cs typeface="Arial" panose="020B0604020202020204" pitchFamily="34" charset="0"/>
              </a:rPr>
              <a:t> M, </a:t>
            </a:r>
            <a:r>
              <a:rPr lang="es-ES" sz="750" dirty="0" err="1">
                <a:latin typeface="Arial" panose="020B0604020202020204" pitchFamily="34" charset="0"/>
                <a:cs typeface="Arial" panose="020B0604020202020204" pitchFamily="34" charset="0"/>
              </a:rPr>
              <a:t>Burnier</a:t>
            </a:r>
            <a:r>
              <a:rPr lang="es-ES" sz="750" dirty="0">
                <a:latin typeface="Arial" panose="020B0604020202020204" pitchFamily="34" charset="0"/>
                <a:cs typeface="Arial" panose="020B0604020202020204" pitchFamily="34" charset="0"/>
              </a:rPr>
              <a:t> M, et al. Guía ESC/ESH 2018 sobre el diagnóstico y tratamiento de la hipertensión arterial. </a:t>
            </a:r>
            <a:r>
              <a:rPr lang="es-ES" sz="750" dirty="0" err="1">
                <a:latin typeface="Arial" panose="020B0604020202020204" pitchFamily="34" charset="0"/>
                <a:cs typeface="Arial" panose="020B0604020202020204" pitchFamily="34" charset="0"/>
              </a:rPr>
              <a:t>Rev</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Esp</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Cardiol</a:t>
            </a:r>
            <a:r>
              <a:rPr lang="es-ES" sz="750" dirty="0">
                <a:latin typeface="Arial" panose="020B0604020202020204" pitchFamily="34" charset="0"/>
                <a:cs typeface="Arial" panose="020B0604020202020204" pitchFamily="34" charset="0"/>
              </a:rPr>
              <a:t>. 2019;72(2):160.e1-78.</a:t>
            </a:r>
          </a:p>
        </p:txBody>
      </p:sp>
      <p:sp>
        <p:nvSpPr>
          <p:cNvPr id="29" name="CuadroTexto 28">
            <a:extLst>
              <a:ext uri="{FF2B5EF4-FFF2-40B4-BE49-F238E27FC236}">
                <a16:creationId xmlns:a16="http://schemas.microsoft.com/office/drawing/2014/main" id="{51FF8ED8-E6BF-864F-A8FF-545337310211}"/>
              </a:ext>
            </a:extLst>
          </p:cNvPr>
          <p:cNvSpPr txBox="1"/>
          <p:nvPr/>
        </p:nvSpPr>
        <p:spPr>
          <a:xfrm>
            <a:off x="604057" y="4322723"/>
            <a:ext cx="2846714" cy="1667123"/>
          </a:xfrm>
          <a:prstGeom prst="rect">
            <a:avLst/>
          </a:prstGeom>
          <a:noFill/>
          <a:ln w="5715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25400" rIns="54000" bIns="25400" numCol="1" spcCol="38100" rtlCol="0" anchor="ctr">
            <a:noAutofit/>
          </a:bodyPr>
          <a:lstStyle/>
          <a:p>
            <a:r>
              <a:rPr lang="es-ES" sz="1500" b="1">
                <a:latin typeface="Arial" panose="020B0604020202020204" pitchFamily="34" charset="0"/>
                <a:cs typeface="Arial" panose="020B0604020202020204" pitchFamily="34" charset="0"/>
              </a:rPr>
              <a:t>La presencia de HVI mediante un ECG y una placa de ateroma en el GIM carotídeo evidenciaron daño orgánico. Por ello, el RCV de la paciente pasaría a ser alto. </a:t>
            </a:r>
          </a:p>
        </p:txBody>
      </p:sp>
      <p:pic>
        <p:nvPicPr>
          <p:cNvPr id="30" name="Imagen 29">
            <a:extLst>
              <a:ext uri="{FF2B5EF4-FFF2-40B4-BE49-F238E27FC236}">
                <a16:creationId xmlns:a16="http://schemas.microsoft.com/office/drawing/2014/main" id="{FA966687-D022-A940-801D-27AEB28DDFF2}"/>
              </a:ext>
            </a:extLst>
          </p:cNvPr>
          <p:cNvPicPr>
            <a:picLocks noChangeAspect="1"/>
          </p:cNvPicPr>
          <p:nvPr/>
        </p:nvPicPr>
        <p:blipFill>
          <a:blip r:embed="rId3"/>
          <a:stretch>
            <a:fillRect/>
          </a:stretch>
        </p:blipFill>
        <p:spPr>
          <a:xfrm>
            <a:off x="572907" y="1972967"/>
            <a:ext cx="5897128" cy="1756591"/>
          </a:xfrm>
          <a:prstGeom prst="rect">
            <a:avLst/>
          </a:prstGeom>
        </p:spPr>
      </p:pic>
      <p:pic>
        <p:nvPicPr>
          <p:cNvPr id="31" name="Imagen 30">
            <a:extLst>
              <a:ext uri="{FF2B5EF4-FFF2-40B4-BE49-F238E27FC236}">
                <a16:creationId xmlns:a16="http://schemas.microsoft.com/office/drawing/2014/main" id="{9EC822D8-D7EE-AD47-B17C-D1BDA87DAB9F}"/>
              </a:ext>
            </a:extLst>
          </p:cNvPr>
          <p:cNvPicPr>
            <a:picLocks noChangeAspect="1"/>
          </p:cNvPicPr>
          <p:nvPr/>
        </p:nvPicPr>
        <p:blipFill>
          <a:blip r:embed="rId4"/>
          <a:stretch>
            <a:fillRect/>
          </a:stretch>
        </p:blipFill>
        <p:spPr>
          <a:xfrm>
            <a:off x="4648809" y="4056661"/>
            <a:ext cx="5902886" cy="2211823"/>
          </a:xfrm>
          <a:prstGeom prst="rect">
            <a:avLst/>
          </a:prstGeom>
        </p:spPr>
      </p:pic>
      <p:sp>
        <p:nvSpPr>
          <p:cNvPr id="32" name="CuadroTexto 31">
            <a:extLst>
              <a:ext uri="{FF2B5EF4-FFF2-40B4-BE49-F238E27FC236}">
                <a16:creationId xmlns:a16="http://schemas.microsoft.com/office/drawing/2014/main" id="{09C0F1F3-AAB1-F346-B3DF-44C7B1F631D0}"/>
              </a:ext>
            </a:extLst>
          </p:cNvPr>
          <p:cNvSpPr txBox="1"/>
          <p:nvPr/>
        </p:nvSpPr>
        <p:spPr>
          <a:xfrm>
            <a:off x="6750958" y="1981691"/>
            <a:ext cx="4710785" cy="743793"/>
          </a:xfrm>
          <a:prstGeom prst="rect">
            <a:avLst/>
          </a:prstGeom>
          <a:noFill/>
          <a:ln w="5715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s-ES" sz="1500" b="1">
                <a:latin typeface="Arial" panose="020B0604020202020204" pitchFamily="34" charset="0"/>
                <a:cs typeface="Arial" panose="020B0604020202020204" pitchFamily="34" charset="0"/>
              </a:rPr>
              <a:t>Por tanto, una vez modificado el RCV de la paciente, también variaron los objetivos de </a:t>
            </a:r>
            <a:br>
              <a:rPr lang="es-ES" sz="1500" b="1">
                <a:latin typeface="Arial" panose="020B0604020202020204" pitchFamily="34" charset="0"/>
                <a:cs typeface="Arial" panose="020B0604020202020204" pitchFamily="34" charset="0"/>
              </a:rPr>
            </a:br>
            <a:r>
              <a:rPr lang="es-ES" sz="1500" b="1">
                <a:latin typeface="Arial" panose="020B0604020202020204" pitchFamily="34" charset="0"/>
                <a:cs typeface="Arial" panose="020B0604020202020204" pitchFamily="34" charset="0"/>
              </a:rPr>
              <a:t>c-LDL marcados para la paciente.</a:t>
            </a:r>
          </a:p>
        </p:txBody>
      </p:sp>
      <p:sp>
        <p:nvSpPr>
          <p:cNvPr id="33" name="Flecha doblada hacia arriba 32">
            <a:extLst>
              <a:ext uri="{FF2B5EF4-FFF2-40B4-BE49-F238E27FC236}">
                <a16:creationId xmlns:a16="http://schemas.microsoft.com/office/drawing/2014/main" id="{4E94DC7F-47D7-784B-938C-AB4DCC8AFDB2}"/>
              </a:ext>
            </a:extLst>
          </p:cNvPr>
          <p:cNvSpPr/>
          <p:nvPr/>
        </p:nvSpPr>
        <p:spPr>
          <a:xfrm>
            <a:off x="10749329" y="3086808"/>
            <a:ext cx="712414" cy="1148845"/>
          </a:xfrm>
          <a:prstGeom prst="bentUpArrow">
            <a:avLst>
              <a:gd name="adj1" fmla="val 25000"/>
              <a:gd name="adj2" fmla="val 25000"/>
              <a:gd name="adj3" fmla="val 25000"/>
            </a:avLst>
          </a:prstGeom>
          <a:solidFill>
            <a:srgbClr val="007AB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34" name="Flecha abajo 33">
            <a:extLst>
              <a:ext uri="{FF2B5EF4-FFF2-40B4-BE49-F238E27FC236}">
                <a16:creationId xmlns:a16="http://schemas.microsoft.com/office/drawing/2014/main" id="{F8E4EEEF-D85C-5F4E-B794-48292CB3EB7D}"/>
              </a:ext>
            </a:extLst>
          </p:cNvPr>
          <p:cNvSpPr/>
          <p:nvPr/>
        </p:nvSpPr>
        <p:spPr>
          <a:xfrm>
            <a:off x="1741155" y="3823056"/>
            <a:ext cx="286259" cy="366574"/>
          </a:xfrm>
          <a:prstGeom prst="downArrow">
            <a:avLst/>
          </a:prstGeom>
          <a:solidFill>
            <a:srgbClr val="007AB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35" name="Flecha izquierda 34">
            <a:extLst>
              <a:ext uri="{FF2B5EF4-FFF2-40B4-BE49-F238E27FC236}">
                <a16:creationId xmlns:a16="http://schemas.microsoft.com/office/drawing/2014/main" id="{FBA6D793-BB4E-464E-9464-B58108B9B27A}"/>
              </a:ext>
            </a:extLst>
          </p:cNvPr>
          <p:cNvSpPr/>
          <p:nvPr/>
        </p:nvSpPr>
        <p:spPr>
          <a:xfrm>
            <a:off x="3584937" y="4702892"/>
            <a:ext cx="929705" cy="591006"/>
          </a:xfrm>
          <a:prstGeom prst="leftArrow">
            <a:avLst/>
          </a:prstGeom>
          <a:solidFill>
            <a:srgbClr val="007AB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36" name="Rectángulo 35">
            <a:extLst>
              <a:ext uri="{FF2B5EF4-FFF2-40B4-BE49-F238E27FC236}">
                <a16:creationId xmlns:a16="http://schemas.microsoft.com/office/drawing/2014/main" id="{EEA1BE5D-376A-A541-9F24-832591967A62}"/>
              </a:ext>
            </a:extLst>
          </p:cNvPr>
          <p:cNvSpPr/>
          <p:nvPr/>
        </p:nvSpPr>
        <p:spPr>
          <a:xfrm>
            <a:off x="572907" y="2266924"/>
            <a:ext cx="5897128" cy="172065"/>
          </a:xfrm>
          <a:prstGeom prst="rect">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37" name="Rectángulo 36">
            <a:extLst>
              <a:ext uri="{FF2B5EF4-FFF2-40B4-BE49-F238E27FC236}">
                <a16:creationId xmlns:a16="http://schemas.microsoft.com/office/drawing/2014/main" id="{6E8C31E0-F4A7-8349-B6C5-5B2FAB7C625F}"/>
              </a:ext>
            </a:extLst>
          </p:cNvPr>
          <p:cNvSpPr/>
          <p:nvPr/>
        </p:nvSpPr>
        <p:spPr>
          <a:xfrm>
            <a:off x="7533257" y="4836777"/>
            <a:ext cx="978122" cy="297517"/>
          </a:xfrm>
          <a:prstGeom prst="rect">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38" name="Rectángulo 37">
            <a:extLst>
              <a:ext uri="{FF2B5EF4-FFF2-40B4-BE49-F238E27FC236}">
                <a16:creationId xmlns:a16="http://schemas.microsoft.com/office/drawing/2014/main" id="{5441B562-2C31-7C40-861E-E6C767331865}"/>
              </a:ext>
            </a:extLst>
          </p:cNvPr>
          <p:cNvSpPr/>
          <p:nvPr/>
        </p:nvSpPr>
        <p:spPr>
          <a:xfrm>
            <a:off x="7543539" y="5452679"/>
            <a:ext cx="967840" cy="297517"/>
          </a:xfrm>
          <a:prstGeom prst="rect">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39" name="Flecha abajo 38">
            <a:extLst>
              <a:ext uri="{FF2B5EF4-FFF2-40B4-BE49-F238E27FC236}">
                <a16:creationId xmlns:a16="http://schemas.microsoft.com/office/drawing/2014/main" id="{3123E411-C6A0-C44F-AFF0-EBCB981B7690}"/>
              </a:ext>
            </a:extLst>
          </p:cNvPr>
          <p:cNvSpPr/>
          <p:nvPr/>
        </p:nvSpPr>
        <p:spPr>
          <a:xfrm>
            <a:off x="7921285" y="5075085"/>
            <a:ext cx="202065" cy="346432"/>
          </a:xfrm>
          <a:prstGeom prst="downArrow">
            <a:avLst/>
          </a:prstGeom>
          <a:solidFill>
            <a:srgbClr val="007AB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chemeClr val="accent2"/>
              </a:solidFill>
              <a:latin typeface="Helvetica 65 Medium"/>
              <a:ea typeface="Helvetica 65 Medium"/>
              <a:cs typeface="Helvetica 65 Medium"/>
              <a:sym typeface="Helvetica Neue Medium"/>
            </a:endParaRPr>
          </a:p>
        </p:txBody>
      </p:sp>
      <p:sp>
        <p:nvSpPr>
          <p:cNvPr id="42" name="CuadroTexto 41">
            <a:extLst>
              <a:ext uri="{FF2B5EF4-FFF2-40B4-BE49-F238E27FC236}">
                <a16:creationId xmlns:a16="http://schemas.microsoft.com/office/drawing/2014/main" id="{FC4EABB8-CCAB-B841-8D0A-F8CE5682AB6C}"/>
              </a:ext>
            </a:extLst>
          </p:cNvPr>
          <p:cNvSpPr txBox="1"/>
          <p:nvPr/>
        </p:nvSpPr>
        <p:spPr>
          <a:xfrm>
            <a:off x="545717" y="1620001"/>
            <a:ext cx="5472189"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250" b="1">
                <a:latin typeface="Arial" panose="020B0604020202020204" pitchFamily="34" charset="0"/>
                <a:cs typeface="Arial" panose="020B0604020202020204" pitchFamily="34" charset="0"/>
              </a:rPr>
              <a:t>Marcadores de daño orgánico y valor pronóstico de los cambios </a:t>
            </a:r>
          </a:p>
        </p:txBody>
      </p:sp>
      <p:sp>
        <p:nvSpPr>
          <p:cNvPr id="43" name="CuadroTexto 42">
            <a:extLst>
              <a:ext uri="{FF2B5EF4-FFF2-40B4-BE49-F238E27FC236}">
                <a16:creationId xmlns:a16="http://schemas.microsoft.com/office/drawing/2014/main" id="{C6DA7DA3-B605-0948-A4E8-BC642C149D04}"/>
              </a:ext>
            </a:extLst>
          </p:cNvPr>
          <p:cNvSpPr txBox="1"/>
          <p:nvPr/>
        </p:nvSpPr>
        <p:spPr>
          <a:xfrm>
            <a:off x="4660517" y="3835978"/>
            <a:ext cx="6107747"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250" b="1">
                <a:latin typeface="Arial" panose="020B0604020202020204" pitchFamily="34" charset="0"/>
                <a:cs typeface="Arial" panose="020B0604020202020204" pitchFamily="34" charset="0"/>
              </a:rPr>
              <a:t>Clasificación del RCV en función del grado de PA y de los factores de riesgo</a:t>
            </a:r>
          </a:p>
        </p:txBody>
      </p:sp>
      <p:sp>
        <p:nvSpPr>
          <p:cNvPr id="17" name="CuadroTexto 16">
            <a:extLst>
              <a:ext uri="{FF2B5EF4-FFF2-40B4-BE49-F238E27FC236}">
                <a16:creationId xmlns:a16="http://schemas.microsoft.com/office/drawing/2014/main" id="{1E8992F5-03A0-E94F-A229-B3B9DFF34129}"/>
              </a:ext>
            </a:extLst>
          </p:cNvPr>
          <p:cNvSpPr txBox="1"/>
          <p:nvPr/>
        </p:nvSpPr>
        <p:spPr>
          <a:xfrm>
            <a:off x="545717" y="465958"/>
            <a:ext cx="9258489"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Evolución del caso: factores modificadores del RCV</a:t>
            </a:r>
          </a:p>
        </p:txBody>
      </p:sp>
    </p:spTree>
    <p:extLst>
      <p:ext uri="{BB962C8B-B14F-4D97-AF65-F5344CB8AC3E}">
        <p14:creationId xmlns:p14="http://schemas.microsoft.com/office/powerpoint/2010/main" val="3622631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C56D2C8-8D59-EA49-A893-177FF5B51488}"/>
              </a:ext>
            </a:extLst>
          </p:cNvPr>
          <p:cNvSpPr txBox="1"/>
          <p:nvPr/>
        </p:nvSpPr>
        <p:spPr>
          <a:xfrm>
            <a:off x="545716" y="4684092"/>
            <a:ext cx="10279600" cy="1666558"/>
          </a:xfrm>
          <a:prstGeom prst="rect">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000" tIns="162000" rIns="25400" bIns="25400" numCol="1" spcCol="38100" rtlCol="0" anchor="ctr">
            <a:spAutoFit/>
          </a:bodyPr>
          <a:lstStyle/>
          <a:p>
            <a:pPr algn="l"/>
            <a:r>
              <a:rPr lang="es-ES" sz="1600" b="1">
                <a:latin typeface="Arial" panose="020B0604020202020204" pitchFamily="34" charset="0"/>
                <a:cs typeface="Arial" panose="020B0604020202020204" pitchFamily="34" charset="0"/>
              </a:rPr>
              <a:t>Respuestas correctas: </a:t>
            </a:r>
            <a:r>
              <a:rPr lang="es-ES" sz="1600">
                <a:latin typeface="Arial" panose="020B0604020202020204" pitchFamily="34" charset="0"/>
                <a:cs typeface="Arial" panose="020B0604020202020204" pitchFamily="34" charset="0"/>
              </a:rPr>
              <a:t>C y E</a:t>
            </a:r>
          </a:p>
          <a:p>
            <a:pPr algn="l"/>
            <a:endParaRPr lang="es-ES" sz="1600">
              <a:latin typeface="Arial" panose="020B0604020202020204" pitchFamily="34" charset="0"/>
              <a:cs typeface="Arial" panose="020B0604020202020204" pitchFamily="34" charset="0"/>
            </a:endParaRPr>
          </a:p>
          <a:p>
            <a:pPr algn="l"/>
            <a:r>
              <a:rPr lang="es-ES" sz="1600">
                <a:latin typeface="Arial" panose="020B0604020202020204" pitchFamily="34" charset="0"/>
                <a:cs typeface="Arial" panose="020B0604020202020204" pitchFamily="34" charset="0"/>
              </a:rPr>
              <a:t>Aunque se recomienda que los niveles de c-HDL sean &gt;40 mg/dl en mujeres y &gt;48 mg/dl en varones, la principal diana terapéutica es el c-LDL. Teniendo en cuenta que la paciente tiene un RCV alto, los niveles </a:t>
            </a:r>
            <a:br>
              <a:rPr lang="es-ES" sz="1600">
                <a:latin typeface="Arial" panose="020B0604020202020204" pitchFamily="34" charset="0"/>
                <a:cs typeface="Arial" panose="020B0604020202020204" pitchFamily="34" charset="0"/>
              </a:rPr>
            </a:br>
            <a:r>
              <a:rPr lang="es-ES" sz="1600">
                <a:latin typeface="Arial" panose="020B0604020202020204" pitchFamily="34" charset="0"/>
                <a:cs typeface="Arial" panose="020B0604020202020204" pitchFamily="34" charset="0"/>
              </a:rPr>
              <a:t>de c-LDL a intentar conseguir en la paciente son &lt;70 mg/dl. Los niveles de TG han de ser &lt;150 mg/dl. </a:t>
            </a:r>
          </a:p>
          <a:p>
            <a:pPr algn="l"/>
            <a:endParaRPr lang="es-ES" sz="160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EABB0D7-3478-A54A-8A65-CEB6F55DEC5D}"/>
              </a:ext>
            </a:extLst>
          </p:cNvPr>
          <p:cNvSpPr txBox="1"/>
          <p:nvPr/>
        </p:nvSpPr>
        <p:spPr>
          <a:xfrm>
            <a:off x="545718" y="1620000"/>
            <a:ext cx="10388982" cy="27787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Autofit/>
          </a:bodyPr>
          <a:lstStyle/>
          <a:p>
            <a:pPr algn="l"/>
            <a:r>
              <a:rPr lang="es-ES" sz="2300" b="1">
                <a:solidFill>
                  <a:schemeClr val="accent1">
                    <a:lumMod val="75000"/>
                  </a:schemeClr>
                </a:solidFill>
                <a:latin typeface="Arial" panose="020B0604020202020204" pitchFamily="34" charset="0"/>
                <a:cs typeface="Arial" panose="020B0604020202020204" pitchFamily="34" charset="0"/>
              </a:rPr>
              <a:t>Teniendo en cuenta los niveles lipídicos de la paciente (colesterol total 195 mg/dl, TG 175 mg/dl, c-HDL 35 mg/dl y c-LDL 117 mg/dl), ¿consideras que está en niveles correctos respecto a su RCV?</a:t>
            </a:r>
          </a:p>
          <a:p>
            <a:pPr algn="l"/>
            <a:endParaRPr lang="es-ES" sz="2300" b="1">
              <a:solidFill>
                <a:schemeClr val="accent1">
                  <a:lumMod val="75000"/>
                </a:schemeClr>
              </a:solidFill>
              <a:latin typeface="Arial" panose="020B0604020202020204" pitchFamily="34" charset="0"/>
              <a:cs typeface="Arial" panose="020B0604020202020204" pitchFamily="34" charset="0"/>
            </a:endParaRPr>
          </a:p>
          <a:p>
            <a:pPr marL="277813" indent="-277813"/>
            <a:r>
              <a:rPr lang="es-ES" sz="1600" b="1">
                <a:latin typeface="Arial" panose="020B0604020202020204" pitchFamily="34" charset="0"/>
                <a:cs typeface="Arial" panose="020B0604020202020204" pitchFamily="34" charset="0"/>
              </a:rPr>
              <a:t>A.	</a:t>
            </a:r>
            <a:r>
              <a:rPr lang="es-ES" sz="1600">
                <a:latin typeface="Arial" panose="020B0604020202020204" pitchFamily="34" charset="0"/>
                <a:cs typeface="Arial" panose="020B0604020202020204" pitchFamily="34" charset="0"/>
              </a:rPr>
              <a:t>Sí, ya que el colesterol total es &lt;200 mg/dl. </a:t>
            </a:r>
          </a:p>
          <a:p>
            <a:pPr marL="277813" indent="-277813"/>
            <a:r>
              <a:rPr lang="es-ES" sz="1600" b="1">
                <a:latin typeface="Arial" panose="020B0604020202020204" pitchFamily="34" charset="0"/>
                <a:cs typeface="Arial" panose="020B0604020202020204" pitchFamily="34" charset="0"/>
              </a:rPr>
              <a:t>B.	</a:t>
            </a:r>
            <a:r>
              <a:rPr lang="es-ES" sz="1600">
                <a:latin typeface="Arial" panose="020B0604020202020204" pitchFamily="34" charset="0"/>
                <a:cs typeface="Arial" panose="020B0604020202020204" pitchFamily="34" charset="0"/>
              </a:rPr>
              <a:t>Sí, ya que el colesterol total es &lt;200 mg/dl y el c-LDL es &lt;130 mg/dl. </a:t>
            </a:r>
          </a:p>
          <a:p>
            <a:pPr marL="277813" indent="-277813"/>
            <a:r>
              <a:rPr lang="es-ES" sz="1600" b="1">
                <a:latin typeface="Arial" panose="020B0604020202020204" pitchFamily="34" charset="0"/>
                <a:cs typeface="Arial" panose="020B0604020202020204" pitchFamily="34" charset="0"/>
              </a:rPr>
              <a:t>C.	</a:t>
            </a:r>
            <a:r>
              <a:rPr lang="es-ES" sz="1600">
                <a:latin typeface="Arial" panose="020B0604020202020204" pitchFamily="34" charset="0"/>
                <a:cs typeface="Arial" panose="020B0604020202020204" pitchFamily="34" charset="0"/>
              </a:rPr>
              <a:t>No, ya que el c-LDL es &gt;70 mg/dl, que es el objetivo. </a:t>
            </a:r>
          </a:p>
          <a:p>
            <a:pPr marL="277813" indent="-277813"/>
            <a:r>
              <a:rPr lang="es-ES" sz="1600" b="1">
                <a:latin typeface="Arial" panose="020B0604020202020204" pitchFamily="34" charset="0"/>
                <a:cs typeface="Arial" panose="020B0604020202020204" pitchFamily="34" charset="0"/>
              </a:rPr>
              <a:t>D.	</a:t>
            </a:r>
            <a:r>
              <a:rPr lang="es-ES" sz="1600">
                <a:latin typeface="Arial" panose="020B0604020202020204" pitchFamily="34" charset="0"/>
                <a:cs typeface="Arial" panose="020B0604020202020204" pitchFamily="34" charset="0"/>
              </a:rPr>
              <a:t>No, ya que el c-HDL es &lt;40 mg/dl y el c-LDL es &gt;100 mg/dl, que es el objetivo. </a:t>
            </a:r>
          </a:p>
          <a:p>
            <a:pPr marL="277813" indent="-277813"/>
            <a:r>
              <a:rPr lang="es-ES" sz="1600" b="1">
                <a:latin typeface="Arial" panose="020B0604020202020204" pitchFamily="34" charset="0"/>
                <a:cs typeface="Arial" panose="020B0604020202020204" pitchFamily="34" charset="0"/>
              </a:rPr>
              <a:t>E.	</a:t>
            </a:r>
            <a:r>
              <a:rPr lang="es-ES" sz="1600">
                <a:latin typeface="Arial" panose="020B0604020202020204" pitchFamily="34" charset="0"/>
                <a:cs typeface="Arial" panose="020B0604020202020204" pitchFamily="34" charset="0"/>
              </a:rPr>
              <a:t>No, ya que el c-LDL es &gt;70 mg/dl y los TG son &gt;150 mg/dl. </a:t>
            </a:r>
          </a:p>
        </p:txBody>
      </p:sp>
      <p:sp>
        <p:nvSpPr>
          <p:cNvPr id="12" name="CuadroTexto 11">
            <a:extLst>
              <a:ext uri="{FF2B5EF4-FFF2-40B4-BE49-F238E27FC236}">
                <a16:creationId xmlns:a16="http://schemas.microsoft.com/office/drawing/2014/main" id="{6E560699-3CEA-F649-8F1D-BA79AC74C405}"/>
              </a:ext>
            </a:extLst>
          </p:cNvPr>
          <p:cNvSpPr txBox="1"/>
          <p:nvPr/>
        </p:nvSpPr>
        <p:spPr>
          <a:xfrm>
            <a:off x="2643460" y="298889"/>
            <a:ext cx="4603225"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s-ES" sz="2300" b="1">
                <a:solidFill>
                  <a:schemeClr val="accent1">
                    <a:lumMod val="75000"/>
                  </a:schemeClr>
                </a:solidFill>
                <a:latin typeface="Arial" panose="020B0604020202020204" pitchFamily="34" charset="0"/>
                <a:cs typeface="Arial" panose="020B0604020202020204" pitchFamily="34" charset="0"/>
              </a:rPr>
              <a:t>Pregunta 4</a:t>
            </a:r>
            <a:endParaRPr lang="es-ES" sz="2300" b="1">
              <a:solidFill>
                <a:schemeClr val="accent1">
                  <a:lumMod val="75000"/>
                </a:schemeClr>
              </a:solidFill>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4829745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7CE2D111-BBE7-2449-AEF0-B6D9DD6E8EA9}"/>
              </a:ext>
            </a:extLst>
          </p:cNvPr>
          <p:cNvSpPr txBox="1"/>
          <p:nvPr/>
        </p:nvSpPr>
        <p:spPr>
          <a:xfrm>
            <a:off x="545717" y="6525280"/>
            <a:ext cx="9872904"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a:latin typeface="Arial" panose="020B0604020202020204" pitchFamily="34" charset="0"/>
                <a:cs typeface="Arial" panose="020B0604020202020204" pitchFamily="34" charset="0"/>
              </a:rPr>
              <a:t>Mach F, Baigent C, Catapano AL, Koskinas KC, Casula M, Badimon L, et al. 2019 ESC/EAS Guidelines for the management of dyslipidaemias: lipid modification to reduce cardiovascular risk. Eur Heart J. 2020;41(1):111-88.</a:t>
            </a:r>
          </a:p>
        </p:txBody>
      </p:sp>
      <p:pic>
        <p:nvPicPr>
          <p:cNvPr id="15" name="Imagen 14">
            <a:extLst>
              <a:ext uri="{FF2B5EF4-FFF2-40B4-BE49-F238E27FC236}">
                <a16:creationId xmlns:a16="http://schemas.microsoft.com/office/drawing/2014/main" id="{0E56011A-8093-2B49-9C58-297AFA090B95}"/>
              </a:ext>
            </a:extLst>
          </p:cNvPr>
          <p:cNvPicPr>
            <a:picLocks noChangeAspect="1"/>
          </p:cNvPicPr>
          <p:nvPr/>
        </p:nvPicPr>
        <p:blipFill>
          <a:blip r:embed="rId3"/>
          <a:stretch>
            <a:fillRect/>
          </a:stretch>
        </p:blipFill>
        <p:spPr>
          <a:xfrm>
            <a:off x="5771046" y="2019935"/>
            <a:ext cx="5574234" cy="4020882"/>
          </a:xfrm>
          <a:prstGeom prst="rect">
            <a:avLst/>
          </a:prstGeom>
        </p:spPr>
      </p:pic>
      <p:sp>
        <p:nvSpPr>
          <p:cNvPr id="16" name="Paralelogramo 15">
            <a:extLst>
              <a:ext uri="{FF2B5EF4-FFF2-40B4-BE49-F238E27FC236}">
                <a16:creationId xmlns:a16="http://schemas.microsoft.com/office/drawing/2014/main" id="{51F1B54D-E3C4-F344-B185-FF5936762F72}"/>
              </a:ext>
            </a:extLst>
          </p:cNvPr>
          <p:cNvSpPr/>
          <p:nvPr/>
        </p:nvSpPr>
        <p:spPr>
          <a:xfrm rot="4986415">
            <a:off x="6594831" y="3553493"/>
            <a:ext cx="2102961" cy="380960"/>
          </a:xfrm>
          <a:prstGeom prst="parallelogram">
            <a:avLst>
              <a:gd name="adj" fmla="val 36081"/>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cxnSp>
        <p:nvCxnSpPr>
          <p:cNvPr id="17" name="Conector recto de flecha 16">
            <a:extLst>
              <a:ext uri="{FF2B5EF4-FFF2-40B4-BE49-F238E27FC236}">
                <a16:creationId xmlns:a16="http://schemas.microsoft.com/office/drawing/2014/main" id="{0A9BA76E-9263-724E-A48A-B2A5416A19B6}"/>
              </a:ext>
            </a:extLst>
          </p:cNvPr>
          <p:cNvCxnSpPr>
            <a:cxnSpLocks/>
          </p:cNvCxnSpPr>
          <p:nvPr/>
        </p:nvCxnSpPr>
        <p:spPr>
          <a:xfrm>
            <a:off x="7341479" y="3416744"/>
            <a:ext cx="769886" cy="569395"/>
          </a:xfrm>
          <a:prstGeom prst="straightConnector1">
            <a:avLst/>
          </a:prstGeom>
          <a:noFill/>
          <a:ln w="76200" cap="flat">
            <a:solidFill>
              <a:srgbClr val="007ABF"/>
            </a:solidFill>
            <a:prstDash val="solid"/>
            <a:miter lim="400000"/>
            <a:tailEnd type="triangle"/>
          </a:ln>
          <a:effectLst/>
          <a:sp3d/>
        </p:spPr>
        <p:style>
          <a:lnRef idx="0">
            <a:scrgbClr r="0" g="0" b="0"/>
          </a:lnRef>
          <a:fillRef idx="0">
            <a:scrgbClr r="0" g="0" b="0"/>
          </a:fillRef>
          <a:effectRef idx="0">
            <a:scrgbClr r="0" g="0" b="0"/>
          </a:effectRef>
          <a:fontRef idx="none"/>
        </p:style>
      </p:cxnSp>
      <p:graphicFrame>
        <p:nvGraphicFramePr>
          <p:cNvPr id="18" name="Tabla 17">
            <a:extLst>
              <a:ext uri="{FF2B5EF4-FFF2-40B4-BE49-F238E27FC236}">
                <a16:creationId xmlns:a16="http://schemas.microsoft.com/office/drawing/2014/main" id="{22559E7B-8730-E742-9D05-A20C0130926B}"/>
              </a:ext>
            </a:extLst>
          </p:cNvPr>
          <p:cNvGraphicFramePr>
            <a:graphicFrameLocks noGrp="1"/>
          </p:cNvGraphicFramePr>
          <p:nvPr/>
        </p:nvGraphicFramePr>
        <p:xfrm>
          <a:off x="575214" y="1981290"/>
          <a:ext cx="3947092" cy="1791058"/>
        </p:xfrm>
        <a:graphic>
          <a:graphicData uri="http://schemas.openxmlformats.org/drawingml/2006/table">
            <a:tbl>
              <a:tblPr firstRow="1" bandRow="1">
                <a:tableStyleId>{5940675A-B579-460E-94D1-54222C63F5DA}</a:tableStyleId>
              </a:tblPr>
              <a:tblGrid>
                <a:gridCol w="1973546">
                  <a:extLst>
                    <a:ext uri="{9D8B030D-6E8A-4147-A177-3AD203B41FA5}">
                      <a16:colId xmlns:a16="http://schemas.microsoft.com/office/drawing/2014/main" val="279533192"/>
                    </a:ext>
                  </a:extLst>
                </a:gridCol>
                <a:gridCol w="1973546">
                  <a:extLst>
                    <a:ext uri="{9D8B030D-6E8A-4147-A177-3AD203B41FA5}">
                      <a16:colId xmlns:a16="http://schemas.microsoft.com/office/drawing/2014/main" val="772868503"/>
                    </a:ext>
                  </a:extLst>
                </a:gridCol>
              </a:tblGrid>
              <a:tr h="537190">
                <a:tc>
                  <a:txBody>
                    <a:bodyPr/>
                    <a:lstStyle/>
                    <a:p>
                      <a:r>
                        <a:rPr lang="es-ES" sz="1200" b="1">
                          <a:solidFill>
                            <a:schemeClr val="bg1"/>
                          </a:solidFill>
                          <a:latin typeface="Arial" panose="020B0604020202020204" pitchFamily="34" charset="0"/>
                          <a:cs typeface="Arial" panose="020B0604020202020204" pitchFamily="34" charset="0"/>
                        </a:rPr>
                        <a:t>RCV muy</a:t>
                      </a:r>
                      <a:r>
                        <a:rPr lang="es-ES" sz="1200" b="1" baseline="0">
                          <a:solidFill>
                            <a:schemeClr val="bg1"/>
                          </a:solidFill>
                          <a:latin typeface="Arial" panose="020B0604020202020204" pitchFamily="34" charset="0"/>
                          <a:cs typeface="Arial" panose="020B0604020202020204" pitchFamily="34" charset="0"/>
                        </a:rPr>
                        <a:t> alto</a:t>
                      </a:r>
                      <a:endParaRPr lang="es-ES" sz="1200" b="1">
                        <a:solidFill>
                          <a:schemeClr val="bg1"/>
                        </a:solidFill>
                        <a:latin typeface="Arial" panose="020B0604020202020204" pitchFamily="34" charset="0"/>
                        <a:cs typeface="Arial" panose="020B0604020202020204" pitchFamily="34" charset="0"/>
                      </a:endParaRPr>
                    </a:p>
                  </a:txBody>
                  <a:tcPr marL="34269" marR="34269" marT="17135" marB="17135"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0000"/>
                    </a:solidFill>
                  </a:tcPr>
                </a:tc>
                <a:tc>
                  <a:txBody>
                    <a:bodyPr/>
                    <a:lstStyle/>
                    <a:p>
                      <a:r>
                        <a:rPr lang="es-ES" sz="1100" b="1">
                          <a:solidFill>
                            <a:srgbClr val="F04D0C"/>
                          </a:solidFill>
                          <a:latin typeface="Arial" panose="020B0604020202020204" pitchFamily="34" charset="0"/>
                          <a:cs typeface="Arial" panose="020B0604020202020204" pitchFamily="34" charset="0"/>
                        </a:rPr>
                        <a:t>c-LDL</a:t>
                      </a:r>
                      <a:r>
                        <a:rPr lang="es-ES" sz="1100" b="1" baseline="0">
                          <a:solidFill>
                            <a:srgbClr val="F04D0C"/>
                          </a:solidFill>
                          <a:latin typeface="Arial" panose="020B0604020202020204" pitchFamily="34" charset="0"/>
                          <a:cs typeface="Arial" panose="020B0604020202020204" pitchFamily="34" charset="0"/>
                        </a:rPr>
                        <a:t> </a:t>
                      </a:r>
                      <a:r>
                        <a:rPr lang="es-ES" sz="1100" b="1">
                          <a:solidFill>
                            <a:srgbClr val="F04D0C"/>
                          </a:solidFill>
                          <a:latin typeface="Arial" panose="020B0604020202020204" pitchFamily="34" charset="0"/>
                          <a:cs typeface="Arial" panose="020B0604020202020204" pitchFamily="34" charset="0"/>
                        </a:rPr>
                        <a:t>&lt;55 </a:t>
                      </a:r>
                      <a:r>
                        <a:rPr lang="es-ES" sz="1100" b="1">
                          <a:solidFill>
                            <a:srgbClr val="5E5E5E"/>
                          </a:solidFill>
                          <a:latin typeface="Arial" panose="020B0604020202020204" pitchFamily="34" charset="0"/>
                          <a:cs typeface="Arial" panose="020B0604020202020204" pitchFamily="34" charset="0"/>
                        </a:rPr>
                        <a:t>mg/dl</a:t>
                      </a:r>
                      <a:r>
                        <a:rPr lang="es-ES" sz="1100" b="1">
                          <a:solidFill>
                            <a:srgbClr val="FF0000"/>
                          </a:solidFill>
                          <a:latin typeface="Arial" panose="020B0604020202020204" pitchFamily="34" charset="0"/>
                          <a:cs typeface="Arial" panose="020B0604020202020204" pitchFamily="34" charset="0"/>
                        </a:rPr>
                        <a:t> </a:t>
                      </a:r>
                      <a:r>
                        <a:rPr lang="es-ES" sz="1100" b="1">
                          <a:solidFill>
                            <a:srgbClr val="F04D0C"/>
                          </a:solidFill>
                          <a:latin typeface="Arial" panose="020B0604020202020204" pitchFamily="34" charset="0"/>
                          <a:cs typeface="Arial" panose="020B0604020202020204" pitchFamily="34" charset="0"/>
                        </a:rPr>
                        <a:t>y descenso del 50 % </a:t>
                      </a:r>
                      <a:r>
                        <a:rPr lang="es-ES" sz="1100" b="1">
                          <a:solidFill>
                            <a:srgbClr val="5E5E5E"/>
                          </a:solidFill>
                          <a:latin typeface="Arial" panose="020B0604020202020204" pitchFamily="34" charset="0"/>
                          <a:cs typeface="Arial" panose="020B0604020202020204" pitchFamily="34" charset="0"/>
                        </a:rPr>
                        <a:t>respecto</a:t>
                      </a:r>
                      <a:r>
                        <a:rPr lang="es-ES" sz="1100" b="1" baseline="0">
                          <a:solidFill>
                            <a:srgbClr val="5E5E5E"/>
                          </a:solidFill>
                          <a:latin typeface="Arial" panose="020B0604020202020204" pitchFamily="34" charset="0"/>
                          <a:cs typeface="Arial" panose="020B0604020202020204" pitchFamily="34" charset="0"/>
                        </a:rPr>
                        <a:t> al c-LDL basal</a:t>
                      </a:r>
                      <a:endParaRPr lang="es-ES" sz="1100" b="1">
                        <a:solidFill>
                          <a:srgbClr val="5E5E5E"/>
                        </a:solidFill>
                        <a:latin typeface="Arial" panose="020B0604020202020204" pitchFamily="34" charset="0"/>
                        <a:cs typeface="Arial" panose="020B0604020202020204" pitchFamily="34" charset="0"/>
                      </a:endParaRPr>
                    </a:p>
                  </a:txBody>
                  <a:tcPr marL="34269" marR="34269" marT="17135" marB="17135"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tcPr>
                </a:tc>
                <a:extLst>
                  <a:ext uri="{0D108BD9-81ED-4DB2-BD59-A6C34878D82A}">
                    <a16:rowId xmlns:a16="http://schemas.microsoft.com/office/drawing/2014/main" val="466827656"/>
                  </a:ext>
                </a:extLst>
              </a:tr>
              <a:tr h="548306">
                <a:tc>
                  <a:txBody>
                    <a:bodyPr/>
                    <a:lstStyle/>
                    <a:p>
                      <a:r>
                        <a:rPr lang="es-ES" sz="1200" b="1">
                          <a:solidFill>
                            <a:srgbClr val="5E5E5E"/>
                          </a:solidFill>
                          <a:latin typeface="Arial" panose="020B0604020202020204" pitchFamily="34" charset="0"/>
                          <a:cs typeface="Arial" panose="020B0604020202020204" pitchFamily="34" charset="0"/>
                        </a:rPr>
                        <a:t>RCV alto</a:t>
                      </a:r>
                    </a:p>
                  </a:txBody>
                  <a:tcPr marL="34269" marR="34269" marT="17135" marB="17135"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C000"/>
                    </a:solidFill>
                  </a:tcPr>
                </a:tc>
                <a:tc>
                  <a:txBody>
                    <a:bodyPr/>
                    <a:lstStyle/>
                    <a:p>
                      <a:pPr marL="0" marR="0" indent="0" algn="ctr" defTabSz="584200" rtl="0" eaLnBrk="1" fontAlgn="auto" latinLnBrk="0" hangingPunct="1">
                        <a:lnSpc>
                          <a:spcPct val="100000"/>
                        </a:lnSpc>
                        <a:spcBef>
                          <a:spcPts val="0"/>
                        </a:spcBef>
                        <a:spcAft>
                          <a:spcPts val="0"/>
                        </a:spcAft>
                        <a:buClrTx/>
                        <a:buSzTx/>
                        <a:buFontTx/>
                        <a:buNone/>
                        <a:tabLst/>
                        <a:defRPr/>
                      </a:pPr>
                      <a:r>
                        <a:rPr lang="es-ES" sz="1100" b="1">
                          <a:solidFill>
                            <a:srgbClr val="F04D0C"/>
                          </a:solidFill>
                          <a:latin typeface="Arial" panose="020B0604020202020204" pitchFamily="34" charset="0"/>
                          <a:cs typeface="Arial" panose="020B0604020202020204" pitchFamily="34" charset="0"/>
                        </a:rPr>
                        <a:t>c-LDL</a:t>
                      </a:r>
                      <a:r>
                        <a:rPr lang="es-ES" sz="1100" b="1" baseline="0">
                          <a:solidFill>
                            <a:srgbClr val="F04D0C"/>
                          </a:solidFill>
                          <a:latin typeface="Arial" panose="020B0604020202020204" pitchFamily="34" charset="0"/>
                          <a:cs typeface="Arial" panose="020B0604020202020204" pitchFamily="34" charset="0"/>
                        </a:rPr>
                        <a:t> </a:t>
                      </a:r>
                      <a:r>
                        <a:rPr lang="es-ES" sz="1100" b="1">
                          <a:solidFill>
                            <a:srgbClr val="F04D0C"/>
                          </a:solidFill>
                          <a:latin typeface="Arial" panose="020B0604020202020204" pitchFamily="34" charset="0"/>
                          <a:cs typeface="Arial" panose="020B0604020202020204" pitchFamily="34" charset="0"/>
                        </a:rPr>
                        <a:t>&lt;70 </a:t>
                      </a:r>
                      <a:r>
                        <a:rPr lang="es-ES" sz="1100" b="1">
                          <a:solidFill>
                            <a:srgbClr val="5E5E5E"/>
                          </a:solidFill>
                          <a:latin typeface="Arial" panose="020B0604020202020204" pitchFamily="34" charset="0"/>
                          <a:cs typeface="Arial" panose="020B0604020202020204" pitchFamily="34" charset="0"/>
                        </a:rPr>
                        <a:t>mg/dl </a:t>
                      </a:r>
                      <a:r>
                        <a:rPr lang="es-ES" sz="1100" b="1">
                          <a:solidFill>
                            <a:srgbClr val="F04D0C"/>
                          </a:solidFill>
                          <a:latin typeface="Arial" panose="020B0604020202020204" pitchFamily="34" charset="0"/>
                          <a:cs typeface="Arial" panose="020B0604020202020204" pitchFamily="34" charset="0"/>
                        </a:rPr>
                        <a:t>y descenso del 50 %</a:t>
                      </a:r>
                      <a:r>
                        <a:rPr lang="es-ES" sz="1100" b="1">
                          <a:solidFill>
                            <a:srgbClr val="5E5E5E"/>
                          </a:solidFill>
                          <a:latin typeface="Arial" panose="020B0604020202020204" pitchFamily="34" charset="0"/>
                          <a:cs typeface="Arial" panose="020B0604020202020204" pitchFamily="34" charset="0"/>
                        </a:rPr>
                        <a:t> respecto</a:t>
                      </a:r>
                      <a:r>
                        <a:rPr lang="es-ES" sz="1100" b="1" baseline="0">
                          <a:solidFill>
                            <a:srgbClr val="5E5E5E"/>
                          </a:solidFill>
                          <a:latin typeface="Arial" panose="020B0604020202020204" pitchFamily="34" charset="0"/>
                          <a:cs typeface="Arial" panose="020B0604020202020204" pitchFamily="34" charset="0"/>
                        </a:rPr>
                        <a:t> al c-LDL basal</a:t>
                      </a:r>
                      <a:endParaRPr lang="es-ES" sz="1100" b="1">
                        <a:solidFill>
                          <a:srgbClr val="5E5E5E"/>
                        </a:solidFill>
                        <a:latin typeface="Arial" panose="020B0604020202020204" pitchFamily="34" charset="0"/>
                        <a:cs typeface="Arial" panose="020B0604020202020204" pitchFamily="34" charset="0"/>
                      </a:endParaRPr>
                    </a:p>
                  </a:txBody>
                  <a:tcPr marL="34269" marR="34269" marT="17135" marB="17135"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tcPr>
                </a:tc>
                <a:extLst>
                  <a:ext uri="{0D108BD9-81ED-4DB2-BD59-A6C34878D82A}">
                    <a16:rowId xmlns:a16="http://schemas.microsoft.com/office/drawing/2014/main" val="267101765"/>
                  </a:ext>
                </a:extLst>
              </a:tr>
              <a:tr h="352781">
                <a:tc>
                  <a:txBody>
                    <a:bodyPr/>
                    <a:lstStyle/>
                    <a:p>
                      <a:r>
                        <a:rPr lang="es-ES" sz="1200" b="1">
                          <a:solidFill>
                            <a:srgbClr val="5E5E5E"/>
                          </a:solidFill>
                          <a:latin typeface="Arial" panose="020B0604020202020204" pitchFamily="34" charset="0"/>
                          <a:cs typeface="Arial" panose="020B0604020202020204" pitchFamily="34" charset="0"/>
                        </a:rPr>
                        <a:t>RCV moderado</a:t>
                      </a:r>
                    </a:p>
                  </a:txBody>
                  <a:tcPr marL="34269" marR="34269" marT="17135" marB="17135"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FF00"/>
                    </a:solidFill>
                  </a:tcPr>
                </a:tc>
                <a:tc>
                  <a:txBody>
                    <a:bodyPr/>
                    <a:lstStyle/>
                    <a:p>
                      <a:r>
                        <a:rPr lang="es-ES" sz="1100" b="1">
                          <a:solidFill>
                            <a:srgbClr val="F04D0C"/>
                          </a:solidFill>
                          <a:latin typeface="Arial" panose="020B0604020202020204" pitchFamily="34" charset="0"/>
                          <a:cs typeface="Arial" panose="020B0604020202020204" pitchFamily="34" charset="0"/>
                        </a:rPr>
                        <a:t>c-LDL</a:t>
                      </a:r>
                      <a:r>
                        <a:rPr lang="es-ES" sz="1100" b="1" baseline="0">
                          <a:solidFill>
                            <a:srgbClr val="F04D0C"/>
                          </a:solidFill>
                          <a:latin typeface="Arial" panose="020B0604020202020204" pitchFamily="34" charset="0"/>
                          <a:cs typeface="Arial" panose="020B0604020202020204" pitchFamily="34" charset="0"/>
                        </a:rPr>
                        <a:t> </a:t>
                      </a:r>
                      <a:r>
                        <a:rPr lang="es-ES" sz="1100" b="1">
                          <a:solidFill>
                            <a:srgbClr val="F04D0C"/>
                          </a:solidFill>
                          <a:latin typeface="Arial" panose="020B0604020202020204" pitchFamily="34" charset="0"/>
                          <a:cs typeface="Arial" panose="020B0604020202020204" pitchFamily="34" charset="0"/>
                        </a:rPr>
                        <a:t>&lt;100 </a:t>
                      </a:r>
                      <a:r>
                        <a:rPr lang="es-ES" sz="1100" b="1">
                          <a:solidFill>
                            <a:srgbClr val="5E5E5E"/>
                          </a:solidFill>
                          <a:latin typeface="Arial" panose="020B0604020202020204" pitchFamily="34" charset="0"/>
                          <a:cs typeface="Arial" panose="020B0604020202020204" pitchFamily="34" charset="0"/>
                        </a:rPr>
                        <a:t>mg/dl</a:t>
                      </a:r>
                    </a:p>
                  </a:txBody>
                  <a:tcPr marL="34269" marR="34269" marT="17135" marB="17135"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tcPr>
                </a:tc>
                <a:extLst>
                  <a:ext uri="{0D108BD9-81ED-4DB2-BD59-A6C34878D82A}">
                    <a16:rowId xmlns:a16="http://schemas.microsoft.com/office/drawing/2014/main" val="3647944847"/>
                  </a:ext>
                </a:extLst>
              </a:tr>
              <a:tr h="352781">
                <a:tc>
                  <a:txBody>
                    <a:bodyPr/>
                    <a:lstStyle/>
                    <a:p>
                      <a:r>
                        <a:rPr lang="es-ES" sz="1200" b="1">
                          <a:solidFill>
                            <a:srgbClr val="5E5E5E"/>
                          </a:solidFill>
                          <a:latin typeface="Arial" panose="020B0604020202020204" pitchFamily="34" charset="0"/>
                          <a:cs typeface="Arial" panose="020B0604020202020204" pitchFamily="34" charset="0"/>
                        </a:rPr>
                        <a:t>RCV bajo</a:t>
                      </a:r>
                    </a:p>
                  </a:txBody>
                  <a:tcPr marL="34269" marR="34269" marT="17135" marB="17135"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92D050"/>
                    </a:solidFill>
                  </a:tcPr>
                </a:tc>
                <a:tc>
                  <a:txBody>
                    <a:bodyPr/>
                    <a:lstStyle/>
                    <a:p>
                      <a:r>
                        <a:rPr lang="es-ES" sz="1100" b="1">
                          <a:solidFill>
                            <a:srgbClr val="F04D0C"/>
                          </a:solidFill>
                          <a:latin typeface="Arial" panose="020B0604020202020204" pitchFamily="34" charset="0"/>
                          <a:cs typeface="Arial" panose="020B0604020202020204" pitchFamily="34" charset="0"/>
                        </a:rPr>
                        <a:t>c-LDL</a:t>
                      </a:r>
                      <a:r>
                        <a:rPr lang="es-ES" sz="1100" b="1" baseline="0">
                          <a:solidFill>
                            <a:srgbClr val="F04D0C"/>
                          </a:solidFill>
                          <a:latin typeface="Arial" panose="020B0604020202020204" pitchFamily="34" charset="0"/>
                          <a:cs typeface="Arial" panose="020B0604020202020204" pitchFamily="34" charset="0"/>
                        </a:rPr>
                        <a:t> </a:t>
                      </a:r>
                      <a:r>
                        <a:rPr lang="es-ES" sz="1100" b="1">
                          <a:solidFill>
                            <a:srgbClr val="F04D0C"/>
                          </a:solidFill>
                          <a:latin typeface="Arial" panose="020B0604020202020204" pitchFamily="34" charset="0"/>
                          <a:cs typeface="Arial" panose="020B0604020202020204" pitchFamily="34" charset="0"/>
                        </a:rPr>
                        <a:t>&lt;116 </a:t>
                      </a:r>
                      <a:r>
                        <a:rPr lang="es-ES" sz="1100" b="1">
                          <a:solidFill>
                            <a:srgbClr val="5E5E5E"/>
                          </a:solidFill>
                          <a:latin typeface="Arial" panose="020B0604020202020204" pitchFamily="34" charset="0"/>
                          <a:cs typeface="Arial" panose="020B0604020202020204" pitchFamily="34" charset="0"/>
                        </a:rPr>
                        <a:t>mg/dl</a:t>
                      </a:r>
                    </a:p>
                  </a:txBody>
                  <a:tcPr marL="34269" marR="34269" marT="17135" marB="17135"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tcPr>
                </a:tc>
                <a:extLst>
                  <a:ext uri="{0D108BD9-81ED-4DB2-BD59-A6C34878D82A}">
                    <a16:rowId xmlns:a16="http://schemas.microsoft.com/office/drawing/2014/main" val="3392542044"/>
                  </a:ext>
                </a:extLst>
              </a:tr>
            </a:tbl>
          </a:graphicData>
        </a:graphic>
      </p:graphicFrame>
      <p:graphicFrame>
        <p:nvGraphicFramePr>
          <p:cNvPr id="19" name="Tabla 18">
            <a:extLst>
              <a:ext uri="{FF2B5EF4-FFF2-40B4-BE49-F238E27FC236}">
                <a16:creationId xmlns:a16="http://schemas.microsoft.com/office/drawing/2014/main" id="{9112C832-F30A-374D-B75B-36490B00459B}"/>
              </a:ext>
            </a:extLst>
          </p:cNvPr>
          <p:cNvGraphicFramePr>
            <a:graphicFrameLocks noGrp="1"/>
          </p:cNvGraphicFramePr>
          <p:nvPr/>
        </p:nvGraphicFramePr>
        <p:xfrm>
          <a:off x="560251" y="4313500"/>
          <a:ext cx="3944224" cy="1727317"/>
        </p:xfrm>
        <a:graphic>
          <a:graphicData uri="http://schemas.openxmlformats.org/drawingml/2006/table">
            <a:tbl>
              <a:tblPr bandRow="1">
                <a:tableStyleId>{5C22544A-7EE6-4342-B048-85BDC9FD1C3A}</a:tableStyleId>
              </a:tblPr>
              <a:tblGrid>
                <a:gridCol w="1105463">
                  <a:extLst>
                    <a:ext uri="{9D8B030D-6E8A-4147-A177-3AD203B41FA5}">
                      <a16:colId xmlns:a16="http://schemas.microsoft.com/office/drawing/2014/main" val="1660600603"/>
                    </a:ext>
                  </a:extLst>
                </a:gridCol>
                <a:gridCol w="1696860">
                  <a:extLst>
                    <a:ext uri="{9D8B030D-6E8A-4147-A177-3AD203B41FA5}">
                      <a16:colId xmlns:a16="http://schemas.microsoft.com/office/drawing/2014/main" val="4256078519"/>
                    </a:ext>
                  </a:extLst>
                </a:gridCol>
                <a:gridCol w="1141901">
                  <a:extLst>
                    <a:ext uri="{9D8B030D-6E8A-4147-A177-3AD203B41FA5}">
                      <a16:colId xmlns:a16="http://schemas.microsoft.com/office/drawing/2014/main" val="3844552420"/>
                    </a:ext>
                  </a:extLst>
                </a:gridCol>
              </a:tblGrid>
              <a:tr h="281214">
                <a:tc rowSpan="3">
                  <a:txBody>
                    <a:bodyPr/>
                    <a:lstStyle/>
                    <a:p>
                      <a:pPr algn="ctr"/>
                      <a:r>
                        <a:rPr lang="es-ES" sz="1200" b="1">
                          <a:solidFill>
                            <a:srgbClr val="5E5E5E"/>
                          </a:solidFill>
                          <a:latin typeface="Arial" panose="020B0604020202020204" pitchFamily="34" charset="0"/>
                          <a:cs typeface="Arial" panose="020B0604020202020204" pitchFamily="34" charset="0"/>
                        </a:rPr>
                        <a:t>Colesterol no-HDL</a:t>
                      </a:r>
                    </a:p>
                  </a:txBody>
                  <a:tcPr marL="49430" marR="49430" marT="24715" marB="24715"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tc>
                  <a:txBody>
                    <a:bodyPr/>
                    <a:lstStyle/>
                    <a:p>
                      <a:pPr algn="ctr"/>
                      <a:r>
                        <a:rPr lang="es-ES" sz="1200" b="1">
                          <a:solidFill>
                            <a:srgbClr val="5E5E5E"/>
                          </a:solidFill>
                          <a:latin typeface="Arial" panose="020B0604020202020204" pitchFamily="34" charset="0"/>
                          <a:cs typeface="Arial" panose="020B0604020202020204" pitchFamily="34" charset="0"/>
                        </a:rPr>
                        <a:t>Riesgo moderado</a:t>
                      </a:r>
                    </a:p>
                  </a:txBody>
                  <a:tcPr marL="34587" marR="34587" marT="17294" marB="17294">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FF00"/>
                    </a:solidFill>
                  </a:tcPr>
                </a:tc>
                <a:tc>
                  <a:txBody>
                    <a:bodyPr/>
                    <a:lstStyle/>
                    <a:p>
                      <a:pPr algn="ctr"/>
                      <a:r>
                        <a:rPr lang="es-ES" sz="1200">
                          <a:solidFill>
                            <a:srgbClr val="5E5E5E"/>
                          </a:solidFill>
                          <a:latin typeface="Arial" panose="020B0604020202020204" pitchFamily="34" charset="0"/>
                          <a:cs typeface="Arial" panose="020B0604020202020204" pitchFamily="34" charset="0"/>
                        </a:rPr>
                        <a:t>&lt;130</a:t>
                      </a:r>
                      <a:r>
                        <a:rPr lang="es-ES" sz="1200" baseline="0">
                          <a:solidFill>
                            <a:srgbClr val="5E5E5E"/>
                          </a:solidFill>
                          <a:latin typeface="Arial" panose="020B0604020202020204" pitchFamily="34" charset="0"/>
                          <a:cs typeface="Arial" panose="020B0604020202020204" pitchFamily="34" charset="0"/>
                        </a:rPr>
                        <a:t> mg/dl</a:t>
                      </a:r>
                      <a:endParaRPr lang="es-ES" sz="1200">
                        <a:solidFill>
                          <a:srgbClr val="5E5E5E"/>
                        </a:solidFill>
                        <a:latin typeface="Arial" panose="020B0604020202020204" pitchFamily="34" charset="0"/>
                        <a:cs typeface="Arial" panose="020B0604020202020204" pitchFamily="34" charset="0"/>
                      </a:endParaRPr>
                    </a:p>
                  </a:txBody>
                  <a:tcPr marL="34587" marR="34587" marT="17294" marB="17294">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201989104"/>
                  </a:ext>
                </a:extLst>
              </a:tr>
              <a:tr h="219051">
                <a:tc vMerge="1">
                  <a:txBody>
                    <a:bodyPr/>
                    <a:lstStyle/>
                    <a:p>
                      <a:endParaRPr lang="es-ES"/>
                    </a:p>
                  </a:txBody>
                  <a:tcPr/>
                </a:tc>
                <a:tc>
                  <a:txBody>
                    <a:bodyPr/>
                    <a:lstStyle/>
                    <a:p>
                      <a:pPr algn="ctr"/>
                      <a:r>
                        <a:rPr lang="es-ES" sz="1200" b="1">
                          <a:solidFill>
                            <a:srgbClr val="5E5E5E"/>
                          </a:solidFill>
                          <a:latin typeface="Arial" panose="020B0604020202020204" pitchFamily="34" charset="0"/>
                          <a:cs typeface="Arial" panose="020B0604020202020204" pitchFamily="34" charset="0"/>
                        </a:rPr>
                        <a:t>Riesgo alto</a:t>
                      </a:r>
                    </a:p>
                  </a:txBody>
                  <a:tcPr marL="34587" marR="34587" marT="17294" marB="17294"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C000"/>
                    </a:solidFill>
                  </a:tcPr>
                </a:tc>
                <a:tc>
                  <a:txBody>
                    <a:bodyPr/>
                    <a:lstStyle/>
                    <a:p>
                      <a:pPr algn="ctr"/>
                      <a:r>
                        <a:rPr lang="es-ES" sz="1200">
                          <a:solidFill>
                            <a:srgbClr val="5E5E5E"/>
                          </a:solidFill>
                          <a:latin typeface="Arial" panose="020B0604020202020204" pitchFamily="34" charset="0"/>
                          <a:cs typeface="Arial" panose="020B0604020202020204" pitchFamily="34" charset="0"/>
                        </a:rPr>
                        <a:t>&lt;100 mg/dl</a:t>
                      </a:r>
                    </a:p>
                  </a:txBody>
                  <a:tcPr marL="34587" marR="34587" marT="17294" marB="17294"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542038464"/>
                  </a:ext>
                </a:extLst>
              </a:tr>
              <a:tr h="219051">
                <a:tc vMerge="1">
                  <a:txBody>
                    <a:bodyPr/>
                    <a:lstStyle/>
                    <a:p>
                      <a:endParaRPr lang="es-ES"/>
                    </a:p>
                  </a:txBody>
                  <a:tcPr/>
                </a:tc>
                <a:tc>
                  <a:txBody>
                    <a:bodyPr/>
                    <a:lstStyle/>
                    <a:p>
                      <a:pPr algn="ctr"/>
                      <a:r>
                        <a:rPr lang="es-ES" sz="1200" b="1">
                          <a:solidFill>
                            <a:schemeClr val="bg1"/>
                          </a:solidFill>
                          <a:latin typeface="Arial" panose="020B0604020202020204" pitchFamily="34" charset="0"/>
                          <a:cs typeface="Arial" panose="020B0604020202020204" pitchFamily="34" charset="0"/>
                        </a:rPr>
                        <a:t>Riesgo</a:t>
                      </a:r>
                      <a:r>
                        <a:rPr lang="es-ES" sz="1200" b="1" baseline="0">
                          <a:solidFill>
                            <a:schemeClr val="bg1"/>
                          </a:solidFill>
                          <a:latin typeface="Arial" panose="020B0604020202020204" pitchFamily="34" charset="0"/>
                          <a:cs typeface="Arial" panose="020B0604020202020204" pitchFamily="34" charset="0"/>
                        </a:rPr>
                        <a:t> muy alto</a:t>
                      </a:r>
                      <a:endParaRPr lang="es-ES" sz="1200" b="1">
                        <a:solidFill>
                          <a:schemeClr val="bg1"/>
                        </a:solidFill>
                        <a:latin typeface="Arial" panose="020B0604020202020204" pitchFamily="34" charset="0"/>
                        <a:cs typeface="Arial" panose="020B0604020202020204" pitchFamily="34" charset="0"/>
                      </a:endParaRPr>
                    </a:p>
                  </a:txBody>
                  <a:tcPr marL="34587" marR="34587" marT="17294" marB="17294"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0000"/>
                    </a:solidFill>
                  </a:tcPr>
                </a:tc>
                <a:tc>
                  <a:txBody>
                    <a:bodyPr/>
                    <a:lstStyle/>
                    <a:p>
                      <a:pPr algn="ctr"/>
                      <a:r>
                        <a:rPr lang="es-ES" sz="1200">
                          <a:solidFill>
                            <a:srgbClr val="5E5E5E"/>
                          </a:solidFill>
                          <a:latin typeface="Arial" panose="020B0604020202020204" pitchFamily="34" charset="0"/>
                          <a:cs typeface="Arial" panose="020B0604020202020204" pitchFamily="34" charset="0"/>
                        </a:rPr>
                        <a:t>&lt;85 mg/dl</a:t>
                      </a:r>
                    </a:p>
                  </a:txBody>
                  <a:tcPr marL="34587" marR="34587" marT="17294" marB="17294"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743083413"/>
                  </a:ext>
                </a:extLst>
              </a:tr>
              <a:tr h="291094">
                <a:tc rowSpan="3">
                  <a:txBody>
                    <a:bodyPr/>
                    <a:lstStyle/>
                    <a:p>
                      <a:pPr algn="ctr"/>
                      <a:r>
                        <a:rPr lang="es-ES" sz="1200" b="1">
                          <a:solidFill>
                            <a:srgbClr val="5E5E5E"/>
                          </a:solidFill>
                          <a:latin typeface="Arial" panose="020B0604020202020204" pitchFamily="34" charset="0"/>
                          <a:cs typeface="Arial" panose="020B0604020202020204" pitchFamily="34" charset="0"/>
                        </a:rPr>
                        <a:t>ApoB</a:t>
                      </a:r>
                    </a:p>
                  </a:txBody>
                  <a:tcPr marL="49430" marR="49430" marT="24715" marB="24715"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tc>
                  <a:txBody>
                    <a:bodyPr/>
                    <a:lstStyle/>
                    <a:p>
                      <a:pPr algn="ctr"/>
                      <a:r>
                        <a:rPr lang="es-ES" sz="1200" b="1">
                          <a:solidFill>
                            <a:srgbClr val="5E5E5E"/>
                          </a:solidFill>
                          <a:latin typeface="Arial" panose="020B0604020202020204" pitchFamily="34" charset="0"/>
                          <a:cs typeface="Arial" panose="020B0604020202020204" pitchFamily="34" charset="0"/>
                        </a:rPr>
                        <a:t>Riesgo moderado</a:t>
                      </a:r>
                    </a:p>
                  </a:txBody>
                  <a:tcPr marL="34587" marR="34587" marT="17294" marB="17294"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FF00"/>
                    </a:solidFill>
                  </a:tcPr>
                </a:tc>
                <a:tc>
                  <a:txBody>
                    <a:bodyPr/>
                    <a:lstStyle/>
                    <a:p>
                      <a:pPr algn="ctr"/>
                      <a:r>
                        <a:rPr lang="es-ES" sz="1200">
                          <a:solidFill>
                            <a:srgbClr val="5E5E5E"/>
                          </a:solidFill>
                          <a:latin typeface="Arial" panose="020B0604020202020204" pitchFamily="34" charset="0"/>
                          <a:cs typeface="Arial" panose="020B0604020202020204" pitchFamily="34" charset="0"/>
                        </a:rPr>
                        <a:t>&lt;100 mg/dl</a:t>
                      </a:r>
                    </a:p>
                  </a:txBody>
                  <a:tcPr marL="34587" marR="34587" marT="17294" marB="17294"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3768399599"/>
                  </a:ext>
                </a:extLst>
              </a:tr>
              <a:tr h="219051">
                <a:tc vMerge="1">
                  <a:txBody>
                    <a:bodyPr/>
                    <a:lstStyle/>
                    <a:p>
                      <a:endParaRPr lang="es-ES"/>
                    </a:p>
                  </a:txBody>
                  <a:tcPr/>
                </a:tc>
                <a:tc>
                  <a:txBody>
                    <a:bodyPr/>
                    <a:lstStyle/>
                    <a:p>
                      <a:pPr algn="ctr"/>
                      <a:r>
                        <a:rPr lang="es-ES" sz="1200" b="1">
                          <a:solidFill>
                            <a:srgbClr val="5E5E5E"/>
                          </a:solidFill>
                          <a:latin typeface="Arial" panose="020B0604020202020204" pitchFamily="34" charset="0"/>
                          <a:cs typeface="Arial" panose="020B0604020202020204" pitchFamily="34" charset="0"/>
                        </a:rPr>
                        <a:t>Riesgo alto</a:t>
                      </a:r>
                    </a:p>
                  </a:txBody>
                  <a:tcPr marL="34587" marR="34587" marT="17294" marB="17294"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C000"/>
                    </a:solidFill>
                  </a:tcPr>
                </a:tc>
                <a:tc>
                  <a:txBody>
                    <a:bodyPr/>
                    <a:lstStyle/>
                    <a:p>
                      <a:pPr algn="ctr"/>
                      <a:r>
                        <a:rPr lang="es-ES" sz="1200">
                          <a:solidFill>
                            <a:srgbClr val="5E5E5E"/>
                          </a:solidFill>
                          <a:latin typeface="Arial" panose="020B0604020202020204" pitchFamily="34" charset="0"/>
                          <a:cs typeface="Arial" panose="020B0604020202020204" pitchFamily="34" charset="0"/>
                        </a:rPr>
                        <a:t>&lt;80 mg/dl</a:t>
                      </a:r>
                    </a:p>
                  </a:txBody>
                  <a:tcPr marL="34587" marR="34587" marT="17294" marB="17294"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2588387001"/>
                  </a:ext>
                </a:extLst>
              </a:tr>
              <a:tr h="219051">
                <a:tc vMerge="1">
                  <a:txBody>
                    <a:bodyPr/>
                    <a:lstStyle/>
                    <a:p>
                      <a:endParaRPr lang="es-ES"/>
                    </a:p>
                  </a:txBody>
                  <a:tcPr/>
                </a:tc>
                <a:tc>
                  <a:txBody>
                    <a:bodyPr/>
                    <a:lstStyle/>
                    <a:p>
                      <a:pPr algn="ctr"/>
                      <a:r>
                        <a:rPr lang="es-ES" sz="1200" b="1">
                          <a:solidFill>
                            <a:schemeClr val="bg1"/>
                          </a:solidFill>
                          <a:latin typeface="Arial" panose="020B0604020202020204" pitchFamily="34" charset="0"/>
                          <a:cs typeface="Arial" panose="020B0604020202020204" pitchFamily="34" charset="0"/>
                        </a:rPr>
                        <a:t>Riesgo</a:t>
                      </a:r>
                      <a:r>
                        <a:rPr lang="es-ES" sz="1200" b="1" baseline="0">
                          <a:solidFill>
                            <a:schemeClr val="bg1"/>
                          </a:solidFill>
                          <a:latin typeface="Arial" panose="020B0604020202020204" pitchFamily="34" charset="0"/>
                          <a:cs typeface="Arial" panose="020B0604020202020204" pitchFamily="34" charset="0"/>
                        </a:rPr>
                        <a:t> muy alto</a:t>
                      </a:r>
                      <a:endParaRPr lang="es-ES" sz="1200" b="1">
                        <a:solidFill>
                          <a:schemeClr val="bg1"/>
                        </a:solidFill>
                        <a:latin typeface="Arial" panose="020B0604020202020204" pitchFamily="34" charset="0"/>
                        <a:cs typeface="Arial" panose="020B0604020202020204" pitchFamily="34" charset="0"/>
                      </a:endParaRPr>
                    </a:p>
                  </a:txBody>
                  <a:tcPr marL="34587" marR="34587" marT="17294" marB="17294"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0000"/>
                    </a:solidFill>
                  </a:tcPr>
                </a:tc>
                <a:tc>
                  <a:txBody>
                    <a:bodyPr/>
                    <a:lstStyle/>
                    <a:p>
                      <a:pPr algn="ctr"/>
                      <a:r>
                        <a:rPr lang="es-ES" sz="1200">
                          <a:solidFill>
                            <a:srgbClr val="5E5E5E"/>
                          </a:solidFill>
                          <a:latin typeface="Arial" panose="020B0604020202020204" pitchFamily="34" charset="0"/>
                          <a:cs typeface="Arial" panose="020B0604020202020204" pitchFamily="34" charset="0"/>
                        </a:rPr>
                        <a:t>&lt;65 mg//dl</a:t>
                      </a:r>
                    </a:p>
                  </a:txBody>
                  <a:tcPr marL="34587" marR="34587" marT="17294" marB="17294"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753010547"/>
                  </a:ext>
                </a:extLst>
              </a:tr>
              <a:tr h="278805">
                <a:tc>
                  <a:txBody>
                    <a:bodyPr/>
                    <a:lstStyle/>
                    <a:p>
                      <a:pPr algn="ctr"/>
                      <a:r>
                        <a:rPr lang="es-ES" sz="1200" b="1">
                          <a:solidFill>
                            <a:srgbClr val="5E5E5E"/>
                          </a:solidFill>
                          <a:latin typeface="Arial" panose="020B0604020202020204" pitchFamily="34" charset="0"/>
                          <a:cs typeface="Arial" panose="020B0604020202020204" pitchFamily="34" charset="0"/>
                        </a:rPr>
                        <a:t>TG</a:t>
                      </a:r>
                    </a:p>
                  </a:txBody>
                  <a:tcPr marL="34587" marR="34587" marT="17294" marB="17294"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tc gridSpan="2">
                  <a:txBody>
                    <a:bodyPr/>
                    <a:lstStyle/>
                    <a:p>
                      <a:pPr algn="ctr"/>
                      <a:r>
                        <a:rPr lang="es-ES" sz="1200">
                          <a:solidFill>
                            <a:srgbClr val="5E5E5E"/>
                          </a:solidFill>
                          <a:latin typeface="Arial" panose="020B0604020202020204" pitchFamily="34" charset="0"/>
                          <a:cs typeface="Arial" panose="020B0604020202020204" pitchFamily="34" charset="0"/>
                        </a:rPr>
                        <a:t>&lt;150 mg/dl</a:t>
                      </a:r>
                    </a:p>
                  </a:txBody>
                  <a:tcPr marL="49430" marR="49430" marT="24715" marB="24715" anchor="ctr">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tc hMerge="1">
                  <a:txBody>
                    <a:bodyPr/>
                    <a:lstStyle/>
                    <a:p>
                      <a:endParaRPr lang="es-ES"/>
                    </a:p>
                  </a:txBody>
                  <a:tcPr/>
                </a:tc>
                <a:extLst>
                  <a:ext uri="{0D108BD9-81ED-4DB2-BD59-A6C34878D82A}">
                    <a16:rowId xmlns:a16="http://schemas.microsoft.com/office/drawing/2014/main" val="2501082665"/>
                  </a:ext>
                </a:extLst>
              </a:tr>
            </a:tbl>
          </a:graphicData>
        </a:graphic>
      </p:graphicFrame>
      <p:sp>
        <p:nvSpPr>
          <p:cNvPr id="34" name="CuadroTexto 33">
            <a:extLst>
              <a:ext uri="{FF2B5EF4-FFF2-40B4-BE49-F238E27FC236}">
                <a16:creationId xmlns:a16="http://schemas.microsoft.com/office/drawing/2014/main" id="{F77CB730-452A-514F-B692-1A59EAFA3021}"/>
              </a:ext>
            </a:extLst>
          </p:cNvPr>
          <p:cNvSpPr txBox="1"/>
          <p:nvPr/>
        </p:nvSpPr>
        <p:spPr>
          <a:xfrm>
            <a:off x="545717" y="1620001"/>
            <a:ext cx="5472189"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250" b="1">
                <a:latin typeface="Arial" panose="020B0604020202020204" pitchFamily="34" charset="0"/>
                <a:cs typeface="Arial" panose="020B0604020202020204" pitchFamily="34" charset="0"/>
              </a:rPr>
              <a:t>Objetivos de c-LDL en función del RCV</a:t>
            </a:r>
          </a:p>
        </p:txBody>
      </p:sp>
      <p:sp>
        <p:nvSpPr>
          <p:cNvPr id="35" name="CuadroTexto 34">
            <a:extLst>
              <a:ext uri="{FF2B5EF4-FFF2-40B4-BE49-F238E27FC236}">
                <a16:creationId xmlns:a16="http://schemas.microsoft.com/office/drawing/2014/main" id="{E42ED724-7E04-8146-8AE0-F95A64022B51}"/>
              </a:ext>
            </a:extLst>
          </p:cNvPr>
          <p:cNvSpPr txBox="1"/>
          <p:nvPr/>
        </p:nvSpPr>
        <p:spPr>
          <a:xfrm>
            <a:off x="545717" y="3983924"/>
            <a:ext cx="4630967"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250" b="1">
                <a:latin typeface="Arial" panose="020B0604020202020204" pitchFamily="34" charset="0"/>
                <a:cs typeface="Arial" panose="020B0604020202020204" pitchFamily="34" charset="0"/>
              </a:rPr>
              <a:t>Objetivos de otros parámetros lipídicos en función del RCV</a:t>
            </a:r>
          </a:p>
        </p:txBody>
      </p:sp>
      <p:sp>
        <p:nvSpPr>
          <p:cNvPr id="36" name="CuadroTexto 35">
            <a:extLst>
              <a:ext uri="{FF2B5EF4-FFF2-40B4-BE49-F238E27FC236}">
                <a16:creationId xmlns:a16="http://schemas.microsoft.com/office/drawing/2014/main" id="{48E171CA-AAD7-0444-B50D-AAC4535F9998}"/>
              </a:ext>
            </a:extLst>
          </p:cNvPr>
          <p:cNvSpPr txBox="1"/>
          <p:nvPr/>
        </p:nvSpPr>
        <p:spPr>
          <a:xfrm>
            <a:off x="5873091" y="1620001"/>
            <a:ext cx="5472189"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250" b="1">
                <a:latin typeface="Arial" panose="020B0604020202020204" pitchFamily="34" charset="0"/>
                <a:cs typeface="Arial" panose="020B0604020202020204" pitchFamily="34" charset="0"/>
              </a:rPr>
              <a:t>Reclasificación del RCV según la tabla SCORE</a:t>
            </a:r>
          </a:p>
        </p:txBody>
      </p:sp>
      <p:sp>
        <p:nvSpPr>
          <p:cNvPr id="12" name="CuadroTexto 11">
            <a:extLst>
              <a:ext uri="{FF2B5EF4-FFF2-40B4-BE49-F238E27FC236}">
                <a16:creationId xmlns:a16="http://schemas.microsoft.com/office/drawing/2014/main" id="{E1F6EE3F-70BC-8F42-80EF-CA83490CB06D}"/>
              </a:ext>
            </a:extLst>
          </p:cNvPr>
          <p:cNvSpPr txBox="1"/>
          <p:nvPr/>
        </p:nvSpPr>
        <p:spPr>
          <a:xfrm>
            <a:off x="575214" y="478074"/>
            <a:ext cx="8701821"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Evolución del caso: modificación del RCV de la paciente</a:t>
            </a:r>
          </a:p>
        </p:txBody>
      </p:sp>
    </p:spTree>
    <p:extLst>
      <p:ext uri="{BB962C8B-B14F-4D97-AF65-F5344CB8AC3E}">
        <p14:creationId xmlns:p14="http://schemas.microsoft.com/office/powerpoint/2010/main" val="66025301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A46FC072-5430-8D47-831C-95F4122A22FF}"/>
              </a:ext>
            </a:extLst>
          </p:cNvPr>
          <p:cNvSpPr txBox="1"/>
          <p:nvPr/>
        </p:nvSpPr>
        <p:spPr>
          <a:xfrm>
            <a:off x="545717" y="371848"/>
            <a:ext cx="8701821"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Evolución del caso: objetivo de c-LDL de la paciente</a:t>
            </a:r>
          </a:p>
        </p:txBody>
      </p:sp>
      <p:sp>
        <p:nvSpPr>
          <p:cNvPr id="18" name="CuadroTexto 17">
            <a:extLst>
              <a:ext uri="{FF2B5EF4-FFF2-40B4-BE49-F238E27FC236}">
                <a16:creationId xmlns:a16="http://schemas.microsoft.com/office/drawing/2014/main" id="{7E20255B-7780-6942-9BCD-7DD811ECA6F5}"/>
              </a:ext>
            </a:extLst>
          </p:cNvPr>
          <p:cNvSpPr txBox="1"/>
          <p:nvPr/>
        </p:nvSpPr>
        <p:spPr>
          <a:xfrm>
            <a:off x="545717" y="1523820"/>
            <a:ext cx="4483483" cy="436017"/>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l"/>
            <a:r>
              <a:rPr lang="es-ES" sz="1250" b="1">
                <a:latin typeface="Arial" panose="020B0604020202020204" pitchFamily="34" charset="0"/>
                <a:cs typeface="Arial" panose="020B0604020202020204" pitchFamily="34" charset="0"/>
              </a:rPr>
              <a:t>Recomendaciones sobre terapia </a:t>
            </a:r>
            <a:r>
              <a:rPr lang="es-ES" sz="1250" b="1" err="1">
                <a:latin typeface="Arial" panose="020B0604020202020204" pitchFamily="34" charset="0"/>
                <a:cs typeface="Arial" panose="020B0604020202020204" pitchFamily="34" charset="0"/>
              </a:rPr>
              <a:t>hipolipemiante</a:t>
            </a:r>
            <a:r>
              <a:rPr lang="es-ES" sz="1250" b="1">
                <a:latin typeface="Arial" panose="020B0604020202020204" pitchFamily="34" charset="0"/>
                <a:cs typeface="Arial" panose="020B0604020202020204" pitchFamily="34" charset="0"/>
              </a:rPr>
              <a:t> para lograr objetivos lipídicos</a:t>
            </a:r>
            <a:endParaRPr lang="es-ES" sz="1250" b="1" baseline="3000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B0449BE5-2871-3F42-B529-7C87DF901023}"/>
              </a:ext>
            </a:extLst>
          </p:cNvPr>
          <p:cNvSpPr txBox="1"/>
          <p:nvPr/>
        </p:nvSpPr>
        <p:spPr>
          <a:xfrm>
            <a:off x="6139252" y="1523820"/>
            <a:ext cx="4483483"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l"/>
            <a:r>
              <a:rPr lang="es-ES" sz="1250" b="1">
                <a:latin typeface="Arial" panose="020B0604020202020204" pitchFamily="34" charset="0"/>
                <a:cs typeface="Arial" panose="020B0604020202020204" pitchFamily="34" charset="0"/>
              </a:rPr>
              <a:t>Clasificación de estatinas según su potencia</a:t>
            </a:r>
            <a:endParaRPr lang="es-ES" sz="1250" b="1" baseline="3000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0A3C6EAE-3607-284E-956C-8234167C430C}"/>
              </a:ext>
            </a:extLst>
          </p:cNvPr>
          <p:cNvSpPr txBox="1"/>
          <p:nvPr/>
        </p:nvSpPr>
        <p:spPr>
          <a:xfrm>
            <a:off x="545717" y="6272550"/>
            <a:ext cx="9872904"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dirty="0">
                <a:latin typeface="Arial" panose="020B0604020202020204" pitchFamily="34" charset="0"/>
                <a:cs typeface="Arial" panose="020B0604020202020204" pitchFamily="34" charset="0"/>
              </a:rPr>
              <a:t>1. Mach F, </a:t>
            </a:r>
            <a:r>
              <a:rPr lang="es-ES" sz="750" dirty="0" err="1">
                <a:latin typeface="Arial" panose="020B0604020202020204" pitchFamily="34" charset="0"/>
                <a:cs typeface="Arial" panose="020B0604020202020204" pitchFamily="34" charset="0"/>
              </a:rPr>
              <a:t>Baigent</a:t>
            </a:r>
            <a:r>
              <a:rPr lang="es-ES" sz="750" dirty="0">
                <a:latin typeface="Arial" panose="020B0604020202020204" pitchFamily="34" charset="0"/>
                <a:cs typeface="Arial" panose="020B0604020202020204" pitchFamily="34" charset="0"/>
              </a:rPr>
              <a:t> C, </a:t>
            </a:r>
            <a:r>
              <a:rPr lang="es-ES" sz="750" dirty="0" err="1">
                <a:latin typeface="Arial" panose="020B0604020202020204" pitchFamily="34" charset="0"/>
                <a:cs typeface="Arial" panose="020B0604020202020204" pitchFamily="34" charset="0"/>
              </a:rPr>
              <a:t>Catapano</a:t>
            </a:r>
            <a:r>
              <a:rPr lang="es-ES" sz="750" dirty="0">
                <a:latin typeface="Arial" panose="020B0604020202020204" pitchFamily="34" charset="0"/>
                <a:cs typeface="Arial" panose="020B0604020202020204" pitchFamily="34" charset="0"/>
              </a:rPr>
              <a:t> AL, </a:t>
            </a:r>
            <a:r>
              <a:rPr lang="es-ES" sz="750" dirty="0" err="1">
                <a:latin typeface="Arial" panose="020B0604020202020204" pitchFamily="34" charset="0"/>
                <a:cs typeface="Arial" panose="020B0604020202020204" pitchFamily="34" charset="0"/>
              </a:rPr>
              <a:t>Koskinas</a:t>
            </a:r>
            <a:r>
              <a:rPr lang="es-ES" sz="750" dirty="0">
                <a:latin typeface="Arial" panose="020B0604020202020204" pitchFamily="34" charset="0"/>
                <a:cs typeface="Arial" panose="020B0604020202020204" pitchFamily="34" charset="0"/>
              </a:rPr>
              <a:t> KC, </a:t>
            </a:r>
            <a:r>
              <a:rPr lang="es-ES" sz="750" dirty="0" err="1">
                <a:latin typeface="Arial" panose="020B0604020202020204" pitchFamily="34" charset="0"/>
                <a:cs typeface="Arial" panose="020B0604020202020204" pitchFamily="34" charset="0"/>
              </a:rPr>
              <a:t>Casula</a:t>
            </a:r>
            <a:r>
              <a:rPr lang="es-ES" sz="750" dirty="0">
                <a:latin typeface="Arial" panose="020B0604020202020204" pitchFamily="34" charset="0"/>
                <a:cs typeface="Arial" panose="020B0604020202020204" pitchFamily="34" charset="0"/>
              </a:rPr>
              <a:t> M, </a:t>
            </a:r>
            <a:r>
              <a:rPr lang="es-ES" sz="750" dirty="0" err="1">
                <a:latin typeface="Arial" panose="020B0604020202020204" pitchFamily="34" charset="0"/>
                <a:cs typeface="Arial" panose="020B0604020202020204" pitchFamily="34" charset="0"/>
              </a:rPr>
              <a:t>Badimon</a:t>
            </a:r>
            <a:r>
              <a:rPr lang="es-ES" sz="750" dirty="0">
                <a:latin typeface="Arial" panose="020B0604020202020204" pitchFamily="34" charset="0"/>
                <a:cs typeface="Arial" panose="020B0604020202020204" pitchFamily="34" charset="0"/>
              </a:rPr>
              <a:t> L, et al. 2019 ESC/EAS </a:t>
            </a:r>
            <a:r>
              <a:rPr lang="es-ES" sz="750" dirty="0" err="1">
                <a:latin typeface="Arial" panose="020B0604020202020204" pitchFamily="34" charset="0"/>
                <a:cs typeface="Arial" panose="020B0604020202020204" pitchFamily="34" charset="0"/>
              </a:rPr>
              <a:t>Guidelines</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for</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the</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management</a:t>
            </a:r>
            <a:r>
              <a:rPr lang="es-ES" sz="750" dirty="0">
                <a:latin typeface="Arial" panose="020B0604020202020204" pitchFamily="34" charset="0"/>
                <a:cs typeface="Arial" panose="020B0604020202020204" pitchFamily="34" charset="0"/>
              </a:rPr>
              <a:t> of </a:t>
            </a:r>
            <a:r>
              <a:rPr lang="es-ES" sz="750" dirty="0" err="1">
                <a:latin typeface="Arial" panose="020B0604020202020204" pitchFamily="34" charset="0"/>
                <a:cs typeface="Arial" panose="020B0604020202020204" pitchFamily="34" charset="0"/>
              </a:rPr>
              <a:t>dyslipidaemias</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lipid</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modification</a:t>
            </a:r>
            <a:r>
              <a:rPr lang="es-ES" sz="750" dirty="0">
                <a:latin typeface="Arial" panose="020B0604020202020204" pitchFamily="34" charset="0"/>
                <a:cs typeface="Arial" panose="020B0604020202020204" pitchFamily="34" charset="0"/>
              </a:rPr>
              <a:t> to reduce cardiovascular </a:t>
            </a:r>
            <a:r>
              <a:rPr lang="es-ES" sz="750" dirty="0" err="1">
                <a:latin typeface="Arial" panose="020B0604020202020204" pitchFamily="34" charset="0"/>
                <a:cs typeface="Arial" panose="020B0604020202020204" pitchFamily="34" charset="0"/>
              </a:rPr>
              <a:t>risk</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Eur</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Heart</a:t>
            </a:r>
            <a:r>
              <a:rPr lang="es-ES" sz="750" dirty="0">
                <a:latin typeface="Arial" panose="020B0604020202020204" pitchFamily="34" charset="0"/>
                <a:cs typeface="Arial" panose="020B0604020202020204" pitchFamily="34" charset="0"/>
              </a:rPr>
              <a:t> J. 2020;41(1):111-88.</a:t>
            </a:r>
          </a:p>
          <a:p>
            <a:pPr algn="l"/>
            <a:r>
              <a:rPr lang="es-ES" sz="750" dirty="0">
                <a:latin typeface="Arial" panose="020B0604020202020204" pitchFamily="34" charset="0"/>
                <a:cs typeface="Arial" panose="020B0604020202020204" pitchFamily="34" charset="0"/>
              </a:rPr>
              <a:t>2. </a:t>
            </a:r>
            <a:r>
              <a:rPr lang="es-ES" sz="750" dirty="0" err="1">
                <a:latin typeface="Arial" panose="020B0604020202020204" pitchFamily="34" charset="0"/>
                <a:cs typeface="Arial" panose="020B0604020202020204" pitchFamily="34" charset="0"/>
              </a:rPr>
              <a:t>Visseren</a:t>
            </a:r>
            <a:r>
              <a:rPr lang="es-ES" sz="750" dirty="0">
                <a:latin typeface="Arial" panose="020B0604020202020204" pitchFamily="34" charset="0"/>
                <a:cs typeface="Arial" panose="020B0604020202020204" pitchFamily="34" charset="0"/>
              </a:rPr>
              <a:t> FLJ, Mach F, </a:t>
            </a:r>
            <a:r>
              <a:rPr lang="es-ES" sz="750" dirty="0" err="1">
                <a:latin typeface="Arial" panose="020B0604020202020204" pitchFamily="34" charset="0"/>
                <a:cs typeface="Arial" panose="020B0604020202020204" pitchFamily="34" charset="0"/>
              </a:rPr>
              <a:t>Smulders</a:t>
            </a:r>
            <a:r>
              <a:rPr lang="es-ES" sz="750" dirty="0">
                <a:latin typeface="Arial" panose="020B0604020202020204" pitchFamily="34" charset="0"/>
                <a:cs typeface="Arial" panose="020B0604020202020204" pitchFamily="34" charset="0"/>
              </a:rPr>
              <a:t> YM, Carballo D, </a:t>
            </a:r>
            <a:r>
              <a:rPr lang="es-ES" sz="750" dirty="0" err="1">
                <a:latin typeface="Arial" panose="020B0604020202020204" pitchFamily="34" charset="0"/>
                <a:cs typeface="Arial" panose="020B0604020202020204" pitchFamily="34" charset="0"/>
              </a:rPr>
              <a:t>Koskinas</a:t>
            </a:r>
            <a:r>
              <a:rPr lang="es-ES" sz="750" dirty="0">
                <a:latin typeface="Arial" panose="020B0604020202020204" pitchFamily="34" charset="0"/>
                <a:cs typeface="Arial" panose="020B0604020202020204" pitchFamily="34" charset="0"/>
              </a:rPr>
              <a:t> KC, </a:t>
            </a:r>
            <a:r>
              <a:rPr lang="es-ES" sz="750" dirty="0" err="1">
                <a:latin typeface="Arial" panose="020B0604020202020204" pitchFamily="34" charset="0"/>
                <a:cs typeface="Arial" panose="020B0604020202020204" pitchFamily="34" charset="0"/>
              </a:rPr>
              <a:t>Bäck</a:t>
            </a:r>
            <a:r>
              <a:rPr lang="es-ES" sz="750" dirty="0">
                <a:latin typeface="Arial" panose="020B0604020202020204" pitchFamily="34" charset="0"/>
                <a:cs typeface="Arial" panose="020B0604020202020204" pitchFamily="34" charset="0"/>
              </a:rPr>
              <a:t> M, et al. 2021 ESC </a:t>
            </a:r>
            <a:r>
              <a:rPr lang="es-ES" sz="750" dirty="0" err="1">
                <a:latin typeface="Arial" panose="020B0604020202020204" pitchFamily="34" charset="0"/>
                <a:cs typeface="Arial" panose="020B0604020202020204" pitchFamily="34" charset="0"/>
              </a:rPr>
              <a:t>Guidelines</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on</a:t>
            </a:r>
            <a:r>
              <a:rPr lang="es-ES" sz="750" dirty="0">
                <a:latin typeface="Arial" panose="020B0604020202020204" pitchFamily="34" charset="0"/>
                <a:cs typeface="Arial" panose="020B0604020202020204" pitchFamily="34" charset="0"/>
              </a:rPr>
              <a:t> cardiovascular </a:t>
            </a:r>
            <a:r>
              <a:rPr lang="es-ES" sz="750" dirty="0" err="1">
                <a:latin typeface="Arial" panose="020B0604020202020204" pitchFamily="34" charset="0"/>
                <a:cs typeface="Arial" panose="020B0604020202020204" pitchFamily="34" charset="0"/>
              </a:rPr>
              <a:t>disease</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prevention</a:t>
            </a:r>
            <a:r>
              <a:rPr lang="es-ES" sz="750" dirty="0">
                <a:latin typeface="Arial" panose="020B0604020202020204" pitchFamily="34" charset="0"/>
                <a:cs typeface="Arial" panose="020B0604020202020204" pitchFamily="34" charset="0"/>
              </a:rPr>
              <a:t> in </a:t>
            </a:r>
            <a:r>
              <a:rPr lang="es-ES" sz="750" dirty="0" err="1">
                <a:latin typeface="Arial" panose="020B0604020202020204" pitchFamily="34" charset="0"/>
                <a:cs typeface="Arial" panose="020B0604020202020204" pitchFamily="34" charset="0"/>
              </a:rPr>
              <a:t>clinical</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practice</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Eur</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Heart</a:t>
            </a:r>
            <a:r>
              <a:rPr lang="es-ES" sz="750" dirty="0">
                <a:latin typeface="Arial" panose="020B0604020202020204" pitchFamily="34" charset="0"/>
                <a:cs typeface="Arial" panose="020B0604020202020204" pitchFamily="34" charset="0"/>
              </a:rPr>
              <a:t> J. 2021;42(34):3227-337.</a:t>
            </a:r>
          </a:p>
          <a:p>
            <a:pPr algn="l"/>
            <a:r>
              <a:rPr lang="es-ES" sz="750" dirty="0">
                <a:latin typeface="Arial" panose="020B0604020202020204" pitchFamily="34" charset="0"/>
                <a:cs typeface="Arial" panose="020B0604020202020204" pitchFamily="34" charset="0"/>
              </a:rPr>
              <a:t>3. Stone NJ, Robinson JG, </a:t>
            </a:r>
            <a:r>
              <a:rPr lang="es-ES" sz="750" dirty="0" err="1">
                <a:latin typeface="Arial" panose="020B0604020202020204" pitchFamily="34" charset="0"/>
                <a:cs typeface="Arial" panose="020B0604020202020204" pitchFamily="34" charset="0"/>
              </a:rPr>
              <a:t>Lichtenstein</a:t>
            </a:r>
            <a:r>
              <a:rPr lang="es-ES" sz="750" dirty="0">
                <a:latin typeface="Arial" panose="020B0604020202020204" pitchFamily="34" charset="0"/>
                <a:cs typeface="Arial" panose="020B0604020202020204" pitchFamily="34" charset="0"/>
              </a:rPr>
              <a:t> AH, </a:t>
            </a:r>
            <a:r>
              <a:rPr lang="es-ES" sz="750" dirty="0" err="1">
                <a:latin typeface="Arial" panose="020B0604020202020204" pitchFamily="34" charset="0"/>
                <a:cs typeface="Arial" panose="020B0604020202020204" pitchFamily="34" charset="0"/>
              </a:rPr>
              <a:t>Bairey</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Merz</a:t>
            </a:r>
            <a:r>
              <a:rPr lang="es-ES" sz="750" dirty="0">
                <a:latin typeface="Arial" panose="020B0604020202020204" pitchFamily="34" charset="0"/>
                <a:cs typeface="Arial" panose="020B0604020202020204" pitchFamily="34" charset="0"/>
              </a:rPr>
              <a:t> CN, </a:t>
            </a:r>
            <a:r>
              <a:rPr lang="es-ES" sz="750" dirty="0" err="1">
                <a:latin typeface="Arial" panose="020B0604020202020204" pitchFamily="34" charset="0"/>
                <a:cs typeface="Arial" panose="020B0604020202020204" pitchFamily="34" charset="0"/>
              </a:rPr>
              <a:t>Blum</a:t>
            </a:r>
            <a:r>
              <a:rPr lang="es-ES" sz="750" dirty="0">
                <a:latin typeface="Arial" panose="020B0604020202020204" pitchFamily="34" charset="0"/>
                <a:cs typeface="Arial" panose="020B0604020202020204" pitchFamily="34" charset="0"/>
              </a:rPr>
              <a:t> CB, </a:t>
            </a:r>
            <a:r>
              <a:rPr lang="es-ES" sz="750" dirty="0" err="1">
                <a:latin typeface="Arial" panose="020B0604020202020204" pitchFamily="34" charset="0"/>
                <a:cs typeface="Arial" panose="020B0604020202020204" pitchFamily="34" charset="0"/>
              </a:rPr>
              <a:t>Eckel</a:t>
            </a:r>
            <a:r>
              <a:rPr lang="es-ES" sz="750" dirty="0">
                <a:latin typeface="Arial" panose="020B0604020202020204" pitchFamily="34" charset="0"/>
                <a:cs typeface="Arial" panose="020B0604020202020204" pitchFamily="34" charset="0"/>
              </a:rPr>
              <a:t> RH, et al. 2013 ACC/AHA </a:t>
            </a:r>
            <a:r>
              <a:rPr lang="es-ES" sz="750" dirty="0" err="1">
                <a:latin typeface="Arial" panose="020B0604020202020204" pitchFamily="34" charset="0"/>
                <a:cs typeface="Arial" panose="020B0604020202020204" pitchFamily="34" charset="0"/>
              </a:rPr>
              <a:t>Guideline</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on</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the</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Treatment</a:t>
            </a:r>
            <a:r>
              <a:rPr lang="es-ES" sz="750" dirty="0">
                <a:latin typeface="Arial" panose="020B0604020202020204" pitchFamily="34" charset="0"/>
                <a:cs typeface="Arial" panose="020B0604020202020204" pitchFamily="34" charset="0"/>
              </a:rPr>
              <a:t> of </a:t>
            </a:r>
            <a:r>
              <a:rPr lang="es-ES" sz="750" dirty="0" err="1">
                <a:latin typeface="Arial" panose="020B0604020202020204" pitchFamily="34" charset="0"/>
                <a:cs typeface="Arial" panose="020B0604020202020204" pitchFamily="34" charset="0"/>
              </a:rPr>
              <a:t>Blood</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Cholesterol</a:t>
            </a:r>
            <a:r>
              <a:rPr lang="es-ES" sz="750" dirty="0">
                <a:latin typeface="Arial" panose="020B0604020202020204" pitchFamily="34" charset="0"/>
                <a:cs typeface="Arial" panose="020B0604020202020204" pitchFamily="34" charset="0"/>
              </a:rPr>
              <a:t> to Reduce </a:t>
            </a:r>
            <a:r>
              <a:rPr lang="es-ES" sz="750" dirty="0" err="1">
                <a:latin typeface="Arial" panose="020B0604020202020204" pitchFamily="34" charset="0"/>
                <a:cs typeface="Arial" panose="020B0604020202020204" pitchFamily="34" charset="0"/>
              </a:rPr>
              <a:t>Atherosclerotic</a:t>
            </a:r>
            <a:r>
              <a:rPr lang="es-ES" sz="750" dirty="0">
                <a:latin typeface="Arial" panose="020B0604020202020204" pitchFamily="34" charset="0"/>
                <a:cs typeface="Arial" panose="020B0604020202020204" pitchFamily="34" charset="0"/>
              </a:rPr>
              <a:t> Cardiovascular </a:t>
            </a:r>
            <a:r>
              <a:rPr lang="es-ES" sz="750" dirty="0" err="1">
                <a:latin typeface="Arial" panose="020B0604020202020204" pitchFamily="34" charset="0"/>
                <a:cs typeface="Arial" panose="020B0604020202020204" pitchFamily="34" charset="0"/>
              </a:rPr>
              <a:t>Risk</a:t>
            </a:r>
            <a:r>
              <a:rPr lang="es-ES" sz="750" dirty="0">
                <a:latin typeface="Arial" panose="020B0604020202020204" pitchFamily="34" charset="0"/>
                <a:cs typeface="Arial" panose="020B0604020202020204" pitchFamily="34" charset="0"/>
              </a:rPr>
              <a:t> in </a:t>
            </a:r>
            <a:r>
              <a:rPr lang="es-ES" sz="750" dirty="0" err="1">
                <a:latin typeface="Arial" panose="020B0604020202020204" pitchFamily="34" charset="0"/>
                <a:cs typeface="Arial" panose="020B0604020202020204" pitchFamily="34" charset="0"/>
              </a:rPr>
              <a:t>Adults</a:t>
            </a:r>
            <a:r>
              <a:rPr lang="es-ES" sz="750" dirty="0">
                <a:latin typeface="Arial" panose="020B0604020202020204" pitchFamily="34" charset="0"/>
                <a:cs typeface="Arial" panose="020B0604020202020204" pitchFamily="34" charset="0"/>
              </a:rPr>
              <a:t>. J Am </a:t>
            </a:r>
            <a:r>
              <a:rPr lang="es-ES" sz="750" dirty="0" err="1">
                <a:latin typeface="Arial" panose="020B0604020202020204" pitchFamily="34" charset="0"/>
                <a:cs typeface="Arial" panose="020B0604020202020204" pitchFamily="34" charset="0"/>
              </a:rPr>
              <a:t>Coll</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Cardiol</a:t>
            </a:r>
            <a:r>
              <a:rPr lang="es-ES" sz="750" dirty="0">
                <a:latin typeface="Arial" panose="020B0604020202020204" pitchFamily="34" charset="0"/>
                <a:cs typeface="Arial" panose="020B0604020202020204" pitchFamily="34" charset="0"/>
              </a:rPr>
              <a:t>. 2014;63(25 Pt B):2889-934. </a:t>
            </a:r>
          </a:p>
        </p:txBody>
      </p:sp>
      <p:sp>
        <p:nvSpPr>
          <p:cNvPr id="21" name="CuadroTexto 20">
            <a:extLst>
              <a:ext uri="{FF2B5EF4-FFF2-40B4-BE49-F238E27FC236}">
                <a16:creationId xmlns:a16="http://schemas.microsoft.com/office/drawing/2014/main" id="{379F5E85-F112-054E-B373-C921CCCD5824}"/>
              </a:ext>
            </a:extLst>
          </p:cNvPr>
          <p:cNvSpPr txBox="1"/>
          <p:nvPr/>
        </p:nvSpPr>
        <p:spPr>
          <a:xfrm>
            <a:off x="545717" y="3679192"/>
            <a:ext cx="5234598"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l"/>
            <a:r>
              <a:rPr lang="es-ES" sz="1250" b="1">
                <a:latin typeface="Arial" panose="020B0604020202020204" pitchFamily="34" charset="0"/>
                <a:cs typeface="Arial" panose="020B0604020202020204" pitchFamily="34" charset="0"/>
              </a:rPr>
              <a:t>Reducción de c-LDL en función de la terapia hipolipemiante</a:t>
            </a:r>
            <a:endParaRPr lang="es-ES" sz="1250" b="1" baseline="30000">
              <a:latin typeface="Arial" panose="020B0604020202020204" pitchFamily="34" charset="0"/>
              <a:cs typeface="Arial" panose="020B0604020202020204" pitchFamily="34" charset="0"/>
            </a:endParaRPr>
          </a:p>
        </p:txBody>
      </p:sp>
      <p:pic>
        <p:nvPicPr>
          <p:cNvPr id="22" name="Imagen 21">
            <a:extLst>
              <a:ext uri="{FF2B5EF4-FFF2-40B4-BE49-F238E27FC236}">
                <a16:creationId xmlns:a16="http://schemas.microsoft.com/office/drawing/2014/main" id="{3380421D-5CE9-0D41-A3B4-4289E614F9C9}"/>
              </a:ext>
            </a:extLst>
          </p:cNvPr>
          <p:cNvPicPr>
            <a:picLocks noChangeAspect="1"/>
          </p:cNvPicPr>
          <p:nvPr/>
        </p:nvPicPr>
        <p:blipFill>
          <a:blip r:embed="rId3"/>
          <a:stretch>
            <a:fillRect/>
          </a:stretch>
        </p:blipFill>
        <p:spPr>
          <a:xfrm>
            <a:off x="603427" y="2051588"/>
            <a:ext cx="5176888" cy="1308349"/>
          </a:xfrm>
          <a:prstGeom prst="rect">
            <a:avLst/>
          </a:prstGeom>
          <a:ln w="57150">
            <a:solidFill>
              <a:srgbClr val="F04D0C"/>
            </a:solidFill>
          </a:ln>
        </p:spPr>
      </p:pic>
      <p:sp>
        <p:nvSpPr>
          <p:cNvPr id="23" name="CuadroTexto 22">
            <a:extLst>
              <a:ext uri="{FF2B5EF4-FFF2-40B4-BE49-F238E27FC236}">
                <a16:creationId xmlns:a16="http://schemas.microsoft.com/office/drawing/2014/main" id="{3AF5BBE1-F7AD-A045-8D7E-FF2FBE7C9E90}"/>
              </a:ext>
            </a:extLst>
          </p:cNvPr>
          <p:cNvSpPr txBox="1"/>
          <p:nvPr/>
        </p:nvSpPr>
        <p:spPr>
          <a:xfrm>
            <a:off x="6139253" y="4915399"/>
            <a:ext cx="5725846" cy="1205458"/>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s-ES" sz="1500" b="1">
                <a:latin typeface="Arial" panose="020B0604020202020204" pitchFamily="34" charset="0"/>
                <a:cs typeface="Arial" panose="020B0604020202020204" pitchFamily="34" charset="0"/>
              </a:rPr>
              <a:t>Dado que la paciente no está en objetivos de c-LDL, se debería sustituir la simvastatina por una estatina de alta intensidad, pudiendo llegar a combinarse con ezetimiba en caso de no llegar a objetivos. </a:t>
            </a:r>
          </a:p>
          <a:p>
            <a:r>
              <a:rPr lang="es-ES" sz="1500" b="1">
                <a:latin typeface="Arial" panose="020B0604020202020204" pitchFamily="34" charset="0"/>
                <a:cs typeface="Arial" panose="020B0604020202020204" pitchFamily="34" charset="0"/>
              </a:rPr>
              <a:t>Por este motivo, se optó por rosuvastatina 20 mg.</a:t>
            </a:r>
          </a:p>
        </p:txBody>
      </p:sp>
      <p:graphicFrame>
        <p:nvGraphicFramePr>
          <p:cNvPr id="24" name="Tabla 23">
            <a:extLst>
              <a:ext uri="{FF2B5EF4-FFF2-40B4-BE49-F238E27FC236}">
                <a16:creationId xmlns:a16="http://schemas.microsoft.com/office/drawing/2014/main" id="{B1EB6A7F-7C5C-9343-B945-BE94509F8CDC}"/>
              </a:ext>
            </a:extLst>
          </p:cNvPr>
          <p:cNvGraphicFramePr>
            <a:graphicFrameLocks noGrp="1"/>
          </p:cNvGraphicFramePr>
          <p:nvPr/>
        </p:nvGraphicFramePr>
        <p:xfrm>
          <a:off x="6139252" y="1841867"/>
          <a:ext cx="5780275" cy="2617530"/>
        </p:xfrm>
        <a:graphic>
          <a:graphicData uri="http://schemas.openxmlformats.org/drawingml/2006/table">
            <a:tbl>
              <a:tblPr firstRow="1" bandRow="1">
                <a:tableStyleId>{5C22544A-7EE6-4342-B048-85BDC9FD1C3A}</a:tableStyleId>
              </a:tblPr>
              <a:tblGrid>
                <a:gridCol w="1926758">
                  <a:extLst>
                    <a:ext uri="{9D8B030D-6E8A-4147-A177-3AD203B41FA5}">
                      <a16:colId xmlns:a16="http://schemas.microsoft.com/office/drawing/2014/main" val="857809289"/>
                    </a:ext>
                  </a:extLst>
                </a:gridCol>
                <a:gridCol w="2068590">
                  <a:extLst>
                    <a:ext uri="{9D8B030D-6E8A-4147-A177-3AD203B41FA5}">
                      <a16:colId xmlns:a16="http://schemas.microsoft.com/office/drawing/2014/main" val="1442586007"/>
                    </a:ext>
                  </a:extLst>
                </a:gridCol>
                <a:gridCol w="1784927">
                  <a:extLst>
                    <a:ext uri="{9D8B030D-6E8A-4147-A177-3AD203B41FA5}">
                      <a16:colId xmlns:a16="http://schemas.microsoft.com/office/drawing/2014/main" val="2318906317"/>
                    </a:ext>
                  </a:extLst>
                </a:gridCol>
              </a:tblGrid>
              <a:tr h="560130">
                <a:tc>
                  <a:txBody>
                    <a:bodyPr/>
                    <a:lstStyle/>
                    <a:p>
                      <a:pPr algn="ctr"/>
                      <a:r>
                        <a:rPr lang="es-ES" sz="1100">
                          <a:solidFill>
                            <a:srgbClr val="5E5E5E"/>
                          </a:solidFill>
                          <a:latin typeface="Arial" panose="020B0604020202020204" pitchFamily="34" charset="0"/>
                          <a:cs typeface="Arial" panose="020B0604020202020204" pitchFamily="34" charset="0"/>
                        </a:rPr>
                        <a:t>Terapia con estatinas de alta intensidad</a:t>
                      </a:r>
                    </a:p>
                  </a:txBody>
                  <a:tcPr marL="45720" marR="45720" marT="22860" marB="22860">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a:solidFill>
                            <a:srgbClr val="5E5E5E"/>
                          </a:solidFill>
                          <a:latin typeface="Arial" panose="020B0604020202020204" pitchFamily="34" charset="0"/>
                          <a:cs typeface="Arial" panose="020B0604020202020204" pitchFamily="34" charset="0"/>
                        </a:rPr>
                        <a:t>Terapia con estatinas de moderada intensidad</a:t>
                      </a:r>
                    </a:p>
                  </a:txBody>
                  <a:tcPr marL="45720" marR="45720" marT="22860" marB="22860">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a:solidFill>
                            <a:srgbClr val="5E5E5E"/>
                          </a:solidFill>
                          <a:latin typeface="Arial" panose="020B0604020202020204" pitchFamily="34" charset="0"/>
                          <a:cs typeface="Arial" panose="020B0604020202020204" pitchFamily="34" charset="0"/>
                        </a:rPr>
                        <a:t>Terapia con estatinas de baja intensidad</a:t>
                      </a:r>
                    </a:p>
                  </a:txBody>
                  <a:tcPr marL="45720" marR="45720" marT="22860" marB="22860">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D2EDFF"/>
                    </a:solidFill>
                  </a:tcPr>
                </a:tc>
                <a:extLst>
                  <a:ext uri="{0D108BD9-81ED-4DB2-BD59-A6C34878D82A}">
                    <a16:rowId xmlns:a16="http://schemas.microsoft.com/office/drawing/2014/main" val="2911321361"/>
                  </a:ext>
                </a:extLst>
              </a:tr>
              <a:tr h="2057400">
                <a:tc>
                  <a:txBody>
                    <a:bodyPr/>
                    <a:lstStyle/>
                    <a:p>
                      <a:pPr algn="ctr"/>
                      <a:r>
                        <a:rPr lang="es-ES" sz="1100">
                          <a:solidFill>
                            <a:srgbClr val="5E5E5E"/>
                          </a:solidFill>
                          <a:latin typeface="Arial" panose="020B0604020202020204" pitchFamily="34" charset="0"/>
                          <a:cs typeface="Arial" panose="020B0604020202020204" pitchFamily="34" charset="0"/>
                        </a:rPr>
                        <a:t>La dosis diaria reduce aproximadamente</a:t>
                      </a:r>
                      <a:r>
                        <a:rPr lang="es-ES" sz="1100" baseline="0">
                          <a:solidFill>
                            <a:srgbClr val="5E5E5E"/>
                          </a:solidFill>
                          <a:latin typeface="Arial" panose="020B0604020202020204" pitchFamily="34" charset="0"/>
                          <a:cs typeface="Arial" panose="020B0604020202020204" pitchFamily="34" charset="0"/>
                        </a:rPr>
                        <a:t> ≥50 % el c-LDL promedio. </a:t>
                      </a:r>
                    </a:p>
                    <a:p>
                      <a:pPr algn="ctr"/>
                      <a:endParaRPr lang="es-ES" sz="1100" baseline="0">
                        <a:solidFill>
                          <a:srgbClr val="5E5E5E"/>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100" baseline="0">
                          <a:solidFill>
                            <a:srgbClr val="5E5E5E"/>
                          </a:solidFill>
                          <a:latin typeface="Arial" panose="020B0604020202020204" pitchFamily="34" charset="0"/>
                          <a:cs typeface="Arial" panose="020B0604020202020204" pitchFamily="34" charset="0"/>
                        </a:rPr>
                        <a:t>Atorvastatina (40) 80 mg</a:t>
                      </a:r>
                    </a:p>
                    <a:p>
                      <a:pPr marL="285750" indent="-285750" algn="l">
                        <a:buFont typeface="Arial" panose="020B0604020202020204" pitchFamily="34" charset="0"/>
                        <a:buChar char="•"/>
                      </a:pPr>
                      <a:r>
                        <a:rPr lang="es-ES" sz="1100" baseline="0">
                          <a:solidFill>
                            <a:srgbClr val="5E5E5E"/>
                          </a:solidFill>
                          <a:latin typeface="Arial" panose="020B0604020202020204" pitchFamily="34" charset="0"/>
                          <a:cs typeface="Arial" panose="020B0604020202020204" pitchFamily="34" charset="0"/>
                        </a:rPr>
                        <a:t>Rosuvastatina 20 (40) mg</a:t>
                      </a:r>
                      <a:endParaRPr lang="es-ES" sz="1100">
                        <a:solidFill>
                          <a:srgbClr val="5E5E5E"/>
                        </a:solidFill>
                        <a:latin typeface="Arial" panose="020B0604020202020204" pitchFamily="34" charset="0"/>
                        <a:cs typeface="Arial" panose="020B0604020202020204" pitchFamily="34" charset="0"/>
                      </a:endParaRPr>
                    </a:p>
                  </a:txBody>
                  <a:tcPr marL="45720" marR="45720" marT="22860" marB="22860">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a:solidFill>
                            <a:srgbClr val="5E5E5E"/>
                          </a:solidFill>
                          <a:latin typeface="Arial" panose="020B0604020202020204" pitchFamily="34" charset="0"/>
                          <a:cs typeface="Arial" panose="020B0604020202020204" pitchFamily="34" charset="0"/>
                        </a:rPr>
                        <a:t>La dosis diaria reduce aproximadamente</a:t>
                      </a:r>
                      <a:r>
                        <a:rPr lang="es-ES" sz="1100" baseline="0">
                          <a:solidFill>
                            <a:srgbClr val="5E5E5E"/>
                          </a:solidFill>
                          <a:latin typeface="Arial" panose="020B0604020202020204" pitchFamily="34" charset="0"/>
                          <a:cs typeface="Arial" panose="020B0604020202020204" pitchFamily="34" charset="0"/>
                        </a:rPr>
                        <a:t> un 30-50 % el c-LDL promedio. </a:t>
                      </a:r>
                    </a:p>
                    <a:p>
                      <a:pPr marL="0" marR="0" indent="0" algn="ctr" defTabSz="914400" rtl="0" eaLnBrk="1" fontAlgn="auto" latinLnBrk="0" hangingPunct="1">
                        <a:lnSpc>
                          <a:spcPct val="100000"/>
                        </a:lnSpc>
                        <a:spcBef>
                          <a:spcPts val="0"/>
                        </a:spcBef>
                        <a:spcAft>
                          <a:spcPts val="0"/>
                        </a:spcAft>
                        <a:buClrTx/>
                        <a:buSzTx/>
                        <a:buFontTx/>
                        <a:buNone/>
                        <a:tabLst/>
                        <a:defRPr/>
                      </a:pPr>
                      <a:endParaRPr lang="es-ES" sz="1100" baseline="0">
                        <a:solidFill>
                          <a:srgbClr val="5E5E5E"/>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100">
                          <a:solidFill>
                            <a:srgbClr val="5E5E5E"/>
                          </a:solidFill>
                          <a:latin typeface="Arial" panose="020B0604020202020204" pitchFamily="34" charset="0"/>
                          <a:cs typeface="Arial" panose="020B0604020202020204" pitchFamily="34" charset="0"/>
                        </a:rPr>
                        <a:t>Atorvastatina 10 (20) mg</a:t>
                      </a:r>
                    </a:p>
                    <a:p>
                      <a:pPr marL="285750" indent="-285750" algn="l">
                        <a:buFont typeface="Arial" panose="020B0604020202020204" pitchFamily="34" charset="0"/>
                        <a:buChar char="•"/>
                      </a:pPr>
                      <a:r>
                        <a:rPr lang="es-ES" sz="1100">
                          <a:solidFill>
                            <a:srgbClr val="5E5E5E"/>
                          </a:solidFill>
                          <a:latin typeface="Arial" panose="020B0604020202020204" pitchFamily="34" charset="0"/>
                          <a:cs typeface="Arial" panose="020B0604020202020204" pitchFamily="34" charset="0"/>
                        </a:rPr>
                        <a:t>Rosuvastatina (5)</a:t>
                      </a:r>
                      <a:r>
                        <a:rPr lang="es-ES" sz="1100" baseline="0">
                          <a:solidFill>
                            <a:srgbClr val="5E5E5E"/>
                          </a:solidFill>
                          <a:latin typeface="Arial" panose="020B0604020202020204" pitchFamily="34" charset="0"/>
                          <a:cs typeface="Arial" panose="020B0604020202020204" pitchFamily="34" charset="0"/>
                        </a:rPr>
                        <a:t> 10 mg</a:t>
                      </a:r>
                    </a:p>
                    <a:p>
                      <a:pPr marL="285750" indent="-285750" algn="l">
                        <a:buFont typeface="Arial" panose="020B0604020202020204" pitchFamily="34" charset="0"/>
                        <a:buChar char="•"/>
                      </a:pPr>
                      <a:r>
                        <a:rPr lang="es-ES" sz="1100" baseline="0">
                          <a:solidFill>
                            <a:srgbClr val="5E5E5E"/>
                          </a:solidFill>
                          <a:latin typeface="Arial" panose="020B0604020202020204" pitchFamily="34" charset="0"/>
                          <a:cs typeface="Arial" panose="020B0604020202020204" pitchFamily="34" charset="0"/>
                        </a:rPr>
                        <a:t>Simvastatina 20-40 mg</a:t>
                      </a:r>
                    </a:p>
                    <a:p>
                      <a:pPr marL="285750" indent="-285750" algn="l">
                        <a:buFont typeface="Arial" panose="020B0604020202020204" pitchFamily="34" charset="0"/>
                        <a:buChar char="•"/>
                      </a:pPr>
                      <a:r>
                        <a:rPr lang="es-ES" sz="1100" baseline="0">
                          <a:solidFill>
                            <a:srgbClr val="5E5E5E"/>
                          </a:solidFill>
                          <a:latin typeface="Arial" panose="020B0604020202020204" pitchFamily="34" charset="0"/>
                          <a:cs typeface="Arial" panose="020B0604020202020204" pitchFamily="34" charset="0"/>
                        </a:rPr>
                        <a:t>Pravastatina 40 (80) mg</a:t>
                      </a:r>
                    </a:p>
                    <a:p>
                      <a:pPr marL="285750" indent="-285750" algn="l">
                        <a:buFont typeface="Arial" panose="020B0604020202020204" pitchFamily="34" charset="0"/>
                        <a:buChar char="•"/>
                      </a:pPr>
                      <a:r>
                        <a:rPr lang="es-ES" sz="1100" baseline="0">
                          <a:solidFill>
                            <a:srgbClr val="5E5E5E"/>
                          </a:solidFill>
                          <a:latin typeface="Arial" panose="020B0604020202020204" pitchFamily="34" charset="0"/>
                          <a:cs typeface="Arial" panose="020B0604020202020204" pitchFamily="34" charset="0"/>
                        </a:rPr>
                        <a:t>Lovastatina 40 mg</a:t>
                      </a:r>
                    </a:p>
                    <a:p>
                      <a:pPr marL="285750" indent="-285750" algn="l">
                        <a:buFont typeface="Arial" panose="020B0604020202020204" pitchFamily="34" charset="0"/>
                        <a:buChar char="•"/>
                      </a:pPr>
                      <a:r>
                        <a:rPr lang="es-ES" sz="1100" baseline="0">
                          <a:solidFill>
                            <a:srgbClr val="5E5E5E"/>
                          </a:solidFill>
                          <a:latin typeface="Arial" panose="020B0604020202020204" pitchFamily="34" charset="0"/>
                          <a:cs typeface="Arial" panose="020B0604020202020204" pitchFamily="34" charset="0"/>
                        </a:rPr>
                        <a:t>Fluvastatina 40 mg </a:t>
                      </a:r>
                    </a:p>
                    <a:p>
                      <a:pPr marL="0" indent="0" algn="l">
                        <a:buFont typeface="Arial" panose="020B0604020202020204" pitchFamily="34" charset="0"/>
                        <a:buNone/>
                      </a:pPr>
                      <a:r>
                        <a:rPr lang="es-ES" sz="1100" baseline="0">
                          <a:solidFill>
                            <a:srgbClr val="5E5E5E"/>
                          </a:solidFill>
                          <a:latin typeface="Arial" panose="020B0604020202020204" pitchFamily="34" charset="0"/>
                          <a:cs typeface="Arial" panose="020B0604020202020204" pitchFamily="34" charset="0"/>
                        </a:rPr>
                        <a:t>    (2 veces/día)</a:t>
                      </a:r>
                    </a:p>
                    <a:p>
                      <a:pPr marL="285750" indent="-285750" algn="l">
                        <a:buFont typeface="Arial" panose="020B0604020202020204" pitchFamily="34" charset="0"/>
                        <a:buChar char="•"/>
                      </a:pPr>
                      <a:r>
                        <a:rPr lang="es-ES" sz="1100" baseline="0">
                          <a:solidFill>
                            <a:srgbClr val="5E5E5E"/>
                          </a:solidFill>
                          <a:latin typeface="Arial" panose="020B0604020202020204" pitchFamily="34" charset="0"/>
                          <a:cs typeface="Arial" panose="020B0604020202020204" pitchFamily="34" charset="0"/>
                        </a:rPr>
                        <a:t>Pitavastatina 2-4 mg</a:t>
                      </a:r>
                      <a:endParaRPr lang="es-ES" sz="1100">
                        <a:solidFill>
                          <a:srgbClr val="5E5E5E"/>
                        </a:solidFill>
                        <a:latin typeface="Arial" panose="020B0604020202020204" pitchFamily="34" charset="0"/>
                        <a:cs typeface="Arial" panose="020B0604020202020204" pitchFamily="34" charset="0"/>
                      </a:endParaRPr>
                    </a:p>
                  </a:txBody>
                  <a:tcPr marL="45720" marR="45720" marT="22860" marB="22860">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a:solidFill>
                            <a:srgbClr val="5E5E5E"/>
                          </a:solidFill>
                          <a:latin typeface="Arial" panose="020B0604020202020204" pitchFamily="34" charset="0"/>
                          <a:cs typeface="Arial" panose="020B0604020202020204" pitchFamily="34" charset="0"/>
                        </a:rPr>
                        <a:t>La dosis diaria reduce aproximadamente</a:t>
                      </a:r>
                      <a:r>
                        <a:rPr lang="es-ES" sz="1100" baseline="0">
                          <a:solidFill>
                            <a:srgbClr val="5E5E5E"/>
                          </a:solidFill>
                          <a:latin typeface="Arial" panose="020B0604020202020204" pitchFamily="34" charset="0"/>
                          <a:cs typeface="Arial" panose="020B0604020202020204" pitchFamily="34" charset="0"/>
                        </a:rPr>
                        <a:t> ≤50 % el c-LDL promedio. </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100" baseline="0">
                        <a:solidFill>
                          <a:srgbClr val="5E5E5E"/>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100">
                          <a:solidFill>
                            <a:srgbClr val="5E5E5E"/>
                          </a:solidFill>
                          <a:latin typeface="Arial" panose="020B0604020202020204" pitchFamily="34" charset="0"/>
                          <a:cs typeface="Arial" panose="020B0604020202020204" pitchFamily="34" charset="0"/>
                        </a:rPr>
                        <a:t>Simvastatina 10 mg</a:t>
                      </a:r>
                    </a:p>
                    <a:p>
                      <a:pPr marL="285750" indent="-285750" algn="l">
                        <a:buFont typeface="Arial" panose="020B0604020202020204" pitchFamily="34" charset="0"/>
                        <a:buChar char="•"/>
                      </a:pPr>
                      <a:r>
                        <a:rPr lang="es-ES" sz="1100">
                          <a:solidFill>
                            <a:srgbClr val="5E5E5E"/>
                          </a:solidFill>
                          <a:latin typeface="Arial" panose="020B0604020202020204" pitchFamily="34" charset="0"/>
                          <a:cs typeface="Arial" panose="020B0604020202020204" pitchFamily="34" charset="0"/>
                        </a:rPr>
                        <a:t>Pravastatina 10-20 mg</a:t>
                      </a:r>
                    </a:p>
                    <a:p>
                      <a:pPr marL="285750" indent="-285750" algn="l">
                        <a:buFont typeface="Arial" panose="020B0604020202020204" pitchFamily="34" charset="0"/>
                        <a:buChar char="•"/>
                      </a:pPr>
                      <a:r>
                        <a:rPr lang="es-ES" sz="1100">
                          <a:solidFill>
                            <a:srgbClr val="5E5E5E"/>
                          </a:solidFill>
                          <a:latin typeface="Arial" panose="020B0604020202020204" pitchFamily="34" charset="0"/>
                          <a:cs typeface="Arial" panose="020B0604020202020204" pitchFamily="34" charset="0"/>
                        </a:rPr>
                        <a:t>Lovastatina</a:t>
                      </a:r>
                      <a:r>
                        <a:rPr lang="es-ES" sz="1100" baseline="0">
                          <a:solidFill>
                            <a:srgbClr val="5E5E5E"/>
                          </a:solidFill>
                          <a:latin typeface="Arial" panose="020B0604020202020204" pitchFamily="34" charset="0"/>
                          <a:cs typeface="Arial" panose="020B0604020202020204" pitchFamily="34" charset="0"/>
                        </a:rPr>
                        <a:t> 20 mg</a:t>
                      </a:r>
                    </a:p>
                    <a:p>
                      <a:pPr marL="285750" indent="-285750" algn="l">
                        <a:buFont typeface="Arial" panose="020B0604020202020204" pitchFamily="34" charset="0"/>
                        <a:buChar char="•"/>
                      </a:pPr>
                      <a:r>
                        <a:rPr lang="es-ES" sz="1100" baseline="0">
                          <a:solidFill>
                            <a:srgbClr val="5E5E5E"/>
                          </a:solidFill>
                          <a:latin typeface="Arial" panose="020B0604020202020204" pitchFamily="34" charset="0"/>
                          <a:cs typeface="Arial" panose="020B0604020202020204" pitchFamily="34" charset="0"/>
                        </a:rPr>
                        <a:t>Fluvastatina 20-40 mg</a:t>
                      </a:r>
                    </a:p>
                    <a:p>
                      <a:pPr marL="285750" indent="-285750" algn="l">
                        <a:buFont typeface="Arial" panose="020B0604020202020204" pitchFamily="34" charset="0"/>
                        <a:buChar char="•"/>
                      </a:pPr>
                      <a:r>
                        <a:rPr lang="es-ES" sz="1100" baseline="0">
                          <a:solidFill>
                            <a:srgbClr val="5E5E5E"/>
                          </a:solidFill>
                          <a:latin typeface="Arial" panose="020B0604020202020204" pitchFamily="34" charset="0"/>
                          <a:cs typeface="Arial" panose="020B0604020202020204" pitchFamily="34" charset="0"/>
                        </a:rPr>
                        <a:t>Pitavastatina 1 mg</a:t>
                      </a:r>
                      <a:endParaRPr lang="es-ES" sz="1100">
                        <a:solidFill>
                          <a:srgbClr val="5E5E5E"/>
                        </a:solidFill>
                        <a:latin typeface="Arial" panose="020B0604020202020204" pitchFamily="34" charset="0"/>
                        <a:cs typeface="Arial" panose="020B0604020202020204" pitchFamily="34" charset="0"/>
                      </a:endParaRPr>
                    </a:p>
                  </a:txBody>
                  <a:tcPr marL="45720" marR="45720" marT="22860" marB="22860">
                    <a:lnL w="12700" cap="flat" cmpd="sng" algn="ctr">
                      <a:solidFill>
                        <a:srgbClr val="00517F"/>
                      </a:solidFill>
                      <a:prstDash val="solid"/>
                      <a:round/>
                      <a:headEnd type="none" w="med" len="med"/>
                      <a:tailEnd type="none" w="med" len="med"/>
                    </a:lnL>
                    <a:lnR w="12700" cap="flat" cmpd="sng" algn="ctr">
                      <a:solidFill>
                        <a:srgbClr val="00517F"/>
                      </a:solidFill>
                      <a:prstDash val="solid"/>
                      <a:round/>
                      <a:headEnd type="none" w="med" len="med"/>
                      <a:tailEnd type="none" w="med" len="med"/>
                    </a:lnR>
                    <a:lnT w="12700" cap="flat" cmpd="sng" algn="ctr">
                      <a:solidFill>
                        <a:srgbClr val="00517F"/>
                      </a:solidFill>
                      <a:prstDash val="solid"/>
                      <a:round/>
                      <a:headEnd type="none" w="med" len="med"/>
                      <a:tailEnd type="none" w="med" len="med"/>
                    </a:lnT>
                    <a:lnB w="12700" cap="flat" cmpd="sng" algn="ctr">
                      <a:solidFill>
                        <a:srgbClr val="00517F"/>
                      </a:solidFill>
                      <a:prstDash val="solid"/>
                      <a:round/>
                      <a:headEnd type="none" w="med" len="med"/>
                      <a:tailEnd type="none" w="med" len="med"/>
                    </a:lnB>
                    <a:solidFill>
                      <a:srgbClr val="FFE0DC"/>
                    </a:solidFill>
                  </a:tcPr>
                </a:tc>
                <a:extLst>
                  <a:ext uri="{0D108BD9-81ED-4DB2-BD59-A6C34878D82A}">
                    <a16:rowId xmlns:a16="http://schemas.microsoft.com/office/drawing/2014/main" val="3134373995"/>
                  </a:ext>
                </a:extLst>
              </a:tr>
            </a:tbl>
          </a:graphicData>
        </a:graphic>
      </p:graphicFrame>
      <p:cxnSp>
        <p:nvCxnSpPr>
          <p:cNvPr id="25" name="Conector recto de flecha 24">
            <a:extLst>
              <a:ext uri="{FF2B5EF4-FFF2-40B4-BE49-F238E27FC236}">
                <a16:creationId xmlns:a16="http://schemas.microsoft.com/office/drawing/2014/main" id="{6E03A1FA-588F-6E43-80E4-B72D88F86494}"/>
              </a:ext>
            </a:extLst>
          </p:cNvPr>
          <p:cNvCxnSpPr>
            <a:cxnSpLocks/>
          </p:cNvCxnSpPr>
          <p:nvPr/>
        </p:nvCxnSpPr>
        <p:spPr>
          <a:xfrm flipH="1" flipV="1">
            <a:off x="7507706" y="3429000"/>
            <a:ext cx="632434" cy="111632"/>
          </a:xfrm>
          <a:prstGeom prst="straightConnector1">
            <a:avLst/>
          </a:prstGeom>
          <a:noFill/>
          <a:ln w="76200" cap="flat">
            <a:solidFill>
              <a:srgbClr val="F04D0C"/>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8" name="Imagen 27">
            <a:extLst>
              <a:ext uri="{FF2B5EF4-FFF2-40B4-BE49-F238E27FC236}">
                <a16:creationId xmlns:a16="http://schemas.microsoft.com/office/drawing/2014/main" id="{2308310C-C381-AC45-AEB0-9102ACE3036C}"/>
              </a:ext>
            </a:extLst>
          </p:cNvPr>
          <p:cNvPicPr>
            <a:picLocks noChangeAspect="1"/>
          </p:cNvPicPr>
          <p:nvPr/>
        </p:nvPicPr>
        <p:blipFill>
          <a:blip r:embed="rId4"/>
          <a:stretch>
            <a:fillRect/>
          </a:stretch>
        </p:blipFill>
        <p:spPr>
          <a:xfrm>
            <a:off x="603427" y="4020475"/>
            <a:ext cx="5176887" cy="1965299"/>
          </a:xfrm>
          <a:prstGeom prst="rect">
            <a:avLst/>
          </a:prstGeom>
        </p:spPr>
      </p:pic>
      <p:sp>
        <p:nvSpPr>
          <p:cNvPr id="12" name="CuadroTexto 11">
            <a:extLst>
              <a:ext uri="{FF2B5EF4-FFF2-40B4-BE49-F238E27FC236}">
                <a16:creationId xmlns:a16="http://schemas.microsoft.com/office/drawing/2014/main" id="{6FD16899-1AE8-461D-A0FF-E6476B036365}"/>
              </a:ext>
            </a:extLst>
          </p:cNvPr>
          <p:cNvSpPr txBox="1"/>
          <p:nvPr/>
        </p:nvSpPr>
        <p:spPr>
          <a:xfrm>
            <a:off x="545717" y="3459256"/>
            <a:ext cx="677603"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750" dirty="0">
                <a:latin typeface="Arial" panose="020B0604020202020204" pitchFamily="34" charset="0"/>
                <a:cs typeface="Arial" panose="020B0604020202020204" pitchFamily="34" charset="0"/>
              </a:rPr>
              <a:t>Fuente: ref. 1.</a:t>
            </a:r>
          </a:p>
        </p:txBody>
      </p:sp>
      <p:sp>
        <p:nvSpPr>
          <p:cNvPr id="13" name="CuadroTexto 12">
            <a:extLst>
              <a:ext uri="{FF2B5EF4-FFF2-40B4-BE49-F238E27FC236}">
                <a16:creationId xmlns:a16="http://schemas.microsoft.com/office/drawing/2014/main" id="{DB928257-6E5F-46BB-A872-55B65A14A55A}"/>
              </a:ext>
            </a:extLst>
          </p:cNvPr>
          <p:cNvSpPr txBox="1"/>
          <p:nvPr/>
        </p:nvSpPr>
        <p:spPr>
          <a:xfrm>
            <a:off x="608063" y="6056983"/>
            <a:ext cx="677603"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750">
                <a:latin typeface="Arial" panose="020B0604020202020204" pitchFamily="34" charset="0"/>
                <a:cs typeface="Arial" panose="020B0604020202020204" pitchFamily="34" charset="0"/>
              </a:rPr>
              <a:t>Fuente: ref. 2.</a:t>
            </a:r>
          </a:p>
        </p:txBody>
      </p:sp>
      <p:sp>
        <p:nvSpPr>
          <p:cNvPr id="14" name="CuadroTexto 13">
            <a:extLst>
              <a:ext uri="{FF2B5EF4-FFF2-40B4-BE49-F238E27FC236}">
                <a16:creationId xmlns:a16="http://schemas.microsoft.com/office/drawing/2014/main" id="{3F8617F2-6542-4248-BD62-E368B3B60636}"/>
              </a:ext>
            </a:extLst>
          </p:cNvPr>
          <p:cNvSpPr txBox="1"/>
          <p:nvPr/>
        </p:nvSpPr>
        <p:spPr>
          <a:xfrm>
            <a:off x="6136023" y="4519129"/>
            <a:ext cx="677603"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750" dirty="0">
                <a:latin typeface="Arial" panose="020B0604020202020204" pitchFamily="34" charset="0"/>
                <a:cs typeface="Arial" panose="020B0604020202020204" pitchFamily="34" charset="0"/>
              </a:rPr>
              <a:t>Fuente: ref. 3.</a:t>
            </a:r>
          </a:p>
        </p:txBody>
      </p:sp>
    </p:spTree>
    <p:extLst>
      <p:ext uri="{BB962C8B-B14F-4D97-AF65-F5344CB8AC3E}">
        <p14:creationId xmlns:p14="http://schemas.microsoft.com/office/powerpoint/2010/main" val="126874304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4">
            <a:extLst>
              <a:ext uri="{FF2B5EF4-FFF2-40B4-BE49-F238E27FC236}">
                <a16:creationId xmlns:a16="http://schemas.microsoft.com/office/drawing/2014/main" id="{41C2F09D-0654-6B6A-D31C-1D54D0438C52}"/>
              </a:ext>
            </a:extLst>
          </p:cNvPr>
          <p:cNvSpPr>
            <a:spLocks noChangeArrowheads="1"/>
          </p:cNvSpPr>
          <p:nvPr/>
        </p:nvSpPr>
        <p:spPr bwMode="auto">
          <a:xfrm>
            <a:off x="157163" y="6572826"/>
            <a:ext cx="60864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800" dirty="0" err="1"/>
              <a:t>Grundy</a:t>
            </a:r>
            <a:r>
              <a:rPr lang="es-ES" altLang="es-ES" sz="800" dirty="0"/>
              <a:t> SM, et al. 2018 </a:t>
            </a:r>
            <a:r>
              <a:rPr lang="es-ES" altLang="es-ES" sz="800" dirty="0" err="1"/>
              <a:t>Cholesterol</a:t>
            </a:r>
            <a:r>
              <a:rPr lang="es-ES" altLang="es-ES" sz="800" dirty="0"/>
              <a:t> </a:t>
            </a:r>
            <a:r>
              <a:rPr lang="es-ES" altLang="es-ES" sz="800" dirty="0" err="1"/>
              <a:t>Clinical</a:t>
            </a:r>
            <a:r>
              <a:rPr lang="es-ES" altLang="es-ES" sz="800" dirty="0"/>
              <a:t> </a:t>
            </a:r>
            <a:r>
              <a:rPr lang="es-ES" altLang="es-ES" sz="800" dirty="0" err="1"/>
              <a:t>Practice</a:t>
            </a:r>
            <a:r>
              <a:rPr lang="es-ES" altLang="es-ES" sz="800" dirty="0"/>
              <a:t> </a:t>
            </a:r>
            <a:r>
              <a:rPr lang="es-ES" altLang="es-ES" sz="800" dirty="0" err="1"/>
              <a:t>Guidelines</a:t>
            </a:r>
            <a:r>
              <a:rPr lang="es-ES" altLang="es-ES" sz="800" dirty="0"/>
              <a:t> </a:t>
            </a:r>
          </a:p>
        </p:txBody>
      </p:sp>
      <p:sp>
        <p:nvSpPr>
          <p:cNvPr id="8195" name="Rectángulo 5">
            <a:extLst>
              <a:ext uri="{FF2B5EF4-FFF2-40B4-BE49-F238E27FC236}">
                <a16:creationId xmlns:a16="http://schemas.microsoft.com/office/drawing/2014/main" id="{7D35B4F1-4F5B-6C75-8E81-8B5BEBE94604}"/>
              </a:ext>
            </a:extLst>
          </p:cNvPr>
          <p:cNvSpPr>
            <a:spLocks noChangeArrowheads="1"/>
          </p:cNvSpPr>
          <p:nvPr/>
        </p:nvSpPr>
        <p:spPr bwMode="auto">
          <a:xfrm>
            <a:off x="157163" y="6357382"/>
            <a:ext cx="55432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800"/>
              <a:t>Cartas cientíﬁcas / Rev Esp Cardiol. 2016;69(3):337–349342</a:t>
            </a:r>
          </a:p>
        </p:txBody>
      </p:sp>
      <p:graphicFrame>
        <p:nvGraphicFramePr>
          <p:cNvPr id="3" name="Table 2">
            <a:extLst>
              <a:ext uri="{FF2B5EF4-FFF2-40B4-BE49-F238E27FC236}">
                <a16:creationId xmlns:a16="http://schemas.microsoft.com/office/drawing/2014/main" id="{D8C844EF-5325-114E-8CAA-3FBB29FDEA3F}"/>
              </a:ext>
            </a:extLst>
          </p:cNvPr>
          <p:cNvGraphicFramePr>
            <a:graphicFrameLocks noGrp="1"/>
          </p:cNvGraphicFramePr>
          <p:nvPr>
            <p:extLst>
              <p:ext uri="{D42A27DB-BD31-4B8C-83A1-F6EECF244321}">
                <p14:modId xmlns:p14="http://schemas.microsoft.com/office/powerpoint/2010/main" val="3261991785"/>
              </p:ext>
            </p:extLst>
          </p:nvPr>
        </p:nvGraphicFramePr>
        <p:xfrm>
          <a:off x="2689513" y="1216648"/>
          <a:ext cx="6812974" cy="4830388"/>
        </p:xfrm>
        <a:graphic>
          <a:graphicData uri="http://schemas.openxmlformats.org/drawingml/2006/table">
            <a:tbl>
              <a:tblPr firstRow="1" bandRow="1">
                <a:tableStyleId>{9D7B26C5-4107-4FEC-AEDC-1716B250A1EF}</a:tableStyleId>
              </a:tblPr>
              <a:tblGrid>
                <a:gridCol w="5170639">
                  <a:extLst>
                    <a:ext uri="{9D8B030D-6E8A-4147-A177-3AD203B41FA5}">
                      <a16:colId xmlns:a16="http://schemas.microsoft.com/office/drawing/2014/main" val="3099523056"/>
                    </a:ext>
                  </a:extLst>
                </a:gridCol>
                <a:gridCol w="1642335">
                  <a:extLst>
                    <a:ext uri="{9D8B030D-6E8A-4147-A177-3AD203B41FA5}">
                      <a16:colId xmlns:a16="http://schemas.microsoft.com/office/drawing/2014/main" val="992637802"/>
                    </a:ext>
                  </a:extLst>
                </a:gridCol>
              </a:tblGrid>
              <a:tr h="444366">
                <a:tc>
                  <a:txBody>
                    <a:bodyPr/>
                    <a:lstStyle/>
                    <a:p>
                      <a:r>
                        <a:rPr lang="es-ES" sz="1400" dirty="0"/>
                        <a:t>Fármacos en monoterapia o en combinación</a:t>
                      </a:r>
                    </a:p>
                  </a:txBody>
                  <a:tcPr marT="45717" marB="45717"/>
                </a:tc>
                <a:tc>
                  <a:txBody>
                    <a:bodyPr/>
                    <a:lstStyle/>
                    <a:p>
                      <a:r>
                        <a:rPr lang="es-ES" sz="1400" dirty="0"/>
                        <a:t>Reducción teórica del </a:t>
                      </a:r>
                      <a:r>
                        <a:rPr lang="es-ES" sz="1400" dirty="0" err="1"/>
                        <a:t>cLDL</a:t>
                      </a:r>
                      <a:r>
                        <a:rPr lang="es-ES" sz="1400" dirty="0"/>
                        <a:t> (%)</a:t>
                      </a:r>
                    </a:p>
                  </a:txBody>
                  <a:tcPr marT="45717" marB="45717"/>
                </a:tc>
                <a:extLst>
                  <a:ext uri="{0D108BD9-81ED-4DB2-BD59-A6C34878D82A}">
                    <a16:rowId xmlns:a16="http://schemas.microsoft.com/office/drawing/2014/main" val="2936898755"/>
                  </a:ext>
                </a:extLst>
              </a:tr>
              <a:tr h="261390">
                <a:tc>
                  <a:txBody>
                    <a:bodyPr/>
                    <a:lstStyle/>
                    <a:p>
                      <a:r>
                        <a:rPr lang="es-ES" sz="1400" dirty="0" err="1"/>
                        <a:t>Estatina</a:t>
                      </a:r>
                      <a:r>
                        <a:rPr lang="es-ES" sz="1400" dirty="0"/>
                        <a:t> de intensidad baja</a:t>
                      </a:r>
                    </a:p>
                  </a:txBody>
                  <a:tcPr marT="45717" marB="45717"/>
                </a:tc>
                <a:tc>
                  <a:txBody>
                    <a:bodyPr/>
                    <a:lstStyle/>
                    <a:p>
                      <a:pPr algn="ctr"/>
                      <a:r>
                        <a:rPr lang="es-ES" sz="1400" dirty="0"/>
                        <a:t>30</a:t>
                      </a:r>
                    </a:p>
                  </a:txBody>
                  <a:tcPr marT="45717" marB="45717"/>
                </a:tc>
                <a:extLst>
                  <a:ext uri="{0D108BD9-81ED-4DB2-BD59-A6C34878D82A}">
                    <a16:rowId xmlns:a16="http://schemas.microsoft.com/office/drawing/2014/main" val="2402784515"/>
                  </a:ext>
                </a:extLst>
              </a:tr>
              <a:tr h="261390">
                <a:tc>
                  <a:txBody>
                    <a:bodyPr/>
                    <a:lstStyle/>
                    <a:p>
                      <a:r>
                        <a:rPr lang="es-ES" sz="1400" dirty="0" err="1"/>
                        <a:t>Estatina</a:t>
                      </a:r>
                      <a:r>
                        <a:rPr lang="es-ES" sz="1400" dirty="0"/>
                        <a:t> de intensidad moderada</a:t>
                      </a:r>
                    </a:p>
                  </a:txBody>
                  <a:tcPr marT="45717" marB="45717"/>
                </a:tc>
                <a:tc>
                  <a:txBody>
                    <a:bodyPr/>
                    <a:lstStyle/>
                    <a:p>
                      <a:pPr algn="ctr"/>
                      <a:r>
                        <a:rPr lang="es-ES" sz="1400" dirty="0"/>
                        <a:t>40</a:t>
                      </a:r>
                    </a:p>
                  </a:txBody>
                  <a:tcPr marT="45717" marB="45717"/>
                </a:tc>
                <a:extLst>
                  <a:ext uri="{0D108BD9-81ED-4DB2-BD59-A6C34878D82A}">
                    <a16:rowId xmlns:a16="http://schemas.microsoft.com/office/drawing/2014/main" val="1633546471"/>
                  </a:ext>
                </a:extLst>
              </a:tr>
              <a:tr h="261390">
                <a:tc>
                  <a:txBody>
                    <a:bodyPr/>
                    <a:lstStyle/>
                    <a:p>
                      <a:r>
                        <a:rPr lang="es-ES" sz="1400" dirty="0" err="1"/>
                        <a:t>Estatina</a:t>
                      </a:r>
                      <a:r>
                        <a:rPr lang="es-ES" sz="1400" dirty="0"/>
                        <a:t> de intensidad alta</a:t>
                      </a:r>
                    </a:p>
                  </a:txBody>
                  <a:tcPr marT="45717" marB="45717"/>
                </a:tc>
                <a:tc>
                  <a:txBody>
                    <a:bodyPr/>
                    <a:lstStyle/>
                    <a:p>
                      <a:pPr algn="ctr"/>
                      <a:r>
                        <a:rPr lang="es-ES" sz="1400" dirty="0"/>
                        <a:t>50</a:t>
                      </a:r>
                    </a:p>
                  </a:txBody>
                  <a:tcPr marT="45717" marB="45717"/>
                </a:tc>
                <a:extLst>
                  <a:ext uri="{0D108BD9-81ED-4DB2-BD59-A6C34878D82A}">
                    <a16:rowId xmlns:a16="http://schemas.microsoft.com/office/drawing/2014/main" val="3737515308"/>
                  </a:ext>
                </a:extLst>
              </a:tr>
              <a:tr h="261390">
                <a:tc>
                  <a:txBody>
                    <a:bodyPr/>
                    <a:lstStyle/>
                    <a:p>
                      <a:r>
                        <a:rPr lang="es-ES" sz="1400" dirty="0" err="1"/>
                        <a:t>Ezetimiba</a:t>
                      </a:r>
                      <a:endParaRPr lang="es-ES" sz="1400" dirty="0"/>
                    </a:p>
                  </a:txBody>
                  <a:tcPr marT="45717" marB="45717"/>
                </a:tc>
                <a:tc>
                  <a:txBody>
                    <a:bodyPr/>
                    <a:lstStyle/>
                    <a:p>
                      <a:pPr algn="ctr"/>
                      <a:r>
                        <a:rPr lang="es-ES" sz="1400" dirty="0"/>
                        <a:t>20</a:t>
                      </a:r>
                    </a:p>
                  </a:txBody>
                  <a:tcPr marT="45717" marB="45717"/>
                </a:tc>
                <a:extLst>
                  <a:ext uri="{0D108BD9-81ED-4DB2-BD59-A6C34878D82A}">
                    <a16:rowId xmlns:a16="http://schemas.microsoft.com/office/drawing/2014/main" val="1430653339"/>
                  </a:ext>
                </a:extLst>
              </a:tr>
              <a:tr h="261390">
                <a:tc>
                  <a:txBody>
                    <a:bodyPr/>
                    <a:lstStyle/>
                    <a:p>
                      <a:r>
                        <a:rPr lang="es-ES" sz="1400" dirty="0"/>
                        <a:t>Inhibidor de PCSK9</a:t>
                      </a:r>
                    </a:p>
                  </a:txBody>
                  <a:tcPr marT="45717" marB="45717"/>
                </a:tc>
                <a:tc>
                  <a:txBody>
                    <a:bodyPr/>
                    <a:lstStyle/>
                    <a:p>
                      <a:pPr algn="ctr"/>
                      <a:r>
                        <a:rPr lang="es-ES" sz="1400" dirty="0"/>
                        <a:t>60</a:t>
                      </a:r>
                    </a:p>
                  </a:txBody>
                  <a:tcPr marT="45717" marB="45717"/>
                </a:tc>
                <a:extLst>
                  <a:ext uri="{0D108BD9-81ED-4DB2-BD59-A6C34878D82A}">
                    <a16:rowId xmlns:a16="http://schemas.microsoft.com/office/drawing/2014/main" val="1218626545"/>
                  </a:ext>
                </a:extLst>
              </a:tr>
              <a:tr h="261390">
                <a:tc>
                  <a:txBody>
                    <a:bodyPr/>
                    <a:lstStyle/>
                    <a:p>
                      <a:r>
                        <a:rPr lang="es-ES" sz="1400" dirty="0" err="1"/>
                        <a:t>Estatina</a:t>
                      </a:r>
                      <a:r>
                        <a:rPr lang="es-ES" sz="1400" dirty="0"/>
                        <a:t> de intensidad baja + </a:t>
                      </a:r>
                      <a:r>
                        <a:rPr lang="es-ES" sz="1400" dirty="0" err="1"/>
                        <a:t>ezetimiba</a:t>
                      </a:r>
                      <a:endParaRPr lang="es-ES" sz="1400" dirty="0"/>
                    </a:p>
                  </a:txBody>
                  <a:tcPr marT="45717" marB="45717"/>
                </a:tc>
                <a:tc>
                  <a:txBody>
                    <a:bodyPr/>
                    <a:lstStyle/>
                    <a:p>
                      <a:pPr algn="ctr"/>
                      <a:r>
                        <a:rPr lang="es-ES" sz="1400" dirty="0"/>
                        <a:t>44</a:t>
                      </a:r>
                    </a:p>
                  </a:txBody>
                  <a:tcPr marT="45717" marB="45717"/>
                </a:tc>
                <a:extLst>
                  <a:ext uri="{0D108BD9-81ED-4DB2-BD59-A6C34878D82A}">
                    <a16:rowId xmlns:a16="http://schemas.microsoft.com/office/drawing/2014/main" val="765170596"/>
                  </a:ext>
                </a:extLst>
              </a:tr>
              <a:tr h="261390">
                <a:tc>
                  <a:txBody>
                    <a:bodyPr/>
                    <a:lstStyle/>
                    <a:p>
                      <a:r>
                        <a:rPr lang="es-ES" sz="1400" dirty="0" err="1"/>
                        <a:t>Estatina</a:t>
                      </a:r>
                      <a:r>
                        <a:rPr lang="es-ES" sz="1400" dirty="0"/>
                        <a:t> de intensidad moderada + </a:t>
                      </a:r>
                      <a:r>
                        <a:rPr lang="es-ES" sz="1400" dirty="0" err="1"/>
                        <a:t>ezetimiba</a:t>
                      </a:r>
                      <a:endParaRPr lang="es-ES" sz="1400" dirty="0"/>
                    </a:p>
                  </a:txBody>
                  <a:tcPr marT="45717" marB="45717"/>
                </a:tc>
                <a:tc>
                  <a:txBody>
                    <a:bodyPr/>
                    <a:lstStyle/>
                    <a:p>
                      <a:pPr algn="ctr"/>
                      <a:r>
                        <a:rPr lang="es-ES" sz="1400" dirty="0"/>
                        <a:t>52</a:t>
                      </a:r>
                    </a:p>
                  </a:txBody>
                  <a:tcPr marT="45717" marB="45717"/>
                </a:tc>
                <a:extLst>
                  <a:ext uri="{0D108BD9-81ED-4DB2-BD59-A6C34878D82A}">
                    <a16:rowId xmlns:a16="http://schemas.microsoft.com/office/drawing/2014/main" val="1927370083"/>
                  </a:ext>
                </a:extLst>
              </a:tr>
              <a:tr h="261390">
                <a:tc>
                  <a:txBody>
                    <a:bodyPr/>
                    <a:lstStyle/>
                    <a:p>
                      <a:r>
                        <a:rPr lang="es-ES" sz="1400" dirty="0" err="1"/>
                        <a:t>Estatina</a:t>
                      </a:r>
                      <a:r>
                        <a:rPr lang="es-ES" sz="1400" dirty="0"/>
                        <a:t> de intensidad alta + </a:t>
                      </a:r>
                      <a:r>
                        <a:rPr lang="es-ES" sz="1400" dirty="0" err="1"/>
                        <a:t>ezetimiba</a:t>
                      </a:r>
                      <a:endParaRPr lang="es-ES" sz="1400" dirty="0"/>
                    </a:p>
                  </a:txBody>
                  <a:tcPr marT="45717" marB="45717"/>
                </a:tc>
                <a:tc>
                  <a:txBody>
                    <a:bodyPr/>
                    <a:lstStyle/>
                    <a:p>
                      <a:pPr algn="ctr"/>
                      <a:r>
                        <a:rPr lang="es-ES" sz="1400" dirty="0"/>
                        <a:t>60</a:t>
                      </a:r>
                    </a:p>
                  </a:txBody>
                  <a:tcPr marT="45717" marB="45717"/>
                </a:tc>
                <a:extLst>
                  <a:ext uri="{0D108BD9-81ED-4DB2-BD59-A6C34878D82A}">
                    <a16:rowId xmlns:a16="http://schemas.microsoft.com/office/drawing/2014/main" val="2096966617"/>
                  </a:ext>
                </a:extLst>
              </a:tr>
              <a:tr h="261390">
                <a:tc>
                  <a:txBody>
                    <a:bodyPr/>
                    <a:lstStyle/>
                    <a:p>
                      <a:r>
                        <a:rPr lang="es-ES" sz="1400" dirty="0" err="1"/>
                        <a:t>Estatina</a:t>
                      </a:r>
                      <a:r>
                        <a:rPr lang="es-ES" sz="1400" dirty="0"/>
                        <a:t> de intensidad baja + inhibidor de PCSK9</a:t>
                      </a:r>
                    </a:p>
                  </a:txBody>
                  <a:tcPr marT="45717" marB="45717"/>
                </a:tc>
                <a:tc>
                  <a:txBody>
                    <a:bodyPr/>
                    <a:lstStyle/>
                    <a:p>
                      <a:pPr algn="ctr"/>
                      <a:r>
                        <a:rPr lang="es-ES" sz="1400" dirty="0"/>
                        <a:t>72</a:t>
                      </a:r>
                    </a:p>
                  </a:txBody>
                  <a:tcPr marT="45717" marB="45717"/>
                </a:tc>
                <a:extLst>
                  <a:ext uri="{0D108BD9-81ED-4DB2-BD59-A6C34878D82A}">
                    <a16:rowId xmlns:a16="http://schemas.microsoft.com/office/drawing/2014/main" val="2665639743"/>
                  </a:ext>
                </a:extLst>
              </a:tr>
              <a:tr h="2613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err="1"/>
                        <a:t>Estatina</a:t>
                      </a:r>
                      <a:r>
                        <a:rPr lang="es-ES" sz="1400" dirty="0"/>
                        <a:t> de intensidad moderada + inhibidor de PCSK9</a:t>
                      </a:r>
                    </a:p>
                  </a:txBody>
                  <a:tcPr marT="45717" marB="45717"/>
                </a:tc>
                <a:tc>
                  <a:txBody>
                    <a:bodyPr/>
                    <a:lstStyle/>
                    <a:p>
                      <a:pPr algn="ctr"/>
                      <a:r>
                        <a:rPr lang="es-ES" sz="1400" dirty="0"/>
                        <a:t>76</a:t>
                      </a:r>
                    </a:p>
                  </a:txBody>
                  <a:tcPr marT="45717" marB="45717"/>
                </a:tc>
                <a:extLst>
                  <a:ext uri="{0D108BD9-81ED-4DB2-BD59-A6C34878D82A}">
                    <a16:rowId xmlns:a16="http://schemas.microsoft.com/office/drawing/2014/main" val="2142722674"/>
                  </a:ext>
                </a:extLst>
              </a:tr>
              <a:tr h="301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t>Estatina de intensidad alta + inhibidor de PCSK9</a:t>
                      </a:r>
                    </a:p>
                  </a:txBody>
                  <a:tcPr marT="45717" marB="45717"/>
                </a:tc>
                <a:tc>
                  <a:txBody>
                    <a:bodyPr/>
                    <a:lstStyle/>
                    <a:p>
                      <a:pPr algn="ctr"/>
                      <a:r>
                        <a:rPr lang="es-ES" sz="1400" dirty="0"/>
                        <a:t>80</a:t>
                      </a:r>
                    </a:p>
                  </a:txBody>
                  <a:tcPr marT="45717" marB="45717"/>
                </a:tc>
                <a:extLst>
                  <a:ext uri="{0D108BD9-81ED-4DB2-BD59-A6C34878D82A}">
                    <a16:rowId xmlns:a16="http://schemas.microsoft.com/office/drawing/2014/main" val="3073685295"/>
                  </a:ext>
                </a:extLst>
              </a:tr>
              <a:tr h="349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t>Estatina de intensidad baja + </a:t>
                      </a:r>
                      <a:r>
                        <a:rPr lang="es-ES" sz="1400" dirty="0" err="1"/>
                        <a:t>ezetimiba</a:t>
                      </a:r>
                      <a:r>
                        <a:rPr lang="es-ES" sz="1400" dirty="0"/>
                        <a:t> + inhibidor de PCSK9</a:t>
                      </a:r>
                    </a:p>
                  </a:txBody>
                  <a:tcPr marT="45717" marB="45717"/>
                </a:tc>
                <a:tc>
                  <a:txBody>
                    <a:bodyPr/>
                    <a:lstStyle/>
                    <a:p>
                      <a:pPr algn="ctr"/>
                      <a:r>
                        <a:rPr lang="es-ES" sz="1400" dirty="0"/>
                        <a:t>78</a:t>
                      </a:r>
                    </a:p>
                  </a:txBody>
                  <a:tcPr marT="45717" marB="45717"/>
                </a:tc>
                <a:extLst>
                  <a:ext uri="{0D108BD9-81ED-4DB2-BD59-A6C34878D82A}">
                    <a16:rowId xmlns:a16="http://schemas.microsoft.com/office/drawing/2014/main" val="853296415"/>
                  </a:ext>
                </a:extLst>
              </a:tr>
              <a:tr h="2613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err="1"/>
                        <a:t>Estatina</a:t>
                      </a:r>
                      <a:r>
                        <a:rPr lang="es-ES" sz="1400" dirty="0"/>
                        <a:t> de intensidad moderada + </a:t>
                      </a:r>
                      <a:r>
                        <a:rPr lang="es-ES" sz="1400" dirty="0" err="1"/>
                        <a:t>ezetimiba</a:t>
                      </a:r>
                      <a:r>
                        <a:rPr lang="es-ES" sz="1400" dirty="0"/>
                        <a:t> + inhibidor de PCSK9</a:t>
                      </a:r>
                    </a:p>
                  </a:txBody>
                  <a:tcPr marT="45717" marB="45717"/>
                </a:tc>
                <a:tc>
                  <a:txBody>
                    <a:bodyPr/>
                    <a:lstStyle/>
                    <a:p>
                      <a:pPr algn="ctr"/>
                      <a:r>
                        <a:rPr lang="es-ES" sz="1400" dirty="0"/>
                        <a:t>80</a:t>
                      </a:r>
                    </a:p>
                  </a:txBody>
                  <a:tcPr marT="45717" marB="45717"/>
                </a:tc>
                <a:extLst>
                  <a:ext uri="{0D108BD9-81ED-4DB2-BD59-A6C34878D82A}">
                    <a16:rowId xmlns:a16="http://schemas.microsoft.com/office/drawing/2014/main" val="1653582767"/>
                  </a:ext>
                </a:extLst>
              </a:tr>
              <a:tr h="2613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err="1"/>
                        <a:t>Estatina</a:t>
                      </a:r>
                      <a:r>
                        <a:rPr lang="es-ES" sz="1400" dirty="0"/>
                        <a:t> de intensidad alta + </a:t>
                      </a:r>
                      <a:r>
                        <a:rPr lang="es-ES" sz="1400" dirty="0" err="1"/>
                        <a:t>ezetimiba</a:t>
                      </a:r>
                      <a:r>
                        <a:rPr lang="es-ES" sz="1400" dirty="0"/>
                        <a:t> + inhibidor de PCSK9</a:t>
                      </a:r>
                    </a:p>
                  </a:txBody>
                  <a:tcPr marT="45717" marB="45717"/>
                </a:tc>
                <a:tc>
                  <a:txBody>
                    <a:bodyPr/>
                    <a:lstStyle/>
                    <a:p>
                      <a:pPr algn="ctr"/>
                      <a:r>
                        <a:rPr lang="es-ES" sz="1400" dirty="0"/>
                        <a:t>84</a:t>
                      </a:r>
                    </a:p>
                  </a:txBody>
                  <a:tcPr marT="45717" marB="45717"/>
                </a:tc>
                <a:extLst>
                  <a:ext uri="{0D108BD9-81ED-4DB2-BD59-A6C34878D82A}">
                    <a16:rowId xmlns:a16="http://schemas.microsoft.com/office/drawing/2014/main" val="3314707100"/>
                  </a:ext>
                </a:extLst>
              </a:tr>
            </a:tbl>
          </a:graphicData>
        </a:graphic>
      </p:graphicFrame>
      <p:sp>
        <p:nvSpPr>
          <p:cNvPr id="8230" name="TextBox 3">
            <a:extLst>
              <a:ext uri="{FF2B5EF4-FFF2-40B4-BE49-F238E27FC236}">
                <a16:creationId xmlns:a16="http://schemas.microsoft.com/office/drawing/2014/main" id="{962AB9FD-CD0B-2BA7-1EB5-201B4CC372B4}"/>
              </a:ext>
            </a:extLst>
          </p:cNvPr>
          <p:cNvSpPr txBox="1">
            <a:spLocks noChangeArrowheads="1"/>
          </p:cNvSpPr>
          <p:nvPr/>
        </p:nvSpPr>
        <p:spPr bwMode="auto">
          <a:xfrm>
            <a:off x="2396837" y="416429"/>
            <a:ext cx="73983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600" b="1" dirty="0">
                <a:solidFill>
                  <a:schemeClr val="accent1"/>
                </a:solidFill>
              </a:rPr>
              <a:t>Tabla: </a:t>
            </a:r>
            <a:r>
              <a:rPr lang="es-ES" altLang="es-ES" sz="1600" dirty="0"/>
              <a:t>Reducción teórica de lipoproteínas de baja densidad expresada en el porcentaje inducido por los fármacos en monoterapia o en combinación.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ED7EDB1C-9CA4-014E-980C-49719D8273F1}"/>
              </a:ext>
            </a:extLst>
          </p:cNvPr>
          <p:cNvSpPr txBox="1"/>
          <p:nvPr/>
        </p:nvSpPr>
        <p:spPr>
          <a:xfrm>
            <a:off x="545400" y="171450"/>
            <a:ext cx="8764855" cy="7591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Tratamiento eficiente: reducción del porcentaje de c-LDL al menor coste</a:t>
            </a:r>
          </a:p>
        </p:txBody>
      </p:sp>
      <p:sp>
        <p:nvSpPr>
          <p:cNvPr id="12" name="CuadroTexto 11">
            <a:extLst>
              <a:ext uri="{FF2B5EF4-FFF2-40B4-BE49-F238E27FC236}">
                <a16:creationId xmlns:a16="http://schemas.microsoft.com/office/drawing/2014/main" id="{61B5E7DF-6BBE-4549-9EC7-5A4EF59CA6ED}"/>
              </a:ext>
            </a:extLst>
          </p:cNvPr>
          <p:cNvSpPr txBox="1"/>
          <p:nvPr/>
        </p:nvSpPr>
        <p:spPr>
          <a:xfrm>
            <a:off x="545717" y="6409863"/>
            <a:ext cx="9872904"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dirty="0" err="1">
                <a:latin typeface="Arial" panose="020B0604020202020204" pitchFamily="34" charset="0"/>
                <a:cs typeface="Arial" panose="020B0604020202020204" pitchFamily="34" charset="0"/>
              </a:rPr>
              <a:t>Fácila</a:t>
            </a:r>
            <a:r>
              <a:rPr lang="es-ES" sz="750" dirty="0">
                <a:latin typeface="Arial" panose="020B0604020202020204" pitchFamily="34" charset="0"/>
                <a:cs typeface="Arial" panose="020B0604020202020204" pitchFamily="34" charset="0"/>
              </a:rPr>
              <a:t>-Rubio L, Pintó-Sala X, </a:t>
            </a:r>
            <a:r>
              <a:rPr lang="es-ES" sz="750" dirty="0" err="1">
                <a:latin typeface="Arial" panose="020B0604020202020204" pitchFamily="34" charset="0"/>
                <a:cs typeface="Arial" panose="020B0604020202020204" pitchFamily="34" charset="0"/>
              </a:rPr>
              <a:t>Cinza-Sanjurjo</a:t>
            </a:r>
            <a:r>
              <a:rPr lang="es-ES" sz="750" dirty="0">
                <a:latin typeface="Arial" panose="020B0604020202020204" pitchFamily="34" charset="0"/>
                <a:cs typeface="Arial" panose="020B0604020202020204" pitchFamily="34" charset="0"/>
              </a:rPr>
              <a:t> S, García-</a:t>
            </a:r>
            <a:r>
              <a:rPr lang="es-ES" sz="750" dirty="0" err="1">
                <a:latin typeface="Arial" panose="020B0604020202020204" pitchFamily="34" charset="0"/>
                <a:cs typeface="Arial" panose="020B0604020202020204" pitchFamily="34" charset="0"/>
              </a:rPr>
              <a:t>Goñi</a:t>
            </a:r>
            <a:r>
              <a:rPr lang="es-ES" sz="750" dirty="0">
                <a:latin typeface="Arial" panose="020B0604020202020204" pitchFamily="34" charset="0"/>
                <a:cs typeface="Arial" panose="020B0604020202020204" pitchFamily="34" charset="0"/>
              </a:rPr>
              <a:t> M, Cortés-Gil X, Martí-</a:t>
            </a:r>
            <a:r>
              <a:rPr lang="es-ES" sz="750" dirty="0" err="1">
                <a:latin typeface="Arial" panose="020B0604020202020204" pitchFamily="34" charset="0"/>
                <a:cs typeface="Arial" panose="020B0604020202020204" pitchFamily="34" charset="0"/>
              </a:rPr>
              <a:t>Ragué</a:t>
            </a:r>
            <a:r>
              <a:rPr lang="es-ES" sz="750" dirty="0">
                <a:latin typeface="Arial" panose="020B0604020202020204" pitchFamily="34" charset="0"/>
                <a:cs typeface="Arial" panose="020B0604020202020204" pitchFamily="34" charset="0"/>
              </a:rPr>
              <a:t> I, et al. Herramienta para la selección de la </a:t>
            </a:r>
            <a:r>
              <a:rPr lang="es-ES" sz="750" dirty="0" err="1">
                <a:latin typeface="Arial" panose="020B0604020202020204" pitchFamily="34" charset="0"/>
                <a:cs typeface="Arial" panose="020B0604020202020204" pitchFamily="34" charset="0"/>
              </a:rPr>
              <a:t>estatina</a:t>
            </a:r>
            <a:r>
              <a:rPr lang="es-ES" sz="750" dirty="0">
                <a:latin typeface="Arial" panose="020B0604020202020204" pitchFamily="34" charset="0"/>
                <a:cs typeface="Arial" panose="020B0604020202020204" pitchFamily="34" charset="0"/>
              </a:rPr>
              <a:t> más eficiente en pacientes con riesgo cardiovascular moderado, alto, muy alto o extremo en España. </a:t>
            </a:r>
            <a:r>
              <a:rPr lang="es-ES" sz="750" dirty="0" err="1">
                <a:latin typeface="Arial" panose="020B0604020202020204" pitchFamily="34" charset="0"/>
                <a:cs typeface="Arial" panose="020B0604020202020204" pitchFamily="34" charset="0"/>
              </a:rPr>
              <a:t>Rev</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Esp</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Econ</a:t>
            </a:r>
            <a:r>
              <a:rPr lang="es-ES" sz="750" dirty="0">
                <a:latin typeface="Arial" panose="020B0604020202020204" pitchFamily="34" charset="0"/>
                <a:cs typeface="Arial" panose="020B0604020202020204" pitchFamily="34" charset="0"/>
              </a:rPr>
              <a:t> Salud. 2019;14(3):606-17.</a:t>
            </a:r>
          </a:p>
        </p:txBody>
      </p:sp>
      <p:sp>
        <p:nvSpPr>
          <p:cNvPr id="13" name="CuadroTexto 12">
            <a:extLst>
              <a:ext uri="{FF2B5EF4-FFF2-40B4-BE49-F238E27FC236}">
                <a16:creationId xmlns:a16="http://schemas.microsoft.com/office/drawing/2014/main" id="{683B7EB0-7BDD-2F42-B5C5-FA4926593951}"/>
              </a:ext>
            </a:extLst>
          </p:cNvPr>
          <p:cNvSpPr txBox="1"/>
          <p:nvPr/>
        </p:nvSpPr>
        <p:spPr>
          <a:xfrm>
            <a:off x="545401" y="4971039"/>
            <a:ext cx="10948803" cy="1335920"/>
          </a:xfrm>
          <a:prstGeom prst="rect">
            <a:avLst/>
          </a:prstGeom>
          <a:noFill/>
          <a:ln w="12700" cap="flat">
            <a:solidFill>
              <a:srgbClr val="007AB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90000" rIns="306000" bIns="90000" numCol="1" spcCol="38100" rtlCol="0" anchor="ctr">
            <a:spAutoFit/>
          </a:bodyPr>
          <a:lstStyle/>
          <a:p>
            <a:pPr marL="228600" indent="-228600">
              <a:buFont typeface="Arial" panose="020B0604020202020204" pitchFamily="34" charset="0"/>
              <a:buChar char="•"/>
            </a:pPr>
            <a:r>
              <a:rPr lang="es-ES" sz="1500" b="1">
                <a:latin typeface="Arial" panose="020B0604020202020204" pitchFamily="34" charset="0"/>
                <a:cs typeface="Arial" panose="020B0604020202020204" pitchFamily="34" charset="0"/>
              </a:rPr>
              <a:t>Las estatinas más eficientes, en términos de coste por unidad porcentual reducida de c-LDL, son simvastatina </a:t>
            </a:r>
            <a:r>
              <a:rPr lang="fi-FI" sz="1500" b="1">
                <a:latin typeface="Arial" panose="020B0604020202020204" pitchFamily="34" charset="0"/>
                <a:cs typeface="Arial" panose="020B0604020202020204" pitchFamily="34" charset="0"/>
              </a:rPr>
              <a:t>(10, 20 y 40 mg), rosuvastatina (5, 10 y 20 mg) y </a:t>
            </a:r>
            <a:r>
              <a:rPr lang="es-ES" sz="1500" b="1">
                <a:latin typeface="Arial" panose="020B0604020202020204" pitchFamily="34" charset="0"/>
                <a:cs typeface="Arial" panose="020B0604020202020204" pitchFamily="34" charset="0"/>
              </a:rPr>
              <a:t>atorvastatina (20 y 40 mg). </a:t>
            </a:r>
          </a:p>
          <a:p>
            <a:pPr marL="228600" indent="-228600">
              <a:buFont typeface="Arial" panose="020B0604020202020204" pitchFamily="34" charset="0"/>
              <a:buChar char="•"/>
            </a:pPr>
            <a:r>
              <a:rPr lang="es-ES" sz="1500" b="1">
                <a:latin typeface="Arial" panose="020B0604020202020204" pitchFamily="34" charset="0"/>
                <a:cs typeface="Arial" panose="020B0604020202020204" pitchFamily="34" charset="0"/>
              </a:rPr>
              <a:t>Como tratamiento combinado con ezetimiba, la estatina claramente más eficiente es rosuvastatina 10 y 20 mg. </a:t>
            </a:r>
          </a:p>
          <a:p>
            <a:pPr marL="228600" indent="-228600">
              <a:buFont typeface="Arial" panose="020B0604020202020204" pitchFamily="34" charset="0"/>
              <a:buChar char="•"/>
            </a:pPr>
            <a:r>
              <a:rPr lang="es-ES" sz="1500" b="1">
                <a:latin typeface="Arial" panose="020B0604020202020204" pitchFamily="34" charset="0"/>
                <a:cs typeface="Arial" panose="020B0604020202020204" pitchFamily="34" charset="0"/>
              </a:rPr>
              <a:t>Por ello, la rosuvastatina constituiría una excelente alternativa terapéutica tanto en monoterapia como en combinación con ezetimiba por su potencia y su eficiencia. </a:t>
            </a:r>
          </a:p>
        </p:txBody>
      </p:sp>
      <p:pic>
        <p:nvPicPr>
          <p:cNvPr id="14" name="Imagen 13">
            <a:extLst>
              <a:ext uri="{FF2B5EF4-FFF2-40B4-BE49-F238E27FC236}">
                <a16:creationId xmlns:a16="http://schemas.microsoft.com/office/drawing/2014/main" id="{9E75DC74-125A-7946-BC0B-1C8F3BAB883F}"/>
              </a:ext>
            </a:extLst>
          </p:cNvPr>
          <p:cNvPicPr>
            <a:picLocks noChangeAspect="1"/>
          </p:cNvPicPr>
          <p:nvPr/>
        </p:nvPicPr>
        <p:blipFill>
          <a:blip r:embed="rId3"/>
          <a:stretch>
            <a:fillRect/>
          </a:stretch>
        </p:blipFill>
        <p:spPr>
          <a:xfrm>
            <a:off x="545400" y="1248473"/>
            <a:ext cx="5791846" cy="3624610"/>
          </a:xfrm>
          <a:prstGeom prst="rect">
            <a:avLst/>
          </a:prstGeom>
        </p:spPr>
      </p:pic>
      <p:pic>
        <p:nvPicPr>
          <p:cNvPr id="15" name="Imagen 14">
            <a:extLst>
              <a:ext uri="{FF2B5EF4-FFF2-40B4-BE49-F238E27FC236}">
                <a16:creationId xmlns:a16="http://schemas.microsoft.com/office/drawing/2014/main" id="{458786E4-ED25-E441-AFD5-02C055222723}"/>
              </a:ext>
            </a:extLst>
          </p:cNvPr>
          <p:cNvPicPr>
            <a:picLocks noChangeAspect="1"/>
          </p:cNvPicPr>
          <p:nvPr/>
        </p:nvPicPr>
        <p:blipFill>
          <a:blip r:embed="rId4"/>
          <a:stretch>
            <a:fillRect/>
          </a:stretch>
        </p:blipFill>
        <p:spPr>
          <a:xfrm>
            <a:off x="6507867" y="3446728"/>
            <a:ext cx="4986337" cy="1287481"/>
          </a:xfrm>
          <a:prstGeom prst="rect">
            <a:avLst/>
          </a:prstGeom>
          <a:ln w="12700">
            <a:solidFill>
              <a:srgbClr val="F04D0C"/>
            </a:solidFill>
          </a:ln>
        </p:spPr>
      </p:pic>
      <p:grpSp>
        <p:nvGrpSpPr>
          <p:cNvPr id="2" name="Grupo 1">
            <a:extLst>
              <a:ext uri="{FF2B5EF4-FFF2-40B4-BE49-F238E27FC236}">
                <a16:creationId xmlns:a16="http://schemas.microsoft.com/office/drawing/2014/main" id="{4716C9F6-B58B-9A48-928E-2D7F41F00638}"/>
              </a:ext>
            </a:extLst>
          </p:cNvPr>
          <p:cNvGrpSpPr/>
          <p:nvPr/>
        </p:nvGrpSpPr>
        <p:grpSpPr>
          <a:xfrm>
            <a:off x="6507866" y="1248473"/>
            <a:ext cx="4986339" cy="2080853"/>
            <a:chOff x="13015731" y="2118911"/>
            <a:chExt cx="9972677" cy="4548246"/>
          </a:xfrm>
        </p:grpSpPr>
        <p:pic>
          <p:nvPicPr>
            <p:cNvPr id="16" name="Imagen 15">
              <a:extLst>
                <a:ext uri="{FF2B5EF4-FFF2-40B4-BE49-F238E27FC236}">
                  <a16:creationId xmlns:a16="http://schemas.microsoft.com/office/drawing/2014/main" id="{BC52482D-5FF7-BA41-BA76-B8E6950B166A}"/>
                </a:ext>
              </a:extLst>
            </p:cNvPr>
            <p:cNvPicPr>
              <a:picLocks noChangeAspect="1"/>
            </p:cNvPicPr>
            <p:nvPr/>
          </p:nvPicPr>
          <p:blipFill>
            <a:blip r:embed="rId5"/>
            <a:stretch>
              <a:fillRect/>
            </a:stretch>
          </p:blipFill>
          <p:spPr>
            <a:xfrm>
              <a:off x="13015733" y="2118911"/>
              <a:ext cx="9972675" cy="4448175"/>
            </a:xfrm>
            <a:prstGeom prst="rect">
              <a:avLst/>
            </a:prstGeom>
          </p:spPr>
        </p:pic>
        <p:sp>
          <p:nvSpPr>
            <p:cNvPr id="17" name="Rectángulo 16">
              <a:extLst>
                <a:ext uri="{FF2B5EF4-FFF2-40B4-BE49-F238E27FC236}">
                  <a16:creationId xmlns:a16="http://schemas.microsoft.com/office/drawing/2014/main" id="{5148C8F3-B23A-D44C-BC9F-E90CB8E2C62F}"/>
                </a:ext>
              </a:extLst>
            </p:cNvPr>
            <p:cNvSpPr/>
            <p:nvPr/>
          </p:nvSpPr>
          <p:spPr>
            <a:xfrm>
              <a:off x="13015733" y="4458724"/>
              <a:ext cx="9972675" cy="650301"/>
            </a:xfrm>
            <a:prstGeom prst="rect">
              <a:avLst/>
            </a:prstGeom>
            <a:noFill/>
            <a:ln w="127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20" name="Rectángulo 19">
              <a:extLst>
                <a:ext uri="{FF2B5EF4-FFF2-40B4-BE49-F238E27FC236}">
                  <a16:creationId xmlns:a16="http://schemas.microsoft.com/office/drawing/2014/main" id="{38B8D436-49B2-ED4E-89C6-CCA288D1291B}"/>
                </a:ext>
              </a:extLst>
            </p:cNvPr>
            <p:cNvSpPr/>
            <p:nvPr/>
          </p:nvSpPr>
          <p:spPr>
            <a:xfrm>
              <a:off x="13015733" y="6016856"/>
              <a:ext cx="9972675" cy="650301"/>
            </a:xfrm>
            <a:prstGeom prst="rect">
              <a:avLst/>
            </a:prstGeom>
            <a:noFill/>
            <a:ln w="127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21" name="Rectángulo 20">
              <a:extLst>
                <a:ext uri="{FF2B5EF4-FFF2-40B4-BE49-F238E27FC236}">
                  <a16:creationId xmlns:a16="http://schemas.microsoft.com/office/drawing/2014/main" id="{242B82D1-98D2-0B4D-8819-A92853D2711B}"/>
                </a:ext>
              </a:extLst>
            </p:cNvPr>
            <p:cNvSpPr/>
            <p:nvPr/>
          </p:nvSpPr>
          <p:spPr>
            <a:xfrm>
              <a:off x="13015731" y="5187367"/>
              <a:ext cx="9972675" cy="650301"/>
            </a:xfrm>
            <a:prstGeom prst="rect">
              <a:avLst/>
            </a:prstGeom>
            <a:noFill/>
            <a:ln w="127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grpSp>
    </p:spTree>
    <p:extLst>
      <p:ext uri="{BB962C8B-B14F-4D97-AF65-F5344CB8AC3E}">
        <p14:creationId xmlns:p14="http://schemas.microsoft.com/office/powerpoint/2010/main" val="206601322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8512359B-019D-5443-94BE-743BC215997F}"/>
              </a:ext>
            </a:extLst>
          </p:cNvPr>
          <p:cNvSpPr txBox="1"/>
          <p:nvPr/>
        </p:nvSpPr>
        <p:spPr>
          <a:xfrm>
            <a:off x="545717" y="1620000"/>
            <a:ext cx="6576978"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l"/>
            <a:r>
              <a:rPr lang="es-ES" sz="1250" b="1">
                <a:latin typeface="Arial" panose="020B0604020202020204" pitchFamily="34" charset="0"/>
                <a:cs typeface="Arial" panose="020B0604020202020204" pitchFamily="34" charset="0"/>
              </a:rPr>
              <a:t>Interacciones farmacológicas de las estatinas</a:t>
            </a:r>
          </a:p>
        </p:txBody>
      </p:sp>
      <p:sp>
        <p:nvSpPr>
          <p:cNvPr id="14" name="CuadroTexto 13">
            <a:extLst>
              <a:ext uri="{FF2B5EF4-FFF2-40B4-BE49-F238E27FC236}">
                <a16:creationId xmlns:a16="http://schemas.microsoft.com/office/drawing/2014/main" id="{40B51B10-DFE3-9E4B-8C6B-21FD31A10C36}"/>
              </a:ext>
            </a:extLst>
          </p:cNvPr>
          <p:cNvSpPr txBox="1"/>
          <p:nvPr/>
        </p:nvSpPr>
        <p:spPr>
          <a:xfrm>
            <a:off x="545717" y="6409863"/>
            <a:ext cx="9872904"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dirty="0">
                <a:latin typeface="Arial" panose="020B0604020202020204" pitchFamily="34" charset="0"/>
                <a:cs typeface="Arial" panose="020B0604020202020204" pitchFamily="34" charset="0"/>
              </a:rPr>
              <a:t>Pascual V, Morales-Olivas F. Relevancia clínica de las interacciones. 2012. Disponible en: https://</a:t>
            </a:r>
            <a:r>
              <a:rPr lang="es-ES" sz="750" dirty="0" err="1">
                <a:latin typeface="Arial" panose="020B0604020202020204" pitchFamily="34" charset="0"/>
                <a:cs typeface="Arial" panose="020B0604020202020204" pitchFamily="34" charset="0"/>
              </a:rPr>
              <a:t>docplayer.es</a:t>
            </a:r>
            <a:r>
              <a:rPr lang="es-ES" sz="750" dirty="0">
                <a:latin typeface="Arial" panose="020B0604020202020204" pitchFamily="34" charset="0"/>
                <a:cs typeface="Arial" panose="020B0604020202020204" pitchFamily="34" charset="0"/>
              </a:rPr>
              <a:t>/70384229-Interaccions-farmacologiques-francisco-j-morales-olivas-departament-de-farmacologia-facultat-de-medicina-i-odontologia-universitat-de-valencia.html</a:t>
            </a:r>
          </a:p>
        </p:txBody>
      </p:sp>
      <p:grpSp>
        <p:nvGrpSpPr>
          <p:cNvPr id="2" name="Grupo 1">
            <a:extLst>
              <a:ext uri="{FF2B5EF4-FFF2-40B4-BE49-F238E27FC236}">
                <a16:creationId xmlns:a16="http://schemas.microsoft.com/office/drawing/2014/main" id="{7DA7F545-5A9D-3644-AC26-C9623DCC5D61}"/>
              </a:ext>
            </a:extLst>
          </p:cNvPr>
          <p:cNvGrpSpPr/>
          <p:nvPr/>
        </p:nvGrpSpPr>
        <p:grpSpPr>
          <a:xfrm>
            <a:off x="545716" y="2059882"/>
            <a:ext cx="6119579" cy="4280756"/>
            <a:chOff x="1091433" y="4440188"/>
            <a:chExt cx="11604923" cy="8369548"/>
          </a:xfrm>
        </p:grpSpPr>
        <p:pic>
          <p:nvPicPr>
            <p:cNvPr id="15" name="Imagen 14">
              <a:extLst>
                <a:ext uri="{FF2B5EF4-FFF2-40B4-BE49-F238E27FC236}">
                  <a16:creationId xmlns:a16="http://schemas.microsoft.com/office/drawing/2014/main" id="{0D8C93FE-DDCB-D14D-AAFC-C0C1B7B85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33" y="4440188"/>
              <a:ext cx="11586860" cy="8369548"/>
            </a:xfrm>
            <a:prstGeom prst="rect">
              <a:avLst/>
            </a:prstGeom>
          </p:spPr>
        </p:pic>
        <p:sp>
          <p:nvSpPr>
            <p:cNvPr id="16" name="Rectángulo 15">
              <a:extLst>
                <a:ext uri="{FF2B5EF4-FFF2-40B4-BE49-F238E27FC236}">
                  <a16:creationId xmlns:a16="http://schemas.microsoft.com/office/drawing/2014/main" id="{06EE5AE1-B8F3-7946-94C7-98DDB4F04F0F}"/>
                </a:ext>
              </a:extLst>
            </p:cNvPr>
            <p:cNvSpPr/>
            <p:nvPr/>
          </p:nvSpPr>
          <p:spPr>
            <a:xfrm>
              <a:off x="1109496" y="11023022"/>
              <a:ext cx="11586860" cy="581692"/>
            </a:xfrm>
            <a:prstGeom prst="rect">
              <a:avLst/>
            </a:prstGeom>
            <a:noFill/>
            <a:ln w="5715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grpSp>
      <p:sp>
        <p:nvSpPr>
          <p:cNvPr id="17" name="CuadroTexto 16">
            <a:extLst>
              <a:ext uri="{FF2B5EF4-FFF2-40B4-BE49-F238E27FC236}">
                <a16:creationId xmlns:a16="http://schemas.microsoft.com/office/drawing/2014/main" id="{3D99A92D-F7B2-474C-91E1-CE2275DA330D}"/>
              </a:ext>
            </a:extLst>
          </p:cNvPr>
          <p:cNvSpPr txBox="1"/>
          <p:nvPr/>
        </p:nvSpPr>
        <p:spPr>
          <a:xfrm>
            <a:off x="6772027" y="2026123"/>
            <a:ext cx="4761212" cy="1397819"/>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s-ES" sz="1250" b="1">
                <a:latin typeface="Arial" panose="020B0604020202020204" pitchFamily="34" charset="0"/>
                <a:cs typeface="Arial" panose="020B0604020202020204" pitchFamily="34" charset="0"/>
              </a:rPr>
              <a:t>Además de la potencia en la reducción de c-LDL, hay que tener en cuenta las interacciones farmacológicas. Así pues, teniendo en cuenta que la paciente estaba en tratamiento con sertralina, comprobamos que la simvastatina (tratamiento previo de la paciente) y la atorvastatina (la otra estatina de alta intensidad) deben usarse con precaución si se toma sertralina, mientras que la rosuvastatina es segura. </a:t>
            </a:r>
          </a:p>
        </p:txBody>
      </p:sp>
      <p:pic>
        <p:nvPicPr>
          <p:cNvPr id="18" name="Imagen 17">
            <a:extLst>
              <a:ext uri="{FF2B5EF4-FFF2-40B4-BE49-F238E27FC236}">
                <a16:creationId xmlns:a16="http://schemas.microsoft.com/office/drawing/2014/main" id="{DC1BF0C4-73BA-1447-8215-6932CB3C6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064" y="5236233"/>
            <a:ext cx="2732970" cy="1040905"/>
          </a:xfrm>
          <a:prstGeom prst="rect">
            <a:avLst/>
          </a:prstGeom>
          <a:ln w="12700">
            <a:solidFill>
              <a:schemeClr val="accent1">
                <a:lumMod val="75000"/>
              </a:schemeClr>
            </a:solidFill>
          </a:ln>
        </p:spPr>
      </p:pic>
      <p:sp>
        <p:nvSpPr>
          <p:cNvPr id="21" name="CuadroTexto 20">
            <a:extLst>
              <a:ext uri="{FF2B5EF4-FFF2-40B4-BE49-F238E27FC236}">
                <a16:creationId xmlns:a16="http://schemas.microsoft.com/office/drawing/2014/main" id="{0C25C82A-3A63-E244-AA8C-5F550AF2F943}"/>
              </a:ext>
            </a:extLst>
          </p:cNvPr>
          <p:cNvSpPr txBox="1"/>
          <p:nvPr/>
        </p:nvSpPr>
        <p:spPr>
          <a:xfrm>
            <a:off x="6897757" y="4429007"/>
            <a:ext cx="3747787" cy="100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Autofit/>
          </a:bodyPr>
          <a:lstStyle/>
          <a:p>
            <a:pPr algn="l"/>
            <a:r>
              <a:rPr lang="es-ES" sz="1000" b="1">
                <a:latin typeface="Arial" panose="020B0604020202020204" pitchFamily="34" charset="0"/>
                <a:cs typeface="Arial" panose="020B0604020202020204" pitchFamily="34" charset="0"/>
              </a:rPr>
              <a:t>No sobrepasar la dosis de:</a:t>
            </a:r>
          </a:p>
          <a:p>
            <a:pPr marL="228600" indent="-228600">
              <a:buFont typeface="Arial" panose="020B0604020202020204" pitchFamily="34" charset="0"/>
              <a:buChar char="•"/>
            </a:pPr>
            <a:r>
              <a:rPr lang="es-ES" sz="1000">
                <a:latin typeface="Arial" panose="020B0604020202020204" pitchFamily="34" charset="0"/>
                <a:cs typeface="Arial" panose="020B0604020202020204" pitchFamily="34" charset="0"/>
              </a:rPr>
              <a:t>40 mg/día, en monoterapia</a:t>
            </a:r>
          </a:p>
          <a:p>
            <a:pPr marL="228600" indent="-228600">
              <a:buFont typeface="Arial" panose="020B0604020202020204" pitchFamily="34" charset="0"/>
              <a:buChar char="•"/>
            </a:pPr>
            <a:r>
              <a:rPr lang="es-ES" sz="1000">
                <a:latin typeface="Arial" panose="020B0604020202020204" pitchFamily="34" charset="0"/>
                <a:cs typeface="Arial" panose="020B0604020202020204" pitchFamily="34" charset="0"/>
              </a:rPr>
              <a:t>20 mg/día, con amlodipino, amiodarona, ranolazina</a:t>
            </a:r>
          </a:p>
          <a:p>
            <a:pPr marL="228600" indent="-228600">
              <a:buFont typeface="Arial" panose="020B0604020202020204" pitchFamily="34" charset="0"/>
              <a:buChar char="•"/>
            </a:pPr>
            <a:r>
              <a:rPr lang="es-ES" sz="1000">
                <a:latin typeface="Arial" panose="020B0604020202020204" pitchFamily="34" charset="0"/>
                <a:cs typeface="Arial" panose="020B0604020202020204" pitchFamily="34" charset="0"/>
              </a:rPr>
              <a:t>10 mg/día con verapamilo o diltiazem </a:t>
            </a:r>
          </a:p>
        </p:txBody>
      </p:sp>
      <p:sp>
        <p:nvSpPr>
          <p:cNvPr id="22" name="CuadroTexto 21">
            <a:extLst>
              <a:ext uri="{FF2B5EF4-FFF2-40B4-BE49-F238E27FC236}">
                <a16:creationId xmlns:a16="http://schemas.microsoft.com/office/drawing/2014/main" id="{9F372AFA-CCF4-4241-AD14-E36D01EA645C}"/>
              </a:ext>
            </a:extLst>
          </p:cNvPr>
          <p:cNvSpPr txBox="1"/>
          <p:nvPr/>
        </p:nvSpPr>
        <p:spPr>
          <a:xfrm>
            <a:off x="6897757" y="3656206"/>
            <a:ext cx="3747787" cy="100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Autofit/>
          </a:bodyPr>
          <a:lstStyle/>
          <a:p>
            <a:pPr algn="l"/>
            <a:r>
              <a:rPr lang="es-ES" sz="1000" b="1">
                <a:latin typeface="Arial" panose="020B0604020202020204" pitchFamily="34" charset="0"/>
                <a:cs typeface="Arial" panose="020B0604020202020204" pitchFamily="34" charset="0"/>
              </a:rPr>
              <a:t>Además de las interacciones…</a:t>
            </a:r>
          </a:p>
          <a:p>
            <a:pPr algn="l"/>
            <a:endParaRPr lang="es-ES" sz="1000" b="1">
              <a:latin typeface="Arial" panose="020B0604020202020204" pitchFamily="34" charset="0"/>
              <a:cs typeface="Arial" panose="020B0604020202020204" pitchFamily="34" charset="0"/>
            </a:endParaRPr>
          </a:p>
          <a:p>
            <a:pPr algn="l"/>
            <a:endParaRPr lang="es-ES" sz="1000" b="1">
              <a:latin typeface="Arial" panose="020B0604020202020204" pitchFamily="34" charset="0"/>
              <a:cs typeface="Arial" panose="020B0604020202020204" pitchFamily="34" charset="0"/>
            </a:endParaRPr>
          </a:p>
          <a:p>
            <a:pPr algn="l"/>
            <a:r>
              <a:rPr lang="es-ES" sz="1000" b="1">
                <a:latin typeface="Arial" panose="020B0604020202020204" pitchFamily="34" charset="0"/>
                <a:cs typeface="Arial" panose="020B0604020202020204" pitchFamily="34" charset="0"/>
              </a:rPr>
              <a:t>Simvastatina</a:t>
            </a:r>
            <a:endParaRPr lang="es-ES" sz="1000">
              <a:latin typeface="Arial" panose="020B0604020202020204" pitchFamily="34" charset="0"/>
              <a:cs typeface="Arial" panose="020B0604020202020204" pitchFamily="34" charset="0"/>
            </a:endParaRPr>
          </a:p>
        </p:txBody>
      </p:sp>
      <p:sp>
        <p:nvSpPr>
          <p:cNvPr id="23" name="Flecha abajo 22">
            <a:extLst>
              <a:ext uri="{FF2B5EF4-FFF2-40B4-BE49-F238E27FC236}">
                <a16:creationId xmlns:a16="http://schemas.microsoft.com/office/drawing/2014/main" id="{307B2949-6537-144F-A1FA-EDCC18945009}"/>
              </a:ext>
            </a:extLst>
          </p:cNvPr>
          <p:cNvSpPr/>
          <p:nvPr/>
        </p:nvSpPr>
        <p:spPr>
          <a:xfrm>
            <a:off x="6946613" y="3894947"/>
            <a:ext cx="286259" cy="231731"/>
          </a:xfrm>
          <a:prstGeom prst="downArrow">
            <a:avLst/>
          </a:prstGeom>
          <a:solidFill>
            <a:srgbClr val="007AB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12" name="CuadroTexto 11">
            <a:extLst>
              <a:ext uri="{FF2B5EF4-FFF2-40B4-BE49-F238E27FC236}">
                <a16:creationId xmlns:a16="http://schemas.microsoft.com/office/drawing/2014/main" id="{3EC78A55-AE36-564E-88BD-7275B97D22F1}"/>
              </a:ext>
            </a:extLst>
          </p:cNvPr>
          <p:cNvSpPr txBox="1"/>
          <p:nvPr/>
        </p:nvSpPr>
        <p:spPr>
          <a:xfrm>
            <a:off x="545716" y="441960"/>
            <a:ext cx="8701821"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Evolución del caso: objetivo de c-LDL de la paciente</a:t>
            </a:r>
          </a:p>
        </p:txBody>
      </p:sp>
    </p:spTree>
    <p:extLst>
      <p:ext uri="{BB962C8B-B14F-4D97-AF65-F5344CB8AC3E}">
        <p14:creationId xmlns:p14="http://schemas.microsoft.com/office/powerpoint/2010/main" val="235895387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685E69C-C401-F945-B468-17603E3C25D3}"/>
              </a:ext>
            </a:extLst>
          </p:cNvPr>
          <p:cNvSpPr txBox="1"/>
          <p:nvPr/>
        </p:nvSpPr>
        <p:spPr>
          <a:xfrm>
            <a:off x="545716" y="4560982"/>
            <a:ext cx="10279600" cy="1912779"/>
          </a:xfrm>
          <a:prstGeom prst="rect">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000" tIns="162000" rIns="25400" bIns="25400" numCol="1" spcCol="38100" rtlCol="0" anchor="ctr">
            <a:spAutoFit/>
          </a:bodyPr>
          <a:lstStyle/>
          <a:p>
            <a:pPr algn="l"/>
            <a:r>
              <a:rPr lang="es-ES" sz="1600" b="1">
                <a:latin typeface="Arial" panose="020B0604020202020204" pitchFamily="34" charset="0"/>
                <a:cs typeface="Arial" panose="020B0604020202020204" pitchFamily="34" charset="0"/>
              </a:rPr>
              <a:t>Respuestas correctas: </a:t>
            </a:r>
            <a:r>
              <a:rPr lang="es-ES" sz="1600">
                <a:latin typeface="Arial" panose="020B0604020202020204" pitchFamily="34" charset="0"/>
                <a:cs typeface="Arial" panose="020B0604020202020204" pitchFamily="34" charset="0"/>
              </a:rPr>
              <a:t>D y E</a:t>
            </a:r>
          </a:p>
          <a:p>
            <a:pPr algn="l"/>
            <a:endParaRPr lang="es-ES" sz="1600">
              <a:latin typeface="Arial" panose="020B0604020202020204" pitchFamily="34" charset="0"/>
              <a:cs typeface="Arial" panose="020B0604020202020204" pitchFamily="34" charset="0"/>
            </a:endParaRPr>
          </a:p>
          <a:p>
            <a:pPr algn="l"/>
            <a:r>
              <a:rPr lang="es-ES" sz="1600">
                <a:latin typeface="Arial" panose="020B0604020202020204" pitchFamily="34" charset="0"/>
                <a:cs typeface="Arial" panose="020B0604020202020204" pitchFamily="34" charset="0"/>
              </a:rPr>
              <a:t>Teniendo en cuenta la presencia de HVI, los niveles de PA sistólica deben ser &lt;120-130 mmHg. Por ello, además de potenciar medidas higiénico-dietéticas, se recomienda el tratamiento con un bloqueador del sistema renina-angiotensina (inhibidor de la enzima convertidora de la angiotensina / antagonista de los receptores de la angiotensina II) combinado con un calcioantagonista o un diurético.</a:t>
            </a:r>
          </a:p>
          <a:p>
            <a:pPr algn="l"/>
            <a:endParaRPr lang="es-ES" sz="160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FFF945EA-A731-D141-B6ED-E968F6C367D7}"/>
              </a:ext>
            </a:extLst>
          </p:cNvPr>
          <p:cNvSpPr txBox="1"/>
          <p:nvPr/>
        </p:nvSpPr>
        <p:spPr>
          <a:xfrm>
            <a:off x="545718" y="1620000"/>
            <a:ext cx="11223495" cy="28487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Autofit/>
          </a:bodyPr>
          <a:lstStyle/>
          <a:p>
            <a:pPr algn="l"/>
            <a:r>
              <a:rPr lang="es-ES" sz="2000" b="1">
                <a:solidFill>
                  <a:schemeClr val="accent1">
                    <a:lumMod val="75000"/>
                  </a:schemeClr>
                </a:solidFill>
                <a:latin typeface="Arial" panose="020B0604020202020204" pitchFamily="34" charset="0"/>
                <a:cs typeface="Arial" panose="020B0604020202020204" pitchFamily="34" charset="0"/>
              </a:rPr>
              <a:t>La paciente mantiene niveles tensionales en torno a 154/95 mmHg en las mediciones realizadas en consulta y en la automedición y la monitorización ambulatoria realizadas, pese a la toma de candesartán 16 mg. ¿Realizarías algún ajuste farmacológico en su tratamiento, además del fomento de las medidas higiénico-dietéticas?</a:t>
            </a:r>
          </a:p>
          <a:p>
            <a:pPr algn="l"/>
            <a:endParaRPr lang="es-ES" sz="2300" b="1">
              <a:solidFill>
                <a:schemeClr val="accent1">
                  <a:lumMod val="75000"/>
                </a:schemeClr>
              </a:solidFill>
              <a:latin typeface="Arial" panose="020B0604020202020204" pitchFamily="34" charset="0"/>
              <a:cs typeface="Arial" panose="020B0604020202020204" pitchFamily="34" charset="0"/>
            </a:endParaRPr>
          </a:p>
          <a:p>
            <a:pPr marL="230188" indent="-230188"/>
            <a:r>
              <a:rPr lang="es-ES" sz="1300" b="1">
                <a:latin typeface="Arial" panose="020B0604020202020204" pitchFamily="34" charset="0"/>
                <a:cs typeface="Arial" panose="020B0604020202020204" pitchFamily="34" charset="0"/>
              </a:rPr>
              <a:t>A.	</a:t>
            </a:r>
            <a:r>
              <a:rPr lang="es-ES" sz="1300">
                <a:latin typeface="Arial" panose="020B0604020202020204" pitchFamily="34" charset="0"/>
                <a:cs typeface="Arial" panose="020B0604020202020204" pitchFamily="34" charset="0"/>
              </a:rPr>
              <a:t> No, está en niveles próximos a 150/90 mmHg, por lo que fomentaría la adherencia terapéutica y las medidas higiénico-dietéticas. </a:t>
            </a:r>
          </a:p>
          <a:p>
            <a:pPr marL="230188" indent="-230188"/>
            <a:r>
              <a:rPr lang="es-ES" sz="1300" b="1">
                <a:latin typeface="Arial" panose="020B0604020202020204" pitchFamily="34" charset="0"/>
                <a:cs typeface="Arial" panose="020B0604020202020204" pitchFamily="34" charset="0"/>
              </a:rPr>
              <a:t>B.	</a:t>
            </a:r>
            <a:r>
              <a:rPr lang="es-ES" sz="1300">
                <a:latin typeface="Arial" panose="020B0604020202020204" pitchFamily="34" charset="0"/>
                <a:cs typeface="Arial" panose="020B0604020202020204" pitchFamily="34" charset="0"/>
              </a:rPr>
              <a:t> Sí, los niveles tensionales deben ser inferiores a 140/90 mmHg, por lo que añadiría un calcioantagonista a su tratamiento. </a:t>
            </a:r>
          </a:p>
          <a:p>
            <a:pPr marL="230188" indent="-230188"/>
            <a:r>
              <a:rPr lang="es-ES" sz="1300" b="1">
                <a:latin typeface="Arial" panose="020B0604020202020204" pitchFamily="34" charset="0"/>
                <a:cs typeface="Arial" panose="020B0604020202020204" pitchFamily="34" charset="0"/>
              </a:rPr>
              <a:t>C.	</a:t>
            </a:r>
            <a:r>
              <a:rPr lang="es-ES" sz="1300">
                <a:latin typeface="Arial" panose="020B0604020202020204" pitchFamily="34" charset="0"/>
                <a:cs typeface="Arial" panose="020B0604020202020204" pitchFamily="34" charset="0"/>
              </a:rPr>
              <a:t> Sí, los niveles de PA sistólica deben ser inferiores a 130-140 mmHg, por lo que añadiría un calcioantagonista o un betabloqueante a su tratamiento. </a:t>
            </a:r>
          </a:p>
          <a:p>
            <a:pPr marL="230188" indent="-230188"/>
            <a:r>
              <a:rPr lang="es-ES" sz="1300" b="1">
                <a:latin typeface="Arial" panose="020B0604020202020204" pitchFamily="34" charset="0"/>
                <a:cs typeface="Arial" panose="020B0604020202020204" pitchFamily="34" charset="0"/>
              </a:rPr>
              <a:t>D.	</a:t>
            </a:r>
            <a:r>
              <a:rPr lang="es-ES" sz="1300">
                <a:latin typeface="Arial" panose="020B0604020202020204" pitchFamily="34" charset="0"/>
                <a:cs typeface="Arial" panose="020B0604020202020204" pitchFamily="34" charset="0"/>
              </a:rPr>
              <a:t> Sí, los niveles de PA sistólica deben ser inferiores a 120-130 mmHg, por lo que añadiría un diurético a su tratamiento. </a:t>
            </a:r>
          </a:p>
          <a:p>
            <a:pPr marL="230188" indent="-230188"/>
            <a:r>
              <a:rPr lang="es-ES" sz="1300" b="1">
                <a:latin typeface="Arial" panose="020B0604020202020204" pitchFamily="34" charset="0"/>
                <a:cs typeface="Arial" panose="020B0604020202020204" pitchFamily="34" charset="0"/>
              </a:rPr>
              <a:t>E.	</a:t>
            </a:r>
            <a:r>
              <a:rPr lang="es-ES" sz="1300">
                <a:latin typeface="Arial" panose="020B0604020202020204" pitchFamily="34" charset="0"/>
                <a:cs typeface="Arial" panose="020B0604020202020204" pitchFamily="34" charset="0"/>
              </a:rPr>
              <a:t> Sí, los niveles de PA sistólica deben ser inferiores a 120-130 mmHg, por lo que añadiría un calcioantagonista a su tratamiento. </a:t>
            </a:r>
          </a:p>
        </p:txBody>
      </p:sp>
      <p:sp>
        <p:nvSpPr>
          <p:cNvPr id="12" name="CuadroTexto 11">
            <a:extLst>
              <a:ext uri="{FF2B5EF4-FFF2-40B4-BE49-F238E27FC236}">
                <a16:creationId xmlns:a16="http://schemas.microsoft.com/office/drawing/2014/main" id="{F75E0385-10F6-D444-945C-A0BC8A33846B}"/>
              </a:ext>
            </a:extLst>
          </p:cNvPr>
          <p:cNvSpPr txBox="1"/>
          <p:nvPr/>
        </p:nvSpPr>
        <p:spPr>
          <a:xfrm>
            <a:off x="2643460" y="298889"/>
            <a:ext cx="4603225"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s-ES" sz="2300" b="1">
                <a:solidFill>
                  <a:schemeClr val="accent1">
                    <a:lumMod val="75000"/>
                  </a:schemeClr>
                </a:solidFill>
                <a:latin typeface="Arial" panose="020B0604020202020204" pitchFamily="34" charset="0"/>
                <a:cs typeface="Arial" panose="020B0604020202020204" pitchFamily="34" charset="0"/>
              </a:rPr>
              <a:t>Pregunta 5</a:t>
            </a:r>
            <a:endParaRPr lang="es-ES" sz="2300" b="1">
              <a:solidFill>
                <a:schemeClr val="accent1">
                  <a:lumMod val="75000"/>
                </a:schemeClr>
              </a:solidFill>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644028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9981" y="2570997"/>
            <a:ext cx="9872038" cy="1325563"/>
          </a:xfrm>
        </p:spPr>
        <p:txBody>
          <a:bodyPr anchor="t">
            <a:noAutofit/>
          </a:bodyPr>
          <a:lstStyle/>
          <a:p>
            <a:r>
              <a:rPr lang="es-ES_tradnl" sz="4800" dirty="0">
                <a:solidFill>
                  <a:srgbClr val="002060"/>
                </a:solidFill>
              </a:rPr>
              <a:t>CASO CLINICO HIPERTENSION</a:t>
            </a:r>
          </a:p>
        </p:txBody>
      </p:sp>
    </p:spTree>
    <p:extLst>
      <p:ext uri="{BB962C8B-B14F-4D97-AF65-F5344CB8AC3E}">
        <p14:creationId xmlns:p14="http://schemas.microsoft.com/office/powerpoint/2010/main" val="1355877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DC0D1100-FCEA-EB43-B1E2-CBC9C033280E}"/>
              </a:ext>
            </a:extLst>
          </p:cNvPr>
          <p:cNvSpPr txBox="1"/>
          <p:nvPr/>
        </p:nvSpPr>
        <p:spPr>
          <a:xfrm>
            <a:off x="545717" y="1381010"/>
            <a:ext cx="5935093"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250" b="1">
                <a:latin typeface="Arial" panose="020B0604020202020204" pitchFamily="34" charset="0"/>
                <a:cs typeface="Arial" panose="020B0604020202020204" pitchFamily="34" charset="0"/>
              </a:rPr>
              <a:t>Flujograma de los objetivos de PA sistólica y c-LDL en función del RCV</a:t>
            </a:r>
            <a:endParaRPr lang="es-ES" sz="1250" b="1" baseline="3000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65274826-F769-654E-AFE4-E1D56EF2A32F}"/>
              </a:ext>
            </a:extLst>
          </p:cNvPr>
          <p:cNvSpPr txBox="1"/>
          <p:nvPr/>
        </p:nvSpPr>
        <p:spPr>
          <a:xfrm>
            <a:off x="545717" y="6513772"/>
            <a:ext cx="9872904"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50" dirty="0">
                <a:latin typeface="Arial" panose="020B0604020202020204" pitchFamily="34" charset="0"/>
                <a:cs typeface="Arial" panose="020B0604020202020204" pitchFamily="34" charset="0"/>
              </a:rPr>
              <a:t>1. </a:t>
            </a:r>
            <a:r>
              <a:rPr lang="es-ES" sz="750" dirty="0" err="1">
                <a:latin typeface="Arial" panose="020B0604020202020204" pitchFamily="34" charset="0"/>
                <a:cs typeface="Arial" panose="020B0604020202020204" pitchFamily="34" charset="0"/>
              </a:rPr>
              <a:t>Visseren</a:t>
            </a:r>
            <a:r>
              <a:rPr lang="es-ES" sz="750" dirty="0">
                <a:latin typeface="Arial" panose="020B0604020202020204" pitchFamily="34" charset="0"/>
                <a:cs typeface="Arial" panose="020B0604020202020204" pitchFamily="34" charset="0"/>
              </a:rPr>
              <a:t> FLJ, Mach F, </a:t>
            </a:r>
            <a:r>
              <a:rPr lang="es-ES" sz="750" dirty="0" err="1">
                <a:latin typeface="Arial" panose="020B0604020202020204" pitchFamily="34" charset="0"/>
                <a:cs typeface="Arial" panose="020B0604020202020204" pitchFamily="34" charset="0"/>
              </a:rPr>
              <a:t>Smulders</a:t>
            </a:r>
            <a:r>
              <a:rPr lang="es-ES" sz="750" dirty="0">
                <a:latin typeface="Arial" panose="020B0604020202020204" pitchFamily="34" charset="0"/>
                <a:cs typeface="Arial" panose="020B0604020202020204" pitchFamily="34" charset="0"/>
              </a:rPr>
              <a:t> YM, Carballo D, </a:t>
            </a:r>
            <a:r>
              <a:rPr lang="es-ES" sz="750" dirty="0" err="1">
                <a:latin typeface="Arial" panose="020B0604020202020204" pitchFamily="34" charset="0"/>
                <a:cs typeface="Arial" panose="020B0604020202020204" pitchFamily="34" charset="0"/>
              </a:rPr>
              <a:t>Koskinas</a:t>
            </a:r>
            <a:r>
              <a:rPr lang="es-ES" sz="750" dirty="0">
                <a:latin typeface="Arial" panose="020B0604020202020204" pitchFamily="34" charset="0"/>
                <a:cs typeface="Arial" panose="020B0604020202020204" pitchFamily="34" charset="0"/>
              </a:rPr>
              <a:t> KC, </a:t>
            </a:r>
            <a:r>
              <a:rPr lang="es-ES" sz="750" dirty="0" err="1">
                <a:latin typeface="Arial" panose="020B0604020202020204" pitchFamily="34" charset="0"/>
                <a:cs typeface="Arial" panose="020B0604020202020204" pitchFamily="34" charset="0"/>
              </a:rPr>
              <a:t>Bäck</a:t>
            </a:r>
            <a:r>
              <a:rPr lang="es-ES" sz="750" dirty="0">
                <a:latin typeface="Arial" panose="020B0604020202020204" pitchFamily="34" charset="0"/>
                <a:cs typeface="Arial" panose="020B0604020202020204" pitchFamily="34" charset="0"/>
              </a:rPr>
              <a:t> M, et al. 2021 ESC </a:t>
            </a:r>
            <a:r>
              <a:rPr lang="es-ES" sz="750" dirty="0" err="1">
                <a:latin typeface="Arial" panose="020B0604020202020204" pitchFamily="34" charset="0"/>
                <a:cs typeface="Arial" panose="020B0604020202020204" pitchFamily="34" charset="0"/>
              </a:rPr>
              <a:t>Guidelines</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on</a:t>
            </a:r>
            <a:r>
              <a:rPr lang="es-ES" sz="750" dirty="0">
                <a:latin typeface="Arial" panose="020B0604020202020204" pitchFamily="34" charset="0"/>
                <a:cs typeface="Arial" panose="020B0604020202020204" pitchFamily="34" charset="0"/>
              </a:rPr>
              <a:t> cardiovascular </a:t>
            </a:r>
            <a:r>
              <a:rPr lang="es-ES" sz="750" dirty="0" err="1">
                <a:latin typeface="Arial" panose="020B0604020202020204" pitchFamily="34" charset="0"/>
                <a:cs typeface="Arial" panose="020B0604020202020204" pitchFamily="34" charset="0"/>
              </a:rPr>
              <a:t>disease</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prevention</a:t>
            </a:r>
            <a:r>
              <a:rPr lang="es-ES" sz="750" dirty="0">
                <a:latin typeface="Arial" panose="020B0604020202020204" pitchFamily="34" charset="0"/>
                <a:cs typeface="Arial" panose="020B0604020202020204" pitchFamily="34" charset="0"/>
              </a:rPr>
              <a:t> in </a:t>
            </a:r>
            <a:r>
              <a:rPr lang="es-ES" sz="750" dirty="0" err="1">
                <a:latin typeface="Arial" panose="020B0604020202020204" pitchFamily="34" charset="0"/>
                <a:cs typeface="Arial" panose="020B0604020202020204" pitchFamily="34" charset="0"/>
              </a:rPr>
              <a:t>clinical</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practice</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Eur</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Heart</a:t>
            </a:r>
            <a:r>
              <a:rPr lang="es-ES" sz="750" dirty="0">
                <a:latin typeface="Arial" panose="020B0604020202020204" pitchFamily="34" charset="0"/>
                <a:cs typeface="Arial" panose="020B0604020202020204" pitchFamily="34" charset="0"/>
              </a:rPr>
              <a:t> J. 2021;42(34):3227-337.</a:t>
            </a:r>
          </a:p>
          <a:p>
            <a:pPr algn="l"/>
            <a:r>
              <a:rPr lang="es-ES" sz="750" dirty="0">
                <a:latin typeface="Arial" panose="020B0604020202020204" pitchFamily="34" charset="0"/>
                <a:cs typeface="Arial" panose="020B0604020202020204" pitchFamily="34" charset="0"/>
              </a:rPr>
              <a:t>2. Williams B, </a:t>
            </a:r>
            <a:r>
              <a:rPr lang="es-ES" sz="750" dirty="0" err="1">
                <a:latin typeface="Arial" panose="020B0604020202020204" pitchFamily="34" charset="0"/>
                <a:cs typeface="Arial" panose="020B0604020202020204" pitchFamily="34" charset="0"/>
              </a:rPr>
              <a:t>Mancia</a:t>
            </a:r>
            <a:r>
              <a:rPr lang="es-ES" sz="750" dirty="0">
                <a:latin typeface="Arial" panose="020B0604020202020204" pitchFamily="34" charset="0"/>
                <a:cs typeface="Arial" panose="020B0604020202020204" pitchFamily="34" charset="0"/>
              </a:rPr>
              <a:t> G, </a:t>
            </a:r>
            <a:r>
              <a:rPr lang="es-ES" sz="750" dirty="0" err="1">
                <a:latin typeface="Arial" panose="020B0604020202020204" pitchFamily="34" charset="0"/>
                <a:cs typeface="Arial" panose="020B0604020202020204" pitchFamily="34" charset="0"/>
              </a:rPr>
              <a:t>Spiering</a:t>
            </a:r>
            <a:r>
              <a:rPr lang="es-ES" sz="750" dirty="0">
                <a:latin typeface="Arial" panose="020B0604020202020204" pitchFamily="34" charset="0"/>
                <a:cs typeface="Arial" panose="020B0604020202020204" pitchFamily="34" charset="0"/>
              </a:rPr>
              <a:t> W, </a:t>
            </a:r>
            <a:r>
              <a:rPr lang="es-ES" sz="750" dirty="0" err="1">
                <a:latin typeface="Arial" panose="020B0604020202020204" pitchFamily="34" charset="0"/>
                <a:cs typeface="Arial" panose="020B0604020202020204" pitchFamily="34" charset="0"/>
              </a:rPr>
              <a:t>Rosei</a:t>
            </a:r>
            <a:r>
              <a:rPr lang="es-ES" sz="750" dirty="0">
                <a:latin typeface="Arial" panose="020B0604020202020204" pitchFamily="34" charset="0"/>
                <a:cs typeface="Arial" panose="020B0604020202020204" pitchFamily="34" charset="0"/>
              </a:rPr>
              <a:t> EA, </a:t>
            </a:r>
            <a:r>
              <a:rPr lang="es-ES" sz="750" dirty="0" err="1">
                <a:latin typeface="Arial" panose="020B0604020202020204" pitchFamily="34" charset="0"/>
                <a:cs typeface="Arial" panose="020B0604020202020204" pitchFamily="34" charset="0"/>
              </a:rPr>
              <a:t>Azizi</a:t>
            </a:r>
            <a:r>
              <a:rPr lang="es-ES" sz="750" dirty="0">
                <a:latin typeface="Arial" panose="020B0604020202020204" pitchFamily="34" charset="0"/>
                <a:cs typeface="Arial" panose="020B0604020202020204" pitchFamily="34" charset="0"/>
              </a:rPr>
              <a:t> M, </a:t>
            </a:r>
            <a:r>
              <a:rPr lang="es-ES" sz="750" dirty="0" err="1">
                <a:latin typeface="Arial" panose="020B0604020202020204" pitchFamily="34" charset="0"/>
                <a:cs typeface="Arial" panose="020B0604020202020204" pitchFamily="34" charset="0"/>
              </a:rPr>
              <a:t>Burnier</a:t>
            </a:r>
            <a:r>
              <a:rPr lang="es-ES" sz="750" dirty="0">
                <a:latin typeface="Arial" panose="020B0604020202020204" pitchFamily="34" charset="0"/>
                <a:cs typeface="Arial" panose="020B0604020202020204" pitchFamily="34" charset="0"/>
              </a:rPr>
              <a:t> M, et al. Guía ESC/ESH 2018 sobre el diagnóstico y tratamiento de la hipertensión arterial. </a:t>
            </a:r>
            <a:r>
              <a:rPr lang="es-ES" sz="750" dirty="0" err="1">
                <a:latin typeface="Arial" panose="020B0604020202020204" pitchFamily="34" charset="0"/>
                <a:cs typeface="Arial" panose="020B0604020202020204" pitchFamily="34" charset="0"/>
              </a:rPr>
              <a:t>Rev</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Esp</a:t>
            </a:r>
            <a:r>
              <a:rPr lang="es-ES" sz="750" dirty="0">
                <a:latin typeface="Arial" panose="020B0604020202020204" pitchFamily="34" charset="0"/>
                <a:cs typeface="Arial" panose="020B0604020202020204" pitchFamily="34" charset="0"/>
              </a:rPr>
              <a:t> </a:t>
            </a:r>
            <a:r>
              <a:rPr lang="es-ES" sz="750" dirty="0" err="1">
                <a:latin typeface="Arial" panose="020B0604020202020204" pitchFamily="34" charset="0"/>
                <a:cs typeface="Arial" panose="020B0604020202020204" pitchFamily="34" charset="0"/>
              </a:rPr>
              <a:t>Cardiol</a:t>
            </a:r>
            <a:r>
              <a:rPr lang="es-ES" sz="750" dirty="0">
                <a:latin typeface="Arial" panose="020B0604020202020204" pitchFamily="34" charset="0"/>
                <a:cs typeface="Arial" panose="020B0604020202020204" pitchFamily="34" charset="0"/>
              </a:rPr>
              <a:t>. 2019;72(2):160.e1-78.</a:t>
            </a:r>
          </a:p>
        </p:txBody>
      </p:sp>
      <p:pic>
        <p:nvPicPr>
          <p:cNvPr id="21" name="Imagen 20">
            <a:extLst>
              <a:ext uri="{FF2B5EF4-FFF2-40B4-BE49-F238E27FC236}">
                <a16:creationId xmlns:a16="http://schemas.microsoft.com/office/drawing/2014/main" id="{DC9B674E-318C-9249-ABB8-1510C88EA043}"/>
              </a:ext>
            </a:extLst>
          </p:cNvPr>
          <p:cNvPicPr>
            <a:picLocks noChangeAspect="1"/>
          </p:cNvPicPr>
          <p:nvPr/>
        </p:nvPicPr>
        <p:blipFill>
          <a:blip r:embed="rId3"/>
          <a:stretch>
            <a:fillRect/>
          </a:stretch>
        </p:blipFill>
        <p:spPr>
          <a:xfrm>
            <a:off x="545718" y="5573080"/>
            <a:ext cx="3561216" cy="650349"/>
          </a:xfrm>
          <a:prstGeom prst="rect">
            <a:avLst/>
          </a:prstGeom>
        </p:spPr>
      </p:pic>
      <p:grpSp>
        <p:nvGrpSpPr>
          <p:cNvPr id="2" name="Grupo 1">
            <a:extLst>
              <a:ext uri="{FF2B5EF4-FFF2-40B4-BE49-F238E27FC236}">
                <a16:creationId xmlns:a16="http://schemas.microsoft.com/office/drawing/2014/main" id="{F3E82EF5-B940-ED41-85E3-D9CB694AF387}"/>
              </a:ext>
            </a:extLst>
          </p:cNvPr>
          <p:cNvGrpSpPr/>
          <p:nvPr/>
        </p:nvGrpSpPr>
        <p:grpSpPr>
          <a:xfrm>
            <a:off x="545717" y="1665816"/>
            <a:ext cx="3605296" cy="3296570"/>
            <a:chOff x="1091434" y="4383549"/>
            <a:chExt cx="6628364" cy="6060769"/>
          </a:xfrm>
        </p:grpSpPr>
        <p:pic>
          <p:nvPicPr>
            <p:cNvPr id="22" name="Imagen 21">
              <a:extLst>
                <a:ext uri="{FF2B5EF4-FFF2-40B4-BE49-F238E27FC236}">
                  <a16:creationId xmlns:a16="http://schemas.microsoft.com/office/drawing/2014/main" id="{B2F44AAD-3B45-144F-8342-3131C01DAAD5}"/>
                </a:ext>
              </a:extLst>
            </p:cNvPr>
            <p:cNvPicPr>
              <a:picLocks noChangeAspect="1"/>
            </p:cNvPicPr>
            <p:nvPr/>
          </p:nvPicPr>
          <p:blipFill>
            <a:blip r:embed="rId4"/>
            <a:stretch>
              <a:fillRect/>
            </a:stretch>
          </p:blipFill>
          <p:spPr>
            <a:xfrm>
              <a:off x="1091434" y="4383549"/>
              <a:ext cx="6628364" cy="6060769"/>
            </a:xfrm>
            <a:prstGeom prst="rect">
              <a:avLst/>
            </a:prstGeom>
          </p:spPr>
        </p:pic>
        <p:sp>
          <p:nvSpPr>
            <p:cNvPr id="23" name="Rectángulo 22">
              <a:extLst>
                <a:ext uri="{FF2B5EF4-FFF2-40B4-BE49-F238E27FC236}">
                  <a16:creationId xmlns:a16="http://schemas.microsoft.com/office/drawing/2014/main" id="{833CBF4D-5D9D-5942-8052-A340BFCDC276}"/>
                </a:ext>
              </a:extLst>
            </p:cNvPr>
            <p:cNvSpPr/>
            <p:nvPr/>
          </p:nvSpPr>
          <p:spPr>
            <a:xfrm>
              <a:off x="3340442" y="6789339"/>
              <a:ext cx="2207702" cy="546987"/>
            </a:xfrm>
            <a:prstGeom prst="rect">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24" name="Elipse 23">
              <a:extLst>
                <a:ext uri="{FF2B5EF4-FFF2-40B4-BE49-F238E27FC236}">
                  <a16:creationId xmlns:a16="http://schemas.microsoft.com/office/drawing/2014/main" id="{A9C01E34-7F59-0A42-8204-9C91BC0411FC}"/>
                </a:ext>
              </a:extLst>
            </p:cNvPr>
            <p:cNvSpPr/>
            <p:nvPr/>
          </p:nvSpPr>
          <p:spPr>
            <a:xfrm>
              <a:off x="3335237" y="6655029"/>
              <a:ext cx="665338" cy="769169"/>
            </a:xfrm>
            <a:prstGeom prst="ellipse">
              <a:avLst/>
            </a:prstGeom>
            <a:noFill/>
            <a:ln w="5715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25" name="Rectángulo redondeado 24">
              <a:extLst>
                <a:ext uri="{FF2B5EF4-FFF2-40B4-BE49-F238E27FC236}">
                  <a16:creationId xmlns:a16="http://schemas.microsoft.com/office/drawing/2014/main" id="{CB44319A-F929-8F48-9A63-21C5DF36407A}"/>
                </a:ext>
              </a:extLst>
            </p:cNvPr>
            <p:cNvSpPr/>
            <p:nvPr/>
          </p:nvSpPr>
          <p:spPr>
            <a:xfrm>
              <a:off x="2075881" y="9642727"/>
              <a:ext cx="1065185" cy="605178"/>
            </a:xfrm>
            <a:prstGeom prst="roundRect">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grpSp>
      <p:sp>
        <p:nvSpPr>
          <p:cNvPr id="26" name="Rectángulo 25">
            <a:extLst>
              <a:ext uri="{FF2B5EF4-FFF2-40B4-BE49-F238E27FC236}">
                <a16:creationId xmlns:a16="http://schemas.microsoft.com/office/drawing/2014/main" id="{2E7A108E-AF17-BB4F-95A9-24DA218E3775}"/>
              </a:ext>
            </a:extLst>
          </p:cNvPr>
          <p:cNvSpPr/>
          <p:nvPr/>
        </p:nvSpPr>
        <p:spPr>
          <a:xfrm>
            <a:off x="555657" y="6000766"/>
            <a:ext cx="3547714" cy="297517"/>
          </a:xfrm>
          <a:prstGeom prst="rect">
            <a:avLst/>
          </a:prstGeom>
          <a:noFill/>
          <a:ln w="7620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sp>
        <p:nvSpPr>
          <p:cNvPr id="28" name="CuadroTexto 27">
            <a:extLst>
              <a:ext uri="{FF2B5EF4-FFF2-40B4-BE49-F238E27FC236}">
                <a16:creationId xmlns:a16="http://schemas.microsoft.com/office/drawing/2014/main" id="{0B1F3662-CF54-A34F-9094-50F07401005E}"/>
              </a:ext>
            </a:extLst>
          </p:cNvPr>
          <p:cNvSpPr txBox="1"/>
          <p:nvPr/>
        </p:nvSpPr>
        <p:spPr>
          <a:xfrm>
            <a:off x="545717" y="5309056"/>
            <a:ext cx="5935093"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250" b="1">
                <a:latin typeface="Arial" panose="020B0604020202020204" pitchFamily="34" charset="0"/>
                <a:cs typeface="Arial" panose="020B0604020202020204" pitchFamily="34" charset="0"/>
              </a:rPr>
              <a:t>Recomendaciones tensionales para los pacientes con HVI</a:t>
            </a:r>
            <a:endParaRPr lang="es-ES" sz="1250" b="1" baseline="30000">
              <a:latin typeface="Arial" panose="020B0604020202020204" pitchFamily="34" charset="0"/>
              <a:cs typeface="Arial" panose="020B0604020202020204" pitchFamily="34" charset="0"/>
            </a:endParaRPr>
          </a:p>
        </p:txBody>
      </p:sp>
      <p:sp>
        <p:nvSpPr>
          <p:cNvPr id="29" name="CuadroTexto 28">
            <a:extLst>
              <a:ext uri="{FF2B5EF4-FFF2-40B4-BE49-F238E27FC236}">
                <a16:creationId xmlns:a16="http://schemas.microsoft.com/office/drawing/2014/main" id="{EB833155-9D75-044F-844B-1B31F3098D5A}"/>
              </a:ext>
            </a:extLst>
          </p:cNvPr>
          <p:cNvSpPr txBox="1"/>
          <p:nvPr/>
        </p:nvSpPr>
        <p:spPr>
          <a:xfrm>
            <a:off x="6340727" y="1412182"/>
            <a:ext cx="5935093" cy="243656"/>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1250" b="1">
                <a:latin typeface="Arial" panose="020B0604020202020204" pitchFamily="34" charset="0"/>
                <a:cs typeface="Arial" panose="020B0604020202020204" pitchFamily="34" charset="0"/>
              </a:rPr>
              <a:t>Estrategia de tratamiento farmacológico para la hipertensión arterial</a:t>
            </a:r>
            <a:endParaRPr lang="es-ES" sz="1250" b="1" baseline="30000">
              <a:latin typeface="Arial" panose="020B06040202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30ECC818-BAB7-914E-9CF5-A861709CBEE9}"/>
              </a:ext>
            </a:extLst>
          </p:cNvPr>
          <p:cNvSpPr txBox="1"/>
          <p:nvPr/>
        </p:nvSpPr>
        <p:spPr>
          <a:xfrm>
            <a:off x="5212080" y="5354351"/>
            <a:ext cx="6229350" cy="743793"/>
          </a:xfrm>
          <a:prstGeom prst="rect">
            <a:avLst/>
          </a:prstGeom>
          <a:noFill/>
          <a:ln w="12700" cap="flat">
            <a:solidFill>
              <a:srgbClr val="007AB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900" b="1">
                <a:latin typeface="Arial" panose="020B0604020202020204" pitchFamily="34" charset="0"/>
                <a:cs typeface="Arial" panose="020B0604020202020204" pitchFamily="34" charset="0"/>
                <a:sym typeface="Helvetica Neue"/>
              </a:rPr>
              <a:t>En un primer momento, teniendo en cuenta el SCORE2 de la paciente, el objetivo tensional debería ser PA </a:t>
            </a:r>
            <a:r>
              <a:rPr lang="es-ES" sz="900" b="1">
                <a:latin typeface="Arial" panose="020B0604020202020204" pitchFamily="34" charset="0"/>
                <a:cs typeface="Arial" panose="020B0604020202020204" pitchFamily="34" charset="0"/>
              </a:rPr>
              <a:t>sistólica</a:t>
            </a:r>
            <a:r>
              <a:rPr lang="es-ES" sz="900" b="1">
                <a:latin typeface="Arial" panose="020B0604020202020204" pitchFamily="34" charset="0"/>
                <a:cs typeface="Arial" panose="020B0604020202020204" pitchFamily="34" charset="0"/>
                <a:sym typeface="Helvetica Neue"/>
              </a:rPr>
              <a:t> &lt;140 mmHg,</a:t>
            </a:r>
            <a:r>
              <a:rPr lang="es-ES" sz="900" b="1">
                <a:latin typeface="Arial" panose="020B0604020202020204" pitchFamily="34" charset="0"/>
                <a:cs typeface="Arial" panose="020B0604020202020204" pitchFamily="34" charset="0"/>
              </a:rPr>
              <a:t> intentando llegar a 130 mmHg si hay buena tolerancia. Sin embargo, ante la existencia de HVI en el ECG, el objetivo tensional debería ser más estricto (PA sistólica 120-130 mmHg).</a:t>
            </a:r>
          </a:p>
          <a:p>
            <a:pPr algn="ctr" defTabSz="1219169" hangingPunct="0"/>
            <a:r>
              <a:rPr lang="es-ES" sz="900" b="1">
                <a:latin typeface="Arial" panose="020B0604020202020204" pitchFamily="34" charset="0"/>
                <a:cs typeface="Arial" panose="020B0604020202020204" pitchFamily="34" charset="0"/>
              </a:rPr>
              <a:t>Por este motivo, lo mejor sería terapia combinada con inhibidor de la enzima convertidora de la angiotensina (IECA) o antagonista de los receptores de la angiotensina II (ARA-II) + calcioantagonista o diurético.</a:t>
            </a:r>
          </a:p>
        </p:txBody>
      </p:sp>
      <p:grpSp>
        <p:nvGrpSpPr>
          <p:cNvPr id="3" name="Grupo 2">
            <a:extLst>
              <a:ext uri="{FF2B5EF4-FFF2-40B4-BE49-F238E27FC236}">
                <a16:creationId xmlns:a16="http://schemas.microsoft.com/office/drawing/2014/main" id="{2EB1C6DE-5711-7C46-AC5F-3DEABBB13A29}"/>
              </a:ext>
            </a:extLst>
          </p:cNvPr>
          <p:cNvGrpSpPr/>
          <p:nvPr/>
        </p:nvGrpSpPr>
        <p:grpSpPr>
          <a:xfrm>
            <a:off x="6444637" y="1763514"/>
            <a:ext cx="4097012" cy="3211592"/>
            <a:chOff x="12681454" y="4459982"/>
            <a:chExt cx="7481066" cy="5864305"/>
          </a:xfrm>
        </p:grpSpPr>
        <p:pic>
          <p:nvPicPr>
            <p:cNvPr id="31" name="Imagen 30">
              <a:extLst>
                <a:ext uri="{FF2B5EF4-FFF2-40B4-BE49-F238E27FC236}">
                  <a16:creationId xmlns:a16="http://schemas.microsoft.com/office/drawing/2014/main" id="{536156B9-7C12-5143-B840-A0E1EF29B367}"/>
                </a:ext>
              </a:extLst>
            </p:cNvPr>
            <p:cNvPicPr>
              <a:picLocks noChangeAspect="1"/>
            </p:cNvPicPr>
            <p:nvPr/>
          </p:nvPicPr>
          <p:blipFill>
            <a:blip r:embed="rId5"/>
            <a:stretch>
              <a:fillRect/>
            </a:stretch>
          </p:blipFill>
          <p:spPr>
            <a:xfrm>
              <a:off x="12681454" y="4459982"/>
              <a:ext cx="7481066" cy="5864305"/>
            </a:xfrm>
            <a:prstGeom prst="rect">
              <a:avLst/>
            </a:prstGeom>
          </p:spPr>
        </p:pic>
        <p:sp>
          <p:nvSpPr>
            <p:cNvPr id="32" name="Rectángulo redondeado 31">
              <a:extLst>
                <a:ext uri="{FF2B5EF4-FFF2-40B4-BE49-F238E27FC236}">
                  <a16:creationId xmlns:a16="http://schemas.microsoft.com/office/drawing/2014/main" id="{55ECC7DD-533F-6740-AC42-F32BE039FAA5}"/>
                </a:ext>
              </a:extLst>
            </p:cNvPr>
            <p:cNvSpPr/>
            <p:nvPr/>
          </p:nvSpPr>
          <p:spPr>
            <a:xfrm>
              <a:off x="15419544" y="4609610"/>
              <a:ext cx="4445794" cy="601054"/>
            </a:xfrm>
            <a:prstGeom prst="roundRect">
              <a:avLst/>
            </a:prstGeom>
            <a:noFill/>
            <a:ln w="57150" cap="flat">
              <a:solidFill>
                <a:srgbClr val="F04D0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s-ES" sz="1600">
                <a:solidFill>
                  <a:srgbClr val="FFFFFF"/>
                </a:solidFill>
                <a:latin typeface="Helvetica 65 Medium"/>
                <a:ea typeface="Helvetica 65 Medium"/>
                <a:cs typeface="Helvetica 65 Medium"/>
                <a:sym typeface="Helvetica Neue Medium"/>
              </a:endParaRPr>
            </a:p>
          </p:txBody>
        </p:sp>
      </p:grpSp>
      <p:sp>
        <p:nvSpPr>
          <p:cNvPr id="16" name="CuadroTexto 15">
            <a:extLst>
              <a:ext uri="{FF2B5EF4-FFF2-40B4-BE49-F238E27FC236}">
                <a16:creationId xmlns:a16="http://schemas.microsoft.com/office/drawing/2014/main" id="{2AC6E663-75A2-4345-8B98-31F6D71C0FA4}"/>
              </a:ext>
            </a:extLst>
          </p:cNvPr>
          <p:cNvSpPr txBox="1"/>
          <p:nvPr/>
        </p:nvSpPr>
        <p:spPr>
          <a:xfrm>
            <a:off x="545717" y="389192"/>
            <a:ext cx="8285096"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Evolución del caso: objetivos tensionales a lograr</a:t>
            </a:r>
          </a:p>
        </p:txBody>
      </p:sp>
      <p:sp>
        <p:nvSpPr>
          <p:cNvPr id="18" name="CuadroTexto 17">
            <a:extLst>
              <a:ext uri="{FF2B5EF4-FFF2-40B4-BE49-F238E27FC236}">
                <a16:creationId xmlns:a16="http://schemas.microsoft.com/office/drawing/2014/main" id="{69EA7B6C-BC16-4AC8-9294-E28D09317629}"/>
              </a:ext>
            </a:extLst>
          </p:cNvPr>
          <p:cNvSpPr txBox="1"/>
          <p:nvPr/>
        </p:nvSpPr>
        <p:spPr>
          <a:xfrm>
            <a:off x="628845" y="5059453"/>
            <a:ext cx="677603"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750">
                <a:latin typeface="Arial" panose="020B0604020202020204" pitchFamily="34" charset="0"/>
                <a:cs typeface="Arial" panose="020B0604020202020204" pitchFamily="34" charset="0"/>
              </a:rPr>
              <a:t>Fuente: ref. 1.</a:t>
            </a:r>
          </a:p>
        </p:txBody>
      </p:sp>
      <p:sp>
        <p:nvSpPr>
          <p:cNvPr id="27" name="CuadroTexto 26">
            <a:extLst>
              <a:ext uri="{FF2B5EF4-FFF2-40B4-BE49-F238E27FC236}">
                <a16:creationId xmlns:a16="http://schemas.microsoft.com/office/drawing/2014/main" id="{228A4785-B037-44BA-B3C7-5C1A8A7671EA}"/>
              </a:ext>
            </a:extLst>
          </p:cNvPr>
          <p:cNvSpPr txBox="1"/>
          <p:nvPr/>
        </p:nvSpPr>
        <p:spPr>
          <a:xfrm>
            <a:off x="545717" y="6285585"/>
            <a:ext cx="677603"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750">
                <a:latin typeface="Arial" panose="020B0604020202020204" pitchFamily="34" charset="0"/>
                <a:cs typeface="Arial" panose="020B0604020202020204" pitchFamily="34" charset="0"/>
              </a:rPr>
              <a:t>Fuente: ref. 2.</a:t>
            </a:r>
          </a:p>
        </p:txBody>
      </p:sp>
      <p:sp>
        <p:nvSpPr>
          <p:cNvPr id="33" name="CuadroTexto 32">
            <a:extLst>
              <a:ext uri="{FF2B5EF4-FFF2-40B4-BE49-F238E27FC236}">
                <a16:creationId xmlns:a16="http://schemas.microsoft.com/office/drawing/2014/main" id="{D4E5C4E9-D3D8-41D0-9450-A5AC651056DC}"/>
              </a:ext>
            </a:extLst>
          </p:cNvPr>
          <p:cNvSpPr txBox="1"/>
          <p:nvPr/>
        </p:nvSpPr>
        <p:spPr>
          <a:xfrm>
            <a:off x="7313659" y="5031748"/>
            <a:ext cx="677603" cy="16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s-ES" sz="750">
                <a:latin typeface="Arial" panose="020B0604020202020204" pitchFamily="34" charset="0"/>
                <a:cs typeface="Arial" panose="020B0604020202020204" pitchFamily="34" charset="0"/>
              </a:rPr>
              <a:t>Fuente: ref. 2.</a:t>
            </a:r>
          </a:p>
        </p:txBody>
      </p:sp>
    </p:spTree>
    <p:extLst>
      <p:ext uri="{BB962C8B-B14F-4D97-AF65-F5344CB8AC3E}">
        <p14:creationId xmlns:p14="http://schemas.microsoft.com/office/powerpoint/2010/main" val="344501739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D4A0D39A-B342-4822-A930-2E834E8665EE}"/>
              </a:ext>
            </a:extLst>
          </p:cNvPr>
          <p:cNvSpPr/>
          <p:nvPr/>
        </p:nvSpPr>
        <p:spPr>
          <a:xfrm>
            <a:off x="266411" y="1303346"/>
            <a:ext cx="3327400" cy="533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s-ES" dirty="0"/>
              <a:t>Hipercolesterolemia Severa (1,2)</a:t>
            </a:r>
          </a:p>
        </p:txBody>
      </p:sp>
      <p:sp>
        <p:nvSpPr>
          <p:cNvPr id="5" name="Rectángulo: esquinas redondeadas 2">
            <a:extLst>
              <a:ext uri="{FF2B5EF4-FFF2-40B4-BE49-F238E27FC236}">
                <a16:creationId xmlns:a16="http://schemas.microsoft.com/office/drawing/2014/main" id="{016B7555-F1E2-CC47-94ED-C5666940A2FC}"/>
              </a:ext>
            </a:extLst>
          </p:cNvPr>
          <p:cNvSpPr/>
          <p:nvPr/>
        </p:nvSpPr>
        <p:spPr>
          <a:xfrm>
            <a:off x="266411" y="3227396"/>
            <a:ext cx="3327400" cy="5334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s-ES" dirty="0"/>
              <a:t>Enfermedad ateroesclerótica sin FRCV</a:t>
            </a:r>
          </a:p>
        </p:txBody>
      </p:sp>
      <p:cxnSp>
        <p:nvCxnSpPr>
          <p:cNvPr id="15" name="Straight Arrow Connector 14">
            <a:extLst>
              <a:ext uri="{FF2B5EF4-FFF2-40B4-BE49-F238E27FC236}">
                <a16:creationId xmlns:a16="http://schemas.microsoft.com/office/drawing/2014/main" id="{0A6AC74E-F5F6-4347-B1CF-F7C10528AE9A}"/>
              </a:ext>
            </a:extLst>
          </p:cNvPr>
          <p:cNvCxnSpPr>
            <a:cxnSpLocks/>
          </p:cNvCxnSpPr>
          <p:nvPr/>
        </p:nvCxnSpPr>
        <p:spPr>
          <a:xfrm>
            <a:off x="3660486" y="1644658"/>
            <a:ext cx="928688" cy="0"/>
          </a:xfrm>
          <a:prstGeom prst="straightConnector1">
            <a:avLst/>
          </a:prstGeom>
          <a:ln w="57150">
            <a:solidFill>
              <a:srgbClr val="F05B2E"/>
            </a:solidFill>
            <a:tailEnd type="triangle"/>
          </a:ln>
        </p:spPr>
        <p:style>
          <a:lnRef idx="1">
            <a:schemeClr val="accent1"/>
          </a:lnRef>
          <a:fillRef idx="0">
            <a:schemeClr val="accent1"/>
          </a:fillRef>
          <a:effectRef idx="0">
            <a:schemeClr val="accent1"/>
          </a:effectRef>
          <a:fontRef idx="minor">
            <a:schemeClr val="tx1"/>
          </a:fontRef>
        </p:style>
      </p:cxnSp>
      <p:sp>
        <p:nvSpPr>
          <p:cNvPr id="19" name="Rectángulo: esquinas redondeadas 2">
            <a:extLst>
              <a:ext uri="{FF2B5EF4-FFF2-40B4-BE49-F238E27FC236}">
                <a16:creationId xmlns:a16="http://schemas.microsoft.com/office/drawing/2014/main" id="{667D7BB5-6339-BD45-8BC0-6B479ECF7D3D}"/>
              </a:ext>
            </a:extLst>
          </p:cNvPr>
          <p:cNvSpPr/>
          <p:nvPr/>
        </p:nvSpPr>
        <p:spPr>
          <a:xfrm>
            <a:off x="266411" y="4330708"/>
            <a:ext cx="3327400" cy="969963"/>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s-ES" dirty="0" err="1"/>
              <a:t>Dislipemia</a:t>
            </a:r>
            <a:r>
              <a:rPr lang="es-ES" dirty="0"/>
              <a:t> Mixta ( Colesterol 200 mg/dl y Triglicéridos &gt; 200 mg/</a:t>
            </a:r>
            <a:r>
              <a:rPr lang="es-ES" dirty="0" err="1"/>
              <a:t>dll</a:t>
            </a:r>
            <a:r>
              <a:rPr lang="es-ES" dirty="0"/>
              <a:t> </a:t>
            </a:r>
          </a:p>
        </p:txBody>
      </p:sp>
      <p:sp>
        <p:nvSpPr>
          <p:cNvPr id="21" name="Rectángulo: esquinas redondeadas 2">
            <a:extLst>
              <a:ext uri="{FF2B5EF4-FFF2-40B4-BE49-F238E27FC236}">
                <a16:creationId xmlns:a16="http://schemas.microsoft.com/office/drawing/2014/main" id="{F474ED26-42AE-D445-AE80-917FC1133168}"/>
              </a:ext>
            </a:extLst>
          </p:cNvPr>
          <p:cNvSpPr/>
          <p:nvPr/>
        </p:nvSpPr>
        <p:spPr>
          <a:xfrm>
            <a:off x="10143836" y="1287471"/>
            <a:ext cx="1920875" cy="54768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es-ES" sz="1400" dirty="0"/>
              <a:t>Derivación a Unidad de Lípidos</a:t>
            </a:r>
          </a:p>
        </p:txBody>
      </p:sp>
      <p:sp>
        <p:nvSpPr>
          <p:cNvPr id="25" name="Triangle 24">
            <a:extLst>
              <a:ext uri="{FF2B5EF4-FFF2-40B4-BE49-F238E27FC236}">
                <a16:creationId xmlns:a16="http://schemas.microsoft.com/office/drawing/2014/main" id="{DA852BE3-237D-5C48-972B-4C36A9A654DA}"/>
              </a:ext>
            </a:extLst>
          </p:cNvPr>
          <p:cNvSpPr/>
          <p:nvPr/>
        </p:nvSpPr>
        <p:spPr>
          <a:xfrm rot="5400000">
            <a:off x="7342692" y="986640"/>
            <a:ext cx="333375" cy="268288"/>
          </a:xfrm>
          <a:prstGeom prst="triangle">
            <a:avLst/>
          </a:prstGeom>
          <a:solidFill>
            <a:srgbClr val="F05B2E"/>
          </a:solidFill>
          <a:ln>
            <a:solidFill>
              <a:srgbClr val="F05B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27" name="Triangle 26">
            <a:extLst>
              <a:ext uri="{FF2B5EF4-FFF2-40B4-BE49-F238E27FC236}">
                <a16:creationId xmlns:a16="http://schemas.microsoft.com/office/drawing/2014/main" id="{F267B6EB-1DCF-8046-93F7-FF88C42EA5E0}"/>
              </a:ext>
            </a:extLst>
          </p:cNvPr>
          <p:cNvSpPr/>
          <p:nvPr/>
        </p:nvSpPr>
        <p:spPr>
          <a:xfrm rot="5400000">
            <a:off x="7329992" y="1534327"/>
            <a:ext cx="333375" cy="268288"/>
          </a:xfrm>
          <a:prstGeom prst="triangle">
            <a:avLst/>
          </a:prstGeom>
          <a:solidFill>
            <a:srgbClr val="F05B2E"/>
          </a:solidFill>
          <a:ln>
            <a:solidFill>
              <a:srgbClr val="F05B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28" name="Left Brace 27">
            <a:extLst>
              <a:ext uri="{FF2B5EF4-FFF2-40B4-BE49-F238E27FC236}">
                <a16:creationId xmlns:a16="http://schemas.microsoft.com/office/drawing/2014/main" id="{E235593B-6793-C142-BA7D-B84E5058B4B2}"/>
              </a:ext>
            </a:extLst>
          </p:cNvPr>
          <p:cNvSpPr/>
          <p:nvPr/>
        </p:nvSpPr>
        <p:spPr>
          <a:xfrm rot="10800000">
            <a:off x="9869199" y="682633"/>
            <a:ext cx="133350" cy="1639888"/>
          </a:xfrm>
          <a:prstGeom prst="leftBrace">
            <a:avLst>
              <a:gd name="adj1" fmla="val 61510"/>
              <a:gd name="adj2" fmla="val 45337"/>
            </a:avLst>
          </a:prstGeom>
          <a:ln>
            <a:solidFill>
              <a:srgbClr val="F05B2E"/>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p>
        </p:txBody>
      </p:sp>
      <p:cxnSp>
        <p:nvCxnSpPr>
          <p:cNvPr id="29" name="Straight Arrow Connector 28">
            <a:extLst>
              <a:ext uri="{FF2B5EF4-FFF2-40B4-BE49-F238E27FC236}">
                <a16:creationId xmlns:a16="http://schemas.microsoft.com/office/drawing/2014/main" id="{9408E702-A5C7-964B-8C4A-BCCE2266B46A}"/>
              </a:ext>
            </a:extLst>
          </p:cNvPr>
          <p:cNvCxnSpPr>
            <a:cxnSpLocks/>
          </p:cNvCxnSpPr>
          <p:nvPr/>
        </p:nvCxnSpPr>
        <p:spPr>
          <a:xfrm>
            <a:off x="3660486" y="3567121"/>
            <a:ext cx="873125" cy="0"/>
          </a:xfrm>
          <a:prstGeom prst="straightConnector1">
            <a:avLst/>
          </a:prstGeom>
          <a:ln w="57150">
            <a:solidFill>
              <a:srgbClr val="F05B2E"/>
            </a:solidFill>
            <a:tailEnd type="triangle"/>
          </a:ln>
        </p:spPr>
        <p:style>
          <a:lnRef idx="1">
            <a:schemeClr val="accent1"/>
          </a:lnRef>
          <a:fillRef idx="0">
            <a:schemeClr val="accent1"/>
          </a:fillRef>
          <a:effectRef idx="0">
            <a:schemeClr val="accent1"/>
          </a:effectRef>
          <a:fontRef idx="minor">
            <a:schemeClr val="tx1"/>
          </a:fontRef>
        </p:style>
      </p:cxnSp>
      <p:sp>
        <p:nvSpPr>
          <p:cNvPr id="12299" name="TextBox 32">
            <a:extLst>
              <a:ext uri="{FF2B5EF4-FFF2-40B4-BE49-F238E27FC236}">
                <a16:creationId xmlns:a16="http://schemas.microsoft.com/office/drawing/2014/main" id="{A2843D93-652E-3AE7-65F4-5223829101D8}"/>
              </a:ext>
            </a:extLst>
          </p:cNvPr>
          <p:cNvSpPr txBox="1">
            <a:spLocks noChangeArrowheads="1"/>
          </p:cNvSpPr>
          <p:nvPr/>
        </p:nvSpPr>
        <p:spPr bwMode="auto">
          <a:xfrm>
            <a:off x="6643399" y="4343408"/>
            <a:ext cx="331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600"/>
              <a:t>SI</a:t>
            </a:r>
          </a:p>
        </p:txBody>
      </p:sp>
      <p:sp>
        <p:nvSpPr>
          <p:cNvPr id="12300" name="TextBox 33">
            <a:extLst>
              <a:ext uri="{FF2B5EF4-FFF2-40B4-BE49-F238E27FC236}">
                <a16:creationId xmlns:a16="http://schemas.microsoft.com/office/drawing/2014/main" id="{395A108C-CC4A-555F-CADA-988308FD4667}"/>
              </a:ext>
            </a:extLst>
          </p:cNvPr>
          <p:cNvSpPr txBox="1">
            <a:spLocks noChangeArrowheads="1"/>
          </p:cNvSpPr>
          <p:nvPr/>
        </p:nvSpPr>
        <p:spPr bwMode="auto">
          <a:xfrm>
            <a:off x="6627524" y="4905383"/>
            <a:ext cx="6842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600"/>
              <a:t>NO(2)</a:t>
            </a:r>
            <a:endParaRPr lang="es-ES" altLang="es-ES" sz="1800"/>
          </a:p>
        </p:txBody>
      </p:sp>
      <p:sp>
        <p:nvSpPr>
          <p:cNvPr id="12301" name="TextBox 36">
            <a:extLst>
              <a:ext uri="{FF2B5EF4-FFF2-40B4-BE49-F238E27FC236}">
                <a16:creationId xmlns:a16="http://schemas.microsoft.com/office/drawing/2014/main" id="{2FA33C8D-1CBA-9E9B-689F-55B36D67B5C6}"/>
              </a:ext>
            </a:extLst>
          </p:cNvPr>
          <p:cNvSpPr txBox="1">
            <a:spLocks noChangeArrowheads="1"/>
          </p:cNvSpPr>
          <p:nvPr/>
        </p:nvSpPr>
        <p:spPr bwMode="auto">
          <a:xfrm>
            <a:off x="4892386" y="557221"/>
            <a:ext cx="2082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400"/>
              <a:t>Paciente sin tratamiento</a:t>
            </a:r>
          </a:p>
          <a:p>
            <a:pPr eaLnBrk="1" hangingPunct="1">
              <a:lnSpc>
                <a:spcPct val="100000"/>
              </a:lnSpc>
              <a:spcBef>
                <a:spcPct val="0"/>
              </a:spcBef>
              <a:buFontTx/>
              <a:buNone/>
            </a:pPr>
            <a:r>
              <a:rPr lang="es-ES" altLang="es-ES" sz="1400"/>
              <a:t>Colesterol Ldl &gt; 240 mg/dl</a:t>
            </a:r>
          </a:p>
          <a:p>
            <a:pPr eaLnBrk="1" hangingPunct="1">
              <a:lnSpc>
                <a:spcPct val="100000"/>
              </a:lnSpc>
              <a:spcBef>
                <a:spcPct val="0"/>
              </a:spcBef>
              <a:buFontTx/>
              <a:buNone/>
            </a:pPr>
            <a:r>
              <a:rPr lang="es-ES" altLang="es-ES" sz="1400"/>
              <a:t>&gt; 16 años Ldl &gt; 160 mg/dl </a:t>
            </a:r>
          </a:p>
        </p:txBody>
      </p:sp>
      <p:sp>
        <p:nvSpPr>
          <p:cNvPr id="38" name="Oval 37">
            <a:extLst>
              <a:ext uri="{FF2B5EF4-FFF2-40B4-BE49-F238E27FC236}">
                <a16:creationId xmlns:a16="http://schemas.microsoft.com/office/drawing/2014/main" id="{2144DAF1-1FB6-3F4E-A1DA-EAB90CC84149}"/>
              </a:ext>
            </a:extLst>
          </p:cNvPr>
          <p:cNvSpPr/>
          <p:nvPr/>
        </p:nvSpPr>
        <p:spPr>
          <a:xfrm flipH="1">
            <a:off x="4744749" y="879483"/>
            <a:ext cx="85725" cy="93663"/>
          </a:xfrm>
          <a:prstGeom prst="ellipse">
            <a:avLst/>
          </a:prstGeom>
          <a:solidFill>
            <a:srgbClr val="F05B2E"/>
          </a:solidFill>
          <a:ln>
            <a:solidFill>
              <a:srgbClr val="F05B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2303" name="TextBox 38">
            <a:extLst>
              <a:ext uri="{FF2B5EF4-FFF2-40B4-BE49-F238E27FC236}">
                <a16:creationId xmlns:a16="http://schemas.microsoft.com/office/drawing/2014/main" id="{5CD0FBFD-BC9D-AB49-FFFC-AC11CF3C10C1}"/>
              </a:ext>
            </a:extLst>
          </p:cNvPr>
          <p:cNvSpPr txBox="1">
            <a:spLocks noChangeArrowheads="1"/>
          </p:cNvSpPr>
          <p:nvPr/>
        </p:nvSpPr>
        <p:spPr bwMode="auto">
          <a:xfrm>
            <a:off x="4851111" y="1300171"/>
            <a:ext cx="24796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400"/>
              <a:t>Paciente en tratamiento (Asegurando cumplimentación) </a:t>
            </a:r>
          </a:p>
          <a:p>
            <a:pPr eaLnBrk="1" hangingPunct="1">
              <a:lnSpc>
                <a:spcPct val="100000"/>
              </a:lnSpc>
              <a:spcBef>
                <a:spcPct val="0"/>
              </a:spcBef>
              <a:buFontTx/>
              <a:buNone/>
            </a:pPr>
            <a:r>
              <a:rPr lang="es-ES" altLang="es-ES" sz="1400"/>
              <a:t>Ldl &gt; 190 mg/dl</a:t>
            </a:r>
          </a:p>
        </p:txBody>
      </p:sp>
      <p:sp>
        <p:nvSpPr>
          <p:cNvPr id="40" name="Oval 39">
            <a:extLst>
              <a:ext uri="{FF2B5EF4-FFF2-40B4-BE49-F238E27FC236}">
                <a16:creationId xmlns:a16="http://schemas.microsoft.com/office/drawing/2014/main" id="{F84F9197-A2DC-0941-AF61-EFED8A161F3F}"/>
              </a:ext>
            </a:extLst>
          </p:cNvPr>
          <p:cNvSpPr/>
          <p:nvPr/>
        </p:nvSpPr>
        <p:spPr>
          <a:xfrm flipH="1">
            <a:off x="4738399" y="1562108"/>
            <a:ext cx="84137" cy="93663"/>
          </a:xfrm>
          <a:prstGeom prst="ellipse">
            <a:avLst/>
          </a:prstGeom>
          <a:solidFill>
            <a:srgbClr val="F05B2E"/>
          </a:solidFill>
          <a:ln>
            <a:solidFill>
              <a:srgbClr val="F05B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2305" name="TextBox 40">
            <a:extLst>
              <a:ext uri="{FF2B5EF4-FFF2-40B4-BE49-F238E27FC236}">
                <a16:creationId xmlns:a16="http://schemas.microsoft.com/office/drawing/2014/main" id="{AD9DE9CA-C156-9396-5039-88978F624781}"/>
              </a:ext>
            </a:extLst>
          </p:cNvPr>
          <p:cNvSpPr txBox="1">
            <a:spLocks noChangeArrowheads="1"/>
          </p:cNvSpPr>
          <p:nvPr/>
        </p:nvSpPr>
        <p:spPr bwMode="auto">
          <a:xfrm>
            <a:off x="4822536" y="2089158"/>
            <a:ext cx="242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400"/>
              <a:t>Antecedentes Familiares de HF</a:t>
            </a:r>
          </a:p>
        </p:txBody>
      </p:sp>
      <p:sp>
        <p:nvSpPr>
          <p:cNvPr id="42" name="Oval 41">
            <a:extLst>
              <a:ext uri="{FF2B5EF4-FFF2-40B4-BE49-F238E27FC236}">
                <a16:creationId xmlns:a16="http://schemas.microsoft.com/office/drawing/2014/main" id="{77F5C36A-A204-9A43-ADF3-484B4E76B6B4}"/>
              </a:ext>
            </a:extLst>
          </p:cNvPr>
          <p:cNvSpPr/>
          <p:nvPr/>
        </p:nvSpPr>
        <p:spPr>
          <a:xfrm flipH="1">
            <a:off x="4746336" y="2195521"/>
            <a:ext cx="85725" cy="93662"/>
          </a:xfrm>
          <a:prstGeom prst="ellipse">
            <a:avLst/>
          </a:prstGeom>
          <a:solidFill>
            <a:srgbClr val="F05B2E"/>
          </a:solidFill>
          <a:ln>
            <a:solidFill>
              <a:srgbClr val="F05B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2307" name="TextBox 42">
            <a:extLst>
              <a:ext uri="{FF2B5EF4-FFF2-40B4-BE49-F238E27FC236}">
                <a16:creationId xmlns:a16="http://schemas.microsoft.com/office/drawing/2014/main" id="{FF976CD7-3232-8709-EE24-4B852DC88BA0}"/>
              </a:ext>
            </a:extLst>
          </p:cNvPr>
          <p:cNvSpPr txBox="1">
            <a:spLocks noChangeArrowheads="1"/>
          </p:cNvSpPr>
          <p:nvPr/>
        </p:nvSpPr>
        <p:spPr bwMode="auto">
          <a:xfrm>
            <a:off x="7700674" y="1004896"/>
            <a:ext cx="1851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600"/>
              <a:t>Sospecha de Hipercolesterolemia Familiar HF (3) </a:t>
            </a:r>
          </a:p>
        </p:txBody>
      </p:sp>
      <p:sp>
        <p:nvSpPr>
          <p:cNvPr id="12308" name="TextBox 45">
            <a:extLst>
              <a:ext uri="{FF2B5EF4-FFF2-40B4-BE49-F238E27FC236}">
                <a16:creationId xmlns:a16="http://schemas.microsoft.com/office/drawing/2014/main" id="{00078425-BB05-DFB6-7CAD-7D67B35AE1C9}"/>
              </a:ext>
            </a:extLst>
          </p:cNvPr>
          <p:cNvSpPr txBox="1">
            <a:spLocks noChangeArrowheads="1"/>
          </p:cNvSpPr>
          <p:nvPr/>
        </p:nvSpPr>
        <p:spPr bwMode="auto">
          <a:xfrm>
            <a:off x="4600286" y="3446471"/>
            <a:ext cx="3178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400"/>
              <a:t>Estudio de otros FRCV no convencionales</a:t>
            </a:r>
          </a:p>
        </p:txBody>
      </p:sp>
      <p:sp>
        <p:nvSpPr>
          <p:cNvPr id="49" name="Rounded Rectangle 48">
            <a:extLst>
              <a:ext uri="{FF2B5EF4-FFF2-40B4-BE49-F238E27FC236}">
                <a16:creationId xmlns:a16="http://schemas.microsoft.com/office/drawing/2014/main" id="{769F83B1-2338-E94F-A193-C5ACDC5964C0}"/>
              </a:ext>
            </a:extLst>
          </p:cNvPr>
          <p:cNvSpPr/>
          <p:nvPr/>
        </p:nvSpPr>
        <p:spPr>
          <a:xfrm>
            <a:off x="783936" y="2016133"/>
            <a:ext cx="2928938" cy="830263"/>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eaLnBrk="1" fontAlgn="auto" hangingPunct="1">
              <a:spcBef>
                <a:spcPts val="0"/>
              </a:spcBef>
              <a:spcAft>
                <a:spcPts val="0"/>
              </a:spcAft>
              <a:defRPr/>
            </a:pPr>
            <a:r>
              <a:rPr lang="es-ES" sz="1100" dirty="0"/>
              <a:t>1- Descartar Hipotiroidismo. Síndrome nefrótica. </a:t>
            </a:r>
          </a:p>
          <a:p>
            <a:pPr eaLnBrk="1" fontAlgn="auto" hangingPunct="1">
              <a:spcBef>
                <a:spcPts val="0"/>
              </a:spcBef>
              <a:spcAft>
                <a:spcPts val="0"/>
              </a:spcAft>
              <a:defRPr/>
            </a:pPr>
            <a:r>
              <a:rPr lang="es-ES" sz="1100" dirty="0"/>
              <a:t>2- Si TGC&gt; 400 mg/dl es poco probable que se a una HF</a:t>
            </a:r>
          </a:p>
        </p:txBody>
      </p:sp>
      <p:sp>
        <p:nvSpPr>
          <p:cNvPr id="50" name="Rounded Rectangle 49">
            <a:extLst>
              <a:ext uri="{FF2B5EF4-FFF2-40B4-BE49-F238E27FC236}">
                <a16:creationId xmlns:a16="http://schemas.microsoft.com/office/drawing/2014/main" id="{CDCA63F5-A4C1-0B47-A0F6-3AC1237A199A}"/>
              </a:ext>
            </a:extLst>
          </p:cNvPr>
          <p:cNvSpPr/>
          <p:nvPr/>
        </p:nvSpPr>
        <p:spPr>
          <a:xfrm>
            <a:off x="7453024" y="1917708"/>
            <a:ext cx="2268537" cy="898525"/>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eaLnBrk="1" fontAlgn="auto" hangingPunct="1">
              <a:spcBef>
                <a:spcPts val="0"/>
              </a:spcBef>
              <a:spcAft>
                <a:spcPts val="0"/>
              </a:spcAft>
              <a:defRPr/>
            </a:pPr>
            <a:r>
              <a:rPr lang="es-ES" sz="1100" dirty="0"/>
              <a:t>3- Criterios de la Red de Clínica de Lípidos Holandesas: Antecedentes familiares de ECVP. Xantomas tendinosos. Arco Corneal-</a:t>
            </a:r>
          </a:p>
          <a:p>
            <a:pPr eaLnBrk="1" fontAlgn="auto" hangingPunct="1">
              <a:spcBef>
                <a:spcPts val="0"/>
              </a:spcBef>
              <a:spcAft>
                <a:spcPts val="0"/>
              </a:spcAft>
              <a:defRPr/>
            </a:pPr>
            <a:r>
              <a:rPr lang="es-ES" sz="1100" dirty="0"/>
              <a:t>Niveles de LDL.</a:t>
            </a:r>
          </a:p>
        </p:txBody>
      </p:sp>
      <p:cxnSp>
        <p:nvCxnSpPr>
          <p:cNvPr id="52" name="Straight Connector 51">
            <a:extLst>
              <a:ext uri="{FF2B5EF4-FFF2-40B4-BE49-F238E27FC236}">
                <a16:creationId xmlns:a16="http://schemas.microsoft.com/office/drawing/2014/main" id="{88B3DD81-899C-4B41-B302-47E04BF51251}"/>
              </a:ext>
            </a:extLst>
          </p:cNvPr>
          <p:cNvCxnSpPr>
            <a:cxnSpLocks/>
          </p:cNvCxnSpPr>
          <p:nvPr/>
        </p:nvCxnSpPr>
        <p:spPr>
          <a:xfrm>
            <a:off x="926811" y="3011496"/>
            <a:ext cx="10177463"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13338D3-A817-8F40-8FF6-065E6E847F89}"/>
              </a:ext>
            </a:extLst>
          </p:cNvPr>
          <p:cNvCxnSpPr>
            <a:cxnSpLocks/>
          </p:cNvCxnSpPr>
          <p:nvPr/>
        </p:nvCxnSpPr>
        <p:spPr>
          <a:xfrm>
            <a:off x="7884824" y="3600458"/>
            <a:ext cx="873125" cy="0"/>
          </a:xfrm>
          <a:prstGeom prst="straightConnector1">
            <a:avLst/>
          </a:prstGeom>
          <a:ln w="57150">
            <a:solidFill>
              <a:srgbClr val="F05B2E"/>
            </a:solidFill>
            <a:tailEnd type="triangle"/>
          </a:ln>
        </p:spPr>
        <p:style>
          <a:lnRef idx="1">
            <a:schemeClr val="accent1"/>
          </a:lnRef>
          <a:fillRef idx="0">
            <a:schemeClr val="accent1"/>
          </a:fillRef>
          <a:effectRef idx="0">
            <a:schemeClr val="accent1"/>
          </a:effectRef>
          <a:fontRef idx="minor">
            <a:schemeClr val="tx1"/>
          </a:fontRef>
        </p:style>
      </p:cxnSp>
      <p:sp>
        <p:nvSpPr>
          <p:cNvPr id="56" name="Rectángulo: esquinas redondeadas 2">
            <a:extLst>
              <a:ext uri="{FF2B5EF4-FFF2-40B4-BE49-F238E27FC236}">
                <a16:creationId xmlns:a16="http://schemas.microsoft.com/office/drawing/2014/main" id="{4C95D610-1005-704F-8D2D-65DCF01F4639}"/>
              </a:ext>
            </a:extLst>
          </p:cNvPr>
          <p:cNvSpPr/>
          <p:nvPr/>
        </p:nvSpPr>
        <p:spPr>
          <a:xfrm>
            <a:off x="8864311" y="3379796"/>
            <a:ext cx="2498725" cy="40957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es-ES" sz="1400" dirty="0"/>
              <a:t>Derivación a Unidad de Lípidos</a:t>
            </a:r>
          </a:p>
        </p:txBody>
      </p:sp>
      <p:cxnSp>
        <p:nvCxnSpPr>
          <p:cNvPr id="57" name="Straight Connector 56">
            <a:extLst>
              <a:ext uri="{FF2B5EF4-FFF2-40B4-BE49-F238E27FC236}">
                <a16:creationId xmlns:a16="http://schemas.microsoft.com/office/drawing/2014/main" id="{D81B0089-98CA-704E-A493-2DC44AAD8ECD}"/>
              </a:ext>
            </a:extLst>
          </p:cNvPr>
          <p:cNvCxnSpPr>
            <a:cxnSpLocks/>
          </p:cNvCxnSpPr>
          <p:nvPr/>
        </p:nvCxnSpPr>
        <p:spPr>
          <a:xfrm>
            <a:off x="926811" y="4129096"/>
            <a:ext cx="10177463"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52FF0F8-44E9-214D-B862-CD2E0644E414}"/>
              </a:ext>
            </a:extLst>
          </p:cNvPr>
          <p:cNvCxnSpPr>
            <a:cxnSpLocks/>
          </p:cNvCxnSpPr>
          <p:nvPr/>
        </p:nvCxnSpPr>
        <p:spPr>
          <a:xfrm>
            <a:off x="3660486" y="4889508"/>
            <a:ext cx="873125" cy="0"/>
          </a:xfrm>
          <a:prstGeom prst="straightConnector1">
            <a:avLst/>
          </a:prstGeom>
          <a:ln w="57150">
            <a:solidFill>
              <a:srgbClr val="F05B2E"/>
            </a:solidFill>
            <a:tailEnd type="triangle"/>
          </a:ln>
        </p:spPr>
        <p:style>
          <a:lnRef idx="1">
            <a:schemeClr val="accent1"/>
          </a:lnRef>
          <a:fillRef idx="0">
            <a:schemeClr val="accent1"/>
          </a:fillRef>
          <a:effectRef idx="0">
            <a:schemeClr val="accent1"/>
          </a:effectRef>
          <a:fontRef idx="minor">
            <a:schemeClr val="tx1"/>
          </a:fontRef>
        </p:style>
      </p:cxnSp>
      <p:sp>
        <p:nvSpPr>
          <p:cNvPr id="12316" name="TextBox 58">
            <a:extLst>
              <a:ext uri="{FF2B5EF4-FFF2-40B4-BE49-F238E27FC236}">
                <a16:creationId xmlns:a16="http://schemas.microsoft.com/office/drawing/2014/main" id="{BA7EB16E-B5DB-1DE9-94BF-B928100538D1}"/>
              </a:ext>
            </a:extLst>
          </p:cNvPr>
          <p:cNvSpPr txBox="1">
            <a:spLocks noChangeArrowheads="1"/>
          </p:cNvSpPr>
          <p:nvPr/>
        </p:nvSpPr>
        <p:spPr bwMode="auto">
          <a:xfrm>
            <a:off x="4533611" y="4718058"/>
            <a:ext cx="2093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400"/>
              <a:t>Dislipemia secundarias (1)</a:t>
            </a:r>
          </a:p>
          <a:p>
            <a:pPr eaLnBrk="1" hangingPunct="1">
              <a:lnSpc>
                <a:spcPct val="100000"/>
              </a:lnSpc>
              <a:spcBef>
                <a:spcPct val="0"/>
              </a:spcBef>
              <a:buFontTx/>
              <a:buNone/>
            </a:pPr>
            <a:endParaRPr lang="es-ES" altLang="es-ES" sz="1800"/>
          </a:p>
        </p:txBody>
      </p:sp>
      <p:sp>
        <p:nvSpPr>
          <p:cNvPr id="60" name="Left Brace 59">
            <a:extLst>
              <a:ext uri="{FF2B5EF4-FFF2-40B4-BE49-F238E27FC236}">
                <a16:creationId xmlns:a16="http://schemas.microsoft.com/office/drawing/2014/main" id="{02053A57-E2F5-A94F-9E2F-8E2CA6FAB3EC}"/>
              </a:ext>
            </a:extLst>
          </p:cNvPr>
          <p:cNvSpPr/>
          <p:nvPr/>
        </p:nvSpPr>
        <p:spPr>
          <a:xfrm rot="10800000" flipH="1">
            <a:off x="6570374" y="4343408"/>
            <a:ext cx="57150" cy="901700"/>
          </a:xfrm>
          <a:prstGeom prst="leftBrace">
            <a:avLst>
              <a:gd name="adj1" fmla="val 61510"/>
              <a:gd name="adj2" fmla="val 45337"/>
            </a:avLst>
          </a:prstGeom>
          <a:ln>
            <a:solidFill>
              <a:srgbClr val="F05B2E"/>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p>
        </p:txBody>
      </p:sp>
      <p:sp>
        <p:nvSpPr>
          <p:cNvPr id="12318" name="CuadroTexto 3">
            <a:extLst>
              <a:ext uri="{FF2B5EF4-FFF2-40B4-BE49-F238E27FC236}">
                <a16:creationId xmlns:a16="http://schemas.microsoft.com/office/drawing/2014/main" id="{8517DDCD-5E1A-9AC4-48B5-904B43BA3167}"/>
              </a:ext>
            </a:extLst>
          </p:cNvPr>
          <p:cNvSpPr txBox="1">
            <a:spLocks noChangeArrowheads="1"/>
          </p:cNvSpPr>
          <p:nvPr/>
        </p:nvSpPr>
        <p:spPr bwMode="auto">
          <a:xfrm>
            <a:off x="8413461" y="4379921"/>
            <a:ext cx="1646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400"/>
              <a:t>Tratar la causa</a:t>
            </a:r>
          </a:p>
        </p:txBody>
      </p:sp>
      <p:cxnSp>
        <p:nvCxnSpPr>
          <p:cNvPr id="62" name="Straight Arrow Connector 61">
            <a:extLst>
              <a:ext uri="{FF2B5EF4-FFF2-40B4-BE49-F238E27FC236}">
                <a16:creationId xmlns:a16="http://schemas.microsoft.com/office/drawing/2014/main" id="{2F85E2D2-20D3-284F-85B5-0278C3CA9FBB}"/>
              </a:ext>
            </a:extLst>
          </p:cNvPr>
          <p:cNvCxnSpPr>
            <a:cxnSpLocks/>
          </p:cNvCxnSpPr>
          <p:nvPr/>
        </p:nvCxnSpPr>
        <p:spPr>
          <a:xfrm>
            <a:off x="7341899" y="4524383"/>
            <a:ext cx="873125" cy="0"/>
          </a:xfrm>
          <a:prstGeom prst="straightConnector1">
            <a:avLst/>
          </a:prstGeom>
          <a:ln w="41275">
            <a:solidFill>
              <a:srgbClr val="F05B2E"/>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365FF39-68A2-624B-AEB1-63C9369B9083}"/>
              </a:ext>
            </a:extLst>
          </p:cNvPr>
          <p:cNvCxnSpPr>
            <a:cxnSpLocks/>
          </p:cNvCxnSpPr>
          <p:nvPr/>
        </p:nvCxnSpPr>
        <p:spPr>
          <a:xfrm>
            <a:off x="7341899" y="5075246"/>
            <a:ext cx="873125" cy="0"/>
          </a:xfrm>
          <a:prstGeom prst="straightConnector1">
            <a:avLst/>
          </a:prstGeom>
          <a:ln w="41275">
            <a:solidFill>
              <a:srgbClr val="F05B2E"/>
            </a:solidFill>
            <a:tailEnd type="triangle"/>
          </a:ln>
        </p:spPr>
        <p:style>
          <a:lnRef idx="1">
            <a:schemeClr val="accent1"/>
          </a:lnRef>
          <a:fillRef idx="0">
            <a:schemeClr val="accent1"/>
          </a:fillRef>
          <a:effectRef idx="0">
            <a:schemeClr val="accent1"/>
          </a:effectRef>
          <a:fontRef idx="minor">
            <a:schemeClr val="tx1"/>
          </a:fontRef>
        </p:style>
      </p:cxnSp>
      <p:sp>
        <p:nvSpPr>
          <p:cNvPr id="64" name="Rectángulo: esquinas redondeadas 2">
            <a:extLst>
              <a:ext uri="{FF2B5EF4-FFF2-40B4-BE49-F238E27FC236}">
                <a16:creationId xmlns:a16="http://schemas.microsoft.com/office/drawing/2014/main" id="{C817EF00-067E-1F4D-8C70-52374A95D7E3}"/>
              </a:ext>
            </a:extLst>
          </p:cNvPr>
          <p:cNvSpPr/>
          <p:nvPr/>
        </p:nvSpPr>
        <p:spPr>
          <a:xfrm>
            <a:off x="8321386" y="4878396"/>
            <a:ext cx="2584450" cy="43656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es-ES" sz="1400" dirty="0"/>
              <a:t>Derivación a Unidad de Lípidos</a:t>
            </a:r>
          </a:p>
        </p:txBody>
      </p:sp>
      <p:sp>
        <p:nvSpPr>
          <p:cNvPr id="65" name="Rounded Rectangle 64">
            <a:extLst>
              <a:ext uri="{FF2B5EF4-FFF2-40B4-BE49-F238E27FC236}">
                <a16:creationId xmlns:a16="http://schemas.microsoft.com/office/drawing/2014/main" id="{635DB4D2-62D4-FA4A-B63C-C3053C228A10}"/>
              </a:ext>
            </a:extLst>
          </p:cNvPr>
          <p:cNvSpPr/>
          <p:nvPr/>
        </p:nvSpPr>
        <p:spPr>
          <a:xfrm>
            <a:off x="4172455" y="5380539"/>
            <a:ext cx="6916738" cy="104673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eaLnBrk="1" fontAlgn="auto" hangingPunct="1">
              <a:spcBef>
                <a:spcPts val="0"/>
              </a:spcBef>
              <a:spcAft>
                <a:spcPts val="0"/>
              </a:spcAft>
              <a:defRPr/>
            </a:pPr>
            <a:r>
              <a:rPr lang="es-ES" sz="1100" dirty="0"/>
              <a:t>1- IMC &gt; 28 Kg/m2. Hba1c &gt; 7%. TSH &gt; 10. Consumo de Alcohol &gt; 40 g/</a:t>
            </a:r>
            <a:r>
              <a:rPr lang="es-ES" sz="1100" dirty="0" err="1"/>
              <a:t>dia</a:t>
            </a:r>
            <a:r>
              <a:rPr lang="es-ES" sz="1100" dirty="0"/>
              <a:t>.</a:t>
            </a:r>
          </a:p>
          <a:p>
            <a:pPr eaLnBrk="1" fontAlgn="auto" hangingPunct="1">
              <a:spcBef>
                <a:spcPts val="0"/>
              </a:spcBef>
              <a:spcAft>
                <a:spcPts val="0"/>
              </a:spcAft>
              <a:defRPr/>
            </a:pPr>
            <a:r>
              <a:rPr lang="es-ES" sz="1100" dirty="0"/>
              <a:t>2- Si </a:t>
            </a:r>
            <a:r>
              <a:rPr lang="es-ES" sz="1100" dirty="0" err="1"/>
              <a:t>Dislipemia</a:t>
            </a:r>
            <a:r>
              <a:rPr lang="es-ES" sz="1100" dirty="0"/>
              <a:t> mixta considerar la </a:t>
            </a:r>
            <a:r>
              <a:rPr lang="es-ES" sz="1100" dirty="0" err="1"/>
              <a:t>Hiperlipemia</a:t>
            </a:r>
            <a:r>
              <a:rPr lang="es-ES" sz="1100" dirty="0"/>
              <a:t> mixta </a:t>
            </a:r>
            <a:r>
              <a:rPr lang="es-ES" sz="1100" dirty="0" err="1"/>
              <a:t>poligénica</a:t>
            </a:r>
            <a:r>
              <a:rPr lang="es-ES" sz="1100" dirty="0"/>
              <a:t> (*) (Incluye la </a:t>
            </a:r>
            <a:r>
              <a:rPr lang="es-ES" sz="1100" dirty="0" err="1"/>
              <a:t>Hiperlipemia</a:t>
            </a:r>
            <a:r>
              <a:rPr lang="es-ES" sz="1100" dirty="0"/>
              <a:t> Familiar combinada y la </a:t>
            </a:r>
            <a:r>
              <a:rPr lang="es-ES" sz="1100" dirty="0" err="1"/>
              <a:t>Disbetalipoproteinemia</a:t>
            </a:r>
            <a:r>
              <a:rPr lang="es-ES" sz="1100" dirty="0"/>
              <a:t>.</a:t>
            </a:r>
          </a:p>
          <a:p>
            <a:pPr marL="171450" indent="-171450" eaLnBrk="1" fontAlgn="auto" hangingPunct="1">
              <a:spcBef>
                <a:spcPts val="0"/>
              </a:spcBef>
              <a:spcAft>
                <a:spcPts val="0"/>
              </a:spcAft>
              <a:buFont typeface="Arial" panose="020B0604020202020204" pitchFamily="34" charset="0"/>
              <a:buChar char="•"/>
              <a:defRPr/>
            </a:pPr>
            <a:r>
              <a:rPr lang="en-US" sz="1000" dirty="0"/>
              <a:t>Endocrine Reviews, February 2015, 36(1):131–147 </a:t>
            </a:r>
          </a:p>
          <a:p>
            <a:pPr marL="171450" indent="-171450">
              <a:buFont typeface="Arial" panose="020B0604020202020204" pitchFamily="34" charset="0"/>
              <a:buChar char="•"/>
              <a:defRPr/>
            </a:pPr>
            <a:r>
              <a:rPr lang="es-ES" altLang="es-ES" sz="1000" dirty="0" err="1"/>
              <a:t>Grundy</a:t>
            </a:r>
            <a:r>
              <a:rPr lang="es-ES" altLang="es-ES" sz="1000" dirty="0"/>
              <a:t> SM, et al. 2018 </a:t>
            </a:r>
            <a:r>
              <a:rPr lang="es-ES" altLang="es-ES" sz="1000" dirty="0" err="1"/>
              <a:t>Cholesterol</a:t>
            </a:r>
            <a:r>
              <a:rPr lang="es-ES" altLang="es-ES" sz="1000" dirty="0"/>
              <a:t> </a:t>
            </a:r>
            <a:r>
              <a:rPr lang="es-ES" altLang="es-ES" sz="1000" dirty="0" err="1"/>
              <a:t>Clinical</a:t>
            </a:r>
            <a:r>
              <a:rPr lang="es-ES" altLang="es-ES" sz="1000" dirty="0"/>
              <a:t> </a:t>
            </a:r>
            <a:r>
              <a:rPr lang="es-ES" altLang="es-ES" sz="1000" dirty="0" err="1"/>
              <a:t>Practice</a:t>
            </a:r>
            <a:r>
              <a:rPr lang="es-ES" altLang="es-ES" sz="1000" dirty="0"/>
              <a:t> </a:t>
            </a:r>
            <a:r>
              <a:rPr lang="es-ES" altLang="es-ES" sz="1000" dirty="0" err="1"/>
              <a:t>Guidelines</a:t>
            </a:r>
            <a:r>
              <a:rPr lang="es-ES" altLang="es-ES" sz="1000" dirty="0"/>
              <a:t> </a:t>
            </a:r>
            <a:endParaRPr lang="es-ES" sz="1000" dirty="0"/>
          </a:p>
        </p:txBody>
      </p:sp>
      <p:sp>
        <p:nvSpPr>
          <p:cNvPr id="12323" name="Rectangle 66">
            <a:extLst>
              <a:ext uri="{FF2B5EF4-FFF2-40B4-BE49-F238E27FC236}">
                <a16:creationId xmlns:a16="http://schemas.microsoft.com/office/drawing/2014/main" id="{A8737B79-E121-1505-4CC0-1F294F5B011F}"/>
              </a:ext>
            </a:extLst>
          </p:cNvPr>
          <p:cNvSpPr>
            <a:spLocks noChangeArrowheads="1"/>
          </p:cNvSpPr>
          <p:nvPr/>
        </p:nvSpPr>
        <p:spPr bwMode="auto">
          <a:xfrm>
            <a:off x="429841" y="278974"/>
            <a:ext cx="3273653"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s-ES" altLang="es-ES" sz="2300" b="1" dirty="0">
                <a:solidFill>
                  <a:schemeClr val="accent1">
                    <a:lumMod val="75000"/>
                  </a:schemeClr>
                </a:solidFill>
                <a:latin typeface="Arial" panose="020B0604020202020204" pitchFamily="34" charset="0"/>
                <a:cs typeface="Arial" panose="020B0604020202020204" pitchFamily="34" charset="0"/>
              </a:rPr>
              <a:t>Motivos de derivación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002D801-5274-9540-9EA9-8CC15015E868}"/>
              </a:ext>
            </a:extLst>
          </p:cNvPr>
          <p:cNvSpPr txBox="1"/>
          <p:nvPr/>
        </p:nvSpPr>
        <p:spPr>
          <a:xfrm>
            <a:off x="545718" y="1232073"/>
            <a:ext cx="10587102" cy="4156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oAutofit/>
          </a:bodyPr>
          <a:lstStyle/>
          <a:p>
            <a:pPr marL="228600" indent="-228600">
              <a:buFont typeface="Arial" panose="020B0604020202020204" pitchFamily="34" charset="0"/>
              <a:buChar char="•"/>
            </a:pPr>
            <a:r>
              <a:rPr lang="es-ES" sz="1500" dirty="0">
                <a:latin typeface="Arial" panose="020B0604020202020204" pitchFamily="34" charset="0"/>
                <a:cs typeface="Arial" panose="020B0604020202020204" pitchFamily="34" charset="0"/>
              </a:rPr>
              <a:t>La evaluación sistemática y periódica del RCV mediante el sistema SCORE debe realizarse en atención primaria de cara a categorizar correctamente el RCV de los pacientes</a:t>
            </a:r>
            <a:r>
              <a:rPr lang="es-ES" sz="1500" baseline="30000" dirty="0">
                <a:latin typeface="Arial" panose="020B0604020202020204" pitchFamily="34" charset="0"/>
                <a:cs typeface="Arial" panose="020B0604020202020204" pitchFamily="34" charset="0"/>
              </a:rPr>
              <a:t>1</a:t>
            </a:r>
            <a:r>
              <a:rPr lang="es-ES" sz="1500" dirty="0">
                <a:latin typeface="Arial" panose="020B0604020202020204" pitchFamily="34" charset="0"/>
                <a:cs typeface="Arial" panose="020B0604020202020204" pitchFamily="34" charset="0"/>
              </a:rPr>
              <a:t>.</a:t>
            </a:r>
          </a:p>
          <a:p>
            <a:pPr marL="228600" indent="-228600">
              <a:buFont typeface="Arial" panose="020B0604020202020204" pitchFamily="34" charset="0"/>
              <a:buChar char="•"/>
            </a:pPr>
            <a:endParaRPr lang="es-ES" sz="15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500" dirty="0">
                <a:latin typeface="Arial" panose="020B0604020202020204" pitchFamily="34" charset="0"/>
                <a:cs typeface="Arial" panose="020B0604020202020204" pitchFamily="34" charset="0"/>
              </a:rPr>
              <a:t>La valoración del RCV debe realizarse en varones con edad &gt;40 años o mujeres &gt;50 años, o ante la presencia de historia familiar de ECV precoz, hiperlipemia familiar, factores de RCV mayores o comorbilidades que incrementan el RCV</a:t>
            </a:r>
            <a:r>
              <a:rPr lang="es-ES" sz="1500" baseline="30000" dirty="0">
                <a:latin typeface="Arial" panose="020B0604020202020204" pitchFamily="34" charset="0"/>
                <a:cs typeface="Arial" panose="020B0604020202020204" pitchFamily="34" charset="0"/>
              </a:rPr>
              <a:t>1,2</a:t>
            </a:r>
            <a:r>
              <a:rPr lang="es-ES" sz="1500" dirty="0">
                <a:latin typeface="Arial" panose="020B0604020202020204" pitchFamily="34" charset="0"/>
                <a:cs typeface="Arial" panose="020B0604020202020204" pitchFamily="34" charset="0"/>
              </a:rPr>
              <a:t>.</a:t>
            </a:r>
          </a:p>
          <a:p>
            <a:pPr marL="228600" indent="-228600">
              <a:buFont typeface="Arial" panose="020B0604020202020204" pitchFamily="34" charset="0"/>
              <a:buChar char="•"/>
            </a:pPr>
            <a:endParaRPr lang="es-ES" sz="15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500" dirty="0">
                <a:latin typeface="Arial" panose="020B0604020202020204" pitchFamily="34" charset="0"/>
                <a:cs typeface="Arial" panose="020B0604020202020204" pitchFamily="34" charset="0"/>
              </a:rPr>
              <a:t>Además de la estimación del RCV, existen factores modificadores (disponibles en atención primaria) que permiten recalcular el RCV de los pacientes. Una vez estimado el RCV, se debe fomentar el abandono de hábitos tóxicos y lograr el cumplimiento de los objetivos lipídicos, glucémicos y tensionales de los pacientes de acuerdo a su RCV</a:t>
            </a:r>
            <a:r>
              <a:rPr lang="es-ES" sz="1500" baseline="30000" dirty="0">
                <a:latin typeface="Arial" panose="020B0604020202020204" pitchFamily="34" charset="0"/>
                <a:cs typeface="Arial" panose="020B0604020202020204" pitchFamily="34" charset="0"/>
              </a:rPr>
              <a:t>1-3</a:t>
            </a:r>
            <a:r>
              <a:rPr lang="es-ES" sz="1500" dirty="0">
                <a:latin typeface="Arial" panose="020B0604020202020204" pitchFamily="34" charset="0"/>
                <a:cs typeface="Arial" panose="020B0604020202020204" pitchFamily="34" charset="0"/>
              </a:rPr>
              <a:t>.</a:t>
            </a:r>
          </a:p>
          <a:p>
            <a:pPr algn="l"/>
            <a:endParaRPr lang="es-ES" sz="15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500" dirty="0">
                <a:latin typeface="Arial" panose="020B0604020202020204" pitchFamily="34" charset="0"/>
                <a:cs typeface="Arial" panose="020B0604020202020204" pitchFamily="34" charset="0"/>
              </a:rPr>
              <a:t>En pacientes con RCV alto, se recomienda terapia hipolipemiante para lograr objetivos de c-LDL &lt;70 mg/dl y reducción de ≥50 %. Si no se alcanzan los objetivos de c-LDL con estatinas, se tiene que considerar añadir </a:t>
            </a:r>
            <a:r>
              <a:rPr lang="es-ES" sz="1500" dirty="0" err="1">
                <a:latin typeface="Arial" panose="020B0604020202020204" pitchFamily="34" charset="0"/>
                <a:cs typeface="Arial" panose="020B0604020202020204" pitchFamily="34" charset="0"/>
              </a:rPr>
              <a:t>ezetimiba</a:t>
            </a:r>
            <a:r>
              <a:rPr lang="es-ES" sz="1500" dirty="0">
                <a:latin typeface="Arial" panose="020B0604020202020204" pitchFamily="34" charset="0"/>
                <a:cs typeface="Arial" panose="020B0604020202020204" pitchFamily="34" charset="0"/>
              </a:rPr>
              <a:t> al tratamiento</a:t>
            </a:r>
            <a:r>
              <a:rPr lang="es-ES" sz="1500" baseline="30000" dirty="0">
                <a:latin typeface="Arial" panose="020B0604020202020204" pitchFamily="34" charset="0"/>
                <a:cs typeface="Arial" panose="020B0604020202020204" pitchFamily="34" charset="0"/>
              </a:rPr>
              <a:t>4</a:t>
            </a:r>
            <a:r>
              <a:rPr lang="es-ES" sz="1500" dirty="0">
                <a:latin typeface="Arial" panose="020B0604020202020204" pitchFamily="34" charset="0"/>
                <a:cs typeface="Arial" panose="020B0604020202020204" pitchFamily="34" charset="0"/>
              </a:rPr>
              <a:t>. </a:t>
            </a:r>
          </a:p>
          <a:p>
            <a:pPr marL="228600" indent="-228600">
              <a:buFont typeface="Arial" panose="020B0604020202020204" pitchFamily="34" charset="0"/>
              <a:buChar char="•"/>
            </a:pPr>
            <a:endParaRPr lang="es-ES" sz="15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s-ES" sz="1500" dirty="0">
                <a:latin typeface="Arial" panose="020B0604020202020204" pitchFamily="34" charset="0"/>
                <a:cs typeface="Arial" panose="020B0604020202020204" pitchFamily="34" charset="0"/>
              </a:rPr>
              <a:t>En todos los pacientes con HVI se aconseja reducir los niveles de PA sistólica &lt;120-130 </a:t>
            </a:r>
            <a:r>
              <a:rPr lang="es-ES" sz="1500" dirty="0" err="1">
                <a:latin typeface="Arial" panose="020B0604020202020204" pitchFamily="34" charset="0"/>
                <a:cs typeface="Arial" panose="020B0604020202020204" pitchFamily="34" charset="0"/>
              </a:rPr>
              <a:t>mmHg</a:t>
            </a:r>
            <a:r>
              <a:rPr lang="es-ES" sz="1500" dirty="0">
                <a:latin typeface="Arial" panose="020B0604020202020204" pitchFamily="34" charset="0"/>
                <a:cs typeface="Arial" panose="020B0604020202020204" pitchFamily="34" charset="0"/>
              </a:rPr>
              <a:t>, recomendándose el tratamiento con un bloqueador del sistema renina-angiotensina (IECA/ARA-II) en combinación con un </a:t>
            </a:r>
            <a:r>
              <a:rPr lang="es-ES" sz="1500" dirty="0" err="1">
                <a:latin typeface="Arial" panose="020B0604020202020204" pitchFamily="34" charset="0"/>
                <a:cs typeface="Arial" panose="020B0604020202020204" pitchFamily="34" charset="0"/>
              </a:rPr>
              <a:t>calcioantagonista</a:t>
            </a:r>
            <a:r>
              <a:rPr lang="es-ES" sz="1500" dirty="0">
                <a:latin typeface="Arial" panose="020B0604020202020204" pitchFamily="34" charset="0"/>
                <a:cs typeface="Arial" panose="020B0604020202020204" pitchFamily="34" charset="0"/>
              </a:rPr>
              <a:t> o un diurético</a:t>
            </a:r>
            <a:r>
              <a:rPr lang="es-ES" sz="1500" baseline="30000" dirty="0">
                <a:latin typeface="Arial" panose="020B0604020202020204" pitchFamily="34" charset="0"/>
                <a:cs typeface="Arial" panose="020B0604020202020204" pitchFamily="34" charset="0"/>
              </a:rPr>
              <a:t>3</a:t>
            </a:r>
            <a:r>
              <a:rPr lang="es-ES" sz="1500" dirty="0">
                <a:latin typeface="Arial" panose="020B0604020202020204" pitchFamily="34" charset="0"/>
                <a:cs typeface="Arial" panose="020B0604020202020204" pitchFamily="34" charset="0"/>
              </a:rPr>
              <a:t>. </a:t>
            </a:r>
          </a:p>
        </p:txBody>
      </p:sp>
      <p:sp>
        <p:nvSpPr>
          <p:cNvPr id="6" name="CuadroTexto 5">
            <a:extLst>
              <a:ext uri="{FF2B5EF4-FFF2-40B4-BE49-F238E27FC236}">
                <a16:creationId xmlns:a16="http://schemas.microsoft.com/office/drawing/2014/main" id="{F3F1A1EF-1ECB-A648-9A30-F921AD992E75}"/>
              </a:ext>
            </a:extLst>
          </p:cNvPr>
          <p:cNvSpPr txBox="1"/>
          <p:nvPr/>
        </p:nvSpPr>
        <p:spPr>
          <a:xfrm>
            <a:off x="545718" y="6113489"/>
            <a:ext cx="11406137" cy="589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algn="l"/>
            <a:r>
              <a:rPr lang="es-ES" sz="700" dirty="0">
                <a:latin typeface="Arial" panose="020B0604020202020204" pitchFamily="34" charset="0"/>
                <a:cs typeface="Arial" panose="020B0604020202020204" pitchFamily="34" charset="0"/>
              </a:rPr>
              <a:t>1. </a:t>
            </a:r>
            <a:r>
              <a:rPr lang="es-ES" sz="700" dirty="0" err="1">
                <a:latin typeface="Arial" panose="020B0604020202020204" pitchFamily="34" charset="0"/>
                <a:cs typeface="Arial" panose="020B0604020202020204" pitchFamily="34" charset="0"/>
              </a:rPr>
              <a:t>Visseren</a:t>
            </a:r>
            <a:r>
              <a:rPr lang="es-ES" sz="700" dirty="0">
                <a:latin typeface="Arial" panose="020B0604020202020204" pitchFamily="34" charset="0"/>
                <a:cs typeface="Arial" panose="020B0604020202020204" pitchFamily="34" charset="0"/>
              </a:rPr>
              <a:t> FLJ, Mach F, </a:t>
            </a:r>
            <a:r>
              <a:rPr lang="es-ES" sz="700" dirty="0" err="1">
                <a:latin typeface="Arial" panose="020B0604020202020204" pitchFamily="34" charset="0"/>
                <a:cs typeface="Arial" panose="020B0604020202020204" pitchFamily="34" charset="0"/>
              </a:rPr>
              <a:t>Smulders</a:t>
            </a:r>
            <a:r>
              <a:rPr lang="es-ES" sz="700" dirty="0">
                <a:latin typeface="Arial" panose="020B0604020202020204" pitchFamily="34" charset="0"/>
                <a:cs typeface="Arial" panose="020B0604020202020204" pitchFamily="34" charset="0"/>
              </a:rPr>
              <a:t> YM, Carballo D, </a:t>
            </a:r>
            <a:r>
              <a:rPr lang="es-ES" sz="700" dirty="0" err="1">
                <a:latin typeface="Arial" panose="020B0604020202020204" pitchFamily="34" charset="0"/>
                <a:cs typeface="Arial" panose="020B0604020202020204" pitchFamily="34" charset="0"/>
              </a:rPr>
              <a:t>Koskinas</a:t>
            </a:r>
            <a:r>
              <a:rPr lang="es-ES" sz="700" dirty="0">
                <a:latin typeface="Arial" panose="020B0604020202020204" pitchFamily="34" charset="0"/>
                <a:cs typeface="Arial" panose="020B0604020202020204" pitchFamily="34" charset="0"/>
              </a:rPr>
              <a:t> KC, </a:t>
            </a:r>
            <a:r>
              <a:rPr lang="es-ES" sz="700" dirty="0" err="1">
                <a:latin typeface="Arial" panose="020B0604020202020204" pitchFamily="34" charset="0"/>
                <a:cs typeface="Arial" panose="020B0604020202020204" pitchFamily="34" charset="0"/>
              </a:rPr>
              <a:t>Bäck</a:t>
            </a:r>
            <a:r>
              <a:rPr lang="es-ES" sz="700" dirty="0">
                <a:latin typeface="Arial" panose="020B0604020202020204" pitchFamily="34" charset="0"/>
                <a:cs typeface="Arial" panose="020B0604020202020204" pitchFamily="34" charset="0"/>
              </a:rPr>
              <a:t> M, et al. 2021 ESC </a:t>
            </a:r>
            <a:r>
              <a:rPr lang="es-ES" sz="700" dirty="0" err="1">
                <a:latin typeface="Arial" panose="020B0604020202020204" pitchFamily="34" charset="0"/>
                <a:cs typeface="Arial" panose="020B0604020202020204" pitchFamily="34" charset="0"/>
              </a:rPr>
              <a:t>Guidelines</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on</a:t>
            </a:r>
            <a:r>
              <a:rPr lang="es-ES" sz="700" dirty="0">
                <a:latin typeface="Arial" panose="020B0604020202020204" pitchFamily="34" charset="0"/>
                <a:cs typeface="Arial" panose="020B0604020202020204" pitchFamily="34" charset="0"/>
              </a:rPr>
              <a:t> cardiovascular </a:t>
            </a:r>
            <a:r>
              <a:rPr lang="es-ES" sz="700" dirty="0" err="1">
                <a:latin typeface="Arial" panose="020B0604020202020204" pitchFamily="34" charset="0"/>
                <a:cs typeface="Arial" panose="020B0604020202020204" pitchFamily="34" charset="0"/>
              </a:rPr>
              <a:t>disease</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prevention</a:t>
            </a:r>
            <a:r>
              <a:rPr lang="es-ES" sz="700" dirty="0">
                <a:latin typeface="Arial" panose="020B0604020202020204" pitchFamily="34" charset="0"/>
                <a:cs typeface="Arial" panose="020B0604020202020204" pitchFamily="34" charset="0"/>
              </a:rPr>
              <a:t> in </a:t>
            </a:r>
            <a:r>
              <a:rPr lang="es-ES" sz="700" dirty="0" err="1">
                <a:latin typeface="Arial" panose="020B0604020202020204" pitchFamily="34" charset="0"/>
                <a:cs typeface="Arial" panose="020B0604020202020204" pitchFamily="34" charset="0"/>
              </a:rPr>
              <a:t>clinical</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practice</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Eur</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Heart</a:t>
            </a:r>
            <a:r>
              <a:rPr lang="es-ES" sz="700" dirty="0">
                <a:latin typeface="Arial" panose="020B0604020202020204" pitchFamily="34" charset="0"/>
                <a:cs typeface="Arial" panose="020B0604020202020204" pitchFamily="34" charset="0"/>
              </a:rPr>
              <a:t> J. 2021;42(34):3227-337.</a:t>
            </a:r>
          </a:p>
          <a:p>
            <a:pPr algn="l"/>
            <a:r>
              <a:rPr lang="es-ES" sz="700" dirty="0">
                <a:latin typeface="Arial" panose="020B0604020202020204" pitchFamily="34" charset="0"/>
                <a:cs typeface="Arial" panose="020B0604020202020204" pitchFamily="34" charset="0"/>
              </a:rPr>
              <a:t>2. Mach F, </a:t>
            </a:r>
            <a:r>
              <a:rPr lang="es-ES" sz="700" dirty="0" err="1">
                <a:latin typeface="Arial" panose="020B0604020202020204" pitchFamily="34" charset="0"/>
                <a:cs typeface="Arial" panose="020B0604020202020204" pitchFamily="34" charset="0"/>
              </a:rPr>
              <a:t>Baigent</a:t>
            </a:r>
            <a:r>
              <a:rPr lang="es-ES" sz="700" dirty="0">
                <a:latin typeface="Arial" panose="020B0604020202020204" pitchFamily="34" charset="0"/>
                <a:cs typeface="Arial" panose="020B0604020202020204" pitchFamily="34" charset="0"/>
              </a:rPr>
              <a:t> C, </a:t>
            </a:r>
            <a:r>
              <a:rPr lang="es-ES" sz="700" dirty="0" err="1">
                <a:latin typeface="Arial" panose="020B0604020202020204" pitchFamily="34" charset="0"/>
                <a:cs typeface="Arial" panose="020B0604020202020204" pitchFamily="34" charset="0"/>
              </a:rPr>
              <a:t>Catapano</a:t>
            </a:r>
            <a:r>
              <a:rPr lang="es-ES" sz="700" dirty="0">
                <a:latin typeface="Arial" panose="020B0604020202020204" pitchFamily="34" charset="0"/>
                <a:cs typeface="Arial" panose="020B0604020202020204" pitchFamily="34" charset="0"/>
              </a:rPr>
              <a:t> AL, </a:t>
            </a:r>
            <a:r>
              <a:rPr lang="es-ES" sz="700" dirty="0" err="1">
                <a:latin typeface="Arial" panose="020B0604020202020204" pitchFamily="34" charset="0"/>
                <a:cs typeface="Arial" panose="020B0604020202020204" pitchFamily="34" charset="0"/>
              </a:rPr>
              <a:t>Koskinas</a:t>
            </a:r>
            <a:r>
              <a:rPr lang="es-ES" sz="700" dirty="0">
                <a:latin typeface="Arial" panose="020B0604020202020204" pitchFamily="34" charset="0"/>
                <a:cs typeface="Arial" panose="020B0604020202020204" pitchFamily="34" charset="0"/>
              </a:rPr>
              <a:t> KC, </a:t>
            </a:r>
            <a:r>
              <a:rPr lang="es-ES" sz="700" dirty="0" err="1">
                <a:latin typeface="Arial" panose="020B0604020202020204" pitchFamily="34" charset="0"/>
                <a:cs typeface="Arial" panose="020B0604020202020204" pitchFamily="34" charset="0"/>
              </a:rPr>
              <a:t>Casula</a:t>
            </a:r>
            <a:r>
              <a:rPr lang="es-ES" sz="700" dirty="0">
                <a:latin typeface="Arial" panose="020B0604020202020204" pitchFamily="34" charset="0"/>
                <a:cs typeface="Arial" panose="020B0604020202020204" pitchFamily="34" charset="0"/>
              </a:rPr>
              <a:t> M, </a:t>
            </a:r>
            <a:r>
              <a:rPr lang="es-ES" sz="700" dirty="0" err="1">
                <a:latin typeface="Arial" panose="020B0604020202020204" pitchFamily="34" charset="0"/>
                <a:cs typeface="Arial" panose="020B0604020202020204" pitchFamily="34" charset="0"/>
              </a:rPr>
              <a:t>Badimon</a:t>
            </a:r>
            <a:r>
              <a:rPr lang="es-ES" sz="700" dirty="0">
                <a:latin typeface="Arial" panose="020B0604020202020204" pitchFamily="34" charset="0"/>
                <a:cs typeface="Arial" panose="020B0604020202020204" pitchFamily="34" charset="0"/>
              </a:rPr>
              <a:t> L, et al. 2019 ESC/EAS </a:t>
            </a:r>
            <a:r>
              <a:rPr lang="es-ES" sz="700" dirty="0" err="1">
                <a:latin typeface="Arial" panose="020B0604020202020204" pitchFamily="34" charset="0"/>
                <a:cs typeface="Arial" panose="020B0604020202020204" pitchFamily="34" charset="0"/>
              </a:rPr>
              <a:t>Guidelines</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for</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the</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management</a:t>
            </a:r>
            <a:r>
              <a:rPr lang="es-ES" sz="700" dirty="0">
                <a:latin typeface="Arial" panose="020B0604020202020204" pitchFamily="34" charset="0"/>
                <a:cs typeface="Arial" panose="020B0604020202020204" pitchFamily="34" charset="0"/>
              </a:rPr>
              <a:t> of </a:t>
            </a:r>
            <a:r>
              <a:rPr lang="es-ES" sz="700" dirty="0" err="1">
                <a:latin typeface="Arial" panose="020B0604020202020204" pitchFamily="34" charset="0"/>
                <a:cs typeface="Arial" panose="020B0604020202020204" pitchFamily="34" charset="0"/>
              </a:rPr>
              <a:t>dyslipidaemias</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lipid</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modification</a:t>
            </a:r>
            <a:r>
              <a:rPr lang="es-ES" sz="700" dirty="0">
                <a:latin typeface="Arial" panose="020B0604020202020204" pitchFamily="34" charset="0"/>
                <a:cs typeface="Arial" panose="020B0604020202020204" pitchFamily="34" charset="0"/>
              </a:rPr>
              <a:t> to reduce cardiovascular </a:t>
            </a:r>
            <a:r>
              <a:rPr lang="es-ES" sz="700" dirty="0" err="1">
                <a:latin typeface="Arial" panose="020B0604020202020204" pitchFamily="34" charset="0"/>
                <a:cs typeface="Arial" panose="020B0604020202020204" pitchFamily="34" charset="0"/>
              </a:rPr>
              <a:t>risk</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Eur</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Heart</a:t>
            </a:r>
            <a:r>
              <a:rPr lang="es-ES" sz="700" dirty="0">
                <a:latin typeface="Arial" panose="020B0604020202020204" pitchFamily="34" charset="0"/>
                <a:cs typeface="Arial" panose="020B0604020202020204" pitchFamily="34" charset="0"/>
              </a:rPr>
              <a:t> J. 2020;41(1):111-88.</a:t>
            </a:r>
          </a:p>
          <a:p>
            <a:pPr algn="l"/>
            <a:r>
              <a:rPr lang="es-ES" sz="700" dirty="0">
                <a:latin typeface="Arial" panose="020B0604020202020204" pitchFamily="34" charset="0"/>
                <a:cs typeface="Arial" panose="020B0604020202020204" pitchFamily="34" charset="0"/>
              </a:rPr>
              <a:t>3. Williams B, </a:t>
            </a:r>
            <a:r>
              <a:rPr lang="es-ES" sz="700" dirty="0" err="1">
                <a:latin typeface="Arial" panose="020B0604020202020204" pitchFamily="34" charset="0"/>
                <a:cs typeface="Arial" panose="020B0604020202020204" pitchFamily="34" charset="0"/>
              </a:rPr>
              <a:t>Mancia</a:t>
            </a:r>
            <a:r>
              <a:rPr lang="es-ES" sz="700" dirty="0">
                <a:latin typeface="Arial" panose="020B0604020202020204" pitchFamily="34" charset="0"/>
                <a:cs typeface="Arial" panose="020B0604020202020204" pitchFamily="34" charset="0"/>
              </a:rPr>
              <a:t> G, </a:t>
            </a:r>
            <a:r>
              <a:rPr lang="es-ES" sz="700" dirty="0" err="1">
                <a:latin typeface="Arial" panose="020B0604020202020204" pitchFamily="34" charset="0"/>
                <a:cs typeface="Arial" panose="020B0604020202020204" pitchFamily="34" charset="0"/>
              </a:rPr>
              <a:t>Spiering</a:t>
            </a:r>
            <a:r>
              <a:rPr lang="es-ES" sz="700" dirty="0">
                <a:latin typeface="Arial" panose="020B0604020202020204" pitchFamily="34" charset="0"/>
                <a:cs typeface="Arial" panose="020B0604020202020204" pitchFamily="34" charset="0"/>
              </a:rPr>
              <a:t> W, </a:t>
            </a:r>
            <a:r>
              <a:rPr lang="es-ES" sz="700" dirty="0" err="1">
                <a:latin typeface="Arial" panose="020B0604020202020204" pitchFamily="34" charset="0"/>
                <a:cs typeface="Arial" panose="020B0604020202020204" pitchFamily="34" charset="0"/>
              </a:rPr>
              <a:t>Rosei</a:t>
            </a:r>
            <a:r>
              <a:rPr lang="es-ES" sz="700" dirty="0">
                <a:latin typeface="Arial" panose="020B0604020202020204" pitchFamily="34" charset="0"/>
                <a:cs typeface="Arial" panose="020B0604020202020204" pitchFamily="34" charset="0"/>
              </a:rPr>
              <a:t> EA, </a:t>
            </a:r>
            <a:r>
              <a:rPr lang="es-ES" sz="700" dirty="0" err="1">
                <a:latin typeface="Arial" panose="020B0604020202020204" pitchFamily="34" charset="0"/>
                <a:cs typeface="Arial" panose="020B0604020202020204" pitchFamily="34" charset="0"/>
              </a:rPr>
              <a:t>Azizi</a:t>
            </a:r>
            <a:r>
              <a:rPr lang="es-ES" sz="700" dirty="0">
                <a:latin typeface="Arial" panose="020B0604020202020204" pitchFamily="34" charset="0"/>
                <a:cs typeface="Arial" panose="020B0604020202020204" pitchFamily="34" charset="0"/>
              </a:rPr>
              <a:t> M, </a:t>
            </a:r>
            <a:r>
              <a:rPr lang="es-ES" sz="700" dirty="0" err="1">
                <a:latin typeface="Arial" panose="020B0604020202020204" pitchFamily="34" charset="0"/>
                <a:cs typeface="Arial" panose="020B0604020202020204" pitchFamily="34" charset="0"/>
              </a:rPr>
              <a:t>Burnier</a:t>
            </a:r>
            <a:r>
              <a:rPr lang="es-ES" sz="700" dirty="0">
                <a:latin typeface="Arial" panose="020B0604020202020204" pitchFamily="34" charset="0"/>
                <a:cs typeface="Arial" panose="020B0604020202020204" pitchFamily="34" charset="0"/>
              </a:rPr>
              <a:t> M, et al. Guía ESC/ESH 2018 sobre el diagnóstico y tratamiento de la hipertensión arterial. </a:t>
            </a:r>
            <a:r>
              <a:rPr lang="es-ES" sz="700" dirty="0" err="1">
                <a:latin typeface="Arial" panose="020B0604020202020204" pitchFamily="34" charset="0"/>
                <a:cs typeface="Arial" panose="020B0604020202020204" pitchFamily="34" charset="0"/>
              </a:rPr>
              <a:t>Rev</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Esp</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Cardiol</a:t>
            </a:r>
            <a:r>
              <a:rPr lang="es-ES" sz="700" dirty="0">
                <a:latin typeface="Arial" panose="020B0604020202020204" pitchFamily="34" charset="0"/>
                <a:cs typeface="Arial" panose="020B0604020202020204" pitchFamily="34" charset="0"/>
              </a:rPr>
              <a:t>. 2019;72(2):160.e1-78.</a:t>
            </a:r>
          </a:p>
          <a:p>
            <a:pPr algn="l"/>
            <a:r>
              <a:rPr lang="es-ES" sz="700" dirty="0">
                <a:latin typeface="Arial" panose="020B0604020202020204" pitchFamily="34" charset="0"/>
                <a:cs typeface="Arial" panose="020B0604020202020204" pitchFamily="34" charset="0"/>
              </a:rPr>
              <a:t>4. </a:t>
            </a:r>
            <a:r>
              <a:rPr lang="es-ES" sz="700" dirty="0" err="1">
                <a:latin typeface="Arial" panose="020B0604020202020204" pitchFamily="34" charset="0"/>
                <a:cs typeface="Arial" panose="020B0604020202020204" pitchFamily="34" charset="0"/>
              </a:rPr>
              <a:t>Masana</a:t>
            </a:r>
            <a:r>
              <a:rPr lang="es-ES" sz="700" dirty="0">
                <a:latin typeface="Arial" panose="020B0604020202020204" pitchFamily="34" charset="0"/>
                <a:cs typeface="Arial" panose="020B0604020202020204" pitchFamily="34" charset="0"/>
              </a:rPr>
              <a:t> L, Plana N. Actualización de las tablas de planificación terapéutica </a:t>
            </a:r>
            <a:r>
              <a:rPr lang="es-ES" sz="700" dirty="0" err="1">
                <a:latin typeface="Arial" panose="020B0604020202020204" pitchFamily="34" charset="0"/>
                <a:cs typeface="Arial" panose="020B0604020202020204" pitchFamily="34" charset="0"/>
              </a:rPr>
              <a:t>hipocolesterolemiante</a:t>
            </a:r>
            <a:r>
              <a:rPr lang="es-ES" sz="700" dirty="0">
                <a:latin typeface="Arial" panose="020B0604020202020204" pitchFamily="34" charset="0"/>
                <a:cs typeface="Arial" panose="020B0604020202020204" pitchFamily="34" charset="0"/>
              </a:rPr>
              <a:t> orientadas a la obtención de los objetivos terapéuticos. Actualización de las tablas de planificación terapéutica orientadas a la obtención de objetivos terapéuticos. </a:t>
            </a:r>
            <a:r>
              <a:rPr lang="es-ES" sz="700" dirty="0" err="1">
                <a:latin typeface="Arial" panose="020B0604020202020204" pitchFamily="34" charset="0"/>
                <a:cs typeface="Arial" panose="020B0604020202020204" pitchFamily="34" charset="0"/>
              </a:rPr>
              <a:t>Clin</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Investig</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Arterioscler</a:t>
            </a:r>
            <a:r>
              <a:rPr lang="es-ES" sz="700" dirty="0">
                <a:latin typeface="Arial" panose="020B0604020202020204" pitchFamily="34" charset="0"/>
                <a:cs typeface="Arial" panose="020B0604020202020204" pitchFamily="34" charset="0"/>
              </a:rPr>
              <a:t>. 2019;31(6):271-7.</a:t>
            </a:r>
          </a:p>
        </p:txBody>
      </p:sp>
      <p:sp>
        <p:nvSpPr>
          <p:cNvPr id="7" name="CuadroTexto 6">
            <a:extLst>
              <a:ext uri="{FF2B5EF4-FFF2-40B4-BE49-F238E27FC236}">
                <a16:creationId xmlns:a16="http://schemas.microsoft.com/office/drawing/2014/main" id="{71154E63-DACA-7649-80A7-4AF5EEA9E58B}"/>
              </a:ext>
            </a:extLst>
          </p:cNvPr>
          <p:cNvSpPr txBox="1"/>
          <p:nvPr/>
        </p:nvSpPr>
        <p:spPr>
          <a:xfrm>
            <a:off x="545718" y="566744"/>
            <a:ext cx="8285096"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s-ES" sz="2300" b="1" dirty="0">
                <a:solidFill>
                  <a:schemeClr val="accent1">
                    <a:lumMod val="75000"/>
                  </a:schemeClr>
                </a:solidFill>
                <a:latin typeface="Arial" panose="020B0604020202020204" pitchFamily="34" charset="0"/>
                <a:cs typeface="Arial" panose="020B0604020202020204" pitchFamily="34" charset="0"/>
              </a:rPr>
              <a:t>Conclusiones</a:t>
            </a:r>
          </a:p>
        </p:txBody>
      </p:sp>
    </p:spTree>
    <p:extLst>
      <p:ext uri="{BB962C8B-B14F-4D97-AF65-F5344CB8AC3E}">
        <p14:creationId xmlns:p14="http://schemas.microsoft.com/office/powerpoint/2010/main" val="374378401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9981" y="1995962"/>
            <a:ext cx="9872038" cy="1325563"/>
          </a:xfrm>
        </p:spPr>
        <p:txBody>
          <a:bodyPr anchor="t">
            <a:noAutofit/>
          </a:bodyPr>
          <a:lstStyle/>
          <a:p>
            <a:pPr algn="ctr"/>
            <a:r>
              <a:rPr lang="es-ES_tradnl" sz="4800" dirty="0">
                <a:solidFill>
                  <a:srgbClr val="002060"/>
                </a:solidFill>
              </a:rPr>
              <a:t>CASO CLINICO DIABETES:</a:t>
            </a:r>
            <a:br>
              <a:rPr lang="es-ES_tradnl" sz="4800" dirty="0">
                <a:solidFill>
                  <a:srgbClr val="002060"/>
                </a:solidFill>
              </a:rPr>
            </a:br>
            <a:br>
              <a:rPr lang="es-ES_tradnl" sz="4800" dirty="0">
                <a:solidFill>
                  <a:srgbClr val="002060"/>
                </a:solidFill>
              </a:rPr>
            </a:br>
            <a:r>
              <a:rPr lang="es-ES_tradnl" sz="4800" dirty="0">
                <a:solidFill>
                  <a:srgbClr val="002060"/>
                </a:solidFill>
              </a:rPr>
              <a:t>PERSONA DE RECIENTE DIAGNOSTICO</a:t>
            </a:r>
          </a:p>
        </p:txBody>
      </p:sp>
    </p:spTree>
    <p:extLst>
      <p:ext uri="{BB962C8B-B14F-4D97-AF65-F5344CB8AC3E}">
        <p14:creationId xmlns:p14="http://schemas.microsoft.com/office/powerpoint/2010/main" val="1168591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type="body" sz="quarter" idx="14"/>
          </p:nvPr>
        </p:nvSpPr>
        <p:spPr>
          <a:xfrm>
            <a:off x="271062" y="1357746"/>
            <a:ext cx="11372849" cy="4732394"/>
          </a:xfrm>
        </p:spPr>
        <p:txBody>
          <a:bodyPr>
            <a:normAutofit fontScale="92500" lnSpcReduction="10000"/>
          </a:bodyPr>
          <a:lstStyle/>
          <a:p>
            <a:pPr marL="914377" lvl="1" indent="-457189">
              <a:lnSpc>
                <a:spcPct val="120000"/>
              </a:lnSpc>
              <a:buClr>
                <a:schemeClr val="accent5"/>
              </a:buClr>
              <a:buFont typeface="Arial" panose="020B0604020202020204" pitchFamily="34" charset="0"/>
              <a:buChar char="•"/>
            </a:pPr>
            <a:r>
              <a:rPr lang="es-ES" altLang="es-ES" sz="2000" dirty="0">
                <a:solidFill>
                  <a:schemeClr val="accent1">
                    <a:lumMod val="50000"/>
                  </a:schemeClr>
                </a:solidFill>
              </a:rPr>
              <a:t>En reconocimiento de empresa ha presentado: Glucemia 135 </a:t>
            </a:r>
            <a:r>
              <a:rPr lang="es-ES" altLang="es-ES" sz="2000" dirty="0" err="1">
                <a:solidFill>
                  <a:schemeClr val="accent1">
                    <a:lumMod val="50000"/>
                  </a:schemeClr>
                </a:solidFill>
              </a:rPr>
              <a:t>mgr</a:t>
            </a:r>
            <a:r>
              <a:rPr lang="es-ES" altLang="es-ES" sz="2000" dirty="0">
                <a:solidFill>
                  <a:schemeClr val="accent1">
                    <a:lumMod val="50000"/>
                  </a:schemeClr>
                </a:solidFill>
              </a:rPr>
              <a:t>/dl </a:t>
            </a:r>
          </a:p>
          <a:p>
            <a:pPr marL="914377" lvl="1" indent="-457189">
              <a:lnSpc>
                <a:spcPct val="120000"/>
              </a:lnSpc>
              <a:buClr>
                <a:schemeClr val="accent5"/>
              </a:buClr>
              <a:buFont typeface="Arial" panose="020B0604020202020204" pitchFamily="34" charset="0"/>
              <a:buChar char="•"/>
            </a:pPr>
            <a:r>
              <a:rPr lang="es-ES" altLang="es-ES" sz="2000" dirty="0">
                <a:solidFill>
                  <a:schemeClr val="accent1">
                    <a:lumMod val="50000"/>
                  </a:schemeClr>
                </a:solidFill>
              </a:rPr>
              <a:t>Vida con  actividad social y ejercicio (senderismo y baile)</a:t>
            </a:r>
          </a:p>
          <a:p>
            <a:pPr marL="914377" lvl="1" indent="-457189">
              <a:lnSpc>
                <a:spcPct val="120000"/>
              </a:lnSpc>
              <a:buClr>
                <a:schemeClr val="accent5"/>
              </a:buClr>
              <a:buFont typeface="Arial" panose="020B0604020202020204" pitchFamily="34" charset="0"/>
              <a:buChar char="•"/>
            </a:pPr>
            <a:r>
              <a:rPr lang="es-ES" altLang="es-ES" sz="2000" dirty="0">
                <a:solidFill>
                  <a:schemeClr val="accent1">
                    <a:lumMod val="50000"/>
                  </a:schemeClr>
                </a:solidFill>
              </a:rPr>
              <a:t>Peso: 84 kg; Altura: 168 cm; </a:t>
            </a:r>
            <a:r>
              <a:rPr lang="es-ES" altLang="es-ES" sz="2000" b="1" dirty="0">
                <a:solidFill>
                  <a:schemeClr val="accent1">
                    <a:lumMod val="50000"/>
                  </a:schemeClr>
                </a:solidFill>
              </a:rPr>
              <a:t>BMI: </a:t>
            </a:r>
            <a:r>
              <a:rPr lang="es-ES" altLang="es-ES" sz="2000" dirty="0">
                <a:solidFill>
                  <a:schemeClr val="accent1">
                    <a:lumMod val="50000"/>
                  </a:schemeClr>
                </a:solidFill>
              </a:rPr>
              <a:t>29,7 kg/m</a:t>
            </a:r>
            <a:r>
              <a:rPr lang="es-ES" altLang="es-ES" sz="2000" baseline="30000" dirty="0">
                <a:solidFill>
                  <a:schemeClr val="accent1">
                    <a:lumMod val="50000"/>
                  </a:schemeClr>
                </a:solidFill>
              </a:rPr>
              <a:t>2</a:t>
            </a:r>
          </a:p>
          <a:p>
            <a:pPr marL="914377" lvl="1" indent="-457189">
              <a:lnSpc>
                <a:spcPct val="120000"/>
              </a:lnSpc>
              <a:buClr>
                <a:schemeClr val="accent5"/>
              </a:buClr>
              <a:buFont typeface="Arial" panose="020B0604020202020204" pitchFamily="34" charset="0"/>
              <a:buChar char="•"/>
            </a:pPr>
            <a:r>
              <a:rPr lang="es-ES" altLang="es-ES" sz="2000" dirty="0">
                <a:solidFill>
                  <a:schemeClr val="accent1">
                    <a:lumMod val="50000"/>
                  </a:schemeClr>
                </a:solidFill>
              </a:rPr>
              <a:t>PA: 130/75 mm/Hg (tratamiento con IECA); c-LDL: 102 mg/dl (tratamiento con </a:t>
            </a:r>
            <a:r>
              <a:rPr lang="es-ES" altLang="es-ES" sz="2000" dirty="0" err="1">
                <a:solidFill>
                  <a:schemeClr val="accent1">
                    <a:lumMod val="50000"/>
                  </a:schemeClr>
                </a:solidFill>
              </a:rPr>
              <a:t>estatina</a:t>
            </a:r>
            <a:r>
              <a:rPr lang="es-ES" altLang="es-ES" sz="2000" dirty="0">
                <a:solidFill>
                  <a:schemeClr val="accent1">
                    <a:lumMod val="50000"/>
                  </a:schemeClr>
                </a:solidFill>
              </a:rPr>
              <a:t>).</a:t>
            </a:r>
          </a:p>
          <a:p>
            <a:pPr marL="914377" lvl="1" indent="-457189">
              <a:lnSpc>
                <a:spcPct val="120000"/>
              </a:lnSpc>
              <a:buClr>
                <a:schemeClr val="accent5"/>
              </a:buClr>
              <a:buFont typeface="Arial" panose="020B0604020202020204" pitchFamily="34" charset="0"/>
              <a:buChar char="•"/>
            </a:pPr>
            <a:r>
              <a:rPr lang="es-ES" altLang="es-ES" sz="2000" dirty="0">
                <a:solidFill>
                  <a:schemeClr val="accent1">
                    <a:lumMod val="50000"/>
                  </a:schemeClr>
                </a:solidFill>
              </a:rPr>
              <a:t>No fuma; una copa de vino con las comidas</a:t>
            </a:r>
          </a:p>
          <a:p>
            <a:pPr marL="914377" lvl="1" indent="-457189">
              <a:lnSpc>
                <a:spcPct val="120000"/>
              </a:lnSpc>
              <a:buClr>
                <a:schemeClr val="accent5"/>
              </a:buClr>
              <a:buFont typeface="Arial" panose="020B0604020202020204" pitchFamily="34" charset="0"/>
              <a:buChar char="•"/>
            </a:pPr>
            <a:r>
              <a:rPr lang="es-ES" altLang="es-ES" sz="2000" b="1" dirty="0">
                <a:solidFill>
                  <a:schemeClr val="accent1">
                    <a:lumMod val="50000"/>
                  </a:schemeClr>
                </a:solidFill>
              </a:rPr>
              <a:t>Tratamiento actual: </a:t>
            </a:r>
          </a:p>
          <a:p>
            <a:pPr marL="1371566" lvl="2" indent="-457189">
              <a:lnSpc>
                <a:spcPct val="120000"/>
              </a:lnSpc>
              <a:buClr>
                <a:schemeClr val="accent5"/>
              </a:buClr>
              <a:buFont typeface="Arial" panose="020B0604020202020204" pitchFamily="34" charset="0"/>
              <a:buChar char="•"/>
            </a:pPr>
            <a:r>
              <a:rPr lang="es-ES" altLang="es-ES" sz="1700" dirty="0">
                <a:solidFill>
                  <a:schemeClr val="accent1">
                    <a:lumMod val="50000"/>
                  </a:schemeClr>
                </a:solidFill>
              </a:rPr>
              <a:t>Enalapril 20 </a:t>
            </a:r>
            <a:r>
              <a:rPr lang="es-ES" altLang="es-ES" sz="1700" dirty="0" err="1">
                <a:solidFill>
                  <a:schemeClr val="accent1">
                    <a:lumMod val="50000"/>
                  </a:schemeClr>
                </a:solidFill>
              </a:rPr>
              <a:t>mgr</a:t>
            </a:r>
            <a:r>
              <a:rPr lang="es-ES" altLang="es-ES" sz="1700" dirty="0">
                <a:solidFill>
                  <a:schemeClr val="accent1">
                    <a:lumMod val="50000"/>
                  </a:schemeClr>
                </a:solidFill>
              </a:rPr>
              <a:t> 1/24h</a:t>
            </a:r>
          </a:p>
          <a:p>
            <a:pPr marL="1371566" lvl="2" indent="-457189">
              <a:lnSpc>
                <a:spcPct val="120000"/>
              </a:lnSpc>
              <a:buClr>
                <a:schemeClr val="accent5"/>
              </a:buClr>
              <a:buFont typeface="Arial" panose="020B0604020202020204" pitchFamily="34" charset="0"/>
              <a:buChar char="•"/>
            </a:pPr>
            <a:r>
              <a:rPr lang="es-ES" altLang="es-ES" sz="1700" dirty="0">
                <a:solidFill>
                  <a:schemeClr val="accent1">
                    <a:lumMod val="50000"/>
                  </a:schemeClr>
                </a:solidFill>
              </a:rPr>
              <a:t>Rosuvastatina 10 </a:t>
            </a:r>
            <a:r>
              <a:rPr lang="es-ES" altLang="es-ES" sz="1700" dirty="0" err="1">
                <a:solidFill>
                  <a:schemeClr val="accent1">
                    <a:lumMod val="50000"/>
                  </a:schemeClr>
                </a:solidFill>
              </a:rPr>
              <a:t>mgr</a:t>
            </a:r>
            <a:r>
              <a:rPr lang="es-ES" altLang="es-ES" sz="1700" dirty="0">
                <a:solidFill>
                  <a:schemeClr val="accent1">
                    <a:lumMod val="50000"/>
                  </a:schemeClr>
                </a:solidFill>
              </a:rPr>
              <a:t> 1/24h.</a:t>
            </a:r>
          </a:p>
          <a:p>
            <a:pPr marL="914377" lvl="1" indent="-457189">
              <a:lnSpc>
                <a:spcPct val="120000"/>
              </a:lnSpc>
              <a:buClr>
                <a:schemeClr val="accent5"/>
              </a:buClr>
              <a:buFont typeface="Arial" panose="020B0604020202020204" pitchFamily="34" charset="0"/>
              <a:buChar char="•"/>
            </a:pPr>
            <a:r>
              <a:rPr lang="es-ES" altLang="es-ES" sz="2000" dirty="0">
                <a:solidFill>
                  <a:schemeClr val="accent1">
                    <a:lumMod val="50000"/>
                  </a:schemeClr>
                </a:solidFill>
              </a:rPr>
              <a:t>Sin complicaciones vasculares de interés</a:t>
            </a:r>
          </a:p>
          <a:p>
            <a:pPr marL="914377" lvl="1" indent="-457189" algn="just">
              <a:lnSpc>
                <a:spcPct val="120000"/>
              </a:lnSpc>
              <a:buClr>
                <a:schemeClr val="accent5"/>
              </a:buClr>
              <a:buFont typeface="Arial" panose="020B0604020202020204" pitchFamily="34" charset="0"/>
              <a:buChar char="•"/>
            </a:pPr>
            <a:r>
              <a:rPr lang="es-ES" altLang="es-ES" sz="2000" dirty="0">
                <a:solidFill>
                  <a:schemeClr val="accent1">
                    <a:lumMod val="50000"/>
                  </a:schemeClr>
                </a:solidFill>
              </a:rPr>
              <a:t>Dieta correcta de diabético. </a:t>
            </a:r>
          </a:p>
          <a:p>
            <a:pPr marL="914377" lvl="1" indent="-457189" algn="just">
              <a:lnSpc>
                <a:spcPct val="120000"/>
              </a:lnSpc>
              <a:buClr>
                <a:schemeClr val="accent5"/>
              </a:buClr>
              <a:buFont typeface="Arial" panose="020B0604020202020204" pitchFamily="34" charset="0"/>
              <a:buChar char="•"/>
            </a:pPr>
            <a:r>
              <a:rPr lang="es-ES" altLang="es-ES" sz="2000" dirty="0">
                <a:solidFill>
                  <a:schemeClr val="accent1">
                    <a:lumMod val="50000"/>
                  </a:schemeClr>
                </a:solidFill>
              </a:rPr>
              <a:t>Interesado en su enfermedad. Concienciado</a:t>
            </a:r>
          </a:p>
          <a:p>
            <a:pPr lvl="1" algn="just">
              <a:lnSpc>
                <a:spcPct val="120000"/>
              </a:lnSpc>
              <a:buClr>
                <a:schemeClr val="accent5"/>
              </a:buClr>
            </a:pPr>
            <a:endParaRPr lang="es-ES" altLang="es-ES" sz="1467" dirty="0">
              <a:solidFill>
                <a:schemeClr val="accent1">
                  <a:lumMod val="50000"/>
                </a:schemeClr>
              </a:solidFill>
            </a:endParaRPr>
          </a:p>
          <a:p>
            <a:pPr lvl="1" algn="just">
              <a:lnSpc>
                <a:spcPct val="120000"/>
              </a:lnSpc>
              <a:buClr>
                <a:schemeClr val="accent5"/>
              </a:buClr>
            </a:pPr>
            <a:r>
              <a:rPr lang="es-ES" altLang="es-ES" sz="1467" dirty="0">
                <a:solidFill>
                  <a:schemeClr val="accent1">
                    <a:lumMod val="50000"/>
                  </a:schemeClr>
                </a:solidFill>
              </a:rPr>
              <a:t>Caso clínico del Dr. Antonio Hormigo Pozo en su práctica clínica en el UGC San Andrés-Torcal - Málaga . Datos no publicados</a:t>
            </a:r>
          </a:p>
          <a:p>
            <a:pPr lvl="1" algn="just" eaLnBrk="1" hangingPunct="1">
              <a:lnSpc>
                <a:spcPct val="120000"/>
              </a:lnSpc>
              <a:buClr>
                <a:schemeClr val="accent5"/>
              </a:buClr>
            </a:pPr>
            <a:endParaRPr lang="es-ES" altLang="es-ES" sz="2000" dirty="0">
              <a:solidFill>
                <a:schemeClr val="accent1">
                  <a:lumMod val="50000"/>
                </a:schemeClr>
              </a:solidFill>
            </a:endParaRPr>
          </a:p>
          <a:p>
            <a:pPr marL="914377" lvl="1" indent="-457189" algn="just">
              <a:lnSpc>
                <a:spcPct val="120000"/>
              </a:lnSpc>
              <a:buClr>
                <a:schemeClr val="accent5"/>
              </a:buClr>
              <a:buFont typeface="Arial" panose="020B0604020202020204" pitchFamily="34" charset="0"/>
              <a:buChar char="•"/>
            </a:pPr>
            <a:endParaRPr lang="es-ES" altLang="es-ES" sz="2000" dirty="0">
              <a:solidFill>
                <a:schemeClr val="accent1">
                  <a:lumMod val="50000"/>
                </a:schemeClr>
              </a:solidFill>
            </a:endParaRPr>
          </a:p>
          <a:p>
            <a:endParaRPr lang="es-ES_tradnl" dirty="0">
              <a:solidFill>
                <a:schemeClr val="accent1">
                  <a:lumMod val="50000"/>
                </a:schemeClr>
              </a:solidFill>
            </a:endParaRPr>
          </a:p>
        </p:txBody>
      </p:sp>
      <p:pic>
        <p:nvPicPr>
          <p:cNvPr id="5" name="Imagen 4"/>
          <p:cNvPicPr>
            <a:picLocks noChangeAspect="1"/>
          </p:cNvPicPr>
          <p:nvPr/>
        </p:nvPicPr>
        <p:blipFill>
          <a:blip r:embed="rId2"/>
          <a:stretch>
            <a:fillRect/>
          </a:stretch>
        </p:blipFill>
        <p:spPr>
          <a:xfrm>
            <a:off x="10195489" y="963972"/>
            <a:ext cx="1617627" cy="1172779"/>
          </a:xfrm>
          <a:prstGeom prst="rect">
            <a:avLst/>
          </a:prstGeom>
        </p:spPr>
      </p:pic>
      <p:sp>
        <p:nvSpPr>
          <p:cNvPr id="9" name="Rectángulo: esquinas diagonales redondeadas 8">
            <a:extLst>
              <a:ext uri="{FF2B5EF4-FFF2-40B4-BE49-F238E27FC236}">
                <a16:creationId xmlns:a16="http://schemas.microsoft.com/office/drawing/2014/main" id="{BFC336DA-4E42-4B7F-8906-A7130D036CAF}"/>
              </a:ext>
            </a:extLst>
          </p:cNvPr>
          <p:cNvSpPr/>
          <p:nvPr/>
        </p:nvSpPr>
        <p:spPr>
          <a:xfrm rot="10800000" flipV="1">
            <a:off x="0" y="25008"/>
            <a:ext cx="9659566" cy="615711"/>
          </a:xfrm>
          <a:prstGeom prst="round2DiagRect">
            <a:avLst>
              <a:gd name="adj1" fmla="val 16667"/>
              <a:gd name="adj2" fmla="val 46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sp>
        <p:nvSpPr>
          <p:cNvPr id="10" name="Rectangle 2">
            <a:extLst>
              <a:ext uri="{FF2B5EF4-FFF2-40B4-BE49-F238E27FC236}">
                <a16:creationId xmlns:a16="http://schemas.microsoft.com/office/drawing/2014/main" id="{5B5BD65E-64EF-4E5E-A1FC-BEEAAD157B07}"/>
              </a:ext>
            </a:extLst>
          </p:cNvPr>
          <p:cNvSpPr txBox="1">
            <a:spLocks noChangeArrowheads="1"/>
          </p:cNvSpPr>
          <p:nvPr/>
        </p:nvSpPr>
        <p:spPr>
          <a:xfrm>
            <a:off x="287723" y="-94293"/>
            <a:ext cx="11616556" cy="735012"/>
          </a:xfrm>
          <a:prstGeom prst="rect">
            <a:avLst/>
          </a:prstGeom>
        </p:spPr>
        <p:txBody>
          <a:bodyPr anchor="ctr"/>
          <a:lstStyle/>
          <a:p>
            <a:pPr defTabSz="457189">
              <a:spcBef>
                <a:spcPct val="20000"/>
              </a:spcBef>
              <a:defRPr/>
            </a:pPr>
            <a:r>
              <a:rPr lang="es-ES" sz="2600" b="1" dirty="0">
                <a:solidFill>
                  <a:schemeClr val="bg1"/>
                </a:solidFill>
                <a:latin typeface="Stark" panose="02000503020000020003" pitchFamily="50" charset="-18"/>
              </a:rPr>
              <a:t>Nuestro Paciente. Antonio, 56 años</a:t>
            </a:r>
            <a:endParaRPr lang="en-US" sz="2600" dirty="0">
              <a:solidFill>
                <a:schemeClr val="bg1"/>
              </a:solidFill>
              <a:latin typeface="Stark" panose="02000503020000020003" pitchFamily="50" charset="-18"/>
              <a:ea typeface="+mj-ea"/>
              <a:cs typeface="+mj-cs"/>
            </a:endParaRPr>
          </a:p>
        </p:txBody>
      </p:sp>
    </p:spTree>
    <p:extLst>
      <p:ext uri="{BB962C8B-B14F-4D97-AF65-F5344CB8AC3E}">
        <p14:creationId xmlns:p14="http://schemas.microsoft.com/office/powerpoint/2010/main" val="1715881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9981" y="1309728"/>
            <a:ext cx="9872038" cy="1325563"/>
          </a:xfrm>
        </p:spPr>
        <p:txBody>
          <a:bodyPr anchor="t">
            <a:noAutofit/>
          </a:bodyPr>
          <a:lstStyle/>
          <a:p>
            <a:pPr algn="ctr"/>
            <a:r>
              <a:rPr lang="es-ES_tradnl" sz="4800" dirty="0">
                <a:solidFill>
                  <a:srgbClr val="002060"/>
                </a:solidFill>
              </a:rPr>
              <a:t>¿Consideramos a este paciente ya diagnosticado de diabetes?</a:t>
            </a:r>
          </a:p>
        </p:txBody>
      </p:sp>
      <p:sp>
        <p:nvSpPr>
          <p:cNvPr id="3" name="CuadroTexto 2">
            <a:extLst>
              <a:ext uri="{FF2B5EF4-FFF2-40B4-BE49-F238E27FC236}">
                <a16:creationId xmlns:a16="http://schemas.microsoft.com/office/drawing/2014/main" id="{6D7CDD02-EAC0-41BF-FBF3-45FD65AD7ADE}"/>
              </a:ext>
            </a:extLst>
          </p:cNvPr>
          <p:cNvSpPr txBox="1"/>
          <p:nvPr/>
        </p:nvSpPr>
        <p:spPr>
          <a:xfrm>
            <a:off x="1333884" y="3878003"/>
            <a:ext cx="9524232" cy="707886"/>
          </a:xfrm>
          <a:prstGeom prst="rect">
            <a:avLst/>
          </a:prstGeom>
          <a:noFill/>
        </p:spPr>
        <p:txBody>
          <a:bodyPr wrap="square" rtlCol="0">
            <a:spAutoFit/>
          </a:bodyPr>
          <a:lstStyle/>
          <a:p>
            <a:r>
              <a:rPr lang="es-ES" sz="4000" b="1" dirty="0"/>
              <a:t>¿Es necesario comprobar dicho diagnóstico?</a:t>
            </a:r>
          </a:p>
        </p:txBody>
      </p:sp>
    </p:spTree>
    <p:extLst>
      <p:ext uri="{BB962C8B-B14F-4D97-AF65-F5344CB8AC3E}">
        <p14:creationId xmlns:p14="http://schemas.microsoft.com/office/powerpoint/2010/main" val="281726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E717BA-2C26-9C4B-AD11-02C0CCBF8942}"/>
              </a:ext>
            </a:extLst>
          </p:cNvPr>
          <p:cNvSpPr txBox="1"/>
          <p:nvPr/>
        </p:nvSpPr>
        <p:spPr>
          <a:xfrm>
            <a:off x="787834" y="1189019"/>
            <a:ext cx="4175125" cy="464742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DIAGNÓSTICO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Glucemia basal ≥ 126</a:t>
            </a:r>
            <a:r>
              <a:rPr kumimoji="0" lang="es-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mg/</a:t>
            </a:r>
            <a:r>
              <a:rPr kumimoji="0" lang="es-E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dL</a:t>
            </a:r>
            <a:r>
              <a:rPr kumimoji="0" lang="es-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s-E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(Ayunas 8h)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Glucemia tras SOG ≥ 200 mg/</a:t>
            </a:r>
            <a:r>
              <a:rPr kumimoji="0" lang="es-E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dL</a:t>
            </a:r>
            <a:r>
              <a:rPr kumimoji="0" lang="es-E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s-E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(Administración de 75 g glucosa)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Glucemia al azar ≥ 200 mg/</a:t>
            </a:r>
            <a:r>
              <a:rPr kumimoji="0" lang="es-E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dL</a:t>
            </a:r>
            <a:r>
              <a:rPr kumimoji="0" lang="es-E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s-E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(si clínica cardinal no requiere segunda determinación)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HbA1c ≥ 6,5%</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0243" name="CuadroTexto 2">
            <a:extLst>
              <a:ext uri="{FF2B5EF4-FFF2-40B4-BE49-F238E27FC236}">
                <a16:creationId xmlns:a16="http://schemas.microsoft.com/office/drawing/2014/main" id="{0BDE199E-529A-F033-9A63-267F69F4EEF2}"/>
              </a:ext>
            </a:extLst>
          </p:cNvPr>
          <p:cNvSpPr txBox="1">
            <a:spLocks noChangeArrowheads="1"/>
          </p:cNvSpPr>
          <p:nvPr/>
        </p:nvSpPr>
        <p:spPr bwMode="auto">
          <a:xfrm>
            <a:off x="428625" y="6210301"/>
            <a:ext cx="9391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800" b="0" i="0" u="none" strike="noStrike" kern="1200" cap="none" spc="0" normalizeH="0" baseline="0" noProof="0">
                <a:ln>
                  <a:noFill/>
                </a:ln>
                <a:solidFill>
                  <a:srgbClr val="333333"/>
                </a:solidFill>
                <a:effectLst/>
                <a:uLnTx/>
                <a:uFillTx/>
                <a:latin typeface="Source Sans Pro" panose="020B0503030403020204" pitchFamily="34" charset="0"/>
                <a:ea typeface="+mn-ea"/>
                <a:cs typeface="+mn-cs"/>
              </a:rPr>
              <a:t>Diagnóstico y manejo de la diabetes de tipo 2 (HEARTS-D). Washington, D.C.: Organización Panamericana de la Salud; 2020. Licencia: CC BY-NC-SA 3.0 IGO</a:t>
            </a:r>
            <a:endParaRPr kumimoji="0" lang="es-ES" alt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244" name="CuadroTexto 3">
            <a:extLst>
              <a:ext uri="{FF2B5EF4-FFF2-40B4-BE49-F238E27FC236}">
                <a16:creationId xmlns:a16="http://schemas.microsoft.com/office/drawing/2014/main" id="{E87AC46A-E1FE-DFB9-E0BB-A8646FC5B2DC}"/>
              </a:ext>
            </a:extLst>
          </p:cNvPr>
          <p:cNvSpPr txBox="1">
            <a:spLocks noChangeArrowheads="1"/>
          </p:cNvSpPr>
          <p:nvPr/>
        </p:nvSpPr>
        <p:spPr bwMode="auto">
          <a:xfrm>
            <a:off x="7575694" y="1102031"/>
            <a:ext cx="34940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24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PREDIABETES</a:t>
            </a:r>
          </a:p>
        </p:txBody>
      </p:sp>
      <p:sp>
        <p:nvSpPr>
          <p:cNvPr id="5" name="CuadroTexto 4">
            <a:extLst>
              <a:ext uri="{FF2B5EF4-FFF2-40B4-BE49-F238E27FC236}">
                <a16:creationId xmlns:a16="http://schemas.microsoft.com/office/drawing/2014/main" id="{F15922B8-2704-AE29-795C-D77FA81395DD}"/>
              </a:ext>
            </a:extLst>
          </p:cNvPr>
          <p:cNvSpPr txBox="1"/>
          <p:nvPr/>
        </p:nvSpPr>
        <p:spPr>
          <a:xfrm>
            <a:off x="5825693" y="2184400"/>
            <a:ext cx="2856489" cy="29238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ADA/EASD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Glucemia basal 100-125 mg/</a:t>
            </a:r>
            <a:r>
              <a:rPr kumimoji="0" lang="es-E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dL</a:t>
            </a:r>
            <a:endPar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Glucemias SOG/azar 140-199 mg/</a:t>
            </a:r>
            <a:r>
              <a:rPr kumimoji="0" lang="es-E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dL</a:t>
            </a:r>
            <a:endPar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HbA1c 5,7-6,4%</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 name="CuadroTexto 5">
            <a:extLst>
              <a:ext uri="{FF2B5EF4-FFF2-40B4-BE49-F238E27FC236}">
                <a16:creationId xmlns:a16="http://schemas.microsoft.com/office/drawing/2014/main" id="{523CD100-DFA8-C79F-1214-72822EA1C8A4}"/>
              </a:ext>
            </a:extLst>
          </p:cNvPr>
          <p:cNvSpPr txBox="1"/>
          <p:nvPr/>
        </p:nvSpPr>
        <p:spPr>
          <a:xfrm>
            <a:off x="8942243" y="2184400"/>
            <a:ext cx="2683164" cy="267765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Glucemia basal 110-125 mg/</a:t>
            </a:r>
            <a:r>
              <a:rPr kumimoji="0" lang="es-E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dL</a:t>
            </a:r>
            <a:endPar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Glucemias SOG/azar 140-199 mg/</a:t>
            </a:r>
            <a:r>
              <a:rPr kumimoji="0" lang="es-E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dL</a:t>
            </a:r>
            <a:r>
              <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glucemia basal &lt; 126 mg/</a:t>
            </a:r>
            <a:r>
              <a:rPr kumimoji="0" lang="es-E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dL</a:t>
            </a:r>
            <a:endParaRPr kumimoji="0" lang="es-E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0247" name="CuadroTexto 6">
            <a:extLst>
              <a:ext uri="{FF2B5EF4-FFF2-40B4-BE49-F238E27FC236}">
                <a16:creationId xmlns:a16="http://schemas.microsoft.com/office/drawing/2014/main" id="{43EF2877-8247-CE3B-9148-1F0BF24287EF}"/>
              </a:ext>
            </a:extLst>
          </p:cNvPr>
          <p:cNvSpPr txBox="1">
            <a:spLocks noChangeArrowheads="1"/>
          </p:cNvSpPr>
          <p:nvPr/>
        </p:nvSpPr>
        <p:spPr bwMode="auto">
          <a:xfrm>
            <a:off x="5825693" y="5276842"/>
            <a:ext cx="595067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HbA1c: Considerar hemoglobinopatías, embarazo, Postparto, Déficit Glucosa 6 P deshidrogenasa, VIH, hemodiálisis, tratamiento con eritropoyetina, Transfusión de hematíes o plasma reciente. </a:t>
            </a:r>
          </a:p>
        </p:txBody>
      </p:sp>
      <p:sp>
        <p:nvSpPr>
          <p:cNvPr id="10248" name="CuadroTexto 2">
            <a:extLst>
              <a:ext uri="{FF2B5EF4-FFF2-40B4-BE49-F238E27FC236}">
                <a16:creationId xmlns:a16="http://schemas.microsoft.com/office/drawing/2014/main" id="{D4B0D9A6-1422-EDCD-9712-DA470C43C546}"/>
              </a:ext>
            </a:extLst>
          </p:cNvPr>
          <p:cNvSpPr txBox="1">
            <a:spLocks noChangeArrowheads="1"/>
          </p:cNvSpPr>
          <p:nvPr/>
        </p:nvSpPr>
        <p:spPr bwMode="auto">
          <a:xfrm>
            <a:off x="428625" y="6389688"/>
            <a:ext cx="9855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ElSayed N, Aleppo G, Aroda VR, Bannaru RR, Brown FM et al. Classification and Diagnosis of Diabetes: Standards of Care in Diabetes-2023. Diabetes Care 2023;46(Suppl. 1):S19-S40. Disponible en: https://doi.org/10.2337/dc23-S002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type="body" sz="quarter" idx="14"/>
          </p:nvPr>
        </p:nvSpPr>
        <p:spPr>
          <a:xfrm>
            <a:off x="1311966" y="1374728"/>
            <a:ext cx="8912763" cy="2493929"/>
          </a:xfrm>
        </p:spPr>
        <p:txBody>
          <a:bodyPr>
            <a:noAutofit/>
          </a:bodyPr>
          <a:lstStyle/>
          <a:p>
            <a:pPr marL="285744" indent="-285744">
              <a:buClr>
                <a:schemeClr val="accent1"/>
              </a:buClr>
              <a:buFont typeface="Arial" charset="0"/>
              <a:buChar char="•"/>
            </a:pPr>
            <a:r>
              <a:rPr lang="es-ES" altLang="es-ES" sz="2400" dirty="0">
                <a:solidFill>
                  <a:schemeClr val="accent1">
                    <a:lumMod val="50000"/>
                  </a:schemeClr>
                </a:solidFill>
              </a:rPr>
              <a:t>Presenta en analítica una </a:t>
            </a:r>
            <a:r>
              <a:rPr lang="es-ES" altLang="es-ES" sz="2400" b="1" dirty="0">
                <a:solidFill>
                  <a:schemeClr val="accent1">
                    <a:lumMod val="50000"/>
                  </a:schemeClr>
                </a:solidFill>
              </a:rPr>
              <a:t>HbA</a:t>
            </a:r>
            <a:r>
              <a:rPr lang="es-ES" altLang="es-ES" sz="2400" b="1" baseline="-25000" dirty="0">
                <a:solidFill>
                  <a:schemeClr val="accent1">
                    <a:lumMod val="50000"/>
                  </a:schemeClr>
                </a:solidFill>
              </a:rPr>
              <a:t>1c</a:t>
            </a:r>
            <a:r>
              <a:rPr lang="es-ES" altLang="es-ES" sz="2400" b="1" dirty="0">
                <a:solidFill>
                  <a:schemeClr val="accent1">
                    <a:lumMod val="50000"/>
                  </a:schemeClr>
                </a:solidFill>
              </a:rPr>
              <a:t>  de 8,9% </a:t>
            </a:r>
          </a:p>
          <a:p>
            <a:pPr marL="285744" indent="-285744">
              <a:buClr>
                <a:schemeClr val="accent1"/>
              </a:buClr>
              <a:buFont typeface="Arial" charset="0"/>
              <a:buChar char="•"/>
            </a:pPr>
            <a:r>
              <a:rPr lang="es-ES" altLang="es-ES" sz="2400" dirty="0">
                <a:solidFill>
                  <a:schemeClr val="accent1">
                    <a:lumMod val="50000"/>
                  </a:schemeClr>
                </a:solidFill>
              </a:rPr>
              <a:t>Su </a:t>
            </a:r>
            <a:r>
              <a:rPr lang="es-ES" altLang="es-ES" sz="2400" b="1" dirty="0">
                <a:solidFill>
                  <a:schemeClr val="accent1">
                    <a:lumMod val="50000"/>
                  </a:schemeClr>
                </a:solidFill>
              </a:rPr>
              <a:t>glucemia en ayunas es de 185 </a:t>
            </a:r>
            <a:r>
              <a:rPr lang="es-ES" altLang="es-ES" sz="2400" dirty="0">
                <a:solidFill>
                  <a:schemeClr val="accent1">
                    <a:lumMod val="50000"/>
                  </a:schemeClr>
                </a:solidFill>
              </a:rPr>
              <a:t>mg/dl</a:t>
            </a:r>
          </a:p>
          <a:p>
            <a:pPr marL="285744" indent="-285744">
              <a:buClr>
                <a:schemeClr val="accent1"/>
              </a:buClr>
              <a:buFont typeface="Arial" charset="0"/>
              <a:buChar char="•"/>
            </a:pPr>
            <a:endParaRPr lang="es-ES" altLang="es-ES" sz="2400" dirty="0">
              <a:solidFill>
                <a:schemeClr val="accent1">
                  <a:lumMod val="50000"/>
                </a:schemeClr>
              </a:solidFill>
            </a:endParaRPr>
          </a:p>
          <a:p>
            <a:pPr marL="285744" indent="-285744">
              <a:buClr>
                <a:schemeClr val="accent1"/>
              </a:buClr>
              <a:buFont typeface="Arial" charset="0"/>
              <a:buChar char="•"/>
            </a:pPr>
            <a:r>
              <a:rPr lang="es-ES" altLang="es-ES" sz="2400" dirty="0">
                <a:solidFill>
                  <a:schemeClr val="accent1">
                    <a:lumMod val="50000"/>
                  </a:schemeClr>
                </a:solidFill>
              </a:rPr>
              <a:t>El perfil glucémico es el siguiente:</a:t>
            </a:r>
          </a:p>
          <a:p>
            <a:pPr marL="285744" indent="-285744">
              <a:buClr>
                <a:schemeClr val="accent1"/>
              </a:buClr>
              <a:buFont typeface="Arial" charset="0"/>
              <a:buChar char="•"/>
            </a:pPr>
            <a:endParaRPr lang="es-ES" altLang="es-ES" sz="2400" dirty="0">
              <a:solidFill>
                <a:schemeClr val="accent1">
                  <a:lumMod val="50000"/>
                </a:schemeClr>
              </a:solidFill>
            </a:endParaRPr>
          </a:p>
          <a:p>
            <a:pPr marL="285744" indent="-285744">
              <a:buClr>
                <a:schemeClr val="tx2"/>
              </a:buClr>
              <a:buFont typeface="Arial" charset="0"/>
              <a:buChar char="•"/>
            </a:pPr>
            <a:endParaRPr lang="es-ES_tradnl" sz="2400" dirty="0">
              <a:solidFill>
                <a:schemeClr val="accent1">
                  <a:lumMod val="50000"/>
                </a:schemeClr>
              </a:solidFill>
            </a:endParaRPr>
          </a:p>
        </p:txBody>
      </p:sp>
      <p:graphicFrame>
        <p:nvGraphicFramePr>
          <p:cNvPr id="6" name="Group 41"/>
          <p:cNvGraphicFramePr>
            <a:graphicFrameLocks noGrp="1"/>
          </p:cNvGraphicFramePr>
          <p:nvPr/>
        </p:nvGraphicFramePr>
        <p:xfrm>
          <a:off x="1311966" y="3605743"/>
          <a:ext cx="9488557" cy="1956526"/>
        </p:xfrm>
        <a:graphic>
          <a:graphicData uri="http://schemas.openxmlformats.org/drawingml/2006/table">
            <a:tbl>
              <a:tblPr/>
              <a:tblGrid>
                <a:gridCol w="1258956">
                  <a:extLst>
                    <a:ext uri="{9D8B030D-6E8A-4147-A177-3AD203B41FA5}">
                      <a16:colId xmlns:a16="http://schemas.microsoft.com/office/drawing/2014/main" val="20000"/>
                    </a:ext>
                  </a:extLst>
                </a:gridCol>
                <a:gridCol w="1974575">
                  <a:extLst>
                    <a:ext uri="{9D8B030D-6E8A-4147-A177-3AD203B41FA5}">
                      <a16:colId xmlns:a16="http://schemas.microsoft.com/office/drawing/2014/main" val="20001"/>
                    </a:ext>
                  </a:extLst>
                </a:gridCol>
                <a:gridCol w="1417983">
                  <a:extLst>
                    <a:ext uri="{9D8B030D-6E8A-4147-A177-3AD203B41FA5}">
                      <a16:colId xmlns:a16="http://schemas.microsoft.com/office/drawing/2014/main" val="20002"/>
                    </a:ext>
                  </a:extLst>
                </a:gridCol>
                <a:gridCol w="1802295">
                  <a:extLst>
                    <a:ext uri="{9D8B030D-6E8A-4147-A177-3AD203B41FA5}">
                      <a16:colId xmlns:a16="http://schemas.microsoft.com/office/drawing/2014/main" val="20003"/>
                    </a:ext>
                  </a:extLst>
                </a:gridCol>
                <a:gridCol w="1378227">
                  <a:extLst>
                    <a:ext uri="{9D8B030D-6E8A-4147-A177-3AD203B41FA5}">
                      <a16:colId xmlns:a16="http://schemas.microsoft.com/office/drawing/2014/main" val="20004"/>
                    </a:ext>
                  </a:extLst>
                </a:gridCol>
                <a:gridCol w="1656521">
                  <a:extLst>
                    <a:ext uri="{9D8B030D-6E8A-4147-A177-3AD203B41FA5}">
                      <a16:colId xmlns:a16="http://schemas.microsoft.com/office/drawing/2014/main" val="20005"/>
                    </a:ext>
                  </a:extLst>
                </a:gridCol>
              </a:tblGrid>
              <a:tr h="673473">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dirty="0">
                          <a:ln>
                            <a:noFill/>
                          </a:ln>
                          <a:solidFill>
                            <a:srgbClr val="FFFFFF"/>
                          </a:solidFill>
                          <a:effectLst/>
                          <a:latin typeface="+mj-lt"/>
                        </a:rPr>
                        <a:t>Ayunas</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dirty="0">
                          <a:ln>
                            <a:noFill/>
                          </a:ln>
                          <a:solidFill>
                            <a:srgbClr val="FFFFFF"/>
                          </a:solidFill>
                          <a:effectLst/>
                          <a:latin typeface="+mj-lt"/>
                        </a:rPr>
                        <a:t>Después desayuno</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dirty="0">
                          <a:ln>
                            <a:noFill/>
                          </a:ln>
                          <a:solidFill>
                            <a:srgbClr val="FFFFFF"/>
                          </a:solidFill>
                          <a:effectLst/>
                          <a:latin typeface="+mj-lt"/>
                        </a:rPr>
                        <a:t>Antes Comida</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dirty="0">
                          <a:ln>
                            <a:noFill/>
                          </a:ln>
                          <a:solidFill>
                            <a:srgbClr val="FFFFFF"/>
                          </a:solidFill>
                          <a:effectLst/>
                          <a:latin typeface="+mj-lt"/>
                        </a:rPr>
                        <a:t>Después Comida</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a:ln>
                            <a:noFill/>
                          </a:ln>
                          <a:solidFill>
                            <a:srgbClr val="FFFFFF"/>
                          </a:solidFill>
                          <a:effectLst/>
                          <a:latin typeface="+mj-lt"/>
                        </a:rPr>
                        <a:t>Antes Cena</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dirty="0">
                          <a:ln>
                            <a:noFill/>
                          </a:ln>
                          <a:solidFill>
                            <a:srgbClr val="FFFFFF"/>
                          </a:solidFill>
                          <a:effectLst/>
                          <a:latin typeface="+mj-lt"/>
                        </a:rPr>
                        <a:t>Después Cena</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33107">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endParaRPr kumimoji="0" lang="es-ES" altLang="es-ES_tradnl" sz="1500" b="1" i="0" u="none" strike="noStrike" cap="none" normalizeH="0" baseline="0">
                        <a:ln>
                          <a:noFill/>
                        </a:ln>
                        <a:solidFill>
                          <a:srgbClr val="000000"/>
                        </a:solidFill>
                        <a:effectLst/>
                        <a:latin typeface="+mj-lt"/>
                      </a:endParaRP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a:ln>
                            <a:noFill/>
                          </a:ln>
                          <a:solidFill>
                            <a:srgbClr val="000000"/>
                          </a:solidFill>
                          <a:effectLst/>
                          <a:latin typeface="+mj-lt"/>
                        </a:rPr>
                        <a:t>186</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dirty="0">
                          <a:ln>
                            <a:noFill/>
                          </a:ln>
                          <a:solidFill>
                            <a:srgbClr val="000000"/>
                          </a:solidFill>
                          <a:effectLst/>
                          <a:latin typeface="+mj-lt"/>
                        </a:rPr>
                        <a:t>157</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endParaRPr kumimoji="0" lang="es-ES" altLang="es-ES_tradnl" sz="1500" b="1" i="0" u="none" strike="noStrike" cap="none" normalizeH="0" baseline="0" dirty="0">
                        <a:ln>
                          <a:noFill/>
                        </a:ln>
                        <a:solidFill>
                          <a:srgbClr val="000000"/>
                        </a:solidFill>
                        <a:effectLst/>
                        <a:latin typeface="+mj-lt"/>
                      </a:endParaRP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dirty="0">
                          <a:ln>
                            <a:noFill/>
                          </a:ln>
                          <a:solidFill>
                            <a:srgbClr val="000000"/>
                          </a:solidFill>
                          <a:effectLst/>
                          <a:latin typeface="+mj-lt"/>
                        </a:rPr>
                        <a:t>166</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endParaRPr kumimoji="0" lang="es-ES" altLang="es-ES_tradnl" sz="1500" b="1" i="0" u="none" strike="noStrike" cap="none" normalizeH="0" baseline="0" dirty="0">
                        <a:ln>
                          <a:noFill/>
                        </a:ln>
                        <a:solidFill>
                          <a:srgbClr val="000000"/>
                        </a:solidFill>
                        <a:effectLst/>
                        <a:latin typeface="+mj-lt"/>
                      </a:endParaRP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424973">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a:ln>
                            <a:noFill/>
                          </a:ln>
                          <a:solidFill>
                            <a:srgbClr val="000000"/>
                          </a:solidFill>
                          <a:effectLst/>
                          <a:latin typeface="+mj-lt"/>
                        </a:rPr>
                        <a:t>198</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endParaRPr kumimoji="0" lang="es-ES" altLang="es-ES_tradnl" sz="1500" b="1" i="0" u="none" strike="noStrike" cap="none" normalizeH="0" baseline="0" dirty="0">
                        <a:ln>
                          <a:noFill/>
                        </a:ln>
                        <a:solidFill>
                          <a:srgbClr val="000000"/>
                        </a:solidFill>
                        <a:effectLst/>
                        <a:latin typeface="+mj-lt"/>
                      </a:endParaRP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a:ln>
                            <a:noFill/>
                          </a:ln>
                          <a:solidFill>
                            <a:srgbClr val="000000"/>
                          </a:solidFill>
                          <a:effectLst/>
                          <a:latin typeface="+mj-lt"/>
                        </a:rPr>
                        <a:t>165</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a:ln>
                            <a:noFill/>
                          </a:ln>
                          <a:solidFill>
                            <a:srgbClr val="000000"/>
                          </a:solidFill>
                          <a:effectLst/>
                          <a:latin typeface="+mj-lt"/>
                        </a:rPr>
                        <a:t>195</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a:ln>
                            <a:noFill/>
                          </a:ln>
                          <a:solidFill>
                            <a:srgbClr val="000000"/>
                          </a:solidFill>
                          <a:effectLst/>
                          <a:latin typeface="+mj-lt"/>
                        </a:rPr>
                        <a:t>173</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a:ln>
                            <a:noFill/>
                          </a:ln>
                          <a:solidFill>
                            <a:srgbClr val="000000"/>
                          </a:solidFill>
                          <a:effectLst/>
                          <a:latin typeface="+mj-lt"/>
                        </a:rPr>
                        <a:t>185</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424973">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a:ln>
                            <a:noFill/>
                          </a:ln>
                          <a:solidFill>
                            <a:srgbClr val="000000"/>
                          </a:solidFill>
                          <a:effectLst/>
                          <a:latin typeface="+mj-lt"/>
                        </a:rPr>
                        <a:t>184</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a:ln>
                            <a:noFill/>
                          </a:ln>
                          <a:solidFill>
                            <a:srgbClr val="000000"/>
                          </a:solidFill>
                          <a:effectLst/>
                          <a:latin typeface="+mj-lt"/>
                        </a:rPr>
                        <a:t>172</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endParaRPr kumimoji="0" lang="es-ES" altLang="es-ES_tradnl" sz="1500" b="1" i="0" u="none" strike="noStrike" cap="none" normalizeH="0" baseline="0" dirty="0">
                        <a:ln>
                          <a:noFill/>
                        </a:ln>
                        <a:solidFill>
                          <a:srgbClr val="000000"/>
                        </a:solidFill>
                        <a:effectLst/>
                        <a:latin typeface="+mj-lt"/>
                      </a:endParaRP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a:ln>
                            <a:noFill/>
                          </a:ln>
                          <a:solidFill>
                            <a:srgbClr val="000000"/>
                          </a:solidFill>
                          <a:effectLst/>
                          <a:latin typeface="+mj-lt"/>
                        </a:rPr>
                        <a:t>180</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endParaRPr kumimoji="0" lang="es-ES" altLang="es-ES_tradnl" sz="1500" b="1" i="0" u="none" strike="noStrike" cap="none" normalizeH="0" baseline="0">
                        <a:ln>
                          <a:noFill/>
                        </a:ln>
                        <a:solidFill>
                          <a:srgbClr val="000000"/>
                        </a:solidFill>
                        <a:effectLst/>
                        <a:latin typeface="+mj-lt"/>
                      </a:endParaRP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New Roman" charset="0"/>
                        </a:defRPr>
                      </a:lvl1pPr>
                      <a:lvl2pPr marL="742950" indent="-285750">
                        <a:spcBef>
                          <a:spcPct val="20000"/>
                        </a:spcBef>
                        <a:defRPr sz="1900">
                          <a:solidFill>
                            <a:schemeClr val="tx1"/>
                          </a:solidFill>
                          <a:latin typeface="Times New Roman" charset="0"/>
                        </a:defRPr>
                      </a:lvl2pPr>
                      <a:lvl3pPr marL="1143000" indent="-228600">
                        <a:spcBef>
                          <a:spcPct val="20000"/>
                        </a:spcBef>
                        <a:defRPr sz="1600">
                          <a:solidFill>
                            <a:schemeClr val="tx1"/>
                          </a:solidFill>
                          <a:latin typeface="Times New Roman" charset="0"/>
                        </a:defRPr>
                      </a:lvl3pPr>
                      <a:lvl4pPr marL="1600200" indent="-228600">
                        <a:spcBef>
                          <a:spcPct val="20000"/>
                        </a:spcBef>
                        <a:defRPr sz="1300">
                          <a:solidFill>
                            <a:schemeClr val="tx1"/>
                          </a:solidFill>
                          <a:latin typeface="Times New Roman" charset="0"/>
                        </a:defRPr>
                      </a:lvl4pPr>
                      <a:lvl5pPr marL="2057400" indent="-228600">
                        <a:spcBef>
                          <a:spcPct val="20000"/>
                        </a:spcBef>
                        <a:defRPr sz="1300">
                          <a:solidFill>
                            <a:schemeClr val="tx1"/>
                          </a:solidFill>
                          <a:latin typeface="Times New Roman" charset="0"/>
                        </a:defRPr>
                      </a:lvl5pPr>
                      <a:lvl6pPr marL="2514600" indent="-228600" eaLnBrk="0" fontAlgn="base" hangingPunct="0">
                        <a:spcBef>
                          <a:spcPct val="20000"/>
                        </a:spcBef>
                        <a:spcAft>
                          <a:spcPct val="0"/>
                        </a:spcAft>
                        <a:defRPr sz="1300">
                          <a:solidFill>
                            <a:schemeClr val="tx1"/>
                          </a:solidFill>
                          <a:latin typeface="Times New Roman" charset="0"/>
                        </a:defRPr>
                      </a:lvl6pPr>
                      <a:lvl7pPr marL="2971800" indent="-228600" eaLnBrk="0" fontAlgn="base" hangingPunct="0">
                        <a:spcBef>
                          <a:spcPct val="20000"/>
                        </a:spcBef>
                        <a:spcAft>
                          <a:spcPct val="0"/>
                        </a:spcAft>
                        <a:defRPr sz="1300">
                          <a:solidFill>
                            <a:schemeClr val="tx1"/>
                          </a:solidFill>
                          <a:latin typeface="Times New Roman" charset="0"/>
                        </a:defRPr>
                      </a:lvl7pPr>
                      <a:lvl8pPr marL="3429000" indent="-228600" eaLnBrk="0" fontAlgn="base" hangingPunct="0">
                        <a:spcBef>
                          <a:spcPct val="20000"/>
                        </a:spcBef>
                        <a:spcAft>
                          <a:spcPct val="0"/>
                        </a:spcAft>
                        <a:defRPr sz="1300">
                          <a:solidFill>
                            <a:schemeClr val="tx1"/>
                          </a:solidFill>
                          <a:latin typeface="Times New Roman" charset="0"/>
                        </a:defRPr>
                      </a:lvl8pPr>
                      <a:lvl9pPr marL="3886200" indent="-228600" eaLnBrk="0" fontAlgn="base" hangingPunct="0">
                        <a:spcBef>
                          <a:spcPct val="20000"/>
                        </a:spcBef>
                        <a:spcAft>
                          <a:spcPct val="0"/>
                        </a:spcAft>
                        <a:defRPr sz="1300">
                          <a:solidFill>
                            <a:schemeClr val="tx1"/>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s-ES" altLang="es-ES_tradnl" sz="1500" b="1" i="0" u="none" strike="noStrike" cap="none" normalizeH="0" baseline="0" dirty="0">
                          <a:ln>
                            <a:noFill/>
                          </a:ln>
                          <a:solidFill>
                            <a:srgbClr val="000000"/>
                          </a:solidFill>
                          <a:effectLst/>
                          <a:latin typeface="+mj-lt"/>
                        </a:rPr>
                        <a:t>158</a:t>
                      </a:r>
                    </a:p>
                  </a:txBody>
                  <a:tcPr marL="68572" marR="68572" marT="34299" marB="342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bl>
          </a:graphicData>
        </a:graphic>
      </p:graphicFrame>
      <p:sp>
        <p:nvSpPr>
          <p:cNvPr id="7" name="7 Elipse"/>
          <p:cNvSpPr/>
          <p:nvPr/>
        </p:nvSpPr>
        <p:spPr>
          <a:xfrm>
            <a:off x="1597462" y="4389391"/>
            <a:ext cx="735127" cy="1199880"/>
          </a:xfrm>
          <a:prstGeom prst="ellipse">
            <a:avLst/>
          </a:prstGeom>
          <a:noFill/>
          <a:ln w="38100">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solidFill>
                <a:srgbClr val="FFFFFF"/>
              </a:solidFill>
            </a:endParaRPr>
          </a:p>
        </p:txBody>
      </p:sp>
      <p:sp>
        <p:nvSpPr>
          <p:cNvPr id="8" name="9 Elipse"/>
          <p:cNvSpPr/>
          <p:nvPr/>
        </p:nvSpPr>
        <p:spPr>
          <a:xfrm>
            <a:off x="3102525" y="4128088"/>
            <a:ext cx="918908" cy="1450240"/>
          </a:xfrm>
          <a:prstGeom prst="ellipse">
            <a:avLst/>
          </a:prstGeom>
          <a:noFill/>
          <a:ln w="38100">
            <a:solidFill>
              <a:srgbClr val="FF707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solidFill>
                <a:srgbClr val="FFFFFF"/>
              </a:solidFill>
            </a:endParaRPr>
          </a:p>
        </p:txBody>
      </p:sp>
      <p:sp>
        <p:nvSpPr>
          <p:cNvPr id="9" name="10 Elipse"/>
          <p:cNvSpPr/>
          <p:nvPr/>
        </p:nvSpPr>
        <p:spPr>
          <a:xfrm>
            <a:off x="4915622" y="4069587"/>
            <a:ext cx="736927" cy="1199880"/>
          </a:xfrm>
          <a:prstGeom prst="ellipse">
            <a:avLst/>
          </a:prstGeom>
          <a:noFill/>
          <a:ln w="38100">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solidFill>
                <a:srgbClr val="FFFFFF"/>
              </a:solidFill>
            </a:endParaRPr>
          </a:p>
        </p:txBody>
      </p:sp>
      <p:sp>
        <p:nvSpPr>
          <p:cNvPr id="10" name="11 Elipse"/>
          <p:cNvSpPr/>
          <p:nvPr/>
        </p:nvSpPr>
        <p:spPr>
          <a:xfrm>
            <a:off x="8113131" y="4165170"/>
            <a:ext cx="735127" cy="1196169"/>
          </a:xfrm>
          <a:prstGeom prst="ellipse">
            <a:avLst/>
          </a:prstGeom>
          <a:noFill/>
          <a:ln w="38100">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solidFill>
                <a:srgbClr val="FFFFFF"/>
              </a:solidFill>
            </a:endParaRPr>
          </a:p>
        </p:txBody>
      </p:sp>
      <p:sp>
        <p:nvSpPr>
          <p:cNvPr id="11" name="12 Elipse"/>
          <p:cNvSpPr/>
          <p:nvPr/>
        </p:nvSpPr>
        <p:spPr>
          <a:xfrm>
            <a:off x="6422485" y="4164176"/>
            <a:ext cx="920711" cy="1452096"/>
          </a:xfrm>
          <a:prstGeom prst="ellipse">
            <a:avLst/>
          </a:prstGeom>
          <a:noFill/>
          <a:ln w="38100">
            <a:solidFill>
              <a:srgbClr val="FF707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solidFill>
                <a:srgbClr val="FFFFFF"/>
              </a:solidFill>
            </a:endParaRPr>
          </a:p>
        </p:txBody>
      </p:sp>
      <p:sp>
        <p:nvSpPr>
          <p:cNvPr id="12" name="13 Elipse"/>
          <p:cNvSpPr/>
          <p:nvPr/>
        </p:nvSpPr>
        <p:spPr>
          <a:xfrm>
            <a:off x="9489417" y="4165169"/>
            <a:ext cx="918908" cy="1452096"/>
          </a:xfrm>
          <a:prstGeom prst="ellipse">
            <a:avLst/>
          </a:prstGeom>
          <a:noFill/>
          <a:ln w="38100">
            <a:solidFill>
              <a:srgbClr val="FF707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solidFill>
                <a:srgbClr val="FFFFFF"/>
              </a:solidFill>
            </a:endParaRPr>
          </a:p>
        </p:txBody>
      </p:sp>
      <p:pic>
        <p:nvPicPr>
          <p:cNvPr id="14" name="Imagen 13">
            <a:extLst>
              <a:ext uri="{FF2B5EF4-FFF2-40B4-BE49-F238E27FC236}">
                <a16:creationId xmlns:a16="http://schemas.microsoft.com/office/drawing/2014/main" id="{E354C067-4BCC-4BBC-A134-FD0A58530F9D}"/>
              </a:ext>
            </a:extLst>
          </p:cNvPr>
          <p:cNvPicPr>
            <a:picLocks noChangeAspect="1"/>
          </p:cNvPicPr>
          <p:nvPr/>
        </p:nvPicPr>
        <p:blipFill>
          <a:blip r:embed="rId2"/>
          <a:stretch>
            <a:fillRect/>
          </a:stretch>
        </p:blipFill>
        <p:spPr>
          <a:xfrm>
            <a:off x="8039444" y="122952"/>
            <a:ext cx="1617627" cy="1172779"/>
          </a:xfrm>
          <a:prstGeom prst="rect">
            <a:avLst/>
          </a:prstGeom>
        </p:spPr>
      </p:pic>
      <p:sp>
        <p:nvSpPr>
          <p:cNvPr id="13" name="CuadroTexto 12">
            <a:extLst>
              <a:ext uri="{FF2B5EF4-FFF2-40B4-BE49-F238E27FC236}">
                <a16:creationId xmlns:a16="http://schemas.microsoft.com/office/drawing/2014/main" id="{2374EBDE-6896-0F2F-7DC7-C8846330F8CD}"/>
              </a:ext>
            </a:extLst>
          </p:cNvPr>
          <p:cNvSpPr txBox="1"/>
          <p:nvPr/>
        </p:nvSpPr>
        <p:spPr>
          <a:xfrm>
            <a:off x="618535" y="6199581"/>
            <a:ext cx="11182349" cy="322139"/>
          </a:xfrm>
          <a:prstGeom prst="rect">
            <a:avLst/>
          </a:prstGeom>
          <a:noFill/>
        </p:spPr>
        <p:txBody>
          <a:bodyPr wrap="square">
            <a:spAutoFit/>
          </a:bodyPr>
          <a:lstStyle/>
          <a:p>
            <a:pPr lvl="1" algn="just">
              <a:lnSpc>
                <a:spcPct val="120000"/>
              </a:lnSpc>
              <a:buClr>
                <a:schemeClr val="accent5"/>
              </a:buClr>
            </a:pPr>
            <a:r>
              <a:rPr lang="es-ES" altLang="es-ES" sz="1333" dirty="0"/>
              <a:t>Caso clínico del Dr. Antonio Hormigo Pozo en su práctica clínica en el UGC San Andrés-Torcal - Málaga . Datos no publicados</a:t>
            </a:r>
          </a:p>
        </p:txBody>
      </p:sp>
    </p:spTree>
    <p:extLst>
      <p:ext uri="{BB962C8B-B14F-4D97-AF65-F5344CB8AC3E}">
        <p14:creationId xmlns:p14="http://schemas.microsoft.com/office/powerpoint/2010/main" val="140453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3"/>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strVal val="#ppt_w+.3"/>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Effect transition="in" filter="fade">
                                      <p:cBhvr>
                                        <p:cTn id="33" dur="1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strVal val="#ppt_w+.3"/>
                                          </p:val>
                                        </p:tav>
                                        <p:tav tm="100000">
                                          <p:val>
                                            <p:strVal val="#ppt_w"/>
                                          </p:val>
                                        </p:tav>
                                      </p:tavLst>
                                    </p:anim>
                                    <p:anim calcmode="lin" valueType="num">
                                      <p:cBhvr>
                                        <p:cTn id="39" dur="1000" fill="hold"/>
                                        <p:tgtEl>
                                          <p:spTgt spid="11"/>
                                        </p:tgtEl>
                                        <p:attrNameLst>
                                          <p:attrName>ppt_h</p:attrName>
                                        </p:attrNameLst>
                                      </p:cBhvr>
                                      <p:tavLst>
                                        <p:tav tm="0">
                                          <p:val>
                                            <p:strVal val="#ppt_h"/>
                                          </p:val>
                                        </p:tav>
                                        <p:tav tm="100000">
                                          <p:val>
                                            <p:strVal val="#ppt_h"/>
                                          </p:val>
                                        </p:tav>
                                      </p:tavLst>
                                    </p:anim>
                                    <p:animEffect transition="in" filter="fade">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strVal val="#ppt_w+.3"/>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Effect transition="in" filter="fade">
                                      <p:cBhvr>
                                        <p:cTn id="4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7972" name="Freeform 3"/>
          <p:cNvSpPr>
            <a:spLocks/>
          </p:cNvSpPr>
          <p:nvPr/>
        </p:nvSpPr>
        <p:spPr bwMode="black">
          <a:xfrm>
            <a:off x="2624267" y="2427217"/>
            <a:ext cx="5692775" cy="846139"/>
          </a:xfrm>
          <a:custGeom>
            <a:avLst/>
            <a:gdLst>
              <a:gd name="T0" fmla="*/ 0 w 3512"/>
              <a:gd name="T1" fmla="*/ 2147483646 h 844"/>
              <a:gd name="T2" fmla="*/ 2147483646 w 3512"/>
              <a:gd name="T3" fmla="*/ 2147483646 h 844"/>
              <a:gd name="T4" fmla="*/ 2147483646 w 3512"/>
              <a:gd name="T5" fmla="*/ 2147483646 h 844"/>
              <a:gd name="T6" fmla="*/ 2147483646 w 3512"/>
              <a:gd name="T7" fmla="*/ 2147483646 h 844"/>
              <a:gd name="T8" fmla="*/ 2147483646 w 3512"/>
              <a:gd name="T9" fmla="*/ 2147483646 h 844"/>
              <a:gd name="T10" fmla="*/ 0 60000 65536"/>
              <a:gd name="T11" fmla="*/ 0 60000 65536"/>
              <a:gd name="T12" fmla="*/ 0 60000 65536"/>
              <a:gd name="T13" fmla="*/ 0 60000 65536"/>
              <a:gd name="T14" fmla="*/ 0 60000 65536"/>
              <a:gd name="T15" fmla="*/ 0 w 3512"/>
              <a:gd name="T16" fmla="*/ 0 h 844"/>
              <a:gd name="T17" fmla="*/ 3512 w 3512"/>
              <a:gd name="T18" fmla="*/ 844 h 844"/>
            </a:gdLst>
            <a:ahLst/>
            <a:cxnLst>
              <a:cxn ang="T10">
                <a:pos x="T0" y="T1"/>
              </a:cxn>
              <a:cxn ang="T11">
                <a:pos x="T2" y="T3"/>
              </a:cxn>
              <a:cxn ang="T12">
                <a:pos x="T4" y="T5"/>
              </a:cxn>
              <a:cxn ang="T13">
                <a:pos x="T6" y="T7"/>
              </a:cxn>
              <a:cxn ang="T14">
                <a:pos x="T8" y="T9"/>
              </a:cxn>
            </a:cxnLst>
            <a:rect l="T15" t="T16" r="T17" b="T18"/>
            <a:pathLst>
              <a:path w="3512" h="844">
                <a:moveTo>
                  <a:pt x="0" y="817"/>
                </a:moveTo>
                <a:cubicBezTo>
                  <a:pt x="83" y="767"/>
                  <a:pt x="249" y="647"/>
                  <a:pt x="498" y="515"/>
                </a:cubicBezTo>
                <a:cubicBezTo>
                  <a:pt x="747" y="383"/>
                  <a:pt x="1021" y="43"/>
                  <a:pt x="1493" y="26"/>
                </a:cubicBezTo>
                <a:cubicBezTo>
                  <a:pt x="2205" y="0"/>
                  <a:pt x="2445" y="471"/>
                  <a:pt x="2836" y="631"/>
                </a:cubicBezTo>
                <a:cubicBezTo>
                  <a:pt x="3147" y="844"/>
                  <a:pt x="3502" y="826"/>
                  <a:pt x="3512" y="835"/>
                </a:cubicBezTo>
              </a:path>
            </a:pathLst>
          </a:custGeom>
          <a:noFill/>
          <a:ln w="57150">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67973" name="Text Box 4"/>
          <p:cNvSpPr txBox="1">
            <a:spLocks noChangeArrowheads="1"/>
          </p:cNvSpPr>
          <p:nvPr/>
        </p:nvSpPr>
        <p:spPr bwMode="black">
          <a:xfrm>
            <a:off x="868491" y="2514532"/>
            <a:ext cx="2492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CC"/>
                </a:solidFill>
                <a:latin typeface="Arial" charset="0"/>
                <a:ea typeface="Arial" charset="0"/>
                <a:cs typeface="Arial" charset="0"/>
              </a:rPr>
              <a:t>            Secreción de Insulina</a:t>
            </a:r>
          </a:p>
        </p:txBody>
      </p:sp>
      <p:sp>
        <p:nvSpPr>
          <p:cNvPr id="467974" name="Freeform 6"/>
          <p:cNvSpPr>
            <a:spLocks/>
          </p:cNvSpPr>
          <p:nvPr/>
        </p:nvSpPr>
        <p:spPr bwMode="gray">
          <a:xfrm>
            <a:off x="3249742" y="2279581"/>
            <a:ext cx="5692775" cy="1139825"/>
          </a:xfrm>
          <a:custGeom>
            <a:avLst/>
            <a:gdLst>
              <a:gd name="T0" fmla="*/ 0 w 3932"/>
              <a:gd name="T1" fmla="*/ 2147483646 h 718"/>
              <a:gd name="T2" fmla="*/ 2147483646 w 3932"/>
              <a:gd name="T3" fmla="*/ 2147483646 h 718"/>
              <a:gd name="T4" fmla="*/ 2147483646 w 3932"/>
              <a:gd name="T5" fmla="*/ 2147483646 h 718"/>
              <a:gd name="T6" fmla="*/ 2147483646 w 3932"/>
              <a:gd name="T7" fmla="*/ 2147483646 h 718"/>
              <a:gd name="T8" fmla="*/ 0 60000 65536"/>
              <a:gd name="T9" fmla="*/ 0 60000 65536"/>
              <a:gd name="T10" fmla="*/ 0 60000 65536"/>
              <a:gd name="T11" fmla="*/ 0 60000 65536"/>
              <a:gd name="T12" fmla="*/ 0 w 3932"/>
              <a:gd name="T13" fmla="*/ 0 h 718"/>
              <a:gd name="T14" fmla="*/ 3932 w 3932"/>
              <a:gd name="T15" fmla="*/ 718 h 718"/>
            </a:gdLst>
            <a:ahLst/>
            <a:cxnLst>
              <a:cxn ang="T8">
                <a:pos x="T0" y="T1"/>
              </a:cxn>
              <a:cxn ang="T9">
                <a:pos x="T2" y="T3"/>
              </a:cxn>
              <a:cxn ang="T10">
                <a:pos x="T4" y="T5"/>
              </a:cxn>
              <a:cxn ang="T11">
                <a:pos x="T6" y="T7"/>
              </a:cxn>
            </a:cxnLst>
            <a:rect l="T12" t="T13" r="T14" b="T15"/>
            <a:pathLst>
              <a:path w="3932" h="718">
                <a:moveTo>
                  <a:pt x="0" y="718"/>
                </a:moveTo>
                <a:cubicBezTo>
                  <a:pt x="512" y="471"/>
                  <a:pt x="1151" y="234"/>
                  <a:pt x="1680" y="117"/>
                </a:cubicBezTo>
                <a:cubicBezTo>
                  <a:pt x="2209" y="0"/>
                  <a:pt x="2797" y="23"/>
                  <a:pt x="3172" y="14"/>
                </a:cubicBezTo>
                <a:cubicBezTo>
                  <a:pt x="3547" y="5"/>
                  <a:pt x="3774" y="54"/>
                  <a:pt x="3932" y="64"/>
                </a:cubicBezTo>
              </a:path>
            </a:pathLst>
          </a:custGeom>
          <a:noFill/>
          <a:ln w="57150">
            <a:solidFill>
              <a:srgbClr val="FC261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67975" name="Text Box 7"/>
          <p:cNvSpPr txBox="1">
            <a:spLocks noChangeArrowheads="1"/>
          </p:cNvSpPr>
          <p:nvPr/>
        </p:nvSpPr>
        <p:spPr bwMode="gray">
          <a:xfrm>
            <a:off x="774829" y="3432106"/>
            <a:ext cx="40543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                                       </a:t>
            </a:r>
            <a:r>
              <a:rPr lang="es-ES" altLang="es-ES" sz="1400">
                <a:solidFill>
                  <a:srgbClr val="FC2610"/>
                </a:solidFill>
                <a:latin typeface="Arial" charset="0"/>
                <a:ea typeface="Arial" charset="0"/>
                <a:cs typeface="Arial" charset="0"/>
              </a:rPr>
              <a:t>Resistencia a la Insulina</a:t>
            </a:r>
          </a:p>
        </p:txBody>
      </p:sp>
      <p:sp>
        <p:nvSpPr>
          <p:cNvPr id="960521" name="Text Box 9"/>
          <p:cNvSpPr txBox="1">
            <a:spLocks noChangeArrowheads="1"/>
          </p:cNvSpPr>
          <p:nvPr/>
        </p:nvSpPr>
        <p:spPr bwMode="gray">
          <a:xfrm>
            <a:off x="1938467" y="4406830"/>
            <a:ext cx="2936875" cy="307766"/>
          </a:xfrm>
          <a:prstGeom prst="rect">
            <a:avLst/>
          </a:prstGeom>
          <a:noFill/>
          <a:ln w="12700">
            <a:noFill/>
            <a:miter lim="800000"/>
            <a:headEnd/>
            <a:tailEnd/>
          </a:ln>
          <a:effectLst/>
        </p:spPr>
        <p:txBody>
          <a:bodyPr lIns="91431" tIns="45715" rIns="91431" bIns="45715">
            <a:spAutoFit/>
          </a:bodyPr>
          <a:lstStyle/>
          <a:p>
            <a:pPr>
              <a:spcBef>
                <a:spcPct val="100000"/>
              </a:spcBef>
              <a:defRPr/>
            </a:pPr>
            <a:r>
              <a:rPr lang="es-ES" sz="1400">
                <a:solidFill>
                  <a:srgbClr val="FC2610"/>
                </a:solidFill>
                <a:effectLst>
                  <a:outerShdw blurRad="38100" dist="38100" dir="2700000" algn="tl">
                    <a:srgbClr val="C0C0C0"/>
                  </a:outerShdw>
                </a:effectLst>
                <a:latin typeface="Arial" pitchFamily="34" charset="0"/>
                <a:cs typeface="Arial" pitchFamily="34" charset="0"/>
              </a:rPr>
              <a:t> </a:t>
            </a:r>
            <a:r>
              <a:rPr lang="es-ES" sz="1400">
                <a:solidFill>
                  <a:srgbClr val="FC2610"/>
                </a:solidFill>
                <a:latin typeface="Arial" pitchFamily="34" charset="0"/>
                <a:cs typeface="Arial" pitchFamily="34" charset="0"/>
              </a:rPr>
              <a:t>Glucosa Post-prandial</a:t>
            </a:r>
            <a:endParaRPr lang="es-ES" sz="1400">
              <a:solidFill>
                <a:srgbClr val="FC2610"/>
              </a:solidFill>
              <a:effectLst>
                <a:outerShdw blurRad="38100" dist="38100" dir="2700000" algn="tl">
                  <a:srgbClr val="C0C0C0"/>
                </a:outerShdw>
              </a:effectLst>
              <a:latin typeface="Arial" pitchFamily="34" charset="0"/>
              <a:cs typeface="Arial" pitchFamily="34" charset="0"/>
            </a:endParaRPr>
          </a:p>
        </p:txBody>
      </p:sp>
      <p:sp>
        <p:nvSpPr>
          <p:cNvPr id="467977" name="Freeform 10"/>
          <p:cNvSpPr>
            <a:spLocks/>
          </p:cNvSpPr>
          <p:nvPr/>
        </p:nvSpPr>
        <p:spPr bwMode="gray">
          <a:xfrm>
            <a:off x="4143503" y="3290818"/>
            <a:ext cx="5541963" cy="1566863"/>
          </a:xfrm>
          <a:custGeom>
            <a:avLst/>
            <a:gdLst>
              <a:gd name="T0" fmla="*/ 0 w 3024"/>
              <a:gd name="T1" fmla="*/ 2147483646 h 1072"/>
              <a:gd name="T2" fmla="*/ 2147483646 w 3024"/>
              <a:gd name="T3" fmla="*/ 2147483646 h 1072"/>
              <a:gd name="T4" fmla="*/ 2147483646 w 3024"/>
              <a:gd name="T5" fmla="*/ 2147483646 h 1072"/>
              <a:gd name="T6" fmla="*/ 2147483646 w 3024"/>
              <a:gd name="T7" fmla="*/ 0 h 1072"/>
              <a:gd name="T8" fmla="*/ 0 60000 65536"/>
              <a:gd name="T9" fmla="*/ 0 60000 65536"/>
              <a:gd name="T10" fmla="*/ 0 60000 65536"/>
              <a:gd name="T11" fmla="*/ 0 60000 65536"/>
              <a:gd name="T12" fmla="*/ 0 w 3024"/>
              <a:gd name="T13" fmla="*/ 0 h 1072"/>
              <a:gd name="T14" fmla="*/ 3024 w 3024"/>
              <a:gd name="T15" fmla="*/ 1072 h 1072"/>
            </a:gdLst>
            <a:ahLst/>
            <a:cxnLst>
              <a:cxn ang="T8">
                <a:pos x="T0" y="T1"/>
              </a:cxn>
              <a:cxn ang="T9">
                <a:pos x="T2" y="T3"/>
              </a:cxn>
              <a:cxn ang="T10">
                <a:pos x="T4" y="T5"/>
              </a:cxn>
              <a:cxn ang="T11">
                <a:pos x="T6" y="T7"/>
              </a:cxn>
            </a:cxnLst>
            <a:rect l="T12" t="T13" r="T14" b="T15"/>
            <a:pathLst>
              <a:path w="3024" h="1072">
                <a:moveTo>
                  <a:pt x="0" y="1056"/>
                </a:moveTo>
                <a:cubicBezTo>
                  <a:pt x="180" y="1064"/>
                  <a:pt x="360" y="1072"/>
                  <a:pt x="624" y="1008"/>
                </a:cubicBezTo>
                <a:cubicBezTo>
                  <a:pt x="888" y="944"/>
                  <a:pt x="1184" y="840"/>
                  <a:pt x="1584" y="672"/>
                </a:cubicBezTo>
                <a:cubicBezTo>
                  <a:pt x="1984" y="504"/>
                  <a:pt x="2784" y="112"/>
                  <a:pt x="3024" y="0"/>
                </a:cubicBezTo>
              </a:path>
            </a:pathLst>
          </a:custGeom>
          <a:noFill/>
          <a:ln w="57150">
            <a:solidFill>
              <a:srgbClr val="FC261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grpSp>
        <p:nvGrpSpPr>
          <p:cNvPr id="467978" name="Group 11"/>
          <p:cNvGrpSpPr>
            <a:grpSpLocks/>
          </p:cNvGrpSpPr>
          <p:nvPr/>
        </p:nvGrpSpPr>
        <p:grpSpPr bwMode="auto">
          <a:xfrm>
            <a:off x="1782892" y="4187751"/>
            <a:ext cx="7515225" cy="1203325"/>
            <a:chOff x="145" y="2771"/>
            <a:chExt cx="4734" cy="758"/>
          </a:xfrm>
        </p:grpSpPr>
        <p:sp>
          <p:nvSpPr>
            <p:cNvPr id="2" name="Text Box 12"/>
            <p:cNvSpPr txBox="1">
              <a:spLocks noChangeArrowheads="1"/>
            </p:cNvSpPr>
            <p:nvPr/>
          </p:nvSpPr>
          <p:spPr bwMode="black">
            <a:xfrm>
              <a:off x="145" y="3335"/>
              <a:ext cx="1424" cy="194"/>
            </a:xfrm>
            <a:prstGeom prst="rect">
              <a:avLst/>
            </a:prstGeom>
            <a:noFill/>
            <a:ln w="12700">
              <a:noFill/>
              <a:miter lim="800000"/>
              <a:headEnd/>
              <a:tailEnd/>
            </a:ln>
            <a:effectLst/>
          </p:spPr>
          <p:txBody>
            <a:bodyPr lIns="91431" tIns="45715" rIns="91431" bIns="45715">
              <a:spAutoFit/>
            </a:bodyPr>
            <a:lstStyle/>
            <a:p>
              <a:pPr>
                <a:spcBef>
                  <a:spcPct val="100000"/>
                </a:spcBef>
                <a:defRPr/>
              </a:pPr>
              <a:r>
                <a:rPr lang="es-ES" sz="1400">
                  <a:solidFill>
                    <a:srgbClr val="0000CC"/>
                  </a:solidFill>
                  <a:effectLst>
                    <a:outerShdw blurRad="38100" dist="38100" dir="2700000" algn="tl">
                      <a:srgbClr val="C0C0C0"/>
                    </a:outerShdw>
                  </a:effectLst>
                  <a:latin typeface="Arial" pitchFamily="34" charset="0"/>
                  <a:cs typeface="Arial" pitchFamily="34" charset="0"/>
                </a:rPr>
                <a:t>Glucosa en Ayuno</a:t>
              </a:r>
            </a:p>
          </p:txBody>
        </p:sp>
        <p:sp>
          <p:nvSpPr>
            <p:cNvPr id="468057" name="Freeform 13"/>
            <p:cNvSpPr>
              <a:spLocks/>
            </p:cNvSpPr>
            <p:nvPr/>
          </p:nvSpPr>
          <p:spPr bwMode="black">
            <a:xfrm>
              <a:off x="1336" y="2771"/>
              <a:ext cx="3543" cy="601"/>
            </a:xfrm>
            <a:custGeom>
              <a:avLst/>
              <a:gdLst>
                <a:gd name="T0" fmla="*/ 0 w 2976"/>
                <a:gd name="T1" fmla="*/ 21 h 672"/>
                <a:gd name="T2" fmla="*/ 374316 w 2976"/>
                <a:gd name="T3" fmla="*/ 17 h 672"/>
                <a:gd name="T4" fmla="*/ 663043 w 2976"/>
                <a:gd name="T5" fmla="*/ 0 h 672"/>
                <a:gd name="T6" fmla="*/ 0 60000 65536"/>
                <a:gd name="T7" fmla="*/ 0 60000 65536"/>
                <a:gd name="T8" fmla="*/ 0 60000 65536"/>
                <a:gd name="T9" fmla="*/ 0 w 2976"/>
                <a:gd name="T10" fmla="*/ 0 h 672"/>
                <a:gd name="T11" fmla="*/ 2976 w 2976"/>
                <a:gd name="T12" fmla="*/ 672 h 672"/>
              </a:gdLst>
              <a:ahLst/>
              <a:cxnLst>
                <a:cxn ang="T6">
                  <a:pos x="T0" y="T1"/>
                </a:cxn>
                <a:cxn ang="T7">
                  <a:pos x="T2" y="T3"/>
                </a:cxn>
                <a:cxn ang="T8">
                  <a:pos x="T4" y="T5"/>
                </a:cxn>
              </a:cxnLst>
              <a:rect l="T9" t="T10" r="T11" b="T12"/>
              <a:pathLst>
                <a:path w="2976" h="672">
                  <a:moveTo>
                    <a:pt x="0" y="672"/>
                  </a:moveTo>
                  <a:cubicBezTo>
                    <a:pt x="592" y="656"/>
                    <a:pt x="1184" y="640"/>
                    <a:pt x="1680" y="528"/>
                  </a:cubicBezTo>
                  <a:cubicBezTo>
                    <a:pt x="2176" y="416"/>
                    <a:pt x="2576" y="208"/>
                    <a:pt x="2976" y="0"/>
                  </a:cubicBezTo>
                </a:path>
              </a:pathLst>
            </a:custGeom>
            <a:noFill/>
            <a:ln w="57150">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grpSp>
      <p:sp>
        <p:nvSpPr>
          <p:cNvPr id="467979" name="Freeform 14"/>
          <p:cNvSpPr>
            <a:spLocks/>
          </p:cNvSpPr>
          <p:nvPr/>
        </p:nvSpPr>
        <p:spPr bwMode="auto">
          <a:xfrm>
            <a:off x="4757866" y="1847780"/>
            <a:ext cx="1588" cy="3840163"/>
          </a:xfrm>
          <a:custGeom>
            <a:avLst/>
            <a:gdLst>
              <a:gd name="T0" fmla="*/ 0 w 1"/>
              <a:gd name="T1" fmla="*/ 0 h 2419"/>
              <a:gd name="T2" fmla="*/ 2147483646 w 1"/>
              <a:gd name="T3" fmla="*/ 2147483646 h 2419"/>
              <a:gd name="T4" fmla="*/ 0 60000 65536"/>
              <a:gd name="T5" fmla="*/ 0 60000 65536"/>
              <a:gd name="T6" fmla="*/ 0 w 1"/>
              <a:gd name="T7" fmla="*/ 0 h 2419"/>
              <a:gd name="T8" fmla="*/ 1 w 1"/>
              <a:gd name="T9" fmla="*/ 2419 h 2419"/>
            </a:gdLst>
            <a:ahLst/>
            <a:cxnLst>
              <a:cxn ang="T4">
                <a:pos x="T0" y="T1"/>
              </a:cxn>
              <a:cxn ang="T5">
                <a:pos x="T2" y="T3"/>
              </a:cxn>
            </a:cxnLst>
            <a:rect l="T6" t="T7" r="T8" b="T9"/>
            <a:pathLst>
              <a:path w="1" h="2419">
                <a:moveTo>
                  <a:pt x="0" y="0"/>
                </a:moveTo>
                <a:lnTo>
                  <a:pt x="1" y="2419"/>
                </a:lnTo>
              </a:path>
            </a:pathLst>
          </a:custGeom>
          <a:noFill/>
          <a:ln w="635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67980" name="Line 15"/>
          <p:cNvSpPr>
            <a:spLocks noChangeShapeType="1"/>
          </p:cNvSpPr>
          <p:nvPr/>
        </p:nvSpPr>
        <p:spPr bwMode="auto">
          <a:xfrm flipH="1">
            <a:off x="3538665" y="1820794"/>
            <a:ext cx="14288" cy="4030663"/>
          </a:xfrm>
          <a:prstGeom prst="line">
            <a:avLst/>
          </a:prstGeom>
          <a:noFill/>
          <a:ln w="63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467981" name="Line 16"/>
          <p:cNvSpPr>
            <a:spLocks noChangeShapeType="1"/>
          </p:cNvSpPr>
          <p:nvPr/>
        </p:nvSpPr>
        <p:spPr bwMode="auto">
          <a:xfrm>
            <a:off x="6974016" y="1800155"/>
            <a:ext cx="0" cy="4051300"/>
          </a:xfrm>
          <a:prstGeom prst="line">
            <a:avLst/>
          </a:prstGeom>
          <a:noFill/>
          <a:ln w="63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467982" name="Line 17"/>
          <p:cNvSpPr>
            <a:spLocks noChangeShapeType="1"/>
          </p:cNvSpPr>
          <p:nvPr/>
        </p:nvSpPr>
        <p:spPr bwMode="auto">
          <a:xfrm flipH="1">
            <a:off x="8136066" y="1790632"/>
            <a:ext cx="26988" cy="4060825"/>
          </a:xfrm>
          <a:prstGeom prst="line">
            <a:avLst/>
          </a:prstGeom>
          <a:noFill/>
          <a:ln w="63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467983" name="Line 18"/>
          <p:cNvSpPr>
            <a:spLocks noChangeShapeType="1"/>
          </p:cNvSpPr>
          <p:nvPr/>
        </p:nvSpPr>
        <p:spPr bwMode="auto">
          <a:xfrm>
            <a:off x="9229853" y="1779517"/>
            <a:ext cx="0" cy="4071939"/>
          </a:xfrm>
          <a:prstGeom prst="line">
            <a:avLst/>
          </a:prstGeom>
          <a:noFill/>
          <a:ln w="63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467984" name="Line 19"/>
          <p:cNvSpPr>
            <a:spLocks noChangeShapeType="1"/>
          </p:cNvSpPr>
          <p:nvPr/>
        </p:nvSpPr>
        <p:spPr bwMode="auto">
          <a:xfrm>
            <a:off x="5915153" y="1827144"/>
            <a:ext cx="0" cy="3973513"/>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467985" name="Text Box 20"/>
          <p:cNvSpPr txBox="1">
            <a:spLocks noChangeArrowheads="1"/>
          </p:cNvSpPr>
          <p:nvPr/>
        </p:nvSpPr>
        <p:spPr bwMode="invGray">
          <a:xfrm>
            <a:off x="4757867" y="5651432"/>
            <a:ext cx="5591175" cy="307777"/>
          </a:xfrm>
          <a:prstGeom prst="rect">
            <a:avLst/>
          </a:prstGeom>
          <a:solidFill>
            <a:srgbClr val="05891B"/>
          </a:solidFill>
          <a:ln w="9525">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	         </a:t>
            </a:r>
            <a:r>
              <a:rPr lang="es-ES" altLang="es-ES" sz="1400">
                <a:solidFill>
                  <a:srgbClr val="FFFFFF"/>
                </a:solidFill>
                <a:latin typeface="Arial" charset="0"/>
                <a:ea typeface="Arial" charset="0"/>
                <a:cs typeface="Arial" charset="0"/>
              </a:rPr>
              <a:t>Diabetes Tipo 2</a:t>
            </a:r>
          </a:p>
        </p:txBody>
      </p:sp>
      <p:sp>
        <p:nvSpPr>
          <p:cNvPr id="467987" name="Text Box 22"/>
          <p:cNvSpPr txBox="1">
            <a:spLocks noChangeArrowheads="1"/>
          </p:cNvSpPr>
          <p:nvPr/>
        </p:nvSpPr>
        <p:spPr bwMode="auto">
          <a:xfrm>
            <a:off x="1667004" y="1377881"/>
            <a:ext cx="140936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lnSpc>
                <a:spcPct val="90000"/>
              </a:lnSpc>
              <a:spcBef>
                <a:spcPct val="0"/>
              </a:spcBef>
              <a:buFontTx/>
              <a:buNone/>
            </a:pPr>
            <a:r>
              <a:rPr lang="es-ES" altLang="es-ES" sz="1400" dirty="0" err="1">
                <a:solidFill>
                  <a:srgbClr val="000000"/>
                </a:solidFill>
                <a:latin typeface="Arial" charset="0"/>
                <a:ea typeface="Arial" charset="0"/>
                <a:cs typeface="Arial" charset="0"/>
              </a:rPr>
              <a:t>Aňos</a:t>
            </a:r>
            <a:r>
              <a:rPr lang="es-ES" altLang="es-ES" sz="1400" dirty="0">
                <a:solidFill>
                  <a:srgbClr val="000000"/>
                </a:solidFill>
                <a:latin typeface="Arial" charset="0"/>
                <a:ea typeface="Arial" charset="0"/>
                <a:cs typeface="Arial" charset="0"/>
              </a:rPr>
              <a:t> a partir</a:t>
            </a:r>
          </a:p>
          <a:p>
            <a:pPr eaLnBrk="1" hangingPunct="1">
              <a:lnSpc>
                <a:spcPct val="90000"/>
              </a:lnSpc>
              <a:spcBef>
                <a:spcPct val="0"/>
              </a:spcBef>
              <a:buFontTx/>
              <a:buNone/>
            </a:pPr>
            <a:r>
              <a:rPr lang="es-ES" altLang="es-ES" sz="1400" dirty="0">
                <a:solidFill>
                  <a:srgbClr val="000000"/>
                </a:solidFill>
                <a:latin typeface="Arial" charset="0"/>
                <a:ea typeface="Arial" charset="0"/>
                <a:cs typeface="Arial" charset="0"/>
              </a:rPr>
              <a:t>del Diagnóstico</a:t>
            </a:r>
          </a:p>
        </p:txBody>
      </p:sp>
      <p:sp>
        <p:nvSpPr>
          <p:cNvPr id="467988" name="Text Box 23"/>
          <p:cNvSpPr txBox="1">
            <a:spLocks noChangeArrowheads="1"/>
          </p:cNvSpPr>
          <p:nvPr/>
        </p:nvSpPr>
        <p:spPr bwMode="auto">
          <a:xfrm>
            <a:off x="5789740" y="1390581"/>
            <a:ext cx="3238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0</a:t>
            </a:r>
          </a:p>
        </p:txBody>
      </p:sp>
      <p:sp>
        <p:nvSpPr>
          <p:cNvPr id="467989" name="Text Box 24"/>
          <p:cNvSpPr txBox="1">
            <a:spLocks noChangeArrowheads="1"/>
          </p:cNvSpPr>
          <p:nvPr/>
        </p:nvSpPr>
        <p:spPr bwMode="auto">
          <a:xfrm>
            <a:off x="6853365" y="1395344"/>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5</a:t>
            </a:r>
          </a:p>
        </p:txBody>
      </p:sp>
      <p:sp>
        <p:nvSpPr>
          <p:cNvPr id="467990" name="Text Box 25"/>
          <p:cNvSpPr txBox="1">
            <a:spLocks noChangeArrowheads="1"/>
          </p:cNvSpPr>
          <p:nvPr/>
        </p:nvSpPr>
        <p:spPr bwMode="auto">
          <a:xfrm>
            <a:off x="3259266" y="1406456"/>
            <a:ext cx="442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-10</a:t>
            </a:r>
          </a:p>
        </p:txBody>
      </p:sp>
      <p:sp>
        <p:nvSpPr>
          <p:cNvPr id="467991" name="Text Box 26"/>
          <p:cNvSpPr txBox="1">
            <a:spLocks noChangeArrowheads="1"/>
          </p:cNvSpPr>
          <p:nvPr/>
        </p:nvSpPr>
        <p:spPr bwMode="auto">
          <a:xfrm>
            <a:off x="4559428" y="1406456"/>
            <a:ext cx="343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-5</a:t>
            </a:r>
          </a:p>
        </p:txBody>
      </p:sp>
      <p:sp>
        <p:nvSpPr>
          <p:cNvPr id="467992" name="Text Box 27"/>
          <p:cNvSpPr txBox="1">
            <a:spLocks noChangeArrowheads="1"/>
          </p:cNvSpPr>
          <p:nvPr/>
        </p:nvSpPr>
        <p:spPr bwMode="auto">
          <a:xfrm>
            <a:off x="7920165" y="1382644"/>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10</a:t>
            </a:r>
          </a:p>
        </p:txBody>
      </p:sp>
      <p:sp>
        <p:nvSpPr>
          <p:cNvPr id="467993" name="Text Box 28"/>
          <p:cNvSpPr txBox="1">
            <a:spLocks noChangeArrowheads="1"/>
          </p:cNvSpPr>
          <p:nvPr/>
        </p:nvSpPr>
        <p:spPr bwMode="auto">
          <a:xfrm>
            <a:off x="8988553" y="1395344"/>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15</a:t>
            </a:r>
          </a:p>
        </p:txBody>
      </p:sp>
      <p:sp>
        <p:nvSpPr>
          <p:cNvPr id="467994" name="Text Box 29"/>
          <p:cNvSpPr txBox="1">
            <a:spLocks noChangeArrowheads="1"/>
          </p:cNvSpPr>
          <p:nvPr/>
        </p:nvSpPr>
        <p:spPr bwMode="invGray">
          <a:xfrm>
            <a:off x="2640142" y="5651432"/>
            <a:ext cx="2117725" cy="307777"/>
          </a:xfrm>
          <a:prstGeom prst="rect">
            <a:avLst/>
          </a:prstGeom>
          <a:gradFill rotWithShape="0">
            <a:gsLst>
              <a:gs pos="0">
                <a:srgbClr val="054686"/>
              </a:gs>
              <a:gs pos="100000">
                <a:srgbClr val="032E59"/>
              </a:gs>
            </a:gsLst>
            <a:lin ang="5400000" scaled="1"/>
          </a:gradFill>
          <a:ln w="9525">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s-ES" altLang="es-ES" sz="1400">
                <a:solidFill>
                  <a:srgbClr val="FFFFFF"/>
                </a:solidFill>
                <a:latin typeface="Arial" charset="0"/>
                <a:ea typeface="Arial" charset="0"/>
                <a:cs typeface="Arial" charset="0"/>
              </a:rPr>
              <a:t>Pre-diabetes</a:t>
            </a:r>
          </a:p>
        </p:txBody>
      </p:sp>
      <p:sp>
        <p:nvSpPr>
          <p:cNvPr id="467995" name="Text Box 32"/>
          <p:cNvSpPr txBox="1">
            <a:spLocks noChangeArrowheads="1"/>
          </p:cNvSpPr>
          <p:nvPr/>
        </p:nvSpPr>
        <p:spPr bwMode="auto">
          <a:xfrm>
            <a:off x="3530730" y="3086032"/>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 altLang="es-ES" sz="1400">
              <a:solidFill>
                <a:srgbClr val="000000"/>
              </a:solidFill>
              <a:latin typeface="Arial" charset="0"/>
              <a:ea typeface="Arial" charset="0"/>
              <a:cs typeface="Arial" charset="0"/>
            </a:endParaRPr>
          </a:p>
        </p:txBody>
      </p:sp>
      <p:sp>
        <p:nvSpPr>
          <p:cNvPr id="467996" name="Text Box 33"/>
          <p:cNvSpPr txBox="1">
            <a:spLocks noChangeArrowheads="1"/>
          </p:cNvSpPr>
          <p:nvPr/>
        </p:nvSpPr>
        <p:spPr bwMode="auto">
          <a:xfrm>
            <a:off x="2987805" y="3238432"/>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 altLang="es-ES" sz="1400">
              <a:solidFill>
                <a:srgbClr val="000000"/>
              </a:solidFill>
              <a:latin typeface="Arial" charset="0"/>
              <a:ea typeface="Arial" charset="0"/>
              <a:cs typeface="Arial" charset="0"/>
            </a:endParaRPr>
          </a:p>
        </p:txBody>
      </p:sp>
      <p:grpSp>
        <p:nvGrpSpPr>
          <p:cNvPr id="4" name="Group 34"/>
          <p:cNvGrpSpPr>
            <a:grpSpLocks/>
          </p:cNvGrpSpPr>
          <p:nvPr/>
        </p:nvGrpSpPr>
        <p:grpSpPr bwMode="auto">
          <a:xfrm>
            <a:off x="6645404" y="2825681"/>
            <a:ext cx="2389187" cy="596900"/>
            <a:chOff x="3753" y="1712"/>
            <a:chExt cx="1675" cy="342"/>
          </a:xfrm>
        </p:grpSpPr>
        <p:sp>
          <p:nvSpPr>
            <p:cNvPr id="468054" name="Text Box 35"/>
            <p:cNvSpPr txBox="1">
              <a:spLocks noChangeArrowheads="1"/>
            </p:cNvSpPr>
            <p:nvPr/>
          </p:nvSpPr>
          <p:spPr bwMode="gray">
            <a:xfrm>
              <a:off x="3753" y="1712"/>
              <a:ext cx="1675" cy="342"/>
            </a:xfrm>
            <a:prstGeom prst="rect">
              <a:avLst/>
            </a:prstGeom>
            <a:gradFill rotWithShape="0">
              <a:gsLst>
                <a:gs pos="0">
                  <a:srgbClr val="4E9BC2"/>
                </a:gs>
                <a:gs pos="50000">
                  <a:srgbClr val="66CCFF"/>
                </a:gs>
                <a:gs pos="100000">
                  <a:srgbClr val="4E9BC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endParaRPr lang="es-ES" altLang="es-ES" sz="1400">
                <a:solidFill>
                  <a:srgbClr val="000000"/>
                </a:solidFill>
                <a:latin typeface="Arial" charset="0"/>
                <a:ea typeface="Arial" charset="0"/>
                <a:cs typeface="Arial" charset="0"/>
              </a:endParaRPr>
            </a:p>
          </p:txBody>
        </p:sp>
        <p:sp>
          <p:nvSpPr>
            <p:cNvPr id="468055" name="Text Box 36"/>
            <p:cNvSpPr txBox="1">
              <a:spLocks noChangeArrowheads="1"/>
            </p:cNvSpPr>
            <p:nvPr/>
          </p:nvSpPr>
          <p:spPr bwMode="auto">
            <a:xfrm>
              <a:off x="3779" y="1742"/>
              <a:ext cx="1649"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s-ES" altLang="es-ES" sz="1400">
                  <a:solidFill>
                    <a:srgbClr val="000000"/>
                  </a:solidFill>
                  <a:latin typeface="Arial" charset="0"/>
                  <a:ea typeface="Arial" charset="0"/>
                  <a:cs typeface="Arial" charset="0"/>
                </a:rPr>
                <a:t>Terapia Oral</a:t>
              </a:r>
            </a:p>
            <a:p>
              <a:pPr algn="ctr" eaLnBrk="1" hangingPunct="1">
                <a:spcBef>
                  <a:spcPct val="0"/>
                </a:spcBef>
                <a:buFontTx/>
                <a:buNone/>
              </a:pPr>
              <a:r>
                <a:rPr lang="es-ES" altLang="es-ES" sz="1400">
                  <a:solidFill>
                    <a:srgbClr val="000000"/>
                  </a:solidFill>
                  <a:latin typeface="Arial" charset="0"/>
                  <a:ea typeface="Arial" charset="0"/>
                  <a:cs typeface="Arial" charset="0"/>
                </a:rPr>
                <a:t>Combinada</a:t>
              </a:r>
            </a:p>
          </p:txBody>
        </p:sp>
      </p:grpSp>
      <p:grpSp>
        <p:nvGrpSpPr>
          <p:cNvPr id="6" name="Group 37"/>
          <p:cNvGrpSpPr>
            <a:grpSpLocks/>
          </p:cNvGrpSpPr>
          <p:nvPr/>
        </p:nvGrpSpPr>
        <p:grpSpPr bwMode="auto">
          <a:xfrm>
            <a:off x="7924930" y="1743006"/>
            <a:ext cx="2409825" cy="485775"/>
            <a:chOff x="4783" y="1197"/>
            <a:chExt cx="645" cy="307"/>
          </a:xfrm>
        </p:grpSpPr>
        <p:sp>
          <p:nvSpPr>
            <p:cNvPr id="468052" name="Text Box 38"/>
            <p:cNvSpPr txBox="1">
              <a:spLocks noChangeArrowheads="1"/>
            </p:cNvSpPr>
            <p:nvPr/>
          </p:nvSpPr>
          <p:spPr bwMode="gray">
            <a:xfrm>
              <a:off x="4783" y="1240"/>
              <a:ext cx="645" cy="254"/>
            </a:xfrm>
            <a:prstGeom prst="rect">
              <a:avLst/>
            </a:prstGeom>
            <a:gradFill rotWithShape="0">
              <a:gsLst>
                <a:gs pos="0">
                  <a:srgbClr val="4E9BC2"/>
                </a:gs>
                <a:gs pos="50000">
                  <a:srgbClr val="66CCFF"/>
                </a:gs>
                <a:gs pos="100000">
                  <a:srgbClr val="4E9BC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endParaRPr lang="es-ES" altLang="es-ES" sz="1400">
                <a:solidFill>
                  <a:srgbClr val="000000"/>
                </a:solidFill>
                <a:latin typeface="Arial" charset="0"/>
                <a:ea typeface="Arial" charset="0"/>
                <a:cs typeface="Arial" charset="0"/>
              </a:endParaRPr>
            </a:p>
          </p:txBody>
        </p:sp>
        <p:sp>
          <p:nvSpPr>
            <p:cNvPr id="468053" name="Text Box 39"/>
            <p:cNvSpPr txBox="1">
              <a:spLocks noChangeArrowheads="1"/>
            </p:cNvSpPr>
            <p:nvPr/>
          </p:nvSpPr>
          <p:spPr bwMode="auto">
            <a:xfrm>
              <a:off x="4789" y="1197"/>
              <a:ext cx="63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s-ES" altLang="es-ES" sz="1400">
                  <a:solidFill>
                    <a:srgbClr val="000000"/>
                  </a:solidFill>
                  <a:latin typeface="Arial" charset="0"/>
                  <a:ea typeface="Arial" charset="0"/>
                  <a:cs typeface="Arial" charset="0"/>
                </a:rPr>
                <a:t>Insulina</a:t>
              </a:r>
            </a:p>
          </p:txBody>
        </p:sp>
      </p:grpSp>
      <p:grpSp>
        <p:nvGrpSpPr>
          <p:cNvPr id="467999" name="Group 40"/>
          <p:cNvGrpSpPr>
            <a:grpSpLocks/>
          </p:cNvGrpSpPr>
          <p:nvPr/>
        </p:nvGrpSpPr>
        <p:grpSpPr bwMode="auto">
          <a:xfrm>
            <a:off x="4110166" y="5227567"/>
            <a:ext cx="6280151" cy="427039"/>
            <a:chOff x="1664" y="3426"/>
            <a:chExt cx="3768" cy="269"/>
          </a:xfrm>
        </p:grpSpPr>
        <p:sp>
          <p:nvSpPr>
            <p:cNvPr id="468050" name="Text Box 41"/>
            <p:cNvSpPr txBox="1">
              <a:spLocks noChangeArrowheads="1"/>
            </p:cNvSpPr>
            <p:nvPr/>
          </p:nvSpPr>
          <p:spPr bwMode="gray">
            <a:xfrm>
              <a:off x="1664" y="3441"/>
              <a:ext cx="3768" cy="234"/>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endParaRPr lang="es-ES" altLang="es-ES" sz="1400">
                <a:solidFill>
                  <a:srgbClr val="000000"/>
                </a:solidFill>
                <a:latin typeface="Arial" charset="0"/>
                <a:ea typeface="Arial" charset="0"/>
                <a:cs typeface="Arial" charset="0"/>
              </a:endParaRPr>
            </a:p>
          </p:txBody>
        </p:sp>
        <p:sp>
          <p:nvSpPr>
            <p:cNvPr id="468051" name="Text Box 42"/>
            <p:cNvSpPr txBox="1">
              <a:spLocks noChangeArrowheads="1"/>
            </p:cNvSpPr>
            <p:nvPr/>
          </p:nvSpPr>
          <p:spPr bwMode="auto">
            <a:xfrm>
              <a:off x="2364" y="3426"/>
              <a:ext cx="285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s-ES" altLang="es-ES" sz="1400">
                  <a:solidFill>
                    <a:srgbClr val="FFFFFF"/>
                  </a:solidFill>
                  <a:latin typeface="Arial" charset="0"/>
                  <a:ea typeface="Arial" charset="0"/>
                  <a:cs typeface="Arial" charset="0"/>
                </a:rPr>
                <a:t>Complicaciones Macrovasculares</a:t>
              </a:r>
            </a:p>
          </p:txBody>
        </p:sp>
      </p:grpSp>
      <p:grpSp>
        <p:nvGrpSpPr>
          <p:cNvPr id="8" name="Group 43"/>
          <p:cNvGrpSpPr>
            <a:grpSpLocks/>
          </p:cNvGrpSpPr>
          <p:nvPr/>
        </p:nvGrpSpPr>
        <p:grpSpPr bwMode="auto">
          <a:xfrm>
            <a:off x="5934205" y="4206806"/>
            <a:ext cx="4484687" cy="547687"/>
            <a:chOff x="2225" y="2538"/>
            <a:chExt cx="3203" cy="345"/>
          </a:xfrm>
        </p:grpSpPr>
        <p:sp>
          <p:nvSpPr>
            <p:cNvPr id="468048" name="Text Box 44"/>
            <p:cNvSpPr txBox="1">
              <a:spLocks noChangeArrowheads="1"/>
            </p:cNvSpPr>
            <p:nvPr/>
          </p:nvSpPr>
          <p:spPr bwMode="gray">
            <a:xfrm>
              <a:off x="2225" y="2541"/>
              <a:ext cx="3203" cy="342"/>
            </a:xfrm>
            <a:prstGeom prst="rect">
              <a:avLst/>
            </a:prstGeom>
            <a:gradFill rotWithShape="0">
              <a:gsLst>
                <a:gs pos="0">
                  <a:srgbClr val="4E9BC2"/>
                </a:gs>
                <a:gs pos="50000">
                  <a:srgbClr val="66CCFF"/>
                </a:gs>
                <a:gs pos="100000">
                  <a:srgbClr val="4E9BC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endParaRPr lang="es-ES" altLang="es-ES" sz="1400">
                <a:solidFill>
                  <a:srgbClr val="000000"/>
                </a:solidFill>
                <a:latin typeface="Arial" charset="0"/>
                <a:ea typeface="Arial" charset="0"/>
                <a:cs typeface="Arial" charset="0"/>
              </a:endParaRPr>
            </a:p>
          </p:txBody>
        </p:sp>
        <p:sp>
          <p:nvSpPr>
            <p:cNvPr id="468049" name="Text Box 45"/>
            <p:cNvSpPr txBox="1">
              <a:spLocks noChangeArrowheads="1"/>
            </p:cNvSpPr>
            <p:nvPr/>
          </p:nvSpPr>
          <p:spPr bwMode="auto">
            <a:xfrm>
              <a:off x="2628" y="2538"/>
              <a:ext cx="2377"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s-ES" altLang="es-ES" sz="1400">
                  <a:solidFill>
                    <a:srgbClr val="000000"/>
                  </a:solidFill>
                  <a:latin typeface="Arial" charset="0"/>
                  <a:ea typeface="Arial" charset="0"/>
                  <a:cs typeface="Arial" charset="0"/>
                </a:rPr>
                <a:t>Terapia Nutricional y Ejercicio</a:t>
              </a:r>
            </a:p>
          </p:txBody>
        </p:sp>
      </p:grpSp>
      <p:grpSp>
        <p:nvGrpSpPr>
          <p:cNvPr id="9" name="Group 53"/>
          <p:cNvGrpSpPr>
            <a:grpSpLocks/>
          </p:cNvGrpSpPr>
          <p:nvPr/>
        </p:nvGrpSpPr>
        <p:grpSpPr bwMode="auto">
          <a:xfrm>
            <a:off x="6034215" y="3492431"/>
            <a:ext cx="2014539" cy="609600"/>
            <a:chOff x="2876" y="2333"/>
            <a:chExt cx="1269" cy="384"/>
          </a:xfrm>
        </p:grpSpPr>
        <p:sp>
          <p:nvSpPr>
            <p:cNvPr id="468046" name="Text Box 47"/>
            <p:cNvSpPr txBox="1">
              <a:spLocks noChangeArrowheads="1"/>
            </p:cNvSpPr>
            <p:nvPr/>
          </p:nvSpPr>
          <p:spPr bwMode="gray">
            <a:xfrm>
              <a:off x="2876" y="2333"/>
              <a:ext cx="1259" cy="384"/>
            </a:xfrm>
            <a:prstGeom prst="rect">
              <a:avLst/>
            </a:prstGeom>
            <a:gradFill rotWithShape="0">
              <a:gsLst>
                <a:gs pos="0">
                  <a:srgbClr val="4E9BC2"/>
                </a:gs>
                <a:gs pos="50000">
                  <a:srgbClr val="66CCFF"/>
                </a:gs>
                <a:gs pos="100000">
                  <a:srgbClr val="4E9BC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endParaRPr lang="es-ES" altLang="es-ES" sz="1400">
                <a:solidFill>
                  <a:srgbClr val="000000"/>
                </a:solidFill>
                <a:latin typeface="Arial" charset="0"/>
                <a:ea typeface="Arial" charset="0"/>
                <a:cs typeface="Arial" charset="0"/>
              </a:endParaRPr>
            </a:p>
          </p:txBody>
        </p:sp>
        <p:sp>
          <p:nvSpPr>
            <p:cNvPr id="468047" name="Text Box 48"/>
            <p:cNvSpPr txBox="1">
              <a:spLocks noChangeArrowheads="1"/>
            </p:cNvSpPr>
            <p:nvPr/>
          </p:nvSpPr>
          <p:spPr bwMode="auto">
            <a:xfrm>
              <a:off x="2912" y="2391"/>
              <a:ext cx="1233"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s-ES" altLang="es-ES" sz="1400" dirty="0">
                  <a:solidFill>
                    <a:srgbClr val="000000"/>
                  </a:solidFill>
                  <a:latin typeface="Arial" charset="0"/>
                  <a:ea typeface="Arial" charset="0"/>
                  <a:cs typeface="Arial" charset="0"/>
                </a:rPr>
                <a:t>Monoterapia Oral</a:t>
              </a:r>
            </a:p>
          </p:txBody>
        </p:sp>
      </p:grpSp>
      <p:grpSp>
        <p:nvGrpSpPr>
          <p:cNvPr id="468002" name="Group 50"/>
          <p:cNvGrpSpPr>
            <a:grpSpLocks/>
          </p:cNvGrpSpPr>
          <p:nvPr/>
        </p:nvGrpSpPr>
        <p:grpSpPr bwMode="auto">
          <a:xfrm>
            <a:off x="4778505" y="4773543"/>
            <a:ext cx="5626100" cy="434975"/>
            <a:chOff x="2085" y="3140"/>
            <a:chExt cx="3348" cy="274"/>
          </a:xfrm>
        </p:grpSpPr>
        <p:sp>
          <p:nvSpPr>
            <p:cNvPr id="468044" name="Text Box 51"/>
            <p:cNvSpPr txBox="1">
              <a:spLocks noChangeArrowheads="1"/>
            </p:cNvSpPr>
            <p:nvPr/>
          </p:nvSpPr>
          <p:spPr bwMode="gray">
            <a:xfrm>
              <a:off x="2085" y="3177"/>
              <a:ext cx="3348" cy="237"/>
            </a:xfrm>
            <a:prstGeom prst="rect">
              <a:avLst/>
            </a:prstGeom>
            <a:gradFill rotWithShape="1">
              <a:gsLst>
                <a:gs pos="0">
                  <a:srgbClr val="764616"/>
                </a:gs>
                <a:gs pos="50000">
                  <a:srgbClr val="FF972F"/>
                </a:gs>
                <a:gs pos="100000">
                  <a:srgbClr val="764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endParaRPr lang="es-ES" altLang="es-ES" sz="1400">
                <a:solidFill>
                  <a:srgbClr val="000000"/>
                </a:solidFill>
                <a:latin typeface="Arial" charset="0"/>
                <a:ea typeface="Arial" charset="0"/>
                <a:cs typeface="Arial" charset="0"/>
              </a:endParaRPr>
            </a:p>
          </p:txBody>
        </p:sp>
        <p:sp>
          <p:nvSpPr>
            <p:cNvPr id="468045" name="Text Box 52"/>
            <p:cNvSpPr txBox="1">
              <a:spLocks noChangeArrowheads="1"/>
            </p:cNvSpPr>
            <p:nvPr/>
          </p:nvSpPr>
          <p:spPr bwMode="auto">
            <a:xfrm>
              <a:off x="2491" y="3140"/>
              <a:ext cx="261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s-ES" altLang="es-ES" sz="1400">
                  <a:solidFill>
                    <a:srgbClr val="FFFFFF"/>
                  </a:solidFill>
                  <a:latin typeface="Arial" charset="0"/>
                  <a:ea typeface="Arial" charset="0"/>
                  <a:cs typeface="Arial" charset="0"/>
                </a:rPr>
                <a:t>Complicaciones Microvasculares</a:t>
              </a:r>
            </a:p>
          </p:txBody>
        </p:sp>
      </p:grpSp>
      <p:grpSp>
        <p:nvGrpSpPr>
          <p:cNvPr id="11" name="Group 34"/>
          <p:cNvGrpSpPr>
            <a:grpSpLocks/>
          </p:cNvGrpSpPr>
          <p:nvPr/>
        </p:nvGrpSpPr>
        <p:grpSpPr bwMode="auto">
          <a:xfrm>
            <a:off x="7066091" y="2309743"/>
            <a:ext cx="2633663" cy="433388"/>
            <a:chOff x="3753" y="1783"/>
            <a:chExt cx="1675" cy="271"/>
          </a:xfrm>
        </p:grpSpPr>
        <p:sp>
          <p:nvSpPr>
            <p:cNvPr id="468042" name="Text Box 35"/>
            <p:cNvSpPr txBox="1">
              <a:spLocks noChangeArrowheads="1"/>
            </p:cNvSpPr>
            <p:nvPr/>
          </p:nvSpPr>
          <p:spPr bwMode="gray">
            <a:xfrm>
              <a:off x="3753" y="1783"/>
              <a:ext cx="1675" cy="271"/>
            </a:xfrm>
            <a:prstGeom prst="rect">
              <a:avLst/>
            </a:prstGeom>
            <a:gradFill rotWithShape="0">
              <a:gsLst>
                <a:gs pos="0">
                  <a:srgbClr val="4E9BC2"/>
                </a:gs>
                <a:gs pos="50000">
                  <a:srgbClr val="66CCFF"/>
                </a:gs>
                <a:gs pos="100000">
                  <a:srgbClr val="4E9BC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endParaRPr lang="es-ES" altLang="es-ES" sz="1400">
                <a:solidFill>
                  <a:srgbClr val="000000"/>
                </a:solidFill>
                <a:latin typeface="Arial" charset="0"/>
                <a:ea typeface="Arial" charset="0"/>
                <a:cs typeface="Arial" charset="0"/>
              </a:endParaRPr>
            </a:p>
          </p:txBody>
        </p:sp>
        <p:sp>
          <p:nvSpPr>
            <p:cNvPr id="468043" name="Text Box 36"/>
            <p:cNvSpPr txBox="1">
              <a:spLocks noChangeArrowheads="1"/>
            </p:cNvSpPr>
            <p:nvPr/>
          </p:nvSpPr>
          <p:spPr bwMode="auto">
            <a:xfrm>
              <a:off x="3769" y="1823"/>
              <a:ext cx="164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s-ES" altLang="es-ES" sz="1400">
                  <a:solidFill>
                    <a:srgbClr val="000000"/>
                  </a:solidFill>
                  <a:latin typeface="Arial" charset="0"/>
                  <a:ea typeface="Arial" charset="0"/>
                  <a:cs typeface="Arial" charset="0"/>
                </a:rPr>
                <a:t>Incretinas</a:t>
              </a:r>
            </a:p>
          </p:txBody>
        </p:sp>
      </p:grpSp>
      <p:sp>
        <p:nvSpPr>
          <p:cNvPr id="468004" name="Freeform 3"/>
          <p:cNvSpPr>
            <a:spLocks/>
          </p:cNvSpPr>
          <p:nvPr/>
        </p:nvSpPr>
        <p:spPr bwMode="black">
          <a:xfrm>
            <a:off x="2624267" y="2427217"/>
            <a:ext cx="5692775" cy="846139"/>
          </a:xfrm>
          <a:custGeom>
            <a:avLst/>
            <a:gdLst>
              <a:gd name="T0" fmla="*/ 0 w 3512"/>
              <a:gd name="T1" fmla="*/ 2147483646 h 844"/>
              <a:gd name="T2" fmla="*/ 2147483646 w 3512"/>
              <a:gd name="T3" fmla="*/ 2147483646 h 844"/>
              <a:gd name="T4" fmla="*/ 2147483646 w 3512"/>
              <a:gd name="T5" fmla="*/ 2147483646 h 844"/>
              <a:gd name="T6" fmla="*/ 2147483646 w 3512"/>
              <a:gd name="T7" fmla="*/ 2147483646 h 844"/>
              <a:gd name="T8" fmla="*/ 2147483646 w 3512"/>
              <a:gd name="T9" fmla="*/ 2147483646 h 844"/>
              <a:gd name="T10" fmla="*/ 0 60000 65536"/>
              <a:gd name="T11" fmla="*/ 0 60000 65536"/>
              <a:gd name="T12" fmla="*/ 0 60000 65536"/>
              <a:gd name="T13" fmla="*/ 0 60000 65536"/>
              <a:gd name="T14" fmla="*/ 0 60000 65536"/>
              <a:gd name="T15" fmla="*/ 0 w 3512"/>
              <a:gd name="T16" fmla="*/ 0 h 844"/>
              <a:gd name="T17" fmla="*/ 3512 w 3512"/>
              <a:gd name="T18" fmla="*/ 844 h 844"/>
            </a:gdLst>
            <a:ahLst/>
            <a:cxnLst>
              <a:cxn ang="T10">
                <a:pos x="T0" y="T1"/>
              </a:cxn>
              <a:cxn ang="T11">
                <a:pos x="T2" y="T3"/>
              </a:cxn>
              <a:cxn ang="T12">
                <a:pos x="T4" y="T5"/>
              </a:cxn>
              <a:cxn ang="T13">
                <a:pos x="T6" y="T7"/>
              </a:cxn>
              <a:cxn ang="T14">
                <a:pos x="T8" y="T9"/>
              </a:cxn>
            </a:cxnLst>
            <a:rect l="T15" t="T16" r="T17" b="T18"/>
            <a:pathLst>
              <a:path w="3512" h="844">
                <a:moveTo>
                  <a:pt x="0" y="817"/>
                </a:moveTo>
                <a:cubicBezTo>
                  <a:pt x="83" y="767"/>
                  <a:pt x="249" y="647"/>
                  <a:pt x="498" y="515"/>
                </a:cubicBezTo>
                <a:cubicBezTo>
                  <a:pt x="747" y="383"/>
                  <a:pt x="1021" y="43"/>
                  <a:pt x="1493" y="26"/>
                </a:cubicBezTo>
                <a:cubicBezTo>
                  <a:pt x="2205" y="0"/>
                  <a:pt x="2445" y="471"/>
                  <a:pt x="2836" y="631"/>
                </a:cubicBezTo>
                <a:cubicBezTo>
                  <a:pt x="3147" y="844"/>
                  <a:pt x="3502" y="826"/>
                  <a:pt x="3512" y="835"/>
                </a:cubicBezTo>
              </a:path>
            </a:pathLst>
          </a:custGeom>
          <a:noFill/>
          <a:ln w="57150">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68005" name="Text Box 4"/>
          <p:cNvSpPr txBox="1">
            <a:spLocks noChangeArrowheads="1"/>
          </p:cNvSpPr>
          <p:nvPr/>
        </p:nvSpPr>
        <p:spPr bwMode="black">
          <a:xfrm>
            <a:off x="868491" y="2514532"/>
            <a:ext cx="2492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dirty="0">
                <a:solidFill>
                  <a:srgbClr val="0000CC"/>
                </a:solidFill>
                <a:latin typeface="Arial" charset="0"/>
                <a:ea typeface="Arial" charset="0"/>
                <a:cs typeface="Arial" charset="0"/>
              </a:rPr>
              <a:t>            Secreción de Insulina</a:t>
            </a:r>
          </a:p>
        </p:txBody>
      </p:sp>
      <p:sp>
        <p:nvSpPr>
          <p:cNvPr id="468006" name="Freeform 6"/>
          <p:cNvSpPr>
            <a:spLocks/>
          </p:cNvSpPr>
          <p:nvPr/>
        </p:nvSpPr>
        <p:spPr bwMode="gray">
          <a:xfrm>
            <a:off x="3249742" y="2279581"/>
            <a:ext cx="5692775" cy="1139825"/>
          </a:xfrm>
          <a:custGeom>
            <a:avLst/>
            <a:gdLst>
              <a:gd name="T0" fmla="*/ 0 w 3932"/>
              <a:gd name="T1" fmla="*/ 2147483646 h 718"/>
              <a:gd name="T2" fmla="*/ 2147483646 w 3932"/>
              <a:gd name="T3" fmla="*/ 2147483646 h 718"/>
              <a:gd name="T4" fmla="*/ 2147483646 w 3932"/>
              <a:gd name="T5" fmla="*/ 2147483646 h 718"/>
              <a:gd name="T6" fmla="*/ 2147483646 w 3932"/>
              <a:gd name="T7" fmla="*/ 2147483646 h 718"/>
              <a:gd name="T8" fmla="*/ 0 60000 65536"/>
              <a:gd name="T9" fmla="*/ 0 60000 65536"/>
              <a:gd name="T10" fmla="*/ 0 60000 65536"/>
              <a:gd name="T11" fmla="*/ 0 60000 65536"/>
              <a:gd name="T12" fmla="*/ 0 w 3932"/>
              <a:gd name="T13" fmla="*/ 0 h 718"/>
              <a:gd name="T14" fmla="*/ 3932 w 3932"/>
              <a:gd name="T15" fmla="*/ 718 h 718"/>
            </a:gdLst>
            <a:ahLst/>
            <a:cxnLst>
              <a:cxn ang="T8">
                <a:pos x="T0" y="T1"/>
              </a:cxn>
              <a:cxn ang="T9">
                <a:pos x="T2" y="T3"/>
              </a:cxn>
              <a:cxn ang="T10">
                <a:pos x="T4" y="T5"/>
              </a:cxn>
              <a:cxn ang="T11">
                <a:pos x="T6" y="T7"/>
              </a:cxn>
            </a:cxnLst>
            <a:rect l="T12" t="T13" r="T14" b="T15"/>
            <a:pathLst>
              <a:path w="3932" h="718">
                <a:moveTo>
                  <a:pt x="0" y="718"/>
                </a:moveTo>
                <a:cubicBezTo>
                  <a:pt x="512" y="471"/>
                  <a:pt x="1151" y="234"/>
                  <a:pt x="1680" y="117"/>
                </a:cubicBezTo>
                <a:cubicBezTo>
                  <a:pt x="2209" y="0"/>
                  <a:pt x="2797" y="23"/>
                  <a:pt x="3172" y="14"/>
                </a:cubicBezTo>
                <a:cubicBezTo>
                  <a:pt x="3547" y="5"/>
                  <a:pt x="3774" y="54"/>
                  <a:pt x="3932" y="64"/>
                </a:cubicBezTo>
              </a:path>
            </a:pathLst>
          </a:custGeom>
          <a:noFill/>
          <a:ln w="57150">
            <a:solidFill>
              <a:srgbClr val="FC261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68007" name="Text Box 7"/>
          <p:cNvSpPr txBox="1">
            <a:spLocks noChangeArrowheads="1"/>
          </p:cNvSpPr>
          <p:nvPr/>
        </p:nvSpPr>
        <p:spPr bwMode="gray">
          <a:xfrm>
            <a:off x="774829" y="3432106"/>
            <a:ext cx="40543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dirty="0">
                <a:solidFill>
                  <a:srgbClr val="000000"/>
                </a:solidFill>
                <a:latin typeface="Arial" charset="0"/>
                <a:ea typeface="Arial" charset="0"/>
                <a:cs typeface="Arial" charset="0"/>
              </a:rPr>
              <a:t>                                       </a:t>
            </a:r>
            <a:r>
              <a:rPr lang="es-ES" altLang="es-ES" sz="1400" dirty="0">
                <a:solidFill>
                  <a:srgbClr val="FC2610"/>
                </a:solidFill>
                <a:latin typeface="Arial" charset="0"/>
                <a:ea typeface="Arial" charset="0"/>
                <a:cs typeface="Arial" charset="0"/>
              </a:rPr>
              <a:t>Resistencia a la Insulina</a:t>
            </a:r>
          </a:p>
        </p:txBody>
      </p:sp>
      <p:sp>
        <p:nvSpPr>
          <p:cNvPr id="5" name="Text Box 9"/>
          <p:cNvSpPr txBox="1">
            <a:spLocks noChangeArrowheads="1"/>
          </p:cNvSpPr>
          <p:nvPr/>
        </p:nvSpPr>
        <p:spPr bwMode="gray">
          <a:xfrm>
            <a:off x="1938467" y="4406830"/>
            <a:ext cx="2936875" cy="307766"/>
          </a:xfrm>
          <a:prstGeom prst="rect">
            <a:avLst/>
          </a:prstGeom>
          <a:noFill/>
          <a:ln w="12700">
            <a:noFill/>
            <a:miter lim="800000"/>
            <a:headEnd/>
            <a:tailEnd/>
          </a:ln>
          <a:effectLst/>
        </p:spPr>
        <p:txBody>
          <a:bodyPr lIns="91431" tIns="45715" rIns="91431" bIns="45715">
            <a:spAutoFit/>
          </a:bodyPr>
          <a:lstStyle/>
          <a:p>
            <a:pPr>
              <a:spcBef>
                <a:spcPct val="100000"/>
              </a:spcBef>
              <a:defRPr/>
            </a:pPr>
            <a:r>
              <a:rPr lang="es-ES" sz="1400">
                <a:solidFill>
                  <a:srgbClr val="FC2610"/>
                </a:solidFill>
                <a:effectLst>
                  <a:outerShdw blurRad="38100" dist="38100" dir="2700000" algn="tl">
                    <a:srgbClr val="C0C0C0"/>
                  </a:outerShdw>
                </a:effectLst>
                <a:latin typeface="Arial" pitchFamily="34" charset="0"/>
                <a:cs typeface="Arial" pitchFamily="34" charset="0"/>
              </a:rPr>
              <a:t> </a:t>
            </a:r>
            <a:r>
              <a:rPr lang="es-ES" sz="1400">
                <a:solidFill>
                  <a:srgbClr val="FC2610"/>
                </a:solidFill>
                <a:latin typeface="Arial" pitchFamily="34" charset="0"/>
                <a:cs typeface="Arial" pitchFamily="34" charset="0"/>
              </a:rPr>
              <a:t>Glucosa Post-prandial</a:t>
            </a:r>
            <a:endParaRPr lang="es-ES" sz="1400">
              <a:solidFill>
                <a:srgbClr val="FC2610"/>
              </a:solidFill>
              <a:effectLst>
                <a:outerShdw blurRad="38100" dist="38100" dir="2700000" algn="tl">
                  <a:srgbClr val="C0C0C0"/>
                </a:outerShdw>
              </a:effectLst>
              <a:latin typeface="Arial" pitchFamily="34" charset="0"/>
              <a:cs typeface="Arial" pitchFamily="34" charset="0"/>
            </a:endParaRPr>
          </a:p>
        </p:txBody>
      </p:sp>
      <p:sp>
        <p:nvSpPr>
          <p:cNvPr id="468009" name="Freeform 10"/>
          <p:cNvSpPr>
            <a:spLocks/>
          </p:cNvSpPr>
          <p:nvPr/>
        </p:nvSpPr>
        <p:spPr bwMode="gray">
          <a:xfrm>
            <a:off x="4143503" y="3290818"/>
            <a:ext cx="5541963" cy="1566863"/>
          </a:xfrm>
          <a:custGeom>
            <a:avLst/>
            <a:gdLst>
              <a:gd name="T0" fmla="*/ 0 w 3024"/>
              <a:gd name="T1" fmla="*/ 2147483646 h 1072"/>
              <a:gd name="T2" fmla="*/ 2147483646 w 3024"/>
              <a:gd name="T3" fmla="*/ 2147483646 h 1072"/>
              <a:gd name="T4" fmla="*/ 2147483646 w 3024"/>
              <a:gd name="T5" fmla="*/ 2147483646 h 1072"/>
              <a:gd name="T6" fmla="*/ 2147483646 w 3024"/>
              <a:gd name="T7" fmla="*/ 0 h 1072"/>
              <a:gd name="T8" fmla="*/ 0 60000 65536"/>
              <a:gd name="T9" fmla="*/ 0 60000 65536"/>
              <a:gd name="T10" fmla="*/ 0 60000 65536"/>
              <a:gd name="T11" fmla="*/ 0 60000 65536"/>
              <a:gd name="T12" fmla="*/ 0 w 3024"/>
              <a:gd name="T13" fmla="*/ 0 h 1072"/>
              <a:gd name="T14" fmla="*/ 3024 w 3024"/>
              <a:gd name="T15" fmla="*/ 1072 h 1072"/>
            </a:gdLst>
            <a:ahLst/>
            <a:cxnLst>
              <a:cxn ang="T8">
                <a:pos x="T0" y="T1"/>
              </a:cxn>
              <a:cxn ang="T9">
                <a:pos x="T2" y="T3"/>
              </a:cxn>
              <a:cxn ang="T10">
                <a:pos x="T4" y="T5"/>
              </a:cxn>
              <a:cxn ang="T11">
                <a:pos x="T6" y="T7"/>
              </a:cxn>
            </a:cxnLst>
            <a:rect l="T12" t="T13" r="T14" b="T15"/>
            <a:pathLst>
              <a:path w="3024" h="1072">
                <a:moveTo>
                  <a:pt x="0" y="1056"/>
                </a:moveTo>
                <a:cubicBezTo>
                  <a:pt x="180" y="1064"/>
                  <a:pt x="360" y="1072"/>
                  <a:pt x="624" y="1008"/>
                </a:cubicBezTo>
                <a:cubicBezTo>
                  <a:pt x="888" y="944"/>
                  <a:pt x="1184" y="840"/>
                  <a:pt x="1584" y="672"/>
                </a:cubicBezTo>
                <a:cubicBezTo>
                  <a:pt x="1984" y="504"/>
                  <a:pt x="2784" y="112"/>
                  <a:pt x="3024" y="0"/>
                </a:cubicBezTo>
              </a:path>
            </a:pathLst>
          </a:custGeom>
          <a:noFill/>
          <a:ln w="57150">
            <a:solidFill>
              <a:srgbClr val="FC261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grpSp>
        <p:nvGrpSpPr>
          <p:cNvPr id="468010" name="Group 11"/>
          <p:cNvGrpSpPr>
            <a:grpSpLocks/>
          </p:cNvGrpSpPr>
          <p:nvPr/>
        </p:nvGrpSpPr>
        <p:grpSpPr bwMode="auto">
          <a:xfrm>
            <a:off x="1782892" y="4187751"/>
            <a:ext cx="7515225" cy="1203325"/>
            <a:chOff x="145" y="2771"/>
            <a:chExt cx="4734" cy="758"/>
          </a:xfrm>
        </p:grpSpPr>
        <p:sp>
          <p:nvSpPr>
            <p:cNvPr id="960524" name="Text Box 12"/>
            <p:cNvSpPr txBox="1">
              <a:spLocks noChangeArrowheads="1"/>
            </p:cNvSpPr>
            <p:nvPr/>
          </p:nvSpPr>
          <p:spPr bwMode="black">
            <a:xfrm>
              <a:off x="145" y="3335"/>
              <a:ext cx="1424" cy="194"/>
            </a:xfrm>
            <a:prstGeom prst="rect">
              <a:avLst/>
            </a:prstGeom>
            <a:noFill/>
            <a:ln w="12700">
              <a:noFill/>
              <a:miter lim="800000"/>
              <a:headEnd/>
              <a:tailEnd/>
            </a:ln>
            <a:effectLst/>
          </p:spPr>
          <p:txBody>
            <a:bodyPr lIns="91431" tIns="45715" rIns="91431" bIns="45715">
              <a:spAutoFit/>
            </a:bodyPr>
            <a:lstStyle/>
            <a:p>
              <a:pPr>
                <a:spcBef>
                  <a:spcPct val="100000"/>
                </a:spcBef>
                <a:defRPr/>
              </a:pPr>
              <a:r>
                <a:rPr lang="es-ES" sz="1400">
                  <a:solidFill>
                    <a:srgbClr val="0000CC"/>
                  </a:solidFill>
                  <a:effectLst>
                    <a:outerShdw blurRad="38100" dist="38100" dir="2700000" algn="tl">
                      <a:srgbClr val="C0C0C0"/>
                    </a:outerShdw>
                  </a:effectLst>
                  <a:latin typeface="Arial" pitchFamily="34" charset="0"/>
                  <a:cs typeface="Arial" pitchFamily="34" charset="0"/>
                </a:rPr>
                <a:t>Glucosa en Ayuno</a:t>
              </a:r>
            </a:p>
          </p:txBody>
        </p:sp>
        <p:sp>
          <p:nvSpPr>
            <p:cNvPr id="468041" name="Freeform 13"/>
            <p:cNvSpPr>
              <a:spLocks/>
            </p:cNvSpPr>
            <p:nvPr/>
          </p:nvSpPr>
          <p:spPr bwMode="black">
            <a:xfrm>
              <a:off x="1336" y="2771"/>
              <a:ext cx="3543" cy="601"/>
            </a:xfrm>
            <a:custGeom>
              <a:avLst/>
              <a:gdLst>
                <a:gd name="T0" fmla="*/ 0 w 2976"/>
                <a:gd name="T1" fmla="*/ 21 h 672"/>
                <a:gd name="T2" fmla="*/ 374316 w 2976"/>
                <a:gd name="T3" fmla="*/ 17 h 672"/>
                <a:gd name="T4" fmla="*/ 663043 w 2976"/>
                <a:gd name="T5" fmla="*/ 0 h 672"/>
                <a:gd name="T6" fmla="*/ 0 60000 65536"/>
                <a:gd name="T7" fmla="*/ 0 60000 65536"/>
                <a:gd name="T8" fmla="*/ 0 60000 65536"/>
                <a:gd name="T9" fmla="*/ 0 w 2976"/>
                <a:gd name="T10" fmla="*/ 0 h 672"/>
                <a:gd name="T11" fmla="*/ 2976 w 2976"/>
                <a:gd name="T12" fmla="*/ 672 h 672"/>
              </a:gdLst>
              <a:ahLst/>
              <a:cxnLst>
                <a:cxn ang="T6">
                  <a:pos x="T0" y="T1"/>
                </a:cxn>
                <a:cxn ang="T7">
                  <a:pos x="T2" y="T3"/>
                </a:cxn>
                <a:cxn ang="T8">
                  <a:pos x="T4" y="T5"/>
                </a:cxn>
              </a:cxnLst>
              <a:rect l="T9" t="T10" r="T11" b="T12"/>
              <a:pathLst>
                <a:path w="2976" h="672">
                  <a:moveTo>
                    <a:pt x="0" y="672"/>
                  </a:moveTo>
                  <a:cubicBezTo>
                    <a:pt x="592" y="656"/>
                    <a:pt x="1184" y="640"/>
                    <a:pt x="1680" y="528"/>
                  </a:cubicBezTo>
                  <a:cubicBezTo>
                    <a:pt x="2176" y="416"/>
                    <a:pt x="2576" y="208"/>
                    <a:pt x="2976" y="0"/>
                  </a:cubicBezTo>
                </a:path>
              </a:pathLst>
            </a:custGeom>
            <a:noFill/>
            <a:ln w="57150">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grpSp>
      <p:sp>
        <p:nvSpPr>
          <p:cNvPr id="468011" name="Freeform 14"/>
          <p:cNvSpPr>
            <a:spLocks/>
          </p:cNvSpPr>
          <p:nvPr/>
        </p:nvSpPr>
        <p:spPr bwMode="auto">
          <a:xfrm>
            <a:off x="4757866" y="1847780"/>
            <a:ext cx="1588" cy="3840163"/>
          </a:xfrm>
          <a:custGeom>
            <a:avLst/>
            <a:gdLst>
              <a:gd name="T0" fmla="*/ 0 w 1"/>
              <a:gd name="T1" fmla="*/ 0 h 2419"/>
              <a:gd name="T2" fmla="*/ 2147483646 w 1"/>
              <a:gd name="T3" fmla="*/ 2147483646 h 2419"/>
              <a:gd name="T4" fmla="*/ 0 60000 65536"/>
              <a:gd name="T5" fmla="*/ 0 60000 65536"/>
              <a:gd name="T6" fmla="*/ 0 w 1"/>
              <a:gd name="T7" fmla="*/ 0 h 2419"/>
              <a:gd name="T8" fmla="*/ 1 w 1"/>
              <a:gd name="T9" fmla="*/ 2419 h 2419"/>
            </a:gdLst>
            <a:ahLst/>
            <a:cxnLst>
              <a:cxn ang="T4">
                <a:pos x="T0" y="T1"/>
              </a:cxn>
              <a:cxn ang="T5">
                <a:pos x="T2" y="T3"/>
              </a:cxn>
            </a:cxnLst>
            <a:rect l="T6" t="T7" r="T8" b="T9"/>
            <a:pathLst>
              <a:path w="1" h="2419">
                <a:moveTo>
                  <a:pt x="0" y="0"/>
                </a:moveTo>
                <a:lnTo>
                  <a:pt x="1" y="2419"/>
                </a:lnTo>
              </a:path>
            </a:pathLst>
          </a:custGeom>
          <a:noFill/>
          <a:ln w="635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468012" name="Line 15"/>
          <p:cNvSpPr>
            <a:spLocks noChangeShapeType="1"/>
          </p:cNvSpPr>
          <p:nvPr/>
        </p:nvSpPr>
        <p:spPr bwMode="auto">
          <a:xfrm flipH="1">
            <a:off x="3538665" y="1804918"/>
            <a:ext cx="14288" cy="4030663"/>
          </a:xfrm>
          <a:prstGeom prst="line">
            <a:avLst/>
          </a:prstGeom>
          <a:noFill/>
          <a:ln w="63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468013" name="Line 16"/>
          <p:cNvSpPr>
            <a:spLocks noChangeShapeType="1"/>
          </p:cNvSpPr>
          <p:nvPr/>
        </p:nvSpPr>
        <p:spPr bwMode="auto">
          <a:xfrm>
            <a:off x="6974016" y="1800155"/>
            <a:ext cx="0" cy="4051300"/>
          </a:xfrm>
          <a:prstGeom prst="line">
            <a:avLst/>
          </a:prstGeom>
          <a:noFill/>
          <a:ln w="63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468014" name="Line 17"/>
          <p:cNvSpPr>
            <a:spLocks noChangeShapeType="1"/>
          </p:cNvSpPr>
          <p:nvPr/>
        </p:nvSpPr>
        <p:spPr bwMode="auto">
          <a:xfrm flipH="1">
            <a:off x="8136066" y="1790632"/>
            <a:ext cx="26988" cy="4060825"/>
          </a:xfrm>
          <a:prstGeom prst="line">
            <a:avLst/>
          </a:prstGeom>
          <a:noFill/>
          <a:ln w="63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468015" name="Line 18"/>
          <p:cNvSpPr>
            <a:spLocks noChangeShapeType="1"/>
          </p:cNvSpPr>
          <p:nvPr/>
        </p:nvSpPr>
        <p:spPr bwMode="auto">
          <a:xfrm>
            <a:off x="9229853" y="1779517"/>
            <a:ext cx="0" cy="4071939"/>
          </a:xfrm>
          <a:prstGeom prst="line">
            <a:avLst/>
          </a:prstGeom>
          <a:noFill/>
          <a:ln w="63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468016" name="Line 19"/>
          <p:cNvSpPr>
            <a:spLocks noChangeShapeType="1"/>
          </p:cNvSpPr>
          <p:nvPr/>
        </p:nvSpPr>
        <p:spPr bwMode="auto">
          <a:xfrm>
            <a:off x="5915153" y="1827144"/>
            <a:ext cx="0" cy="3973513"/>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468017" name="Text Box 20"/>
          <p:cNvSpPr txBox="1">
            <a:spLocks noChangeArrowheads="1"/>
          </p:cNvSpPr>
          <p:nvPr/>
        </p:nvSpPr>
        <p:spPr bwMode="invGray">
          <a:xfrm>
            <a:off x="4757867" y="5651432"/>
            <a:ext cx="5591175" cy="307777"/>
          </a:xfrm>
          <a:prstGeom prst="rect">
            <a:avLst/>
          </a:prstGeom>
          <a:solidFill>
            <a:srgbClr val="05891B"/>
          </a:solidFill>
          <a:ln w="9525">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	         </a:t>
            </a:r>
            <a:r>
              <a:rPr lang="es-ES" altLang="es-ES" sz="1400">
                <a:solidFill>
                  <a:srgbClr val="FFFFFF"/>
                </a:solidFill>
                <a:latin typeface="Arial" charset="0"/>
                <a:ea typeface="Arial" charset="0"/>
                <a:cs typeface="Arial" charset="0"/>
              </a:rPr>
              <a:t>Diabetes Tipo 2</a:t>
            </a:r>
          </a:p>
        </p:txBody>
      </p:sp>
      <p:sp>
        <p:nvSpPr>
          <p:cNvPr id="468018" name="Text Box 23"/>
          <p:cNvSpPr txBox="1">
            <a:spLocks noChangeArrowheads="1"/>
          </p:cNvSpPr>
          <p:nvPr/>
        </p:nvSpPr>
        <p:spPr bwMode="auto">
          <a:xfrm>
            <a:off x="5789740" y="1390581"/>
            <a:ext cx="3238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0</a:t>
            </a:r>
          </a:p>
        </p:txBody>
      </p:sp>
      <p:sp>
        <p:nvSpPr>
          <p:cNvPr id="468019" name="Text Box 24"/>
          <p:cNvSpPr txBox="1">
            <a:spLocks noChangeArrowheads="1"/>
          </p:cNvSpPr>
          <p:nvPr/>
        </p:nvSpPr>
        <p:spPr bwMode="auto">
          <a:xfrm>
            <a:off x="6853365" y="1395344"/>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5</a:t>
            </a:r>
          </a:p>
        </p:txBody>
      </p:sp>
      <p:sp>
        <p:nvSpPr>
          <p:cNvPr id="468020" name="Text Box 25"/>
          <p:cNvSpPr txBox="1">
            <a:spLocks noChangeArrowheads="1"/>
          </p:cNvSpPr>
          <p:nvPr/>
        </p:nvSpPr>
        <p:spPr bwMode="auto">
          <a:xfrm>
            <a:off x="3259266" y="1406456"/>
            <a:ext cx="442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-10</a:t>
            </a:r>
          </a:p>
        </p:txBody>
      </p:sp>
      <p:sp>
        <p:nvSpPr>
          <p:cNvPr id="468021" name="Text Box 26"/>
          <p:cNvSpPr txBox="1">
            <a:spLocks noChangeArrowheads="1"/>
          </p:cNvSpPr>
          <p:nvPr/>
        </p:nvSpPr>
        <p:spPr bwMode="auto">
          <a:xfrm>
            <a:off x="4559428" y="1406456"/>
            <a:ext cx="343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-5</a:t>
            </a:r>
          </a:p>
        </p:txBody>
      </p:sp>
      <p:sp>
        <p:nvSpPr>
          <p:cNvPr id="468022" name="Text Box 27"/>
          <p:cNvSpPr txBox="1">
            <a:spLocks noChangeArrowheads="1"/>
          </p:cNvSpPr>
          <p:nvPr/>
        </p:nvSpPr>
        <p:spPr bwMode="auto">
          <a:xfrm>
            <a:off x="7920165" y="1382644"/>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10</a:t>
            </a:r>
          </a:p>
        </p:txBody>
      </p:sp>
      <p:sp>
        <p:nvSpPr>
          <p:cNvPr id="468023" name="Text Box 28"/>
          <p:cNvSpPr txBox="1">
            <a:spLocks noChangeArrowheads="1"/>
          </p:cNvSpPr>
          <p:nvPr/>
        </p:nvSpPr>
        <p:spPr bwMode="auto">
          <a:xfrm>
            <a:off x="8988553" y="1395344"/>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15</a:t>
            </a:r>
          </a:p>
        </p:txBody>
      </p:sp>
      <p:sp>
        <p:nvSpPr>
          <p:cNvPr id="468024" name="Text Box 29"/>
          <p:cNvSpPr txBox="1">
            <a:spLocks noChangeArrowheads="1"/>
          </p:cNvSpPr>
          <p:nvPr/>
        </p:nvSpPr>
        <p:spPr bwMode="invGray">
          <a:xfrm>
            <a:off x="2640142" y="5651432"/>
            <a:ext cx="2117725" cy="307777"/>
          </a:xfrm>
          <a:prstGeom prst="rect">
            <a:avLst/>
          </a:prstGeom>
          <a:gradFill rotWithShape="0">
            <a:gsLst>
              <a:gs pos="0">
                <a:srgbClr val="054686"/>
              </a:gs>
              <a:gs pos="100000">
                <a:srgbClr val="032E59"/>
              </a:gs>
            </a:gsLst>
            <a:lin ang="5400000" scaled="1"/>
          </a:gradFill>
          <a:ln w="9525">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s-ES" altLang="es-ES" sz="1400">
                <a:solidFill>
                  <a:srgbClr val="FFFFFF"/>
                </a:solidFill>
                <a:latin typeface="Arial" charset="0"/>
                <a:ea typeface="Arial" charset="0"/>
                <a:cs typeface="Arial" charset="0"/>
              </a:rPr>
              <a:t>Pre-diabetes</a:t>
            </a:r>
          </a:p>
        </p:txBody>
      </p:sp>
      <p:sp>
        <p:nvSpPr>
          <p:cNvPr id="468025" name="Text Box 32"/>
          <p:cNvSpPr txBox="1">
            <a:spLocks noChangeArrowheads="1"/>
          </p:cNvSpPr>
          <p:nvPr/>
        </p:nvSpPr>
        <p:spPr bwMode="auto">
          <a:xfrm>
            <a:off x="3530730" y="3086032"/>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 altLang="es-ES" sz="1400">
              <a:solidFill>
                <a:srgbClr val="000000"/>
              </a:solidFill>
              <a:latin typeface="Arial" charset="0"/>
              <a:ea typeface="Arial" charset="0"/>
              <a:cs typeface="Arial" charset="0"/>
            </a:endParaRPr>
          </a:p>
        </p:txBody>
      </p:sp>
      <p:sp>
        <p:nvSpPr>
          <p:cNvPr id="468026" name="Text Box 33"/>
          <p:cNvSpPr txBox="1">
            <a:spLocks noChangeArrowheads="1"/>
          </p:cNvSpPr>
          <p:nvPr/>
        </p:nvSpPr>
        <p:spPr bwMode="auto">
          <a:xfrm>
            <a:off x="2987805" y="3238432"/>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 altLang="es-ES" sz="1400">
              <a:solidFill>
                <a:srgbClr val="000000"/>
              </a:solidFill>
              <a:latin typeface="Arial" charset="0"/>
              <a:ea typeface="Arial" charset="0"/>
              <a:cs typeface="Arial" charset="0"/>
            </a:endParaRPr>
          </a:p>
        </p:txBody>
      </p:sp>
      <p:grpSp>
        <p:nvGrpSpPr>
          <p:cNvPr id="468027" name="Group 40"/>
          <p:cNvGrpSpPr>
            <a:grpSpLocks/>
          </p:cNvGrpSpPr>
          <p:nvPr/>
        </p:nvGrpSpPr>
        <p:grpSpPr bwMode="auto">
          <a:xfrm>
            <a:off x="4110166" y="5227567"/>
            <a:ext cx="6280151" cy="427039"/>
            <a:chOff x="1664" y="3426"/>
            <a:chExt cx="3768" cy="269"/>
          </a:xfrm>
        </p:grpSpPr>
        <p:sp>
          <p:nvSpPr>
            <p:cNvPr id="468038" name="Text Box 41"/>
            <p:cNvSpPr txBox="1">
              <a:spLocks noChangeArrowheads="1"/>
            </p:cNvSpPr>
            <p:nvPr/>
          </p:nvSpPr>
          <p:spPr bwMode="gray">
            <a:xfrm>
              <a:off x="1664" y="3441"/>
              <a:ext cx="3768" cy="234"/>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endParaRPr lang="es-ES" altLang="es-ES" sz="1400">
                <a:solidFill>
                  <a:srgbClr val="000000"/>
                </a:solidFill>
                <a:latin typeface="Arial" charset="0"/>
                <a:ea typeface="Arial" charset="0"/>
                <a:cs typeface="Arial" charset="0"/>
              </a:endParaRPr>
            </a:p>
          </p:txBody>
        </p:sp>
        <p:sp>
          <p:nvSpPr>
            <p:cNvPr id="468039" name="Text Box 42"/>
            <p:cNvSpPr txBox="1">
              <a:spLocks noChangeArrowheads="1"/>
            </p:cNvSpPr>
            <p:nvPr/>
          </p:nvSpPr>
          <p:spPr bwMode="auto">
            <a:xfrm>
              <a:off x="2364" y="3426"/>
              <a:ext cx="285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s-ES" altLang="es-ES" sz="1400">
                  <a:solidFill>
                    <a:srgbClr val="FFFFFF"/>
                  </a:solidFill>
                  <a:latin typeface="Arial" charset="0"/>
                  <a:ea typeface="Arial" charset="0"/>
                  <a:cs typeface="Arial" charset="0"/>
                </a:rPr>
                <a:t>Complicaciones Macrovasculares</a:t>
              </a:r>
            </a:p>
          </p:txBody>
        </p:sp>
      </p:grpSp>
      <p:sp>
        <p:nvSpPr>
          <p:cNvPr id="468028" name="Text Box 49"/>
          <p:cNvSpPr txBox="1">
            <a:spLocks noChangeArrowheads="1"/>
          </p:cNvSpPr>
          <p:nvPr/>
        </p:nvSpPr>
        <p:spPr bwMode="auto">
          <a:xfrm>
            <a:off x="1864981" y="6352633"/>
            <a:ext cx="3937278" cy="42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1" tIns="45715" rIns="91431" bIns="45715">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s-ES" altLang="es-ES" sz="1067" dirty="0" err="1">
                <a:latin typeface="Arial" charset="0"/>
                <a:ea typeface="Arial" charset="0"/>
                <a:cs typeface="Arial" charset="0"/>
              </a:rPr>
              <a:t>Ramlo</a:t>
            </a:r>
            <a:r>
              <a:rPr lang="es-ES" altLang="es-ES" sz="1067" dirty="0">
                <a:latin typeface="Arial" charset="0"/>
                <a:ea typeface="Arial" charset="0"/>
                <a:cs typeface="Arial" charset="0"/>
              </a:rPr>
              <a:t>-Halsted BA, Edelman SV. </a:t>
            </a:r>
            <a:r>
              <a:rPr lang="es-ES" altLang="es-ES" sz="1067" i="1" dirty="0">
                <a:latin typeface="Arial" charset="0"/>
                <a:ea typeface="Arial" charset="0"/>
                <a:cs typeface="Arial" charset="0"/>
              </a:rPr>
              <a:t>Prim </a:t>
            </a:r>
            <a:r>
              <a:rPr lang="es-ES" altLang="es-ES" sz="1067" i="1" dirty="0" err="1">
                <a:latin typeface="Arial" charset="0"/>
                <a:ea typeface="Arial" charset="0"/>
                <a:cs typeface="Arial" charset="0"/>
              </a:rPr>
              <a:t>Care</a:t>
            </a:r>
            <a:r>
              <a:rPr lang="es-ES" altLang="es-ES" sz="1067" i="1" dirty="0">
                <a:latin typeface="Arial" charset="0"/>
                <a:ea typeface="Arial" charset="0"/>
                <a:cs typeface="Arial" charset="0"/>
              </a:rPr>
              <a:t>. </a:t>
            </a:r>
            <a:r>
              <a:rPr lang="es-ES" altLang="es-ES" sz="1067" dirty="0">
                <a:latin typeface="Arial" charset="0"/>
                <a:ea typeface="Arial" charset="0"/>
                <a:cs typeface="Arial" charset="0"/>
              </a:rPr>
              <a:t>1999;26:771-789</a:t>
            </a:r>
          </a:p>
          <a:p>
            <a:pPr>
              <a:spcBef>
                <a:spcPct val="0"/>
              </a:spcBef>
              <a:buFontTx/>
              <a:buNone/>
            </a:pPr>
            <a:r>
              <a:rPr lang="es-ES" altLang="es-ES" sz="1067" dirty="0">
                <a:latin typeface="Arial" charset="0"/>
                <a:ea typeface="Arial" charset="0"/>
                <a:cs typeface="Arial" charset="0"/>
              </a:rPr>
              <a:t>Nathan DM. </a:t>
            </a:r>
            <a:r>
              <a:rPr lang="es-ES" altLang="es-ES" sz="1067" i="1" dirty="0">
                <a:latin typeface="Arial" charset="0"/>
                <a:ea typeface="Arial" charset="0"/>
                <a:cs typeface="Arial" charset="0"/>
              </a:rPr>
              <a:t>N Engl J </a:t>
            </a:r>
            <a:r>
              <a:rPr lang="es-ES" altLang="es-ES" sz="1067" i="1" dirty="0" err="1">
                <a:latin typeface="Arial" charset="0"/>
                <a:ea typeface="Arial" charset="0"/>
                <a:cs typeface="Arial" charset="0"/>
              </a:rPr>
              <a:t>Med</a:t>
            </a:r>
            <a:r>
              <a:rPr lang="es-ES" altLang="es-ES" sz="1067" i="1" dirty="0">
                <a:latin typeface="Arial" charset="0"/>
                <a:ea typeface="Arial" charset="0"/>
                <a:cs typeface="Arial" charset="0"/>
              </a:rPr>
              <a:t>. </a:t>
            </a:r>
            <a:r>
              <a:rPr lang="es-ES" altLang="es-ES" sz="1067" dirty="0">
                <a:latin typeface="Arial" charset="0"/>
                <a:ea typeface="Arial" charset="0"/>
                <a:cs typeface="Arial" charset="0"/>
              </a:rPr>
              <a:t>2002;347:1342-1349</a:t>
            </a:r>
          </a:p>
        </p:txBody>
      </p:sp>
      <p:grpSp>
        <p:nvGrpSpPr>
          <p:cNvPr id="468029" name="Group 50"/>
          <p:cNvGrpSpPr>
            <a:grpSpLocks/>
          </p:cNvGrpSpPr>
          <p:nvPr/>
        </p:nvGrpSpPr>
        <p:grpSpPr bwMode="auto">
          <a:xfrm>
            <a:off x="4778505" y="4781482"/>
            <a:ext cx="5626100" cy="434975"/>
            <a:chOff x="2085" y="3140"/>
            <a:chExt cx="3348" cy="274"/>
          </a:xfrm>
        </p:grpSpPr>
        <p:sp>
          <p:nvSpPr>
            <p:cNvPr id="468036" name="Text Box 51"/>
            <p:cNvSpPr txBox="1">
              <a:spLocks noChangeArrowheads="1"/>
            </p:cNvSpPr>
            <p:nvPr/>
          </p:nvSpPr>
          <p:spPr bwMode="gray">
            <a:xfrm>
              <a:off x="2085" y="3177"/>
              <a:ext cx="3348" cy="237"/>
            </a:xfrm>
            <a:prstGeom prst="rect">
              <a:avLst/>
            </a:prstGeom>
            <a:gradFill rotWithShape="1">
              <a:gsLst>
                <a:gs pos="0">
                  <a:srgbClr val="764616"/>
                </a:gs>
                <a:gs pos="50000">
                  <a:srgbClr val="FF972F"/>
                </a:gs>
                <a:gs pos="100000">
                  <a:srgbClr val="764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endParaRPr lang="es-ES" altLang="es-ES" sz="1400">
                <a:solidFill>
                  <a:srgbClr val="000000"/>
                </a:solidFill>
                <a:latin typeface="Arial" charset="0"/>
                <a:ea typeface="Arial" charset="0"/>
                <a:cs typeface="Arial" charset="0"/>
              </a:endParaRPr>
            </a:p>
          </p:txBody>
        </p:sp>
        <p:sp>
          <p:nvSpPr>
            <p:cNvPr id="468037" name="Text Box 52"/>
            <p:cNvSpPr txBox="1">
              <a:spLocks noChangeArrowheads="1"/>
            </p:cNvSpPr>
            <p:nvPr/>
          </p:nvSpPr>
          <p:spPr bwMode="auto">
            <a:xfrm>
              <a:off x="2491" y="3140"/>
              <a:ext cx="261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r>
                <a:rPr lang="es-ES" altLang="es-ES" sz="1400">
                  <a:solidFill>
                    <a:srgbClr val="FFFFFF"/>
                  </a:solidFill>
                  <a:latin typeface="Arial" charset="0"/>
                  <a:ea typeface="Arial" charset="0"/>
                  <a:cs typeface="Arial" charset="0"/>
                </a:rPr>
                <a:t>Complicaciones Microvasculares</a:t>
              </a:r>
            </a:p>
          </p:txBody>
        </p:sp>
      </p:grpSp>
      <p:grpSp>
        <p:nvGrpSpPr>
          <p:cNvPr id="468030" name="Group 37"/>
          <p:cNvGrpSpPr>
            <a:grpSpLocks/>
          </p:cNvGrpSpPr>
          <p:nvPr/>
        </p:nvGrpSpPr>
        <p:grpSpPr bwMode="auto">
          <a:xfrm>
            <a:off x="7924929" y="1730305"/>
            <a:ext cx="2439987" cy="558800"/>
            <a:chOff x="4783" y="1197"/>
            <a:chExt cx="645" cy="307"/>
          </a:xfrm>
        </p:grpSpPr>
        <p:sp>
          <p:nvSpPr>
            <p:cNvPr id="468034" name="Text Box 38"/>
            <p:cNvSpPr txBox="1">
              <a:spLocks noChangeArrowheads="1"/>
            </p:cNvSpPr>
            <p:nvPr/>
          </p:nvSpPr>
          <p:spPr bwMode="gray">
            <a:xfrm>
              <a:off x="4783" y="1240"/>
              <a:ext cx="645" cy="254"/>
            </a:xfrm>
            <a:prstGeom prst="rect">
              <a:avLst/>
            </a:prstGeom>
            <a:gradFill rotWithShape="0">
              <a:gsLst>
                <a:gs pos="0">
                  <a:srgbClr val="4E9BC2"/>
                </a:gs>
                <a:gs pos="50000">
                  <a:srgbClr val="66CCFF"/>
                </a:gs>
                <a:gs pos="100000">
                  <a:srgbClr val="4E9BC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s-ES" altLang="es-ES" sz="1400">
                  <a:solidFill>
                    <a:srgbClr val="000000"/>
                  </a:solidFill>
                  <a:latin typeface="Arial" charset="0"/>
                  <a:ea typeface="Arial" charset="0"/>
                  <a:cs typeface="Arial" charset="0"/>
                </a:rPr>
                <a:t>Insulinas</a:t>
              </a:r>
            </a:p>
          </p:txBody>
        </p:sp>
        <p:sp>
          <p:nvSpPr>
            <p:cNvPr id="468035" name="Text Box 39"/>
            <p:cNvSpPr txBox="1">
              <a:spLocks noChangeArrowheads="1"/>
            </p:cNvSpPr>
            <p:nvPr/>
          </p:nvSpPr>
          <p:spPr bwMode="auto">
            <a:xfrm>
              <a:off x="4789" y="1197"/>
              <a:ext cx="63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50000"/>
                </a:spcBef>
                <a:buFontTx/>
                <a:buNone/>
              </a:pPr>
              <a:endParaRPr lang="es-ES" altLang="es-ES" sz="1400">
                <a:solidFill>
                  <a:srgbClr val="000000"/>
                </a:solidFill>
                <a:latin typeface="Arial" charset="0"/>
                <a:ea typeface="Arial" charset="0"/>
                <a:cs typeface="Arial" charset="0"/>
              </a:endParaRPr>
            </a:p>
          </p:txBody>
        </p:sp>
      </p:grpSp>
      <p:sp>
        <p:nvSpPr>
          <p:cNvPr id="468031" name="Text Box 30"/>
          <p:cNvSpPr txBox="1">
            <a:spLocks noChangeArrowheads="1"/>
          </p:cNvSpPr>
          <p:nvPr/>
        </p:nvSpPr>
        <p:spPr bwMode="auto">
          <a:xfrm>
            <a:off x="4270503" y="1768406"/>
            <a:ext cx="603050" cy="307777"/>
          </a:xfrm>
          <a:prstGeom prst="rect">
            <a:avLst/>
          </a:prstGeom>
          <a:gradFill rotWithShape="0">
            <a:gsLst>
              <a:gs pos="0">
                <a:srgbClr val="BF992E"/>
              </a:gs>
              <a:gs pos="50000">
                <a:srgbClr val="FBC93D"/>
              </a:gs>
              <a:gs pos="100000">
                <a:srgbClr val="BF992E"/>
              </a:gs>
            </a:gsLst>
            <a:lin ang="5400000" scaled="1"/>
          </a:gradFill>
          <a:ln w="9525">
            <a:solidFill>
              <a:schemeClr val="tx1"/>
            </a:solidFill>
            <a:miter lim="800000"/>
            <a:headEnd/>
            <a:tailEnd/>
          </a:ln>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Inicio</a:t>
            </a:r>
          </a:p>
        </p:txBody>
      </p:sp>
      <p:sp>
        <p:nvSpPr>
          <p:cNvPr id="468032" name="Text Box 31"/>
          <p:cNvSpPr txBox="1">
            <a:spLocks noChangeArrowheads="1"/>
          </p:cNvSpPr>
          <p:nvPr/>
        </p:nvSpPr>
        <p:spPr bwMode="auto">
          <a:xfrm>
            <a:off x="5362704" y="1771581"/>
            <a:ext cx="1120820" cy="307777"/>
          </a:xfrm>
          <a:prstGeom prst="rect">
            <a:avLst/>
          </a:prstGeom>
          <a:gradFill rotWithShape="0">
            <a:gsLst>
              <a:gs pos="0">
                <a:srgbClr val="BF992E"/>
              </a:gs>
              <a:gs pos="50000">
                <a:srgbClr val="FBC93D"/>
              </a:gs>
              <a:gs pos="100000">
                <a:srgbClr val="BF992E"/>
              </a:gs>
            </a:gsLst>
            <a:lin ang="5400000" scaled="1"/>
          </a:gradFill>
          <a:ln w="9525">
            <a:solidFill>
              <a:schemeClr val="tx1"/>
            </a:solidFill>
            <a:miter lim="800000"/>
            <a:headEnd/>
            <a:tailEnd/>
          </a:ln>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s-ES" altLang="es-ES" sz="1400">
                <a:solidFill>
                  <a:srgbClr val="000000"/>
                </a:solidFill>
                <a:latin typeface="Arial" charset="0"/>
                <a:ea typeface="Arial" charset="0"/>
                <a:cs typeface="Arial" charset="0"/>
              </a:rPr>
              <a:t>Diagnóstico</a:t>
            </a:r>
          </a:p>
        </p:txBody>
      </p:sp>
      <p:sp>
        <p:nvSpPr>
          <p:cNvPr id="3" name="CuadroTexto 2"/>
          <p:cNvSpPr txBox="1"/>
          <p:nvPr/>
        </p:nvSpPr>
        <p:spPr>
          <a:xfrm>
            <a:off x="9098091" y="2336729"/>
            <a:ext cx="1355725" cy="369332"/>
          </a:xfrm>
          <a:prstGeom prst="rect">
            <a:avLst/>
          </a:prstGeom>
          <a:solidFill>
            <a:schemeClr val="accent2">
              <a:lumMod val="60000"/>
              <a:lumOff val="40000"/>
            </a:schemeClr>
          </a:solidFill>
        </p:spPr>
        <p:txBody>
          <a:bodyPr>
            <a:spAutoFit/>
          </a:bodyPr>
          <a:lstStyle/>
          <a:p>
            <a:pPr>
              <a:defRPr/>
            </a:pPr>
            <a:r>
              <a:rPr lang="es-ES" dirty="0">
                <a:latin typeface="Times New Roman" panose="02020603050405020304" pitchFamily="18" charset="0"/>
              </a:rPr>
              <a:t>SGLT-2</a:t>
            </a:r>
          </a:p>
        </p:txBody>
      </p:sp>
      <p:sp>
        <p:nvSpPr>
          <p:cNvPr id="91" name="Rectángulo: esquinas diagonales redondeadas 90">
            <a:extLst>
              <a:ext uri="{FF2B5EF4-FFF2-40B4-BE49-F238E27FC236}">
                <a16:creationId xmlns:a16="http://schemas.microsoft.com/office/drawing/2014/main" id="{DD34F8BE-69DC-4875-B66E-B2B89A2FF801}"/>
              </a:ext>
            </a:extLst>
          </p:cNvPr>
          <p:cNvSpPr/>
          <p:nvPr/>
        </p:nvSpPr>
        <p:spPr>
          <a:xfrm rot="10800000" flipV="1">
            <a:off x="0" y="30396"/>
            <a:ext cx="9931940" cy="962237"/>
          </a:xfrm>
          <a:prstGeom prst="round2DiagRect">
            <a:avLst>
              <a:gd name="adj1" fmla="val 16667"/>
              <a:gd name="adj2" fmla="val 46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sp>
        <p:nvSpPr>
          <p:cNvPr id="92" name="Rectangle 2">
            <a:extLst>
              <a:ext uri="{FF2B5EF4-FFF2-40B4-BE49-F238E27FC236}">
                <a16:creationId xmlns:a16="http://schemas.microsoft.com/office/drawing/2014/main" id="{C062AA1E-A9FB-4569-A3DF-96908B158636}"/>
              </a:ext>
            </a:extLst>
          </p:cNvPr>
          <p:cNvSpPr txBox="1">
            <a:spLocks noChangeArrowheads="1"/>
          </p:cNvSpPr>
          <p:nvPr/>
        </p:nvSpPr>
        <p:spPr>
          <a:xfrm>
            <a:off x="287723" y="64731"/>
            <a:ext cx="11616556" cy="735012"/>
          </a:xfrm>
          <a:prstGeom prst="rect">
            <a:avLst/>
          </a:prstGeom>
        </p:spPr>
        <p:txBody>
          <a:bodyPr anchor="ctr"/>
          <a:lstStyle/>
          <a:p>
            <a:pPr defTabSz="457189">
              <a:lnSpc>
                <a:spcPts val="2667"/>
              </a:lnSpc>
              <a:spcBef>
                <a:spcPct val="20000"/>
              </a:spcBef>
              <a:defRPr/>
            </a:pPr>
            <a:r>
              <a:rPr lang="es-ES" sz="2533" b="1" dirty="0">
                <a:solidFill>
                  <a:schemeClr val="bg1"/>
                </a:solidFill>
                <a:latin typeface="Stark" panose="02000503020000020003" pitchFamily="50" charset="-18"/>
              </a:rPr>
              <a:t>Historia Natural de la Diabetes Tipo 2</a:t>
            </a:r>
            <a:br>
              <a:rPr lang="es-ES" sz="2533" b="1" dirty="0">
                <a:solidFill>
                  <a:schemeClr val="bg1"/>
                </a:solidFill>
                <a:latin typeface="Stark" panose="02000503020000020003" pitchFamily="50" charset="-18"/>
              </a:rPr>
            </a:br>
            <a:r>
              <a:rPr lang="es-ES" sz="2533" b="1" dirty="0">
                <a:solidFill>
                  <a:schemeClr val="bg1"/>
                </a:solidFill>
                <a:latin typeface="Stark" panose="02000503020000020003" pitchFamily="50" charset="-18"/>
              </a:rPr>
              <a:t>Progresión del Tratamiento</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21">
            <a:extLst>
              <a:ext uri="{FF2B5EF4-FFF2-40B4-BE49-F238E27FC236}">
                <a16:creationId xmlns:a16="http://schemas.microsoft.com/office/drawing/2014/main" id="{7740B8B3-3F9B-41CD-84F8-879EC1256449}"/>
              </a:ext>
            </a:extLst>
          </p:cNvPr>
          <p:cNvGraphicFramePr>
            <a:graphicFrameLocks noGrp="1"/>
          </p:cNvGraphicFramePr>
          <p:nvPr/>
        </p:nvGraphicFramePr>
        <p:xfrm>
          <a:off x="518317" y="1655764"/>
          <a:ext cx="5491163" cy="3806876"/>
        </p:xfrm>
        <a:graphic>
          <a:graphicData uri="http://schemas.openxmlformats.org/drawingml/2006/table">
            <a:tbl>
              <a:tblPr/>
              <a:tblGrid>
                <a:gridCol w="976312">
                  <a:extLst>
                    <a:ext uri="{9D8B030D-6E8A-4147-A177-3AD203B41FA5}">
                      <a16:colId xmlns:a16="http://schemas.microsoft.com/office/drawing/2014/main" val="20000"/>
                    </a:ext>
                  </a:extLst>
                </a:gridCol>
                <a:gridCol w="3436939">
                  <a:extLst>
                    <a:ext uri="{9D8B030D-6E8A-4147-A177-3AD203B41FA5}">
                      <a16:colId xmlns:a16="http://schemas.microsoft.com/office/drawing/2014/main" val="20001"/>
                    </a:ext>
                  </a:extLst>
                </a:gridCol>
                <a:gridCol w="1077912">
                  <a:extLst>
                    <a:ext uri="{9D8B030D-6E8A-4147-A177-3AD203B41FA5}">
                      <a16:colId xmlns:a16="http://schemas.microsoft.com/office/drawing/2014/main" val="20002"/>
                    </a:ext>
                  </a:extLst>
                </a:gridCol>
              </a:tblGrid>
              <a:tr h="528019">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a:ln>
                            <a:noFill/>
                          </a:ln>
                          <a:solidFill>
                            <a:schemeClr val="bg1"/>
                          </a:solidFill>
                          <a:effectLst/>
                          <a:latin typeface="Calibri" panose="020F0502020204030204" pitchFamily="34" charset="0"/>
                          <a:ea typeface="MS PGothic" panose="020B0600070205080204" pitchFamily="34" charset="-128"/>
                        </a:rPr>
                        <a:t>Edad</a:t>
                      </a:r>
                      <a:endParaRPr kumimoji="0" lang="es-ES" altLang="es-ES" sz="1500" b="0" i="0" u="none" strike="noStrike" cap="none" normalizeH="0" baseline="0">
                        <a:ln>
                          <a:noFill/>
                        </a:ln>
                        <a:solidFill>
                          <a:schemeClr val="bg1"/>
                        </a:solidFill>
                        <a:effectLst/>
                        <a:latin typeface="Calibri" panose="020F0502020204030204" pitchFamily="34" charset="0"/>
                        <a:ea typeface="MS PGothic" panose="020B0600070205080204" pitchFamily="34" charset="-128"/>
                      </a:endParaRPr>
                    </a:p>
                  </a:txBody>
                  <a:tcPr marL="80939" marR="80939" marT="40489" marB="404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dirty="0">
                          <a:ln>
                            <a:noFill/>
                          </a:ln>
                          <a:solidFill>
                            <a:schemeClr val="bg1"/>
                          </a:solidFill>
                          <a:effectLst/>
                          <a:latin typeface="Calibri" panose="020F0502020204030204" pitchFamily="34" charset="0"/>
                          <a:ea typeface="MS PGothic" panose="020B0600070205080204" pitchFamily="34" charset="-128"/>
                        </a:rPr>
                        <a:t>Duración de la DM, presencia de complicaciones o comorbilidades</a:t>
                      </a:r>
                      <a:endParaRPr kumimoji="0" lang="es-ES" altLang="es-ES" sz="1500" b="0" i="0" u="none" strike="noStrike" cap="none" normalizeH="0" baseline="0" dirty="0">
                        <a:ln>
                          <a:noFill/>
                        </a:ln>
                        <a:solidFill>
                          <a:schemeClr val="bg1"/>
                        </a:solidFill>
                        <a:effectLst/>
                        <a:latin typeface="Calibri" panose="020F0502020204030204" pitchFamily="34" charset="0"/>
                        <a:ea typeface="MS PGothic" panose="020B0600070205080204" pitchFamily="34" charset="-128"/>
                      </a:endParaRPr>
                    </a:p>
                  </a:txBody>
                  <a:tcPr marL="80939" marR="80939" marT="40489" marB="404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a:ln>
                            <a:noFill/>
                          </a:ln>
                          <a:solidFill>
                            <a:schemeClr val="bg1"/>
                          </a:solidFill>
                          <a:effectLst/>
                          <a:latin typeface="Calibri" panose="020F0502020204030204" pitchFamily="34" charset="0"/>
                          <a:ea typeface="MS PGothic" panose="020B0600070205080204" pitchFamily="34" charset="-128"/>
                        </a:rPr>
                        <a:t>HbA1c objetivo</a:t>
                      </a:r>
                      <a:endParaRPr kumimoji="0" lang="es-ES" altLang="es-ES" sz="1500" b="0" i="0" u="none" strike="noStrike" cap="none" normalizeH="0" baseline="0">
                        <a:ln>
                          <a:noFill/>
                        </a:ln>
                        <a:solidFill>
                          <a:schemeClr val="bg1"/>
                        </a:solidFill>
                        <a:effectLst/>
                        <a:latin typeface="Calibri" panose="020F0502020204030204" pitchFamily="34" charset="0"/>
                        <a:ea typeface="MS PGothic" panose="020B0600070205080204" pitchFamily="34" charset="-128"/>
                      </a:endParaRPr>
                    </a:p>
                  </a:txBody>
                  <a:tcPr marL="80939" marR="80939" marT="40489" marB="404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28019">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a:ln>
                            <a:noFill/>
                          </a:ln>
                          <a:solidFill>
                            <a:srgbClr val="121414"/>
                          </a:solidFill>
                          <a:effectLst/>
                          <a:latin typeface="Calibri" panose="020F0502020204030204" pitchFamily="34" charset="0"/>
                          <a:ea typeface="MS PGothic" panose="020B0600070205080204" pitchFamily="34" charset="-128"/>
                        </a:rPr>
                        <a:t>≤65 años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7704" marR="87704" marT="43867" marB="4386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Sin complicaciones o comorbilidades graves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&lt;7,0%*</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2139">
                <a:tc vMerge="1">
                  <a:txBody>
                    <a:bodyPr/>
                    <a:lstStyle/>
                    <a:p>
                      <a:endParaRPr lang="es-E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&gt; 15 años de evolución o con complicaciones o comorbilidades graves </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&lt;8,0%</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2139">
                <a:tc row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a:ln>
                            <a:noFill/>
                          </a:ln>
                          <a:solidFill>
                            <a:srgbClr val="121414"/>
                          </a:solidFill>
                          <a:effectLst/>
                          <a:latin typeface="Calibri" panose="020F0502020204030204" pitchFamily="34" charset="0"/>
                          <a:ea typeface="MS PGothic" panose="020B0600070205080204" pitchFamily="34" charset="-128"/>
                        </a:rPr>
                        <a:t>66-75 años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7704" marR="87704" marT="43867" marB="4386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≤15 años de evolución sin complicaciones o comorbilidades graves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&lt;7,0%</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r h="592139">
                <a:tc vMerge="1">
                  <a:txBody>
                    <a:bodyPr/>
                    <a:lstStyle/>
                    <a:p>
                      <a:endParaRPr lang="es-E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&gt;15 años de evolución sin complicaciones o comorbilidades graves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&lt;8,0%</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4"/>
                  </a:ext>
                </a:extLst>
              </a:tr>
              <a:tr h="528019">
                <a:tc vMerge="1">
                  <a:txBody>
                    <a:bodyPr/>
                    <a:lstStyle/>
                    <a:p>
                      <a:endParaRPr lang="es-E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Con complicaciones o comorbilidades graves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&lt;8,5%**</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5"/>
                  </a:ext>
                </a:extLst>
              </a:tr>
              <a:tr h="415925">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a:ln>
                            <a:noFill/>
                          </a:ln>
                          <a:solidFill>
                            <a:srgbClr val="121414"/>
                          </a:solidFill>
                          <a:effectLst/>
                          <a:latin typeface="Calibri" panose="020F0502020204030204" pitchFamily="34" charset="0"/>
                          <a:ea typeface="MS PGothic" panose="020B0600070205080204" pitchFamily="34" charset="-128"/>
                        </a:rPr>
                        <a:t>&gt;75 años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7704" marR="87704" marT="43867" marB="4386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CCFF"/>
                    </a:solidFill>
                  </a:tcPr>
                </a:tc>
                <a:tc hMerge="1">
                  <a:txBody>
                    <a:bodyPr/>
                    <a:lstStyle/>
                    <a:p>
                      <a:endParaRPr lang="es-E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dirty="0">
                          <a:ln>
                            <a:noFill/>
                          </a:ln>
                          <a:solidFill>
                            <a:srgbClr val="121414"/>
                          </a:solidFill>
                          <a:effectLst/>
                          <a:latin typeface="Calibri" panose="020F0502020204030204" pitchFamily="34" charset="0"/>
                          <a:ea typeface="MS PGothic" panose="020B0600070205080204" pitchFamily="34" charset="-128"/>
                        </a:rPr>
                        <a:t>&lt;8,5%**</a:t>
                      </a:r>
                      <a:endParaRPr kumimoji="0" lang="es-ES" altLang="es-ES" sz="15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6"/>
                  </a:ext>
                </a:extLst>
              </a:tr>
            </a:tbl>
          </a:graphicData>
        </a:graphic>
      </p:graphicFrame>
      <p:sp>
        <p:nvSpPr>
          <p:cNvPr id="3" name="CuadroTexto 5">
            <a:extLst>
              <a:ext uri="{FF2B5EF4-FFF2-40B4-BE49-F238E27FC236}">
                <a16:creationId xmlns:a16="http://schemas.microsoft.com/office/drawing/2014/main" id="{A6338C7A-6CA3-4B1F-AA03-796E5C27397B}"/>
              </a:ext>
            </a:extLst>
          </p:cNvPr>
          <p:cNvSpPr txBox="1">
            <a:spLocks noChangeArrowheads="1"/>
          </p:cNvSpPr>
          <p:nvPr/>
        </p:nvSpPr>
        <p:spPr bwMode="auto">
          <a:xfrm>
            <a:off x="1860550" y="1070146"/>
            <a:ext cx="2806700" cy="461665"/>
          </a:xfrm>
          <a:prstGeom prst="rect">
            <a:avLst/>
          </a:prstGeom>
          <a:noFill/>
          <a:ln>
            <a:noFill/>
          </a:ln>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s-ES" altLang="es-ES" sz="2400" dirty="0">
                <a:latin typeface="+mj-lt"/>
                <a:ea typeface="MS PGothic" charset="-128"/>
              </a:rPr>
              <a:t> </a:t>
            </a:r>
            <a:r>
              <a:rPr lang="es-ES" altLang="es-ES" sz="2400" dirty="0" err="1">
                <a:latin typeface="+mn-lt"/>
                <a:ea typeface="MS PGothic" charset="-128"/>
              </a:rPr>
              <a:t>RedGDPS</a:t>
            </a:r>
            <a:r>
              <a:rPr lang="es-ES" altLang="es-ES" sz="2400" dirty="0">
                <a:latin typeface="+mn-lt"/>
                <a:ea typeface="MS PGothic" charset="-128"/>
              </a:rPr>
              <a:t> 2018</a:t>
            </a:r>
            <a:r>
              <a:rPr lang="es-ES" altLang="es-ES" sz="2400" baseline="30000" dirty="0">
                <a:latin typeface="+mn-lt"/>
                <a:ea typeface="MS PGothic" charset="-128"/>
              </a:rPr>
              <a:t>1</a:t>
            </a:r>
            <a:endParaRPr lang="es-ES" altLang="es-ES" sz="2400" dirty="0">
              <a:latin typeface="+mn-lt"/>
            </a:endParaRPr>
          </a:p>
        </p:txBody>
      </p:sp>
      <p:sp>
        <p:nvSpPr>
          <p:cNvPr id="4" name="CuadroTexto 8">
            <a:extLst>
              <a:ext uri="{FF2B5EF4-FFF2-40B4-BE49-F238E27FC236}">
                <a16:creationId xmlns:a16="http://schemas.microsoft.com/office/drawing/2014/main" id="{1E0B37D3-18B3-45A7-BCFE-805CFEBF41F5}"/>
              </a:ext>
            </a:extLst>
          </p:cNvPr>
          <p:cNvSpPr txBox="1">
            <a:spLocks noChangeArrowheads="1"/>
          </p:cNvSpPr>
          <p:nvPr/>
        </p:nvSpPr>
        <p:spPr bwMode="auto">
          <a:xfrm>
            <a:off x="8456902" y="1082490"/>
            <a:ext cx="2792412" cy="461665"/>
          </a:xfrm>
          <a:prstGeom prst="rect">
            <a:avLst/>
          </a:prstGeom>
          <a:noFill/>
          <a:ln>
            <a:noFill/>
          </a:ln>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r>
              <a:rPr lang="es-ES" altLang="es-ES" sz="2400" dirty="0">
                <a:latin typeface="+mn-lt"/>
                <a:ea typeface="MS PGothic" charset="-128"/>
              </a:rPr>
              <a:t> ADA 2022</a:t>
            </a:r>
            <a:r>
              <a:rPr lang="es-ES" altLang="es-ES" sz="2400" baseline="30000" dirty="0">
                <a:latin typeface="+mn-lt"/>
                <a:ea typeface="MS PGothic" charset="-128"/>
              </a:rPr>
              <a:t>2</a:t>
            </a:r>
            <a:endParaRPr lang="es-ES" altLang="es-ES" sz="2400" baseline="30000" dirty="0">
              <a:latin typeface="+mn-lt"/>
            </a:endParaRPr>
          </a:p>
        </p:txBody>
      </p:sp>
      <p:sp>
        <p:nvSpPr>
          <p:cNvPr id="9254" name="CuadroTexto 1">
            <a:extLst>
              <a:ext uri="{FF2B5EF4-FFF2-40B4-BE49-F238E27FC236}">
                <a16:creationId xmlns:a16="http://schemas.microsoft.com/office/drawing/2014/main" id="{471FAF7C-0CCD-4CDF-B4A6-6AD56B49F4E5}"/>
              </a:ext>
            </a:extLst>
          </p:cNvPr>
          <p:cNvSpPr txBox="1">
            <a:spLocks noChangeArrowheads="1"/>
          </p:cNvSpPr>
          <p:nvPr/>
        </p:nvSpPr>
        <p:spPr bwMode="auto">
          <a:xfrm>
            <a:off x="212437" y="6448410"/>
            <a:ext cx="75041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 typeface="Arial" panose="020B0604020202020204" pitchFamily="34" charset="0"/>
              <a:buNone/>
            </a:pPr>
            <a:r>
              <a:rPr lang="en-US" altLang="es-ES" sz="900" dirty="0"/>
              <a:t>1. </a:t>
            </a:r>
            <a:r>
              <a:rPr lang="es-ES" altLang="es-ES" sz="900" dirty="0"/>
              <a:t>Alemán JJ et al., Guía de diabetes tipo 2 para clínicos 2018. </a:t>
            </a:r>
            <a:r>
              <a:rPr lang="es-ES" altLang="es-ES" sz="900" dirty="0" err="1"/>
              <a:t>RedGPDs</a:t>
            </a:r>
            <a:endParaRPr lang="en-US" altLang="es-ES" sz="900" dirty="0"/>
          </a:p>
          <a:p>
            <a:pPr>
              <a:lnSpc>
                <a:spcPct val="100000"/>
              </a:lnSpc>
              <a:spcBef>
                <a:spcPct val="0"/>
              </a:spcBef>
              <a:buFontTx/>
              <a:buNone/>
            </a:pPr>
            <a:r>
              <a:rPr lang="en-US" altLang="es-ES" sz="900" dirty="0"/>
              <a:t>2.American Diabetes Association. Standards of medical care in diabetes—2022. Diabetes Care. 2022;45(Suppl 1):S83-96.</a:t>
            </a:r>
            <a:endParaRPr lang="es-ES" altLang="es-ES" sz="900" dirty="0"/>
          </a:p>
        </p:txBody>
      </p:sp>
      <p:sp>
        <p:nvSpPr>
          <p:cNvPr id="9255" name="CuadroTexto 19">
            <a:extLst>
              <a:ext uri="{FF2B5EF4-FFF2-40B4-BE49-F238E27FC236}">
                <a16:creationId xmlns:a16="http://schemas.microsoft.com/office/drawing/2014/main" id="{5AF40098-4DF9-468D-A156-B409B987B0F0}"/>
              </a:ext>
            </a:extLst>
          </p:cNvPr>
          <p:cNvSpPr txBox="1">
            <a:spLocks noChangeArrowheads="1"/>
          </p:cNvSpPr>
          <p:nvPr/>
        </p:nvSpPr>
        <p:spPr bwMode="auto">
          <a:xfrm>
            <a:off x="355597" y="5590970"/>
            <a:ext cx="63833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s-ES" altLang="es-ES" sz="1200" dirty="0"/>
              <a:t>* Puede plantearse un objetivo de HbA1c ≤6,5 % en los pacientes más jóvenes y de corta evolución de la DM en tratamiento no farmacológico o con monoterapia. ** No se debe renunciar al control de los síntomas de hiperglucemia, independientemente del objetivo de HbA1c.</a:t>
            </a:r>
          </a:p>
        </p:txBody>
      </p:sp>
      <p:sp>
        <p:nvSpPr>
          <p:cNvPr id="7" name="Rectángulo 1">
            <a:extLst>
              <a:ext uri="{FF2B5EF4-FFF2-40B4-BE49-F238E27FC236}">
                <a16:creationId xmlns:a16="http://schemas.microsoft.com/office/drawing/2014/main" id="{F4BB3106-07AD-4683-A30B-AA4BA3054987}"/>
              </a:ext>
            </a:extLst>
          </p:cNvPr>
          <p:cNvSpPr/>
          <p:nvPr/>
        </p:nvSpPr>
        <p:spPr>
          <a:xfrm>
            <a:off x="1366839" y="2177158"/>
            <a:ext cx="4548187" cy="575278"/>
          </a:xfrm>
          <a:prstGeom prst="rect">
            <a:avLst/>
          </a:prstGeom>
          <a:noFill/>
          <a:ln w="1111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latin typeface="+mj-lt"/>
            </a:endParaRPr>
          </a:p>
        </p:txBody>
      </p:sp>
      <p:pic>
        <p:nvPicPr>
          <p:cNvPr id="9257" name="Imagen 6">
            <a:extLst>
              <a:ext uri="{FF2B5EF4-FFF2-40B4-BE49-F238E27FC236}">
                <a16:creationId xmlns:a16="http://schemas.microsoft.com/office/drawing/2014/main" id="{2F7A0D40-2FDB-4E83-AD1A-2DCE1F601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939" y="1655764"/>
            <a:ext cx="4983016"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diagonales redondeadas 9">
            <a:extLst>
              <a:ext uri="{FF2B5EF4-FFF2-40B4-BE49-F238E27FC236}">
                <a16:creationId xmlns:a16="http://schemas.microsoft.com/office/drawing/2014/main" id="{77EE957D-53CF-46EB-AA20-2A50C3B0D39A}"/>
              </a:ext>
            </a:extLst>
          </p:cNvPr>
          <p:cNvSpPr/>
          <p:nvPr/>
        </p:nvSpPr>
        <p:spPr>
          <a:xfrm rot="10800000" flipV="1">
            <a:off x="-19051" y="80725"/>
            <a:ext cx="8336200" cy="615711"/>
          </a:xfrm>
          <a:prstGeom prst="round2DiagRect">
            <a:avLst>
              <a:gd name="adj1" fmla="val 16667"/>
              <a:gd name="adj2" fmla="val 46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0"/>
              </a:spcBef>
              <a:buFontTx/>
              <a:buNone/>
            </a:pPr>
            <a:r>
              <a:rPr lang="es-ES" altLang="es-ES" sz="3733" b="1" dirty="0">
                <a:solidFill>
                  <a:schemeClr val="bg2"/>
                </a:solidFill>
                <a:latin typeface="Arial" panose="020B0604020202020204" pitchFamily="34" charset="0"/>
                <a:cs typeface="Arial" panose="020B0604020202020204" pitchFamily="34" charset="0"/>
              </a:rPr>
              <a:t>Objetivos de control glucémico</a:t>
            </a:r>
            <a:endParaRPr lang="en-US" altLang="es-ES" sz="3733" b="1" dirty="0">
              <a:solidFill>
                <a:schemeClr val="bg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F10A12D-B684-6D43-952D-CE2A45F0D495}"/>
              </a:ext>
            </a:extLst>
          </p:cNvPr>
          <p:cNvSpPr>
            <a:spLocks noGrp="1"/>
          </p:cNvSpPr>
          <p:nvPr>
            <p:ph idx="1"/>
          </p:nvPr>
        </p:nvSpPr>
        <p:spPr>
          <a:xfrm>
            <a:off x="624939" y="827478"/>
            <a:ext cx="10942122" cy="1600438"/>
          </a:xfrm>
        </p:spPr>
        <p:txBody>
          <a:bodyPr>
            <a:normAutofit fontScale="70000" lnSpcReduction="20000"/>
          </a:bodyPr>
          <a:lstStyle/>
          <a:p>
            <a:pPr algn="just">
              <a:lnSpc>
                <a:spcPct val="120000"/>
              </a:lnSpc>
            </a:pPr>
            <a:r>
              <a:rPr lang="es-ES" dirty="0">
                <a:solidFill>
                  <a:schemeClr val="accent1">
                    <a:lumMod val="50000"/>
                  </a:schemeClr>
                </a:solidFill>
              </a:rPr>
              <a:t>María José tiene 67 años, acude a consulta por sensación de palpitaciones en los últimos días y cansancio. Refiere que a veces se toma la tensión en la farmacia porque se nota dolor de cabeza y que ha estado viniendo a los controles de enfermería aunque pocas veces por la dificultad para acudir durante la pandemia. Además se pone muy nerviosa cuando viene al médico. </a:t>
            </a:r>
          </a:p>
          <a:p>
            <a:pPr algn="just">
              <a:lnSpc>
                <a:spcPct val="120000"/>
              </a:lnSpc>
            </a:pPr>
            <a:r>
              <a:rPr lang="es-ES" dirty="0">
                <a:solidFill>
                  <a:schemeClr val="accent1">
                    <a:lumMod val="50000"/>
                  </a:schemeClr>
                </a:solidFill>
              </a:rPr>
              <a:t>¿Qué sabemos de ella?</a:t>
            </a:r>
          </a:p>
          <a:p>
            <a:pPr marL="0" indent="0" algn="just">
              <a:lnSpc>
                <a:spcPct val="120000"/>
              </a:lnSpc>
              <a:buNone/>
            </a:pPr>
            <a:endParaRPr lang="es-ES" dirty="0">
              <a:solidFill>
                <a:schemeClr val="accent1">
                  <a:lumMod val="50000"/>
                </a:schemeClr>
              </a:solidFill>
            </a:endParaRPr>
          </a:p>
        </p:txBody>
      </p:sp>
      <p:sp>
        <p:nvSpPr>
          <p:cNvPr id="4" name="CuadroTexto 3">
            <a:extLst>
              <a:ext uri="{FF2B5EF4-FFF2-40B4-BE49-F238E27FC236}">
                <a16:creationId xmlns:a16="http://schemas.microsoft.com/office/drawing/2014/main" id="{305CE580-73BA-254E-BC89-C459B382F0B0}"/>
              </a:ext>
            </a:extLst>
          </p:cNvPr>
          <p:cNvSpPr txBox="1"/>
          <p:nvPr/>
        </p:nvSpPr>
        <p:spPr>
          <a:xfrm>
            <a:off x="906813" y="2647459"/>
            <a:ext cx="5745757" cy="3754874"/>
          </a:xfrm>
          <a:prstGeom prst="rect">
            <a:avLst/>
          </a:prstGeom>
          <a:noFill/>
          <a:ln>
            <a:solidFill>
              <a:schemeClr val="accent1"/>
            </a:solidFill>
          </a:ln>
        </p:spPr>
        <p:txBody>
          <a:bodyPr wrap="square" rtlCol="0">
            <a:spAutoFit/>
          </a:bodyPr>
          <a:lstStyle/>
          <a:p>
            <a:pPr algn="ctr"/>
            <a:r>
              <a:rPr lang="es-ES" sz="2000" b="1" dirty="0"/>
              <a:t>Antecedentes Personales registrados en la hoja de problemas clínicos</a:t>
            </a:r>
          </a:p>
          <a:p>
            <a:pPr algn="ctr"/>
            <a:endParaRPr lang="es-ES" sz="2000" b="1" dirty="0"/>
          </a:p>
          <a:p>
            <a:pPr marL="285750" indent="-285750">
              <a:buFont typeface="Wingdings" pitchFamily="2" charset="2"/>
              <a:buChar char="ü"/>
            </a:pPr>
            <a:r>
              <a:rPr lang="es-ES" sz="2000" dirty="0"/>
              <a:t>HTA desde hace 15 años</a:t>
            </a:r>
          </a:p>
          <a:p>
            <a:pPr marL="285750" indent="-285750">
              <a:buFont typeface="Wingdings" pitchFamily="2" charset="2"/>
              <a:buChar char="ü"/>
            </a:pPr>
            <a:r>
              <a:rPr lang="es-ES" sz="2000" dirty="0" err="1"/>
              <a:t>Dislipemia</a:t>
            </a:r>
            <a:endParaRPr lang="es-ES" sz="2000" dirty="0"/>
          </a:p>
          <a:p>
            <a:pPr marL="285750" indent="-285750">
              <a:buFont typeface="Wingdings" pitchFamily="2" charset="2"/>
              <a:buChar char="ü"/>
            </a:pPr>
            <a:r>
              <a:rPr lang="es-ES" sz="2000" dirty="0"/>
              <a:t>Sobrepeso</a:t>
            </a:r>
          </a:p>
          <a:p>
            <a:pPr marL="285750" indent="-285750">
              <a:buFont typeface="Wingdings" pitchFamily="2" charset="2"/>
              <a:buChar char="ü"/>
            </a:pPr>
            <a:r>
              <a:rPr lang="es-ES" sz="2000" dirty="0"/>
              <a:t>No fumadora</a:t>
            </a:r>
          </a:p>
          <a:p>
            <a:pPr marL="285750" indent="-285750">
              <a:buFont typeface="Wingdings" pitchFamily="2" charset="2"/>
              <a:buChar char="ü"/>
            </a:pPr>
            <a:r>
              <a:rPr lang="es-ES" sz="2000" dirty="0"/>
              <a:t>Vida sedentaria </a:t>
            </a:r>
          </a:p>
          <a:p>
            <a:pPr marL="285750" indent="-285750">
              <a:buFont typeface="Wingdings" pitchFamily="2" charset="2"/>
              <a:buChar char="ü"/>
            </a:pPr>
            <a:r>
              <a:rPr lang="es-ES" sz="2000" dirty="0"/>
              <a:t>Histerectomía y doble </a:t>
            </a:r>
            <a:r>
              <a:rPr lang="es-ES" sz="2000" dirty="0" err="1"/>
              <a:t>anexectomía</a:t>
            </a:r>
            <a:r>
              <a:rPr lang="es-ES" sz="2000" dirty="0"/>
              <a:t> </a:t>
            </a:r>
          </a:p>
          <a:p>
            <a:r>
              <a:rPr lang="es-ES" sz="2000" dirty="0"/>
              <a:t>con 47 años </a:t>
            </a:r>
          </a:p>
          <a:p>
            <a:endParaRPr lang="es-ES" sz="2000" dirty="0"/>
          </a:p>
          <a:p>
            <a:endParaRPr lang="es-ES" dirty="0"/>
          </a:p>
        </p:txBody>
      </p:sp>
      <p:sp>
        <p:nvSpPr>
          <p:cNvPr id="5" name="CuadroTexto 4">
            <a:extLst>
              <a:ext uri="{FF2B5EF4-FFF2-40B4-BE49-F238E27FC236}">
                <a16:creationId xmlns:a16="http://schemas.microsoft.com/office/drawing/2014/main" id="{4EA6A4A9-0CC5-4E49-8429-33E72170FFC2}"/>
              </a:ext>
            </a:extLst>
          </p:cNvPr>
          <p:cNvSpPr txBox="1"/>
          <p:nvPr/>
        </p:nvSpPr>
        <p:spPr>
          <a:xfrm>
            <a:off x="7234250" y="2647459"/>
            <a:ext cx="3620671" cy="1600438"/>
          </a:xfrm>
          <a:prstGeom prst="rect">
            <a:avLst/>
          </a:prstGeom>
          <a:noFill/>
          <a:ln>
            <a:solidFill>
              <a:schemeClr val="accent1"/>
            </a:solidFill>
          </a:ln>
        </p:spPr>
        <p:txBody>
          <a:bodyPr wrap="none" rtlCol="0">
            <a:spAutoFit/>
          </a:bodyPr>
          <a:lstStyle/>
          <a:p>
            <a:pPr algn="ctr"/>
            <a:r>
              <a:rPr lang="es-ES" sz="2000" b="1" dirty="0"/>
              <a:t>Tratamiento actual</a:t>
            </a:r>
          </a:p>
          <a:p>
            <a:pPr marL="285750" indent="-285750">
              <a:buFont typeface="Wingdings" pitchFamily="2" charset="2"/>
              <a:buChar char="ü"/>
            </a:pPr>
            <a:r>
              <a:rPr lang="es-ES" sz="2000" dirty="0" err="1"/>
              <a:t>Ramipril</a:t>
            </a:r>
            <a:r>
              <a:rPr lang="es-ES" sz="2000" dirty="0"/>
              <a:t> 10 mg c/24 h</a:t>
            </a:r>
          </a:p>
          <a:p>
            <a:pPr marL="285750" indent="-285750">
              <a:buFont typeface="Wingdings" pitchFamily="2" charset="2"/>
              <a:buChar char="ü"/>
            </a:pPr>
            <a:r>
              <a:rPr lang="es-ES" sz="2000" dirty="0" err="1"/>
              <a:t>Simvastatina</a:t>
            </a:r>
            <a:r>
              <a:rPr lang="es-ES" sz="2000" dirty="0"/>
              <a:t> 20 mg c/24 h</a:t>
            </a:r>
          </a:p>
          <a:p>
            <a:pPr marL="285750" indent="-285750">
              <a:buFont typeface="Wingdings" pitchFamily="2" charset="2"/>
              <a:buChar char="ü"/>
            </a:pPr>
            <a:r>
              <a:rPr lang="es-ES" sz="2000" dirty="0"/>
              <a:t>Paracetamol 1 g si tiene dolor </a:t>
            </a:r>
          </a:p>
          <a:p>
            <a:endParaRPr lang="es-ES" dirty="0"/>
          </a:p>
        </p:txBody>
      </p:sp>
    </p:spTree>
    <p:extLst>
      <p:ext uri="{BB962C8B-B14F-4D97-AF65-F5344CB8AC3E}">
        <p14:creationId xmlns:p14="http://schemas.microsoft.com/office/powerpoint/2010/main" val="1373846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12559" y="1206007"/>
            <a:ext cx="10366882" cy="4247317"/>
          </a:xfrm>
          <a:prstGeom prst="rect">
            <a:avLst/>
          </a:prstGeom>
          <a:gradFill>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w="63500">
            <a:solidFill>
              <a:sysClr val="windowText" lastClr="000000"/>
            </a:solidFill>
          </a:ln>
        </p:spPr>
        <p:txBody>
          <a:bodyPr wrap="square" rtlCol="0">
            <a:spAutoFit/>
          </a:bodyPr>
          <a:lstStyle/>
          <a:p>
            <a:pPr algn="ctr">
              <a:defRPr/>
            </a:pPr>
            <a:r>
              <a:rPr lang="es-ES" sz="5400" kern="0" dirty="0">
                <a:solidFill>
                  <a:srgbClr val="7030A0"/>
                </a:solidFill>
                <a:latin typeface="Arial" panose="020B0604020202020204" pitchFamily="34" charset="0"/>
                <a:cs typeface="Arial" panose="020B0604020202020204" pitchFamily="34" charset="0"/>
              </a:rPr>
              <a:t>¿QUE ES LO MAS IMPORTANTE A VALORAR A LA HORA DE DECIDIR EL TRATAMIENTO DE SU DIABETES? </a:t>
            </a:r>
          </a:p>
        </p:txBody>
      </p:sp>
    </p:spTree>
    <p:extLst>
      <p:ext uri="{BB962C8B-B14F-4D97-AF65-F5344CB8AC3E}">
        <p14:creationId xmlns:p14="http://schemas.microsoft.com/office/powerpoint/2010/main" val="2259007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998217" y="1690688"/>
            <a:ext cx="5650992" cy="584775"/>
          </a:xfrm>
          <a:prstGeom prst="rect">
            <a:avLst/>
          </a:prstGeom>
          <a:noFill/>
        </p:spPr>
        <p:txBody>
          <a:bodyPr wrap="square" rtlCol="0">
            <a:spAutoFit/>
          </a:bodyPr>
          <a:lstStyle/>
          <a:p>
            <a:pPr marL="685800" indent="-685800">
              <a:buFont typeface="Arial" panose="020B0604020202020204" pitchFamily="34" charset="0"/>
              <a:buChar char="•"/>
            </a:pPr>
            <a:r>
              <a:rPr lang="es-ES" sz="3200" dirty="0">
                <a:solidFill>
                  <a:prstClr val="black"/>
                </a:solidFill>
              </a:rPr>
              <a:t>EFICACIA</a:t>
            </a:r>
          </a:p>
        </p:txBody>
      </p:sp>
      <p:sp>
        <p:nvSpPr>
          <p:cNvPr id="3" name="CuadroTexto 2"/>
          <p:cNvSpPr txBox="1"/>
          <p:nvPr/>
        </p:nvSpPr>
        <p:spPr>
          <a:xfrm>
            <a:off x="2998217" y="2614018"/>
            <a:ext cx="5650992" cy="584775"/>
          </a:xfrm>
          <a:prstGeom prst="rect">
            <a:avLst/>
          </a:prstGeom>
          <a:noFill/>
        </p:spPr>
        <p:txBody>
          <a:bodyPr wrap="square" rtlCol="0">
            <a:spAutoFit/>
          </a:bodyPr>
          <a:lstStyle/>
          <a:p>
            <a:pPr marL="685800" indent="-685800">
              <a:buFont typeface="Arial" panose="020B0604020202020204" pitchFamily="34" charset="0"/>
              <a:buChar char="•"/>
            </a:pPr>
            <a:r>
              <a:rPr lang="es-ES" sz="3200" dirty="0">
                <a:solidFill>
                  <a:prstClr val="black"/>
                </a:solidFill>
              </a:rPr>
              <a:t>HIPOGLUCEMIAS</a:t>
            </a:r>
          </a:p>
        </p:txBody>
      </p:sp>
      <p:sp>
        <p:nvSpPr>
          <p:cNvPr id="4" name="CuadroTexto 3"/>
          <p:cNvSpPr txBox="1"/>
          <p:nvPr/>
        </p:nvSpPr>
        <p:spPr>
          <a:xfrm>
            <a:off x="2998217" y="3537348"/>
            <a:ext cx="6391656" cy="584775"/>
          </a:xfrm>
          <a:prstGeom prst="rect">
            <a:avLst/>
          </a:prstGeom>
          <a:noFill/>
        </p:spPr>
        <p:txBody>
          <a:bodyPr wrap="square" rtlCol="0">
            <a:spAutoFit/>
          </a:bodyPr>
          <a:lstStyle/>
          <a:p>
            <a:pPr marL="685800" indent="-685800">
              <a:buFont typeface="Arial" panose="020B0604020202020204" pitchFamily="34" charset="0"/>
              <a:buChar char="•"/>
            </a:pPr>
            <a:r>
              <a:rPr lang="es-ES" sz="3200" dirty="0">
                <a:solidFill>
                  <a:prstClr val="black"/>
                </a:solidFill>
              </a:rPr>
              <a:t>CALIDAD DE VIDA</a:t>
            </a:r>
          </a:p>
        </p:txBody>
      </p:sp>
      <p:sp>
        <p:nvSpPr>
          <p:cNvPr id="5" name="CuadroTexto 4"/>
          <p:cNvSpPr txBox="1"/>
          <p:nvPr/>
        </p:nvSpPr>
        <p:spPr>
          <a:xfrm>
            <a:off x="2998217" y="4460678"/>
            <a:ext cx="5650992" cy="584775"/>
          </a:xfrm>
          <a:prstGeom prst="rect">
            <a:avLst/>
          </a:prstGeom>
          <a:noFill/>
        </p:spPr>
        <p:txBody>
          <a:bodyPr wrap="square" rtlCol="0">
            <a:spAutoFit/>
          </a:bodyPr>
          <a:lstStyle/>
          <a:p>
            <a:pPr marL="685800" indent="-685800">
              <a:buFont typeface="Arial" panose="020B0604020202020204" pitchFamily="34" charset="0"/>
              <a:buChar char="•"/>
            </a:pPr>
            <a:r>
              <a:rPr lang="es-ES" sz="3200" dirty="0">
                <a:solidFill>
                  <a:prstClr val="black"/>
                </a:solidFill>
              </a:rPr>
              <a:t>INTERACCIONES</a:t>
            </a:r>
          </a:p>
        </p:txBody>
      </p:sp>
      <p:sp>
        <p:nvSpPr>
          <p:cNvPr id="6" name="CuadroTexto 5"/>
          <p:cNvSpPr txBox="1"/>
          <p:nvPr/>
        </p:nvSpPr>
        <p:spPr>
          <a:xfrm>
            <a:off x="2998217" y="5262944"/>
            <a:ext cx="6281928" cy="584775"/>
          </a:xfrm>
          <a:prstGeom prst="rect">
            <a:avLst/>
          </a:prstGeom>
          <a:noFill/>
        </p:spPr>
        <p:txBody>
          <a:bodyPr wrap="square" rtlCol="0">
            <a:spAutoFit/>
          </a:bodyPr>
          <a:lstStyle/>
          <a:p>
            <a:pPr marL="685800" indent="-685800">
              <a:buFont typeface="Arial" panose="020B0604020202020204" pitchFamily="34" charset="0"/>
              <a:buChar char="•"/>
            </a:pPr>
            <a:r>
              <a:rPr lang="es-ES" sz="3200" dirty="0">
                <a:solidFill>
                  <a:prstClr val="black"/>
                </a:solidFill>
              </a:rPr>
              <a:t>SECUNDARISMOS</a:t>
            </a:r>
          </a:p>
        </p:txBody>
      </p:sp>
      <p:sp>
        <p:nvSpPr>
          <p:cNvPr id="7" name="1 Título">
            <a:extLst>
              <a:ext uri="{FF2B5EF4-FFF2-40B4-BE49-F238E27FC236}">
                <a16:creationId xmlns:a16="http://schemas.microsoft.com/office/drawing/2014/main" id="{8971FD8A-59C7-E5F7-CF6A-2BA3CB5A9F03}"/>
              </a:ext>
            </a:extLst>
          </p:cNvPr>
          <p:cNvSpPr txBox="1">
            <a:spLocks/>
          </p:cNvSpPr>
          <p:nvPr/>
        </p:nvSpPr>
        <p:spPr>
          <a:xfrm>
            <a:off x="422031" y="365125"/>
            <a:ext cx="9756441" cy="1325563"/>
          </a:xfrm>
          <a:prstGeom prst="rect">
            <a:avLst/>
          </a:prstGeom>
        </p:spPr>
        <p:txBody>
          <a:bodyPr>
            <a:normAutofit/>
          </a:bodyPr>
          <a:lstStyle>
            <a:lvl1pPr algn="l" defTabSz="914400" rtl="0" eaLnBrk="1" latinLnBrk="0" hangingPunct="1">
              <a:lnSpc>
                <a:spcPct val="90000"/>
              </a:lnSpc>
              <a:spcBef>
                <a:spcPct val="0"/>
              </a:spcBef>
              <a:buNone/>
              <a:defRPr sz="3500" b="1" kern="1200">
                <a:solidFill>
                  <a:srgbClr val="002754"/>
                </a:solidFill>
                <a:latin typeface="Arial" charset="0"/>
                <a:ea typeface="Arial" charset="0"/>
                <a:cs typeface="Arial" charset="0"/>
              </a:defRPr>
            </a:lvl1pPr>
          </a:lstStyle>
          <a:p>
            <a:r>
              <a:rPr lang="es-ES" sz="2800" dirty="0"/>
              <a:t>LO MAS IMPORTANTE A VALORAR A LA HORA DE DECIDIR EL TRATAMIENTO DE SU DIABETES</a:t>
            </a:r>
          </a:p>
        </p:txBody>
      </p:sp>
    </p:spTree>
    <p:extLst>
      <p:ext uri="{BB962C8B-B14F-4D97-AF65-F5344CB8AC3E}">
        <p14:creationId xmlns:p14="http://schemas.microsoft.com/office/powerpoint/2010/main" val="290367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1268" y="205583"/>
            <a:ext cx="9264580" cy="1325563"/>
          </a:xfrm>
        </p:spPr>
        <p:txBody>
          <a:bodyPr>
            <a:normAutofit/>
          </a:bodyPr>
          <a:lstStyle/>
          <a:p>
            <a:r>
              <a:rPr lang="es-ES" sz="3200" dirty="0"/>
              <a:t>Prevalencia DM registrada en DS Málaga- Guadalhorce</a:t>
            </a:r>
          </a:p>
        </p:txBody>
      </p:sp>
      <p:graphicFrame>
        <p:nvGraphicFramePr>
          <p:cNvPr id="4" name="3 Marcador de contenido"/>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1775520" y="5934670"/>
            <a:ext cx="8532440" cy="923330"/>
          </a:xfrm>
          <a:prstGeom prst="rect">
            <a:avLst/>
          </a:prstGeom>
          <a:noFill/>
        </p:spPr>
        <p:txBody>
          <a:bodyPr wrap="square" rtlCol="0">
            <a:spAutoFit/>
          </a:bodyPr>
          <a:lstStyle/>
          <a:p>
            <a:r>
              <a:rPr lang="es-ES" sz="1200" dirty="0">
                <a:solidFill>
                  <a:prstClr val="black"/>
                </a:solidFill>
              </a:rPr>
              <a:t>Mancera Romero J, Hormigo Pozo A, Muñoz González L, Sánchez Pérez MR, Paniagua Gómez F, Baca Osorio A. Prevalencia de diabetes </a:t>
            </a:r>
            <a:r>
              <a:rPr lang="es-ES" sz="1200" dirty="0" err="1">
                <a:solidFill>
                  <a:prstClr val="black"/>
                </a:solidFill>
              </a:rPr>
              <a:t>mellitus</a:t>
            </a:r>
            <a:r>
              <a:rPr lang="es-ES" sz="1200" dirty="0">
                <a:solidFill>
                  <a:prstClr val="black"/>
                </a:solidFill>
              </a:rPr>
              <a:t> registrada en población adulta de Málaga. 37ºCongreso Nacional Semergen. Valencia 2015. http://www.elsevier.es/es-revista-semergen-medicina-familia-40-congresos-37-congreso-nacional-semergen-22-buscar-congreso</a:t>
            </a:r>
          </a:p>
          <a:p>
            <a:endParaRPr lang="es-ES" dirty="0">
              <a:solidFill>
                <a:prstClr val="black"/>
              </a:solidFill>
            </a:endParaRPr>
          </a:p>
        </p:txBody>
      </p:sp>
      <p:sp>
        <p:nvSpPr>
          <p:cNvPr id="6" name="Elipse 5"/>
          <p:cNvSpPr/>
          <p:nvPr/>
        </p:nvSpPr>
        <p:spPr bwMode="auto">
          <a:xfrm>
            <a:off x="3667328" y="2879387"/>
            <a:ext cx="4124527" cy="3246777"/>
          </a:xfrm>
          <a:prstGeom prst="ellipse">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eaLnBrk="0" fontAlgn="base" hangingPunct="0">
              <a:spcBef>
                <a:spcPct val="0"/>
              </a:spcBef>
              <a:spcAft>
                <a:spcPct val="0"/>
              </a:spcAft>
            </a:pPr>
            <a:endParaRPr lang="es-ES" sz="2400">
              <a:solidFill>
                <a:srgbClr val="000000"/>
              </a:solidFill>
              <a:latin typeface="Times" pitchFamily="18" charset="0"/>
            </a:endParaRPr>
          </a:p>
        </p:txBody>
      </p:sp>
    </p:spTree>
    <p:extLst>
      <p:ext uri="{BB962C8B-B14F-4D97-AF65-F5344CB8AC3E}">
        <p14:creationId xmlns:p14="http://schemas.microsoft.com/office/powerpoint/2010/main" val="11600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66156" y="2367341"/>
            <a:ext cx="8067537" cy="584775"/>
          </a:xfrm>
          <a:prstGeom prst="rect">
            <a:avLst/>
          </a:prstGeom>
          <a:noFill/>
        </p:spPr>
        <p:txBody>
          <a:bodyPr wrap="square" rtlCol="0">
            <a:spAutoFit/>
          </a:bodyPr>
          <a:lstStyle/>
          <a:p>
            <a:pPr marL="685800" indent="-685800">
              <a:buFont typeface="Arial" panose="020B0604020202020204" pitchFamily="34" charset="0"/>
              <a:buChar char="•"/>
            </a:pPr>
            <a:r>
              <a:rPr lang="es-ES" sz="3200" dirty="0">
                <a:solidFill>
                  <a:prstClr val="black"/>
                </a:solidFill>
              </a:rPr>
              <a:t>CONTROL ADECUADO</a:t>
            </a:r>
          </a:p>
        </p:txBody>
      </p:sp>
      <p:sp>
        <p:nvSpPr>
          <p:cNvPr id="3" name="CuadroTexto 2"/>
          <p:cNvSpPr txBox="1"/>
          <p:nvPr/>
        </p:nvSpPr>
        <p:spPr>
          <a:xfrm>
            <a:off x="2166156" y="3290671"/>
            <a:ext cx="8291273" cy="584775"/>
          </a:xfrm>
          <a:prstGeom prst="rect">
            <a:avLst/>
          </a:prstGeom>
          <a:noFill/>
        </p:spPr>
        <p:txBody>
          <a:bodyPr wrap="square" rtlCol="0">
            <a:spAutoFit/>
          </a:bodyPr>
          <a:lstStyle/>
          <a:p>
            <a:pPr marL="685800" indent="-685800">
              <a:buFont typeface="Arial" panose="020B0604020202020204" pitchFamily="34" charset="0"/>
              <a:buChar char="•"/>
            </a:pPr>
            <a:r>
              <a:rPr lang="es-ES" sz="3200" dirty="0">
                <a:solidFill>
                  <a:prstClr val="black"/>
                </a:solidFill>
              </a:rPr>
              <a:t>EVITAR COMPLICACIONES</a:t>
            </a:r>
          </a:p>
        </p:txBody>
      </p:sp>
      <p:sp>
        <p:nvSpPr>
          <p:cNvPr id="4" name="CuadroTexto 3"/>
          <p:cNvSpPr txBox="1"/>
          <p:nvPr/>
        </p:nvSpPr>
        <p:spPr>
          <a:xfrm>
            <a:off x="2166156" y="4214001"/>
            <a:ext cx="7834073" cy="584775"/>
          </a:xfrm>
          <a:prstGeom prst="rect">
            <a:avLst/>
          </a:prstGeom>
          <a:noFill/>
        </p:spPr>
        <p:txBody>
          <a:bodyPr wrap="square" rtlCol="0">
            <a:spAutoFit/>
          </a:bodyPr>
          <a:lstStyle/>
          <a:p>
            <a:pPr marL="685800" indent="-685800">
              <a:buFont typeface="Arial" panose="020B0604020202020204" pitchFamily="34" charset="0"/>
              <a:buChar char="•"/>
            </a:pPr>
            <a:r>
              <a:rPr lang="es-ES" sz="3200" dirty="0">
                <a:solidFill>
                  <a:prstClr val="black"/>
                </a:solidFill>
              </a:rPr>
              <a:t>SECUNDARISMOS</a:t>
            </a:r>
          </a:p>
        </p:txBody>
      </p:sp>
      <p:sp>
        <p:nvSpPr>
          <p:cNvPr id="5" name="CuadroTexto 4"/>
          <p:cNvSpPr txBox="1"/>
          <p:nvPr/>
        </p:nvSpPr>
        <p:spPr>
          <a:xfrm>
            <a:off x="2166157" y="5197902"/>
            <a:ext cx="7697886" cy="584775"/>
          </a:xfrm>
          <a:prstGeom prst="rect">
            <a:avLst/>
          </a:prstGeom>
          <a:noFill/>
        </p:spPr>
        <p:txBody>
          <a:bodyPr wrap="square" rtlCol="0">
            <a:spAutoFit/>
          </a:bodyPr>
          <a:lstStyle/>
          <a:p>
            <a:pPr marL="685800" indent="-685800">
              <a:buFont typeface="Arial" panose="020B0604020202020204" pitchFamily="34" charset="0"/>
              <a:buChar char="•"/>
            </a:pPr>
            <a:r>
              <a:rPr lang="es-ES" sz="3200" dirty="0">
                <a:solidFill>
                  <a:prstClr val="black"/>
                </a:solidFill>
              </a:rPr>
              <a:t>CUANTO ANTES MEJOR</a:t>
            </a:r>
          </a:p>
        </p:txBody>
      </p:sp>
      <p:sp>
        <p:nvSpPr>
          <p:cNvPr id="6" name="CuadroTexto 5"/>
          <p:cNvSpPr txBox="1"/>
          <p:nvPr/>
        </p:nvSpPr>
        <p:spPr>
          <a:xfrm>
            <a:off x="443412" y="462164"/>
            <a:ext cx="7333606" cy="1323439"/>
          </a:xfrm>
          <a:prstGeom prst="rect">
            <a:avLst/>
          </a:prstGeom>
          <a:solidFill>
            <a:schemeClr val="accent6">
              <a:lumMod val="60000"/>
              <a:lumOff val="40000"/>
            </a:schemeClr>
          </a:solidFill>
          <a:ln w="50800">
            <a:solidFill>
              <a:schemeClr val="accent1">
                <a:lumMod val="75000"/>
              </a:schemeClr>
            </a:solidFill>
          </a:ln>
        </p:spPr>
        <p:txBody>
          <a:bodyPr wrap="square" rtlCol="0">
            <a:spAutoFit/>
          </a:bodyPr>
          <a:lstStyle/>
          <a:p>
            <a:pPr marL="685800" indent="-685800">
              <a:buFont typeface="Arial" panose="020B0604020202020204" pitchFamily="34" charset="0"/>
              <a:buChar char="•"/>
            </a:pPr>
            <a:r>
              <a:rPr lang="es-ES" sz="4000" dirty="0">
                <a:solidFill>
                  <a:schemeClr val="accent1">
                    <a:lumMod val="50000"/>
                  </a:schemeClr>
                </a:solidFill>
              </a:rPr>
              <a:t>40% DE TUS PACIENTES TIENE &lt;65 AÑOS</a:t>
            </a:r>
          </a:p>
        </p:txBody>
      </p:sp>
    </p:spTree>
    <p:extLst>
      <p:ext uri="{BB962C8B-B14F-4D97-AF65-F5344CB8AC3E}">
        <p14:creationId xmlns:p14="http://schemas.microsoft.com/office/powerpoint/2010/main" val="88619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bwMode="auto">
          <a:xfrm>
            <a:off x="739632" y="1289073"/>
            <a:ext cx="9891423" cy="170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s-ES" altLang="es-ES" sz="3200" b="1" i="1" u="sng" strike="noStrike" kern="1200" cap="none" spc="0" normalizeH="0" baseline="0" noProof="0" dirty="0">
                <a:ln>
                  <a:noFill/>
                </a:ln>
                <a:solidFill>
                  <a:schemeClr val="accent1">
                    <a:lumMod val="50000"/>
                  </a:schemeClr>
                </a:solidFill>
                <a:effectLst/>
                <a:uLnTx/>
                <a:uFillTx/>
                <a:latin typeface="Calibri Light"/>
                <a:ea typeface="+mj-ea"/>
                <a:cs typeface="+mj-cs"/>
              </a:rPr>
              <a:t>“Considerar una terapia dual en pacientes recién diagnosticados de DM2 cuya HbA1c superior a 1,5%  de los objetivos fijados” </a:t>
            </a:r>
            <a:endParaRPr kumimoji="0" lang="es-ES" altLang="es-ES" sz="3200" b="1" i="0" u="none" strike="noStrike" kern="1200" cap="none" spc="0" normalizeH="0" baseline="0" noProof="0" dirty="0">
              <a:ln>
                <a:noFill/>
              </a:ln>
              <a:solidFill>
                <a:schemeClr val="accent1">
                  <a:lumMod val="50000"/>
                </a:schemeClr>
              </a:solidFill>
              <a:effectLst/>
              <a:uLnTx/>
              <a:uFillTx/>
              <a:latin typeface="Calibri Light"/>
              <a:ea typeface="+mj-ea"/>
              <a:cs typeface="+mj-cs"/>
            </a:endParaRPr>
          </a:p>
        </p:txBody>
      </p:sp>
      <p:sp>
        <p:nvSpPr>
          <p:cNvPr id="3" name="CuadroTexto 2"/>
          <p:cNvSpPr txBox="1">
            <a:spLocks noChangeArrowheads="1"/>
          </p:cNvSpPr>
          <p:nvPr/>
        </p:nvSpPr>
        <p:spPr bwMode="auto">
          <a:xfrm>
            <a:off x="2378075" y="3429000"/>
            <a:ext cx="74358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 altLang="es-ES" sz="5400" b="0" i="0" u="none" strike="noStrike" kern="0" cap="none" spc="0" normalizeH="0" baseline="0" noProof="0" dirty="0">
                <a:ln>
                  <a:noFill/>
                </a:ln>
                <a:solidFill>
                  <a:schemeClr val="accent1">
                    <a:lumMod val="50000"/>
                  </a:schemeClr>
                </a:solidFill>
                <a:effectLst/>
                <a:uLnTx/>
                <a:uFillTx/>
                <a:latin typeface="Calibri" panose="020F0502020204030204" pitchFamily="34" charset="0"/>
              </a:rPr>
              <a:t>FIJACION DE OBJETIVO INDIVIDUAL</a:t>
            </a:r>
          </a:p>
        </p:txBody>
      </p:sp>
      <p:sp>
        <p:nvSpPr>
          <p:cNvPr id="4" name="4 CuadroTexto"/>
          <p:cNvSpPr txBox="1">
            <a:spLocks noChangeArrowheads="1"/>
          </p:cNvSpPr>
          <p:nvPr/>
        </p:nvSpPr>
        <p:spPr bwMode="auto">
          <a:xfrm>
            <a:off x="3048405" y="5994670"/>
            <a:ext cx="5842676" cy="523220"/>
          </a:xfrm>
          <a:prstGeom prst="rect">
            <a:avLst/>
          </a:prstGeom>
          <a:solidFill>
            <a:schemeClr val="bg1"/>
          </a:solidFill>
          <a:ln w="9525">
            <a:noFill/>
            <a:miter lim="800000"/>
            <a:headEnd/>
            <a:tailEnd/>
          </a:ln>
        </p:spPr>
        <p:txBody>
          <a:bodyPr wrap="square">
            <a:spAutoFit/>
          </a:bodyPr>
          <a:lstStyle/>
          <a:p>
            <a:pPr>
              <a:defRPr/>
            </a:pPr>
            <a:r>
              <a:rPr lang="en-US" sz="1400" dirty="0">
                <a:hlinkClick r:id="rId2"/>
              </a:rPr>
              <a:t>American Diabetes Association. Standards of Medical Care in Diabetes—2019</a:t>
            </a:r>
            <a:br>
              <a:rPr lang="en-US" sz="1400" dirty="0"/>
            </a:br>
            <a:r>
              <a:rPr lang="en-US" sz="1400" dirty="0">
                <a:hlinkClick r:id="rId2"/>
              </a:rPr>
              <a:t>Diabetes Care Volume 42, Supplement 1, January 2019</a:t>
            </a:r>
            <a:endParaRPr lang="es-ES" sz="1400" dirty="0"/>
          </a:p>
        </p:txBody>
      </p:sp>
      <p:sp>
        <p:nvSpPr>
          <p:cNvPr id="5" name="1 Título"/>
          <p:cNvSpPr txBox="1">
            <a:spLocks/>
          </p:cNvSpPr>
          <p:nvPr/>
        </p:nvSpPr>
        <p:spPr bwMode="auto">
          <a:xfrm>
            <a:off x="120073" y="120225"/>
            <a:ext cx="9498013" cy="820738"/>
          </a:xfrm>
          <a:prstGeom prst="rect">
            <a:avLst/>
          </a:prstGeom>
          <a:solidFill>
            <a:schemeClr val="accent1">
              <a:lumMod val="20000"/>
              <a:lumOff val="80000"/>
            </a:schemeClr>
          </a:solidFill>
          <a:ln>
            <a:noFill/>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s-ES" sz="4000" b="1" i="0" u="none" strike="noStrike" kern="1200" cap="none" spc="0" normalizeH="0" baseline="0" noProof="0">
                <a:ln>
                  <a:noFill/>
                </a:ln>
                <a:solidFill>
                  <a:sysClr val="windowText" lastClr="000000"/>
                </a:solidFill>
                <a:effectLst/>
                <a:uLnTx/>
                <a:uFillTx/>
                <a:latin typeface="Calibri Light"/>
                <a:ea typeface="+mj-ea"/>
                <a:cs typeface="+mj-cs"/>
              </a:rPr>
              <a:t>Standards of Medical Care in Diabetes—2019</a:t>
            </a:r>
            <a:endParaRPr kumimoji="0" lang="es-ES" altLang="es-ES" sz="4000" b="1"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116798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D394A48-5827-1664-2AA9-70AF319531A5}"/>
              </a:ext>
            </a:extLst>
          </p:cNvPr>
          <p:cNvSpPr>
            <a:spLocks/>
          </p:cNvSpPr>
          <p:nvPr/>
        </p:nvSpPr>
        <p:spPr bwMode="auto">
          <a:xfrm>
            <a:off x="2282031" y="1889742"/>
            <a:ext cx="7627937" cy="3343275"/>
          </a:xfrm>
          <a:custGeom>
            <a:avLst/>
            <a:gdLst>
              <a:gd name="T0" fmla="*/ 0 w 5031"/>
              <a:gd name="T1" fmla="*/ 3500437 h 2205"/>
              <a:gd name="T2" fmla="*/ 7986713 w 5031"/>
              <a:gd name="T3" fmla="*/ 3500437 h 2205"/>
              <a:gd name="T4" fmla="*/ 7986713 w 5031"/>
              <a:gd name="T5" fmla="*/ 0 h 2205"/>
              <a:gd name="T6" fmla="*/ 14288 w 5031"/>
              <a:gd name="T7" fmla="*/ 3071811 h 2205"/>
              <a:gd name="T8" fmla="*/ 0 w 5031"/>
              <a:gd name="T9" fmla="*/ 3500437 h 2205"/>
              <a:gd name="T10" fmla="*/ 0 60000 65536"/>
              <a:gd name="T11" fmla="*/ 0 60000 65536"/>
              <a:gd name="T12" fmla="*/ 0 60000 65536"/>
              <a:gd name="T13" fmla="*/ 0 60000 65536"/>
              <a:gd name="T14" fmla="*/ 0 60000 65536"/>
              <a:gd name="T15" fmla="*/ 0 w 5031"/>
              <a:gd name="T16" fmla="*/ 0 h 2205"/>
              <a:gd name="T17" fmla="*/ 5031 w 5031"/>
              <a:gd name="T18" fmla="*/ 2205 h 2205"/>
            </a:gdLst>
            <a:ahLst/>
            <a:cxnLst>
              <a:cxn ang="T10">
                <a:pos x="T0" y="T1"/>
              </a:cxn>
              <a:cxn ang="T11">
                <a:pos x="T2" y="T3"/>
              </a:cxn>
              <a:cxn ang="T12">
                <a:pos x="T4" y="T5"/>
              </a:cxn>
              <a:cxn ang="T13">
                <a:pos x="T6" y="T7"/>
              </a:cxn>
              <a:cxn ang="T14">
                <a:pos x="T8" y="T9"/>
              </a:cxn>
            </a:cxnLst>
            <a:rect l="T15" t="T16" r="T17" b="T18"/>
            <a:pathLst>
              <a:path w="5031" h="2205">
                <a:moveTo>
                  <a:pt x="0" y="2205"/>
                </a:moveTo>
                <a:lnTo>
                  <a:pt x="5031" y="2205"/>
                </a:lnTo>
                <a:lnTo>
                  <a:pt x="5031" y="0"/>
                </a:lnTo>
                <a:lnTo>
                  <a:pt x="9" y="1935"/>
                </a:lnTo>
                <a:lnTo>
                  <a:pt x="0" y="2205"/>
                </a:lnTo>
                <a:close/>
              </a:path>
            </a:pathLst>
          </a:custGeom>
          <a:solidFill>
            <a:schemeClr val="tx2">
              <a:lumMod val="40000"/>
              <a:lumOff val="60000"/>
              <a:alpha val="25000"/>
            </a:schemeClr>
          </a:solidFill>
          <a:ln w="9525">
            <a:noFill/>
            <a:round/>
            <a:headEnd/>
            <a:tailEnd/>
          </a:ln>
        </p:spPr>
        <p:txBody>
          <a:bodyPr wrap="none" anchor="ctr"/>
          <a:lstStyle/>
          <a:p>
            <a:pPr>
              <a:defRPr/>
            </a:pPr>
            <a:endParaRPr lang="es-ES" sz="1200">
              <a:solidFill>
                <a:srgbClr val="3B3838"/>
              </a:solidFill>
              <a:latin typeface="Century Gothic" panose="020B0502020202020204" pitchFamily="34" charset="0"/>
              <a:cs typeface="Calibri"/>
            </a:endParaRPr>
          </a:p>
        </p:txBody>
      </p:sp>
      <p:sp>
        <p:nvSpPr>
          <p:cNvPr id="3" name="Freeform 3">
            <a:extLst>
              <a:ext uri="{FF2B5EF4-FFF2-40B4-BE49-F238E27FC236}">
                <a16:creationId xmlns:a16="http://schemas.microsoft.com/office/drawing/2014/main" id="{C3A32739-F13C-512B-BE0C-6486F8ABB1D6}"/>
              </a:ext>
            </a:extLst>
          </p:cNvPr>
          <p:cNvSpPr>
            <a:spLocks/>
          </p:cNvSpPr>
          <p:nvPr/>
        </p:nvSpPr>
        <p:spPr bwMode="auto">
          <a:xfrm>
            <a:off x="2283617" y="3758230"/>
            <a:ext cx="7615239" cy="1474787"/>
          </a:xfrm>
          <a:custGeom>
            <a:avLst/>
            <a:gdLst>
              <a:gd name="T0" fmla="*/ 0 w 5022"/>
              <a:gd name="T1" fmla="*/ 1143000 h 972"/>
              <a:gd name="T2" fmla="*/ 0 w 5022"/>
              <a:gd name="T3" fmla="*/ 1543050 h 972"/>
              <a:gd name="T4" fmla="*/ 7972425 w 5022"/>
              <a:gd name="T5" fmla="*/ 1543050 h 972"/>
              <a:gd name="T6" fmla="*/ 7972425 w 5022"/>
              <a:gd name="T7" fmla="*/ 0 h 972"/>
              <a:gd name="T8" fmla="*/ 1128712 w 5022"/>
              <a:gd name="T9" fmla="*/ 685800 h 972"/>
              <a:gd name="T10" fmla="*/ 0 w 5022"/>
              <a:gd name="T11" fmla="*/ 1143000 h 972"/>
              <a:gd name="T12" fmla="*/ 0 60000 65536"/>
              <a:gd name="T13" fmla="*/ 0 60000 65536"/>
              <a:gd name="T14" fmla="*/ 0 60000 65536"/>
              <a:gd name="T15" fmla="*/ 0 60000 65536"/>
              <a:gd name="T16" fmla="*/ 0 60000 65536"/>
              <a:gd name="T17" fmla="*/ 0 60000 65536"/>
              <a:gd name="T18" fmla="*/ 0 w 5022"/>
              <a:gd name="T19" fmla="*/ 0 h 972"/>
              <a:gd name="T20" fmla="*/ 5022 w 5022"/>
              <a:gd name="T21" fmla="*/ 972 h 972"/>
            </a:gdLst>
            <a:ahLst/>
            <a:cxnLst>
              <a:cxn ang="T12">
                <a:pos x="T0" y="T1"/>
              </a:cxn>
              <a:cxn ang="T13">
                <a:pos x="T2" y="T3"/>
              </a:cxn>
              <a:cxn ang="T14">
                <a:pos x="T4" y="T5"/>
              </a:cxn>
              <a:cxn ang="T15">
                <a:pos x="T6" y="T7"/>
              </a:cxn>
              <a:cxn ang="T16">
                <a:pos x="T8" y="T9"/>
              </a:cxn>
              <a:cxn ang="T17">
                <a:pos x="T10" y="T11"/>
              </a:cxn>
            </a:cxnLst>
            <a:rect l="T18" t="T19" r="T20" b="T21"/>
            <a:pathLst>
              <a:path w="5022" h="972">
                <a:moveTo>
                  <a:pt x="0" y="720"/>
                </a:moveTo>
                <a:lnTo>
                  <a:pt x="0" y="972"/>
                </a:lnTo>
                <a:lnTo>
                  <a:pt x="5022" y="972"/>
                </a:lnTo>
                <a:lnTo>
                  <a:pt x="5022" y="0"/>
                </a:lnTo>
                <a:lnTo>
                  <a:pt x="711" y="432"/>
                </a:lnTo>
                <a:lnTo>
                  <a:pt x="0" y="720"/>
                </a:lnTo>
                <a:close/>
              </a:path>
            </a:pathLst>
          </a:custGeom>
          <a:solidFill>
            <a:schemeClr val="tx2">
              <a:lumMod val="60000"/>
              <a:lumOff val="40000"/>
            </a:schemeClr>
          </a:solidFill>
          <a:ln w="9525">
            <a:noFill/>
            <a:round/>
            <a:headEnd/>
            <a:tailEnd/>
          </a:ln>
        </p:spPr>
        <p:txBody>
          <a:bodyPr wrap="none" anchor="ctr"/>
          <a:lstStyle/>
          <a:p>
            <a:pPr>
              <a:defRPr/>
            </a:pPr>
            <a:endParaRPr lang="es-ES" sz="1200">
              <a:solidFill>
                <a:srgbClr val="3B3838"/>
              </a:solidFill>
              <a:latin typeface="Century Gothic" panose="020B0502020202020204" pitchFamily="34" charset="0"/>
              <a:cs typeface="Calibri"/>
            </a:endParaRPr>
          </a:p>
        </p:txBody>
      </p:sp>
      <p:sp>
        <p:nvSpPr>
          <p:cNvPr id="4" name="Rectangle 6">
            <a:extLst>
              <a:ext uri="{FF2B5EF4-FFF2-40B4-BE49-F238E27FC236}">
                <a16:creationId xmlns:a16="http://schemas.microsoft.com/office/drawing/2014/main" id="{BC93DC85-7BC7-D084-3E35-72D562D44E38}"/>
              </a:ext>
            </a:extLst>
          </p:cNvPr>
          <p:cNvSpPr>
            <a:spLocks noChangeArrowheads="1"/>
          </p:cNvSpPr>
          <p:nvPr/>
        </p:nvSpPr>
        <p:spPr bwMode="auto">
          <a:xfrm>
            <a:off x="4528166" y="5281168"/>
            <a:ext cx="2991202" cy="37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1" rIns="90487" bIns="44451">
            <a:spAutoFit/>
          </a:bodyPr>
          <a:lstStyle>
            <a:lvl1pPr>
              <a:tabLst>
                <a:tab pos="2006600" algn="l"/>
              </a:tabLst>
              <a:defRPr>
                <a:solidFill>
                  <a:schemeClr val="tx1"/>
                </a:solidFill>
                <a:latin typeface="Century Gothic" charset="0"/>
              </a:defRPr>
            </a:lvl1pPr>
            <a:lvl2pPr marL="742950" indent="-285750">
              <a:tabLst>
                <a:tab pos="2006600" algn="l"/>
              </a:tabLst>
              <a:defRPr>
                <a:solidFill>
                  <a:schemeClr val="tx1"/>
                </a:solidFill>
                <a:latin typeface="Century Gothic" charset="0"/>
              </a:defRPr>
            </a:lvl2pPr>
            <a:lvl3pPr marL="1143000" indent="-228600">
              <a:tabLst>
                <a:tab pos="2006600" algn="l"/>
              </a:tabLst>
              <a:defRPr>
                <a:solidFill>
                  <a:schemeClr val="tx1"/>
                </a:solidFill>
                <a:latin typeface="Century Gothic" charset="0"/>
              </a:defRPr>
            </a:lvl3pPr>
            <a:lvl4pPr marL="1600200" indent="-228600">
              <a:tabLst>
                <a:tab pos="2006600" algn="l"/>
              </a:tabLst>
              <a:defRPr>
                <a:solidFill>
                  <a:schemeClr val="tx1"/>
                </a:solidFill>
                <a:latin typeface="Century Gothic" charset="0"/>
              </a:defRPr>
            </a:lvl4pPr>
            <a:lvl5pPr marL="2057400" indent="-228600">
              <a:tabLst>
                <a:tab pos="2006600" algn="l"/>
              </a:tabLst>
              <a:defRPr>
                <a:solidFill>
                  <a:schemeClr val="tx1"/>
                </a:solidFill>
                <a:latin typeface="Century Gothic" charset="0"/>
              </a:defRPr>
            </a:lvl5pPr>
            <a:lvl6pPr marL="2514600" indent="-228600" eaLnBrk="0" fontAlgn="base" hangingPunct="0">
              <a:spcBef>
                <a:spcPct val="0"/>
              </a:spcBef>
              <a:spcAft>
                <a:spcPct val="0"/>
              </a:spcAft>
              <a:tabLst>
                <a:tab pos="2006600" algn="l"/>
              </a:tabLst>
              <a:defRPr>
                <a:solidFill>
                  <a:schemeClr val="tx1"/>
                </a:solidFill>
                <a:latin typeface="Century Gothic" charset="0"/>
              </a:defRPr>
            </a:lvl6pPr>
            <a:lvl7pPr marL="2971800" indent="-228600" eaLnBrk="0" fontAlgn="base" hangingPunct="0">
              <a:spcBef>
                <a:spcPct val="0"/>
              </a:spcBef>
              <a:spcAft>
                <a:spcPct val="0"/>
              </a:spcAft>
              <a:tabLst>
                <a:tab pos="2006600" algn="l"/>
              </a:tabLst>
              <a:defRPr>
                <a:solidFill>
                  <a:schemeClr val="tx1"/>
                </a:solidFill>
                <a:latin typeface="Century Gothic" charset="0"/>
              </a:defRPr>
            </a:lvl7pPr>
            <a:lvl8pPr marL="3429000" indent="-228600" eaLnBrk="0" fontAlgn="base" hangingPunct="0">
              <a:spcBef>
                <a:spcPct val="0"/>
              </a:spcBef>
              <a:spcAft>
                <a:spcPct val="0"/>
              </a:spcAft>
              <a:tabLst>
                <a:tab pos="2006600" algn="l"/>
              </a:tabLst>
              <a:defRPr>
                <a:solidFill>
                  <a:schemeClr val="tx1"/>
                </a:solidFill>
                <a:latin typeface="Century Gothic" charset="0"/>
              </a:defRPr>
            </a:lvl8pPr>
            <a:lvl9pPr marL="3886200" indent="-228600" eaLnBrk="0" fontAlgn="base" hangingPunct="0">
              <a:spcBef>
                <a:spcPct val="0"/>
              </a:spcBef>
              <a:spcAft>
                <a:spcPct val="0"/>
              </a:spcAft>
              <a:tabLst>
                <a:tab pos="2006600" algn="l"/>
              </a:tabLst>
              <a:defRPr>
                <a:solidFill>
                  <a:schemeClr val="tx1"/>
                </a:solidFill>
                <a:latin typeface="Century Gothic" charset="0"/>
              </a:defRPr>
            </a:lvl9pPr>
          </a:lstStyle>
          <a:p>
            <a:pPr algn="ctr"/>
            <a:r>
              <a:rPr lang="en-GB" altLang="es-ES" sz="1867" b="1" dirty="0" err="1">
                <a:solidFill>
                  <a:srgbClr val="001581"/>
                </a:solidFill>
                <a:ea typeface="Calibri" charset="0"/>
                <a:cs typeface="Calibri" charset="0"/>
              </a:rPr>
              <a:t>Duración</a:t>
            </a:r>
            <a:r>
              <a:rPr lang="en-GB" altLang="es-ES" sz="1867" b="1" dirty="0">
                <a:solidFill>
                  <a:srgbClr val="001581"/>
                </a:solidFill>
                <a:ea typeface="Calibri" charset="0"/>
                <a:cs typeface="Calibri" charset="0"/>
              </a:rPr>
              <a:t> de la diabetes</a:t>
            </a:r>
          </a:p>
        </p:txBody>
      </p:sp>
      <p:sp>
        <p:nvSpPr>
          <p:cNvPr id="5" name="Rectangle 7">
            <a:extLst>
              <a:ext uri="{FF2B5EF4-FFF2-40B4-BE49-F238E27FC236}">
                <a16:creationId xmlns:a16="http://schemas.microsoft.com/office/drawing/2014/main" id="{33D9425A-3481-E0A7-856D-6E40D9AAE8EC}"/>
              </a:ext>
            </a:extLst>
          </p:cNvPr>
          <p:cNvSpPr>
            <a:spLocks noChangeArrowheads="1"/>
          </p:cNvSpPr>
          <p:nvPr/>
        </p:nvSpPr>
        <p:spPr bwMode="auto">
          <a:xfrm rot="16200000">
            <a:off x="1227302" y="3393794"/>
            <a:ext cx="916917"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1" rIns="90487" bIns="44451">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spcBef>
                <a:spcPct val="50000"/>
              </a:spcBef>
            </a:pPr>
            <a:r>
              <a:rPr lang="en-GB" altLang="es-ES" sz="1200" b="1" dirty="0">
                <a:solidFill>
                  <a:srgbClr val="3B3838"/>
                </a:solidFill>
                <a:ea typeface="Calibri" charset="0"/>
                <a:cs typeface="Calibri" charset="0"/>
              </a:rPr>
              <a:t>HbA</a:t>
            </a:r>
            <a:r>
              <a:rPr lang="en-GB" altLang="es-ES" sz="1200" b="1" baseline="-25000" dirty="0">
                <a:solidFill>
                  <a:srgbClr val="3B3838"/>
                </a:solidFill>
                <a:ea typeface="Calibri" charset="0"/>
                <a:cs typeface="Calibri" charset="0"/>
              </a:rPr>
              <a:t>1c</a:t>
            </a:r>
            <a:r>
              <a:rPr lang="en-GB" altLang="es-ES" sz="1200" b="1" dirty="0">
                <a:solidFill>
                  <a:srgbClr val="3B3838"/>
                </a:solidFill>
                <a:ea typeface="Calibri" charset="0"/>
                <a:cs typeface="Calibri" charset="0"/>
              </a:rPr>
              <a:t> (%)</a:t>
            </a:r>
            <a:endParaRPr lang="en-GB" altLang="es-ES" sz="1200" b="1" baseline="30000" dirty="0">
              <a:solidFill>
                <a:srgbClr val="3B3838"/>
              </a:solidFill>
              <a:ea typeface="Calibri" charset="0"/>
              <a:cs typeface="Calibri" charset="0"/>
            </a:endParaRPr>
          </a:p>
        </p:txBody>
      </p:sp>
      <p:sp>
        <p:nvSpPr>
          <p:cNvPr id="6" name="Rectangle 8">
            <a:extLst>
              <a:ext uri="{FF2B5EF4-FFF2-40B4-BE49-F238E27FC236}">
                <a16:creationId xmlns:a16="http://schemas.microsoft.com/office/drawing/2014/main" id="{6059CF5D-2822-ACB1-7AE3-8F88CE23DA36}"/>
              </a:ext>
            </a:extLst>
          </p:cNvPr>
          <p:cNvSpPr>
            <a:spLocks noChangeArrowheads="1"/>
          </p:cNvSpPr>
          <p:nvPr/>
        </p:nvSpPr>
        <p:spPr bwMode="auto">
          <a:xfrm>
            <a:off x="1939719" y="4166217"/>
            <a:ext cx="267700"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1" rIns="90487" bIns="44451">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lgn="r"/>
            <a:r>
              <a:rPr lang="en-GB" altLang="es-ES" sz="1200">
                <a:solidFill>
                  <a:srgbClr val="3B3838"/>
                </a:solidFill>
                <a:ea typeface="Calibri" charset="0"/>
                <a:cs typeface="Calibri" charset="0"/>
              </a:rPr>
              <a:t>7</a:t>
            </a:r>
          </a:p>
        </p:txBody>
      </p:sp>
      <p:sp>
        <p:nvSpPr>
          <p:cNvPr id="7" name="Rectangle 9">
            <a:extLst>
              <a:ext uri="{FF2B5EF4-FFF2-40B4-BE49-F238E27FC236}">
                <a16:creationId xmlns:a16="http://schemas.microsoft.com/office/drawing/2014/main" id="{BEB8EA16-75F2-C45B-751B-8CC04D931F6C}"/>
              </a:ext>
            </a:extLst>
          </p:cNvPr>
          <p:cNvSpPr>
            <a:spLocks noChangeArrowheads="1"/>
          </p:cNvSpPr>
          <p:nvPr/>
        </p:nvSpPr>
        <p:spPr bwMode="auto">
          <a:xfrm>
            <a:off x="1939719" y="4907580"/>
            <a:ext cx="267700"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1" rIns="90487" bIns="44451">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lgn="r"/>
            <a:r>
              <a:rPr lang="en-GB" altLang="es-ES" sz="1200">
                <a:solidFill>
                  <a:srgbClr val="3B3838"/>
                </a:solidFill>
                <a:ea typeface="Calibri" charset="0"/>
                <a:cs typeface="Calibri" charset="0"/>
              </a:rPr>
              <a:t>6</a:t>
            </a:r>
          </a:p>
        </p:txBody>
      </p:sp>
      <p:sp>
        <p:nvSpPr>
          <p:cNvPr id="8" name="Rectangle 10">
            <a:extLst>
              <a:ext uri="{FF2B5EF4-FFF2-40B4-BE49-F238E27FC236}">
                <a16:creationId xmlns:a16="http://schemas.microsoft.com/office/drawing/2014/main" id="{FD6A0ACF-12AF-1286-5CE4-82E7B7F45482}"/>
              </a:ext>
            </a:extLst>
          </p:cNvPr>
          <p:cNvSpPr>
            <a:spLocks noChangeArrowheads="1"/>
          </p:cNvSpPr>
          <p:nvPr/>
        </p:nvSpPr>
        <p:spPr bwMode="auto">
          <a:xfrm>
            <a:off x="1939719" y="2685080"/>
            <a:ext cx="267700"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1" rIns="90487" bIns="44451">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lgn="r"/>
            <a:r>
              <a:rPr lang="en-GB" altLang="es-ES" sz="1200">
                <a:solidFill>
                  <a:srgbClr val="3B3838"/>
                </a:solidFill>
                <a:ea typeface="Calibri" charset="0"/>
                <a:cs typeface="Calibri" charset="0"/>
              </a:rPr>
              <a:t>9</a:t>
            </a:r>
          </a:p>
        </p:txBody>
      </p:sp>
      <p:sp>
        <p:nvSpPr>
          <p:cNvPr id="9" name="Rectangle 11">
            <a:extLst>
              <a:ext uri="{FF2B5EF4-FFF2-40B4-BE49-F238E27FC236}">
                <a16:creationId xmlns:a16="http://schemas.microsoft.com/office/drawing/2014/main" id="{FD9E79BD-0D74-B490-EFC8-2107B00018DF}"/>
              </a:ext>
            </a:extLst>
          </p:cNvPr>
          <p:cNvSpPr>
            <a:spLocks noChangeArrowheads="1"/>
          </p:cNvSpPr>
          <p:nvPr/>
        </p:nvSpPr>
        <p:spPr bwMode="auto">
          <a:xfrm>
            <a:off x="1939719" y="3426441"/>
            <a:ext cx="267700"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1" rIns="90487" bIns="44451">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lgn="r"/>
            <a:r>
              <a:rPr lang="en-GB" altLang="es-ES" sz="1200">
                <a:solidFill>
                  <a:srgbClr val="3B3838"/>
                </a:solidFill>
                <a:ea typeface="Calibri" charset="0"/>
                <a:cs typeface="Calibri" charset="0"/>
              </a:rPr>
              <a:t>8</a:t>
            </a:r>
          </a:p>
        </p:txBody>
      </p:sp>
      <p:sp>
        <p:nvSpPr>
          <p:cNvPr id="10" name="Rectangle 12">
            <a:extLst>
              <a:ext uri="{FF2B5EF4-FFF2-40B4-BE49-F238E27FC236}">
                <a16:creationId xmlns:a16="http://schemas.microsoft.com/office/drawing/2014/main" id="{4E2609E0-CA58-A59F-A446-0F610A73A88D}"/>
              </a:ext>
            </a:extLst>
          </p:cNvPr>
          <p:cNvSpPr>
            <a:spLocks noChangeArrowheads="1"/>
          </p:cNvSpPr>
          <p:nvPr/>
        </p:nvSpPr>
        <p:spPr bwMode="auto">
          <a:xfrm>
            <a:off x="1854759" y="1945305"/>
            <a:ext cx="352660"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1" rIns="90487" bIns="44451">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lgn="r"/>
            <a:r>
              <a:rPr lang="en-GB" altLang="es-ES" sz="1200">
                <a:solidFill>
                  <a:srgbClr val="3B3838"/>
                </a:solidFill>
                <a:ea typeface="Calibri" charset="0"/>
                <a:cs typeface="Calibri" charset="0"/>
              </a:rPr>
              <a:t>10</a:t>
            </a:r>
          </a:p>
        </p:txBody>
      </p:sp>
      <p:sp>
        <p:nvSpPr>
          <p:cNvPr id="11" name="Line 13">
            <a:extLst>
              <a:ext uri="{FF2B5EF4-FFF2-40B4-BE49-F238E27FC236}">
                <a16:creationId xmlns:a16="http://schemas.microsoft.com/office/drawing/2014/main" id="{ADC5CFDF-27F4-503D-2538-B3A7F1301646}"/>
              </a:ext>
            </a:extLst>
          </p:cNvPr>
          <p:cNvSpPr>
            <a:spLocks noChangeShapeType="1"/>
          </p:cNvSpPr>
          <p:nvPr/>
        </p:nvSpPr>
        <p:spPr bwMode="auto">
          <a:xfrm>
            <a:off x="2275681" y="3335955"/>
            <a:ext cx="7635875" cy="1587"/>
          </a:xfrm>
          <a:prstGeom prst="line">
            <a:avLst/>
          </a:prstGeom>
          <a:noFill/>
          <a:ln w="19050">
            <a:solidFill>
              <a:schemeClr val="bg1">
                <a:lumMod val="65000"/>
              </a:schemeClr>
            </a:solidFill>
            <a:prstDash val="dash"/>
            <a:round/>
            <a:headEnd/>
            <a:tailEnd/>
          </a:ln>
        </p:spPr>
        <p:txBody>
          <a:bodyPr wrap="none" anchor="ctr"/>
          <a:lstStyle/>
          <a:p>
            <a:pPr>
              <a:defRPr/>
            </a:pPr>
            <a:endParaRPr lang="es-ES" sz="1200">
              <a:solidFill>
                <a:srgbClr val="3B3838"/>
              </a:solidFill>
              <a:latin typeface="Century Gothic" panose="020B0502020202020204" pitchFamily="34" charset="0"/>
              <a:cs typeface="Calibri"/>
            </a:endParaRPr>
          </a:p>
        </p:txBody>
      </p:sp>
      <p:sp>
        <p:nvSpPr>
          <p:cNvPr id="12" name="Line 14">
            <a:extLst>
              <a:ext uri="{FF2B5EF4-FFF2-40B4-BE49-F238E27FC236}">
                <a16:creationId xmlns:a16="http://schemas.microsoft.com/office/drawing/2014/main" id="{38B512C3-ABF3-1275-09D9-AA8AB4B1C7D8}"/>
              </a:ext>
            </a:extLst>
          </p:cNvPr>
          <p:cNvSpPr>
            <a:spLocks noChangeShapeType="1"/>
          </p:cNvSpPr>
          <p:nvPr/>
        </p:nvSpPr>
        <p:spPr bwMode="auto">
          <a:xfrm>
            <a:off x="2275680" y="5233016"/>
            <a:ext cx="7775007" cy="0"/>
          </a:xfrm>
          <a:prstGeom prst="line">
            <a:avLst/>
          </a:prstGeom>
          <a:noFill/>
          <a:ln w="9525">
            <a:solidFill>
              <a:srgbClr val="3B3838"/>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13" name="Line 15">
            <a:extLst>
              <a:ext uri="{FF2B5EF4-FFF2-40B4-BE49-F238E27FC236}">
                <a16:creationId xmlns:a16="http://schemas.microsoft.com/office/drawing/2014/main" id="{1BEF40DE-CC9B-7A71-9A21-8F128FF5E83B}"/>
              </a:ext>
            </a:extLst>
          </p:cNvPr>
          <p:cNvSpPr>
            <a:spLocks noChangeShapeType="1"/>
          </p:cNvSpPr>
          <p:nvPr/>
        </p:nvSpPr>
        <p:spPr bwMode="auto">
          <a:xfrm>
            <a:off x="2275681" y="1877041"/>
            <a:ext cx="0" cy="3359151"/>
          </a:xfrm>
          <a:prstGeom prst="line">
            <a:avLst/>
          </a:prstGeom>
          <a:noFill/>
          <a:ln w="9525">
            <a:solidFill>
              <a:srgbClr val="3B3838"/>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14" name="Line 16">
            <a:extLst>
              <a:ext uri="{FF2B5EF4-FFF2-40B4-BE49-F238E27FC236}">
                <a16:creationId xmlns:a16="http://schemas.microsoft.com/office/drawing/2014/main" id="{AC21DE09-1CDA-2CD0-2072-8733F091B9C4}"/>
              </a:ext>
            </a:extLst>
          </p:cNvPr>
          <p:cNvSpPr>
            <a:spLocks noChangeShapeType="1"/>
          </p:cNvSpPr>
          <p:nvPr/>
        </p:nvSpPr>
        <p:spPr bwMode="auto">
          <a:xfrm>
            <a:off x="2207419" y="2116754"/>
            <a:ext cx="68263" cy="0"/>
          </a:xfrm>
          <a:prstGeom prst="line">
            <a:avLst/>
          </a:prstGeom>
          <a:noFill/>
          <a:ln w="9525">
            <a:solidFill>
              <a:srgbClr val="3B3838"/>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15" name="Line 17">
            <a:extLst>
              <a:ext uri="{FF2B5EF4-FFF2-40B4-BE49-F238E27FC236}">
                <a16:creationId xmlns:a16="http://schemas.microsoft.com/office/drawing/2014/main" id="{88C305EB-DB5D-D84B-B7E8-74A81D602686}"/>
              </a:ext>
            </a:extLst>
          </p:cNvPr>
          <p:cNvSpPr>
            <a:spLocks noChangeShapeType="1"/>
          </p:cNvSpPr>
          <p:nvPr/>
        </p:nvSpPr>
        <p:spPr bwMode="auto">
          <a:xfrm>
            <a:off x="2207419" y="2853354"/>
            <a:ext cx="68263" cy="0"/>
          </a:xfrm>
          <a:prstGeom prst="line">
            <a:avLst/>
          </a:prstGeom>
          <a:noFill/>
          <a:ln w="9525">
            <a:solidFill>
              <a:srgbClr val="3B3838"/>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16" name="Line 18">
            <a:extLst>
              <a:ext uri="{FF2B5EF4-FFF2-40B4-BE49-F238E27FC236}">
                <a16:creationId xmlns:a16="http://schemas.microsoft.com/office/drawing/2014/main" id="{7E87009B-6EA8-0A43-B20C-F7042C88967A}"/>
              </a:ext>
            </a:extLst>
          </p:cNvPr>
          <p:cNvSpPr>
            <a:spLocks noChangeShapeType="1"/>
          </p:cNvSpPr>
          <p:nvPr/>
        </p:nvSpPr>
        <p:spPr bwMode="auto">
          <a:xfrm>
            <a:off x="2207419" y="3591540"/>
            <a:ext cx="68263" cy="0"/>
          </a:xfrm>
          <a:prstGeom prst="line">
            <a:avLst/>
          </a:prstGeom>
          <a:noFill/>
          <a:ln w="9525">
            <a:solidFill>
              <a:srgbClr val="3B3838"/>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17" name="Line 19">
            <a:extLst>
              <a:ext uri="{FF2B5EF4-FFF2-40B4-BE49-F238E27FC236}">
                <a16:creationId xmlns:a16="http://schemas.microsoft.com/office/drawing/2014/main" id="{68B3102C-5772-8FEC-7D27-164718CE50F1}"/>
              </a:ext>
            </a:extLst>
          </p:cNvPr>
          <p:cNvSpPr>
            <a:spLocks noChangeShapeType="1"/>
          </p:cNvSpPr>
          <p:nvPr/>
        </p:nvSpPr>
        <p:spPr bwMode="auto">
          <a:xfrm>
            <a:off x="2207419" y="4328140"/>
            <a:ext cx="68263" cy="0"/>
          </a:xfrm>
          <a:prstGeom prst="line">
            <a:avLst/>
          </a:prstGeom>
          <a:noFill/>
          <a:ln w="9525">
            <a:solidFill>
              <a:srgbClr val="3B3838"/>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18" name="Line 20">
            <a:extLst>
              <a:ext uri="{FF2B5EF4-FFF2-40B4-BE49-F238E27FC236}">
                <a16:creationId xmlns:a16="http://schemas.microsoft.com/office/drawing/2014/main" id="{AEA46714-9575-F8ED-ACFB-DDDCD8CE2845}"/>
              </a:ext>
            </a:extLst>
          </p:cNvPr>
          <p:cNvSpPr>
            <a:spLocks noChangeShapeType="1"/>
          </p:cNvSpPr>
          <p:nvPr/>
        </p:nvSpPr>
        <p:spPr bwMode="auto">
          <a:xfrm>
            <a:off x="2207419" y="5066328"/>
            <a:ext cx="68263" cy="0"/>
          </a:xfrm>
          <a:prstGeom prst="line">
            <a:avLst/>
          </a:prstGeom>
          <a:noFill/>
          <a:ln w="9525">
            <a:solidFill>
              <a:srgbClr val="3B3838"/>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19" name="Freeform 21">
            <a:extLst>
              <a:ext uri="{FF2B5EF4-FFF2-40B4-BE49-F238E27FC236}">
                <a16:creationId xmlns:a16="http://schemas.microsoft.com/office/drawing/2014/main" id="{044FFF27-A34B-1298-A4EA-FD9ADC77AD4A}"/>
              </a:ext>
            </a:extLst>
          </p:cNvPr>
          <p:cNvSpPr>
            <a:spLocks/>
          </p:cNvSpPr>
          <p:nvPr/>
        </p:nvSpPr>
        <p:spPr bwMode="auto">
          <a:xfrm>
            <a:off x="2426493" y="2621580"/>
            <a:ext cx="7543800" cy="1368425"/>
          </a:xfrm>
          <a:custGeom>
            <a:avLst/>
            <a:gdLst>
              <a:gd name="T0" fmla="*/ 0 w 4976"/>
              <a:gd name="T1" fmla="*/ 2147483646 h 784"/>
              <a:gd name="T2" fmla="*/ 2147483646 w 4976"/>
              <a:gd name="T3" fmla="*/ 2147483646 h 784"/>
              <a:gd name="T4" fmla="*/ 2147483646 w 4976"/>
              <a:gd name="T5" fmla="*/ 2147483646 h 784"/>
              <a:gd name="T6" fmla="*/ 2147483646 w 4976"/>
              <a:gd name="T7" fmla="*/ 2147483646 h 784"/>
              <a:gd name="T8" fmla="*/ 2147483646 w 4976"/>
              <a:gd name="T9" fmla="*/ 2147483646 h 784"/>
              <a:gd name="T10" fmla="*/ 2147483646 w 4976"/>
              <a:gd name="T11" fmla="*/ 2147483646 h 784"/>
              <a:gd name="T12" fmla="*/ 2147483646 w 4976"/>
              <a:gd name="T13" fmla="*/ 2147483646 h 784"/>
              <a:gd name="T14" fmla="*/ 2147483646 w 4976"/>
              <a:gd name="T15" fmla="*/ 2147483646 h 784"/>
              <a:gd name="T16" fmla="*/ 2147483646 w 4976"/>
              <a:gd name="T17" fmla="*/ 0 h 784"/>
              <a:gd name="T18" fmla="*/ 2147483646 w 4976"/>
              <a:gd name="T19" fmla="*/ 2147483646 h 784"/>
              <a:gd name="T20" fmla="*/ 2147483646 w 4976"/>
              <a:gd name="T21" fmla="*/ 2147483646 h 784"/>
              <a:gd name="T22" fmla="*/ 2147483646 w 4976"/>
              <a:gd name="T23" fmla="*/ 2147483646 h 784"/>
              <a:gd name="T24" fmla="*/ 2147483646 w 4976"/>
              <a:gd name="T25" fmla="*/ 2147483646 h 7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76"/>
              <a:gd name="T40" fmla="*/ 0 h 784"/>
              <a:gd name="T41" fmla="*/ 4976 w 4976"/>
              <a:gd name="T42" fmla="*/ 784 h 7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76" h="784">
                <a:moveTo>
                  <a:pt x="0" y="91"/>
                </a:moveTo>
                <a:lnTo>
                  <a:pt x="309" y="784"/>
                </a:lnTo>
                <a:lnTo>
                  <a:pt x="928" y="299"/>
                </a:lnTo>
                <a:lnTo>
                  <a:pt x="1125" y="736"/>
                </a:lnTo>
                <a:lnTo>
                  <a:pt x="1797" y="214"/>
                </a:lnTo>
                <a:lnTo>
                  <a:pt x="1995" y="651"/>
                </a:lnTo>
                <a:lnTo>
                  <a:pt x="2560" y="128"/>
                </a:lnTo>
                <a:lnTo>
                  <a:pt x="2736" y="571"/>
                </a:lnTo>
                <a:lnTo>
                  <a:pt x="3397" y="0"/>
                </a:lnTo>
                <a:lnTo>
                  <a:pt x="3688" y="739"/>
                </a:lnTo>
                <a:lnTo>
                  <a:pt x="4453" y="6"/>
                </a:lnTo>
                <a:lnTo>
                  <a:pt x="4619" y="576"/>
                </a:lnTo>
                <a:lnTo>
                  <a:pt x="4976" y="395"/>
                </a:lnTo>
              </a:path>
            </a:pathLst>
          </a:custGeom>
          <a:noFill/>
          <a:ln w="57150" cap="flat" cmpd="sng">
            <a:solidFill>
              <a:schemeClr val="tx1">
                <a:alpha val="25098"/>
              </a:schemeClr>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_tradnl" sz="2400">
              <a:solidFill>
                <a:srgbClr val="3B3838"/>
              </a:solidFill>
            </a:endParaRPr>
          </a:p>
        </p:txBody>
      </p:sp>
      <p:sp>
        <p:nvSpPr>
          <p:cNvPr id="20" name="Text Box 27">
            <a:extLst>
              <a:ext uri="{FF2B5EF4-FFF2-40B4-BE49-F238E27FC236}">
                <a16:creationId xmlns:a16="http://schemas.microsoft.com/office/drawing/2014/main" id="{B82FABC6-84C2-F1CD-1711-E8F309FF00C8}"/>
              </a:ext>
            </a:extLst>
          </p:cNvPr>
          <p:cNvSpPr txBox="1">
            <a:spLocks noChangeArrowheads="1"/>
          </p:cNvSpPr>
          <p:nvPr/>
        </p:nvSpPr>
        <p:spPr bwMode="auto">
          <a:xfrm rot="21260875">
            <a:off x="8143080" y="3857854"/>
            <a:ext cx="18970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lgn="ctr">
              <a:spcBef>
                <a:spcPct val="50000"/>
              </a:spcBef>
            </a:pPr>
            <a:r>
              <a:rPr lang="en-GB" altLang="es-ES" sz="1200" b="1">
                <a:solidFill>
                  <a:srgbClr val="3B3838"/>
                </a:solidFill>
                <a:ea typeface="Calibri" charset="0"/>
                <a:cs typeface="Calibri" charset="0"/>
              </a:rPr>
              <a:t>Complica</a:t>
            </a:r>
            <a:r>
              <a:rPr lang="es-ES" altLang="es-ES" sz="1200" b="1">
                <a:solidFill>
                  <a:srgbClr val="3B3838"/>
                </a:solidFill>
                <a:ea typeface="Calibri" charset="0"/>
                <a:cs typeface="Calibri" charset="0"/>
              </a:rPr>
              <a:t>ciones</a:t>
            </a:r>
            <a:endParaRPr lang="en-US" altLang="es-ES" sz="1200" b="1" baseline="30000">
              <a:solidFill>
                <a:srgbClr val="3B3838"/>
              </a:solidFill>
              <a:ea typeface="Calibri" charset="0"/>
              <a:cs typeface="Calibri" charset="0"/>
            </a:endParaRPr>
          </a:p>
        </p:txBody>
      </p:sp>
      <p:sp>
        <p:nvSpPr>
          <p:cNvPr id="21" name="Line 28">
            <a:extLst>
              <a:ext uri="{FF2B5EF4-FFF2-40B4-BE49-F238E27FC236}">
                <a16:creationId xmlns:a16="http://schemas.microsoft.com/office/drawing/2014/main" id="{86E2F030-1C78-AD7C-31B2-B0902F280C75}"/>
              </a:ext>
            </a:extLst>
          </p:cNvPr>
          <p:cNvSpPr>
            <a:spLocks noChangeShapeType="1"/>
          </p:cNvSpPr>
          <p:nvPr/>
        </p:nvSpPr>
        <p:spPr bwMode="auto">
          <a:xfrm>
            <a:off x="2288381" y="4328140"/>
            <a:ext cx="7581900" cy="0"/>
          </a:xfrm>
          <a:prstGeom prst="line">
            <a:avLst/>
          </a:prstGeom>
          <a:noFill/>
          <a:ln w="19050">
            <a:solidFill>
              <a:schemeClr val="bg1">
                <a:lumMod val="85000"/>
              </a:schemeClr>
            </a:solidFill>
            <a:prstDash val="dash"/>
            <a:round/>
            <a:headEnd/>
            <a:tailEnd type="none" w="lg" len="med"/>
          </a:ln>
        </p:spPr>
        <p:txBody>
          <a:bodyPr wrap="none" anchor="ctr"/>
          <a:lstStyle/>
          <a:p>
            <a:pPr>
              <a:defRPr/>
            </a:pPr>
            <a:endParaRPr lang="es-ES" sz="1200">
              <a:solidFill>
                <a:srgbClr val="3B3838"/>
              </a:solidFill>
              <a:latin typeface="Century Gothic" panose="020B0502020202020204" pitchFamily="34" charset="0"/>
              <a:cs typeface="Calibri"/>
            </a:endParaRPr>
          </a:p>
        </p:txBody>
      </p:sp>
      <p:sp>
        <p:nvSpPr>
          <p:cNvPr id="22" name="Rectangle 56">
            <a:extLst>
              <a:ext uri="{FF2B5EF4-FFF2-40B4-BE49-F238E27FC236}">
                <a16:creationId xmlns:a16="http://schemas.microsoft.com/office/drawing/2014/main" id="{9099C0D9-5D0B-70D3-0003-E8279D453A55}"/>
              </a:ext>
            </a:extLst>
          </p:cNvPr>
          <p:cNvSpPr>
            <a:spLocks noChangeArrowheads="1"/>
          </p:cNvSpPr>
          <p:nvPr/>
        </p:nvSpPr>
        <p:spPr bwMode="auto">
          <a:xfrm>
            <a:off x="2258775" y="1753217"/>
            <a:ext cx="8370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lgn="ctr"/>
            <a:r>
              <a:rPr lang="en-GB" altLang="es-ES" sz="1200" b="1" dirty="0">
                <a:solidFill>
                  <a:srgbClr val="3B3838"/>
                </a:solidFill>
                <a:ea typeface="Calibri" charset="0"/>
                <a:cs typeface="Calibri" charset="0"/>
              </a:rPr>
              <a:t>Diet</a:t>
            </a:r>
            <a:r>
              <a:rPr lang="es-ES" altLang="es-ES" sz="1200" b="1" dirty="0">
                <a:solidFill>
                  <a:srgbClr val="3B3838"/>
                </a:solidFill>
                <a:ea typeface="Calibri" charset="0"/>
                <a:cs typeface="Calibri" charset="0"/>
              </a:rPr>
              <a:t>a y</a:t>
            </a:r>
            <a:endParaRPr lang="en-GB" altLang="es-ES" sz="1200" b="1" dirty="0">
              <a:solidFill>
                <a:srgbClr val="3B3838"/>
              </a:solidFill>
              <a:ea typeface="Calibri" charset="0"/>
              <a:cs typeface="Calibri" charset="0"/>
            </a:endParaRPr>
          </a:p>
          <a:p>
            <a:pPr algn="ctr"/>
            <a:r>
              <a:rPr lang="en-GB" altLang="es-ES" sz="1200" b="1" dirty="0">
                <a:solidFill>
                  <a:srgbClr val="3B3838"/>
                </a:solidFill>
                <a:ea typeface="Calibri" charset="0"/>
                <a:cs typeface="Calibri" charset="0"/>
              </a:rPr>
              <a:t>e</a:t>
            </a:r>
            <a:r>
              <a:rPr lang="es-ES" altLang="es-ES" sz="1200" b="1" dirty="0" err="1">
                <a:solidFill>
                  <a:srgbClr val="3B3838"/>
                </a:solidFill>
                <a:ea typeface="Calibri" charset="0"/>
                <a:cs typeface="Calibri" charset="0"/>
              </a:rPr>
              <a:t>jercicio</a:t>
            </a:r>
            <a:endParaRPr lang="en-GB" altLang="es-ES" sz="1200" b="1" dirty="0">
              <a:solidFill>
                <a:srgbClr val="3B3838"/>
              </a:solidFill>
              <a:ea typeface="Calibri" charset="0"/>
              <a:cs typeface="Calibri" charset="0"/>
            </a:endParaRPr>
          </a:p>
        </p:txBody>
      </p:sp>
      <p:sp>
        <p:nvSpPr>
          <p:cNvPr id="23" name="Line 22">
            <a:extLst>
              <a:ext uri="{FF2B5EF4-FFF2-40B4-BE49-F238E27FC236}">
                <a16:creationId xmlns:a16="http://schemas.microsoft.com/office/drawing/2014/main" id="{452A9BAD-7C8B-7611-3640-301E9E80E392}"/>
              </a:ext>
            </a:extLst>
          </p:cNvPr>
          <p:cNvSpPr>
            <a:spLocks noChangeShapeType="1"/>
          </p:cNvSpPr>
          <p:nvPr/>
        </p:nvSpPr>
        <p:spPr bwMode="auto">
          <a:xfrm>
            <a:off x="8125617" y="3616941"/>
            <a:ext cx="0" cy="458788"/>
          </a:xfrm>
          <a:prstGeom prst="line">
            <a:avLst/>
          </a:prstGeom>
          <a:noFill/>
          <a:ln w="25400">
            <a:solidFill>
              <a:srgbClr val="3B3838"/>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24" name="Line 23">
            <a:extLst>
              <a:ext uri="{FF2B5EF4-FFF2-40B4-BE49-F238E27FC236}">
                <a16:creationId xmlns:a16="http://schemas.microsoft.com/office/drawing/2014/main" id="{E8CF5620-FA39-59F9-4A1F-11E53BA6C675}"/>
              </a:ext>
            </a:extLst>
          </p:cNvPr>
          <p:cNvSpPr>
            <a:spLocks noChangeShapeType="1"/>
          </p:cNvSpPr>
          <p:nvPr/>
        </p:nvSpPr>
        <p:spPr bwMode="auto">
          <a:xfrm>
            <a:off x="6858793" y="3616941"/>
            <a:ext cx="0" cy="458788"/>
          </a:xfrm>
          <a:prstGeom prst="line">
            <a:avLst/>
          </a:prstGeom>
          <a:noFill/>
          <a:ln w="25400">
            <a:solidFill>
              <a:srgbClr val="3B3838"/>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25" name="Line 24">
            <a:extLst>
              <a:ext uri="{FF2B5EF4-FFF2-40B4-BE49-F238E27FC236}">
                <a16:creationId xmlns:a16="http://schemas.microsoft.com/office/drawing/2014/main" id="{36BEF880-68EA-6D2E-49A7-5DAF5F029833}"/>
              </a:ext>
            </a:extLst>
          </p:cNvPr>
          <p:cNvSpPr>
            <a:spLocks noChangeShapeType="1"/>
          </p:cNvSpPr>
          <p:nvPr/>
        </p:nvSpPr>
        <p:spPr bwMode="auto">
          <a:xfrm>
            <a:off x="5518942" y="3616941"/>
            <a:ext cx="0" cy="458788"/>
          </a:xfrm>
          <a:prstGeom prst="line">
            <a:avLst/>
          </a:prstGeom>
          <a:noFill/>
          <a:ln w="25400">
            <a:solidFill>
              <a:srgbClr val="3B3838"/>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26" name="Line 25">
            <a:extLst>
              <a:ext uri="{FF2B5EF4-FFF2-40B4-BE49-F238E27FC236}">
                <a16:creationId xmlns:a16="http://schemas.microsoft.com/office/drawing/2014/main" id="{9C878D32-E151-29BF-9031-CF4F22693D47}"/>
              </a:ext>
            </a:extLst>
          </p:cNvPr>
          <p:cNvSpPr>
            <a:spLocks noChangeShapeType="1"/>
          </p:cNvSpPr>
          <p:nvPr/>
        </p:nvSpPr>
        <p:spPr bwMode="auto">
          <a:xfrm>
            <a:off x="3459955" y="3604240"/>
            <a:ext cx="0" cy="457200"/>
          </a:xfrm>
          <a:prstGeom prst="line">
            <a:avLst/>
          </a:prstGeom>
          <a:noFill/>
          <a:ln w="25400">
            <a:solidFill>
              <a:srgbClr val="3B3838"/>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27" name="Line 26">
            <a:extLst>
              <a:ext uri="{FF2B5EF4-FFF2-40B4-BE49-F238E27FC236}">
                <a16:creationId xmlns:a16="http://schemas.microsoft.com/office/drawing/2014/main" id="{93AFB1FE-016D-C91B-CFEA-C2BBF3C67F68}"/>
              </a:ext>
            </a:extLst>
          </p:cNvPr>
          <p:cNvSpPr>
            <a:spLocks noChangeShapeType="1"/>
          </p:cNvSpPr>
          <p:nvPr/>
        </p:nvSpPr>
        <p:spPr bwMode="auto">
          <a:xfrm>
            <a:off x="2426493" y="2253279"/>
            <a:ext cx="0" cy="457200"/>
          </a:xfrm>
          <a:prstGeom prst="line">
            <a:avLst/>
          </a:prstGeom>
          <a:noFill/>
          <a:ln w="25400">
            <a:solidFill>
              <a:srgbClr val="3B3838"/>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grpSp>
        <p:nvGrpSpPr>
          <p:cNvPr id="28" name="Group 29">
            <a:extLst>
              <a:ext uri="{FF2B5EF4-FFF2-40B4-BE49-F238E27FC236}">
                <a16:creationId xmlns:a16="http://schemas.microsoft.com/office/drawing/2014/main" id="{90D1546A-16E0-0DC1-0396-433E36BAC9A7}"/>
              </a:ext>
            </a:extLst>
          </p:cNvPr>
          <p:cNvGrpSpPr>
            <a:grpSpLocks/>
          </p:cNvGrpSpPr>
          <p:nvPr/>
        </p:nvGrpSpPr>
        <p:grpSpPr bwMode="auto">
          <a:xfrm>
            <a:off x="2429667" y="2854942"/>
            <a:ext cx="7507288" cy="1871663"/>
            <a:chOff x="578" y="1662"/>
            <a:chExt cx="4952" cy="954"/>
          </a:xfrm>
        </p:grpSpPr>
        <p:grpSp>
          <p:nvGrpSpPr>
            <p:cNvPr id="29" name="Group 30">
              <a:extLst>
                <a:ext uri="{FF2B5EF4-FFF2-40B4-BE49-F238E27FC236}">
                  <a16:creationId xmlns:a16="http://schemas.microsoft.com/office/drawing/2014/main" id="{440BCE2B-4C6B-6583-BE5B-5D11D410125C}"/>
                </a:ext>
              </a:extLst>
            </p:cNvPr>
            <p:cNvGrpSpPr>
              <a:grpSpLocks/>
            </p:cNvGrpSpPr>
            <p:nvPr/>
          </p:nvGrpSpPr>
          <p:grpSpPr bwMode="auto">
            <a:xfrm>
              <a:off x="815" y="1932"/>
              <a:ext cx="458" cy="396"/>
              <a:chOff x="913" y="2623"/>
              <a:chExt cx="338" cy="396"/>
            </a:xfrm>
          </p:grpSpPr>
          <p:sp>
            <p:nvSpPr>
              <p:cNvPr id="53" name="Line 31">
                <a:extLst>
                  <a:ext uri="{FF2B5EF4-FFF2-40B4-BE49-F238E27FC236}">
                    <a16:creationId xmlns:a16="http://schemas.microsoft.com/office/drawing/2014/main" id="{938F6BC6-DA59-C536-D654-9C9081237F81}"/>
                  </a:ext>
                </a:extLst>
              </p:cNvPr>
              <p:cNvSpPr>
                <a:spLocks noChangeShapeType="1"/>
              </p:cNvSpPr>
              <p:nvPr/>
            </p:nvSpPr>
            <p:spPr bwMode="auto">
              <a:xfrm>
                <a:off x="913" y="2623"/>
                <a:ext cx="256" cy="396"/>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54" name="Line 32">
                <a:extLst>
                  <a:ext uri="{FF2B5EF4-FFF2-40B4-BE49-F238E27FC236}">
                    <a16:creationId xmlns:a16="http://schemas.microsoft.com/office/drawing/2014/main" id="{A2616A01-D97C-AC21-A571-80B36BB61A19}"/>
                  </a:ext>
                </a:extLst>
              </p:cNvPr>
              <p:cNvSpPr>
                <a:spLocks noChangeShapeType="1"/>
              </p:cNvSpPr>
              <p:nvPr/>
            </p:nvSpPr>
            <p:spPr bwMode="auto">
              <a:xfrm>
                <a:off x="1155" y="3015"/>
                <a:ext cx="96" cy="0"/>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grpSp>
        <p:grpSp>
          <p:nvGrpSpPr>
            <p:cNvPr id="30" name="Group 33">
              <a:extLst>
                <a:ext uri="{FF2B5EF4-FFF2-40B4-BE49-F238E27FC236}">
                  <a16:creationId xmlns:a16="http://schemas.microsoft.com/office/drawing/2014/main" id="{83962055-BD8A-65FC-FFC7-DFDCE54D7763}"/>
                </a:ext>
              </a:extLst>
            </p:cNvPr>
            <p:cNvGrpSpPr>
              <a:grpSpLocks/>
            </p:cNvGrpSpPr>
            <p:nvPr/>
          </p:nvGrpSpPr>
          <p:grpSpPr bwMode="auto">
            <a:xfrm>
              <a:off x="1262" y="2318"/>
              <a:ext cx="1374" cy="298"/>
              <a:chOff x="1234" y="3006"/>
              <a:chExt cx="1386" cy="388"/>
            </a:xfrm>
          </p:grpSpPr>
          <p:sp>
            <p:nvSpPr>
              <p:cNvPr id="50" name="Line 34">
                <a:extLst>
                  <a:ext uri="{FF2B5EF4-FFF2-40B4-BE49-F238E27FC236}">
                    <a16:creationId xmlns:a16="http://schemas.microsoft.com/office/drawing/2014/main" id="{8A5C9D39-001B-9ECF-E86F-F3FF2FE72662}"/>
                  </a:ext>
                </a:extLst>
              </p:cNvPr>
              <p:cNvSpPr>
                <a:spLocks noChangeShapeType="1"/>
              </p:cNvSpPr>
              <p:nvPr/>
            </p:nvSpPr>
            <p:spPr bwMode="auto">
              <a:xfrm>
                <a:off x="1234" y="3006"/>
                <a:ext cx="218" cy="388"/>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51" name="Line 35">
                <a:extLst>
                  <a:ext uri="{FF2B5EF4-FFF2-40B4-BE49-F238E27FC236}">
                    <a16:creationId xmlns:a16="http://schemas.microsoft.com/office/drawing/2014/main" id="{2D5ED911-0D0F-9FC9-19FB-941B39E41E71}"/>
                  </a:ext>
                </a:extLst>
              </p:cNvPr>
              <p:cNvSpPr>
                <a:spLocks noChangeShapeType="1"/>
              </p:cNvSpPr>
              <p:nvPr/>
            </p:nvSpPr>
            <p:spPr bwMode="auto">
              <a:xfrm flipV="1">
                <a:off x="1438" y="3386"/>
                <a:ext cx="825" cy="0"/>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52" name="Line 36">
                <a:extLst>
                  <a:ext uri="{FF2B5EF4-FFF2-40B4-BE49-F238E27FC236}">
                    <a16:creationId xmlns:a16="http://schemas.microsoft.com/office/drawing/2014/main" id="{B174372C-ACA4-7DD6-FBEF-8BB553D1D763}"/>
                  </a:ext>
                </a:extLst>
              </p:cNvPr>
              <p:cNvSpPr>
                <a:spLocks noChangeShapeType="1"/>
              </p:cNvSpPr>
              <p:nvPr/>
            </p:nvSpPr>
            <p:spPr bwMode="auto">
              <a:xfrm flipV="1">
                <a:off x="2251" y="3012"/>
                <a:ext cx="369" cy="378"/>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grpSp>
        <p:grpSp>
          <p:nvGrpSpPr>
            <p:cNvPr id="31" name="Group 37">
              <a:extLst>
                <a:ext uri="{FF2B5EF4-FFF2-40B4-BE49-F238E27FC236}">
                  <a16:creationId xmlns:a16="http://schemas.microsoft.com/office/drawing/2014/main" id="{616E1F24-899D-5570-ED00-8338E8CE93F4}"/>
                </a:ext>
              </a:extLst>
            </p:cNvPr>
            <p:cNvGrpSpPr>
              <a:grpSpLocks/>
            </p:cNvGrpSpPr>
            <p:nvPr/>
          </p:nvGrpSpPr>
          <p:grpSpPr bwMode="auto">
            <a:xfrm>
              <a:off x="2613" y="2321"/>
              <a:ext cx="907" cy="230"/>
              <a:chOff x="2600" y="3017"/>
              <a:chExt cx="864" cy="282"/>
            </a:xfrm>
          </p:grpSpPr>
          <p:sp>
            <p:nvSpPr>
              <p:cNvPr id="47" name="Line 38">
                <a:extLst>
                  <a:ext uri="{FF2B5EF4-FFF2-40B4-BE49-F238E27FC236}">
                    <a16:creationId xmlns:a16="http://schemas.microsoft.com/office/drawing/2014/main" id="{A7C8007D-9CA9-E3F6-FA82-8E8B24BF4A63}"/>
                  </a:ext>
                </a:extLst>
              </p:cNvPr>
              <p:cNvSpPr>
                <a:spLocks noChangeShapeType="1"/>
              </p:cNvSpPr>
              <p:nvPr/>
            </p:nvSpPr>
            <p:spPr bwMode="auto">
              <a:xfrm>
                <a:off x="2600" y="3017"/>
                <a:ext cx="299" cy="282"/>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48" name="Line 39">
                <a:extLst>
                  <a:ext uri="{FF2B5EF4-FFF2-40B4-BE49-F238E27FC236}">
                    <a16:creationId xmlns:a16="http://schemas.microsoft.com/office/drawing/2014/main" id="{9BF4F8AF-642E-0D4E-048D-2BF1CC7FC001}"/>
                  </a:ext>
                </a:extLst>
              </p:cNvPr>
              <p:cNvSpPr>
                <a:spLocks noChangeShapeType="1"/>
              </p:cNvSpPr>
              <p:nvPr/>
            </p:nvSpPr>
            <p:spPr bwMode="auto">
              <a:xfrm flipV="1">
                <a:off x="3049" y="3032"/>
                <a:ext cx="415" cy="265"/>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49" name="Line 40">
                <a:extLst>
                  <a:ext uri="{FF2B5EF4-FFF2-40B4-BE49-F238E27FC236}">
                    <a16:creationId xmlns:a16="http://schemas.microsoft.com/office/drawing/2014/main" id="{661D611A-3F32-CBA7-76EE-280B46E84A56}"/>
                  </a:ext>
                </a:extLst>
              </p:cNvPr>
              <p:cNvSpPr>
                <a:spLocks noChangeShapeType="1"/>
              </p:cNvSpPr>
              <p:nvPr/>
            </p:nvSpPr>
            <p:spPr bwMode="auto">
              <a:xfrm>
                <a:off x="2887" y="3294"/>
                <a:ext cx="171" cy="0"/>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grpSp>
        <p:grpSp>
          <p:nvGrpSpPr>
            <p:cNvPr id="32" name="Group 41">
              <a:extLst>
                <a:ext uri="{FF2B5EF4-FFF2-40B4-BE49-F238E27FC236}">
                  <a16:creationId xmlns:a16="http://schemas.microsoft.com/office/drawing/2014/main" id="{A12CE0A5-3BE6-C289-DC55-06CEAE8959FB}"/>
                </a:ext>
              </a:extLst>
            </p:cNvPr>
            <p:cNvGrpSpPr>
              <a:grpSpLocks/>
            </p:cNvGrpSpPr>
            <p:nvPr/>
          </p:nvGrpSpPr>
          <p:grpSpPr bwMode="auto">
            <a:xfrm>
              <a:off x="3496" y="2331"/>
              <a:ext cx="854" cy="271"/>
              <a:chOff x="3454" y="3049"/>
              <a:chExt cx="854" cy="319"/>
            </a:xfrm>
          </p:grpSpPr>
          <p:sp>
            <p:nvSpPr>
              <p:cNvPr id="44" name="Line 42">
                <a:extLst>
                  <a:ext uri="{FF2B5EF4-FFF2-40B4-BE49-F238E27FC236}">
                    <a16:creationId xmlns:a16="http://schemas.microsoft.com/office/drawing/2014/main" id="{EA8FFD7E-F596-0F6D-DEC5-6F3E82218CFB}"/>
                  </a:ext>
                </a:extLst>
              </p:cNvPr>
              <p:cNvSpPr>
                <a:spLocks noChangeShapeType="1"/>
              </p:cNvSpPr>
              <p:nvPr/>
            </p:nvSpPr>
            <p:spPr bwMode="auto">
              <a:xfrm>
                <a:off x="3454" y="3050"/>
                <a:ext cx="166" cy="318"/>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45" name="Line 43">
                <a:extLst>
                  <a:ext uri="{FF2B5EF4-FFF2-40B4-BE49-F238E27FC236}">
                    <a16:creationId xmlns:a16="http://schemas.microsoft.com/office/drawing/2014/main" id="{D8F17DD3-1085-3DA1-7898-B046A70AA8AA}"/>
                  </a:ext>
                </a:extLst>
              </p:cNvPr>
              <p:cNvSpPr>
                <a:spLocks noChangeShapeType="1"/>
              </p:cNvSpPr>
              <p:nvPr/>
            </p:nvSpPr>
            <p:spPr bwMode="auto">
              <a:xfrm flipV="1">
                <a:off x="3847" y="3049"/>
                <a:ext cx="461" cy="314"/>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46" name="Line 44">
                <a:extLst>
                  <a:ext uri="{FF2B5EF4-FFF2-40B4-BE49-F238E27FC236}">
                    <a16:creationId xmlns:a16="http://schemas.microsoft.com/office/drawing/2014/main" id="{1BC333EF-D9E1-E459-B3DF-C687A2876550}"/>
                  </a:ext>
                </a:extLst>
              </p:cNvPr>
              <p:cNvSpPr>
                <a:spLocks noChangeShapeType="1"/>
              </p:cNvSpPr>
              <p:nvPr/>
            </p:nvSpPr>
            <p:spPr bwMode="auto">
              <a:xfrm>
                <a:off x="3605" y="3364"/>
                <a:ext cx="252" cy="0"/>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grpSp>
        <p:grpSp>
          <p:nvGrpSpPr>
            <p:cNvPr id="33" name="Group 45">
              <a:extLst>
                <a:ext uri="{FF2B5EF4-FFF2-40B4-BE49-F238E27FC236}">
                  <a16:creationId xmlns:a16="http://schemas.microsoft.com/office/drawing/2014/main" id="{43487C30-461B-D173-9F30-77E81E4D5CDD}"/>
                </a:ext>
              </a:extLst>
            </p:cNvPr>
            <p:cNvGrpSpPr>
              <a:grpSpLocks/>
            </p:cNvGrpSpPr>
            <p:nvPr/>
          </p:nvGrpSpPr>
          <p:grpSpPr bwMode="auto">
            <a:xfrm>
              <a:off x="4307" y="2331"/>
              <a:ext cx="1195" cy="233"/>
              <a:chOff x="4286" y="3043"/>
              <a:chExt cx="933" cy="233"/>
            </a:xfrm>
          </p:grpSpPr>
          <p:sp>
            <p:nvSpPr>
              <p:cNvPr id="37" name="Line 46">
                <a:extLst>
                  <a:ext uri="{FF2B5EF4-FFF2-40B4-BE49-F238E27FC236}">
                    <a16:creationId xmlns:a16="http://schemas.microsoft.com/office/drawing/2014/main" id="{2374DD2D-CAF6-3D8C-00C4-B77237B139F7}"/>
                  </a:ext>
                </a:extLst>
              </p:cNvPr>
              <p:cNvSpPr>
                <a:spLocks noChangeShapeType="1"/>
              </p:cNvSpPr>
              <p:nvPr/>
            </p:nvSpPr>
            <p:spPr bwMode="auto">
              <a:xfrm>
                <a:off x="4286" y="3043"/>
                <a:ext cx="145" cy="233"/>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38" name="Line 47">
                <a:extLst>
                  <a:ext uri="{FF2B5EF4-FFF2-40B4-BE49-F238E27FC236}">
                    <a16:creationId xmlns:a16="http://schemas.microsoft.com/office/drawing/2014/main" id="{8D22BC5B-0A8E-E9B0-005E-AFD67CA6EF9C}"/>
                  </a:ext>
                </a:extLst>
              </p:cNvPr>
              <p:cNvSpPr>
                <a:spLocks noChangeShapeType="1"/>
              </p:cNvSpPr>
              <p:nvPr/>
            </p:nvSpPr>
            <p:spPr bwMode="auto">
              <a:xfrm flipV="1">
                <a:off x="4429" y="3177"/>
                <a:ext cx="168" cy="79"/>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39" name="Line 48">
                <a:extLst>
                  <a:ext uri="{FF2B5EF4-FFF2-40B4-BE49-F238E27FC236}">
                    <a16:creationId xmlns:a16="http://schemas.microsoft.com/office/drawing/2014/main" id="{675D6D94-067D-D814-F903-88343F12D100}"/>
                  </a:ext>
                </a:extLst>
              </p:cNvPr>
              <p:cNvSpPr>
                <a:spLocks noChangeShapeType="1"/>
              </p:cNvSpPr>
              <p:nvPr/>
            </p:nvSpPr>
            <p:spPr bwMode="auto">
              <a:xfrm>
                <a:off x="4579" y="3176"/>
                <a:ext cx="115" cy="70"/>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40" name="Line 49">
                <a:extLst>
                  <a:ext uri="{FF2B5EF4-FFF2-40B4-BE49-F238E27FC236}">
                    <a16:creationId xmlns:a16="http://schemas.microsoft.com/office/drawing/2014/main" id="{A91D5849-F854-DA1D-A28C-650E0FD58978}"/>
                  </a:ext>
                </a:extLst>
              </p:cNvPr>
              <p:cNvSpPr>
                <a:spLocks noChangeShapeType="1"/>
              </p:cNvSpPr>
              <p:nvPr/>
            </p:nvSpPr>
            <p:spPr bwMode="auto">
              <a:xfrm flipV="1">
                <a:off x="4678" y="3172"/>
                <a:ext cx="177" cy="74"/>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41" name="Line 50">
                <a:extLst>
                  <a:ext uri="{FF2B5EF4-FFF2-40B4-BE49-F238E27FC236}">
                    <a16:creationId xmlns:a16="http://schemas.microsoft.com/office/drawing/2014/main" id="{BA688472-4452-2BC7-2F64-2B6DDFD845A0}"/>
                  </a:ext>
                </a:extLst>
              </p:cNvPr>
              <p:cNvSpPr>
                <a:spLocks noChangeShapeType="1"/>
              </p:cNvSpPr>
              <p:nvPr/>
            </p:nvSpPr>
            <p:spPr bwMode="auto">
              <a:xfrm>
                <a:off x="4840" y="3172"/>
                <a:ext cx="127" cy="80"/>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42" name="Line 51">
                <a:extLst>
                  <a:ext uri="{FF2B5EF4-FFF2-40B4-BE49-F238E27FC236}">
                    <a16:creationId xmlns:a16="http://schemas.microsoft.com/office/drawing/2014/main" id="{F89D8D49-E83D-D772-A07B-4819BA176C73}"/>
                  </a:ext>
                </a:extLst>
              </p:cNvPr>
              <p:cNvSpPr>
                <a:spLocks noChangeShapeType="1"/>
              </p:cNvSpPr>
              <p:nvPr/>
            </p:nvSpPr>
            <p:spPr bwMode="auto">
              <a:xfrm flipV="1">
                <a:off x="4950" y="3176"/>
                <a:ext cx="159" cy="76"/>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43" name="Line 52">
                <a:extLst>
                  <a:ext uri="{FF2B5EF4-FFF2-40B4-BE49-F238E27FC236}">
                    <a16:creationId xmlns:a16="http://schemas.microsoft.com/office/drawing/2014/main" id="{D13B039B-0BBD-8F5D-22C5-867F1E5381C0}"/>
                  </a:ext>
                </a:extLst>
              </p:cNvPr>
              <p:cNvSpPr>
                <a:spLocks noChangeShapeType="1"/>
              </p:cNvSpPr>
              <p:nvPr/>
            </p:nvSpPr>
            <p:spPr bwMode="auto">
              <a:xfrm>
                <a:off x="5092" y="3176"/>
                <a:ext cx="127" cy="75"/>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grpSp>
        <p:grpSp>
          <p:nvGrpSpPr>
            <p:cNvPr id="34" name="Group 53">
              <a:extLst>
                <a:ext uri="{FF2B5EF4-FFF2-40B4-BE49-F238E27FC236}">
                  <a16:creationId xmlns:a16="http://schemas.microsoft.com/office/drawing/2014/main" id="{B8572DE6-3CEB-D426-6D61-D2AC4C1853D6}"/>
                </a:ext>
              </a:extLst>
            </p:cNvPr>
            <p:cNvGrpSpPr>
              <a:grpSpLocks/>
            </p:cNvGrpSpPr>
            <p:nvPr/>
          </p:nvGrpSpPr>
          <p:grpSpPr bwMode="auto">
            <a:xfrm>
              <a:off x="576" y="1662"/>
              <a:ext cx="252" cy="280"/>
              <a:chOff x="578" y="1754"/>
              <a:chExt cx="356" cy="362"/>
            </a:xfrm>
          </p:grpSpPr>
          <p:sp>
            <p:nvSpPr>
              <p:cNvPr id="35" name="Line 54">
                <a:extLst>
                  <a:ext uri="{FF2B5EF4-FFF2-40B4-BE49-F238E27FC236}">
                    <a16:creationId xmlns:a16="http://schemas.microsoft.com/office/drawing/2014/main" id="{D5D0927D-F770-CEA0-28CE-EE19A7549EC6}"/>
                  </a:ext>
                </a:extLst>
              </p:cNvPr>
              <p:cNvSpPr>
                <a:spLocks noChangeShapeType="1"/>
              </p:cNvSpPr>
              <p:nvPr/>
            </p:nvSpPr>
            <p:spPr bwMode="auto">
              <a:xfrm>
                <a:off x="578" y="1754"/>
                <a:ext cx="275" cy="362"/>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sp>
            <p:nvSpPr>
              <p:cNvPr id="36" name="Line 55">
                <a:extLst>
                  <a:ext uri="{FF2B5EF4-FFF2-40B4-BE49-F238E27FC236}">
                    <a16:creationId xmlns:a16="http://schemas.microsoft.com/office/drawing/2014/main" id="{884916AC-0D81-57CC-C209-81F2E947D44E}"/>
                  </a:ext>
                </a:extLst>
              </p:cNvPr>
              <p:cNvSpPr>
                <a:spLocks noChangeShapeType="1"/>
              </p:cNvSpPr>
              <p:nvPr/>
            </p:nvSpPr>
            <p:spPr bwMode="auto">
              <a:xfrm>
                <a:off x="837" y="2109"/>
                <a:ext cx="97" cy="0"/>
              </a:xfrm>
              <a:prstGeom prst="line">
                <a:avLst/>
              </a:prstGeom>
              <a:noFill/>
              <a:ln w="57150">
                <a:solidFill>
                  <a:srgbClr val="FFD300"/>
                </a:solidFill>
                <a:round/>
                <a:headEnd/>
                <a:tailEn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grpSp>
      </p:grpSp>
      <p:sp>
        <p:nvSpPr>
          <p:cNvPr id="55" name="Text Box 57">
            <a:extLst>
              <a:ext uri="{FF2B5EF4-FFF2-40B4-BE49-F238E27FC236}">
                <a16:creationId xmlns:a16="http://schemas.microsoft.com/office/drawing/2014/main" id="{57946AF2-BC1B-CCFC-B1CA-07D056696F9C}"/>
              </a:ext>
            </a:extLst>
          </p:cNvPr>
          <p:cNvSpPr txBox="1">
            <a:spLocks noChangeArrowheads="1"/>
          </p:cNvSpPr>
          <p:nvPr/>
        </p:nvSpPr>
        <p:spPr bwMode="auto">
          <a:xfrm>
            <a:off x="2577307" y="2326305"/>
            <a:ext cx="11512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r>
              <a:rPr lang="es-ES" altLang="es-ES" sz="1200" b="1">
                <a:solidFill>
                  <a:srgbClr val="3B3838"/>
                </a:solidFill>
                <a:ea typeface="Calibri" charset="0"/>
                <a:cs typeface="Calibri" charset="0"/>
              </a:rPr>
              <a:t>AO</a:t>
            </a:r>
            <a:r>
              <a:rPr lang="en-GB" altLang="es-ES" sz="1200" b="1">
                <a:solidFill>
                  <a:srgbClr val="3B3838"/>
                </a:solidFill>
                <a:ea typeface="Calibri" charset="0"/>
                <a:cs typeface="Calibri" charset="0"/>
              </a:rPr>
              <a:t> </a:t>
            </a:r>
          </a:p>
          <a:p>
            <a:r>
              <a:rPr lang="en-GB" altLang="es-ES" sz="1200" b="1">
                <a:solidFill>
                  <a:srgbClr val="3B3838"/>
                </a:solidFill>
                <a:ea typeface="Calibri" charset="0"/>
                <a:cs typeface="Calibri" charset="0"/>
              </a:rPr>
              <a:t>monoterap</a:t>
            </a:r>
            <a:r>
              <a:rPr lang="es-ES" altLang="es-ES" sz="1200" b="1">
                <a:solidFill>
                  <a:srgbClr val="3B3838"/>
                </a:solidFill>
                <a:ea typeface="Calibri" charset="0"/>
                <a:cs typeface="Calibri" charset="0"/>
              </a:rPr>
              <a:t>ia</a:t>
            </a:r>
            <a:endParaRPr lang="en-GB" altLang="es-ES" sz="1200" b="1">
              <a:solidFill>
                <a:srgbClr val="3B3838"/>
              </a:solidFill>
              <a:ea typeface="Calibri" charset="0"/>
              <a:cs typeface="Calibri" charset="0"/>
            </a:endParaRPr>
          </a:p>
        </p:txBody>
      </p:sp>
      <p:sp>
        <p:nvSpPr>
          <p:cNvPr id="56" name="Text Box 58">
            <a:extLst>
              <a:ext uri="{FF2B5EF4-FFF2-40B4-BE49-F238E27FC236}">
                <a16:creationId xmlns:a16="http://schemas.microsoft.com/office/drawing/2014/main" id="{8350944F-07B0-D32E-8496-1B3EEA84D9AA}"/>
              </a:ext>
            </a:extLst>
          </p:cNvPr>
          <p:cNvSpPr txBox="1">
            <a:spLocks noChangeArrowheads="1"/>
          </p:cNvSpPr>
          <p:nvPr/>
        </p:nvSpPr>
        <p:spPr bwMode="auto">
          <a:xfrm>
            <a:off x="2869088" y="3131167"/>
            <a:ext cx="11817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lgn="ctr"/>
            <a:r>
              <a:rPr lang="es-ES" altLang="es-ES" sz="1200" b="1" dirty="0">
                <a:solidFill>
                  <a:srgbClr val="3B3838"/>
                </a:solidFill>
                <a:ea typeface="Calibri" charset="0"/>
                <a:cs typeface="Calibri" charset="0"/>
              </a:rPr>
              <a:t>AO</a:t>
            </a:r>
            <a:endParaRPr lang="en-GB" altLang="es-ES" sz="1200" b="1" dirty="0">
              <a:solidFill>
                <a:srgbClr val="3B3838"/>
              </a:solidFill>
              <a:ea typeface="Calibri" charset="0"/>
              <a:cs typeface="Calibri" charset="0"/>
            </a:endParaRPr>
          </a:p>
          <a:p>
            <a:pPr algn="ctr"/>
            <a:r>
              <a:rPr lang="en-GB" altLang="es-ES" sz="1200" b="1" dirty="0" err="1">
                <a:solidFill>
                  <a:srgbClr val="3B3838"/>
                </a:solidFill>
                <a:ea typeface="Calibri" charset="0"/>
                <a:cs typeface="Calibri" charset="0"/>
              </a:rPr>
              <a:t>combina</a:t>
            </a:r>
            <a:r>
              <a:rPr lang="es-ES" altLang="es-ES" sz="1200" b="1" dirty="0" err="1">
                <a:solidFill>
                  <a:srgbClr val="3B3838"/>
                </a:solidFill>
                <a:ea typeface="Calibri" charset="0"/>
                <a:cs typeface="Calibri" charset="0"/>
              </a:rPr>
              <a:t>ción</a:t>
            </a:r>
            <a:endParaRPr lang="en-GB" altLang="es-ES" sz="1200" b="1" dirty="0">
              <a:solidFill>
                <a:srgbClr val="3B3838"/>
              </a:solidFill>
              <a:ea typeface="Calibri" charset="0"/>
              <a:cs typeface="Calibri" charset="0"/>
            </a:endParaRPr>
          </a:p>
        </p:txBody>
      </p:sp>
      <p:sp>
        <p:nvSpPr>
          <p:cNvPr id="57" name="Text Box 59">
            <a:extLst>
              <a:ext uri="{FF2B5EF4-FFF2-40B4-BE49-F238E27FC236}">
                <a16:creationId xmlns:a16="http://schemas.microsoft.com/office/drawing/2014/main" id="{43D75B05-DA1D-E9B6-76C7-F2E0F18F66CA}"/>
              </a:ext>
            </a:extLst>
          </p:cNvPr>
          <p:cNvSpPr txBox="1">
            <a:spLocks noChangeArrowheads="1"/>
          </p:cNvSpPr>
          <p:nvPr/>
        </p:nvSpPr>
        <p:spPr bwMode="auto">
          <a:xfrm>
            <a:off x="5036343" y="3143866"/>
            <a:ext cx="987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lgn="ctr"/>
            <a:r>
              <a:rPr lang="es-ES" altLang="es-ES" sz="1200" b="1">
                <a:solidFill>
                  <a:srgbClr val="3B3838"/>
                </a:solidFill>
                <a:ea typeface="Calibri" charset="0"/>
                <a:cs typeface="Calibri" charset="0"/>
              </a:rPr>
              <a:t>AO</a:t>
            </a:r>
            <a:r>
              <a:rPr lang="en-GB" altLang="es-ES" sz="1200" b="1">
                <a:solidFill>
                  <a:srgbClr val="3B3838"/>
                </a:solidFill>
                <a:ea typeface="Calibri" charset="0"/>
                <a:cs typeface="Calibri" charset="0"/>
              </a:rPr>
              <a:t> </a:t>
            </a:r>
          </a:p>
          <a:p>
            <a:pPr algn="ctr"/>
            <a:r>
              <a:rPr lang="es-ES" altLang="es-ES" sz="1200" b="1">
                <a:solidFill>
                  <a:srgbClr val="3B3838"/>
                </a:solidFill>
                <a:ea typeface="Calibri" charset="0"/>
                <a:cs typeface="Calibri" charset="0"/>
              </a:rPr>
              <a:t>titulación</a:t>
            </a:r>
            <a:endParaRPr lang="en-GB" altLang="es-ES" sz="1200" b="1">
              <a:solidFill>
                <a:srgbClr val="3B3838"/>
              </a:solidFill>
              <a:ea typeface="Calibri" charset="0"/>
              <a:cs typeface="Calibri" charset="0"/>
            </a:endParaRPr>
          </a:p>
        </p:txBody>
      </p:sp>
      <p:sp>
        <p:nvSpPr>
          <p:cNvPr id="58" name="Text Box 60">
            <a:extLst>
              <a:ext uri="{FF2B5EF4-FFF2-40B4-BE49-F238E27FC236}">
                <a16:creationId xmlns:a16="http://schemas.microsoft.com/office/drawing/2014/main" id="{17645B9E-78B1-D6A9-524A-718A05821966}"/>
              </a:ext>
            </a:extLst>
          </p:cNvPr>
          <p:cNvSpPr txBox="1">
            <a:spLocks noChangeArrowheads="1"/>
          </p:cNvSpPr>
          <p:nvPr/>
        </p:nvSpPr>
        <p:spPr bwMode="auto">
          <a:xfrm>
            <a:off x="6259934" y="3143867"/>
            <a:ext cx="1192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lgn="ctr"/>
            <a:r>
              <a:rPr lang="es-ES" altLang="es-ES" sz="1200" b="1">
                <a:solidFill>
                  <a:srgbClr val="3B3838"/>
                </a:solidFill>
                <a:ea typeface="Calibri" charset="0"/>
                <a:cs typeface="Calibri" charset="0"/>
              </a:rPr>
              <a:t>AO</a:t>
            </a:r>
            <a:r>
              <a:rPr lang="en-GB" altLang="es-ES" sz="1200" b="1">
                <a:solidFill>
                  <a:srgbClr val="3B3838"/>
                </a:solidFill>
                <a:ea typeface="Calibri" charset="0"/>
                <a:cs typeface="Calibri" charset="0"/>
              </a:rPr>
              <a:t> + </a:t>
            </a:r>
            <a:br>
              <a:rPr lang="en-GB" altLang="es-ES" sz="1200" b="1">
                <a:solidFill>
                  <a:srgbClr val="3B3838"/>
                </a:solidFill>
                <a:ea typeface="Calibri" charset="0"/>
                <a:cs typeface="Calibri" charset="0"/>
              </a:rPr>
            </a:br>
            <a:r>
              <a:rPr lang="es-ES" altLang="es-ES" sz="1200" b="1">
                <a:solidFill>
                  <a:srgbClr val="3B3838"/>
                </a:solidFill>
                <a:ea typeface="Calibri" charset="0"/>
                <a:cs typeface="Calibri" charset="0"/>
              </a:rPr>
              <a:t>insulina </a:t>
            </a:r>
            <a:r>
              <a:rPr lang="en-GB" altLang="es-ES" sz="1200" b="1">
                <a:solidFill>
                  <a:srgbClr val="3B3838"/>
                </a:solidFill>
                <a:ea typeface="Calibri" charset="0"/>
                <a:cs typeface="Calibri" charset="0"/>
              </a:rPr>
              <a:t>basal</a:t>
            </a:r>
          </a:p>
        </p:txBody>
      </p:sp>
      <p:sp>
        <p:nvSpPr>
          <p:cNvPr id="59" name="Rectangle 61">
            <a:extLst>
              <a:ext uri="{FF2B5EF4-FFF2-40B4-BE49-F238E27FC236}">
                <a16:creationId xmlns:a16="http://schemas.microsoft.com/office/drawing/2014/main" id="{0D586D9F-EF9C-F97D-D0D2-0E0B98B95406}"/>
              </a:ext>
            </a:extLst>
          </p:cNvPr>
          <p:cNvSpPr>
            <a:spLocks noChangeArrowheads="1"/>
          </p:cNvSpPr>
          <p:nvPr/>
        </p:nvSpPr>
        <p:spPr bwMode="auto">
          <a:xfrm>
            <a:off x="7701607" y="3356621"/>
            <a:ext cx="851194"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1" rIns="90487" bIns="44451">
            <a:spAutoFit/>
          </a:bodyP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pPr algn="ctr">
              <a:spcBef>
                <a:spcPct val="50000"/>
              </a:spcBef>
            </a:pPr>
            <a:r>
              <a:rPr lang="es-ES" altLang="es-ES" sz="1200" b="1" dirty="0">
                <a:solidFill>
                  <a:srgbClr val="3B3838"/>
                </a:solidFill>
                <a:ea typeface="Calibri" charset="0"/>
                <a:cs typeface="Calibri" charset="0"/>
              </a:rPr>
              <a:t>AO</a:t>
            </a:r>
            <a:r>
              <a:rPr lang="en-GB" altLang="es-ES" sz="1200" b="1" dirty="0">
                <a:solidFill>
                  <a:srgbClr val="3B3838"/>
                </a:solidFill>
                <a:ea typeface="Calibri" charset="0"/>
                <a:cs typeface="Calibri" charset="0"/>
              </a:rPr>
              <a:t>+ </a:t>
            </a:r>
            <a:r>
              <a:rPr lang="es-ES" altLang="es-ES" sz="1200" b="1" dirty="0">
                <a:solidFill>
                  <a:srgbClr val="3B3838"/>
                </a:solidFill>
                <a:ea typeface="Calibri" charset="0"/>
                <a:cs typeface="Calibri" charset="0"/>
              </a:rPr>
              <a:t>MDI</a:t>
            </a:r>
            <a:endParaRPr lang="en-GB" altLang="es-ES" sz="1200" b="1" dirty="0">
              <a:solidFill>
                <a:srgbClr val="3B3838"/>
              </a:solidFill>
              <a:ea typeface="Calibri" charset="0"/>
              <a:cs typeface="Calibri" charset="0"/>
            </a:endParaRPr>
          </a:p>
        </p:txBody>
      </p:sp>
      <p:sp>
        <p:nvSpPr>
          <p:cNvPr id="60" name="Line 62">
            <a:extLst>
              <a:ext uri="{FF2B5EF4-FFF2-40B4-BE49-F238E27FC236}">
                <a16:creationId xmlns:a16="http://schemas.microsoft.com/office/drawing/2014/main" id="{4E7D749D-7CED-7331-5B4B-3876CEFDE8AD}"/>
              </a:ext>
            </a:extLst>
          </p:cNvPr>
          <p:cNvSpPr>
            <a:spLocks noChangeShapeType="1"/>
          </p:cNvSpPr>
          <p:nvPr/>
        </p:nvSpPr>
        <p:spPr bwMode="auto">
          <a:xfrm>
            <a:off x="2807493" y="2800966"/>
            <a:ext cx="0" cy="457200"/>
          </a:xfrm>
          <a:prstGeom prst="line">
            <a:avLst/>
          </a:prstGeom>
          <a:noFill/>
          <a:ln w="25400">
            <a:solidFill>
              <a:srgbClr val="3B3838"/>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s-ES_tradnl" sz="2400">
              <a:solidFill>
                <a:srgbClr val="3B3838"/>
              </a:solidFill>
            </a:endParaRPr>
          </a:p>
        </p:txBody>
      </p:sp>
      <p:pic>
        <p:nvPicPr>
          <p:cNvPr id="61" name="Picture 85">
            <a:extLst>
              <a:ext uri="{FF2B5EF4-FFF2-40B4-BE49-F238E27FC236}">
                <a16:creationId xmlns:a16="http://schemas.microsoft.com/office/drawing/2014/main" id="{8CA4E1E8-C71D-E218-A55C-D2CCE197434C}"/>
              </a:ext>
            </a:extLst>
          </p:cNvPr>
          <p:cNvPicPr>
            <a:picLocks noChangeAspect="1" noChangeArrowheads="1"/>
          </p:cNvPicPr>
          <p:nvPr/>
        </p:nvPicPr>
        <p:blipFill>
          <a:blip r:embed="rId2">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3121819" y="2238991"/>
            <a:ext cx="174625" cy="258763"/>
          </a:xfrm>
          <a:prstGeom prst="rect">
            <a:avLst/>
          </a:prstGeom>
          <a:noFill/>
          <a:ln>
            <a:noFill/>
          </a:ln>
          <a:effectLst>
            <a:outerShdw blurRad="63500" dist="53882" dir="2700000"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86">
            <a:extLst>
              <a:ext uri="{FF2B5EF4-FFF2-40B4-BE49-F238E27FC236}">
                <a16:creationId xmlns:a16="http://schemas.microsoft.com/office/drawing/2014/main" id="{E831EEB8-0D65-15B6-29DD-74C231EFCFB7}"/>
              </a:ext>
            </a:extLst>
          </p:cNvPr>
          <p:cNvGrpSpPr>
            <a:grpSpLocks/>
          </p:cNvGrpSpPr>
          <p:nvPr/>
        </p:nvGrpSpPr>
        <p:grpSpPr bwMode="auto">
          <a:xfrm>
            <a:off x="5379243" y="2748579"/>
            <a:ext cx="285751" cy="244475"/>
            <a:chOff x="2283" y="947"/>
            <a:chExt cx="236" cy="194"/>
          </a:xfrm>
        </p:grpSpPr>
        <p:sp>
          <p:nvSpPr>
            <p:cNvPr id="63" name="AutoShape 87">
              <a:extLst>
                <a:ext uri="{FF2B5EF4-FFF2-40B4-BE49-F238E27FC236}">
                  <a16:creationId xmlns:a16="http://schemas.microsoft.com/office/drawing/2014/main" id="{BAA185D5-282F-EFB8-5225-AF97B1B72BE0}"/>
                </a:ext>
              </a:extLst>
            </p:cNvPr>
            <p:cNvSpPr>
              <a:spLocks noChangeArrowheads="1"/>
            </p:cNvSpPr>
            <p:nvPr/>
          </p:nvSpPr>
          <p:spPr bwMode="auto">
            <a:xfrm>
              <a:off x="2370" y="947"/>
              <a:ext cx="149" cy="193"/>
            </a:xfrm>
            <a:prstGeom prst="upArrow">
              <a:avLst>
                <a:gd name="adj1" fmla="val 56546"/>
                <a:gd name="adj2" fmla="val 58484"/>
              </a:avLst>
            </a:prstGeom>
            <a:solidFill>
              <a:srgbClr val="800000"/>
            </a:solidFill>
            <a:ln w="9525">
              <a:noFill/>
              <a:miter lim="800000"/>
              <a:headEnd/>
              <a:tailEnd/>
            </a:ln>
          </p:spPr>
          <p:txBody>
            <a:bodyPr wrap="none" anchor="ctr"/>
            <a:lstStyle>
              <a:lvl1pPr>
                <a:defRPr>
                  <a:solidFill>
                    <a:schemeClr val="tx1"/>
                  </a:solidFill>
                  <a:latin typeface="Century Gothic" charset="0"/>
                </a:defRPr>
              </a:lvl1pPr>
              <a:lvl2pPr marL="742950" indent="-285750">
                <a:defRPr>
                  <a:solidFill>
                    <a:schemeClr val="tx1"/>
                  </a:solidFill>
                  <a:latin typeface="Century Gothic" charset="0"/>
                </a:defRPr>
              </a:lvl2pPr>
              <a:lvl3pPr marL="1143000" indent="-228600">
                <a:defRPr>
                  <a:solidFill>
                    <a:schemeClr val="tx1"/>
                  </a:solidFill>
                  <a:latin typeface="Century Gothic" charset="0"/>
                </a:defRPr>
              </a:lvl3pPr>
              <a:lvl4pPr marL="1600200" indent="-228600">
                <a:defRPr>
                  <a:solidFill>
                    <a:schemeClr val="tx1"/>
                  </a:solidFill>
                  <a:latin typeface="Century Gothic" charset="0"/>
                </a:defRPr>
              </a:lvl4pPr>
              <a:lvl5pPr marL="2057400" indent="-228600">
                <a:defRPr>
                  <a:solidFill>
                    <a:schemeClr val="tx1"/>
                  </a:solidFill>
                  <a:latin typeface="Century Gothic" charset="0"/>
                </a:defRPr>
              </a:lvl5pPr>
              <a:lvl6pPr marL="2514600" indent="-228600" eaLnBrk="0" fontAlgn="base" hangingPunct="0">
                <a:spcBef>
                  <a:spcPct val="0"/>
                </a:spcBef>
                <a:spcAft>
                  <a:spcPct val="0"/>
                </a:spcAft>
                <a:defRPr>
                  <a:solidFill>
                    <a:schemeClr val="tx1"/>
                  </a:solidFill>
                  <a:latin typeface="Century Gothic" charset="0"/>
                </a:defRPr>
              </a:lvl6pPr>
              <a:lvl7pPr marL="2971800" indent="-228600" eaLnBrk="0" fontAlgn="base" hangingPunct="0">
                <a:spcBef>
                  <a:spcPct val="0"/>
                </a:spcBef>
                <a:spcAft>
                  <a:spcPct val="0"/>
                </a:spcAft>
                <a:defRPr>
                  <a:solidFill>
                    <a:schemeClr val="tx1"/>
                  </a:solidFill>
                  <a:latin typeface="Century Gothic" charset="0"/>
                </a:defRPr>
              </a:lvl7pPr>
              <a:lvl8pPr marL="3429000" indent="-228600" eaLnBrk="0" fontAlgn="base" hangingPunct="0">
                <a:spcBef>
                  <a:spcPct val="0"/>
                </a:spcBef>
                <a:spcAft>
                  <a:spcPct val="0"/>
                </a:spcAft>
                <a:defRPr>
                  <a:solidFill>
                    <a:schemeClr val="tx1"/>
                  </a:solidFill>
                  <a:latin typeface="Century Gothic" charset="0"/>
                </a:defRPr>
              </a:lvl8pPr>
              <a:lvl9pPr marL="3886200" indent="-228600" eaLnBrk="0" fontAlgn="base" hangingPunct="0">
                <a:spcBef>
                  <a:spcPct val="0"/>
                </a:spcBef>
                <a:spcAft>
                  <a:spcPct val="0"/>
                </a:spcAft>
                <a:defRPr>
                  <a:solidFill>
                    <a:schemeClr val="tx1"/>
                  </a:solidFill>
                  <a:latin typeface="Century Gothic" charset="0"/>
                </a:defRPr>
              </a:lvl9pPr>
            </a:lstStyle>
            <a:p>
              <a:endParaRPr lang="en-GB" altLang="en-US" sz="1200">
                <a:solidFill>
                  <a:srgbClr val="3B3838"/>
                </a:solidFill>
                <a:effectLst>
                  <a:outerShdw blurRad="38100" dist="38100" dir="2700000" algn="tl">
                    <a:srgbClr val="FFFFFF"/>
                  </a:outerShdw>
                </a:effectLst>
                <a:ea typeface="Calibri" charset="0"/>
                <a:cs typeface="Calibri" charset="0"/>
              </a:endParaRPr>
            </a:p>
          </p:txBody>
        </p:sp>
        <p:pic>
          <p:nvPicPr>
            <p:cNvPr id="64" name="Picture 88">
              <a:extLst>
                <a:ext uri="{FF2B5EF4-FFF2-40B4-BE49-F238E27FC236}">
                  <a16:creationId xmlns:a16="http://schemas.microsoft.com/office/drawing/2014/main" id="{D9526EB4-75C1-1E5D-358D-AB145A274D53}"/>
                </a:ext>
              </a:extLst>
            </p:cNvPr>
            <p:cNvPicPr>
              <a:picLocks noChangeAspect="1" noChangeArrowheads="1"/>
            </p:cNvPicPr>
            <p:nvPr/>
          </p:nvPicPr>
          <p:blipFill>
            <a:blip r:embed="rId3">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2283" y="953"/>
              <a:ext cx="134" cy="188"/>
            </a:xfrm>
            <a:prstGeom prst="rect">
              <a:avLst/>
            </a:prstGeom>
            <a:noFill/>
            <a:ln>
              <a:noFill/>
            </a:ln>
            <a:effectLst>
              <a:outerShdw blurRad="63500" dist="57501" dir="1676261"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 name="Group 89">
            <a:extLst>
              <a:ext uri="{FF2B5EF4-FFF2-40B4-BE49-F238E27FC236}">
                <a16:creationId xmlns:a16="http://schemas.microsoft.com/office/drawing/2014/main" id="{FBE6D67F-DFEF-DCBA-AD64-020A02EC8B66}"/>
              </a:ext>
            </a:extLst>
          </p:cNvPr>
          <p:cNvGrpSpPr>
            <a:grpSpLocks/>
          </p:cNvGrpSpPr>
          <p:nvPr/>
        </p:nvGrpSpPr>
        <p:grpSpPr bwMode="auto">
          <a:xfrm>
            <a:off x="3559967" y="2675554"/>
            <a:ext cx="295275" cy="339725"/>
            <a:chOff x="3039" y="945"/>
            <a:chExt cx="216" cy="240"/>
          </a:xfrm>
        </p:grpSpPr>
        <p:pic>
          <p:nvPicPr>
            <p:cNvPr id="66" name="Picture 90">
              <a:extLst>
                <a:ext uri="{FF2B5EF4-FFF2-40B4-BE49-F238E27FC236}">
                  <a16:creationId xmlns:a16="http://schemas.microsoft.com/office/drawing/2014/main" id="{CE2A0B50-ED8C-159E-DB82-EDE670E6FF80}"/>
                </a:ext>
              </a:extLst>
            </p:cNvPr>
            <p:cNvPicPr>
              <a:picLocks noChangeAspect="1" noChangeArrowheads="1"/>
            </p:cNvPicPr>
            <p:nvPr/>
          </p:nvPicPr>
          <p:blipFill>
            <a:blip r:embed="rId4">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3087" y="945"/>
              <a:ext cx="168" cy="240"/>
            </a:xfrm>
            <a:prstGeom prst="rect">
              <a:avLst/>
            </a:prstGeom>
            <a:noFill/>
            <a:ln>
              <a:noFill/>
            </a:ln>
            <a:effectLst>
              <a:outerShdw blurRad="63500" dist="63500" dir="2212194"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91">
              <a:extLst>
                <a:ext uri="{FF2B5EF4-FFF2-40B4-BE49-F238E27FC236}">
                  <a16:creationId xmlns:a16="http://schemas.microsoft.com/office/drawing/2014/main" id="{09C75B22-4C07-A3C9-E991-FC41BADBA231}"/>
                </a:ext>
              </a:extLst>
            </p:cNvPr>
            <p:cNvPicPr>
              <a:picLocks noChangeAspect="1" noChangeArrowheads="1"/>
            </p:cNvPicPr>
            <p:nvPr/>
          </p:nvPicPr>
          <p:blipFill>
            <a:blip r:embed="rId5" cstate="print">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3039" y="963"/>
              <a:ext cx="118" cy="169"/>
            </a:xfrm>
            <a:prstGeom prst="rect">
              <a:avLst/>
            </a:prstGeom>
            <a:noFill/>
            <a:ln>
              <a:noFill/>
            </a:ln>
            <a:effectLst>
              <a:outerShdw blurRad="63500" dist="53882" dir="2700000"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92">
            <a:extLst>
              <a:ext uri="{FF2B5EF4-FFF2-40B4-BE49-F238E27FC236}">
                <a16:creationId xmlns:a16="http://schemas.microsoft.com/office/drawing/2014/main" id="{4318D07B-8F19-219A-4576-D24010114FC8}"/>
              </a:ext>
            </a:extLst>
          </p:cNvPr>
          <p:cNvGrpSpPr>
            <a:grpSpLocks/>
          </p:cNvGrpSpPr>
          <p:nvPr/>
        </p:nvGrpSpPr>
        <p:grpSpPr bwMode="auto">
          <a:xfrm>
            <a:off x="6615905" y="2531092"/>
            <a:ext cx="488951" cy="341313"/>
            <a:chOff x="3773" y="956"/>
            <a:chExt cx="384" cy="258"/>
          </a:xfrm>
        </p:grpSpPr>
        <p:pic>
          <p:nvPicPr>
            <p:cNvPr id="69" name="Picture 93">
              <a:extLst>
                <a:ext uri="{FF2B5EF4-FFF2-40B4-BE49-F238E27FC236}">
                  <a16:creationId xmlns:a16="http://schemas.microsoft.com/office/drawing/2014/main" id="{015D4699-3285-AFED-D13D-2EB2CFF027D1}"/>
                </a:ext>
              </a:extLst>
            </p:cNvPr>
            <p:cNvPicPr>
              <a:picLocks noChangeAspect="1" noChangeArrowheads="1"/>
            </p:cNvPicPr>
            <p:nvPr/>
          </p:nvPicPr>
          <p:blipFill>
            <a:blip r:embed="rId6">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3977" y="960"/>
              <a:ext cx="180" cy="254"/>
            </a:xfrm>
            <a:prstGeom prst="rect">
              <a:avLst/>
            </a:prstGeom>
            <a:noFill/>
            <a:ln>
              <a:noFill/>
            </a:ln>
            <a:effectLst>
              <a:outerShdw blurRad="63500" dist="63500" dir="2212194"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94">
              <a:extLst>
                <a:ext uri="{FF2B5EF4-FFF2-40B4-BE49-F238E27FC236}">
                  <a16:creationId xmlns:a16="http://schemas.microsoft.com/office/drawing/2014/main" id="{0FEC3989-4571-BDB7-7A85-7B4D9B7745A0}"/>
                </a:ext>
              </a:extLst>
            </p:cNvPr>
            <p:cNvPicPr>
              <a:picLocks noChangeAspect="1" noChangeArrowheads="1"/>
            </p:cNvPicPr>
            <p:nvPr/>
          </p:nvPicPr>
          <p:blipFill>
            <a:blip r:embed="rId7">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3822" y="956"/>
              <a:ext cx="171" cy="241"/>
            </a:xfrm>
            <a:prstGeom prst="rect">
              <a:avLst/>
            </a:prstGeom>
            <a:noFill/>
            <a:ln>
              <a:noFill/>
            </a:ln>
            <a:effectLst>
              <a:outerShdw blurRad="63500" dist="63500" dir="2212194"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95">
              <a:extLst>
                <a:ext uri="{FF2B5EF4-FFF2-40B4-BE49-F238E27FC236}">
                  <a16:creationId xmlns:a16="http://schemas.microsoft.com/office/drawing/2014/main" id="{0D882C43-3120-8F8C-8B89-472E7B2DE1F2}"/>
                </a:ext>
              </a:extLst>
            </p:cNvPr>
            <p:cNvPicPr>
              <a:picLocks noChangeAspect="1" noChangeArrowheads="1"/>
            </p:cNvPicPr>
            <p:nvPr/>
          </p:nvPicPr>
          <p:blipFill>
            <a:blip r:embed="rId8" cstate="print">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3773" y="962"/>
              <a:ext cx="118" cy="170"/>
            </a:xfrm>
            <a:prstGeom prst="rect">
              <a:avLst/>
            </a:prstGeom>
            <a:noFill/>
            <a:ln>
              <a:noFill/>
            </a:ln>
            <a:effectLst>
              <a:outerShdw blurRad="63500" dist="53882" dir="2700000"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 name="Group 96">
            <a:extLst>
              <a:ext uri="{FF2B5EF4-FFF2-40B4-BE49-F238E27FC236}">
                <a16:creationId xmlns:a16="http://schemas.microsoft.com/office/drawing/2014/main" id="{AA0BC32C-10A2-CC91-4601-1A70A24AB5E0}"/>
              </a:ext>
            </a:extLst>
          </p:cNvPr>
          <p:cNvGrpSpPr>
            <a:grpSpLocks/>
          </p:cNvGrpSpPr>
          <p:nvPr/>
        </p:nvGrpSpPr>
        <p:grpSpPr bwMode="auto">
          <a:xfrm>
            <a:off x="7852568" y="2531091"/>
            <a:ext cx="673100" cy="369888"/>
            <a:chOff x="4776" y="922"/>
            <a:chExt cx="537" cy="284"/>
          </a:xfrm>
        </p:grpSpPr>
        <p:pic>
          <p:nvPicPr>
            <p:cNvPr id="73" name="Picture 97">
              <a:extLst>
                <a:ext uri="{FF2B5EF4-FFF2-40B4-BE49-F238E27FC236}">
                  <a16:creationId xmlns:a16="http://schemas.microsoft.com/office/drawing/2014/main" id="{12D9C02C-968B-20D5-FD3F-3A286D882241}"/>
                </a:ext>
              </a:extLst>
            </p:cNvPr>
            <p:cNvPicPr>
              <a:picLocks noChangeAspect="1" noChangeArrowheads="1"/>
            </p:cNvPicPr>
            <p:nvPr/>
          </p:nvPicPr>
          <p:blipFill>
            <a:blip r:embed="rId9" cstate="print">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4953" y="922"/>
              <a:ext cx="172" cy="262"/>
            </a:xfrm>
            <a:prstGeom prst="rect">
              <a:avLst/>
            </a:prstGeom>
            <a:noFill/>
            <a:ln>
              <a:noFill/>
            </a:ln>
            <a:effectLst>
              <a:outerShdw blurRad="63500" dist="63500" dir="2212194"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98">
              <a:extLst>
                <a:ext uri="{FF2B5EF4-FFF2-40B4-BE49-F238E27FC236}">
                  <a16:creationId xmlns:a16="http://schemas.microsoft.com/office/drawing/2014/main" id="{23F0C14F-07BA-91FD-FDF3-7EB25AB6BE93}"/>
                </a:ext>
              </a:extLst>
            </p:cNvPr>
            <p:cNvPicPr>
              <a:picLocks noChangeAspect="1" noChangeArrowheads="1"/>
            </p:cNvPicPr>
            <p:nvPr/>
          </p:nvPicPr>
          <p:blipFill>
            <a:blip r:embed="rId10">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5046" y="922"/>
              <a:ext cx="175" cy="262"/>
            </a:xfrm>
            <a:prstGeom prst="rect">
              <a:avLst/>
            </a:prstGeom>
            <a:noFill/>
            <a:ln>
              <a:noFill/>
            </a:ln>
            <a:effectLst>
              <a:outerShdw blurRad="63500" dist="63500" dir="2212194"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99">
              <a:extLst>
                <a:ext uri="{FF2B5EF4-FFF2-40B4-BE49-F238E27FC236}">
                  <a16:creationId xmlns:a16="http://schemas.microsoft.com/office/drawing/2014/main" id="{CFBE071F-1911-DC0A-92D4-A7381A7B6ADD}"/>
                </a:ext>
              </a:extLst>
            </p:cNvPr>
            <p:cNvPicPr>
              <a:picLocks noChangeAspect="1" noChangeArrowheads="1"/>
            </p:cNvPicPr>
            <p:nvPr/>
          </p:nvPicPr>
          <p:blipFill>
            <a:blip r:embed="rId10">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5139" y="922"/>
              <a:ext cx="174" cy="262"/>
            </a:xfrm>
            <a:prstGeom prst="rect">
              <a:avLst/>
            </a:prstGeom>
            <a:noFill/>
            <a:ln>
              <a:noFill/>
            </a:ln>
            <a:effectLst>
              <a:outerShdw blurRad="63500" dist="63500" dir="2212194"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00">
              <a:extLst>
                <a:ext uri="{FF2B5EF4-FFF2-40B4-BE49-F238E27FC236}">
                  <a16:creationId xmlns:a16="http://schemas.microsoft.com/office/drawing/2014/main" id="{1FB66237-28EB-0F60-1B9A-CBAD615D9E38}"/>
                </a:ext>
              </a:extLst>
            </p:cNvPr>
            <p:cNvPicPr>
              <a:picLocks noChangeAspect="1" noChangeArrowheads="1"/>
            </p:cNvPicPr>
            <p:nvPr/>
          </p:nvPicPr>
          <p:blipFill>
            <a:blip r:embed="rId11">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4823" y="959"/>
              <a:ext cx="163" cy="247"/>
            </a:xfrm>
            <a:prstGeom prst="rect">
              <a:avLst/>
            </a:prstGeom>
            <a:noFill/>
            <a:ln>
              <a:noFill/>
            </a:ln>
            <a:effectLst>
              <a:outerShdw blurRad="63500" dist="63500" dir="2212194"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01">
              <a:extLst>
                <a:ext uri="{FF2B5EF4-FFF2-40B4-BE49-F238E27FC236}">
                  <a16:creationId xmlns:a16="http://schemas.microsoft.com/office/drawing/2014/main" id="{74DEDDFA-964C-30C1-00ED-C7D9AC18569B}"/>
                </a:ext>
              </a:extLst>
            </p:cNvPr>
            <p:cNvPicPr>
              <a:picLocks noChangeAspect="1" noChangeArrowheads="1"/>
            </p:cNvPicPr>
            <p:nvPr/>
          </p:nvPicPr>
          <p:blipFill>
            <a:blip r:embed="rId12">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a:off x="4776" y="960"/>
              <a:ext cx="117" cy="172"/>
            </a:xfrm>
            <a:prstGeom prst="rect">
              <a:avLst/>
            </a:prstGeom>
            <a:noFill/>
            <a:ln>
              <a:noFill/>
            </a:ln>
            <a:effectLst>
              <a:outerShdw blurRad="63500" dist="46662" dir="3284183" algn="ctr" rotWithShape="0">
                <a:srgbClr val="00274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 name="Group 81">
            <a:extLst>
              <a:ext uri="{FF2B5EF4-FFF2-40B4-BE49-F238E27FC236}">
                <a16:creationId xmlns:a16="http://schemas.microsoft.com/office/drawing/2014/main" id="{17181205-1482-5C2C-F370-BA9BE1CCACDD}"/>
              </a:ext>
            </a:extLst>
          </p:cNvPr>
          <p:cNvGrpSpPr>
            <a:grpSpLocks/>
          </p:cNvGrpSpPr>
          <p:nvPr/>
        </p:nvGrpSpPr>
        <p:grpSpPr bwMode="auto">
          <a:xfrm>
            <a:off x="2406277" y="1292841"/>
            <a:ext cx="531813" cy="495300"/>
            <a:chOff x="807" y="717"/>
            <a:chExt cx="351" cy="326"/>
          </a:xfrm>
        </p:grpSpPr>
        <p:pic>
          <p:nvPicPr>
            <p:cNvPr id="79" name="Picture 76">
              <a:extLst>
                <a:ext uri="{FF2B5EF4-FFF2-40B4-BE49-F238E27FC236}">
                  <a16:creationId xmlns:a16="http://schemas.microsoft.com/office/drawing/2014/main" id="{D2856FD8-EA85-5BC0-D209-A3851858F8A3}"/>
                </a:ext>
              </a:extLst>
            </p:cNvPr>
            <p:cNvPicPr>
              <a:picLocks noChangeAspect="1" noChangeArrowheads="1"/>
            </p:cNvPicPr>
            <p:nvPr/>
          </p:nvPicPr>
          <p:blipFill>
            <a:blip r:embed="rId13">
              <a:clrChange>
                <a:clrFrom>
                  <a:srgbClr val="003466"/>
                </a:clrFrom>
                <a:clrTo>
                  <a:srgbClr val="003466">
                    <a:alpha val="0"/>
                  </a:srgbClr>
                </a:clrTo>
              </a:clrChange>
              <a:extLst>
                <a:ext uri="{28A0092B-C50C-407E-A947-70E740481C1C}">
                  <a14:useLocalDpi xmlns:a14="http://schemas.microsoft.com/office/drawing/2010/main" val="0"/>
                </a:ext>
              </a:extLst>
            </a:blip>
            <a:srcRect/>
            <a:stretch>
              <a:fillRect/>
            </a:stretch>
          </p:blipFill>
          <p:spPr bwMode="auto">
            <a:xfrm rot="956723">
              <a:off x="924" y="717"/>
              <a:ext cx="23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83">
              <a:extLst>
                <a:ext uri="{FF2B5EF4-FFF2-40B4-BE49-F238E27FC236}">
                  <a16:creationId xmlns:a16="http://schemas.microsoft.com/office/drawing/2014/main" id="{C18C99E9-D621-2C29-5E65-07C06D1B5BBD}"/>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r="89680" b="78342"/>
            <a:stretch>
              <a:fillRect/>
            </a:stretch>
          </p:blipFill>
          <p:spPr bwMode="auto">
            <a:xfrm rot="1015706">
              <a:off x="807" y="737"/>
              <a:ext cx="1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 name="Título 1">
            <a:extLst>
              <a:ext uri="{FF2B5EF4-FFF2-40B4-BE49-F238E27FC236}">
                <a16:creationId xmlns:a16="http://schemas.microsoft.com/office/drawing/2014/main" id="{4E2FBDE7-8162-1613-4847-459F14BFC33C}"/>
              </a:ext>
            </a:extLst>
          </p:cNvPr>
          <p:cNvSpPr txBox="1">
            <a:spLocks/>
          </p:cNvSpPr>
          <p:nvPr/>
        </p:nvSpPr>
        <p:spPr>
          <a:xfrm>
            <a:off x="358328" y="364782"/>
            <a:ext cx="11409405" cy="672943"/>
          </a:xfrm>
          <a:prstGeom prst="rect">
            <a:avLst/>
          </a:prstGeom>
        </p:spPr>
        <p:txBody>
          <a:bodyPr/>
          <a:lstStyle>
            <a:lvl1pPr algn="l" defTabSz="914400" rtl="0" eaLnBrk="1" latinLnBrk="0" hangingPunct="1">
              <a:lnSpc>
                <a:spcPct val="90000"/>
              </a:lnSpc>
              <a:spcBef>
                <a:spcPct val="0"/>
              </a:spcBef>
              <a:buNone/>
              <a:defRPr sz="3500" b="1" kern="1200">
                <a:solidFill>
                  <a:srgbClr val="002754"/>
                </a:solidFill>
                <a:latin typeface="Arial" charset="0"/>
                <a:ea typeface="Arial" charset="0"/>
                <a:cs typeface="Arial" charset="0"/>
              </a:defRPr>
            </a:lvl1pPr>
          </a:lstStyle>
          <a:p>
            <a:r>
              <a:rPr lang="es-ES_tradnl" sz="3200" dirty="0"/>
              <a:t>INTERVENCI</a:t>
            </a:r>
            <a:r>
              <a:rPr lang="es-ES" sz="3200" dirty="0" err="1"/>
              <a:t>Ó</a:t>
            </a:r>
            <a:r>
              <a:rPr lang="es-ES_tradnl" sz="3200" dirty="0"/>
              <a:t>N M</a:t>
            </a:r>
            <a:r>
              <a:rPr lang="es-ES" sz="3200" dirty="0"/>
              <a:t>Á</a:t>
            </a:r>
            <a:r>
              <a:rPr lang="es-ES_tradnl" sz="3200" dirty="0"/>
              <a:t>S TEMPRANA Y AGRESIVA</a:t>
            </a:r>
          </a:p>
        </p:txBody>
      </p:sp>
      <p:sp>
        <p:nvSpPr>
          <p:cNvPr id="82" name="Marcador de contenido 4">
            <a:extLst>
              <a:ext uri="{FF2B5EF4-FFF2-40B4-BE49-F238E27FC236}">
                <a16:creationId xmlns:a16="http://schemas.microsoft.com/office/drawing/2014/main" id="{AB6BAA18-1FC6-CA6D-100A-99E585348D58}"/>
              </a:ext>
            </a:extLst>
          </p:cNvPr>
          <p:cNvSpPr txBox="1">
            <a:spLocks/>
          </p:cNvSpPr>
          <p:nvPr/>
        </p:nvSpPr>
        <p:spPr>
          <a:xfrm>
            <a:off x="-21474" y="6260089"/>
            <a:ext cx="11796890" cy="502300"/>
          </a:xfrm>
          <a:prstGeom prst="rect">
            <a:avLst/>
          </a:prstGeom>
        </p:spPr>
        <p:txBody>
          <a:bodyPr/>
          <a:lstStyle>
            <a:lvl1pPr marL="0" indent="0" algn="r" defTabSz="685800" rtl="0" eaLnBrk="1" latinLnBrk="0" hangingPunct="1">
              <a:lnSpc>
                <a:spcPct val="90000"/>
              </a:lnSpc>
              <a:spcBef>
                <a:spcPts val="750"/>
              </a:spcBef>
              <a:buFont typeface="Arial" panose="020B0604020202020204" pitchFamily="34" charset="0"/>
              <a:buNone/>
              <a:defRPr sz="900" kern="1200" baseline="0">
                <a:solidFill>
                  <a:schemeClr val="bg1">
                    <a:lumMod val="65000"/>
                  </a:schemeClr>
                </a:solidFill>
                <a:latin typeface="Century Gothic" charset="0"/>
                <a:ea typeface="Century Gothic" charset="0"/>
                <a:cs typeface="Century Gothic"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9194" lvl="2" indent="0">
              <a:lnSpc>
                <a:spcPct val="100000"/>
              </a:lnSpc>
              <a:spcBef>
                <a:spcPts val="0"/>
              </a:spcBef>
              <a:buFont typeface="+mj-lt"/>
              <a:buAutoNum type="arabicPeriod"/>
              <a:defRPr/>
            </a:pPr>
            <a:r>
              <a:rPr lang="es-ES_tradnl" altLang="es-ES_tradnl" sz="800" dirty="0">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 Nadal J.F et al. </a:t>
            </a:r>
            <a:r>
              <a:rPr lang="es-ES_tradnl" altLang="es-ES_tradnl" sz="800" dirty="0" err="1">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Med</a:t>
            </a:r>
            <a:r>
              <a:rPr lang="es-ES_tradnl" altLang="es-ES_tradnl" sz="800" dirty="0">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 </a:t>
            </a:r>
            <a:r>
              <a:rPr lang="es-ES_tradnl" altLang="es-ES_tradnl" sz="800" dirty="0" err="1">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Clin</a:t>
            </a:r>
            <a:r>
              <a:rPr lang="es-ES_tradnl" altLang="es-ES_tradnl" sz="800" dirty="0">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a:t>
            </a:r>
            <a:r>
              <a:rPr lang="es-ES_tradnl" altLang="es-ES_tradnl" sz="800" dirty="0" err="1">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Barc</a:t>
            </a:r>
            <a:r>
              <a:rPr lang="es-ES_tradnl" altLang="es-ES_tradnl" sz="800" dirty="0">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 2010;135(13):600–607. </a:t>
            </a:r>
          </a:p>
          <a:p>
            <a:pPr marL="259194" lvl="2" indent="0">
              <a:lnSpc>
                <a:spcPct val="100000"/>
              </a:lnSpc>
              <a:spcBef>
                <a:spcPts val="0"/>
              </a:spcBef>
              <a:buFont typeface="+mj-lt"/>
              <a:buAutoNum type="arabicPeriod"/>
              <a:defRPr/>
            </a:pPr>
            <a:r>
              <a:rPr lang="en-US" altLang="es-ES_tradnl" sz="800" dirty="0">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 </a:t>
            </a:r>
            <a:r>
              <a:rPr lang="en-US" altLang="es-ES_tradnl" sz="800" dirty="0" err="1">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Adaptado</a:t>
            </a:r>
            <a:r>
              <a:rPr lang="en-US" altLang="es-ES_tradnl" sz="800" dirty="0">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 de Campbell I. Br J </a:t>
            </a:r>
            <a:r>
              <a:rPr lang="en-US" altLang="es-ES_tradnl" sz="800" dirty="0" err="1">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Cardiol</a:t>
            </a:r>
            <a:r>
              <a:rPr lang="en-US" altLang="es-ES_tradnl" sz="800" dirty="0">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 2007(10):625−631. </a:t>
            </a:r>
          </a:p>
          <a:p>
            <a:pPr marL="259194" lvl="2" indent="0">
              <a:lnSpc>
                <a:spcPct val="100000"/>
              </a:lnSpc>
              <a:spcBef>
                <a:spcPts val="0"/>
              </a:spcBef>
              <a:buFont typeface="+mj-lt"/>
              <a:buAutoNum type="arabicPeriod"/>
              <a:defRPr/>
            </a:pPr>
            <a:r>
              <a:rPr lang="en-US" altLang="es-ES_tradnl" sz="800" dirty="0">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 Del Prato S et al. </a:t>
            </a:r>
            <a:r>
              <a:rPr lang="en-US" altLang="es-ES_tradnl" sz="800" dirty="0" err="1">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Int</a:t>
            </a:r>
            <a:r>
              <a:rPr lang="en-US" altLang="es-ES_tradnl" sz="800" dirty="0">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 J </a:t>
            </a:r>
            <a:r>
              <a:rPr lang="en-US" altLang="es-ES_tradnl" sz="800" dirty="0" err="1">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Clin</a:t>
            </a:r>
            <a:r>
              <a:rPr lang="en-US" altLang="es-ES_tradnl" sz="800" dirty="0">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 </a:t>
            </a:r>
            <a:r>
              <a:rPr lang="en-US" altLang="es-ES_tradnl" sz="800" dirty="0" err="1">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Pract</a:t>
            </a:r>
            <a:r>
              <a:rPr lang="en-US" altLang="es-ES_tradnl" sz="800" dirty="0">
                <a:solidFill>
                  <a:schemeClr val="accent1">
                    <a:lumMod val="50000"/>
                  </a:schemeClr>
                </a:solidFill>
                <a:latin typeface="Century Gothic" panose="020B0502020202020204" pitchFamily="34" charset="0"/>
                <a:ea typeface="MS PGothic" panose="020B0600070205080204" pitchFamily="34" charset="-128"/>
                <a:cs typeface="Arial" panose="020B0604020202020204" pitchFamily="34" charset="0"/>
              </a:rPr>
              <a:t>. 2005;59:1345–1355. </a:t>
            </a:r>
          </a:p>
        </p:txBody>
      </p:sp>
      <p:sp>
        <p:nvSpPr>
          <p:cNvPr id="83" name="CuadroTexto 3">
            <a:extLst>
              <a:ext uri="{FF2B5EF4-FFF2-40B4-BE49-F238E27FC236}">
                <a16:creationId xmlns:a16="http://schemas.microsoft.com/office/drawing/2014/main" id="{679BD90B-D9FE-B924-E8EC-2A3849502C56}"/>
              </a:ext>
            </a:extLst>
          </p:cNvPr>
          <p:cNvSpPr txBox="1"/>
          <p:nvPr/>
        </p:nvSpPr>
        <p:spPr>
          <a:xfrm>
            <a:off x="9870281" y="2981999"/>
            <a:ext cx="1340432" cy="420756"/>
          </a:xfrm>
          <a:prstGeom prst="rect">
            <a:avLst/>
          </a:prstGeom>
          <a:noFill/>
        </p:spPr>
        <p:txBody>
          <a:bodyPr wrap="none" rtlCol="0">
            <a:spAutoFit/>
          </a:bodyPr>
          <a:lstStyle/>
          <a:p>
            <a:r>
              <a:rPr lang="es-ES" sz="1067" dirty="0">
                <a:solidFill>
                  <a:prstClr val="black"/>
                </a:solidFill>
              </a:rPr>
              <a:t>Enfoque escalonado </a:t>
            </a:r>
          </a:p>
          <a:p>
            <a:r>
              <a:rPr lang="es-ES" sz="1067" dirty="0">
                <a:solidFill>
                  <a:prstClr val="black"/>
                </a:solidFill>
              </a:rPr>
              <a:t>convencional</a:t>
            </a:r>
          </a:p>
        </p:txBody>
      </p:sp>
      <p:sp>
        <p:nvSpPr>
          <p:cNvPr id="84" name="CuadroTexto 84">
            <a:extLst>
              <a:ext uri="{FF2B5EF4-FFF2-40B4-BE49-F238E27FC236}">
                <a16:creationId xmlns:a16="http://schemas.microsoft.com/office/drawing/2014/main" id="{3D97B732-EBAA-C744-8386-28FB29ACB984}"/>
              </a:ext>
            </a:extLst>
          </p:cNvPr>
          <p:cNvSpPr txBox="1"/>
          <p:nvPr/>
        </p:nvSpPr>
        <p:spPr>
          <a:xfrm>
            <a:off x="9807320" y="4365376"/>
            <a:ext cx="1564852" cy="420756"/>
          </a:xfrm>
          <a:prstGeom prst="rect">
            <a:avLst/>
          </a:prstGeom>
          <a:noFill/>
        </p:spPr>
        <p:txBody>
          <a:bodyPr wrap="none" rtlCol="0">
            <a:spAutoFit/>
          </a:bodyPr>
          <a:lstStyle/>
          <a:p>
            <a:r>
              <a:rPr lang="es-ES" sz="1067" dirty="0">
                <a:solidFill>
                  <a:prstClr val="black"/>
                </a:solidFill>
              </a:rPr>
              <a:t>Enfoque de combinación</a:t>
            </a:r>
          </a:p>
          <a:p>
            <a:r>
              <a:rPr lang="es-ES" sz="1067" dirty="0">
                <a:solidFill>
                  <a:prstClr val="black"/>
                </a:solidFill>
              </a:rPr>
              <a:t> temprana</a:t>
            </a:r>
          </a:p>
        </p:txBody>
      </p:sp>
    </p:spTree>
    <p:extLst>
      <p:ext uri="{BB962C8B-B14F-4D97-AF65-F5344CB8AC3E}">
        <p14:creationId xmlns:p14="http://schemas.microsoft.com/office/powerpoint/2010/main" val="2063923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BB102-2651-3AF8-8F1B-02C72C2DC4D5}"/>
              </a:ext>
            </a:extLst>
          </p:cNvPr>
          <p:cNvSpPr>
            <a:spLocks noGrp="1"/>
          </p:cNvSpPr>
          <p:nvPr>
            <p:ph type="title"/>
          </p:nvPr>
        </p:nvSpPr>
        <p:spPr>
          <a:xfrm>
            <a:off x="357377" y="198871"/>
            <a:ext cx="9264580" cy="918730"/>
          </a:xfrm>
        </p:spPr>
        <p:txBody>
          <a:bodyPr>
            <a:normAutofit/>
          </a:bodyPr>
          <a:lstStyle/>
          <a:p>
            <a:r>
              <a:rPr lang="es-ES" sz="3200" b="1" dirty="0"/>
              <a:t>ESTUDIO VERIFY</a:t>
            </a:r>
          </a:p>
        </p:txBody>
      </p:sp>
      <p:sp>
        <p:nvSpPr>
          <p:cNvPr id="3" name="Marcador de contenido 2">
            <a:extLst>
              <a:ext uri="{FF2B5EF4-FFF2-40B4-BE49-F238E27FC236}">
                <a16:creationId xmlns:a16="http://schemas.microsoft.com/office/drawing/2014/main" id="{1EBD8A37-10AF-AF62-5096-6285CBBEEB1A}"/>
              </a:ext>
            </a:extLst>
          </p:cNvPr>
          <p:cNvSpPr>
            <a:spLocks noGrp="1"/>
          </p:cNvSpPr>
          <p:nvPr>
            <p:ph idx="1"/>
          </p:nvPr>
        </p:nvSpPr>
        <p:spPr>
          <a:xfrm>
            <a:off x="838200" y="1542345"/>
            <a:ext cx="10269978" cy="4351338"/>
          </a:xfrm>
        </p:spPr>
        <p:txBody>
          <a:bodyPr>
            <a:normAutofit/>
          </a:bodyPr>
          <a:lstStyle/>
          <a:p>
            <a:pPr algn="just">
              <a:lnSpc>
                <a:spcPct val="100000"/>
              </a:lnSpc>
            </a:pPr>
            <a:r>
              <a:rPr lang="es-ES" sz="2800" dirty="0">
                <a:solidFill>
                  <a:schemeClr val="accent1">
                    <a:lumMod val="50000"/>
                  </a:schemeClr>
                </a:solidFill>
              </a:rPr>
              <a:t>El inicio temprano de una terapia combinada de metformina con iDPP4 brinda mayores beneficios frente a la terapia inicial de monoterapia con metformina en pacientes con diagnóstico reciente de Diabetes Mellitus tipo 2.</a:t>
            </a:r>
          </a:p>
          <a:p>
            <a:pPr algn="just">
              <a:lnSpc>
                <a:spcPct val="100000"/>
              </a:lnSpc>
            </a:pPr>
            <a:r>
              <a:rPr lang="es-ES" sz="2800" dirty="0">
                <a:solidFill>
                  <a:schemeClr val="accent1">
                    <a:lumMod val="50000"/>
                  </a:schemeClr>
                </a:solidFill>
              </a:rPr>
              <a:t>Con estos resultados nos encontramos avalados para </a:t>
            </a:r>
            <a:r>
              <a:rPr lang="es-ES" sz="2800" b="1" u="sng" dirty="0">
                <a:solidFill>
                  <a:schemeClr val="accent1">
                    <a:lumMod val="50000"/>
                  </a:schemeClr>
                </a:solidFill>
              </a:rPr>
              <a:t>iniciar terapia dual con inhibidores DPP4 para alcanzar objetivos terapéuticos mas rápido y mas sostenidos en el tiempo.</a:t>
            </a:r>
            <a:endParaRPr lang="es-ES" sz="3600" b="1" u="sng" dirty="0">
              <a:solidFill>
                <a:schemeClr val="accent1">
                  <a:lumMod val="50000"/>
                </a:schemeClr>
              </a:solidFill>
            </a:endParaRPr>
          </a:p>
        </p:txBody>
      </p:sp>
      <p:sp>
        <p:nvSpPr>
          <p:cNvPr id="5" name="CuadroTexto 4">
            <a:extLst>
              <a:ext uri="{FF2B5EF4-FFF2-40B4-BE49-F238E27FC236}">
                <a16:creationId xmlns:a16="http://schemas.microsoft.com/office/drawing/2014/main" id="{6CF829F2-0322-7C15-09A4-ECA13FFB441A}"/>
              </a:ext>
            </a:extLst>
          </p:cNvPr>
          <p:cNvSpPr txBox="1"/>
          <p:nvPr/>
        </p:nvSpPr>
        <p:spPr>
          <a:xfrm>
            <a:off x="961011" y="6102432"/>
            <a:ext cx="10269978" cy="461665"/>
          </a:xfrm>
          <a:prstGeom prst="rect">
            <a:avLst/>
          </a:prstGeom>
          <a:noFill/>
        </p:spPr>
        <p:txBody>
          <a:bodyPr wrap="square">
            <a:spAutoFit/>
          </a:bodyPr>
          <a:lstStyle/>
          <a:p>
            <a:r>
              <a:rPr lang="es-ES" sz="1200" dirty="0" err="1">
                <a:effectLst/>
                <a:latin typeface="Arial" panose="020B0604020202020204" pitchFamily="34" charset="0"/>
              </a:rPr>
              <a:t>Glycaemic</a:t>
            </a:r>
            <a:r>
              <a:rPr lang="es-ES" sz="1200" dirty="0">
                <a:effectLst/>
                <a:latin typeface="Arial" panose="020B0604020202020204" pitchFamily="34" charset="0"/>
              </a:rPr>
              <a:t> </a:t>
            </a:r>
            <a:r>
              <a:rPr lang="es-ES" sz="1200" dirty="0" err="1">
                <a:effectLst/>
                <a:latin typeface="Arial" panose="020B0604020202020204" pitchFamily="34" charset="0"/>
              </a:rPr>
              <a:t>Durability</a:t>
            </a:r>
            <a:r>
              <a:rPr lang="es-ES" sz="1200" dirty="0">
                <a:effectLst/>
                <a:latin typeface="Arial" panose="020B0604020202020204" pitchFamily="34" charset="0"/>
              </a:rPr>
              <a:t> </a:t>
            </a:r>
            <a:r>
              <a:rPr lang="es-ES" sz="1200" dirty="0" err="1">
                <a:effectLst/>
                <a:latin typeface="Arial" panose="020B0604020202020204" pitchFamily="34" charset="0"/>
              </a:rPr>
              <a:t>of</a:t>
            </a:r>
            <a:r>
              <a:rPr lang="es-ES" sz="1200" dirty="0">
                <a:effectLst/>
                <a:latin typeface="Arial" panose="020B0604020202020204" pitchFamily="34" charset="0"/>
              </a:rPr>
              <a:t> </a:t>
            </a:r>
            <a:r>
              <a:rPr lang="es-ES" sz="1200" dirty="0" err="1">
                <a:effectLst/>
                <a:latin typeface="Arial" panose="020B0604020202020204" pitchFamily="34" charset="0"/>
              </a:rPr>
              <a:t>an</a:t>
            </a:r>
            <a:r>
              <a:rPr lang="es-ES" sz="1200" dirty="0">
                <a:effectLst/>
                <a:latin typeface="Arial" panose="020B0604020202020204" pitchFamily="34" charset="0"/>
              </a:rPr>
              <a:t> </a:t>
            </a:r>
            <a:r>
              <a:rPr lang="es-ES" sz="1200" dirty="0" err="1">
                <a:effectLst/>
                <a:latin typeface="Arial" panose="020B0604020202020204" pitchFamily="34" charset="0"/>
              </a:rPr>
              <a:t>Early</a:t>
            </a:r>
            <a:r>
              <a:rPr lang="es-ES" sz="1200" dirty="0">
                <a:effectLst/>
                <a:latin typeface="Arial" panose="020B0604020202020204" pitchFamily="34" charset="0"/>
              </a:rPr>
              <a:t> </a:t>
            </a:r>
            <a:r>
              <a:rPr lang="es-ES" sz="1200" dirty="0" err="1">
                <a:effectLst/>
                <a:latin typeface="Arial" panose="020B0604020202020204" pitchFamily="34" charset="0"/>
              </a:rPr>
              <a:t>Combination</a:t>
            </a:r>
            <a:r>
              <a:rPr lang="es-ES" sz="1200" dirty="0">
                <a:effectLst/>
                <a:latin typeface="Arial" panose="020B0604020202020204" pitchFamily="34" charset="0"/>
              </a:rPr>
              <a:t> </a:t>
            </a:r>
            <a:r>
              <a:rPr lang="es-ES" sz="1200" dirty="0" err="1">
                <a:effectLst/>
                <a:latin typeface="Arial" panose="020B0604020202020204" pitchFamily="34" charset="0"/>
              </a:rPr>
              <a:t>Therapy</a:t>
            </a:r>
            <a:r>
              <a:rPr lang="es-ES" sz="1200" dirty="0">
                <a:effectLst/>
                <a:latin typeface="Arial" panose="020B0604020202020204" pitchFamily="34" charset="0"/>
              </a:rPr>
              <a:t> </a:t>
            </a:r>
            <a:r>
              <a:rPr lang="es-ES" sz="1200" dirty="0" err="1">
                <a:effectLst/>
                <a:latin typeface="Arial" panose="020B0604020202020204" pitchFamily="34" charset="0"/>
              </a:rPr>
              <a:t>with</a:t>
            </a:r>
            <a:r>
              <a:rPr lang="es-ES" sz="1200" dirty="0">
                <a:effectLst/>
                <a:latin typeface="Arial" panose="020B0604020202020204" pitchFamily="34" charset="0"/>
              </a:rPr>
              <a:t> </a:t>
            </a:r>
            <a:r>
              <a:rPr lang="es-ES" sz="1200" dirty="0" err="1">
                <a:effectLst/>
                <a:latin typeface="Arial" panose="020B0604020202020204" pitchFamily="34" charset="0"/>
              </a:rPr>
              <a:t>Vildagliptin</a:t>
            </a:r>
            <a:r>
              <a:rPr lang="es-ES" sz="1200" dirty="0">
                <a:effectLst/>
                <a:latin typeface="Arial" panose="020B0604020202020204" pitchFamily="34" charset="0"/>
              </a:rPr>
              <a:t> and </a:t>
            </a:r>
            <a:r>
              <a:rPr lang="es-ES" sz="1200" dirty="0" err="1">
                <a:effectLst/>
                <a:latin typeface="Arial" panose="020B0604020202020204" pitchFamily="34" charset="0"/>
              </a:rPr>
              <a:t>Metformin</a:t>
            </a:r>
            <a:r>
              <a:rPr lang="es-ES" sz="1200" dirty="0">
                <a:effectLst/>
                <a:latin typeface="Arial" panose="020B0604020202020204" pitchFamily="34" charset="0"/>
              </a:rPr>
              <a:t> Versus </a:t>
            </a:r>
            <a:r>
              <a:rPr lang="es-ES" sz="1200" dirty="0" err="1">
                <a:effectLst/>
                <a:latin typeface="Arial" panose="020B0604020202020204" pitchFamily="34" charset="0"/>
              </a:rPr>
              <a:t>Sequential</a:t>
            </a:r>
            <a:r>
              <a:rPr lang="es-ES" sz="1200" dirty="0">
                <a:effectLst/>
                <a:latin typeface="Arial" panose="020B0604020202020204" pitchFamily="34" charset="0"/>
              </a:rPr>
              <a:t> </a:t>
            </a:r>
            <a:r>
              <a:rPr lang="es-ES" sz="1200" dirty="0" err="1">
                <a:effectLst/>
                <a:latin typeface="Arial" panose="020B0604020202020204" pitchFamily="34" charset="0"/>
              </a:rPr>
              <a:t>Metformin</a:t>
            </a:r>
            <a:r>
              <a:rPr lang="es-ES" sz="1200" dirty="0">
                <a:effectLst/>
                <a:latin typeface="Arial" panose="020B0604020202020204" pitchFamily="34" charset="0"/>
              </a:rPr>
              <a:t> </a:t>
            </a:r>
            <a:r>
              <a:rPr lang="es-ES" sz="1200" dirty="0" err="1">
                <a:effectLst/>
                <a:latin typeface="Arial" panose="020B0604020202020204" pitchFamily="34" charset="0"/>
              </a:rPr>
              <a:t>Monotherapy</a:t>
            </a:r>
            <a:r>
              <a:rPr lang="es-ES" sz="1200" dirty="0">
                <a:effectLst/>
                <a:latin typeface="Arial" panose="020B0604020202020204" pitchFamily="34" charset="0"/>
              </a:rPr>
              <a:t> in </a:t>
            </a:r>
            <a:r>
              <a:rPr lang="es-ES" sz="1200" dirty="0" err="1">
                <a:effectLst/>
                <a:latin typeface="Arial" panose="020B0604020202020204" pitchFamily="34" charset="0"/>
              </a:rPr>
              <a:t>Newly</a:t>
            </a:r>
            <a:r>
              <a:rPr lang="es-ES" sz="1200" dirty="0">
                <a:effectLst/>
                <a:latin typeface="Arial" panose="020B0604020202020204" pitchFamily="34" charset="0"/>
              </a:rPr>
              <a:t> </a:t>
            </a:r>
            <a:r>
              <a:rPr lang="es-ES" sz="1200" dirty="0" err="1">
                <a:effectLst/>
                <a:latin typeface="Arial" panose="020B0604020202020204" pitchFamily="34" charset="0"/>
              </a:rPr>
              <a:t>Diagnosed</a:t>
            </a:r>
            <a:r>
              <a:rPr lang="es-ES" sz="1200" dirty="0">
                <a:effectLst/>
                <a:latin typeface="Arial" panose="020B0604020202020204" pitchFamily="34" charset="0"/>
              </a:rPr>
              <a:t> </a:t>
            </a:r>
            <a:r>
              <a:rPr lang="es-ES" sz="1200" dirty="0" err="1">
                <a:effectLst/>
                <a:latin typeface="Arial" panose="020B0604020202020204" pitchFamily="34" charset="0"/>
              </a:rPr>
              <a:t>Type</a:t>
            </a:r>
            <a:r>
              <a:rPr lang="es-ES" sz="1200" dirty="0">
                <a:effectLst/>
                <a:latin typeface="Arial" panose="020B0604020202020204" pitchFamily="34" charset="0"/>
              </a:rPr>
              <a:t> 2 Diabetes (VERIFY): A 5-year, </a:t>
            </a:r>
            <a:r>
              <a:rPr lang="es-ES" sz="1200" dirty="0" err="1">
                <a:effectLst/>
                <a:latin typeface="Arial" panose="020B0604020202020204" pitchFamily="34" charset="0"/>
              </a:rPr>
              <a:t>Multicentre</a:t>
            </a:r>
            <a:r>
              <a:rPr lang="es-ES" sz="1200" dirty="0">
                <a:effectLst/>
                <a:latin typeface="Arial" panose="020B0604020202020204" pitchFamily="34" charset="0"/>
              </a:rPr>
              <a:t>, </a:t>
            </a:r>
            <a:r>
              <a:rPr lang="es-ES" sz="1200" dirty="0" err="1">
                <a:effectLst/>
                <a:latin typeface="Arial" panose="020B0604020202020204" pitchFamily="34" charset="0"/>
              </a:rPr>
              <a:t>Randomised</a:t>
            </a:r>
            <a:r>
              <a:rPr lang="es-ES" sz="1200" dirty="0">
                <a:effectLst/>
                <a:latin typeface="Arial" panose="020B0604020202020204" pitchFamily="34" charset="0"/>
              </a:rPr>
              <a:t>, </a:t>
            </a:r>
            <a:r>
              <a:rPr lang="es-ES" sz="1200" dirty="0" err="1">
                <a:effectLst/>
                <a:latin typeface="Arial" panose="020B0604020202020204" pitchFamily="34" charset="0"/>
              </a:rPr>
              <a:t>Double-blind</a:t>
            </a:r>
            <a:r>
              <a:rPr lang="es-ES" sz="1200" dirty="0">
                <a:effectLst/>
                <a:latin typeface="Arial" panose="020B0604020202020204" pitchFamily="34" charset="0"/>
              </a:rPr>
              <a:t> Trial.</a:t>
            </a:r>
            <a:r>
              <a:rPr lang="en-US" sz="1200" dirty="0">
                <a:effectLst/>
                <a:latin typeface="Arial" panose="020B0604020202020204" pitchFamily="34" charset="0"/>
              </a:rPr>
              <a:t> The Lancet 394(10208):1519-1529, Oct 2019</a:t>
            </a:r>
            <a:endParaRPr lang="es-ES" sz="1200" dirty="0"/>
          </a:p>
        </p:txBody>
      </p:sp>
    </p:spTree>
    <p:extLst>
      <p:ext uri="{BB962C8B-B14F-4D97-AF65-F5344CB8AC3E}">
        <p14:creationId xmlns:p14="http://schemas.microsoft.com/office/powerpoint/2010/main" val="1972911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7137" y="2286000"/>
            <a:ext cx="9757726" cy="1143000"/>
          </a:xfrm>
        </p:spPr>
        <p:txBody>
          <a:bodyPr>
            <a:noAutofit/>
          </a:bodyPr>
          <a:lstStyle/>
          <a:p>
            <a:pPr algn="ctr"/>
            <a:r>
              <a:rPr lang="es-ES" sz="6600" dirty="0"/>
              <a:t>¿¿CON QUE TRATAR??</a:t>
            </a:r>
          </a:p>
        </p:txBody>
      </p:sp>
    </p:spTree>
    <p:extLst>
      <p:ext uri="{BB962C8B-B14F-4D97-AF65-F5344CB8AC3E}">
        <p14:creationId xmlns:p14="http://schemas.microsoft.com/office/powerpoint/2010/main" val="3793300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ítulo 1">
            <a:extLst>
              <a:ext uri="{FF2B5EF4-FFF2-40B4-BE49-F238E27FC236}">
                <a16:creationId xmlns:a16="http://schemas.microsoft.com/office/drawing/2014/main" id="{9003B85E-9BD9-7E4C-932C-975B9BB5CCEE}"/>
              </a:ext>
            </a:extLst>
          </p:cNvPr>
          <p:cNvSpPr txBox="1">
            <a:spLocks noChangeArrowheads="1"/>
          </p:cNvSpPr>
          <p:nvPr/>
        </p:nvSpPr>
        <p:spPr bwMode="auto">
          <a:xfrm>
            <a:off x="88111" y="215513"/>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68580" tIns="34290" rIns="68580" bIns="34290" anchor="b"/>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fontAlgn="base">
              <a:spcBef>
                <a:spcPct val="0"/>
              </a:spcBef>
              <a:spcAft>
                <a:spcPct val="0"/>
              </a:spcAft>
              <a:buFontTx/>
              <a:buNone/>
            </a:pPr>
            <a:r>
              <a:rPr lang="es-ES" altLang="es-ES" sz="4500" dirty="0">
                <a:solidFill>
                  <a:prstClr val="black"/>
                </a:solidFill>
              </a:rPr>
              <a:t>Situación en Atención Primaria</a:t>
            </a:r>
          </a:p>
        </p:txBody>
      </p:sp>
      <p:sp>
        <p:nvSpPr>
          <p:cNvPr id="6" name="CuadroTexto 2">
            <a:extLst>
              <a:ext uri="{FF2B5EF4-FFF2-40B4-BE49-F238E27FC236}">
                <a16:creationId xmlns:a16="http://schemas.microsoft.com/office/drawing/2014/main" id="{B2225FE1-8C57-2544-8DA7-8693B56116DD}"/>
              </a:ext>
            </a:extLst>
          </p:cNvPr>
          <p:cNvSpPr txBox="1">
            <a:spLocks noChangeArrowheads="1"/>
          </p:cNvSpPr>
          <p:nvPr/>
        </p:nvSpPr>
        <p:spPr bwMode="auto">
          <a:xfrm>
            <a:off x="6324601" y="1982790"/>
            <a:ext cx="3649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fontAlgn="base">
              <a:spcBef>
                <a:spcPct val="0"/>
              </a:spcBef>
              <a:spcAft>
                <a:spcPct val="0"/>
              </a:spcAft>
              <a:buFontTx/>
              <a:buNone/>
            </a:pPr>
            <a:r>
              <a:rPr lang="es-ES" altLang="es-ES" sz="2400" dirty="0">
                <a:solidFill>
                  <a:srgbClr val="0070C0"/>
                </a:solidFill>
                <a:latin typeface="Arial" panose="020B0604020202020204" pitchFamily="34" charset="0"/>
              </a:rPr>
              <a:t>TIEMPO DE CONSULTA</a:t>
            </a:r>
          </a:p>
        </p:txBody>
      </p:sp>
      <p:sp>
        <p:nvSpPr>
          <p:cNvPr id="8" name="CuadroTexto 3">
            <a:extLst>
              <a:ext uri="{FF2B5EF4-FFF2-40B4-BE49-F238E27FC236}">
                <a16:creationId xmlns:a16="http://schemas.microsoft.com/office/drawing/2014/main" id="{23017F24-20DB-ED40-8031-92580A77B05C}"/>
              </a:ext>
            </a:extLst>
          </p:cNvPr>
          <p:cNvSpPr txBox="1">
            <a:spLocks noChangeArrowheads="1"/>
          </p:cNvSpPr>
          <p:nvPr/>
        </p:nvSpPr>
        <p:spPr bwMode="auto">
          <a:xfrm>
            <a:off x="6324600" y="2647950"/>
            <a:ext cx="3649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fontAlgn="base">
              <a:spcBef>
                <a:spcPct val="0"/>
              </a:spcBef>
              <a:spcAft>
                <a:spcPct val="0"/>
              </a:spcAft>
              <a:buFontTx/>
              <a:buNone/>
            </a:pPr>
            <a:r>
              <a:rPr lang="es-ES" altLang="es-ES" sz="2400" dirty="0">
                <a:solidFill>
                  <a:srgbClr val="0070C0"/>
                </a:solidFill>
                <a:latin typeface="Arial" panose="020B0604020202020204" pitchFamily="34" charset="0"/>
              </a:rPr>
              <a:t>INCERTIDUMBRE</a:t>
            </a:r>
          </a:p>
        </p:txBody>
      </p:sp>
      <p:sp>
        <p:nvSpPr>
          <p:cNvPr id="9" name="CuadroTexto 4">
            <a:extLst>
              <a:ext uri="{FF2B5EF4-FFF2-40B4-BE49-F238E27FC236}">
                <a16:creationId xmlns:a16="http://schemas.microsoft.com/office/drawing/2014/main" id="{666D9C85-B510-6D46-BB48-73A434BFD732}"/>
              </a:ext>
            </a:extLst>
          </p:cNvPr>
          <p:cNvSpPr txBox="1">
            <a:spLocks noChangeArrowheads="1"/>
          </p:cNvSpPr>
          <p:nvPr/>
        </p:nvSpPr>
        <p:spPr bwMode="auto">
          <a:xfrm>
            <a:off x="6324600" y="3232149"/>
            <a:ext cx="3649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fontAlgn="base">
              <a:spcBef>
                <a:spcPct val="0"/>
              </a:spcBef>
              <a:spcAft>
                <a:spcPct val="0"/>
              </a:spcAft>
              <a:buFontTx/>
              <a:buNone/>
            </a:pPr>
            <a:r>
              <a:rPr lang="es-ES" altLang="es-ES" sz="2400" dirty="0">
                <a:solidFill>
                  <a:srgbClr val="0070C0"/>
                </a:solidFill>
                <a:latin typeface="Arial" panose="020B0604020202020204" pitchFamily="34" charset="0"/>
              </a:rPr>
              <a:t>POLIFARMACIA</a:t>
            </a:r>
          </a:p>
        </p:txBody>
      </p:sp>
      <p:sp>
        <p:nvSpPr>
          <p:cNvPr id="10" name="CuadroTexto 5">
            <a:extLst>
              <a:ext uri="{FF2B5EF4-FFF2-40B4-BE49-F238E27FC236}">
                <a16:creationId xmlns:a16="http://schemas.microsoft.com/office/drawing/2014/main" id="{E28FDF9C-0305-0E40-B717-A3F8CFE9AB3C}"/>
              </a:ext>
            </a:extLst>
          </p:cNvPr>
          <p:cNvSpPr txBox="1">
            <a:spLocks noChangeArrowheads="1"/>
          </p:cNvSpPr>
          <p:nvPr/>
        </p:nvSpPr>
        <p:spPr bwMode="auto">
          <a:xfrm>
            <a:off x="6324600" y="3800475"/>
            <a:ext cx="36496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fontAlgn="base">
              <a:spcBef>
                <a:spcPct val="0"/>
              </a:spcBef>
              <a:spcAft>
                <a:spcPct val="0"/>
              </a:spcAft>
              <a:buFontTx/>
              <a:buNone/>
            </a:pPr>
            <a:r>
              <a:rPr lang="es-ES" altLang="es-ES" sz="2400" dirty="0">
                <a:solidFill>
                  <a:srgbClr val="0070C0"/>
                </a:solidFill>
                <a:latin typeface="Arial" panose="020B0604020202020204" pitchFamily="34" charset="0"/>
              </a:rPr>
              <a:t>INTERACCIONES</a:t>
            </a:r>
          </a:p>
          <a:p>
            <a:pPr algn="r" fontAlgn="base">
              <a:spcBef>
                <a:spcPct val="0"/>
              </a:spcBef>
              <a:spcAft>
                <a:spcPct val="0"/>
              </a:spcAft>
              <a:buFontTx/>
              <a:buNone/>
            </a:pPr>
            <a:r>
              <a:rPr lang="es-ES" altLang="es-ES" sz="2400" dirty="0">
                <a:solidFill>
                  <a:srgbClr val="0070C0"/>
                </a:solidFill>
                <a:latin typeface="Arial" panose="020B0604020202020204" pitchFamily="34" charset="0"/>
              </a:rPr>
              <a:t>……….</a:t>
            </a:r>
          </a:p>
        </p:txBody>
      </p:sp>
      <p:sp>
        <p:nvSpPr>
          <p:cNvPr id="2" name="CuadroTexto 1"/>
          <p:cNvSpPr txBox="1"/>
          <p:nvPr/>
        </p:nvSpPr>
        <p:spPr>
          <a:xfrm>
            <a:off x="2542331" y="4825189"/>
            <a:ext cx="7431932" cy="1323439"/>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76200">
            <a:solidFill>
              <a:schemeClr val="tx1"/>
            </a:solidFill>
          </a:ln>
        </p:spPr>
        <p:txBody>
          <a:bodyPr wrap="square" rtlCol="0">
            <a:spAutoFit/>
          </a:bodyPr>
          <a:lstStyle/>
          <a:p>
            <a:pPr algn="ctr"/>
            <a:r>
              <a:rPr lang="es-ES" sz="4000" dirty="0"/>
              <a:t>FARMACOS CON MENOR INCIDENCIA DE PROBLEMAS </a:t>
            </a:r>
          </a:p>
        </p:txBody>
      </p:sp>
      <p:sp>
        <p:nvSpPr>
          <p:cNvPr id="3" name="CuadroTexto 2"/>
          <p:cNvSpPr txBox="1"/>
          <p:nvPr/>
        </p:nvSpPr>
        <p:spPr>
          <a:xfrm>
            <a:off x="4786008" y="6452376"/>
            <a:ext cx="6449439" cy="276999"/>
          </a:xfrm>
          <a:prstGeom prst="rect">
            <a:avLst/>
          </a:prstGeom>
          <a:noFill/>
        </p:spPr>
        <p:txBody>
          <a:bodyPr wrap="square" rtlCol="0">
            <a:spAutoFit/>
          </a:bodyPr>
          <a:lstStyle/>
          <a:p>
            <a:r>
              <a:rPr lang="es-ES" sz="1200" dirty="0"/>
              <a:t>Elaboración propia. A. Hormigo</a:t>
            </a:r>
          </a:p>
        </p:txBody>
      </p:sp>
      <p:sp>
        <p:nvSpPr>
          <p:cNvPr id="4" name="CuadroTexto 3"/>
          <p:cNvSpPr txBox="1"/>
          <p:nvPr/>
        </p:nvSpPr>
        <p:spPr>
          <a:xfrm rot="19586659">
            <a:off x="1295421" y="2733410"/>
            <a:ext cx="10058358" cy="1323439"/>
          </a:xfrm>
          <a:prstGeom prst="rect">
            <a:avLst/>
          </a:prstGeom>
          <a:solidFill>
            <a:srgbClr val="FF0000"/>
          </a:solidFill>
        </p:spPr>
        <p:txBody>
          <a:bodyPr wrap="square" rtlCol="0">
            <a:spAutoFit/>
          </a:bodyPr>
          <a:lstStyle/>
          <a:p>
            <a:r>
              <a:rPr lang="es-ES" sz="8000" dirty="0"/>
              <a:t>PROBLEMA ……. CERO</a:t>
            </a:r>
          </a:p>
        </p:txBody>
      </p:sp>
    </p:spTree>
    <p:extLst>
      <p:ext uri="{BB962C8B-B14F-4D97-AF65-F5344CB8AC3E}">
        <p14:creationId xmlns:p14="http://schemas.microsoft.com/office/powerpoint/2010/main" val="1016767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 grpId="0" animBg="1"/>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09017A-AC5A-4298-A190-2C61D1122942}"/>
              </a:ext>
            </a:extLst>
          </p:cNvPr>
          <p:cNvPicPr>
            <a:picLocks noChangeAspect="1"/>
          </p:cNvPicPr>
          <p:nvPr/>
        </p:nvPicPr>
        <p:blipFill rotWithShape="1">
          <a:blip r:embed="rId3"/>
          <a:srcRect r="967"/>
          <a:stretch/>
        </p:blipFill>
        <p:spPr>
          <a:xfrm>
            <a:off x="750176" y="61687"/>
            <a:ext cx="9157951" cy="6642424"/>
          </a:xfrm>
          <a:prstGeom prst="rect">
            <a:avLst/>
          </a:prstGeom>
        </p:spPr>
      </p:pic>
      <p:sp>
        <p:nvSpPr>
          <p:cNvPr id="2" name="TextBox 4">
            <a:extLst>
              <a:ext uri="{FF2B5EF4-FFF2-40B4-BE49-F238E27FC236}">
                <a16:creationId xmlns:a16="http://schemas.microsoft.com/office/drawing/2014/main" id="{273EF3A4-ADC0-853D-BAF8-F89D4D98B965}"/>
              </a:ext>
            </a:extLst>
          </p:cNvPr>
          <p:cNvSpPr txBox="1">
            <a:spLocks noChangeArrowheads="1"/>
          </p:cNvSpPr>
          <p:nvPr/>
        </p:nvSpPr>
        <p:spPr bwMode="auto">
          <a:xfrm>
            <a:off x="117719" y="6550223"/>
            <a:ext cx="106465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1219170">
              <a:defRPr/>
            </a:pPr>
            <a:r>
              <a:rPr lang="en-US" sz="700" dirty="0">
                <a:solidFill>
                  <a:schemeClr val="accent1">
                    <a:lumMod val="50000"/>
                  </a:schemeClr>
                </a:solidFill>
                <a:latin typeface="Helvetica" pitchFamily="34" charset="0"/>
                <a:ea typeface="ヒラギノ角ゴ Pro W3" charset="-128"/>
              </a:rPr>
              <a:t>Pharmacologic Approaches to Glycemic Management: </a:t>
            </a:r>
            <a:br>
              <a:rPr lang="en-US" sz="700" dirty="0">
                <a:solidFill>
                  <a:schemeClr val="accent1">
                    <a:lumMod val="50000"/>
                  </a:schemeClr>
                </a:solidFill>
                <a:latin typeface="Helvetica" pitchFamily="34" charset="0"/>
                <a:ea typeface="ヒラギノ角ゴ Pro W3" charset="-128"/>
              </a:rPr>
            </a:br>
            <a:r>
              <a:rPr lang="en-US" sz="700" i="1" dirty="0">
                <a:solidFill>
                  <a:schemeClr val="accent1">
                    <a:lumMod val="50000"/>
                  </a:schemeClr>
                </a:solidFill>
                <a:ea typeface="ヒラギノ角ゴ Pro W3" charset="-128"/>
              </a:rPr>
              <a:t>Standards of Medical Care in Diabetes - 2022</a:t>
            </a:r>
            <a:r>
              <a:rPr lang="en-US" sz="700" dirty="0">
                <a:solidFill>
                  <a:schemeClr val="accent1">
                    <a:lumMod val="50000"/>
                  </a:schemeClr>
                </a:solidFill>
                <a:latin typeface="Helvetica" pitchFamily="34" charset="0"/>
                <a:ea typeface="ヒラギノ角ゴ Pro W3" charset="-128"/>
              </a:rPr>
              <a:t>. </a:t>
            </a:r>
            <a:r>
              <a:rPr lang="en-US" sz="700" i="1" dirty="0">
                <a:solidFill>
                  <a:schemeClr val="accent1">
                    <a:lumMod val="50000"/>
                  </a:schemeClr>
                </a:solidFill>
                <a:latin typeface="Helvetica" pitchFamily="34" charset="0"/>
                <a:ea typeface="ヒラギノ角ゴ Pro W3" charset="-128"/>
              </a:rPr>
              <a:t>Diabetes Care </a:t>
            </a:r>
            <a:r>
              <a:rPr lang="en-US" sz="700" dirty="0">
                <a:solidFill>
                  <a:schemeClr val="accent1">
                    <a:lumMod val="50000"/>
                  </a:schemeClr>
                </a:solidFill>
                <a:latin typeface="Helvetica" pitchFamily="34" charset="0"/>
                <a:ea typeface="ヒラギノ角ゴ Pro W3" charset="-128"/>
              </a:rPr>
              <a:t>2022;45(Suppl. 1):S125-S143</a:t>
            </a:r>
          </a:p>
        </p:txBody>
      </p:sp>
      <p:sp>
        <p:nvSpPr>
          <p:cNvPr id="4" name="Elipse 3">
            <a:extLst>
              <a:ext uri="{FF2B5EF4-FFF2-40B4-BE49-F238E27FC236}">
                <a16:creationId xmlns:a16="http://schemas.microsoft.com/office/drawing/2014/main" id="{0B20C834-93B1-130F-2500-E4425A5211DA}"/>
              </a:ext>
            </a:extLst>
          </p:cNvPr>
          <p:cNvSpPr/>
          <p:nvPr/>
        </p:nvSpPr>
        <p:spPr>
          <a:xfrm>
            <a:off x="4103420" y="2086059"/>
            <a:ext cx="2675106" cy="1712068"/>
          </a:xfrm>
          <a:prstGeom prst="ellipse">
            <a:avLst/>
          </a:prstGeom>
          <a:noFill/>
          <a:ln w="1206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1918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A949FA-FB27-4543-B77B-D9F94751AF5A}"/>
              </a:ext>
            </a:extLst>
          </p:cNvPr>
          <p:cNvSpPr>
            <a:spLocks noGrp="1"/>
          </p:cNvSpPr>
          <p:nvPr>
            <p:ph type="title"/>
          </p:nvPr>
        </p:nvSpPr>
        <p:spPr>
          <a:xfrm>
            <a:off x="838200" y="365125"/>
            <a:ext cx="7603836" cy="586345"/>
          </a:xfrm>
        </p:spPr>
        <p:txBody>
          <a:bodyPr>
            <a:noAutofit/>
          </a:bodyPr>
          <a:lstStyle/>
          <a:p>
            <a:r>
              <a:rPr lang="es-ES" sz="3600" dirty="0"/>
              <a:t>Tenemos más datos sobre ella</a:t>
            </a:r>
          </a:p>
        </p:txBody>
      </p:sp>
      <p:sp>
        <p:nvSpPr>
          <p:cNvPr id="3" name="Marcador de contenido 2">
            <a:extLst>
              <a:ext uri="{FF2B5EF4-FFF2-40B4-BE49-F238E27FC236}">
                <a16:creationId xmlns:a16="http://schemas.microsoft.com/office/drawing/2014/main" id="{40505AB0-C279-6249-9FE1-A6A2460D4E81}"/>
              </a:ext>
            </a:extLst>
          </p:cNvPr>
          <p:cNvSpPr>
            <a:spLocks noGrp="1"/>
          </p:cNvSpPr>
          <p:nvPr>
            <p:ph idx="1"/>
          </p:nvPr>
        </p:nvSpPr>
        <p:spPr>
          <a:xfrm>
            <a:off x="838200" y="1458223"/>
            <a:ext cx="4212771" cy="4351338"/>
          </a:xfrm>
          <a:ln>
            <a:solidFill>
              <a:schemeClr val="accent1"/>
            </a:solidFill>
          </a:ln>
        </p:spPr>
        <p:txBody>
          <a:bodyPr anchor="ctr"/>
          <a:lstStyle/>
          <a:p>
            <a:r>
              <a:rPr lang="es-ES" dirty="0"/>
              <a:t> ECG con RS y HVI </a:t>
            </a:r>
          </a:p>
          <a:p>
            <a:endParaRPr lang="es-ES" dirty="0"/>
          </a:p>
          <a:p>
            <a:r>
              <a:rPr lang="es-ES" dirty="0"/>
              <a:t>De junio de 2020   cuando consultó por un episodio de dolor torácico que se atribuyó a ansiedad por la situación de la pandemia </a:t>
            </a:r>
          </a:p>
        </p:txBody>
      </p:sp>
      <p:sp>
        <p:nvSpPr>
          <p:cNvPr id="4" name="Marcador de contenido 2">
            <a:extLst>
              <a:ext uri="{FF2B5EF4-FFF2-40B4-BE49-F238E27FC236}">
                <a16:creationId xmlns:a16="http://schemas.microsoft.com/office/drawing/2014/main" id="{5F532AF8-98AB-0346-9C93-C5324FB1AA20}"/>
              </a:ext>
            </a:extLst>
          </p:cNvPr>
          <p:cNvSpPr txBox="1">
            <a:spLocks/>
          </p:cNvSpPr>
          <p:nvPr/>
        </p:nvSpPr>
        <p:spPr>
          <a:xfrm>
            <a:off x="5348318" y="3284220"/>
            <a:ext cx="6270171" cy="3097819"/>
          </a:xfrm>
          <a:prstGeom prst="rect">
            <a:avLst/>
          </a:prstGeom>
          <a:ln>
            <a:solidFill>
              <a:schemeClr val="accent1"/>
            </a:solidFill>
            <a:miter lim="800000"/>
            <a:headEnd/>
            <a:tailEn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spcBef>
                <a:spcPct val="0"/>
              </a:spcBef>
              <a:buNone/>
            </a:pPr>
            <a:r>
              <a:rPr lang="es-ES" altLang="es-ES" sz="1800" b="1" dirty="0">
                <a:solidFill>
                  <a:srgbClr val="002060"/>
                </a:solidFill>
                <a:ea typeface="Helvetica Neue" panose="02000503000000020004" pitchFamily="2" charset="0"/>
                <a:cs typeface="Helvetica Neue" panose="02000503000000020004" pitchFamily="2" charset="0"/>
              </a:rPr>
              <a:t>Analítica de febrero de 2019</a:t>
            </a:r>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Hemograma y coagulación</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Sin hallazgos</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Glucemia: 104 </a:t>
            </a:r>
            <a:r>
              <a:rPr lang="es-ES" altLang="es-ES" sz="1800" dirty="0">
                <a:solidFill>
                  <a:srgbClr val="002060"/>
                </a:solidFill>
                <a:ea typeface="Helvetica Neue" panose="02000503000000020004" pitchFamily="2" charset="0"/>
                <a:cs typeface="Helvetica Neue" panose="02000503000000020004" pitchFamily="2" charset="0"/>
              </a:rPr>
              <a:t>mg/dl</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HbA1c</a:t>
            </a:r>
            <a:r>
              <a:rPr lang="es-ES" altLang="es-ES" sz="1800" b="1" dirty="0"/>
              <a:t>: </a:t>
            </a:r>
            <a:r>
              <a:rPr lang="es-ES" altLang="es-ES" sz="1800" b="1" dirty="0">
                <a:solidFill>
                  <a:srgbClr val="002060"/>
                </a:solidFill>
                <a:ea typeface="Helvetica Neue" panose="02000503000000020004" pitchFamily="2" charset="0"/>
                <a:cs typeface="Helvetica Neue" panose="02000503000000020004" pitchFamily="2" charset="0"/>
              </a:rPr>
              <a:t>6’2</a:t>
            </a:r>
            <a:r>
              <a:rPr lang="es-ES" altLang="es-ES" sz="1800" dirty="0">
                <a:solidFill>
                  <a:srgbClr val="002060"/>
                </a:solidFill>
                <a:ea typeface="Helvetica Neue" panose="02000503000000020004" pitchFamily="2" charset="0"/>
                <a:cs typeface="Helvetica Neue" panose="02000503000000020004" pitchFamily="2" charset="0"/>
              </a:rPr>
              <a:t>%</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Creatinina</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0,71 mg/dl</a:t>
            </a:r>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FG (CKD-EPI): 90</a:t>
            </a:r>
            <a:r>
              <a:rPr lang="es-ES" altLang="es-ES" sz="1800" dirty="0">
                <a:solidFill>
                  <a:srgbClr val="002060"/>
                </a:solidFill>
                <a:ea typeface="Helvetica Neue" panose="02000503000000020004" pitchFamily="2" charset="0"/>
                <a:cs typeface="Helvetica Neue" panose="02000503000000020004" pitchFamily="2" charset="0"/>
              </a:rPr>
              <a:t> ml/min/m</a:t>
            </a:r>
            <a:r>
              <a:rPr lang="es-ES" altLang="es-ES" sz="1800" baseline="30000" dirty="0">
                <a:solidFill>
                  <a:srgbClr val="002060"/>
                </a:solidFill>
                <a:ea typeface="Helvetica Neue" panose="02000503000000020004" pitchFamily="2" charset="0"/>
                <a:cs typeface="Helvetica Neue" panose="02000503000000020004" pitchFamily="2" charset="0"/>
              </a:rPr>
              <a:t>2 </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Colesterol total</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195 mg/dl</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Triglicéridos</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175 mg/dl</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C-HDL</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35 mg/dl</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C-LDL</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125 mg/dl</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Perfil hepático normal</a:t>
            </a:r>
            <a:endParaRPr lang="es-ES" altLang="es-ES" sz="1800" dirty="0"/>
          </a:p>
          <a:p>
            <a:pPr marL="0" indent="0" algn="just" fontAlgn="t">
              <a:spcBef>
                <a:spcPct val="0"/>
              </a:spcBef>
            </a:pPr>
            <a:r>
              <a:rPr lang="es-ES" altLang="es-ES" sz="1800" b="1" dirty="0">
                <a:solidFill>
                  <a:srgbClr val="002060"/>
                </a:solidFill>
                <a:ea typeface="Helvetica Neue" panose="02000503000000020004" pitchFamily="2" charset="0"/>
                <a:cs typeface="Helvetica Neue" panose="02000503000000020004" pitchFamily="2" charset="0"/>
              </a:rPr>
              <a:t>Análisis de orina</a:t>
            </a:r>
            <a:r>
              <a:rPr lang="es-ES" altLang="es-ES" sz="1800" b="1" dirty="0"/>
              <a:t>: </a:t>
            </a:r>
            <a:r>
              <a:rPr lang="es-ES" altLang="es-ES" sz="1800" dirty="0">
                <a:solidFill>
                  <a:srgbClr val="002060"/>
                </a:solidFill>
                <a:ea typeface="Helvetica Neue" panose="02000503000000020004" pitchFamily="2" charset="0"/>
                <a:cs typeface="Helvetica Neue" panose="02000503000000020004" pitchFamily="2" charset="0"/>
              </a:rPr>
              <a:t>Cociente Albúmina/creatinina 11 mg/g</a:t>
            </a:r>
            <a:endParaRPr lang="es-ES" altLang="es-ES" sz="1800" dirty="0"/>
          </a:p>
        </p:txBody>
      </p:sp>
      <p:sp>
        <p:nvSpPr>
          <p:cNvPr id="5" name="CuadroTexto 4">
            <a:extLst>
              <a:ext uri="{FF2B5EF4-FFF2-40B4-BE49-F238E27FC236}">
                <a16:creationId xmlns:a16="http://schemas.microsoft.com/office/drawing/2014/main" id="{D74D1450-FEC6-A347-9BDE-68C984FD88D1}"/>
              </a:ext>
            </a:extLst>
          </p:cNvPr>
          <p:cNvSpPr txBox="1"/>
          <p:nvPr/>
        </p:nvSpPr>
        <p:spPr>
          <a:xfrm>
            <a:off x="5348318" y="1458223"/>
            <a:ext cx="5624168" cy="1754326"/>
          </a:xfrm>
          <a:prstGeom prst="rect">
            <a:avLst/>
          </a:prstGeom>
          <a:noFill/>
          <a:ln>
            <a:solidFill>
              <a:schemeClr val="accent1"/>
            </a:solidFill>
          </a:ln>
        </p:spPr>
        <p:txBody>
          <a:bodyPr wrap="none" rtlCol="0">
            <a:spAutoFit/>
          </a:bodyPr>
          <a:lstStyle/>
          <a:p>
            <a:r>
              <a:rPr lang="es-ES" b="1" dirty="0">
                <a:latin typeface="Arial" panose="020B0604020202020204" pitchFamily="34" charset="0"/>
                <a:cs typeface="Arial" panose="020B0604020202020204" pitchFamily="34" charset="0"/>
              </a:rPr>
              <a:t>Controles de enfermería</a:t>
            </a:r>
          </a:p>
          <a:p>
            <a:endParaRPr lang="es-ES" b="1" dirty="0">
              <a:latin typeface="Arial" panose="020B0604020202020204" pitchFamily="34" charset="0"/>
              <a:cs typeface="Arial" panose="020B0604020202020204" pitchFamily="34" charset="0"/>
            </a:endParaRPr>
          </a:p>
          <a:p>
            <a:pPr marL="285750" indent="-285750">
              <a:lnSpc>
                <a:spcPct val="100000"/>
              </a:lnSpc>
              <a:spcBef>
                <a:spcPct val="0"/>
              </a:spcBef>
              <a:buFontTx/>
              <a:buChar char="-"/>
            </a:pPr>
            <a:r>
              <a:rPr lang="es-ES" altLang="es-ES" b="1" dirty="0">
                <a:solidFill>
                  <a:srgbClr val="002060"/>
                </a:solidFill>
                <a:latin typeface="Arial" panose="020B0604020202020204" pitchFamily="34" charset="0"/>
                <a:cs typeface="Arial" panose="020B0604020202020204" pitchFamily="34" charset="0"/>
              </a:rPr>
              <a:t>TA: 151/92 </a:t>
            </a:r>
            <a:r>
              <a:rPr lang="es-ES" altLang="es-ES" b="1" dirty="0" err="1">
                <a:solidFill>
                  <a:srgbClr val="002060"/>
                </a:solidFill>
                <a:latin typeface="Arial" panose="020B0604020202020204" pitchFamily="34" charset="0"/>
                <a:cs typeface="Arial" panose="020B0604020202020204" pitchFamily="34" charset="0"/>
              </a:rPr>
              <a:t>mmHg</a:t>
            </a:r>
            <a:r>
              <a:rPr lang="es-ES" altLang="es-ES" b="1" dirty="0">
                <a:solidFill>
                  <a:srgbClr val="002060"/>
                </a:solidFill>
                <a:latin typeface="Arial" panose="020B0604020202020204" pitchFamily="34" charset="0"/>
                <a:cs typeface="Arial" panose="020B0604020202020204" pitchFamily="34" charset="0"/>
              </a:rPr>
              <a:t> ,160/90 </a:t>
            </a:r>
            <a:r>
              <a:rPr lang="es-ES" altLang="es-ES" b="1" dirty="0" err="1">
                <a:solidFill>
                  <a:srgbClr val="002060"/>
                </a:solidFill>
                <a:latin typeface="Arial" panose="020B0604020202020204" pitchFamily="34" charset="0"/>
                <a:cs typeface="Arial" panose="020B0604020202020204" pitchFamily="34" charset="0"/>
              </a:rPr>
              <a:t>mmHg</a:t>
            </a:r>
            <a:r>
              <a:rPr lang="es-ES" altLang="es-ES" b="1" dirty="0">
                <a:solidFill>
                  <a:srgbClr val="002060"/>
                </a:solidFill>
                <a:latin typeface="Arial" panose="020B0604020202020204" pitchFamily="34" charset="0"/>
                <a:cs typeface="Arial" panose="020B0604020202020204" pitchFamily="34" charset="0"/>
              </a:rPr>
              <a:t>, 156/93 </a:t>
            </a:r>
            <a:r>
              <a:rPr lang="es-ES" altLang="es-ES" b="1" dirty="0" err="1">
                <a:solidFill>
                  <a:srgbClr val="002060"/>
                </a:solidFill>
                <a:latin typeface="Arial" panose="020B0604020202020204" pitchFamily="34" charset="0"/>
                <a:cs typeface="Arial" panose="020B0604020202020204" pitchFamily="34" charset="0"/>
              </a:rPr>
              <a:t>mmHg</a:t>
            </a:r>
            <a:endParaRPr lang="es-ES" altLang="es-ES" b="1" dirty="0">
              <a:solidFill>
                <a:srgbClr val="002060"/>
              </a:solidFill>
              <a:latin typeface="Arial" panose="020B0604020202020204" pitchFamily="34" charset="0"/>
              <a:cs typeface="Arial" panose="020B0604020202020204" pitchFamily="34" charset="0"/>
            </a:endParaRPr>
          </a:p>
          <a:p>
            <a:pPr marL="285750" indent="-285750">
              <a:lnSpc>
                <a:spcPct val="100000"/>
              </a:lnSpc>
              <a:spcBef>
                <a:spcPct val="0"/>
              </a:spcBef>
              <a:buFontTx/>
              <a:buChar char="-"/>
            </a:pPr>
            <a:r>
              <a:rPr lang="es-ES" altLang="es-ES" b="1" dirty="0">
                <a:solidFill>
                  <a:srgbClr val="002060"/>
                </a:solidFill>
                <a:latin typeface="Arial" panose="020B0604020202020204" pitchFamily="34" charset="0"/>
                <a:cs typeface="Arial" panose="020B0604020202020204" pitchFamily="34" charset="0"/>
              </a:rPr>
              <a:t>Perímetro abdominal: 91 cm</a:t>
            </a:r>
          </a:p>
          <a:p>
            <a:pPr marL="285750" indent="-285750">
              <a:lnSpc>
                <a:spcPct val="100000"/>
              </a:lnSpc>
              <a:spcBef>
                <a:spcPct val="0"/>
              </a:spcBef>
              <a:buFontTx/>
              <a:buChar char="-"/>
            </a:pPr>
            <a:r>
              <a:rPr lang="es-ES" altLang="es-ES" b="1" dirty="0">
                <a:solidFill>
                  <a:srgbClr val="002060"/>
                </a:solidFill>
                <a:latin typeface="Arial" panose="020B0604020202020204" pitchFamily="34" charset="0"/>
                <a:cs typeface="Arial" panose="020B0604020202020204" pitchFamily="34" charset="0"/>
              </a:rPr>
              <a:t>IMC: 31 </a:t>
            </a:r>
          </a:p>
          <a:p>
            <a:endParaRPr lang="es-ES" dirty="0"/>
          </a:p>
        </p:txBody>
      </p:sp>
    </p:spTree>
    <p:extLst>
      <p:ext uri="{BB962C8B-B14F-4D97-AF65-F5344CB8AC3E}">
        <p14:creationId xmlns:p14="http://schemas.microsoft.com/office/powerpoint/2010/main" val="541112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22" name="Google Shape;911;p38"/>
          <p:cNvSpPr/>
          <p:nvPr/>
        </p:nvSpPr>
        <p:spPr>
          <a:xfrm rot="5400000">
            <a:off x="9328734" y="2795450"/>
            <a:ext cx="1835676" cy="1428677"/>
          </a:xfrm>
          <a:custGeom>
            <a:avLst/>
            <a:gdLst/>
            <a:ahLst/>
            <a:cxnLst/>
            <a:rect l="l" t="t" r="r" b="b"/>
            <a:pathLst>
              <a:path w="27648" h="21518" extrusionOk="0">
                <a:moveTo>
                  <a:pt x="18009" y="0"/>
                </a:moveTo>
                <a:cubicBezTo>
                  <a:pt x="17323" y="0"/>
                  <a:pt x="16636" y="556"/>
                  <a:pt x="16636" y="1316"/>
                </a:cubicBezTo>
                <a:lnTo>
                  <a:pt x="16636" y="3839"/>
                </a:lnTo>
                <a:lnTo>
                  <a:pt x="1318" y="3839"/>
                </a:lnTo>
                <a:cubicBezTo>
                  <a:pt x="605" y="3839"/>
                  <a:pt x="1" y="4443"/>
                  <a:pt x="1" y="5156"/>
                </a:cubicBezTo>
                <a:lnTo>
                  <a:pt x="1" y="16349"/>
                </a:lnTo>
                <a:cubicBezTo>
                  <a:pt x="1" y="17060"/>
                  <a:pt x="604" y="17666"/>
                  <a:pt x="1318" y="17666"/>
                </a:cubicBezTo>
                <a:lnTo>
                  <a:pt x="16636" y="17666"/>
                </a:lnTo>
                <a:lnTo>
                  <a:pt x="16636" y="20189"/>
                </a:lnTo>
                <a:cubicBezTo>
                  <a:pt x="16636" y="20929"/>
                  <a:pt x="17343" y="21518"/>
                  <a:pt x="18032" y="21518"/>
                </a:cubicBezTo>
                <a:cubicBezTo>
                  <a:pt x="18341" y="21518"/>
                  <a:pt x="18647" y="21398"/>
                  <a:pt x="18884" y="21120"/>
                </a:cubicBezTo>
                <a:cubicBezTo>
                  <a:pt x="21664" y="17843"/>
                  <a:pt x="24443" y="14566"/>
                  <a:pt x="27223" y="11288"/>
                </a:cubicBezTo>
                <a:cubicBezTo>
                  <a:pt x="27392" y="11090"/>
                  <a:pt x="27490" y="10877"/>
                  <a:pt x="27531" y="10664"/>
                </a:cubicBezTo>
                <a:cubicBezTo>
                  <a:pt x="27647" y="10267"/>
                  <a:pt x="27583" y="9817"/>
                  <a:pt x="27223" y="9427"/>
                </a:cubicBezTo>
                <a:cubicBezTo>
                  <a:pt x="24443" y="6413"/>
                  <a:pt x="21664" y="3398"/>
                  <a:pt x="18884" y="385"/>
                </a:cubicBezTo>
                <a:cubicBezTo>
                  <a:pt x="18637" y="117"/>
                  <a:pt x="18323" y="0"/>
                  <a:pt x="18009" y="0"/>
                </a:cubicBezTo>
                <a:close/>
              </a:path>
            </a:pathLst>
          </a:custGeom>
          <a:solidFill>
            <a:schemeClr val="accent1">
              <a:lumMod val="5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nvGrpSpPr>
          <p:cNvPr id="114" name="Google Shape;895;p38"/>
          <p:cNvGrpSpPr/>
          <p:nvPr/>
        </p:nvGrpSpPr>
        <p:grpSpPr>
          <a:xfrm rot="5400000">
            <a:off x="6029833" y="2747096"/>
            <a:ext cx="1835609" cy="1428677"/>
            <a:chOff x="4656910" y="2558932"/>
            <a:chExt cx="1265472" cy="984933"/>
          </a:xfrm>
        </p:grpSpPr>
        <p:sp>
          <p:nvSpPr>
            <p:cNvPr id="115" name="Google Shape;896;p38"/>
            <p:cNvSpPr/>
            <p:nvPr/>
          </p:nvSpPr>
          <p:spPr>
            <a:xfrm>
              <a:off x="4656910" y="2558932"/>
              <a:ext cx="1265472" cy="984933"/>
            </a:xfrm>
            <a:custGeom>
              <a:avLst/>
              <a:gdLst/>
              <a:ahLst/>
              <a:cxnLst/>
              <a:rect l="l" t="t" r="r" b="b"/>
              <a:pathLst>
                <a:path w="27647" h="21518" extrusionOk="0">
                  <a:moveTo>
                    <a:pt x="18008" y="0"/>
                  </a:moveTo>
                  <a:cubicBezTo>
                    <a:pt x="17323" y="0"/>
                    <a:pt x="16635" y="556"/>
                    <a:pt x="16635" y="1316"/>
                  </a:cubicBezTo>
                  <a:lnTo>
                    <a:pt x="16635" y="3839"/>
                  </a:lnTo>
                  <a:lnTo>
                    <a:pt x="1317" y="3839"/>
                  </a:lnTo>
                  <a:cubicBezTo>
                    <a:pt x="605" y="3839"/>
                    <a:pt x="0" y="4443"/>
                    <a:pt x="0" y="5156"/>
                  </a:cubicBezTo>
                  <a:lnTo>
                    <a:pt x="0" y="16349"/>
                  </a:lnTo>
                  <a:cubicBezTo>
                    <a:pt x="0" y="17060"/>
                    <a:pt x="604" y="17666"/>
                    <a:pt x="1317" y="17666"/>
                  </a:cubicBezTo>
                  <a:lnTo>
                    <a:pt x="16635" y="17666"/>
                  </a:lnTo>
                  <a:lnTo>
                    <a:pt x="16635" y="20189"/>
                  </a:lnTo>
                  <a:cubicBezTo>
                    <a:pt x="16635" y="20929"/>
                    <a:pt x="17342" y="21518"/>
                    <a:pt x="18031" y="21518"/>
                  </a:cubicBezTo>
                  <a:cubicBezTo>
                    <a:pt x="18341" y="21518"/>
                    <a:pt x="18647" y="21398"/>
                    <a:pt x="18883" y="21120"/>
                  </a:cubicBezTo>
                  <a:cubicBezTo>
                    <a:pt x="21663" y="17843"/>
                    <a:pt x="24442" y="14566"/>
                    <a:pt x="27222" y="11288"/>
                  </a:cubicBezTo>
                  <a:cubicBezTo>
                    <a:pt x="27391" y="11090"/>
                    <a:pt x="27489" y="10877"/>
                    <a:pt x="27530" y="10664"/>
                  </a:cubicBezTo>
                  <a:cubicBezTo>
                    <a:pt x="27647" y="10267"/>
                    <a:pt x="27582" y="9817"/>
                    <a:pt x="27222" y="9427"/>
                  </a:cubicBezTo>
                  <a:cubicBezTo>
                    <a:pt x="24442" y="6413"/>
                    <a:pt x="21663" y="3398"/>
                    <a:pt x="18883" y="385"/>
                  </a:cubicBezTo>
                  <a:cubicBezTo>
                    <a:pt x="18636" y="117"/>
                    <a:pt x="18322" y="0"/>
                    <a:pt x="18008"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sp>
          <p:nvSpPr>
            <p:cNvPr id="116" name="Google Shape;897;p38"/>
            <p:cNvSpPr/>
            <p:nvPr/>
          </p:nvSpPr>
          <p:spPr>
            <a:xfrm>
              <a:off x="4720169" y="2613127"/>
              <a:ext cx="1143214" cy="863910"/>
            </a:xfrm>
            <a:custGeom>
              <a:avLst/>
              <a:gdLst/>
              <a:ahLst/>
              <a:cxnLst/>
              <a:rect l="l" t="t" r="r" b="b"/>
              <a:pathLst>
                <a:path w="24976" h="18874" extrusionOk="0">
                  <a:moveTo>
                    <a:pt x="16636" y="0"/>
                  </a:moveTo>
                  <a:lnTo>
                    <a:pt x="16636" y="3841"/>
                  </a:lnTo>
                  <a:lnTo>
                    <a:pt x="1" y="3841"/>
                  </a:lnTo>
                  <a:lnTo>
                    <a:pt x="1" y="15033"/>
                  </a:lnTo>
                  <a:lnTo>
                    <a:pt x="16636" y="15033"/>
                  </a:lnTo>
                  <a:lnTo>
                    <a:pt x="16636" y="18874"/>
                  </a:lnTo>
                  <a:lnTo>
                    <a:pt x="24976" y="9042"/>
                  </a:lnTo>
                  <a:lnTo>
                    <a:pt x="16636" y="0"/>
                  </a:lnTo>
                  <a:close/>
                </a:path>
              </a:pathLst>
            </a:custGeom>
            <a:solidFill>
              <a:schemeClr val="bg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11" name="Google Shape;899;p38"/>
          <p:cNvGrpSpPr/>
          <p:nvPr/>
        </p:nvGrpSpPr>
        <p:grpSpPr>
          <a:xfrm rot="10800000">
            <a:off x="2265141" y="2492704"/>
            <a:ext cx="2269499" cy="1949633"/>
            <a:chOff x="3401944" y="1898103"/>
            <a:chExt cx="1564596" cy="1184180"/>
          </a:xfrm>
        </p:grpSpPr>
        <p:sp>
          <p:nvSpPr>
            <p:cNvPr id="112" name="Google Shape;900;p38"/>
            <p:cNvSpPr/>
            <p:nvPr/>
          </p:nvSpPr>
          <p:spPr>
            <a:xfrm>
              <a:off x="3401944" y="1898103"/>
              <a:ext cx="1564596" cy="1184180"/>
            </a:xfrm>
            <a:custGeom>
              <a:avLst/>
              <a:gdLst/>
              <a:ahLst/>
              <a:cxnLst/>
              <a:rect l="l" t="t" r="r" b="b"/>
              <a:pathLst>
                <a:path w="34182" h="25871" extrusionOk="0">
                  <a:moveTo>
                    <a:pt x="23378" y="1"/>
                  </a:moveTo>
                  <a:cubicBezTo>
                    <a:pt x="23046" y="1"/>
                    <a:pt x="22712" y="129"/>
                    <a:pt x="22426" y="372"/>
                  </a:cubicBezTo>
                  <a:cubicBezTo>
                    <a:pt x="19149" y="3151"/>
                    <a:pt x="15872" y="5931"/>
                    <a:pt x="12594" y="8711"/>
                  </a:cubicBezTo>
                  <a:cubicBezTo>
                    <a:pt x="11698" y="9471"/>
                    <a:pt x="12448" y="10959"/>
                    <a:pt x="13525" y="10959"/>
                  </a:cubicBezTo>
                  <a:lnTo>
                    <a:pt x="16724" y="10959"/>
                  </a:lnTo>
                  <a:lnTo>
                    <a:pt x="16724" y="18233"/>
                  </a:lnTo>
                  <a:lnTo>
                    <a:pt x="1318" y="18233"/>
                  </a:lnTo>
                  <a:cubicBezTo>
                    <a:pt x="606" y="18233"/>
                    <a:pt x="1" y="18836"/>
                    <a:pt x="1" y="19549"/>
                  </a:cubicBezTo>
                  <a:lnTo>
                    <a:pt x="1" y="24554"/>
                  </a:lnTo>
                  <a:cubicBezTo>
                    <a:pt x="1" y="25265"/>
                    <a:pt x="605" y="25871"/>
                    <a:pt x="1318" y="25871"/>
                  </a:cubicBezTo>
                  <a:lnTo>
                    <a:pt x="28837" y="25871"/>
                  </a:lnTo>
                  <a:cubicBezTo>
                    <a:pt x="29550" y="25871"/>
                    <a:pt x="30154" y="25267"/>
                    <a:pt x="30154" y="24554"/>
                  </a:cubicBezTo>
                  <a:lnTo>
                    <a:pt x="30154" y="10959"/>
                  </a:lnTo>
                  <a:lnTo>
                    <a:pt x="32399" y="10959"/>
                  </a:lnTo>
                  <a:cubicBezTo>
                    <a:pt x="33505" y="10959"/>
                    <a:pt x="34182" y="9496"/>
                    <a:pt x="33330" y="8711"/>
                  </a:cubicBezTo>
                  <a:cubicBezTo>
                    <a:pt x="30316" y="5931"/>
                    <a:pt x="27303" y="3151"/>
                    <a:pt x="24288" y="372"/>
                  </a:cubicBezTo>
                  <a:cubicBezTo>
                    <a:pt x="24016" y="120"/>
                    <a:pt x="23698" y="1"/>
                    <a:pt x="23378" y="1"/>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sp>
          <p:nvSpPr>
            <p:cNvPr id="113" name="Google Shape;901;p38"/>
            <p:cNvSpPr/>
            <p:nvPr/>
          </p:nvSpPr>
          <p:spPr>
            <a:xfrm>
              <a:off x="3462228" y="1957700"/>
              <a:ext cx="1422747" cy="1064302"/>
            </a:xfrm>
            <a:custGeom>
              <a:avLst/>
              <a:gdLst/>
              <a:ahLst/>
              <a:cxnLst/>
              <a:rect l="l" t="t" r="r" b="b"/>
              <a:pathLst>
                <a:path w="31083" h="23252" extrusionOk="0">
                  <a:moveTo>
                    <a:pt x="22040" y="1"/>
                  </a:moveTo>
                  <a:lnTo>
                    <a:pt x="12208" y="8340"/>
                  </a:lnTo>
                  <a:lnTo>
                    <a:pt x="16724" y="8340"/>
                  </a:lnTo>
                  <a:lnTo>
                    <a:pt x="16724" y="18247"/>
                  </a:lnTo>
                  <a:lnTo>
                    <a:pt x="1" y="18247"/>
                  </a:lnTo>
                  <a:lnTo>
                    <a:pt x="1" y="23252"/>
                  </a:lnTo>
                  <a:lnTo>
                    <a:pt x="27520" y="23252"/>
                  </a:lnTo>
                  <a:lnTo>
                    <a:pt x="27520" y="8340"/>
                  </a:lnTo>
                  <a:lnTo>
                    <a:pt x="31082" y="8340"/>
                  </a:lnTo>
                  <a:lnTo>
                    <a:pt x="22040" y="1"/>
                  </a:lnTo>
                  <a:close/>
                </a:path>
              </a:pathLst>
            </a:custGeom>
            <a:solidFill>
              <a:schemeClr val="tx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329" name="Google Shape;1329;p29"/>
          <p:cNvGrpSpPr/>
          <p:nvPr/>
        </p:nvGrpSpPr>
        <p:grpSpPr>
          <a:xfrm>
            <a:off x="553792" y="859269"/>
            <a:ext cx="2183171" cy="2296776"/>
            <a:chOff x="466964" y="1938821"/>
            <a:chExt cx="1637378" cy="1722582"/>
          </a:xfrm>
        </p:grpSpPr>
        <p:grpSp>
          <p:nvGrpSpPr>
            <p:cNvPr id="1330" name="Google Shape;1330;p29"/>
            <p:cNvGrpSpPr/>
            <p:nvPr/>
          </p:nvGrpSpPr>
          <p:grpSpPr>
            <a:xfrm rot="-320069">
              <a:off x="466964" y="1938821"/>
              <a:ext cx="1637378" cy="1722582"/>
              <a:chOff x="1504100" y="1290050"/>
              <a:chExt cx="1351925" cy="1422275"/>
            </a:xfrm>
          </p:grpSpPr>
          <p:sp>
            <p:nvSpPr>
              <p:cNvPr id="1331" name="Google Shape;1331;p29"/>
              <p:cNvSpPr/>
              <p:nvPr/>
            </p:nvSpPr>
            <p:spPr>
              <a:xfrm>
                <a:off x="1510375" y="1366275"/>
                <a:ext cx="1345650" cy="1346050"/>
              </a:xfrm>
              <a:custGeom>
                <a:avLst/>
                <a:gdLst/>
                <a:ahLst/>
                <a:cxnLst/>
                <a:rect l="l" t="t" r="r" b="b"/>
                <a:pathLst>
                  <a:path w="53826" h="53842" extrusionOk="0">
                    <a:moveTo>
                      <a:pt x="3104" y="0"/>
                    </a:moveTo>
                    <a:cubicBezTo>
                      <a:pt x="1380" y="0"/>
                      <a:pt x="0" y="1442"/>
                      <a:pt x="47" y="3229"/>
                    </a:cubicBezTo>
                    <a:lnTo>
                      <a:pt x="1254" y="50613"/>
                    </a:lnTo>
                    <a:cubicBezTo>
                      <a:pt x="1301" y="52400"/>
                      <a:pt x="2759" y="53842"/>
                      <a:pt x="4499" y="53842"/>
                    </a:cubicBezTo>
                    <a:lnTo>
                      <a:pt x="50707" y="53842"/>
                    </a:lnTo>
                    <a:cubicBezTo>
                      <a:pt x="52447" y="53842"/>
                      <a:pt x="53826" y="52400"/>
                      <a:pt x="53779" y="50613"/>
                    </a:cubicBezTo>
                    <a:lnTo>
                      <a:pt x="52556" y="3229"/>
                    </a:lnTo>
                    <a:cubicBezTo>
                      <a:pt x="52525" y="1442"/>
                      <a:pt x="51067" y="0"/>
                      <a:pt x="49327" y="0"/>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2" name="Google Shape;1332;p29"/>
              <p:cNvSpPr/>
              <p:nvPr/>
            </p:nvSpPr>
            <p:spPr>
              <a:xfrm>
                <a:off x="1504100" y="1359600"/>
                <a:ext cx="1313150" cy="1312750"/>
              </a:xfrm>
              <a:custGeom>
                <a:avLst/>
                <a:gdLst/>
                <a:ahLst/>
                <a:cxnLst/>
                <a:rect l="l" t="t" r="r" b="b"/>
                <a:pathLst>
                  <a:path w="52526" h="52510" extrusionOk="0">
                    <a:moveTo>
                      <a:pt x="3151" y="1"/>
                    </a:moveTo>
                    <a:cubicBezTo>
                      <a:pt x="1411" y="1"/>
                      <a:pt x="0" y="1412"/>
                      <a:pt x="0" y="3151"/>
                    </a:cubicBezTo>
                    <a:lnTo>
                      <a:pt x="0" y="49375"/>
                    </a:lnTo>
                    <a:cubicBezTo>
                      <a:pt x="0" y="51099"/>
                      <a:pt x="1411" y="52510"/>
                      <a:pt x="3151" y="52510"/>
                    </a:cubicBezTo>
                    <a:lnTo>
                      <a:pt x="49375" y="52510"/>
                    </a:lnTo>
                    <a:cubicBezTo>
                      <a:pt x="51114" y="52510"/>
                      <a:pt x="52525" y="51099"/>
                      <a:pt x="52525" y="49375"/>
                    </a:cubicBezTo>
                    <a:lnTo>
                      <a:pt x="52525" y="3151"/>
                    </a:lnTo>
                    <a:cubicBezTo>
                      <a:pt x="52525" y="1412"/>
                      <a:pt x="51114" y="1"/>
                      <a:pt x="4937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3" name="Google Shape;1333;p29"/>
              <p:cNvSpPr/>
              <p:nvPr/>
            </p:nvSpPr>
            <p:spPr>
              <a:xfrm>
                <a:off x="1636950" y="1622550"/>
                <a:ext cx="1047450" cy="15700"/>
              </a:xfrm>
              <a:custGeom>
                <a:avLst/>
                <a:gdLst/>
                <a:ahLst/>
                <a:cxnLst/>
                <a:rect l="l" t="t" r="r" b="b"/>
                <a:pathLst>
                  <a:path w="41898" h="628" extrusionOk="0">
                    <a:moveTo>
                      <a:pt x="0" y="0"/>
                    </a:moveTo>
                    <a:lnTo>
                      <a:pt x="0" y="627"/>
                    </a:lnTo>
                    <a:lnTo>
                      <a:pt x="41898" y="627"/>
                    </a:lnTo>
                    <a:lnTo>
                      <a:pt x="41898" y="0"/>
                    </a:lnTo>
                    <a:close/>
                  </a:path>
                </a:pathLst>
              </a:custGeom>
              <a:solidFill>
                <a:srgbClr val="F1D0A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4" name="Google Shape;1334;p29"/>
              <p:cNvSpPr/>
              <p:nvPr/>
            </p:nvSpPr>
            <p:spPr>
              <a:xfrm>
                <a:off x="1636950" y="1885475"/>
                <a:ext cx="1047450" cy="15700"/>
              </a:xfrm>
              <a:custGeom>
                <a:avLst/>
                <a:gdLst/>
                <a:ahLst/>
                <a:cxnLst/>
                <a:rect l="l" t="t" r="r" b="b"/>
                <a:pathLst>
                  <a:path w="41898" h="628" extrusionOk="0">
                    <a:moveTo>
                      <a:pt x="0" y="1"/>
                    </a:moveTo>
                    <a:lnTo>
                      <a:pt x="0" y="628"/>
                    </a:lnTo>
                    <a:lnTo>
                      <a:pt x="41898" y="628"/>
                    </a:lnTo>
                    <a:lnTo>
                      <a:pt x="41898" y="1"/>
                    </a:lnTo>
                    <a:close/>
                  </a:path>
                </a:pathLst>
              </a:custGeom>
              <a:solidFill>
                <a:srgbClr val="F1D0A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5" name="Google Shape;1335;p29"/>
              <p:cNvSpPr/>
              <p:nvPr/>
            </p:nvSpPr>
            <p:spPr>
              <a:xfrm>
                <a:off x="1636950" y="2148425"/>
                <a:ext cx="1047450" cy="15700"/>
              </a:xfrm>
              <a:custGeom>
                <a:avLst/>
                <a:gdLst/>
                <a:ahLst/>
                <a:cxnLst/>
                <a:rect l="l" t="t" r="r" b="b"/>
                <a:pathLst>
                  <a:path w="41898" h="628" extrusionOk="0">
                    <a:moveTo>
                      <a:pt x="0" y="0"/>
                    </a:moveTo>
                    <a:lnTo>
                      <a:pt x="0" y="627"/>
                    </a:lnTo>
                    <a:lnTo>
                      <a:pt x="41898" y="627"/>
                    </a:lnTo>
                    <a:lnTo>
                      <a:pt x="41898" y="0"/>
                    </a:lnTo>
                    <a:close/>
                  </a:path>
                </a:pathLst>
              </a:custGeom>
              <a:solidFill>
                <a:srgbClr val="F1D0A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6" name="Google Shape;1336;p29"/>
              <p:cNvSpPr/>
              <p:nvPr/>
            </p:nvSpPr>
            <p:spPr>
              <a:xfrm>
                <a:off x="1636950" y="2410975"/>
                <a:ext cx="1047450" cy="16075"/>
              </a:xfrm>
              <a:custGeom>
                <a:avLst/>
                <a:gdLst/>
                <a:ahLst/>
                <a:cxnLst/>
                <a:rect l="l" t="t" r="r" b="b"/>
                <a:pathLst>
                  <a:path w="41898" h="643" extrusionOk="0">
                    <a:moveTo>
                      <a:pt x="0" y="0"/>
                    </a:moveTo>
                    <a:lnTo>
                      <a:pt x="0" y="643"/>
                    </a:lnTo>
                    <a:lnTo>
                      <a:pt x="41898" y="643"/>
                    </a:lnTo>
                    <a:lnTo>
                      <a:pt x="41898" y="0"/>
                    </a:lnTo>
                    <a:close/>
                  </a:path>
                </a:pathLst>
              </a:custGeom>
              <a:solidFill>
                <a:srgbClr val="F1D0A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7" name="Google Shape;1337;p29"/>
              <p:cNvSpPr/>
              <p:nvPr/>
            </p:nvSpPr>
            <p:spPr>
              <a:xfrm>
                <a:off x="2086400" y="1290050"/>
                <a:ext cx="270025" cy="349775"/>
              </a:xfrm>
              <a:custGeom>
                <a:avLst/>
                <a:gdLst/>
                <a:ahLst/>
                <a:cxnLst/>
                <a:rect l="l" t="t" r="r" b="b"/>
                <a:pathLst>
                  <a:path w="10801" h="13991" extrusionOk="0">
                    <a:moveTo>
                      <a:pt x="7652" y="0"/>
                    </a:moveTo>
                    <a:cubicBezTo>
                      <a:pt x="6563" y="0"/>
                      <a:pt x="5513" y="585"/>
                      <a:pt x="4969" y="1607"/>
                    </a:cubicBezTo>
                    <a:lnTo>
                      <a:pt x="4374" y="2720"/>
                    </a:lnTo>
                    <a:lnTo>
                      <a:pt x="5392" y="2720"/>
                    </a:lnTo>
                    <a:lnTo>
                      <a:pt x="5753" y="2031"/>
                    </a:lnTo>
                    <a:cubicBezTo>
                      <a:pt x="6035" y="1529"/>
                      <a:pt x="6474" y="1153"/>
                      <a:pt x="7023" y="980"/>
                    </a:cubicBezTo>
                    <a:cubicBezTo>
                      <a:pt x="7231" y="921"/>
                      <a:pt x="7443" y="891"/>
                      <a:pt x="7654" y="891"/>
                    </a:cubicBezTo>
                    <a:cubicBezTo>
                      <a:pt x="8000" y="891"/>
                      <a:pt x="8341" y="972"/>
                      <a:pt x="8653" y="1137"/>
                    </a:cubicBezTo>
                    <a:cubicBezTo>
                      <a:pt x="9154" y="1404"/>
                      <a:pt x="9530" y="1858"/>
                      <a:pt x="9703" y="2407"/>
                    </a:cubicBezTo>
                    <a:cubicBezTo>
                      <a:pt x="9875" y="2940"/>
                      <a:pt x="9813" y="3520"/>
                      <a:pt x="9546" y="4037"/>
                    </a:cubicBezTo>
                    <a:lnTo>
                      <a:pt x="5361" y="11952"/>
                    </a:lnTo>
                    <a:cubicBezTo>
                      <a:pt x="4969" y="12682"/>
                      <a:pt x="4222" y="13093"/>
                      <a:pt x="3456" y="13093"/>
                    </a:cubicBezTo>
                    <a:cubicBezTo>
                      <a:pt x="3119" y="13093"/>
                      <a:pt x="2778" y="13014"/>
                      <a:pt x="2461" y="12846"/>
                    </a:cubicBezTo>
                    <a:cubicBezTo>
                      <a:pt x="1411" y="12297"/>
                      <a:pt x="1019" y="10996"/>
                      <a:pt x="1568" y="9962"/>
                    </a:cubicBezTo>
                    <a:lnTo>
                      <a:pt x="4546" y="4319"/>
                    </a:lnTo>
                    <a:lnTo>
                      <a:pt x="3762" y="3896"/>
                    </a:lnTo>
                    <a:lnTo>
                      <a:pt x="784" y="9539"/>
                    </a:lnTo>
                    <a:cubicBezTo>
                      <a:pt x="1" y="11012"/>
                      <a:pt x="565" y="12861"/>
                      <a:pt x="2038" y="13645"/>
                    </a:cubicBezTo>
                    <a:cubicBezTo>
                      <a:pt x="2493" y="13880"/>
                      <a:pt x="2979" y="13990"/>
                      <a:pt x="3465" y="13990"/>
                    </a:cubicBezTo>
                    <a:cubicBezTo>
                      <a:pt x="4546" y="13990"/>
                      <a:pt x="5596" y="13410"/>
                      <a:pt x="6145" y="12376"/>
                    </a:cubicBezTo>
                    <a:lnTo>
                      <a:pt x="10346" y="4444"/>
                    </a:lnTo>
                    <a:cubicBezTo>
                      <a:pt x="10722" y="3739"/>
                      <a:pt x="10800" y="2908"/>
                      <a:pt x="10549" y="2140"/>
                    </a:cubicBezTo>
                    <a:cubicBezTo>
                      <a:pt x="10314" y="1357"/>
                      <a:pt x="9797" y="730"/>
                      <a:pt x="9076" y="353"/>
                    </a:cubicBezTo>
                    <a:cubicBezTo>
                      <a:pt x="8620" y="114"/>
                      <a:pt x="8133" y="0"/>
                      <a:pt x="7652"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338" name="Google Shape;1338;p29"/>
            <p:cNvGrpSpPr/>
            <p:nvPr/>
          </p:nvGrpSpPr>
          <p:grpSpPr>
            <a:xfrm rot="-320162">
              <a:off x="575797" y="2573737"/>
              <a:ext cx="1447308" cy="652511"/>
              <a:chOff x="-1675521" y="694253"/>
              <a:chExt cx="1447259" cy="652489"/>
            </a:xfrm>
          </p:grpSpPr>
          <p:sp>
            <p:nvSpPr>
              <p:cNvPr id="1339" name="Google Shape;1339;p29"/>
              <p:cNvSpPr txBox="1"/>
              <p:nvPr/>
            </p:nvSpPr>
            <p:spPr>
              <a:xfrm>
                <a:off x="-1566805" y="910242"/>
                <a:ext cx="1220700" cy="4365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340" name="Google Shape;1340;p29"/>
              <p:cNvSpPr txBox="1"/>
              <p:nvPr/>
            </p:nvSpPr>
            <p:spPr>
              <a:xfrm>
                <a:off x="-1675521" y="694253"/>
                <a:ext cx="1447259" cy="2469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mn-cs"/>
                  </a:rPr>
                  <a:t>ENFERMEDAD CARDIOVASCULAR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mn-cs"/>
                  </a:rPr>
                  <a:t>ESTABLECIDA</a:t>
                </a:r>
                <a:endParaRPr kumimoji="0" sz="1600" b="0" i="0" u="none" strike="noStrike" kern="0" cap="none" spc="0" normalizeH="0" baseline="0" noProof="0" dirty="0">
                  <a:ln>
                    <a:noFill/>
                  </a:ln>
                  <a:solidFill>
                    <a:srgbClr val="000000"/>
                  </a:solidFill>
                  <a:effectLst/>
                  <a:uLnTx/>
                  <a:uFillTx/>
                  <a:latin typeface="Calibri" panose="020F0502020204030204"/>
                  <a:ea typeface="Fira Sans Extra Condensed SemiBold"/>
                  <a:cs typeface="Fira Sans Extra Condensed SemiBold"/>
                  <a:sym typeface="Fira Sans Extra Condensed SemiBold"/>
                </a:endParaRPr>
              </a:p>
            </p:txBody>
          </p:sp>
        </p:grpSp>
      </p:grpSp>
      <p:grpSp>
        <p:nvGrpSpPr>
          <p:cNvPr id="1343" name="Google Shape;1343;p29"/>
          <p:cNvGrpSpPr/>
          <p:nvPr/>
        </p:nvGrpSpPr>
        <p:grpSpPr>
          <a:xfrm>
            <a:off x="3287383" y="658657"/>
            <a:ext cx="2186956" cy="2484372"/>
            <a:chOff x="2668376" y="1797988"/>
            <a:chExt cx="1640217" cy="1863279"/>
          </a:xfrm>
        </p:grpSpPr>
        <p:grpSp>
          <p:nvGrpSpPr>
            <p:cNvPr id="1344" name="Google Shape;1344;p29"/>
            <p:cNvGrpSpPr/>
            <p:nvPr/>
          </p:nvGrpSpPr>
          <p:grpSpPr>
            <a:xfrm rot="235491">
              <a:off x="2668376" y="1797988"/>
              <a:ext cx="1640217" cy="1863279"/>
              <a:chOff x="3124050" y="1173875"/>
              <a:chExt cx="1354275" cy="1538450"/>
            </a:xfrm>
          </p:grpSpPr>
          <p:sp>
            <p:nvSpPr>
              <p:cNvPr id="1345" name="Google Shape;1345;p29"/>
              <p:cNvSpPr/>
              <p:nvPr/>
            </p:nvSpPr>
            <p:spPr>
              <a:xfrm>
                <a:off x="3124050" y="1367850"/>
                <a:ext cx="1354275" cy="1344475"/>
              </a:xfrm>
              <a:custGeom>
                <a:avLst/>
                <a:gdLst/>
                <a:ahLst/>
                <a:cxnLst/>
                <a:rect l="l" t="t" r="r" b="b"/>
                <a:pathLst>
                  <a:path w="54171" h="53779" extrusionOk="0">
                    <a:moveTo>
                      <a:pt x="3104" y="0"/>
                    </a:moveTo>
                    <a:cubicBezTo>
                      <a:pt x="1364" y="0"/>
                      <a:pt x="0" y="1442"/>
                      <a:pt x="47" y="3229"/>
                    </a:cubicBezTo>
                    <a:lnTo>
                      <a:pt x="1599" y="50550"/>
                    </a:lnTo>
                    <a:cubicBezTo>
                      <a:pt x="1662" y="52337"/>
                      <a:pt x="3104" y="53779"/>
                      <a:pt x="4843" y="53779"/>
                    </a:cubicBezTo>
                    <a:lnTo>
                      <a:pt x="51067" y="53779"/>
                    </a:lnTo>
                    <a:cubicBezTo>
                      <a:pt x="52807" y="53779"/>
                      <a:pt x="54171" y="52337"/>
                      <a:pt x="54108" y="50550"/>
                    </a:cubicBezTo>
                    <a:lnTo>
                      <a:pt x="52572" y="3229"/>
                    </a:lnTo>
                    <a:cubicBezTo>
                      <a:pt x="52509" y="1442"/>
                      <a:pt x="51051" y="0"/>
                      <a:pt x="49312" y="0"/>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46" name="Google Shape;1346;p29"/>
              <p:cNvSpPr/>
              <p:nvPr/>
            </p:nvSpPr>
            <p:spPr>
              <a:xfrm>
                <a:off x="3126775" y="1359600"/>
                <a:ext cx="1312750" cy="1312750"/>
              </a:xfrm>
              <a:custGeom>
                <a:avLst/>
                <a:gdLst/>
                <a:ahLst/>
                <a:cxnLst/>
                <a:rect l="l" t="t" r="r" b="b"/>
                <a:pathLst>
                  <a:path w="52510" h="52510" extrusionOk="0">
                    <a:moveTo>
                      <a:pt x="3151" y="1"/>
                    </a:moveTo>
                    <a:cubicBezTo>
                      <a:pt x="1412" y="1"/>
                      <a:pt x="1" y="1412"/>
                      <a:pt x="1" y="3151"/>
                    </a:cubicBezTo>
                    <a:lnTo>
                      <a:pt x="1" y="49375"/>
                    </a:lnTo>
                    <a:cubicBezTo>
                      <a:pt x="1" y="51099"/>
                      <a:pt x="1412" y="52510"/>
                      <a:pt x="3151" y="52510"/>
                    </a:cubicBezTo>
                    <a:lnTo>
                      <a:pt x="49375" y="52510"/>
                    </a:lnTo>
                    <a:cubicBezTo>
                      <a:pt x="51115" y="52510"/>
                      <a:pt x="52510" y="51099"/>
                      <a:pt x="52510" y="49375"/>
                    </a:cubicBezTo>
                    <a:lnTo>
                      <a:pt x="52510" y="3151"/>
                    </a:lnTo>
                    <a:cubicBezTo>
                      <a:pt x="52510" y="1412"/>
                      <a:pt x="51115" y="1"/>
                      <a:pt x="493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47" name="Google Shape;1347;p29"/>
              <p:cNvSpPr/>
              <p:nvPr/>
            </p:nvSpPr>
            <p:spPr>
              <a:xfrm>
                <a:off x="3236901" y="1659590"/>
                <a:ext cx="1092900" cy="779617"/>
              </a:xfrm>
              <a:custGeom>
                <a:avLst/>
                <a:gdLst/>
                <a:ahLst/>
                <a:cxnLst/>
                <a:rect l="l" t="t" r="r" b="b"/>
                <a:pathLst>
                  <a:path w="43716" h="21647" extrusionOk="0">
                    <a:moveTo>
                      <a:pt x="41349" y="643"/>
                    </a:moveTo>
                    <a:cubicBezTo>
                      <a:pt x="42305" y="643"/>
                      <a:pt x="43073" y="1411"/>
                      <a:pt x="43073" y="2352"/>
                    </a:cubicBezTo>
                    <a:lnTo>
                      <a:pt x="43073" y="19296"/>
                    </a:lnTo>
                    <a:cubicBezTo>
                      <a:pt x="43073" y="20236"/>
                      <a:pt x="42305" y="21004"/>
                      <a:pt x="41349" y="21004"/>
                    </a:cubicBezTo>
                    <a:lnTo>
                      <a:pt x="2351" y="21004"/>
                    </a:lnTo>
                    <a:cubicBezTo>
                      <a:pt x="1411" y="21004"/>
                      <a:pt x="627" y="20236"/>
                      <a:pt x="627" y="19296"/>
                    </a:cubicBezTo>
                    <a:lnTo>
                      <a:pt x="627" y="2352"/>
                    </a:lnTo>
                    <a:cubicBezTo>
                      <a:pt x="627" y="1411"/>
                      <a:pt x="1411" y="643"/>
                      <a:pt x="2351" y="643"/>
                    </a:cubicBezTo>
                    <a:close/>
                    <a:moveTo>
                      <a:pt x="2351" y="0"/>
                    </a:moveTo>
                    <a:cubicBezTo>
                      <a:pt x="1050" y="0"/>
                      <a:pt x="0" y="1051"/>
                      <a:pt x="0" y="2352"/>
                    </a:cubicBezTo>
                    <a:lnTo>
                      <a:pt x="0" y="19296"/>
                    </a:lnTo>
                    <a:cubicBezTo>
                      <a:pt x="0" y="20596"/>
                      <a:pt x="1050" y="21647"/>
                      <a:pt x="2351" y="21647"/>
                    </a:cubicBezTo>
                    <a:lnTo>
                      <a:pt x="41349" y="21647"/>
                    </a:lnTo>
                    <a:cubicBezTo>
                      <a:pt x="42650" y="21647"/>
                      <a:pt x="43716" y="20596"/>
                      <a:pt x="43716" y="19296"/>
                    </a:cubicBezTo>
                    <a:lnTo>
                      <a:pt x="43716" y="2352"/>
                    </a:lnTo>
                    <a:cubicBezTo>
                      <a:pt x="43716" y="1051"/>
                      <a:pt x="42650" y="0"/>
                      <a:pt x="413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48" name="Google Shape;1348;p29"/>
              <p:cNvSpPr/>
              <p:nvPr/>
            </p:nvSpPr>
            <p:spPr>
              <a:xfrm>
                <a:off x="3195750" y="1173875"/>
                <a:ext cx="243375" cy="290375"/>
              </a:xfrm>
              <a:custGeom>
                <a:avLst/>
                <a:gdLst/>
                <a:ahLst/>
                <a:cxnLst/>
                <a:rect l="l" t="t" r="r" b="b"/>
                <a:pathLst>
                  <a:path w="9735" h="11615" extrusionOk="0">
                    <a:moveTo>
                      <a:pt x="6772" y="0"/>
                    </a:moveTo>
                    <a:lnTo>
                      <a:pt x="1" y="2116"/>
                    </a:lnTo>
                    <a:lnTo>
                      <a:pt x="2947" y="11615"/>
                    </a:lnTo>
                    <a:lnTo>
                      <a:pt x="9734" y="9515"/>
                    </a:lnTo>
                    <a:lnTo>
                      <a:pt x="677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49" name="Google Shape;1349;p29"/>
              <p:cNvSpPr/>
              <p:nvPr/>
            </p:nvSpPr>
            <p:spPr>
              <a:xfrm>
                <a:off x="4086450" y="1200525"/>
                <a:ext cx="206125" cy="268825"/>
              </a:xfrm>
              <a:custGeom>
                <a:avLst/>
                <a:gdLst/>
                <a:ahLst/>
                <a:cxnLst/>
                <a:rect l="l" t="t" r="r" b="b"/>
                <a:pathLst>
                  <a:path w="8245" h="10753" extrusionOk="0">
                    <a:moveTo>
                      <a:pt x="1191" y="0"/>
                    </a:moveTo>
                    <a:lnTo>
                      <a:pt x="0" y="9891"/>
                    </a:lnTo>
                    <a:lnTo>
                      <a:pt x="7038" y="10753"/>
                    </a:lnTo>
                    <a:lnTo>
                      <a:pt x="8245" y="862"/>
                    </a:lnTo>
                    <a:lnTo>
                      <a:pt x="119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350" name="Google Shape;1350;p29"/>
            <p:cNvGrpSpPr/>
            <p:nvPr/>
          </p:nvGrpSpPr>
          <p:grpSpPr>
            <a:xfrm rot="235659">
              <a:off x="2854468" y="2523208"/>
              <a:ext cx="1220848" cy="702285"/>
              <a:chOff x="-1566893" y="1572592"/>
              <a:chExt cx="1220788" cy="702251"/>
            </a:xfrm>
          </p:grpSpPr>
          <p:sp>
            <p:nvSpPr>
              <p:cNvPr id="1351" name="Google Shape;1351;p29"/>
              <p:cNvSpPr txBox="1"/>
              <p:nvPr/>
            </p:nvSpPr>
            <p:spPr>
              <a:xfrm>
                <a:off x="-1566805" y="1838343"/>
                <a:ext cx="1220700" cy="4365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352" name="Google Shape;1352;p29"/>
              <p:cNvSpPr txBox="1"/>
              <p:nvPr/>
            </p:nvSpPr>
            <p:spPr>
              <a:xfrm>
                <a:off x="-1566893" y="1572592"/>
                <a:ext cx="1220700" cy="2469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mn-cs"/>
                  </a:rPr>
                  <a:t>INDICADORES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mn-cs"/>
                  </a:rPr>
                  <a:t>DE ALTO RIESGO</a:t>
                </a:r>
                <a:endParaRPr kumimoji="0" sz="1600" b="0" i="0" u="none" strike="noStrike" kern="0" cap="none" spc="0" normalizeH="0" baseline="0" noProof="0" dirty="0">
                  <a:ln>
                    <a:noFill/>
                  </a:ln>
                  <a:solidFill>
                    <a:srgbClr val="000000"/>
                  </a:solidFill>
                  <a:effectLst/>
                  <a:uLnTx/>
                  <a:uFillTx/>
                  <a:latin typeface="Calibri" panose="020F0502020204030204"/>
                  <a:ea typeface="Fira Sans Extra Condensed SemiBold"/>
                  <a:cs typeface="Fira Sans Extra Condensed SemiBold"/>
                  <a:sym typeface="Fira Sans Extra Condensed SemiBold"/>
                </a:endParaRPr>
              </a:p>
            </p:txBody>
          </p:sp>
        </p:grpSp>
      </p:grpSp>
      <p:grpSp>
        <p:nvGrpSpPr>
          <p:cNvPr id="1353" name="Google Shape;1353;p29"/>
          <p:cNvGrpSpPr/>
          <p:nvPr/>
        </p:nvGrpSpPr>
        <p:grpSpPr>
          <a:xfrm>
            <a:off x="9075438" y="724998"/>
            <a:ext cx="2159041" cy="2414873"/>
            <a:chOff x="7070611" y="1850177"/>
            <a:chExt cx="1619281" cy="1811155"/>
          </a:xfrm>
        </p:grpSpPr>
        <p:grpSp>
          <p:nvGrpSpPr>
            <p:cNvPr id="1354" name="Google Shape;1354;p29"/>
            <p:cNvGrpSpPr/>
            <p:nvPr/>
          </p:nvGrpSpPr>
          <p:grpSpPr>
            <a:xfrm rot="228958">
              <a:off x="7070611" y="1850177"/>
              <a:ext cx="1619281" cy="1811155"/>
              <a:chOff x="1504100" y="3024869"/>
              <a:chExt cx="1337050" cy="1495481"/>
            </a:xfrm>
          </p:grpSpPr>
          <p:sp>
            <p:nvSpPr>
              <p:cNvPr id="1355" name="Google Shape;1355;p29"/>
              <p:cNvSpPr/>
              <p:nvPr/>
            </p:nvSpPr>
            <p:spPr>
              <a:xfrm>
                <a:off x="1528000" y="3167650"/>
                <a:ext cx="1313150" cy="1352700"/>
              </a:xfrm>
              <a:custGeom>
                <a:avLst/>
                <a:gdLst/>
                <a:ahLst/>
                <a:cxnLst/>
                <a:rect l="l" t="t" r="r" b="b"/>
                <a:pathLst>
                  <a:path w="52526" h="54108" extrusionOk="0">
                    <a:moveTo>
                      <a:pt x="51569" y="0"/>
                    </a:moveTo>
                    <a:lnTo>
                      <a:pt x="1" y="1599"/>
                    </a:lnTo>
                    <a:lnTo>
                      <a:pt x="1" y="54108"/>
                    </a:lnTo>
                    <a:lnTo>
                      <a:pt x="24108" y="54108"/>
                    </a:lnTo>
                    <a:lnTo>
                      <a:pt x="52525" y="48685"/>
                    </a:lnTo>
                    <a:lnTo>
                      <a:pt x="51569" y="0"/>
                    </a:ln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56" name="Google Shape;1356;p29"/>
              <p:cNvSpPr/>
              <p:nvPr/>
            </p:nvSpPr>
            <p:spPr>
              <a:xfrm>
                <a:off x="1504100" y="3167650"/>
                <a:ext cx="1313150" cy="1313125"/>
              </a:xfrm>
              <a:custGeom>
                <a:avLst/>
                <a:gdLst/>
                <a:ahLst/>
                <a:cxnLst/>
                <a:rect l="l" t="t" r="r" b="b"/>
                <a:pathLst>
                  <a:path w="52526" h="52525" extrusionOk="0">
                    <a:moveTo>
                      <a:pt x="3151" y="0"/>
                    </a:moveTo>
                    <a:cubicBezTo>
                      <a:pt x="1411" y="0"/>
                      <a:pt x="0" y="1411"/>
                      <a:pt x="0" y="3151"/>
                    </a:cubicBezTo>
                    <a:lnTo>
                      <a:pt x="0" y="52525"/>
                    </a:lnTo>
                    <a:lnTo>
                      <a:pt x="24108" y="52525"/>
                    </a:lnTo>
                    <a:lnTo>
                      <a:pt x="52525" y="47102"/>
                    </a:lnTo>
                    <a:lnTo>
                      <a:pt x="52525" y="3151"/>
                    </a:lnTo>
                    <a:cubicBezTo>
                      <a:pt x="52525" y="1411"/>
                      <a:pt x="51114" y="0"/>
                      <a:pt x="4937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57" name="Google Shape;1357;p29"/>
              <p:cNvSpPr/>
              <p:nvPr/>
            </p:nvSpPr>
            <p:spPr>
              <a:xfrm>
                <a:off x="1504100" y="3167650"/>
                <a:ext cx="1313150" cy="246500"/>
              </a:xfrm>
              <a:custGeom>
                <a:avLst/>
                <a:gdLst/>
                <a:ahLst/>
                <a:cxnLst/>
                <a:rect l="l" t="t" r="r" b="b"/>
                <a:pathLst>
                  <a:path w="52526" h="9860" extrusionOk="0">
                    <a:moveTo>
                      <a:pt x="0" y="0"/>
                    </a:moveTo>
                    <a:lnTo>
                      <a:pt x="0" y="9859"/>
                    </a:lnTo>
                    <a:lnTo>
                      <a:pt x="52525" y="9859"/>
                    </a:lnTo>
                    <a:lnTo>
                      <a:pt x="5252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58" name="Google Shape;1358;p29"/>
              <p:cNvSpPr/>
              <p:nvPr/>
            </p:nvSpPr>
            <p:spPr>
              <a:xfrm>
                <a:off x="2040531" y="3024869"/>
                <a:ext cx="297450" cy="358175"/>
              </a:xfrm>
              <a:custGeom>
                <a:avLst/>
                <a:gdLst/>
                <a:ahLst/>
                <a:cxnLst/>
                <a:rect l="l" t="t" r="r" b="b"/>
                <a:pathLst>
                  <a:path w="11898" h="14327" extrusionOk="0">
                    <a:moveTo>
                      <a:pt x="5518" y="1"/>
                    </a:moveTo>
                    <a:lnTo>
                      <a:pt x="1" y="11192"/>
                    </a:lnTo>
                    <a:lnTo>
                      <a:pt x="6365" y="14327"/>
                    </a:lnTo>
                    <a:lnTo>
                      <a:pt x="11898" y="3135"/>
                    </a:lnTo>
                    <a:lnTo>
                      <a:pt x="5518"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59" name="Google Shape;1359;p29"/>
              <p:cNvSpPr/>
              <p:nvPr/>
            </p:nvSpPr>
            <p:spPr>
              <a:xfrm>
                <a:off x="2106775" y="4212725"/>
                <a:ext cx="710475" cy="268050"/>
              </a:xfrm>
              <a:custGeom>
                <a:avLst/>
                <a:gdLst/>
                <a:ahLst/>
                <a:cxnLst/>
                <a:rect l="l" t="t" r="r" b="b"/>
                <a:pathLst>
                  <a:path w="28419" h="10722" extrusionOk="0">
                    <a:moveTo>
                      <a:pt x="25409" y="1"/>
                    </a:moveTo>
                    <a:lnTo>
                      <a:pt x="1" y="10722"/>
                    </a:lnTo>
                    <a:lnTo>
                      <a:pt x="28418" y="5299"/>
                    </a:lnTo>
                    <a:lnTo>
                      <a:pt x="2540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1362" name="Google Shape;1362;p29"/>
            <p:cNvSpPr txBox="1"/>
            <p:nvPr/>
          </p:nvSpPr>
          <p:spPr>
            <a:xfrm rot="229119">
              <a:off x="7275273" y="2453843"/>
              <a:ext cx="1341818" cy="244505"/>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mn-cs"/>
                </a:rPr>
                <a:t>INSUFICIENCIA RENAL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mn-cs"/>
                </a:rPr>
                <a:t>CRONICA</a:t>
              </a:r>
              <a:endParaRPr kumimoji="0" sz="1600" b="0" i="0" u="none" strike="noStrike" kern="0" cap="none" spc="0" normalizeH="0" baseline="0" noProof="0" dirty="0">
                <a:ln>
                  <a:noFill/>
                </a:ln>
                <a:solidFill>
                  <a:srgbClr val="000000"/>
                </a:solidFill>
                <a:effectLst/>
                <a:uLnTx/>
                <a:uFillTx/>
                <a:latin typeface="Calibri" panose="020F0502020204030204"/>
                <a:ea typeface="Fira Sans Extra Condensed SemiBold"/>
                <a:cs typeface="Fira Sans Extra Condensed SemiBold"/>
                <a:sym typeface="Fira Sans Extra Condensed SemiBold"/>
              </a:endParaRPr>
            </a:p>
          </p:txBody>
        </p:sp>
      </p:grpSp>
      <p:grpSp>
        <p:nvGrpSpPr>
          <p:cNvPr id="1363" name="Google Shape;1363;p29"/>
          <p:cNvGrpSpPr/>
          <p:nvPr/>
        </p:nvGrpSpPr>
        <p:grpSpPr>
          <a:xfrm>
            <a:off x="6017620" y="869810"/>
            <a:ext cx="2183139" cy="2296380"/>
            <a:chOff x="4872436" y="1939073"/>
            <a:chExt cx="1637354" cy="1722285"/>
          </a:xfrm>
        </p:grpSpPr>
        <p:grpSp>
          <p:nvGrpSpPr>
            <p:cNvPr id="1364" name="Google Shape;1364;p29"/>
            <p:cNvGrpSpPr/>
            <p:nvPr/>
          </p:nvGrpSpPr>
          <p:grpSpPr>
            <a:xfrm rot="-290722">
              <a:off x="4872436" y="1939073"/>
              <a:ext cx="1637354" cy="1722285"/>
              <a:chOff x="4749475" y="1290275"/>
              <a:chExt cx="1351925" cy="1422050"/>
            </a:xfrm>
          </p:grpSpPr>
          <p:sp>
            <p:nvSpPr>
              <p:cNvPr id="1365" name="Google Shape;1365;p29"/>
              <p:cNvSpPr/>
              <p:nvPr/>
            </p:nvSpPr>
            <p:spPr>
              <a:xfrm>
                <a:off x="4755725" y="1366675"/>
                <a:ext cx="1345675" cy="1345650"/>
              </a:xfrm>
              <a:custGeom>
                <a:avLst/>
                <a:gdLst/>
                <a:ahLst/>
                <a:cxnLst/>
                <a:rect l="l" t="t" r="r" b="b"/>
                <a:pathLst>
                  <a:path w="53827" h="53826" extrusionOk="0">
                    <a:moveTo>
                      <a:pt x="2399" y="0"/>
                    </a:moveTo>
                    <a:cubicBezTo>
                      <a:pt x="1051" y="0"/>
                      <a:pt x="1" y="1113"/>
                      <a:pt x="32" y="2492"/>
                    </a:cubicBezTo>
                    <a:lnTo>
                      <a:pt x="1271" y="51333"/>
                    </a:lnTo>
                    <a:cubicBezTo>
                      <a:pt x="1318" y="52713"/>
                      <a:pt x="2431" y="53826"/>
                      <a:pt x="3763" y="53826"/>
                    </a:cubicBezTo>
                    <a:lnTo>
                      <a:pt x="51428" y="53826"/>
                    </a:lnTo>
                    <a:cubicBezTo>
                      <a:pt x="52776" y="53826"/>
                      <a:pt x="53827" y="52713"/>
                      <a:pt x="53795" y="51333"/>
                    </a:cubicBezTo>
                    <a:lnTo>
                      <a:pt x="52541" y="2492"/>
                    </a:lnTo>
                    <a:cubicBezTo>
                      <a:pt x="52510" y="1113"/>
                      <a:pt x="51397" y="0"/>
                      <a:pt x="50049" y="0"/>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66" name="Google Shape;1366;p29"/>
              <p:cNvSpPr/>
              <p:nvPr/>
            </p:nvSpPr>
            <p:spPr>
              <a:xfrm>
                <a:off x="4749475" y="1359600"/>
                <a:ext cx="1312750" cy="1312750"/>
              </a:xfrm>
              <a:custGeom>
                <a:avLst/>
                <a:gdLst/>
                <a:ahLst/>
                <a:cxnLst/>
                <a:rect l="l" t="t" r="r" b="b"/>
                <a:pathLst>
                  <a:path w="52510" h="52510" extrusionOk="0">
                    <a:moveTo>
                      <a:pt x="2430" y="1"/>
                    </a:moveTo>
                    <a:cubicBezTo>
                      <a:pt x="1082" y="1"/>
                      <a:pt x="0" y="1082"/>
                      <a:pt x="0" y="2430"/>
                    </a:cubicBezTo>
                    <a:lnTo>
                      <a:pt x="0" y="50080"/>
                    </a:lnTo>
                    <a:cubicBezTo>
                      <a:pt x="0" y="51428"/>
                      <a:pt x="1082" y="52510"/>
                      <a:pt x="2430" y="52510"/>
                    </a:cubicBezTo>
                    <a:lnTo>
                      <a:pt x="50080" y="52510"/>
                    </a:lnTo>
                    <a:cubicBezTo>
                      <a:pt x="51428" y="52510"/>
                      <a:pt x="52509" y="51428"/>
                      <a:pt x="52509" y="50080"/>
                    </a:cubicBezTo>
                    <a:lnTo>
                      <a:pt x="52509" y="2430"/>
                    </a:lnTo>
                    <a:cubicBezTo>
                      <a:pt x="52509" y="1082"/>
                      <a:pt x="51428" y="1"/>
                      <a:pt x="5008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67" name="Google Shape;1367;p29"/>
              <p:cNvSpPr/>
              <p:nvPr/>
            </p:nvSpPr>
            <p:spPr>
              <a:xfrm>
                <a:off x="4749475" y="1359600"/>
                <a:ext cx="1312750" cy="246525"/>
              </a:xfrm>
              <a:custGeom>
                <a:avLst/>
                <a:gdLst/>
                <a:ahLst/>
                <a:cxnLst/>
                <a:rect l="l" t="t" r="r" b="b"/>
                <a:pathLst>
                  <a:path w="52510" h="9861" extrusionOk="0">
                    <a:moveTo>
                      <a:pt x="2430" y="1"/>
                    </a:moveTo>
                    <a:cubicBezTo>
                      <a:pt x="1082" y="1"/>
                      <a:pt x="0" y="1082"/>
                      <a:pt x="0" y="2430"/>
                    </a:cubicBezTo>
                    <a:lnTo>
                      <a:pt x="0" y="9860"/>
                    </a:lnTo>
                    <a:lnTo>
                      <a:pt x="52509" y="9860"/>
                    </a:lnTo>
                    <a:lnTo>
                      <a:pt x="52509" y="2430"/>
                    </a:lnTo>
                    <a:cubicBezTo>
                      <a:pt x="52509" y="1082"/>
                      <a:pt x="51428" y="1"/>
                      <a:pt x="500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68" name="Google Shape;1368;p29"/>
              <p:cNvSpPr/>
              <p:nvPr/>
            </p:nvSpPr>
            <p:spPr>
              <a:xfrm>
                <a:off x="4826675" y="1445025"/>
                <a:ext cx="1158350" cy="75275"/>
              </a:xfrm>
              <a:custGeom>
                <a:avLst/>
                <a:gdLst/>
                <a:ahLst/>
                <a:cxnLst/>
                <a:rect l="l" t="t" r="r" b="b"/>
                <a:pathLst>
                  <a:path w="46334" h="3011" extrusionOk="0">
                    <a:moveTo>
                      <a:pt x="1505" y="1"/>
                    </a:moveTo>
                    <a:cubicBezTo>
                      <a:pt x="674" y="1"/>
                      <a:pt x="0" y="675"/>
                      <a:pt x="0" y="1506"/>
                    </a:cubicBezTo>
                    <a:cubicBezTo>
                      <a:pt x="0" y="2336"/>
                      <a:pt x="674" y="3010"/>
                      <a:pt x="1505" y="3010"/>
                    </a:cubicBezTo>
                    <a:cubicBezTo>
                      <a:pt x="2336" y="3010"/>
                      <a:pt x="3010" y="2336"/>
                      <a:pt x="3010" y="1506"/>
                    </a:cubicBezTo>
                    <a:cubicBezTo>
                      <a:pt x="3010" y="675"/>
                      <a:pt x="2336" y="1"/>
                      <a:pt x="1505" y="1"/>
                    </a:cubicBezTo>
                    <a:close/>
                    <a:moveTo>
                      <a:pt x="6928" y="1"/>
                    </a:moveTo>
                    <a:cubicBezTo>
                      <a:pt x="6097" y="1"/>
                      <a:pt x="5423" y="675"/>
                      <a:pt x="5423" y="1506"/>
                    </a:cubicBezTo>
                    <a:cubicBezTo>
                      <a:pt x="5423" y="2336"/>
                      <a:pt x="6097" y="3010"/>
                      <a:pt x="6928" y="3010"/>
                    </a:cubicBezTo>
                    <a:cubicBezTo>
                      <a:pt x="7759" y="3010"/>
                      <a:pt x="8433" y="2336"/>
                      <a:pt x="8433" y="1506"/>
                    </a:cubicBezTo>
                    <a:cubicBezTo>
                      <a:pt x="8433" y="675"/>
                      <a:pt x="7759" y="1"/>
                      <a:pt x="6928" y="1"/>
                    </a:cubicBezTo>
                    <a:close/>
                    <a:moveTo>
                      <a:pt x="12336" y="1"/>
                    </a:moveTo>
                    <a:cubicBezTo>
                      <a:pt x="11505" y="1"/>
                      <a:pt x="10831" y="675"/>
                      <a:pt x="10831" y="1506"/>
                    </a:cubicBezTo>
                    <a:cubicBezTo>
                      <a:pt x="10831" y="2336"/>
                      <a:pt x="11505" y="3010"/>
                      <a:pt x="12336" y="3010"/>
                    </a:cubicBezTo>
                    <a:cubicBezTo>
                      <a:pt x="13166" y="3010"/>
                      <a:pt x="13840" y="2336"/>
                      <a:pt x="13840" y="1506"/>
                    </a:cubicBezTo>
                    <a:cubicBezTo>
                      <a:pt x="13840" y="675"/>
                      <a:pt x="13166" y="1"/>
                      <a:pt x="12336" y="1"/>
                    </a:cubicBezTo>
                    <a:close/>
                    <a:moveTo>
                      <a:pt x="17759" y="1"/>
                    </a:moveTo>
                    <a:cubicBezTo>
                      <a:pt x="16928" y="1"/>
                      <a:pt x="16254" y="675"/>
                      <a:pt x="16254" y="1506"/>
                    </a:cubicBezTo>
                    <a:cubicBezTo>
                      <a:pt x="16254" y="2336"/>
                      <a:pt x="16928" y="3010"/>
                      <a:pt x="17759" y="3010"/>
                    </a:cubicBezTo>
                    <a:cubicBezTo>
                      <a:pt x="18590" y="3010"/>
                      <a:pt x="19248" y="2336"/>
                      <a:pt x="19248" y="1506"/>
                    </a:cubicBezTo>
                    <a:cubicBezTo>
                      <a:pt x="19248" y="675"/>
                      <a:pt x="18590" y="1"/>
                      <a:pt x="17759" y="1"/>
                    </a:cubicBezTo>
                    <a:close/>
                    <a:moveTo>
                      <a:pt x="23167" y="1"/>
                    </a:moveTo>
                    <a:cubicBezTo>
                      <a:pt x="22336" y="1"/>
                      <a:pt x="21662" y="675"/>
                      <a:pt x="21662" y="1506"/>
                    </a:cubicBezTo>
                    <a:cubicBezTo>
                      <a:pt x="21662" y="2336"/>
                      <a:pt x="22336" y="3010"/>
                      <a:pt x="23167" y="3010"/>
                    </a:cubicBezTo>
                    <a:cubicBezTo>
                      <a:pt x="23997" y="3010"/>
                      <a:pt x="24671" y="2336"/>
                      <a:pt x="24671" y="1506"/>
                    </a:cubicBezTo>
                    <a:cubicBezTo>
                      <a:pt x="24671" y="675"/>
                      <a:pt x="23997" y="1"/>
                      <a:pt x="23167" y="1"/>
                    </a:cubicBezTo>
                    <a:close/>
                    <a:moveTo>
                      <a:pt x="28574" y="1"/>
                    </a:moveTo>
                    <a:cubicBezTo>
                      <a:pt x="27759" y="1"/>
                      <a:pt x="27085" y="675"/>
                      <a:pt x="27085" y="1506"/>
                    </a:cubicBezTo>
                    <a:cubicBezTo>
                      <a:pt x="27085" y="2336"/>
                      <a:pt x="27759" y="3010"/>
                      <a:pt x="28574" y="3010"/>
                    </a:cubicBezTo>
                    <a:cubicBezTo>
                      <a:pt x="29405" y="3010"/>
                      <a:pt x="30079" y="2336"/>
                      <a:pt x="30079" y="1506"/>
                    </a:cubicBezTo>
                    <a:cubicBezTo>
                      <a:pt x="30079" y="675"/>
                      <a:pt x="29405" y="1"/>
                      <a:pt x="28574" y="1"/>
                    </a:cubicBezTo>
                    <a:close/>
                    <a:moveTo>
                      <a:pt x="33998" y="1"/>
                    </a:moveTo>
                    <a:cubicBezTo>
                      <a:pt x="33167" y="1"/>
                      <a:pt x="32493" y="675"/>
                      <a:pt x="32493" y="1506"/>
                    </a:cubicBezTo>
                    <a:cubicBezTo>
                      <a:pt x="32493" y="2336"/>
                      <a:pt x="33167" y="3010"/>
                      <a:pt x="33998" y="3010"/>
                    </a:cubicBezTo>
                    <a:cubicBezTo>
                      <a:pt x="34828" y="3010"/>
                      <a:pt x="35502" y="2336"/>
                      <a:pt x="35502" y="1506"/>
                    </a:cubicBezTo>
                    <a:cubicBezTo>
                      <a:pt x="35502" y="675"/>
                      <a:pt x="34828" y="1"/>
                      <a:pt x="33998" y="1"/>
                    </a:cubicBezTo>
                    <a:close/>
                    <a:moveTo>
                      <a:pt x="39405" y="1"/>
                    </a:moveTo>
                    <a:cubicBezTo>
                      <a:pt x="38575" y="1"/>
                      <a:pt x="37901" y="675"/>
                      <a:pt x="37901" y="1506"/>
                    </a:cubicBezTo>
                    <a:cubicBezTo>
                      <a:pt x="37901" y="2336"/>
                      <a:pt x="38575" y="3010"/>
                      <a:pt x="39405" y="3010"/>
                    </a:cubicBezTo>
                    <a:cubicBezTo>
                      <a:pt x="40236" y="3010"/>
                      <a:pt x="40910" y="2336"/>
                      <a:pt x="40910" y="1506"/>
                    </a:cubicBezTo>
                    <a:cubicBezTo>
                      <a:pt x="40910" y="675"/>
                      <a:pt x="40236" y="1"/>
                      <a:pt x="39405" y="1"/>
                    </a:cubicBezTo>
                    <a:close/>
                    <a:moveTo>
                      <a:pt x="44829" y="1"/>
                    </a:moveTo>
                    <a:cubicBezTo>
                      <a:pt x="43998" y="1"/>
                      <a:pt x="43324" y="675"/>
                      <a:pt x="43324" y="1506"/>
                    </a:cubicBezTo>
                    <a:cubicBezTo>
                      <a:pt x="43324" y="2336"/>
                      <a:pt x="43998" y="3010"/>
                      <a:pt x="44829" y="3010"/>
                    </a:cubicBezTo>
                    <a:cubicBezTo>
                      <a:pt x="45659" y="3010"/>
                      <a:pt x="46333" y="2336"/>
                      <a:pt x="46333" y="1506"/>
                    </a:cubicBezTo>
                    <a:cubicBezTo>
                      <a:pt x="46333" y="675"/>
                      <a:pt x="45659" y="1"/>
                      <a:pt x="4482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69" name="Google Shape;1369;p29"/>
              <p:cNvSpPr/>
              <p:nvPr/>
            </p:nvSpPr>
            <p:spPr>
              <a:xfrm>
                <a:off x="4962250" y="1445025"/>
                <a:ext cx="73700" cy="60000"/>
              </a:xfrm>
              <a:custGeom>
                <a:avLst/>
                <a:gdLst/>
                <a:ahLst/>
                <a:cxnLst/>
                <a:rect l="l" t="t" r="r" b="b"/>
                <a:pathLst>
                  <a:path w="2948" h="2400" extrusionOk="0">
                    <a:moveTo>
                      <a:pt x="1505" y="1"/>
                    </a:moveTo>
                    <a:cubicBezTo>
                      <a:pt x="674" y="1"/>
                      <a:pt x="0" y="675"/>
                      <a:pt x="0" y="1506"/>
                    </a:cubicBezTo>
                    <a:cubicBezTo>
                      <a:pt x="0" y="1835"/>
                      <a:pt x="110" y="2148"/>
                      <a:pt x="298" y="2399"/>
                    </a:cubicBezTo>
                    <a:cubicBezTo>
                      <a:pt x="251" y="2274"/>
                      <a:pt x="235" y="2148"/>
                      <a:pt x="235" y="2007"/>
                    </a:cubicBezTo>
                    <a:cubicBezTo>
                      <a:pt x="235" y="1176"/>
                      <a:pt x="909" y="502"/>
                      <a:pt x="1740" y="502"/>
                    </a:cubicBezTo>
                    <a:cubicBezTo>
                      <a:pt x="2242" y="502"/>
                      <a:pt x="2665" y="753"/>
                      <a:pt x="2947" y="1129"/>
                    </a:cubicBezTo>
                    <a:cubicBezTo>
                      <a:pt x="2775" y="487"/>
                      <a:pt x="2195" y="1"/>
                      <a:pt x="1505" y="1"/>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0" name="Google Shape;1370;p29"/>
              <p:cNvSpPr/>
              <p:nvPr/>
            </p:nvSpPr>
            <p:spPr>
              <a:xfrm>
                <a:off x="5233025" y="1445025"/>
                <a:ext cx="73700" cy="60000"/>
              </a:xfrm>
              <a:custGeom>
                <a:avLst/>
                <a:gdLst/>
                <a:ahLst/>
                <a:cxnLst/>
                <a:rect l="l" t="t" r="r" b="b"/>
                <a:pathLst>
                  <a:path w="2948" h="2400" extrusionOk="0">
                    <a:moveTo>
                      <a:pt x="1505" y="1"/>
                    </a:moveTo>
                    <a:cubicBezTo>
                      <a:pt x="674" y="1"/>
                      <a:pt x="0" y="675"/>
                      <a:pt x="0" y="1506"/>
                    </a:cubicBezTo>
                    <a:cubicBezTo>
                      <a:pt x="0" y="1835"/>
                      <a:pt x="110" y="2148"/>
                      <a:pt x="282" y="2399"/>
                    </a:cubicBezTo>
                    <a:cubicBezTo>
                      <a:pt x="251" y="2274"/>
                      <a:pt x="235" y="2148"/>
                      <a:pt x="235" y="2007"/>
                    </a:cubicBezTo>
                    <a:cubicBezTo>
                      <a:pt x="235" y="1176"/>
                      <a:pt x="909" y="502"/>
                      <a:pt x="1740" y="502"/>
                    </a:cubicBezTo>
                    <a:cubicBezTo>
                      <a:pt x="2242" y="502"/>
                      <a:pt x="2665" y="753"/>
                      <a:pt x="2947" y="1129"/>
                    </a:cubicBezTo>
                    <a:cubicBezTo>
                      <a:pt x="2775" y="487"/>
                      <a:pt x="2195" y="1"/>
                      <a:pt x="1505" y="1"/>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1" name="Google Shape;1371;p29"/>
              <p:cNvSpPr/>
              <p:nvPr/>
            </p:nvSpPr>
            <p:spPr>
              <a:xfrm>
                <a:off x="5097425" y="1445025"/>
                <a:ext cx="73700" cy="60000"/>
              </a:xfrm>
              <a:custGeom>
                <a:avLst/>
                <a:gdLst/>
                <a:ahLst/>
                <a:cxnLst/>
                <a:rect l="l" t="t" r="r" b="b"/>
                <a:pathLst>
                  <a:path w="2948" h="2400" extrusionOk="0">
                    <a:moveTo>
                      <a:pt x="1506" y="1"/>
                    </a:moveTo>
                    <a:cubicBezTo>
                      <a:pt x="675" y="1"/>
                      <a:pt x="1" y="675"/>
                      <a:pt x="1" y="1506"/>
                    </a:cubicBezTo>
                    <a:cubicBezTo>
                      <a:pt x="1" y="1835"/>
                      <a:pt x="111" y="2148"/>
                      <a:pt x="299" y="2399"/>
                    </a:cubicBezTo>
                    <a:cubicBezTo>
                      <a:pt x="267" y="2274"/>
                      <a:pt x="236" y="2148"/>
                      <a:pt x="236" y="2007"/>
                    </a:cubicBezTo>
                    <a:cubicBezTo>
                      <a:pt x="236" y="1176"/>
                      <a:pt x="910" y="502"/>
                      <a:pt x="1741" y="502"/>
                    </a:cubicBezTo>
                    <a:cubicBezTo>
                      <a:pt x="2242" y="502"/>
                      <a:pt x="2681" y="753"/>
                      <a:pt x="2948" y="1129"/>
                    </a:cubicBezTo>
                    <a:cubicBezTo>
                      <a:pt x="2775" y="487"/>
                      <a:pt x="2195" y="1"/>
                      <a:pt x="1506" y="1"/>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2" name="Google Shape;1372;p29"/>
              <p:cNvSpPr/>
              <p:nvPr/>
            </p:nvSpPr>
            <p:spPr>
              <a:xfrm>
                <a:off x="5909750" y="1445025"/>
                <a:ext cx="73700" cy="60000"/>
              </a:xfrm>
              <a:custGeom>
                <a:avLst/>
                <a:gdLst/>
                <a:ahLst/>
                <a:cxnLst/>
                <a:rect l="l" t="t" r="r" b="b"/>
                <a:pathLst>
                  <a:path w="2948" h="2400" extrusionOk="0">
                    <a:moveTo>
                      <a:pt x="1506" y="1"/>
                    </a:moveTo>
                    <a:cubicBezTo>
                      <a:pt x="675" y="1"/>
                      <a:pt x="1" y="675"/>
                      <a:pt x="1" y="1506"/>
                    </a:cubicBezTo>
                    <a:cubicBezTo>
                      <a:pt x="1" y="1835"/>
                      <a:pt x="111" y="2148"/>
                      <a:pt x="299" y="2399"/>
                    </a:cubicBezTo>
                    <a:cubicBezTo>
                      <a:pt x="267" y="2274"/>
                      <a:pt x="236" y="2148"/>
                      <a:pt x="236" y="2007"/>
                    </a:cubicBezTo>
                    <a:cubicBezTo>
                      <a:pt x="236" y="1176"/>
                      <a:pt x="910" y="502"/>
                      <a:pt x="1741" y="502"/>
                    </a:cubicBezTo>
                    <a:cubicBezTo>
                      <a:pt x="2242" y="502"/>
                      <a:pt x="2681" y="753"/>
                      <a:pt x="2948" y="1129"/>
                    </a:cubicBezTo>
                    <a:cubicBezTo>
                      <a:pt x="2775" y="487"/>
                      <a:pt x="2195" y="1"/>
                      <a:pt x="1506" y="1"/>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3" name="Google Shape;1373;p29"/>
              <p:cNvSpPr/>
              <p:nvPr/>
            </p:nvSpPr>
            <p:spPr>
              <a:xfrm>
                <a:off x="4826675" y="1445025"/>
                <a:ext cx="73675" cy="60000"/>
              </a:xfrm>
              <a:custGeom>
                <a:avLst/>
                <a:gdLst/>
                <a:ahLst/>
                <a:cxnLst/>
                <a:rect l="l" t="t" r="r" b="b"/>
                <a:pathLst>
                  <a:path w="2947" h="2400" extrusionOk="0">
                    <a:moveTo>
                      <a:pt x="1505" y="1"/>
                    </a:moveTo>
                    <a:cubicBezTo>
                      <a:pt x="674" y="1"/>
                      <a:pt x="0" y="675"/>
                      <a:pt x="0" y="1506"/>
                    </a:cubicBezTo>
                    <a:cubicBezTo>
                      <a:pt x="0" y="1835"/>
                      <a:pt x="110" y="2148"/>
                      <a:pt x="298" y="2399"/>
                    </a:cubicBezTo>
                    <a:cubicBezTo>
                      <a:pt x="266" y="2274"/>
                      <a:pt x="235" y="2148"/>
                      <a:pt x="235" y="2007"/>
                    </a:cubicBezTo>
                    <a:cubicBezTo>
                      <a:pt x="235" y="1176"/>
                      <a:pt x="909" y="502"/>
                      <a:pt x="1740" y="502"/>
                    </a:cubicBezTo>
                    <a:cubicBezTo>
                      <a:pt x="2241" y="502"/>
                      <a:pt x="2680" y="753"/>
                      <a:pt x="2947" y="1129"/>
                    </a:cubicBezTo>
                    <a:cubicBezTo>
                      <a:pt x="2790" y="487"/>
                      <a:pt x="2210" y="1"/>
                      <a:pt x="1505" y="1"/>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4" name="Google Shape;1374;p29"/>
              <p:cNvSpPr/>
              <p:nvPr/>
            </p:nvSpPr>
            <p:spPr>
              <a:xfrm>
                <a:off x="5774175" y="1445025"/>
                <a:ext cx="74075" cy="60000"/>
              </a:xfrm>
              <a:custGeom>
                <a:avLst/>
                <a:gdLst/>
                <a:ahLst/>
                <a:cxnLst/>
                <a:rect l="l" t="t" r="r" b="b"/>
                <a:pathLst>
                  <a:path w="2963" h="2400" extrusionOk="0">
                    <a:moveTo>
                      <a:pt x="1505" y="1"/>
                    </a:moveTo>
                    <a:cubicBezTo>
                      <a:pt x="675" y="1"/>
                      <a:pt x="1" y="675"/>
                      <a:pt x="1" y="1506"/>
                    </a:cubicBezTo>
                    <a:cubicBezTo>
                      <a:pt x="1" y="1835"/>
                      <a:pt x="126" y="2148"/>
                      <a:pt x="298" y="2399"/>
                    </a:cubicBezTo>
                    <a:cubicBezTo>
                      <a:pt x="267" y="2274"/>
                      <a:pt x="251" y="2148"/>
                      <a:pt x="251" y="2007"/>
                    </a:cubicBezTo>
                    <a:cubicBezTo>
                      <a:pt x="251" y="1176"/>
                      <a:pt x="925" y="502"/>
                      <a:pt x="1756" y="502"/>
                    </a:cubicBezTo>
                    <a:cubicBezTo>
                      <a:pt x="2242" y="502"/>
                      <a:pt x="2681" y="753"/>
                      <a:pt x="2963" y="1129"/>
                    </a:cubicBezTo>
                    <a:cubicBezTo>
                      <a:pt x="2791" y="487"/>
                      <a:pt x="2211" y="1"/>
                      <a:pt x="1505" y="1"/>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5" name="Google Shape;1375;p29"/>
              <p:cNvSpPr/>
              <p:nvPr/>
            </p:nvSpPr>
            <p:spPr>
              <a:xfrm>
                <a:off x="5638975" y="1445025"/>
                <a:ext cx="73700" cy="60000"/>
              </a:xfrm>
              <a:custGeom>
                <a:avLst/>
                <a:gdLst/>
                <a:ahLst/>
                <a:cxnLst/>
                <a:rect l="l" t="t" r="r" b="b"/>
                <a:pathLst>
                  <a:path w="2948" h="2400" extrusionOk="0">
                    <a:moveTo>
                      <a:pt x="1506" y="1"/>
                    </a:moveTo>
                    <a:cubicBezTo>
                      <a:pt x="675" y="1"/>
                      <a:pt x="1" y="675"/>
                      <a:pt x="1" y="1506"/>
                    </a:cubicBezTo>
                    <a:cubicBezTo>
                      <a:pt x="1" y="1835"/>
                      <a:pt x="111" y="2148"/>
                      <a:pt x="299" y="2399"/>
                    </a:cubicBezTo>
                    <a:cubicBezTo>
                      <a:pt x="267" y="2274"/>
                      <a:pt x="236" y="2148"/>
                      <a:pt x="236" y="2007"/>
                    </a:cubicBezTo>
                    <a:cubicBezTo>
                      <a:pt x="236" y="1176"/>
                      <a:pt x="910" y="502"/>
                      <a:pt x="1741" y="502"/>
                    </a:cubicBezTo>
                    <a:cubicBezTo>
                      <a:pt x="2242" y="502"/>
                      <a:pt x="2681" y="753"/>
                      <a:pt x="2948" y="1129"/>
                    </a:cubicBezTo>
                    <a:cubicBezTo>
                      <a:pt x="2775" y="487"/>
                      <a:pt x="2195" y="1"/>
                      <a:pt x="1506" y="1"/>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6" name="Google Shape;1376;p29"/>
              <p:cNvSpPr/>
              <p:nvPr/>
            </p:nvSpPr>
            <p:spPr>
              <a:xfrm>
                <a:off x="5503800" y="1445025"/>
                <a:ext cx="73700" cy="60000"/>
              </a:xfrm>
              <a:custGeom>
                <a:avLst/>
                <a:gdLst/>
                <a:ahLst/>
                <a:cxnLst/>
                <a:rect l="l" t="t" r="r" b="b"/>
                <a:pathLst>
                  <a:path w="2948" h="2400" extrusionOk="0">
                    <a:moveTo>
                      <a:pt x="1489" y="1"/>
                    </a:moveTo>
                    <a:cubicBezTo>
                      <a:pt x="674" y="1"/>
                      <a:pt x="0" y="675"/>
                      <a:pt x="0" y="1506"/>
                    </a:cubicBezTo>
                    <a:cubicBezTo>
                      <a:pt x="0" y="1835"/>
                      <a:pt x="110" y="2148"/>
                      <a:pt x="282" y="2399"/>
                    </a:cubicBezTo>
                    <a:cubicBezTo>
                      <a:pt x="251" y="2274"/>
                      <a:pt x="235" y="2148"/>
                      <a:pt x="235" y="2007"/>
                    </a:cubicBezTo>
                    <a:cubicBezTo>
                      <a:pt x="235" y="1176"/>
                      <a:pt x="909" y="502"/>
                      <a:pt x="1740" y="502"/>
                    </a:cubicBezTo>
                    <a:cubicBezTo>
                      <a:pt x="2226" y="502"/>
                      <a:pt x="2665" y="753"/>
                      <a:pt x="2947" y="1129"/>
                    </a:cubicBezTo>
                    <a:cubicBezTo>
                      <a:pt x="2775" y="487"/>
                      <a:pt x="2195" y="1"/>
                      <a:pt x="1489" y="1"/>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7" name="Google Shape;1377;p29"/>
              <p:cNvSpPr/>
              <p:nvPr/>
            </p:nvSpPr>
            <p:spPr>
              <a:xfrm>
                <a:off x="5368200" y="1445025"/>
                <a:ext cx="73700" cy="60000"/>
              </a:xfrm>
              <a:custGeom>
                <a:avLst/>
                <a:gdLst/>
                <a:ahLst/>
                <a:cxnLst/>
                <a:rect l="l" t="t" r="r" b="b"/>
                <a:pathLst>
                  <a:path w="2948" h="2400" extrusionOk="0">
                    <a:moveTo>
                      <a:pt x="1506" y="1"/>
                    </a:moveTo>
                    <a:cubicBezTo>
                      <a:pt x="675" y="1"/>
                      <a:pt x="1" y="675"/>
                      <a:pt x="1" y="1506"/>
                    </a:cubicBezTo>
                    <a:cubicBezTo>
                      <a:pt x="1" y="1835"/>
                      <a:pt x="111" y="2148"/>
                      <a:pt x="299" y="2399"/>
                    </a:cubicBezTo>
                    <a:cubicBezTo>
                      <a:pt x="267" y="2274"/>
                      <a:pt x="236" y="2148"/>
                      <a:pt x="236" y="2007"/>
                    </a:cubicBezTo>
                    <a:cubicBezTo>
                      <a:pt x="236" y="1176"/>
                      <a:pt x="910" y="502"/>
                      <a:pt x="1741" y="502"/>
                    </a:cubicBezTo>
                    <a:cubicBezTo>
                      <a:pt x="2242" y="502"/>
                      <a:pt x="2681" y="753"/>
                      <a:pt x="2948" y="1129"/>
                    </a:cubicBezTo>
                    <a:cubicBezTo>
                      <a:pt x="2775" y="487"/>
                      <a:pt x="2195" y="1"/>
                      <a:pt x="1506" y="1"/>
                    </a:cubicBezTo>
                    <a:close/>
                  </a:path>
                </a:pathLst>
              </a:custGeom>
              <a:solidFill>
                <a:srgbClr val="D7D7D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8" name="Google Shape;1378;p29"/>
              <p:cNvSpPr/>
              <p:nvPr/>
            </p:nvSpPr>
            <p:spPr>
              <a:xfrm>
                <a:off x="5408975" y="1290275"/>
                <a:ext cx="272350" cy="353075"/>
              </a:xfrm>
              <a:custGeom>
                <a:avLst/>
                <a:gdLst/>
                <a:ahLst/>
                <a:cxnLst/>
                <a:rect l="l" t="t" r="r" b="b"/>
                <a:pathLst>
                  <a:path w="10894" h="14123" extrusionOk="0">
                    <a:moveTo>
                      <a:pt x="7733" y="0"/>
                    </a:moveTo>
                    <a:cubicBezTo>
                      <a:pt x="6632" y="0"/>
                      <a:pt x="5571" y="596"/>
                      <a:pt x="5016" y="1630"/>
                    </a:cubicBezTo>
                    <a:lnTo>
                      <a:pt x="4420" y="2758"/>
                    </a:lnTo>
                    <a:lnTo>
                      <a:pt x="5455" y="2758"/>
                    </a:lnTo>
                    <a:lnTo>
                      <a:pt x="5815" y="2053"/>
                    </a:lnTo>
                    <a:cubicBezTo>
                      <a:pt x="6097" y="1551"/>
                      <a:pt x="6536" y="1175"/>
                      <a:pt x="7101" y="1003"/>
                    </a:cubicBezTo>
                    <a:cubicBezTo>
                      <a:pt x="7307" y="938"/>
                      <a:pt x="7518" y="906"/>
                      <a:pt x="7728" y="906"/>
                    </a:cubicBezTo>
                    <a:cubicBezTo>
                      <a:pt x="8077" y="906"/>
                      <a:pt x="8424" y="993"/>
                      <a:pt x="8746" y="1159"/>
                    </a:cubicBezTo>
                    <a:cubicBezTo>
                      <a:pt x="9248" y="1426"/>
                      <a:pt x="9624" y="1880"/>
                      <a:pt x="9797" y="2429"/>
                    </a:cubicBezTo>
                    <a:cubicBezTo>
                      <a:pt x="9969" y="2978"/>
                      <a:pt x="9906" y="3573"/>
                      <a:pt x="9640" y="4075"/>
                    </a:cubicBezTo>
                    <a:lnTo>
                      <a:pt x="5408" y="12069"/>
                    </a:lnTo>
                    <a:cubicBezTo>
                      <a:pt x="5026" y="12810"/>
                      <a:pt x="4274" y="13225"/>
                      <a:pt x="3498" y="13225"/>
                    </a:cubicBezTo>
                    <a:cubicBezTo>
                      <a:pt x="3157" y="13225"/>
                      <a:pt x="2812" y="13145"/>
                      <a:pt x="2492" y="12978"/>
                    </a:cubicBezTo>
                    <a:cubicBezTo>
                      <a:pt x="1442" y="12414"/>
                      <a:pt x="1035" y="11113"/>
                      <a:pt x="1583" y="10062"/>
                    </a:cubicBezTo>
                    <a:lnTo>
                      <a:pt x="4593" y="4373"/>
                    </a:lnTo>
                    <a:lnTo>
                      <a:pt x="3793" y="3949"/>
                    </a:lnTo>
                    <a:lnTo>
                      <a:pt x="784" y="9639"/>
                    </a:lnTo>
                    <a:cubicBezTo>
                      <a:pt x="0" y="11128"/>
                      <a:pt x="580" y="12978"/>
                      <a:pt x="2069" y="13777"/>
                    </a:cubicBezTo>
                    <a:cubicBezTo>
                      <a:pt x="2524" y="14012"/>
                      <a:pt x="3010" y="14122"/>
                      <a:pt x="3495" y="14122"/>
                    </a:cubicBezTo>
                    <a:cubicBezTo>
                      <a:pt x="4593" y="14122"/>
                      <a:pt x="5659" y="13542"/>
                      <a:pt x="6207" y="12492"/>
                    </a:cubicBezTo>
                    <a:lnTo>
                      <a:pt x="10439" y="4498"/>
                    </a:lnTo>
                    <a:cubicBezTo>
                      <a:pt x="10815" y="3777"/>
                      <a:pt x="10894" y="2946"/>
                      <a:pt x="10659" y="2163"/>
                    </a:cubicBezTo>
                    <a:cubicBezTo>
                      <a:pt x="10423" y="1379"/>
                      <a:pt x="9891" y="736"/>
                      <a:pt x="9170" y="360"/>
                    </a:cubicBezTo>
                    <a:cubicBezTo>
                      <a:pt x="8710" y="116"/>
                      <a:pt x="8217" y="0"/>
                      <a:pt x="7733"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1381" name="Google Shape;1381;p29"/>
            <p:cNvSpPr txBox="1"/>
            <p:nvPr/>
          </p:nvSpPr>
          <p:spPr>
            <a:xfrm rot="21309157">
              <a:off x="5084042" y="2698227"/>
              <a:ext cx="1218271" cy="246894"/>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mn-cs"/>
                </a:rPr>
                <a:t>INSUFICIENCIA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mn-cs"/>
                </a:rPr>
                <a:t>CARDIACA</a:t>
              </a:r>
              <a:endParaRPr kumimoji="0" sz="1600" b="0" i="0" u="none" strike="noStrike" kern="0" cap="none" spc="0" normalizeH="0" baseline="0" noProof="0" dirty="0">
                <a:ln>
                  <a:noFill/>
                </a:ln>
                <a:solidFill>
                  <a:srgbClr val="000000"/>
                </a:solidFill>
                <a:effectLst/>
                <a:uLnTx/>
                <a:uFillTx/>
                <a:latin typeface="Calibri" panose="020F0502020204030204"/>
                <a:ea typeface="Fira Sans Extra Condensed SemiBold"/>
                <a:cs typeface="Fira Sans Extra Condensed SemiBold"/>
                <a:sym typeface="Fira Sans Extra Condensed SemiBold"/>
              </a:endParaRPr>
            </a:p>
          </p:txBody>
        </p:sp>
      </p:grpSp>
      <p:grpSp>
        <p:nvGrpSpPr>
          <p:cNvPr id="59" name="Google Shape;2888;p36"/>
          <p:cNvGrpSpPr/>
          <p:nvPr/>
        </p:nvGrpSpPr>
        <p:grpSpPr>
          <a:xfrm>
            <a:off x="1228244" y="4475725"/>
            <a:ext cx="3232573" cy="1819527"/>
            <a:chOff x="1310845" y="3355873"/>
            <a:chExt cx="1230908" cy="1364645"/>
          </a:xfrm>
          <a:solidFill>
            <a:schemeClr val="accent1">
              <a:lumMod val="60000"/>
              <a:lumOff val="40000"/>
            </a:schemeClr>
          </a:solidFill>
        </p:grpSpPr>
        <p:sp>
          <p:nvSpPr>
            <p:cNvPr id="60" name="Google Shape;2889;p36"/>
            <p:cNvSpPr/>
            <p:nvPr/>
          </p:nvSpPr>
          <p:spPr>
            <a:xfrm>
              <a:off x="1310845" y="3560041"/>
              <a:ext cx="1230908" cy="1160477"/>
            </a:xfrm>
            <a:custGeom>
              <a:avLst/>
              <a:gdLst/>
              <a:ahLst/>
              <a:cxnLst/>
              <a:rect l="l" t="t" r="r" b="b"/>
              <a:pathLst>
                <a:path w="19539" h="18421" extrusionOk="0">
                  <a:moveTo>
                    <a:pt x="0" y="1"/>
                  </a:moveTo>
                  <a:lnTo>
                    <a:pt x="0" y="16823"/>
                  </a:lnTo>
                  <a:lnTo>
                    <a:pt x="1050" y="18421"/>
                  </a:lnTo>
                  <a:lnTo>
                    <a:pt x="14449" y="18421"/>
                  </a:lnTo>
                  <a:lnTo>
                    <a:pt x="19539" y="14221"/>
                  </a:lnTo>
                  <a:lnTo>
                    <a:pt x="19539" y="1"/>
                  </a:lnTo>
                  <a:close/>
                </a:path>
              </a:pathLst>
            </a:custGeom>
            <a:grpFill/>
            <a:ln>
              <a:noFill/>
            </a:ln>
            <a:effectLst>
              <a:outerShdw dist="76200" dir="5400000" algn="bl" rotWithShape="0">
                <a:schemeClr val="accent5">
                  <a:alpha val="35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Google Shape;2890;p36"/>
            <p:cNvSpPr/>
            <p:nvPr/>
          </p:nvSpPr>
          <p:spPr>
            <a:xfrm>
              <a:off x="1310845" y="3355873"/>
              <a:ext cx="1230908" cy="204238"/>
            </a:xfrm>
            <a:custGeom>
              <a:avLst/>
              <a:gdLst/>
              <a:ahLst/>
              <a:cxnLst/>
              <a:rect l="l" t="t" r="r" b="b"/>
              <a:pathLst>
                <a:path w="19539" h="3242" extrusionOk="0">
                  <a:moveTo>
                    <a:pt x="0" y="3242"/>
                  </a:moveTo>
                  <a:lnTo>
                    <a:pt x="19539" y="3242"/>
                  </a:lnTo>
                  <a:lnTo>
                    <a:pt x="19539" y="0"/>
                  </a:lnTo>
                  <a:lnTo>
                    <a:pt x="0" y="0"/>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Google Shape;2891;p36"/>
            <p:cNvSpPr/>
            <p:nvPr/>
          </p:nvSpPr>
          <p:spPr>
            <a:xfrm>
              <a:off x="2220997" y="4455834"/>
              <a:ext cx="320720" cy="264652"/>
            </a:xfrm>
            <a:custGeom>
              <a:avLst/>
              <a:gdLst/>
              <a:ahLst/>
              <a:cxnLst/>
              <a:rect l="l" t="t" r="r" b="b"/>
              <a:pathLst>
                <a:path w="5091" h="4201" extrusionOk="0">
                  <a:moveTo>
                    <a:pt x="754" y="183"/>
                  </a:moveTo>
                  <a:cubicBezTo>
                    <a:pt x="1416" y="3036"/>
                    <a:pt x="1" y="4201"/>
                    <a:pt x="1" y="4201"/>
                  </a:cubicBezTo>
                  <a:lnTo>
                    <a:pt x="1" y="4201"/>
                  </a:lnTo>
                  <a:lnTo>
                    <a:pt x="5091" y="1"/>
                  </a:lnTo>
                  <a:cubicBezTo>
                    <a:pt x="3242" y="1119"/>
                    <a:pt x="754" y="183"/>
                    <a:pt x="754" y="183"/>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Google Shape;2892;p36"/>
            <p:cNvSpPr/>
            <p:nvPr/>
          </p:nvSpPr>
          <p:spPr>
            <a:xfrm>
              <a:off x="1310845" y="4612567"/>
              <a:ext cx="76227" cy="107915"/>
            </a:xfrm>
            <a:custGeom>
              <a:avLst/>
              <a:gdLst/>
              <a:ahLst/>
              <a:cxnLst/>
              <a:rect l="l" t="t" r="r" b="b"/>
              <a:pathLst>
                <a:path w="1210" h="1713" extrusionOk="0">
                  <a:moveTo>
                    <a:pt x="0" y="115"/>
                  </a:moveTo>
                  <a:lnTo>
                    <a:pt x="1050" y="1713"/>
                  </a:lnTo>
                  <a:lnTo>
                    <a:pt x="1210"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64" name="Google Shape;2893;p36"/>
            <p:cNvGrpSpPr/>
            <p:nvPr/>
          </p:nvGrpSpPr>
          <p:grpSpPr>
            <a:xfrm>
              <a:off x="1316770" y="3711121"/>
              <a:ext cx="1220700" cy="780436"/>
              <a:chOff x="-3316230" y="1483917"/>
              <a:chExt cx="1220700" cy="780436"/>
            </a:xfrm>
            <a:grpFill/>
          </p:grpSpPr>
          <p:sp>
            <p:nvSpPr>
              <p:cNvPr id="65" name="Google Shape;2894;p36"/>
              <p:cNvSpPr txBox="1"/>
              <p:nvPr/>
            </p:nvSpPr>
            <p:spPr>
              <a:xfrm>
                <a:off x="-3316230" y="1827853"/>
                <a:ext cx="1220700" cy="4365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33" b="0" i="0" u="none" strike="noStrike" kern="1200" cap="none" spc="0" normalizeH="0" baseline="0" noProof="0" dirty="0">
                    <a:ln>
                      <a:noFill/>
                    </a:ln>
                    <a:solidFill>
                      <a:srgbClr val="000000"/>
                    </a:solidFill>
                    <a:effectLst/>
                    <a:uLnTx/>
                    <a:uFillTx/>
                    <a:latin typeface="Calibri" panose="020F0502020204030204"/>
                    <a:ea typeface="+mn-ea"/>
                    <a:cs typeface="+mn-cs"/>
                  </a:rPr>
                  <a:t>Con beneficios probados en enfermedad cardiovascular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33"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 sz="800" b="0" i="0" u="none" strike="noStrike" kern="1200" cap="none" spc="0" normalizeH="0" baseline="0" noProof="0" dirty="0" err="1">
                    <a:ln>
                      <a:noFill/>
                    </a:ln>
                    <a:solidFill>
                      <a:srgbClr val="000000"/>
                    </a:solidFill>
                    <a:effectLst/>
                    <a:uLnTx/>
                    <a:uFillTx/>
                    <a:latin typeface="Calibri" panose="020F0502020204030204"/>
                    <a:ea typeface="+mn-ea"/>
                    <a:cs typeface="+mn-cs"/>
                  </a:rPr>
                  <a:t>Empagliflozina</a:t>
                </a:r>
                <a:r>
                  <a:rPr kumimoji="0" lang="es-ES" sz="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s-ES" sz="800" b="0" i="0" u="none" strike="noStrike" kern="1200" cap="none" spc="0" normalizeH="0" baseline="0" noProof="0" dirty="0" err="1">
                    <a:ln>
                      <a:noFill/>
                    </a:ln>
                    <a:solidFill>
                      <a:srgbClr val="000000"/>
                    </a:solidFill>
                    <a:effectLst/>
                    <a:uLnTx/>
                    <a:uFillTx/>
                    <a:latin typeface="Calibri" panose="020F0502020204030204"/>
                    <a:ea typeface="+mn-ea"/>
                    <a:cs typeface="+mn-cs"/>
                  </a:rPr>
                  <a:t>dapagliflozina</a:t>
                </a:r>
                <a:endParaRPr kumimoji="0" lang="es-ES" sz="800" b="0" i="0" u="none" strike="noStrike" kern="1200" cap="none" spc="0" normalizeH="0" baseline="0" noProof="0" dirty="0">
                  <a:ln>
                    <a:noFill/>
                  </a:ln>
                  <a:solidFill>
                    <a:srgbClr val="000000"/>
                  </a:solidFill>
                  <a:effectLst/>
                  <a:uLnTx/>
                  <a:uFillTx/>
                  <a:latin typeface="Calibri" panose="020F0502020204030204"/>
                  <a:ea typeface="Fira Sans Extra Condensed SemiBold"/>
                  <a:cs typeface="Fira Sans Extra Condensed SemiBold"/>
                  <a:sym typeface="Fira Sans Extra Condensed SemiBold"/>
                </a:endParaRPr>
              </a:p>
            </p:txBody>
          </p:sp>
          <p:sp>
            <p:nvSpPr>
              <p:cNvPr id="66" name="Google Shape;2895;p36"/>
              <p:cNvSpPr txBox="1"/>
              <p:nvPr/>
            </p:nvSpPr>
            <p:spPr>
              <a:xfrm>
                <a:off x="-3051157" y="1483917"/>
                <a:ext cx="802317" cy="246900"/>
              </a:xfrm>
              <a:prstGeom prst="rect">
                <a:avLst/>
              </a:pr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mn-cs"/>
                  </a:rPr>
                  <a:t>ArGLP-1±iSGLT2</a:t>
                </a:r>
                <a:endParaRPr kumimoji="0" sz="1600" b="0" i="0" u="none" strike="noStrike" kern="1200" cap="none" spc="0" normalizeH="0" baseline="0" noProof="0" dirty="0">
                  <a:ln>
                    <a:noFill/>
                  </a:ln>
                  <a:solidFill>
                    <a:srgbClr val="000000"/>
                  </a:solidFill>
                  <a:effectLst/>
                  <a:uLnTx/>
                  <a:uFillTx/>
                  <a:latin typeface="Calibri" panose="020F0502020204030204"/>
                  <a:ea typeface="Fira Sans Extra Condensed SemiBold"/>
                  <a:cs typeface="Fira Sans Extra Condensed SemiBold"/>
                  <a:sym typeface="Fira Sans Extra Condensed SemiBold"/>
                </a:endParaRPr>
              </a:p>
            </p:txBody>
          </p:sp>
        </p:grpSp>
      </p:grpSp>
      <p:sp>
        <p:nvSpPr>
          <p:cNvPr id="3" name="2 Rectángulo"/>
          <p:cNvSpPr/>
          <p:nvPr/>
        </p:nvSpPr>
        <p:spPr>
          <a:xfrm rot="223577">
            <a:off x="3418004" y="2048111"/>
            <a:ext cx="178943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0000"/>
                </a:solidFill>
                <a:effectLst/>
                <a:uLnTx/>
                <a:uFillTx/>
                <a:latin typeface="Calibri" panose="020F0502020204030204"/>
                <a:ea typeface="+mn-ea"/>
                <a:cs typeface="+mn-cs"/>
              </a:rPr>
              <a:t>&gt;55 anos de edad con dos o mas factores de riesgo adicionales (Incluida la obesidad, HTA, Tabaco, dislipemia o albuminuria)</a:t>
            </a:r>
          </a:p>
        </p:txBody>
      </p:sp>
      <p:sp>
        <p:nvSpPr>
          <p:cNvPr id="4" name="3 Flecha en U"/>
          <p:cNvSpPr/>
          <p:nvPr/>
        </p:nvSpPr>
        <p:spPr>
          <a:xfrm>
            <a:off x="2508541" y="4764140"/>
            <a:ext cx="606055" cy="192024"/>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76 Flecha en U"/>
          <p:cNvSpPr/>
          <p:nvPr/>
        </p:nvSpPr>
        <p:spPr>
          <a:xfrm rot="10800000">
            <a:off x="2508538" y="5189349"/>
            <a:ext cx="606055" cy="192024"/>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 name="Google Shape;2895;p36"/>
          <p:cNvSpPr txBox="1"/>
          <p:nvPr/>
        </p:nvSpPr>
        <p:spPr>
          <a:xfrm>
            <a:off x="2184796" y="5932091"/>
            <a:ext cx="1617289" cy="329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err="1">
                <a:ln>
                  <a:noFill/>
                </a:ln>
                <a:solidFill>
                  <a:srgbClr val="000000"/>
                </a:solidFill>
                <a:effectLst/>
                <a:uLnTx/>
                <a:uFillTx/>
                <a:latin typeface="Calibri" panose="020F0502020204030204"/>
                <a:ea typeface="+mn-ea"/>
                <a:cs typeface="+mn-cs"/>
                <a:sym typeface="Fira Sans Extra Condensed SemiBold"/>
              </a:rPr>
              <a:t>Pioglitazona</a:t>
            </a:r>
            <a:endParaRPr kumimoji="0" sz="1600" b="0" i="0" u="none" strike="noStrike" kern="1200" cap="none" spc="0" normalizeH="0" baseline="0" noProof="0" dirty="0">
              <a:ln>
                <a:noFill/>
              </a:ln>
              <a:solidFill>
                <a:srgbClr val="000000"/>
              </a:solidFill>
              <a:effectLst/>
              <a:uLnTx/>
              <a:uFillTx/>
              <a:latin typeface="Calibri" panose="020F0502020204030204"/>
              <a:ea typeface="Fira Sans Extra Condensed SemiBold"/>
              <a:cs typeface="Fira Sans Extra Condensed SemiBold"/>
              <a:sym typeface="Fira Sans Extra Condensed SemiBold"/>
            </a:endParaRPr>
          </a:p>
        </p:txBody>
      </p:sp>
      <p:grpSp>
        <p:nvGrpSpPr>
          <p:cNvPr id="79" name="Google Shape;2896;p36"/>
          <p:cNvGrpSpPr/>
          <p:nvPr/>
        </p:nvGrpSpPr>
        <p:grpSpPr>
          <a:xfrm>
            <a:off x="5927019" y="4404298"/>
            <a:ext cx="2026725" cy="1834897"/>
            <a:chOff x="3039177" y="3355873"/>
            <a:chExt cx="1236641" cy="1376173"/>
          </a:xfrm>
          <a:solidFill>
            <a:schemeClr val="tx2">
              <a:lumMod val="75000"/>
            </a:schemeClr>
          </a:solidFill>
        </p:grpSpPr>
        <p:sp>
          <p:nvSpPr>
            <p:cNvPr id="80" name="Google Shape;2897;p36"/>
            <p:cNvSpPr/>
            <p:nvPr/>
          </p:nvSpPr>
          <p:spPr>
            <a:xfrm>
              <a:off x="3039177" y="3355873"/>
              <a:ext cx="1229459" cy="204238"/>
            </a:xfrm>
            <a:custGeom>
              <a:avLst/>
              <a:gdLst/>
              <a:ahLst/>
              <a:cxnLst/>
              <a:rect l="l" t="t" r="r" b="b"/>
              <a:pathLst>
                <a:path w="19516" h="3242" extrusionOk="0">
                  <a:moveTo>
                    <a:pt x="19516" y="3242"/>
                  </a:moveTo>
                  <a:lnTo>
                    <a:pt x="0" y="3242"/>
                  </a:lnTo>
                  <a:lnTo>
                    <a:pt x="0" y="0"/>
                  </a:lnTo>
                  <a:lnTo>
                    <a:pt x="19516" y="0"/>
                  </a:lnTo>
                  <a:close/>
                </a:path>
              </a:pathLst>
            </a:custGeom>
            <a:solidFill>
              <a:schemeClr val="tx2">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Google Shape;2898;p36"/>
            <p:cNvSpPr/>
            <p:nvPr/>
          </p:nvSpPr>
          <p:spPr>
            <a:xfrm>
              <a:off x="3039177" y="3560041"/>
              <a:ext cx="1236641" cy="1172005"/>
            </a:xfrm>
            <a:custGeom>
              <a:avLst/>
              <a:gdLst/>
              <a:ahLst/>
              <a:cxnLst/>
              <a:rect l="l" t="t" r="r" b="b"/>
              <a:pathLst>
                <a:path w="19630" h="18604" extrusionOk="0">
                  <a:moveTo>
                    <a:pt x="0" y="1"/>
                  </a:moveTo>
                  <a:lnTo>
                    <a:pt x="0" y="18443"/>
                  </a:lnTo>
                  <a:lnTo>
                    <a:pt x="17462" y="18443"/>
                  </a:lnTo>
                  <a:cubicBezTo>
                    <a:pt x="17462" y="18443"/>
                    <a:pt x="19630" y="18603"/>
                    <a:pt x="19516" y="1"/>
                  </a:cubicBezTo>
                  <a:lnTo>
                    <a:pt x="19516" y="1"/>
                  </a:lnTo>
                  <a:close/>
                </a:path>
              </a:pathLst>
            </a:custGeom>
            <a:solidFill>
              <a:schemeClr val="accent1">
                <a:lumMod val="75000"/>
              </a:schemeClr>
            </a:solidFill>
            <a:ln>
              <a:noFill/>
            </a:ln>
            <a:effectLst>
              <a:outerShdw dist="76200" dir="5400000" algn="bl" rotWithShape="0">
                <a:schemeClr val="accent5">
                  <a:alpha val="35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 name="Google Shape;2901;p36"/>
            <p:cNvSpPr txBox="1"/>
            <p:nvPr/>
          </p:nvSpPr>
          <p:spPr>
            <a:xfrm>
              <a:off x="3089254" y="3884729"/>
              <a:ext cx="1173949" cy="246900"/>
            </a:xfrm>
            <a:prstGeom prst="rect">
              <a:avLst/>
            </a:prstGeom>
            <a:solidFill>
              <a:schemeClr val="accent1">
                <a:lumMod val="75000"/>
              </a:scheme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bg1"/>
                  </a:solidFill>
                  <a:effectLst/>
                  <a:uLnTx/>
                  <a:uFillTx/>
                  <a:latin typeface="Calibri" panose="020F0502020204030204"/>
                  <a:ea typeface="+mn-ea"/>
                  <a:cs typeface="+mn-cs"/>
                </a:rPr>
                <a:t>iSGLT2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67" b="0" i="0" u="none" strike="noStrike" kern="1200" cap="none" spc="0" normalizeH="0" baseline="0" noProof="0" dirty="0">
                  <a:ln>
                    <a:noFill/>
                  </a:ln>
                  <a:solidFill>
                    <a:schemeClr val="bg1"/>
                  </a:solidFill>
                  <a:effectLst/>
                  <a:uLnTx/>
                  <a:uFillTx/>
                  <a:latin typeface="Calibri" panose="020F0502020204030204"/>
                  <a:ea typeface="+mn-ea"/>
                  <a:cs typeface="+mn-cs"/>
                </a:rPr>
                <a:t>con beneficios probados en Insuficiencia cardiaca</a:t>
              </a:r>
              <a:endParaRPr kumimoji="0" sz="1467" b="0" i="0" u="none" strike="noStrike" kern="1200" cap="none" spc="0" normalizeH="0" baseline="0" noProof="0" dirty="0">
                <a:ln>
                  <a:noFill/>
                </a:ln>
                <a:solidFill>
                  <a:schemeClr val="bg1"/>
                </a:solidFill>
                <a:effectLst/>
                <a:uLnTx/>
                <a:uFillTx/>
                <a:latin typeface="Calibri" panose="020F0502020204030204"/>
                <a:ea typeface="Fira Sans Extra Condensed SemiBold"/>
                <a:cs typeface="Fira Sans Extra Condensed SemiBold"/>
                <a:sym typeface="Fira Sans Extra Condensed SemiBold"/>
              </a:endParaRPr>
            </a:p>
          </p:txBody>
        </p:sp>
      </p:grpSp>
      <p:sp>
        <p:nvSpPr>
          <p:cNvPr id="5" name="4 Rectángulo"/>
          <p:cNvSpPr/>
          <p:nvPr/>
        </p:nvSpPr>
        <p:spPr>
          <a:xfrm rot="248926">
            <a:off x="9067345" y="2024475"/>
            <a:ext cx="20826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0000"/>
                </a:solidFill>
                <a:effectLst/>
                <a:uLnTx/>
                <a:uFillTx/>
                <a:latin typeface="Calibri" panose="020F0502020204030204"/>
                <a:ea typeface="+mn-ea"/>
                <a:cs typeface="+mn-cs"/>
              </a:rPr>
              <a:t>FG &lt;60 </a:t>
            </a:r>
            <a:r>
              <a:rPr kumimoji="0" lang="es-ES" sz="800" b="0" i="0" u="none" strike="noStrike" kern="1200" cap="none" spc="0" normalizeH="0" baseline="0" noProof="0" dirty="0" err="1">
                <a:ln>
                  <a:noFill/>
                </a:ln>
                <a:solidFill>
                  <a:srgbClr val="000000"/>
                </a:solidFill>
                <a:effectLst/>
                <a:uLnTx/>
                <a:uFillTx/>
                <a:latin typeface="Calibri" panose="020F0502020204030204"/>
                <a:ea typeface="+mn-ea"/>
                <a:cs typeface="+mn-cs"/>
              </a:rPr>
              <a:t>mL</a:t>
            </a:r>
            <a:r>
              <a:rPr kumimoji="0" lang="es-ES" sz="800" b="0" i="0" u="none" strike="noStrike" kern="1200" cap="none" spc="0" normalizeH="0" baseline="0" noProof="0" dirty="0">
                <a:ln>
                  <a:noFill/>
                </a:ln>
                <a:solidFill>
                  <a:srgbClr val="000000"/>
                </a:solidFill>
                <a:effectLst/>
                <a:uLnTx/>
                <a:uFillTx/>
                <a:latin typeface="Calibri" panose="020F0502020204030204"/>
                <a:ea typeface="+mn-ea"/>
                <a:cs typeface="+mn-cs"/>
              </a:rPr>
              <a:t>/min/1,73m2 O Albuminuria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0000"/>
                </a:solidFill>
                <a:effectLst/>
                <a:uLnTx/>
                <a:uFillTx/>
                <a:latin typeface="Calibri" panose="020F0502020204030204"/>
                <a:ea typeface="+mn-ea"/>
                <a:cs typeface="+mn-cs"/>
              </a:rPr>
              <a:t>(Albumina /creatinina en la orina ≥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0000"/>
                </a:solidFill>
                <a:effectLst/>
                <a:uLnTx/>
                <a:uFillTx/>
                <a:latin typeface="Calibri" panose="020F0502020204030204"/>
                <a:ea typeface="+mn-ea"/>
                <a:cs typeface="+mn-cs"/>
              </a:rPr>
              <a:t>mg/g.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0000"/>
                </a:solidFill>
                <a:effectLst/>
                <a:uLnTx/>
                <a:uFillTx/>
                <a:latin typeface="Calibri" panose="020F0502020204030204"/>
                <a:ea typeface="+mn-ea"/>
                <a:cs typeface="+mn-cs"/>
              </a:rPr>
              <a:t>Estas mediciones pueden variar con 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0000"/>
                </a:solidFill>
                <a:effectLst/>
                <a:uLnTx/>
                <a:uFillTx/>
                <a:latin typeface="Calibri" panose="020F0502020204030204"/>
                <a:ea typeface="+mn-ea"/>
                <a:cs typeface="+mn-cs"/>
              </a:rPr>
              <a:t>tiempo, por lo que es necesario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0000"/>
                </a:solidFill>
                <a:effectLst/>
                <a:uLnTx/>
                <a:uFillTx/>
                <a:latin typeface="Calibri" panose="020F0502020204030204"/>
                <a:ea typeface="+mn-ea"/>
                <a:cs typeface="+mn-cs"/>
              </a:rPr>
              <a:t>repetirlas para documentar la ERC.</a:t>
            </a:r>
          </a:p>
        </p:txBody>
      </p:sp>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139" y="4603583"/>
            <a:ext cx="1039653" cy="1039653"/>
          </a:xfrm>
          <a:prstGeom prst="rect">
            <a:avLst/>
          </a:prstGeom>
        </p:spPr>
      </p:pic>
      <p:grpSp>
        <p:nvGrpSpPr>
          <p:cNvPr id="88" name="Google Shape;2829;p36"/>
          <p:cNvGrpSpPr/>
          <p:nvPr/>
        </p:nvGrpSpPr>
        <p:grpSpPr>
          <a:xfrm>
            <a:off x="9270403" y="4520973"/>
            <a:ext cx="2087997" cy="2001251"/>
            <a:chOff x="4777525" y="3560041"/>
            <a:chExt cx="1249049" cy="1160477"/>
          </a:xfrm>
        </p:grpSpPr>
        <p:sp>
          <p:nvSpPr>
            <p:cNvPr id="89" name="Google Shape;2830;p36"/>
            <p:cNvSpPr/>
            <p:nvPr/>
          </p:nvSpPr>
          <p:spPr>
            <a:xfrm>
              <a:off x="4777525" y="3560041"/>
              <a:ext cx="1230971" cy="1160477"/>
            </a:xfrm>
            <a:custGeom>
              <a:avLst/>
              <a:gdLst/>
              <a:ahLst/>
              <a:cxnLst/>
              <a:rect l="l" t="t" r="r" b="b"/>
              <a:pathLst>
                <a:path w="19540" h="18421" extrusionOk="0">
                  <a:moveTo>
                    <a:pt x="1" y="1"/>
                  </a:moveTo>
                  <a:lnTo>
                    <a:pt x="1" y="16823"/>
                  </a:lnTo>
                  <a:lnTo>
                    <a:pt x="1051" y="18421"/>
                  </a:lnTo>
                  <a:lnTo>
                    <a:pt x="14449" y="18421"/>
                  </a:lnTo>
                  <a:lnTo>
                    <a:pt x="19539" y="14221"/>
                  </a:lnTo>
                  <a:lnTo>
                    <a:pt x="19539" y="1"/>
                  </a:lnTo>
                  <a:close/>
                </a:path>
              </a:pathLst>
            </a:custGeom>
            <a:solidFill>
              <a:schemeClr val="accent1"/>
            </a:solidFill>
            <a:ln>
              <a:noFill/>
            </a:ln>
            <a:effectLst>
              <a:outerShdw dist="76200" dir="5400000" algn="bl" rotWithShape="0">
                <a:schemeClr val="accent5">
                  <a:alpha val="35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1" name="Google Shape;2832;p36"/>
            <p:cNvSpPr/>
            <p:nvPr/>
          </p:nvSpPr>
          <p:spPr>
            <a:xfrm>
              <a:off x="5687741" y="4455834"/>
              <a:ext cx="320720" cy="264652"/>
            </a:xfrm>
            <a:custGeom>
              <a:avLst/>
              <a:gdLst/>
              <a:ahLst/>
              <a:cxnLst/>
              <a:rect l="l" t="t" r="r" b="b"/>
              <a:pathLst>
                <a:path w="5091" h="4201" extrusionOk="0">
                  <a:moveTo>
                    <a:pt x="754" y="183"/>
                  </a:moveTo>
                  <a:cubicBezTo>
                    <a:pt x="1416" y="3036"/>
                    <a:pt x="0" y="4201"/>
                    <a:pt x="0" y="4201"/>
                  </a:cubicBezTo>
                  <a:lnTo>
                    <a:pt x="0" y="4201"/>
                  </a:lnTo>
                  <a:lnTo>
                    <a:pt x="5090" y="1"/>
                  </a:lnTo>
                  <a:cubicBezTo>
                    <a:pt x="3242" y="1119"/>
                    <a:pt x="754" y="183"/>
                    <a:pt x="754" y="183"/>
                  </a:cubicBezTo>
                </a:path>
              </a:pathLst>
            </a:custGeom>
            <a:solidFill>
              <a:srgbClr val="FCBD2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 name="Google Shape;2833;p36"/>
            <p:cNvSpPr/>
            <p:nvPr/>
          </p:nvSpPr>
          <p:spPr>
            <a:xfrm>
              <a:off x="4777525" y="4612567"/>
              <a:ext cx="77739" cy="107915"/>
            </a:xfrm>
            <a:custGeom>
              <a:avLst/>
              <a:gdLst/>
              <a:ahLst/>
              <a:cxnLst/>
              <a:rect l="l" t="t" r="r" b="b"/>
              <a:pathLst>
                <a:path w="1234" h="1713" extrusionOk="0">
                  <a:moveTo>
                    <a:pt x="1" y="115"/>
                  </a:moveTo>
                  <a:lnTo>
                    <a:pt x="1051" y="1713"/>
                  </a:lnTo>
                  <a:lnTo>
                    <a:pt x="1234" y="1"/>
                  </a:lnTo>
                  <a:close/>
                </a:path>
              </a:pathLst>
            </a:custGeom>
            <a:solidFill>
              <a:srgbClr val="FCBD2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3" name="Google Shape;2834;p36"/>
            <p:cNvSpPr txBox="1"/>
            <p:nvPr/>
          </p:nvSpPr>
          <p:spPr>
            <a:xfrm>
              <a:off x="4801409" y="4205846"/>
              <a:ext cx="1220700" cy="4365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33" b="1" i="0" u="none" strike="noStrike" kern="1200" cap="none" spc="0" normalizeH="0" baseline="0" noProof="0" dirty="0">
                  <a:ln>
                    <a:noFill/>
                  </a:ln>
                  <a:solidFill>
                    <a:srgbClr val="000000"/>
                  </a:solidFill>
                  <a:effectLst/>
                  <a:uLnTx/>
                  <a:uFillTx/>
                  <a:latin typeface="Calibri" panose="020F0502020204030204"/>
                  <a:ea typeface="+mn-ea"/>
                  <a:cs typeface="+mn-cs"/>
                </a:rPr>
                <a:t>ArGLP-1 </a:t>
              </a:r>
              <a:r>
                <a:rPr kumimoji="0" lang="es-ES" sz="1333" b="0" i="0" u="none" strike="noStrike" kern="1200" cap="none" spc="0" normalizeH="0" baseline="0" noProof="0" dirty="0">
                  <a:ln>
                    <a:noFill/>
                  </a:ln>
                  <a:solidFill>
                    <a:srgbClr val="000000"/>
                  </a:solidFill>
                  <a:effectLst/>
                  <a:uLnTx/>
                  <a:uFillTx/>
                  <a:latin typeface="Calibri" panose="020F0502020204030204"/>
                  <a:ea typeface="+mn-ea"/>
                  <a:cs typeface="+mn-cs"/>
                </a:rPr>
                <a:t>con beneficios probados</a:t>
              </a:r>
              <a:endParaRPr kumimoji="0" sz="1200" b="0" i="0" u="none" strike="noStrike" kern="1200" cap="none" spc="0" normalizeH="0" baseline="0" noProof="0" dirty="0">
                <a:ln>
                  <a:noFill/>
                </a:ln>
                <a:solidFill>
                  <a:srgbClr val="000000"/>
                </a:solidFill>
                <a:effectLst/>
                <a:uLnTx/>
                <a:uFillTx/>
                <a:latin typeface="Calibri" panose="020F0502020204030204"/>
                <a:ea typeface="Roboto"/>
                <a:cs typeface="Roboto"/>
                <a:sym typeface="Roboto"/>
              </a:endParaRPr>
            </a:p>
          </p:txBody>
        </p:sp>
        <p:sp>
          <p:nvSpPr>
            <p:cNvPr id="94" name="Google Shape;2835;p36"/>
            <p:cNvSpPr txBox="1"/>
            <p:nvPr/>
          </p:nvSpPr>
          <p:spPr>
            <a:xfrm>
              <a:off x="4808274" y="3756207"/>
              <a:ext cx="1218300" cy="2469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mn-cs"/>
                </a:rPr>
                <a:t>PREFERENTEMENTE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Calibri" panose="020F0502020204030204"/>
                  <a:ea typeface="+mn-ea"/>
                  <a:cs typeface="+mn-cs"/>
                </a:rPr>
                <a:t>iSGLT2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Calibri" panose="020F0502020204030204"/>
                  <a:ea typeface="+mn-ea"/>
                  <a:cs typeface="+mn-cs"/>
                </a:rPr>
                <a:t>con evidencia de reducir progresión</a:t>
              </a:r>
              <a:endParaRPr kumimoji="0" sz="1400" b="0" i="0" u="none" strike="noStrike" kern="1200" cap="none" spc="0" normalizeH="0" baseline="0" noProof="0" dirty="0">
                <a:ln>
                  <a:noFill/>
                </a:ln>
                <a:solidFill>
                  <a:srgbClr val="000000"/>
                </a:solidFill>
                <a:effectLst/>
                <a:uLnTx/>
                <a:uFillTx/>
                <a:latin typeface="Calibri" panose="020F0502020204030204"/>
                <a:ea typeface="Fira Sans Extra Condensed SemiBold"/>
                <a:cs typeface="Fira Sans Extra Condensed SemiBold"/>
                <a:sym typeface="Fira Sans Extra Condensed SemiBold"/>
              </a:endParaRPr>
            </a:p>
          </p:txBody>
        </p:sp>
      </p:gr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503" y="5509049"/>
            <a:ext cx="286327" cy="305924"/>
          </a:xfrm>
          <a:prstGeom prst="rect">
            <a:avLst/>
          </a:prstGeom>
        </p:spPr>
      </p:pic>
      <p:sp>
        <p:nvSpPr>
          <p:cNvPr id="103" name="102 Flecha en U"/>
          <p:cNvSpPr/>
          <p:nvPr/>
        </p:nvSpPr>
        <p:spPr>
          <a:xfrm rot="16353234">
            <a:off x="8670293" y="5239948"/>
            <a:ext cx="1364755" cy="343121"/>
          </a:xfrm>
          <a:prstGeom prst="uturn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 name="103 Flecha en U"/>
          <p:cNvSpPr/>
          <p:nvPr/>
        </p:nvSpPr>
        <p:spPr>
          <a:xfrm rot="5703273">
            <a:off x="10544763" y="5337489"/>
            <a:ext cx="1287517" cy="343121"/>
          </a:xfrm>
          <a:prstGeom prst="uturn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5" name="10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9907" y="4655832"/>
            <a:ext cx="1039653" cy="1040621"/>
          </a:xfrm>
          <a:prstGeom prst="rect">
            <a:avLst/>
          </a:prstGeom>
        </p:spPr>
      </p:pic>
      <p:sp>
        <p:nvSpPr>
          <p:cNvPr id="2" name="TextBox 4">
            <a:extLst>
              <a:ext uri="{FF2B5EF4-FFF2-40B4-BE49-F238E27FC236}">
                <a16:creationId xmlns:a16="http://schemas.microsoft.com/office/drawing/2014/main" id="{592B2BD1-74A1-C867-4EEB-AC432346ED29}"/>
              </a:ext>
            </a:extLst>
          </p:cNvPr>
          <p:cNvSpPr txBox="1">
            <a:spLocks noChangeArrowheads="1"/>
          </p:cNvSpPr>
          <p:nvPr/>
        </p:nvSpPr>
        <p:spPr bwMode="auto">
          <a:xfrm>
            <a:off x="117719" y="6550223"/>
            <a:ext cx="106465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1219170">
              <a:defRPr/>
            </a:pPr>
            <a:r>
              <a:rPr lang="en-US" sz="700" dirty="0">
                <a:solidFill>
                  <a:schemeClr val="accent1">
                    <a:lumMod val="50000"/>
                  </a:schemeClr>
                </a:solidFill>
                <a:latin typeface="Helvetica" pitchFamily="34" charset="0"/>
                <a:ea typeface="ヒラギノ角ゴ Pro W3" charset="-128"/>
              </a:rPr>
              <a:t>Pharmacologic Approaches to Glycemic Management: </a:t>
            </a:r>
            <a:br>
              <a:rPr lang="en-US" sz="700" dirty="0">
                <a:solidFill>
                  <a:schemeClr val="accent1">
                    <a:lumMod val="50000"/>
                  </a:schemeClr>
                </a:solidFill>
                <a:latin typeface="Helvetica" pitchFamily="34" charset="0"/>
                <a:ea typeface="ヒラギノ角ゴ Pro W3" charset="-128"/>
              </a:rPr>
            </a:br>
            <a:r>
              <a:rPr lang="en-US" sz="700" i="1" dirty="0">
                <a:solidFill>
                  <a:schemeClr val="accent1">
                    <a:lumMod val="50000"/>
                  </a:schemeClr>
                </a:solidFill>
                <a:ea typeface="ヒラギノ角ゴ Pro W3" charset="-128"/>
              </a:rPr>
              <a:t>Standards of Medical Care in Diabetes - 2022</a:t>
            </a:r>
            <a:r>
              <a:rPr lang="en-US" sz="700" dirty="0">
                <a:solidFill>
                  <a:schemeClr val="accent1">
                    <a:lumMod val="50000"/>
                  </a:schemeClr>
                </a:solidFill>
                <a:latin typeface="Helvetica" pitchFamily="34" charset="0"/>
                <a:ea typeface="ヒラギノ角ゴ Pro W3" charset="-128"/>
              </a:rPr>
              <a:t>. </a:t>
            </a:r>
            <a:r>
              <a:rPr lang="en-US" sz="700" i="1" dirty="0">
                <a:solidFill>
                  <a:schemeClr val="accent1">
                    <a:lumMod val="50000"/>
                  </a:schemeClr>
                </a:solidFill>
                <a:latin typeface="Helvetica" pitchFamily="34" charset="0"/>
                <a:ea typeface="ヒラギノ角ゴ Pro W3" charset="-128"/>
              </a:rPr>
              <a:t>Diabetes Care </a:t>
            </a:r>
            <a:r>
              <a:rPr lang="en-US" sz="700" dirty="0">
                <a:solidFill>
                  <a:schemeClr val="accent1">
                    <a:lumMod val="50000"/>
                  </a:schemeClr>
                </a:solidFill>
                <a:latin typeface="Helvetica" pitchFamily="34" charset="0"/>
                <a:ea typeface="ヒラギノ角ゴ Pro W3" charset="-128"/>
              </a:rPr>
              <a:t>2022;45(Suppl. 1):S125-S143</a:t>
            </a:r>
          </a:p>
        </p:txBody>
      </p:sp>
    </p:spTree>
    <p:extLst>
      <p:ext uri="{BB962C8B-B14F-4D97-AF65-F5344CB8AC3E}">
        <p14:creationId xmlns:p14="http://schemas.microsoft.com/office/powerpoint/2010/main" val="2221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3" grpId="0"/>
      <p:bldP spid="4" grpId="0" animBg="1"/>
      <p:bldP spid="77" grpId="0" animBg="1"/>
      <p:bldP spid="78" grpId="0"/>
      <p:bldP spid="5" grpId="0"/>
      <p:bldP spid="103" grpId="0" animBg="1"/>
      <p:bldP spid="10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n 7">
            <a:extLst>
              <a:ext uri="{FF2B5EF4-FFF2-40B4-BE49-F238E27FC236}">
                <a16:creationId xmlns:a16="http://schemas.microsoft.com/office/drawing/2014/main" id="{B373BBC1-21D3-4D64-82AD-4E28773D6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418" y="2103059"/>
            <a:ext cx="5764213" cy="431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2 Elipse">
            <a:extLst>
              <a:ext uri="{FF2B5EF4-FFF2-40B4-BE49-F238E27FC236}">
                <a16:creationId xmlns:a16="http://schemas.microsoft.com/office/drawing/2014/main" id="{FF32DC26-7711-4AC3-8C85-2B2947B4D704}"/>
              </a:ext>
            </a:extLst>
          </p:cNvPr>
          <p:cNvSpPr/>
          <p:nvPr/>
        </p:nvSpPr>
        <p:spPr>
          <a:xfrm>
            <a:off x="4595020" y="4182685"/>
            <a:ext cx="1041401" cy="1851025"/>
          </a:xfrm>
          <a:prstGeom prst="ellipse">
            <a:avLst/>
          </a:prstGeom>
          <a:noFill/>
          <a:ln w="38100">
            <a:solidFill>
              <a:srgbClr val="FF707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solidFill>
                <a:srgbClr val="FFFFFF"/>
              </a:solidFill>
            </a:endParaRPr>
          </a:p>
        </p:txBody>
      </p:sp>
      <p:sp>
        <p:nvSpPr>
          <p:cNvPr id="4" name="CuadroTexto 1">
            <a:extLst>
              <a:ext uri="{FF2B5EF4-FFF2-40B4-BE49-F238E27FC236}">
                <a16:creationId xmlns:a16="http://schemas.microsoft.com/office/drawing/2014/main" id="{1395B671-9185-4C92-9B14-87566F682B2C}"/>
              </a:ext>
            </a:extLst>
          </p:cNvPr>
          <p:cNvSpPr txBox="1">
            <a:spLocks noChangeArrowheads="1"/>
          </p:cNvSpPr>
          <p:nvPr/>
        </p:nvSpPr>
        <p:spPr bwMode="auto">
          <a:xfrm>
            <a:off x="7044750" y="2827318"/>
            <a:ext cx="4397375" cy="954107"/>
          </a:xfrm>
          <a:prstGeom prst="rect">
            <a:avLst/>
          </a:prstGeom>
          <a:noFill/>
          <a:ln w="79375">
            <a:solidFill>
              <a:srgbClr val="38572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s-ES" altLang="es-ES" dirty="0">
                <a:solidFill>
                  <a:srgbClr val="385723"/>
                </a:solidFill>
              </a:rPr>
              <a:t>LOS TRATAMIENTOS ORALES </a:t>
            </a:r>
          </a:p>
          <a:p>
            <a:pPr>
              <a:lnSpc>
                <a:spcPct val="100000"/>
              </a:lnSpc>
              <a:spcBef>
                <a:spcPct val="0"/>
              </a:spcBef>
              <a:buFontTx/>
              <a:buNone/>
            </a:pPr>
            <a:r>
              <a:rPr lang="es-ES" altLang="es-ES" dirty="0">
                <a:solidFill>
                  <a:srgbClr val="385723"/>
                </a:solidFill>
              </a:rPr>
              <a:t>     HbA1c ± 0,6-0,7%</a:t>
            </a:r>
          </a:p>
        </p:txBody>
      </p:sp>
      <p:sp>
        <p:nvSpPr>
          <p:cNvPr id="5" name="Flecha: hacia abajo 5">
            <a:extLst>
              <a:ext uri="{FF2B5EF4-FFF2-40B4-BE49-F238E27FC236}">
                <a16:creationId xmlns:a16="http://schemas.microsoft.com/office/drawing/2014/main" id="{44359F3C-5ABC-4704-B8FD-C223DB46CDED}"/>
              </a:ext>
            </a:extLst>
          </p:cNvPr>
          <p:cNvSpPr/>
          <p:nvPr/>
        </p:nvSpPr>
        <p:spPr>
          <a:xfrm>
            <a:off x="7251125" y="3394003"/>
            <a:ext cx="174911" cy="291657"/>
          </a:xfrm>
          <a:prstGeom prst="downArrow">
            <a:avLst/>
          </a:prstGeom>
          <a:solidFill>
            <a:srgbClr val="38572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2534" name="Título 1">
            <a:extLst>
              <a:ext uri="{FF2B5EF4-FFF2-40B4-BE49-F238E27FC236}">
                <a16:creationId xmlns:a16="http://schemas.microsoft.com/office/drawing/2014/main" id="{C5DD35B1-E494-47EE-8777-8D32CB13A6EC}"/>
              </a:ext>
            </a:extLst>
          </p:cNvPr>
          <p:cNvSpPr txBox="1">
            <a:spLocks/>
          </p:cNvSpPr>
          <p:nvPr/>
        </p:nvSpPr>
        <p:spPr bwMode="auto">
          <a:xfrm>
            <a:off x="387495" y="304760"/>
            <a:ext cx="11054630" cy="70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ES" altLang="es-ES" sz="3200" dirty="0">
                <a:solidFill>
                  <a:schemeClr val="accent1">
                    <a:lumMod val="50000"/>
                  </a:schemeClr>
                </a:solidFill>
                <a:latin typeface="Arial" panose="020B0604020202020204" pitchFamily="34" charset="0"/>
                <a:cs typeface="Arial" panose="020B0604020202020204" pitchFamily="34" charset="0"/>
              </a:rPr>
              <a:t>Potencial hipoglucemiante de los tratamientos</a:t>
            </a:r>
          </a:p>
        </p:txBody>
      </p:sp>
      <p:sp>
        <p:nvSpPr>
          <p:cNvPr id="7" name="CuadroTexto 1">
            <a:extLst>
              <a:ext uri="{FF2B5EF4-FFF2-40B4-BE49-F238E27FC236}">
                <a16:creationId xmlns:a16="http://schemas.microsoft.com/office/drawing/2014/main" id="{68F2E7FC-C5F7-4C3C-ABE0-D83E0F51AED3}"/>
              </a:ext>
            </a:extLst>
          </p:cNvPr>
          <p:cNvSpPr txBox="1">
            <a:spLocks noChangeArrowheads="1"/>
          </p:cNvSpPr>
          <p:nvPr/>
        </p:nvSpPr>
        <p:spPr bwMode="auto">
          <a:xfrm>
            <a:off x="315917" y="6534152"/>
            <a:ext cx="5640387" cy="27699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s-ES" sz="1200" dirty="0" err="1">
                <a:latin typeface="+mn-lt"/>
              </a:rPr>
              <a:t>Tsapas</a:t>
            </a:r>
            <a:r>
              <a:rPr lang="en-US" altLang="es-ES" sz="1200" dirty="0">
                <a:latin typeface="+mn-lt"/>
              </a:rPr>
              <a:t> A et al., Ann Intern Med. 2020 18;173(4):278-286</a:t>
            </a:r>
          </a:p>
        </p:txBody>
      </p:sp>
      <p:pic>
        <p:nvPicPr>
          <p:cNvPr id="22536" name="Imagen 9">
            <a:extLst>
              <a:ext uri="{FF2B5EF4-FFF2-40B4-BE49-F238E27FC236}">
                <a16:creationId xmlns:a16="http://schemas.microsoft.com/office/drawing/2014/main" id="{5DBA4B66-242D-4B56-8F7B-282B0A8CD0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40"/>
          <a:stretch/>
        </p:blipFill>
        <p:spPr bwMode="auto">
          <a:xfrm>
            <a:off x="838418" y="975861"/>
            <a:ext cx="5568951" cy="112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36E41F-1583-EB09-8EE5-A98272FF4EDF}"/>
              </a:ext>
            </a:extLst>
          </p:cNvPr>
          <p:cNvSpPr txBox="1"/>
          <p:nvPr/>
        </p:nvSpPr>
        <p:spPr>
          <a:xfrm>
            <a:off x="636350" y="422859"/>
            <a:ext cx="7690526" cy="830997"/>
          </a:xfrm>
          <a:prstGeom prst="rect">
            <a:avLst/>
          </a:prstGeom>
          <a:noFill/>
        </p:spPr>
        <p:txBody>
          <a:bodyPr wrap="square" rtlCol="0">
            <a:spAutoFit/>
          </a:bodyPr>
          <a:lstStyle/>
          <a:p>
            <a:r>
              <a:rPr lang="es-ES" sz="4800" dirty="0">
                <a:solidFill>
                  <a:schemeClr val="accent1">
                    <a:lumMod val="50000"/>
                  </a:schemeClr>
                </a:solidFill>
                <a:latin typeface="Arial" panose="020B0604020202020204" pitchFamily="34" charset="0"/>
                <a:cs typeface="Arial" panose="020B0604020202020204" pitchFamily="34" charset="0"/>
              </a:rPr>
              <a:t>RESOLUCION DEL CASO</a:t>
            </a:r>
          </a:p>
        </p:txBody>
      </p:sp>
      <p:sp>
        <p:nvSpPr>
          <p:cNvPr id="3" name="CuadroTexto 2">
            <a:extLst>
              <a:ext uri="{FF2B5EF4-FFF2-40B4-BE49-F238E27FC236}">
                <a16:creationId xmlns:a16="http://schemas.microsoft.com/office/drawing/2014/main" id="{2205AB56-EAC9-6737-67B1-FED03F74AE79}"/>
              </a:ext>
            </a:extLst>
          </p:cNvPr>
          <p:cNvSpPr txBox="1"/>
          <p:nvPr/>
        </p:nvSpPr>
        <p:spPr>
          <a:xfrm>
            <a:off x="636350" y="1843096"/>
            <a:ext cx="7611894" cy="954107"/>
          </a:xfrm>
          <a:prstGeom prst="rect">
            <a:avLst/>
          </a:prstGeom>
          <a:noFill/>
        </p:spPr>
        <p:txBody>
          <a:bodyPr wrap="square" rtlCol="0">
            <a:spAutoFit/>
          </a:bodyPr>
          <a:lstStyle/>
          <a:p>
            <a:r>
              <a:rPr lang="es-ES" sz="2800" dirty="0"/>
              <a:t>Iniciamos tratamiento con:</a:t>
            </a:r>
          </a:p>
          <a:p>
            <a:r>
              <a:rPr lang="es-ES" sz="2800" dirty="0"/>
              <a:t>Metformina 850 + </a:t>
            </a:r>
            <a:r>
              <a:rPr lang="es-ES" sz="2800" dirty="0" err="1"/>
              <a:t>sitagliptina</a:t>
            </a:r>
            <a:r>
              <a:rPr lang="es-ES" sz="2800" dirty="0"/>
              <a:t> 50 1/12h </a:t>
            </a:r>
          </a:p>
        </p:txBody>
      </p:sp>
      <p:sp>
        <p:nvSpPr>
          <p:cNvPr id="4" name="CuadroTexto 3">
            <a:extLst>
              <a:ext uri="{FF2B5EF4-FFF2-40B4-BE49-F238E27FC236}">
                <a16:creationId xmlns:a16="http://schemas.microsoft.com/office/drawing/2014/main" id="{F83DC4AF-1DCE-F9E8-447C-D2F2DEA881E6}"/>
              </a:ext>
            </a:extLst>
          </p:cNvPr>
          <p:cNvSpPr txBox="1"/>
          <p:nvPr/>
        </p:nvSpPr>
        <p:spPr>
          <a:xfrm>
            <a:off x="636350" y="3217251"/>
            <a:ext cx="10603149" cy="2308324"/>
          </a:xfrm>
          <a:prstGeom prst="rect">
            <a:avLst/>
          </a:prstGeom>
          <a:noFill/>
        </p:spPr>
        <p:txBody>
          <a:bodyPr wrap="square" rtlCol="0">
            <a:spAutoFit/>
          </a:bodyPr>
          <a:lstStyle/>
          <a:p>
            <a:pPr marL="342900" indent="-342900">
              <a:buFont typeface="Arial" panose="020B0604020202020204" pitchFamily="34" charset="0"/>
              <a:buChar char="•"/>
            </a:pPr>
            <a:r>
              <a:rPr lang="es-ES" sz="2400" dirty="0"/>
              <a:t>RECIENTE DIAGNOSTICO</a:t>
            </a:r>
          </a:p>
          <a:p>
            <a:pPr marL="342900" indent="-342900">
              <a:buFont typeface="Arial" panose="020B0604020202020204" pitchFamily="34" charset="0"/>
              <a:buChar char="•"/>
            </a:pPr>
            <a:r>
              <a:rPr lang="es-ES" sz="2400" dirty="0"/>
              <a:t>OBJETIVO &gt;1,5 % DE DIFERENCIA</a:t>
            </a:r>
          </a:p>
          <a:p>
            <a:pPr marL="342900" indent="-342900">
              <a:buFont typeface="Arial" panose="020B0604020202020204" pitchFamily="34" charset="0"/>
              <a:buChar char="•"/>
            </a:pPr>
            <a:r>
              <a:rPr lang="es-ES" sz="2400" dirty="0"/>
              <a:t>AUSENCIA DE FACTORES DE RIESGO CONCOMITANTES</a:t>
            </a:r>
          </a:p>
          <a:p>
            <a:pPr marL="342900" indent="-342900">
              <a:buFont typeface="Arial" panose="020B0604020202020204" pitchFamily="34" charset="0"/>
              <a:buChar char="•"/>
            </a:pPr>
            <a:r>
              <a:rPr lang="es-ES" sz="2400" dirty="0"/>
              <a:t>NO COMORBILIDADES</a:t>
            </a:r>
          </a:p>
          <a:p>
            <a:pPr marL="342900" indent="-342900">
              <a:buFont typeface="Arial" panose="020B0604020202020204" pitchFamily="34" charset="0"/>
              <a:buChar char="•"/>
            </a:pPr>
            <a:r>
              <a:rPr lang="es-ES" sz="2400" dirty="0"/>
              <a:t>LABORALMENTE ACTIVO……….. NO SECUNDARISMOS</a:t>
            </a:r>
          </a:p>
          <a:p>
            <a:pPr marL="342900" indent="-342900">
              <a:buFont typeface="Arial" panose="020B0604020202020204" pitchFamily="34" charset="0"/>
              <a:buChar char="•"/>
            </a:pPr>
            <a:r>
              <a:rPr lang="es-ES" sz="2400" dirty="0"/>
              <a:t>REEVALUACION A LOS 3 MESES ……. SI FUERA OBJETIVO INTENSIFICAR</a:t>
            </a:r>
          </a:p>
        </p:txBody>
      </p:sp>
    </p:spTree>
    <p:extLst>
      <p:ext uri="{BB962C8B-B14F-4D97-AF65-F5344CB8AC3E}">
        <p14:creationId xmlns:p14="http://schemas.microsoft.com/office/powerpoint/2010/main" val="327944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9981" y="1769718"/>
            <a:ext cx="9872038" cy="1325563"/>
          </a:xfrm>
        </p:spPr>
        <p:txBody>
          <a:bodyPr anchor="t">
            <a:noAutofit/>
          </a:bodyPr>
          <a:lstStyle/>
          <a:p>
            <a:pPr algn="ctr"/>
            <a:r>
              <a:rPr lang="es-ES_tradnl" sz="4800" dirty="0">
                <a:solidFill>
                  <a:srgbClr val="002060"/>
                </a:solidFill>
              </a:rPr>
              <a:t>CASO CLINICO DIABETES:</a:t>
            </a:r>
            <a:br>
              <a:rPr lang="es-ES_tradnl" sz="4800" dirty="0">
                <a:solidFill>
                  <a:srgbClr val="002060"/>
                </a:solidFill>
              </a:rPr>
            </a:br>
            <a:br>
              <a:rPr lang="es-ES_tradnl" sz="4800" dirty="0">
                <a:solidFill>
                  <a:srgbClr val="002060"/>
                </a:solidFill>
              </a:rPr>
            </a:br>
            <a:r>
              <a:rPr lang="es-ES_tradnl" sz="4800" dirty="0">
                <a:solidFill>
                  <a:srgbClr val="002060"/>
                </a:solidFill>
              </a:rPr>
              <a:t>PERSONA</a:t>
            </a:r>
            <a:br>
              <a:rPr lang="es-ES_tradnl" sz="4800" dirty="0">
                <a:solidFill>
                  <a:srgbClr val="002060"/>
                </a:solidFill>
              </a:rPr>
            </a:br>
            <a:r>
              <a:rPr lang="es-ES_tradnl" sz="4800" dirty="0">
                <a:solidFill>
                  <a:srgbClr val="002060"/>
                </a:solidFill>
              </a:rPr>
              <a:t> FRAGIL / VULNERABLE</a:t>
            </a:r>
          </a:p>
        </p:txBody>
      </p:sp>
    </p:spTree>
    <p:extLst>
      <p:ext uri="{BB962C8B-B14F-4D97-AF65-F5344CB8AC3E}">
        <p14:creationId xmlns:p14="http://schemas.microsoft.com/office/powerpoint/2010/main" val="2000177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sultado de imagen de señora anciana obesa">
            <a:extLst>
              <a:ext uri="{FF2B5EF4-FFF2-40B4-BE49-F238E27FC236}">
                <a16:creationId xmlns:a16="http://schemas.microsoft.com/office/drawing/2014/main" id="{B40A7BA8-0FBC-85B1-95FD-8D89A6F36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697"/>
          <a:stretch>
            <a:fillRect/>
          </a:stretch>
        </p:blipFill>
        <p:spPr bwMode="auto">
          <a:xfrm>
            <a:off x="266700" y="1303338"/>
            <a:ext cx="2232025"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2 CuadroTexto">
            <a:extLst>
              <a:ext uri="{FF2B5EF4-FFF2-40B4-BE49-F238E27FC236}">
                <a16:creationId xmlns:a16="http://schemas.microsoft.com/office/drawing/2014/main" id="{1E9F12C9-D840-8C12-69E5-DF75F9244D51}"/>
              </a:ext>
            </a:extLst>
          </p:cNvPr>
          <p:cNvSpPr txBox="1"/>
          <p:nvPr/>
        </p:nvSpPr>
        <p:spPr>
          <a:xfrm>
            <a:off x="3175000" y="1665288"/>
            <a:ext cx="3687763" cy="3176587"/>
          </a:xfrm>
          <a:prstGeom prst="rect">
            <a:avLst/>
          </a:prstGeom>
          <a:noFill/>
          <a:ln>
            <a:solidFill>
              <a:schemeClr val="tx1"/>
            </a:solidFill>
          </a:ln>
        </p:spPr>
        <p:txBody>
          <a:bodyPr wrap="none" lIns="91439" tIns="45719" rIns="91439" bIns="45719">
            <a:spAutoFit/>
          </a:bodyPr>
          <a:lstStyle/>
          <a:p>
            <a:pPr marL="0" marR="0" lvl="0" indent="0" algn="l" defTabSz="914400" rtl="0" eaLnBrk="0" fontAlgn="base" latinLnBrk="0" hangingPunct="0">
              <a:lnSpc>
                <a:spcPts val="2667"/>
              </a:lnSpc>
              <a:spcBef>
                <a:spcPct val="0"/>
              </a:spcBef>
              <a:spcAft>
                <a:spcPct val="0"/>
              </a:spcAft>
              <a:buClrTx/>
              <a:buSzTx/>
              <a:buFontTx/>
              <a:buNone/>
              <a:tabLst/>
              <a:defRPr/>
            </a:pPr>
            <a:r>
              <a:rPr kumimoji="0" lang="es-E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Lucía</a:t>
            </a:r>
            <a:r>
              <a:rPr kumimoji="0" lang="es-E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 años  </a:t>
            </a:r>
          </a:p>
          <a:p>
            <a:pPr marL="285737" marR="0" lvl="0"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DM2 20 años de evolución</a:t>
            </a:r>
            <a:endParaRPr kumimoji="0" lang="es-E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37" marR="0" lvl="0"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IMC: 39 Kg/m</a:t>
            </a:r>
            <a:r>
              <a:rPr kumimoji="0" lang="es-ES" sz="1867"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285737" marR="0" lvl="0"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Inicia deterioro cognitivo</a:t>
            </a:r>
          </a:p>
          <a:p>
            <a:pPr marL="285737" marR="0" lvl="0"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Tratamiento: </a:t>
            </a:r>
          </a:p>
          <a:p>
            <a:pPr marL="742913" marR="0" lvl="1"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Glargina</a:t>
            </a:r>
            <a:r>
              <a:rPr kumimoji="0" lang="es-E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8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glargina</a:t>
            </a:r>
            <a:r>
              <a:rPr kumimoji="0" lang="es-E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0-0-36U</a:t>
            </a:r>
          </a:p>
          <a:p>
            <a:pPr marL="742913" marR="0" lvl="1"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Metformina</a:t>
            </a:r>
            <a:r>
              <a:rPr kumimoji="0" lang="es-E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1-0-1</a:t>
            </a:r>
          </a:p>
          <a:p>
            <a:pPr marL="742913" marR="0" lvl="1"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arGLP1 semanal</a:t>
            </a:r>
            <a:endParaRPr kumimoji="0" lang="es-ES" sz="1867"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37" marR="0" lvl="0"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HbA1c: 7,5%  (11/2021)</a:t>
            </a:r>
          </a:p>
        </p:txBody>
      </p:sp>
      <p:sp>
        <p:nvSpPr>
          <p:cNvPr id="6" name="4 Flecha derecha">
            <a:extLst>
              <a:ext uri="{FF2B5EF4-FFF2-40B4-BE49-F238E27FC236}">
                <a16:creationId xmlns:a16="http://schemas.microsoft.com/office/drawing/2014/main" id="{B0604020-C3E0-0CB3-E30B-4DECF55DEB97}"/>
              </a:ext>
            </a:extLst>
          </p:cNvPr>
          <p:cNvSpPr/>
          <p:nvPr/>
        </p:nvSpPr>
        <p:spPr>
          <a:xfrm>
            <a:off x="7184739" y="2450787"/>
            <a:ext cx="1304544" cy="978213"/>
          </a:xfrm>
          <a:prstGeom prst="right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60959" tIns="60959" rIns="60959" bIns="60959" spcCol="38100" anchor="ctr">
            <a:spAutoFit/>
          </a:bodyPr>
          <a:lstStyle/>
          <a:p>
            <a:pPr marL="0" marR="0" lvl="0" indent="0" algn="l" defTabSz="1219170" rtl="0" eaLnBrk="0" fontAlgn="auto" latinLnBrk="0" hangingPunct="0">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Calibri Light" panose="020F0302020204030204"/>
              <a:ea typeface="+mn-ea"/>
              <a:cs typeface="+mn-cs"/>
              <a:sym typeface="Calibri"/>
            </a:endParaRPr>
          </a:p>
        </p:txBody>
      </p:sp>
      <p:sp>
        <p:nvSpPr>
          <p:cNvPr id="7" name="3 CuadroTexto">
            <a:extLst>
              <a:ext uri="{FF2B5EF4-FFF2-40B4-BE49-F238E27FC236}">
                <a16:creationId xmlns:a16="http://schemas.microsoft.com/office/drawing/2014/main" id="{A247D906-2962-191B-178B-60C52DB8C2D4}"/>
              </a:ext>
            </a:extLst>
          </p:cNvPr>
          <p:cNvSpPr txBox="1"/>
          <p:nvPr/>
        </p:nvSpPr>
        <p:spPr>
          <a:xfrm>
            <a:off x="8705562" y="1871011"/>
            <a:ext cx="2832825" cy="2137763"/>
          </a:xfrm>
          <a:prstGeom prst="rect">
            <a:avLst/>
          </a:prstGeom>
          <a:noFill/>
          <a:ln>
            <a:solidFill>
              <a:schemeClr val="tx1"/>
            </a:solidFill>
          </a:ln>
        </p:spPr>
        <p:txBody>
          <a:bodyPr wrap="none" lIns="91439" tIns="45719" rIns="91439" bIns="45719">
            <a:spAutoFit/>
          </a:bodyPr>
          <a:lstStyle/>
          <a:p>
            <a:pPr marL="0" marR="0" lvl="0" indent="0" algn="l" defTabSz="914400" rtl="0" eaLnBrk="0" fontAlgn="base" latinLnBrk="0" hangingPunct="0">
              <a:lnSpc>
                <a:spcPts val="2667"/>
              </a:lnSpc>
              <a:spcBef>
                <a:spcPct val="0"/>
              </a:spcBef>
              <a:spcAft>
                <a:spcPct val="0"/>
              </a:spcAft>
              <a:buClrTx/>
              <a:buSzTx/>
              <a:buFontTx/>
              <a:buNone/>
              <a:tabLst/>
              <a:defRPr/>
            </a:pPr>
            <a:r>
              <a:rPr kumimoji="0" lang="es-E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Control 02/2023: </a:t>
            </a:r>
          </a:p>
          <a:p>
            <a:pPr marL="285737" marR="0" lvl="0"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IMC: 31 Kg/m</a:t>
            </a:r>
            <a:r>
              <a:rPr kumimoji="0" lang="es-ES" sz="1867"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285737" marR="0" lvl="0"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Glucemia: 81</a:t>
            </a:r>
          </a:p>
          <a:p>
            <a:pPr marL="285737" marR="0" lvl="0"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HbA1c: 6,2</a:t>
            </a:r>
          </a:p>
          <a:p>
            <a:pPr marL="285737" marR="0" lvl="0" indent="-285737" algn="l" defTabSz="914400" rtl="0" eaLnBrk="0" fontAlgn="base" latinLnBrk="0" hangingPunct="0">
              <a:lnSpc>
                <a:spcPts val="2667"/>
              </a:lnSpc>
              <a:spcBef>
                <a:spcPct val="0"/>
              </a:spcBef>
              <a:spcAft>
                <a:spcPct val="0"/>
              </a:spcAft>
              <a:buClrTx/>
              <a:buSzTx/>
              <a:buFont typeface="Arial" pitchFamily="34" charset="0"/>
              <a:buChar char="•"/>
              <a:tabLst/>
              <a:defRPr/>
            </a:pPr>
            <a:endParaRPr kumimoji="0" lang="es-ES" sz="1867"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285737" marR="0" lvl="0" indent="-285737" algn="l" defTabSz="914400" rtl="0" eaLnBrk="0" fontAlgn="base" latinLnBrk="0" hangingPunct="0">
              <a:lnSpc>
                <a:spcPts val="2667"/>
              </a:lnSpc>
              <a:spcBef>
                <a:spcPct val="0"/>
              </a:spcBef>
              <a:spcAft>
                <a:spcPct val="0"/>
              </a:spcAft>
              <a:buClrTx/>
              <a:buSzTx/>
              <a:buFont typeface="Arial" pitchFamily="34" charset="0"/>
              <a:buChar char="•"/>
              <a:tabLst/>
              <a:defRPr/>
            </a:pPr>
            <a:r>
              <a:rPr kumimoji="0" lang="es-E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FG: 55ml/min/1,73 m2</a:t>
            </a:r>
          </a:p>
        </p:txBody>
      </p:sp>
      <p:sp>
        <p:nvSpPr>
          <p:cNvPr id="2" name="Rectángulo 1">
            <a:extLst>
              <a:ext uri="{FF2B5EF4-FFF2-40B4-BE49-F238E27FC236}">
                <a16:creationId xmlns:a16="http://schemas.microsoft.com/office/drawing/2014/main" id="{E81650CF-4FA3-398E-522C-23D5532EFEF9}"/>
              </a:ext>
            </a:extLst>
          </p:cNvPr>
          <p:cNvSpPr/>
          <p:nvPr/>
        </p:nvSpPr>
        <p:spPr>
          <a:xfrm>
            <a:off x="1138136" y="1974715"/>
            <a:ext cx="573932" cy="612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7"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99110" y="1538516"/>
            <a:ext cx="10366882" cy="2585323"/>
          </a:xfrm>
          <a:prstGeom prst="rect">
            <a:avLst/>
          </a:prstGeom>
          <a:gradFill>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w="63500">
            <a:solidFill>
              <a:sysClr val="windowText" lastClr="000000"/>
            </a:solidFill>
          </a:ln>
        </p:spPr>
        <p:txBody>
          <a:bodyPr wrap="square" rtlCol="0">
            <a:spAutoFit/>
          </a:bodyPr>
          <a:lstStyle/>
          <a:p>
            <a:pPr algn="ctr">
              <a:defRPr/>
            </a:pPr>
            <a:r>
              <a:rPr lang="es-ES" sz="5400" kern="0" dirty="0">
                <a:solidFill>
                  <a:srgbClr val="7030A0"/>
                </a:solidFill>
                <a:latin typeface="Arial" panose="020B0604020202020204" pitchFamily="34" charset="0"/>
                <a:cs typeface="Arial" panose="020B0604020202020204" pitchFamily="34" charset="0"/>
              </a:rPr>
              <a:t>¿CUÁL ES LA EDAD MEDIA </a:t>
            </a:r>
          </a:p>
          <a:p>
            <a:pPr algn="ctr">
              <a:defRPr/>
            </a:pPr>
            <a:r>
              <a:rPr lang="es-ES" sz="5400" kern="0" dirty="0">
                <a:solidFill>
                  <a:srgbClr val="7030A0"/>
                </a:solidFill>
                <a:latin typeface="Arial" panose="020B0604020202020204" pitchFamily="34" charset="0"/>
                <a:cs typeface="Arial" panose="020B0604020202020204" pitchFamily="34" charset="0"/>
              </a:rPr>
              <a:t>DE VUESTROS PACIENTES DIABÉTICOS? </a:t>
            </a:r>
          </a:p>
        </p:txBody>
      </p:sp>
    </p:spTree>
    <p:extLst>
      <p:ext uri="{BB962C8B-B14F-4D97-AF65-F5344CB8AC3E}">
        <p14:creationId xmlns:p14="http://schemas.microsoft.com/office/powerpoint/2010/main" val="26064110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30361" y="1794534"/>
            <a:ext cx="5650992"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t>55 AÑOS</a:t>
            </a:r>
          </a:p>
        </p:txBody>
      </p:sp>
      <p:sp>
        <p:nvSpPr>
          <p:cNvPr id="3" name="CuadroTexto 2"/>
          <p:cNvSpPr txBox="1"/>
          <p:nvPr/>
        </p:nvSpPr>
        <p:spPr>
          <a:xfrm>
            <a:off x="2730361" y="2717864"/>
            <a:ext cx="5650992"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t>60 AÑOS</a:t>
            </a:r>
          </a:p>
        </p:txBody>
      </p:sp>
      <p:sp>
        <p:nvSpPr>
          <p:cNvPr id="4" name="CuadroTexto 3"/>
          <p:cNvSpPr txBox="1"/>
          <p:nvPr/>
        </p:nvSpPr>
        <p:spPr>
          <a:xfrm>
            <a:off x="2730361" y="3641194"/>
            <a:ext cx="5650992"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t>65 AÑOS</a:t>
            </a:r>
          </a:p>
        </p:txBody>
      </p:sp>
      <p:sp>
        <p:nvSpPr>
          <p:cNvPr id="5" name="CuadroTexto 4"/>
          <p:cNvSpPr txBox="1"/>
          <p:nvPr/>
        </p:nvSpPr>
        <p:spPr>
          <a:xfrm>
            <a:off x="2730361" y="4564524"/>
            <a:ext cx="5650992"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t>70 AÑOS</a:t>
            </a:r>
          </a:p>
        </p:txBody>
      </p:sp>
      <p:sp>
        <p:nvSpPr>
          <p:cNvPr id="6" name="CuadroTexto 5"/>
          <p:cNvSpPr txBox="1"/>
          <p:nvPr/>
        </p:nvSpPr>
        <p:spPr>
          <a:xfrm>
            <a:off x="2730361" y="5366790"/>
            <a:ext cx="5650992"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t>&gt;70 AÑOS</a:t>
            </a:r>
          </a:p>
        </p:txBody>
      </p:sp>
      <p:sp>
        <p:nvSpPr>
          <p:cNvPr id="8" name="TextBox 7">
            <a:extLst>
              <a:ext uri="{FF2B5EF4-FFF2-40B4-BE49-F238E27FC236}">
                <a16:creationId xmlns:a16="http://schemas.microsoft.com/office/drawing/2014/main" id="{5C2C6CED-D830-F573-A0A1-92AA5C3BFC0F}"/>
              </a:ext>
            </a:extLst>
          </p:cNvPr>
          <p:cNvSpPr txBox="1"/>
          <p:nvPr/>
        </p:nvSpPr>
        <p:spPr>
          <a:xfrm>
            <a:off x="365021" y="306270"/>
            <a:ext cx="9291782" cy="1077218"/>
          </a:xfrm>
          <a:prstGeom prst="rect">
            <a:avLst/>
          </a:prstGeom>
          <a:noFill/>
        </p:spPr>
        <p:txBody>
          <a:bodyPr wrap="square">
            <a:spAutoFit/>
          </a:bodyPr>
          <a:lstStyle/>
          <a:p>
            <a:pPr>
              <a:defRPr/>
            </a:pPr>
            <a:r>
              <a:rPr lang="es-ES" sz="3200" kern="0" dirty="0">
                <a:solidFill>
                  <a:srgbClr val="002060"/>
                </a:solidFill>
                <a:latin typeface="Arial" panose="020B0604020202020204" pitchFamily="34" charset="0"/>
                <a:cs typeface="Arial" panose="020B0604020202020204" pitchFamily="34" charset="0"/>
              </a:rPr>
              <a:t>¿CUÁL ES LA EDAD MEDIA DE VUESTROS PACIENTES DIABÉTICOS? </a:t>
            </a:r>
          </a:p>
        </p:txBody>
      </p:sp>
    </p:spTree>
    <p:extLst>
      <p:ext uri="{BB962C8B-B14F-4D97-AF65-F5344CB8AC3E}">
        <p14:creationId xmlns:p14="http://schemas.microsoft.com/office/powerpoint/2010/main" val="348227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30CBF3AA-9C5A-43DD-93E4-C9D38B6DA30F}"/>
              </a:ext>
            </a:extLst>
          </p:cNvPr>
          <p:cNvSpPr txBox="1"/>
          <p:nvPr/>
        </p:nvSpPr>
        <p:spPr>
          <a:xfrm>
            <a:off x="4078622" y="2124039"/>
            <a:ext cx="4034755" cy="3539430"/>
          </a:xfrm>
          <a:prstGeom prst="rect">
            <a:avLst/>
          </a:prstGeom>
          <a:solidFill>
            <a:schemeClr val="accent2">
              <a:lumMod val="20000"/>
              <a:lumOff val="80000"/>
            </a:schemeClr>
          </a:solidFill>
          <a:ln w="73025">
            <a:solidFill>
              <a:srgbClr val="C00000"/>
            </a:solidFill>
          </a:ln>
        </p:spPr>
        <p:txBody>
          <a:bodyPr wrap="square" rtlCol="0">
            <a:spAutoFit/>
          </a:bodyPr>
          <a:lstStyle/>
          <a:p>
            <a:r>
              <a:rPr lang="es-ES" sz="2800" dirty="0">
                <a:solidFill>
                  <a:srgbClr val="002855"/>
                </a:solidFill>
              </a:rPr>
              <a:t>Edad media: 70,3 años</a:t>
            </a:r>
          </a:p>
          <a:p>
            <a:r>
              <a:rPr lang="es-ES" sz="2800" dirty="0">
                <a:solidFill>
                  <a:srgbClr val="002855"/>
                </a:solidFill>
              </a:rPr>
              <a:t>55% hombres</a:t>
            </a:r>
          </a:p>
          <a:p>
            <a:r>
              <a:rPr lang="es-ES" sz="2800" dirty="0">
                <a:solidFill>
                  <a:srgbClr val="002855"/>
                </a:solidFill>
              </a:rPr>
              <a:t>Años Dm2: 8,7 años</a:t>
            </a:r>
          </a:p>
          <a:p>
            <a:r>
              <a:rPr lang="es-ES" sz="2800" dirty="0">
                <a:solidFill>
                  <a:srgbClr val="002855"/>
                </a:solidFill>
              </a:rPr>
              <a:t>HbA1c 7,12%</a:t>
            </a:r>
          </a:p>
          <a:p>
            <a:r>
              <a:rPr lang="es-ES" sz="2800" dirty="0">
                <a:solidFill>
                  <a:srgbClr val="002855"/>
                </a:solidFill>
              </a:rPr>
              <a:t>PA: 133/75 </a:t>
            </a:r>
            <a:r>
              <a:rPr lang="es-ES" sz="2800" dirty="0" err="1">
                <a:solidFill>
                  <a:srgbClr val="002855"/>
                </a:solidFill>
              </a:rPr>
              <a:t>mmHg</a:t>
            </a:r>
            <a:endParaRPr lang="es-ES" sz="2800" dirty="0">
              <a:solidFill>
                <a:srgbClr val="002855"/>
              </a:solidFill>
            </a:endParaRPr>
          </a:p>
          <a:p>
            <a:r>
              <a:rPr lang="es-ES" sz="2800" dirty="0">
                <a:solidFill>
                  <a:srgbClr val="002855"/>
                </a:solidFill>
              </a:rPr>
              <a:t>IMC:30,1 kg/m² </a:t>
            </a:r>
          </a:p>
          <a:p>
            <a:r>
              <a:rPr lang="es-ES" sz="2800" dirty="0" err="1">
                <a:solidFill>
                  <a:srgbClr val="002855"/>
                </a:solidFill>
              </a:rPr>
              <a:t>Fge</a:t>
            </a:r>
            <a:r>
              <a:rPr lang="es-ES" sz="2800" dirty="0">
                <a:solidFill>
                  <a:srgbClr val="002855"/>
                </a:solidFill>
              </a:rPr>
              <a:t>: 72,g ml/min</a:t>
            </a:r>
          </a:p>
          <a:p>
            <a:r>
              <a:rPr lang="es-ES" sz="2800" dirty="0">
                <a:solidFill>
                  <a:srgbClr val="002855"/>
                </a:solidFill>
              </a:rPr>
              <a:t>14% fumadores</a:t>
            </a:r>
          </a:p>
        </p:txBody>
      </p:sp>
      <p:sp>
        <p:nvSpPr>
          <p:cNvPr id="14" name="CuadroTexto 13"/>
          <p:cNvSpPr txBox="1"/>
          <p:nvPr/>
        </p:nvSpPr>
        <p:spPr>
          <a:xfrm>
            <a:off x="544945" y="228600"/>
            <a:ext cx="11018982" cy="1723549"/>
          </a:xfrm>
          <a:prstGeom prst="rect">
            <a:avLst/>
          </a:prstGeom>
          <a:noFill/>
        </p:spPr>
        <p:txBody>
          <a:bodyPr wrap="square" rtlCol="0">
            <a:spAutoFit/>
          </a:bodyPr>
          <a:lstStyle/>
          <a:p>
            <a:r>
              <a:rPr lang="es-ES" sz="3200" dirty="0">
                <a:solidFill>
                  <a:srgbClr val="002060"/>
                </a:solidFill>
                <a:latin typeface="Calibri"/>
              </a:rPr>
              <a:t>COMORBILIDADES EN DIABETES TIPO 2 </a:t>
            </a:r>
          </a:p>
          <a:p>
            <a:r>
              <a:rPr lang="es-ES" sz="3200" dirty="0">
                <a:solidFill>
                  <a:prstClr val="black"/>
                </a:solidFill>
                <a:latin typeface="Calibri"/>
              </a:rPr>
              <a:t>				</a:t>
            </a:r>
          </a:p>
          <a:p>
            <a:pPr algn="ctr"/>
            <a:r>
              <a:rPr lang="es-ES" sz="2400" dirty="0">
                <a:solidFill>
                  <a:prstClr val="black"/>
                </a:solidFill>
                <a:latin typeface="Calibri"/>
              </a:rPr>
              <a:t>SIDIAP. CATALUÑA</a:t>
            </a:r>
          </a:p>
          <a:p>
            <a:pPr algn="ctr"/>
            <a:r>
              <a:rPr lang="es-ES" dirty="0">
                <a:solidFill>
                  <a:prstClr val="black"/>
                </a:solidFill>
                <a:latin typeface="Calibri"/>
              </a:rPr>
              <a:t>N: 373.185 PERSONAS CON DIABETES. AÑO 2017</a:t>
            </a:r>
          </a:p>
        </p:txBody>
      </p:sp>
      <p:sp>
        <p:nvSpPr>
          <p:cNvPr id="4" name="Rectángulo 3"/>
          <p:cNvSpPr/>
          <p:nvPr/>
        </p:nvSpPr>
        <p:spPr>
          <a:xfrm>
            <a:off x="383251" y="6413956"/>
            <a:ext cx="11088312" cy="215444"/>
          </a:xfrm>
          <a:prstGeom prst="rect">
            <a:avLst/>
          </a:prstGeom>
        </p:spPr>
        <p:txBody>
          <a:bodyPr wrap="square">
            <a:spAutoFit/>
          </a:bodyPr>
          <a:lstStyle/>
          <a:p>
            <a:r>
              <a:rPr lang="es-ES" sz="800" dirty="0" err="1">
                <a:solidFill>
                  <a:srgbClr val="002060"/>
                </a:solidFill>
                <a:latin typeface="Arial" panose="020B0604020202020204" pitchFamily="34" charset="0"/>
              </a:rPr>
              <a:t>Franch</a:t>
            </a:r>
            <a:r>
              <a:rPr lang="es-ES" sz="800" dirty="0">
                <a:solidFill>
                  <a:srgbClr val="002060"/>
                </a:solidFill>
                <a:latin typeface="Arial" panose="020B0604020202020204" pitchFamily="34" charset="0"/>
              </a:rPr>
              <a:t>-Nadal, J; Mata-Cases, M; Real, J; Ferreira de Campos, K; </a:t>
            </a:r>
            <a:r>
              <a:rPr lang="es-ES" sz="800" dirty="0" err="1">
                <a:solidFill>
                  <a:srgbClr val="002060"/>
                </a:solidFill>
                <a:latin typeface="Arial" panose="020B0604020202020204" pitchFamily="34" charset="0"/>
              </a:rPr>
              <a:t>Cedenilla</a:t>
            </a:r>
            <a:r>
              <a:rPr lang="es-ES" sz="800" dirty="0">
                <a:solidFill>
                  <a:srgbClr val="002060"/>
                </a:solidFill>
                <a:latin typeface="Arial" panose="020B0604020202020204" pitchFamily="34" charset="0"/>
              </a:rPr>
              <a:t>, M; Gómez, A; Mauricio, D. </a:t>
            </a:r>
            <a:r>
              <a:rPr lang="es-ES" sz="800" b="1" dirty="0" err="1">
                <a:solidFill>
                  <a:srgbClr val="002060"/>
                </a:solidFill>
                <a:latin typeface="Arial" panose="020B0604020202020204" pitchFamily="34" charset="0"/>
              </a:rPr>
              <a:t>Multiple</a:t>
            </a:r>
            <a:r>
              <a:rPr lang="es-ES" sz="800" b="1" dirty="0">
                <a:solidFill>
                  <a:srgbClr val="002060"/>
                </a:solidFill>
                <a:latin typeface="Arial" panose="020B0604020202020204" pitchFamily="34" charset="0"/>
              </a:rPr>
              <a:t> </a:t>
            </a:r>
            <a:r>
              <a:rPr lang="es-ES" sz="800" b="1" dirty="0" err="1">
                <a:solidFill>
                  <a:srgbClr val="002060"/>
                </a:solidFill>
                <a:latin typeface="Arial" panose="020B0604020202020204" pitchFamily="34" charset="0"/>
              </a:rPr>
              <a:t>Chronic</a:t>
            </a:r>
            <a:r>
              <a:rPr lang="es-ES" sz="800" b="1" dirty="0">
                <a:solidFill>
                  <a:srgbClr val="002060"/>
                </a:solidFill>
                <a:latin typeface="Arial" panose="020B0604020202020204" pitchFamily="34" charset="0"/>
              </a:rPr>
              <a:t> </a:t>
            </a:r>
            <a:r>
              <a:rPr lang="es-ES" sz="800" b="1" dirty="0" err="1">
                <a:solidFill>
                  <a:srgbClr val="002060"/>
                </a:solidFill>
                <a:latin typeface="Arial" panose="020B0604020202020204" pitchFamily="34" charset="0"/>
              </a:rPr>
              <a:t>Comorbidities</a:t>
            </a:r>
            <a:r>
              <a:rPr lang="es-ES" sz="800" b="1" dirty="0">
                <a:solidFill>
                  <a:srgbClr val="002060"/>
                </a:solidFill>
                <a:latin typeface="Arial" panose="020B0604020202020204" pitchFamily="34" charset="0"/>
              </a:rPr>
              <a:t> in a T2DM </a:t>
            </a:r>
            <a:r>
              <a:rPr lang="es-ES" sz="800" b="1" dirty="0" err="1">
                <a:solidFill>
                  <a:srgbClr val="002060"/>
                </a:solidFill>
                <a:latin typeface="Arial" panose="020B0604020202020204" pitchFamily="34" charset="0"/>
              </a:rPr>
              <a:t>Mediterranean</a:t>
            </a:r>
            <a:r>
              <a:rPr lang="es-ES" sz="800" b="1" dirty="0">
                <a:solidFill>
                  <a:srgbClr val="002060"/>
                </a:solidFill>
                <a:latin typeface="Arial" panose="020B0604020202020204" pitchFamily="34" charset="0"/>
              </a:rPr>
              <a:t> </a:t>
            </a:r>
            <a:r>
              <a:rPr lang="es-ES" sz="800" b="1" dirty="0" err="1">
                <a:solidFill>
                  <a:srgbClr val="002060"/>
                </a:solidFill>
                <a:latin typeface="Arial" panose="020B0604020202020204" pitchFamily="34" charset="0"/>
              </a:rPr>
              <a:t>Population</a:t>
            </a:r>
            <a:r>
              <a:rPr lang="es-ES" sz="800" b="1" dirty="0">
                <a:solidFill>
                  <a:srgbClr val="002060"/>
                </a:solidFill>
                <a:latin typeface="Arial" panose="020B0604020202020204" pitchFamily="34" charset="0"/>
              </a:rPr>
              <a:t>. </a:t>
            </a:r>
            <a:r>
              <a:rPr lang="es-ES" sz="800" dirty="0">
                <a:solidFill>
                  <a:srgbClr val="002060"/>
                </a:solidFill>
                <a:latin typeface="Arial" panose="020B0604020202020204" pitchFamily="34" charset="0"/>
              </a:rPr>
              <a:t>Poster ADA </a:t>
            </a:r>
            <a:r>
              <a:rPr lang="es-ES" sz="800" dirty="0" err="1">
                <a:solidFill>
                  <a:srgbClr val="002060"/>
                </a:solidFill>
                <a:latin typeface="Arial" panose="020B0604020202020204" pitchFamily="34" charset="0"/>
              </a:rPr>
              <a:t>congress</a:t>
            </a:r>
            <a:r>
              <a:rPr lang="es-ES" sz="800" dirty="0">
                <a:solidFill>
                  <a:srgbClr val="002060"/>
                </a:solidFill>
                <a:latin typeface="Arial" panose="020B0604020202020204" pitchFamily="34" charset="0"/>
              </a:rPr>
              <a:t>, San Diego, junio 2018</a:t>
            </a:r>
            <a:endParaRPr lang="es-ES" sz="800" dirty="0">
              <a:solidFill>
                <a:srgbClr val="002060"/>
              </a:solidFill>
            </a:endParaRPr>
          </a:p>
        </p:txBody>
      </p:sp>
      <p:sp>
        <p:nvSpPr>
          <p:cNvPr id="16" name="Rectángulo 15">
            <a:extLst>
              <a:ext uri="{FF2B5EF4-FFF2-40B4-BE49-F238E27FC236}">
                <a16:creationId xmlns:a16="http://schemas.microsoft.com/office/drawing/2014/main" id="{17207945-8727-435F-B497-CF98CAFFCA9A}"/>
              </a:ext>
            </a:extLst>
          </p:cNvPr>
          <p:cNvSpPr/>
          <p:nvPr/>
        </p:nvSpPr>
        <p:spPr>
          <a:xfrm>
            <a:off x="6023477" y="2124039"/>
            <a:ext cx="1778022" cy="588492"/>
          </a:xfrm>
          <a:prstGeom prst="rect">
            <a:avLst/>
          </a:prstGeom>
          <a:noFill/>
          <a:ln w="4762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FFFF"/>
              </a:solidFill>
            </a:endParaRPr>
          </a:p>
        </p:txBody>
      </p:sp>
    </p:spTree>
    <p:extLst>
      <p:ext uri="{BB962C8B-B14F-4D97-AF65-F5344CB8AC3E}">
        <p14:creationId xmlns:p14="http://schemas.microsoft.com/office/powerpoint/2010/main" val="62542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C459C2-A2EB-75C9-4C37-FA8F768AC2D3}"/>
              </a:ext>
            </a:extLst>
          </p:cNvPr>
          <p:cNvSpPr txBox="1"/>
          <p:nvPr/>
        </p:nvSpPr>
        <p:spPr>
          <a:xfrm>
            <a:off x="999110" y="1538516"/>
            <a:ext cx="10366882" cy="2585323"/>
          </a:xfrm>
          <a:prstGeom prst="rect">
            <a:avLst/>
          </a:prstGeom>
          <a:gradFill>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w="63500">
            <a:solidFill>
              <a:sysClr val="windowText" lastClr="000000"/>
            </a:solidFill>
          </a:ln>
        </p:spPr>
        <p:txBody>
          <a:bodyPr wrap="square" rtlCol="0">
            <a:spAutoFit/>
          </a:bodyPr>
          <a:lstStyle/>
          <a:p>
            <a:pPr algn="ctr">
              <a:defRPr/>
            </a:pPr>
            <a:r>
              <a:rPr lang="es-ES" sz="5400" kern="0" dirty="0">
                <a:solidFill>
                  <a:srgbClr val="7030A0"/>
                </a:solidFill>
                <a:latin typeface="Arial" panose="020B0604020202020204" pitchFamily="34" charset="0"/>
                <a:cs typeface="Arial" panose="020B0604020202020204" pitchFamily="34" charset="0"/>
              </a:rPr>
              <a:t>¿QUÉ PENSAIS DE LA SITUACION CLINICA DE ESTA PACIENTE?</a:t>
            </a:r>
          </a:p>
        </p:txBody>
      </p:sp>
    </p:spTree>
    <p:extLst>
      <p:ext uri="{BB962C8B-B14F-4D97-AF65-F5344CB8AC3E}">
        <p14:creationId xmlns:p14="http://schemas.microsoft.com/office/powerpoint/2010/main" val="1000230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21">
            <a:extLst>
              <a:ext uri="{FF2B5EF4-FFF2-40B4-BE49-F238E27FC236}">
                <a16:creationId xmlns:a16="http://schemas.microsoft.com/office/drawing/2014/main" id="{7740B8B3-3F9B-41CD-84F8-879EC1256449}"/>
              </a:ext>
            </a:extLst>
          </p:cNvPr>
          <p:cNvGraphicFramePr>
            <a:graphicFrameLocks noGrp="1"/>
          </p:cNvGraphicFramePr>
          <p:nvPr/>
        </p:nvGraphicFramePr>
        <p:xfrm>
          <a:off x="518317" y="1655764"/>
          <a:ext cx="5491163" cy="3806876"/>
        </p:xfrm>
        <a:graphic>
          <a:graphicData uri="http://schemas.openxmlformats.org/drawingml/2006/table">
            <a:tbl>
              <a:tblPr/>
              <a:tblGrid>
                <a:gridCol w="976312">
                  <a:extLst>
                    <a:ext uri="{9D8B030D-6E8A-4147-A177-3AD203B41FA5}">
                      <a16:colId xmlns:a16="http://schemas.microsoft.com/office/drawing/2014/main" val="20000"/>
                    </a:ext>
                  </a:extLst>
                </a:gridCol>
                <a:gridCol w="3436939">
                  <a:extLst>
                    <a:ext uri="{9D8B030D-6E8A-4147-A177-3AD203B41FA5}">
                      <a16:colId xmlns:a16="http://schemas.microsoft.com/office/drawing/2014/main" val="20001"/>
                    </a:ext>
                  </a:extLst>
                </a:gridCol>
                <a:gridCol w="1077912">
                  <a:extLst>
                    <a:ext uri="{9D8B030D-6E8A-4147-A177-3AD203B41FA5}">
                      <a16:colId xmlns:a16="http://schemas.microsoft.com/office/drawing/2014/main" val="20002"/>
                    </a:ext>
                  </a:extLst>
                </a:gridCol>
              </a:tblGrid>
              <a:tr h="528019">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a:ln>
                            <a:noFill/>
                          </a:ln>
                          <a:solidFill>
                            <a:schemeClr val="bg1"/>
                          </a:solidFill>
                          <a:effectLst/>
                          <a:latin typeface="Calibri" panose="020F0502020204030204" pitchFamily="34" charset="0"/>
                          <a:ea typeface="MS PGothic" panose="020B0600070205080204" pitchFamily="34" charset="-128"/>
                        </a:rPr>
                        <a:t>Edad</a:t>
                      </a:r>
                      <a:endParaRPr kumimoji="0" lang="es-ES" altLang="es-ES" sz="1500" b="0" i="0" u="none" strike="noStrike" cap="none" normalizeH="0" baseline="0">
                        <a:ln>
                          <a:noFill/>
                        </a:ln>
                        <a:solidFill>
                          <a:schemeClr val="bg1"/>
                        </a:solidFill>
                        <a:effectLst/>
                        <a:latin typeface="Calibri" panose="020F0502020204030204" pitchFamily="34" charset="0"/>
                        <a:ea typeface="MS PGothic" panose="020B0600070205080204" pitchFamily="34" charset="-128"/>
                      </a:endParaRPr>
                    </a:p>
                  </a:txBody>
                  <a:tcPr marL="80939" marR="80939" marT="40489" marB="404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dirty="0">
                          <a:ln>
                            <a:noFill/>
                          </a:ln>
                          <a:solidFill>
                            <a:schemeClr val="bg1"/>
                          </a:solidFill>
                          <a:effectLst/>
                          <a:latin typeface="Calibri" panose="020F0502020204030204" pitchFamily="34" charset="0"/>
                          <a:ea typeface="MS PGothic" panose="020B0600070205080204" pitchFamily="34" charset="-128"/>
                        </a:rPr>
                        <a:t>Duración de la DM, presencia de complicaciones o comorbilidades</a:t>
                      </a:r>
                      <a:endParaRPr kumimoji="0" lang="es-ES" altLang="es-ES" sz="1500" b="0" i="0" u="none" strike="noStrike" cap="none" normalizeH="0" baseline="0" dirty="0">
                        <a:ln>
                          <a:noFill/>
                        </a:ln>
                        <a:solidFill>
                          <a:schemeClr val="bg1"/>
                        </a:solidFill>
                        <a:effectLst/>
                        <a:latin typeface="Calibri" panose="020F0502020204030204" pitchFamily="34" charset="0"/>
                        <a:ea typeface="MS PGothic" panose="020B0600070205080204" pitchFamily="34" charset="-128"/>
                      </a:endParaRPr>
                    </a:p>
                  </a:txBody>
                  <a:tcPr marL="80939" marR="80939" marT="40489" marB="404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a:ln>
                            <a:noFill/>
                          </a:ln>
                          <a:solidFill>
                            <a:schemeClr val="bg1"/>
                          </a:solidFill>
                          <a:effectLst/>
                          <a:latin typeface="Calibri" panose="020F0502020204030204" pitchFamily="34" charset="0"/>
                          <a:ea typeface="MS PGothic" panose="020B0600070205080204" pitchFamily="34" charset="-128"/>
                        </a:rPr>
                        <a:t>HbA1c objetivo</a:t>
                      </a:r>
                      <a:endParaRPr kumimoji="0" lang="es-ES" altLang="es-ES" sz="1500" b="0" i="0" u="none" strike="noStrike" cap="none" normalizeH="0" baseline="0">
                        <a:ln>
                          <a:noFill/>
                        </a:ln>
                        <a:solidFill>
                          <a:schemeClr val="bg1"/>
                        </a:solidFill>
                        <a:effectLst/>
                        <a:latin typeface="Calibri" panose="020F0502020204030204" pitchFamily="34" charset="0"/>
                        <a:ea typeface="MS PGothic" panose="020B0600070205080204" pitchFamily="34" charset="-128"/>
                      </a:endParaRPr>
                    </a:p>
                  </a:txBody>
                  <a:tcPr marL="80939" marR="80939" marT="40489" marB="4048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28019">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a:ln>
                            <a:noFill/>
                          </a:ln>
                          <a:solidFill>
                            <a:srgbClr val="121414"/>
                          </a:solidFill>
                          <a:effectLst/>
                          <a:latin typeface="Calibri" panose="020F0502020204030204" pitchFamily="34" charset="0"/>
                          <a:ea typeface="MS PGothic" panose="020B0600070205080204" pitchFamily="34" charset="-128"/>
                        </a:rPr>
                        <a:t>≤65 años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7704" marR="87704" marT="43867" marB="4386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Sin complicaciones o comorbilidades graves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&lt;7,0%*</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2139">
                <a:tc vMerge="1">
                  <a:txBody>
                    <a:bodyPr/>
                    <a:lstStyle/>
                    <a:p>
                      <a:endParaRPr lang="es-E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&gt; 15 años de evolución o con complicaciones o comorbilidades graves </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&lt;8,0%</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2139">
                <a:tc row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a:ln>
                            <a:noFill/>
                          </a:ln>
                          <a:solidFill>
                            <a:srgbClr val="121414"/>
                          </a:solidFill>
                          <a:effectLst/>
                          <a:latin typeface="Calibri" panose="020F0502020204030204" pitchFamily="34" charset="0"/>
                          <a:ea typeface="MS PGothic" panose="020B0600070205080204" pitchFamily="34" charset="-128"/>
                        </a:rPr>
                        <a:t>66-75 años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7704" marR="87704" marT="43867" marB="4386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≤15 años de evolución sin complicaciones o comorbilidades graves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&lt;7,0%</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r h="592139">
                <a:tc vMerge="1">
                  <a:txBody>
                    <a:bodyPr/>
                    <a:lstStyle/>
                    <a:p>
                      <a:endParaRPr lang="es-E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&gt;15 años de evolución sin complicaciones o comorbilidades graves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&lt;8,0%</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4"/>
                  </a:ext>
                </a:extLst>
              </a:tr>
              <a:tr h="528019">
                <a:tc vMerge="1">
                  <a:txBody>
                    <a:bodyPr/>
                    <a:lstStyle/>
                    <a:p>
                      <a:endParaRPr lang="es-E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Con complicaciones o comorbilidades graves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a:ln>
                            <a:noFill/>
                          </a:ln>
                          <a:solidFill>
                            <a:srgbClr val="121414"/>
                          </a:solidFill>
                          <a:effectLst/>
                          <a:latin typeface="Calibri" panose="020F0502020204030204" pitchFamily="34" charset="0"/>
                          <a:ea typeface="MS PGothic" panose="020B0600070205080204" pitchFamily="34" charset="-128"/>
                        </a:rPr>
                        <a:t>&lt;8,5%**</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5"/>
                  </a:ext>
                </a:extLst>
              </a:tr>
              <a:tr h="415925">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500" b="1" i="0" u="none" strike="noStrike" cap="none" normalizeH="0" baseline="0">
                          <a:ln>
                            <a:noFill/>
                          </a:ln>
                          <a:solidFill>
                            <a:srgbClr val="121414"/>
                          </a:solidFill>
                          <a:effectLst/>
                          <a:latin typeface="Calibri" panose="020F0502020204030204" pitchFamily="34" charset="0"/>
                          <a:ea typeface="MS PGothic" panose="020B0600070205080204" pitchFamily="34" charset="-128"/>
                        </a:rPr>
                        <a:t>&gt;75 años</a:t>
                      </a:r>
                      <a:endParaRPr kumimoji="0" lang="es-ES" altLang="es-ES" sz="1500" b="0" i="0" u="none" strike="noStrike" cap="none" normalizeH="0" baseline="0">
                        <a:ln>
                          <a:noFill/>
                        </a:ln>
                        <a:solidFill>
                          <a:schemeClr val="tx1"/>
                        </a:solidFill>
                        <a:effectLst/>
                        <a:latin typeface="Calibri" panose="020F0502020204030204" pitchFamily="34" charset="0"/>
                        <a:ea typeface="MS PGothic" panose="020B0600070205080204" pitchFamily="34" charset="-128"/>
                      </a:endParaRPr>
                    </a:p>
                  </a:txBody>
                  <a:tcPr marL="87704" marR="87704" marT="43867" marB="4386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CCFF"/>
                    </a:solidFill>
                  </a:tcPr>
                </a:tc>
                <a:tc hMerge="1">
                  <a:txBody>
                    <a:bodyPr/>
                    <a:lstStyle/>
                    <a:p>
                      <a:endParaRPr lang="es-E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 sz="1500" b="0" i="0" u="none" strike="noStrike" cap="none" normalizeH="0" baseline="0" dirty="0">
                          <a:ln>
                            <a:noFill/>
                          </a:ln>
                          <a:solidFill>
                            <a:srgbClr val="121414"/>
                          </a:solidFill>
                          <a:effectLst/>
                          <a:latin typeface="Calibri" panose="020F0502020204030204" pitchFamily="34" charset="0"/>
                          <a:ea typeface="MS PGothic" panose="020B0600070205080204" pitchFamily="34" charset="-128"/>
                        </a:rPr>
                        <a:t>&lt;8,5%**</a:t>
                      </a:r>
                      <a:endParaRPr kumimoji="0" lang="es-ES" altLang="es-ES" sz="1500" b="0" i="0" u="none" strike="noStrike" cap="none" normalizeH="0" baseline="0" dirty="0">
                        <a:ln>
                          <a:noFill/>
                        </a:ln>
                        <a:solidFill>
                          <a:schemeClr val="tx1"/>
                        </a:solidFill>
                        <a:effectLst/>
                        <a:latin typeface="Calibri" panose="020F0502020204030204" pitchFamily="34" charset="0"/>
                        <a:ea typeface="MS PGothic" panose="020B0600070205080204" pitchFamily="34" charset="-128"/>
                      </a:endParaRPr>
                    </a:p>
                  </a:txBody>
                  <a:tcPr marL="80939" marR="80939" marT="40489" marB="4048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6"/>
                  </a:ext>
                </a:extLst>
              </a:tr>
            </a:tbl>
          </a:graphicData>
        </a:graphic>
      </p:graphicFrame>
      <p:sp>
        <p:nvSpPr>
          <p:cNvPr id="3" name="CuadroTexto 5">
            <a:extLst>
              <a:ext uri="{FF2B5EF4-FFF2-40B4-BE49-F238E27FC236}">
                <a16:creationId xmlns:a16="http://schemas.microsoft.com/office/drawing/2014/main" id="{A6338C7A-6CA3-4B1F-AA03-796E5C27397B}"/>
              </a:ext>
            </a:extLst>
          </p:cNvPr>
          <p:cNvSpPr txBox="1">
            <a:spLocks noChangeArrowheads="1"/>
          </p:cNvSpPr>
          <p:nvPr/>
        </p:nvSpPr>
        <p:spPr bwMode="auto">
          <a:xfrm>
            <a:off x="1860550" y="1070146"/>
            <a:ext cx="2806700" cy="461665"/>
          </a:xfrm>
          <a:prstGeom prst="rect">
            <a:avLst/>
          </a:prstGeom>
          <a:noFill/>
          <a:ln>
            <a:noFill/>
          </a:ln>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defRPr/>
            </a:pPr>
            <a:r>
              <a:rPr lang="es-ES" altLang="es-ES" sz="2400" dirty="0">
                <a:latin typeface="+mj-lt"/>
                <a:ea typeface="MS PGothic" charset="-128"/>
              </a:rPr>
              <a:t> </a:t>
            </a:r>
            <a:r>
              <a:rPr lang="es-ES" altLang="es-ES" sz="2400" dirty="0" err="1">
                <a:latin typeface="+mn-lt"/>
                <a:ea typeface="MS PGothic" charset="-128"/>
              </a:rPr>
              <a:t>RedGDPS</a:t>
            </a:r>
            <a:r>
              <a:rPr lang="es-ES" altLang="es-ES" sz="2400" dirty="0">
                <a:latin typeface="+mn-lt"/>
                <a:ea typeface="MS PGothic" charset="-128"/>
              </a:rPr>
              <a:t> 2018</a:t>
            </a:r>
            <a:r>
              <a:rPr lang="es-ES" altLang="es-ES" sz="2400" baseline="30000" dirty="0">
                <a:latin typeface="+mn-lt"/>
                <a:ea typeface="MS PGothic" charset="-128"/>
              </a:rPr>
              <a:t>1</a:t>
            </a:r>
            <a:endParaRPr lang="es-ES" altLang="es-ES" sz="2400" dirty="0">
              <a:latin typeface="+mn-lt"/>
            </a:endParaRPr>
          </a:p>
        </p:txBody>
      </p:sp>
      <p:sp>
        <p:nvSpPr>
          <p:cNvPr id="4" name="CuadroTexto 8">
            <a:extLst>
              <a:ext uri="{FF2B5EF4-FFF2-40B4-BE49-F238E27FC236}">
                <a16:creationId xmlns:a16="http://schemas.microsoft.com/office/drawing/2014/main" id="{1E0B37D3-18B3-45A7-BCFE-805CFEBF41F5}"/>
              </a:ext>
            </a:extLst>
          </p:cNvPr>
          <p:cNvSpPr txBox="1">
            <a:spLocks noChangeArrowheads="1"/>
          </p:cNvSpPr>
          <p:nvPr/>
        </p:nvSpPr>
        <p:spPr bwMode="auto">
          <a:xfrm>
            <a:off x="8466139" y="1324061"/>
            <a:ext cx="2792412" cy="461665"/>
          </a:xfrm>
          <a:prstGeom prst="rect">
            <a:avLst/>
          </a:prstGeom>
          <a:noFill/>
          <a:ln>
            <a:noFill/>
          </a:ln>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r>
              <a:rPr lang="es-ES" altLang="es-ES" sz="2400" dirty="0">
                <a:latin typeface="+mn-lt"/>
                <a:ea typeface="MS PGothic" charset="-128"/>
              </a:rPr>
              <a:t> ADA 2022</a:t>
            </a:r>
            <a:r>
              <a:rPr lang="es-ES" altLang="es-ES" sz="2400" baseline="30000" dirty="0">
                <a:latin typeface="+mn-lt"/>
                <a:ea typeface="MS PGothic" charset="-128"/>
              </a:rPr>
              <a:t>2</a:t>
            </a:r>
            <a:endParaRPr lang="es-ES" altLang="es-ES" sz="2400" baseline="30000" dirty="0">
              <a:latin typeface="+mn-lt"/>
            </a:endParaRPr>
          </a:p>
        </p:txBody>
      </p:sp>
      <p:sp>
        <p:nvSpPr>
          <p:cNvPr id="9254" name="CuadroTexto 1">
            <a:extLst>
              <a:ext uri="{FF2B5EF4-FFF2-40B4-BE49-F238E27FC236}">
                <a16:creationId xmlns:a16="http://schemas.microsoft.com/office/drawing/2014/main" id="{471FAF7C-0CCD-4CDF-B4A6-6AD56B49F4E5}"/>
              </a:ext>
            </a:extLst>
          </p:cNvPr>
          <p:cNvSpPr txBox="1">
            <a:spLocks noChangeArrowheads="1"/>
          </p:cNvSpPr>
          <p:nvPr/>
        </p:nvSpPr>
        <p:spPr bwMode="auto">
          <a:xfrm>
            <a:off x="6738939" y="5764214"/>
            <a:ext cx="5641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 typeface="Arial" panose="020B0604020202020204" pitchFamily="34" charset="0"/>
              <a:buNone/>
            </a:pPr>
            <a:r>
              <a:rPr lang="en-US" altLang="es-ES" sz="1200"/>
              <a:t>1. </a:t>
            </a:r>
            <a:r>
              <a:rPr lang="es-ES" altLang="es-ES" sz="1200"/>
              <a:t>Alemán JJ et al., Guía de diabetes tipo 2 para clínicos 2018. RedGPDs</a:t>
            </a:r>
            <a:endParaRPr lang="en-US" altLang="es-ES" sz="1200"/>
          </a:p>
          <a:p>
            <a:pPr>
              <a:lnSpc>
                <a:spcPct val="100000"/>
              </a:lnSpc>
              <a:spcBef>
                <a:spcPct val="0"/>
              </a:spcBef>
              <a:buFontTx/>
              <a:buNone/>
            </a:pPr>
            <a:r>
              <a:rPr lang="en-US" altLang="es-ES" sz="1200"/>
              <a:t>2.American Diabetes Association. Standards of medical care in diabetes—2022. Diabetes Care. 2022;45(Suppl 1):S83-96.</a:t>
            </a:r>
            <a:endParaRPr lang="es-ES" altLang="es-ES" sz="1200"/>
          </a:p>
        </p:txBody>
      </p:sp>
      <p:sp>
        <p:nvSpPr>
          <p:cNvPr id="9255" name="CuadroTexto 19">
            <a:extLst>
              <a:ext uri="{FF2B5EF4-FFF2-40B4-BE49-F238E27FC236}">
                <a16:creationId xmlns:a16="http://schemas.microsoft.com/office/drawing/2014/main" id="{5AF40098-4DF9-468D-A156-B409B987B0F0}"/>
              </a:ext>
            </a:extLst>
          </p:cNvPr>
          <p:cNvSpPr txBox="1">
            <a:spLocks noChangeArrowheads="1"/>
          </p:cNvSpPr>
          <p:nvPr/>
        </p:nvSpPr>
        <p:spPr bwMode="auto">
          <a:xfrm>
            <a:off x="441325" y="5830890"/>
            <a:ext cx="581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es-ES" altLang="es-ES" sz="1200"/>
              <a:t>* Puede plantearse un objetivo de HbA1c ≤6,5 % en los pacientes más jóvenes y de corta evolución de la DM en tratamiento no farmacológico o con monoterapia. ** No se debe renunciar al control de los síntomas de hiperglucemia, independientemente del objetivo de HbA1c.</a:t>
            </a:r>
          </a:p>
        </p:txBody>
      </p:sp>
      <p:sp>
        <p:nvSpPr>
          <p:cNvPr id="7" name="Rectángulo 1">
            <a:extLst>
              <a:ext uri="{FF2B5EF4-FFF2-40B4-BE49-F238E27FC236}">
                <a16:creationId xmlns:a16="http://schemas.microsoft.com/office/drawing/2014/main" id="{F4BB3106-07AD-4683-A30B-AA4BA3054987}"/>
              </a:ext>
            </a:extLst>
          </p:cNvPr>
          <p:cNvSpPr/>
          <p:nvPr/>
        </p:nvSpPr>
        <p:spPr>
          <a:xfrm>
            <a:off x="1461293" y="3947592"/>
            <a:ext cx="4548187" cy="1484569"/>
          </a:xfrm>
          <a:prstGeom prst="rect">
            <a:avLst/>
          </a:prstGeom>
          <a:noFill/>
          <a:ln w="1111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latin typeface="+mj-lt"/>
            </a:endParaRPr>
          </a:p>
        </p:txBody>
      </p:sp>
      <p:pic>
        <p:nvPicPr>
          <p:cNvPr id="9257" name="Imagen 6">
            <a:extLst>
              <a:ext uri="{FF2B5EF4-FFF2-40B4-BE49-F238E27FC236}">
                <a16:creationId xmlns:a16="http://schemas.microsoft.com/office/drawing/2014/main" id="{2F7A0D40-2FDB-4E83-AD1A-2DCE1F601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2" y="1917436"/>
            <a:ext cx="4656137"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diagonales redondeadas 9">
            <a:extLst>
              <a:ext uri="{FF2B5EF4-FFF2-40B4-BE49-F238E27FC236}">
                <a16:creationId xmlns:a16="http://schemas.microsoft.com/office/drawing/2014/main" id="{77EE957D-53CF-46EB-AA20-2A50C3B0D39A}"/>
              </a:ext>
            </a:extLst>
          </p:cNvPr>
          <p:cNvSpPr/>
          <p:nvPr/>
        </p:nvSpPr>
        <p:spPr>
          <a:xfrm rot="10800000" flipV="1">
            <a:off x="-19051" y="80725"/>
            <a:ext cx="8336200" cy="615711"/>
          </a:xfrm>
          <a:prstGeom prst="round2DiagRect">
            <a:avLst>
              <a:gd name="adj1" fmla="val 16667"/>
              <a:gd name="adj2" fmla="val 46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0"/>
              </a:spcBef>
              <a:buFontTx/>
              <a:buNone/>
            </a:pPr>
            <a:r>
              <a:rPr lang="es-ES" altLang="es-ES" sz="3733" b="1" dirty="0">
                <a:solidFill>
                  <a:schemeClr val="bg2"/>
                </a:solidFill>
                <a:latin typeface="Arial" panose="020B0604020202020204" pitchFamily="34" charset="0"/>
                <a:cs typeface="Arial" panose="020B0604020202020204" pitchFamily="34" charset="0"/>
              </a:rPr>
              <a:t>Objetivos de control glucémico</a:t>
            </a:r>
            <a:endParaRPr lang="en-US" altLang="es-ES" sz="3733"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2311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B68799-AFCA-AB48-BF39-950658CD58F7}"/>
              </a:ext>
            </a:extLst>
          </p:cNvPr>
          <p:cNvSpPr>
            <a:spLocks noGrp="1"/>
          </p:cNvSpPr>
          <p:nvPr>
            <p:ph type="title"/>
          </p:nvPr>
        </p:nvSpPr>
        <p:spPr>
          <a:xfrm>
            <a:off x="838200" y="365125"/>
            <a:ext cx="4067432" cy="685199"/>
          </a:xfrm>
        </p:spPr>
        <p:txBody>
          <a:bodyPr>
            <a:normAutofit/>
          </a:bodyPr>
          <a:lstStyle/>
          <a:p>
            <a:r>
              <a:rPr lang="es-ES" sz="3200" dirty="0"/>
              <a:t>Exploración física </a:t>
            </a:r>
          </a:p>
        </p:txBody>
      </p:sp>
      <p:sp>
        <p:nvSpPr>
          <p:cNvPr id="4" name="Marcador de contenido 3">
            <a:extLst>
              <a:ext uri="{FF2B5EF4-FFF2-40B4-BE49-F238E27FC236}">
                <a16:creationId xmlns:a16="http://schemas.microsoft.com/office/drawing/2014/main" id="{02D73A32-59AF-344A-8653-AF8E66155A13}"/>
              </a:ext>
            </a:extLst>
          </p:cNvPr>
          <p:cNvSpPr>
            <a:spLocks noGrp="1" noChangeArrowheads="1"/>
          </p:cNvSpPr>
          <p:nvPr>
            <p:ph idx="1"/>
          </p:nvPr>
        </p:nvSpPr>
        <p:spPr bwMode="auto">
          <a:xfrm>
            <a:off x="838200" y="1610439"/>
            <a:ext cx="10307595" cy="14773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Char char="-"/>
            </a:pPr>
            <a:r>
              <a:rPr lang="es-ES" altLang="es-ES" sz="1800" dirty="0">
                <a:solidFill>
                  <a:srgbClr val="002060"/>
                </a:solidFill>
                <a:latin typeface="Arial" panose="020B0604020202020204" pitchFamily="34" charset="0"/>
                <a:cs typeface="Arial" panose="020B0604020202020204" pitchFamily="34" charset="0"/>
              </a:rPr>
              <a:t>Buen estado general, </a:t>
            </a:r>
            <a:r>
              <a:rPr lang="es-ES" altLang="es-ES" sz="1800" dirty="0" err="1">
                <a:solidFill>
                  <a:srgbClr val="002060"/>
                </a:solidFill>
                <a:latin typeface="Arial" panose="020B0604020202020204" pitchFamily="34" charset="0"/>
                <a:cs typeface="Arial" panose="020B0604020202020204" pitchFamily="34" charset="0"/>
              </a:rPr>
              <a:t>eupnéica</a:t>
            </a:r>
            <a:r>
              <a:rPr lang="es-ES" altLang="es-ES" sz="1800" dirty="0">
                <a:solidFill>
                  <a:srgbClr val="002060"/>
                </a:solidFill>
                <a:latin typeface="Arial" panose="020B0604020202020204" pitchFamily="34" charset="0"/>
                <a:cs typeface="Arial" panose="020B0604020202020204" pitchFamily="34" charset="0"/>
              </a:rPr>
              <a:t> en reposo</a:t>
            </a:r>
          </a:p>
          <a:p>
            <a:pPr algn="just">
              <a:lnSpc>
                <a:spcPct val="100000"/>
              </a:lnSpc>
              <a:spcBef>
                <a:spcPct val="0"/>
              </a:spcBef>
              <a:buFontTx/>
              <a:buChar char="-"/>
            </a:pPr>
            <a:r>
              <a:rPr lang="es-ES" altLang="es-ES" sz="1800" dirty="0">
                <a:solidFill>
                  <a:srgbClr val="002060"/>
                </a:solidFill>
                <a:latin typeface="Arial" panose="020B0604020202020204" pitchFamily="34" charset="0"/>
                <a:cs typeface="Arial" panose="020B0604020202020204" pitchFamily="34" charset="0"/>
              </a:rPr>
              <a:t>Auscultación cardiopulmonar: tonos arrítmicos y </a:t>
            </a:r>
            <a:r>
              <a:rPr lang="es-ES" altLang="es-ES" sz="1800" dirty="0" err="1">
                <a:solidFill>
                  <a:srgbClr val="002060"/>
                </a:solidFill>
                <a:latin typeface="Arial" panose="020B0604020202020204" pitchFamily="34" charset="0"/>
                <a:cs typeface="Arial" panose="020B0604020202020204" pitchFamily="34" charset="0"/>
              </a:rPr>
              <a:t>taquicárdicos</a:t>
            </a:r>
            <a:r>
              <a:rPr lang="es-ES" altLang="es-ES" sz="1800" dirty="0">
                <a:solidFill>
                  <a:srgbClr val="002060"/>
                </a:solidFill>
                <a:latin typeface="Arial" panose="020B0604020202020204" pitchFamily="34" charset="0"/>
                <a:cs typeface="Arial" panose="020B0604020202020204" pitchFamily="34" charset="0"/>
              </a:rPr>
              <a:t>. No soplos. Murmullo vesicular conservado sin ruidos patológicos</a:t>
            </a:r>
          </a:p>
          <a:p>
            <a:pPr algn="just">
              <a:lnSpc>
                <a:spcPct val="100000"/>
              </a:lnSpc>
              <a:spcBef>
                <a:spcPct val="0"/>
              </a:spcBef>
              <a:buFontTx/>
              <a:buChar char="-"/>
            </a:pPr>
            <a:r>
              <a:rPr lang="es-ES" altLang="es-ES" sz="1800" dirty="0">
                <a:solidFill>
                  <a:srgbClr val="002060"/>
                </a:solidFill>
                <a:latin typeface="Arial" panose="020B0604020202020204" pitchFamily="34" charset="0"/>
                <a:cs typeface="Arial" panose="020B0604020202020204" pitchFamily="34" charset="0"/>
              </a:rPr>
              <a:t>Abdomen blando y depresible. No doloroso a la palpación. Sin masas ni visceromegalias</a:t>
            </a:r>
          </a:p>
          <a:p>
            <a:pPr algn="just">
              <a:lnSpc>
                <a:spcPct val="100000"/>
              </a:lnSpc>
              <a:spcBef>
                <a:spcPct val="0"/>
              </a:spcBef>
              <a:buFontTx/>
              <a:buChar char="-"/>
            </a:pPr>
            <a:r>
              <a:rPr lang="es-ES" altLang="es-ES" sz="1800" dirty="0">
                <a:solidFill>
                  <a:srgbClr val="002060"/>
                </a:solidFill>
                <a:latin typeface="Arial" panose="020B0604020202020204" pitchFamily="34" charset="0"/>
                <a:cs typeface="Arial" panose="020B0604020202020204" pitchFamily="34" charset="0"/>
              </a:rPr>
              <a:t>Presión Arterial: 170/96 </a:t>
            </a:r>
            <a:r>
              <a:rPr lang="es-ES" altLang="es-ES" sz="1800" dirty="0" err="1">
                <a:solidFill>
                  <a:srgbClr val="002060"/>
                </a:solidFill>
                <a:latin typeface="Arial" panose="020B0604020202020204" pitchFamily="34" charset="0"/>
                <a:cs typeface="Arial" panose="020B0604020202020204" pitchFamily="34" charset="0"/>
              </a:rPr>
              <a:t>mmHg</a:t>
            </a:r>
            <a:r>
              <a:rPr lang="es-ES" altLang="es-ES" sz="1800" dirty="0">
                <a:solidFill>
                  <a:srgbClr val="002060"/>
                </a:solidFill>
                <a:latin typeface="Arial" panose="020B0604020202020204" pitchFamily="34" charset="0"/>
                <a:cs typeface="Arial" panose="020B0604020202020204" pitchFamily="34" charset="0"/>
              </a:rPr>
              <a:t> </a:t>
            </a:r>
          </a:p>
        </p:txBody>
      </p:sp>
      <p:sp>
        <p:nvSpPr>
          <p:cNvPr id="8" name="CuadroTexto 7">
            <a:extLst>
              <a:ext uri="{FF2B5EF4-FFF2-40B4-BE49-F238E27FC236}">
                <a16:creationId xmlns:a16="http://schemas.microsoft.com/office/drawing/2014/main" id="{1C069416-BA9B-D4DF-B939-06AA127DFFA1}"/>
              </a:ext>
            </a:extLst>
          </p:cNvPr>
          <p:cNvSpPr txBox="1"/>
          <p:nvPr/>
        </p:nvSpPr>
        <p:spPr>
          <a:xfrm>
            <a:off x="697584" y="4072754"/>
            <a:ext cx="1593129" cy="646331"/>
          </a:xfrm>
          <a:prstGeom prst="rect">
            <a:avLst/>
          </a:prstGeom>
          <a:noFill/>
        </p:spPr>
        <p:txBody>
          <a:bodyPr wrap="square" rtlCol="0">
            <a:spAutoFit/>
          </a:bodyPr>
          <a:lstStyle/>
          <a:p>
            <a:r>
              <a:rPr lang="es-ES" dirty="0"/>
              <a:t>Presenta el siguiente EKG</a:t>
            </a:r>
          </a:p>
        </p:txBody>
      </p:sp>
      <p:pic>
        <p:nvPicPr>
          <p:cNvPr id="14" name="Imagen 13">
            <a:extLst>
              <a:ext uri="{FF2B5EF4-FFF2-40B4-BE49-F238E27FC236}">
                <a16:creationId xmlns:a16="http://schemas.microsoft.com/office/drawing/2014/main" id="{30BCAC38-862C-E4FD-4FD6-DFC30F5AD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12" y="3445497"/>
            <a:ext cx="8350970" cy="3220266"/>
          </a:xfrm>
          <a:prstGeom prst="rect">
            <a:avLst/>
          </a:prstGeom>
        </p:spPr>
      </p:pic>
    </p:spTree>
    <p:extLst>
      <p:ext uri="{BB962C8B-B14F-4D97-AF65-F5344CB8AC3E}">
        <p14:creationId xmlns:p14="http://schemas.microsoft.com/office/powerpoint/2010/main" val="27342757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8F594FEB-1DEE-D55A-3F9C-53AC6753C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26" y="107206"/>
            <a:ext cx="6460187" cy="569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3 Rectángulo">
            <a:extLst>
              <a:ext uri="{FF2B5EF4-FFF2-40B4-BE49-F238E27FC236}">
                <a16:creationId xmlns:a16="http://schemas.microsoft.com/office/drawing/2014/main" id="{A6C25BEB-E45F-39E3-3A19-285FF90E346E}"/>
              </a:ext>
            </a:extLst>
          </p:cNvPr>
          <p:cNvSpPr>
            <a:spLocks noChangeArrowheads="1"/>
          </p:cNvSpPr>
          <p:nvPr/>
        </p:nvSpPr>
        <p:spPr bwMode="auto">
          <a:xfrm>
            <a:off x="6347474" y="5936881"/>
            <a:ext cx="5689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sv-SE" altLang="es-E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Tancredi M, et al. N Engl J Med. 2015;373(18):1720-32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s-ES" sz="11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Schernthaner</a:t>
            </a:r>
            <a:r>
              <a:rPr kumimoji="0" lang="en-US" altLang="es-E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 et al. </a:t>
            </a:r>
            <a:r>
              <a:rPr kumimoji="0" lang="en-US" altLang="es-ES" sz="11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Herz</a:t>
            </a:r>
            <a:r>
              <a:rPr kumimoji="0" lang="en-US" altLang="es-E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2016;41(3):208-16.</a:t>
            </a:r>
            <a:endParaRPr kumimoji="0" lang="es-ES" altLang="es-E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92" name="4 CuadroTexto">
            <a:extLst>
              <a:ext uri="{FF2B5EF4-FFF2-40B4-BE49-F238E27FC236}">
                <a16:creationId xmlns:a16="http://schemas.microsoft.com/office/drawing/2014/main" id="{99021657-D964-D610-1E84-C5A56C66D661}"/>
              </a:ext>
            </a:extLst>
          </p:cNvPr>
          <p:cNvSpPr txBox="1">
            <a:spLocks noChangeArrowheads="1"/>
          </p:cNvSpPr>
          <p:nvPr/>
        </p:nvSpPr>
        <p:spPr bwMode="auto">
          <a:xfrm flipH="1">
            <a:off x="7419973" y="1003300"/>
            <a:ext cx="4550351"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s-ES" altLang="es-E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Exceso de mortalidad en personas con DM2 </a:t>
            </a:r>
          </a:p>
        </p:txBody>
      </p:sp>
      <p:sp>
        <p:nvSpPr>
          <p:cNvPr id="12293" name="5 Rectángulo">
            <a:extLst>
              <a:ext uri="{FF2B5EF4-FFF2-40B4-BE49-F238E27FC236}">
                <a16:creationId xmlns:a16="http://schemas.microsoft.com/office/drawing/2014/main" id="{A875844B-9977-8BD7-951B-FD59CB06D86C}"/>
              </a:ext>
            </a:extLst>
          </p:cNvPr>
          <p:cNvSpPr>
            <a:spLocks noChangeArrowheads="1"/>
          </p:cNvSpPr>
          <p:nvPr/>
        </p:nvSpPr>
        <p:spPr bwMode="auto">
          <a:xfrm>
            <a:off x="7419974" y="1802683"/>
            <a:ext cx="4550352"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DM2:            435369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Controles:  2117483 </a:t>
            </a:r>
          </a:p>
        </p:txBody>
      </p:sp>
      <p:sp>
        <p:nvSpPr>
          <p:cNvPr id="7" name="6 Rectángulo">
            <a:extLst>
              <a:ext uri="{FF2B5EF4-FFF2-40B4-BE49-F238E27FC236}">
                <a16:creationId xmlns:a16="http://schemas.microsoft.com/office/drawing/2014/main" id="{0F42F72F-AFDC-732B-2F5D-04E23C5DA137}"/>
              </a:ext>
            </a:extLst>
          </p:cNvPr>
          <p:cNvSpPr/>
          <p:nvPr/>
        </p:nvSpPr>
        <p:spPr>
          <a:xfrm>
            <a:off x="7419974" y="2541733"/>
            <a:ext cx="4550352" cy="923925"/>
          </a:xfrm>
          <a:prstGeom prst="rect">
            <a:avLst/>
          </a:prstGeom>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Exceso de riesgo: </a:t>
            </a: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100%-200% (&lt; 55 años)</a:t>
            </a: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s-E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30-40% (65 a 74 años) </a:t>
            </a:r>
          </a:p>
        </p:txBody>
      </p:sp>
      <p:sp>
        <p:nvSpPr>
          <p:cNvPr id="12295" name="7 Rectángulo">
            <a:extLst>
              <a:ext uri="{FF2B5EF4-FFF2-40B4-BE49-F238E27FC236}">
                <a16:creationId xmlns:a16="http://schemas.microsoft.com/office/drawing/2014/main" id="{272A573B-82E2-F257-2280-30407171FB31}"/>
              </a:ext>
            </a:extLst>
          </p:cNvPr>
          <p:cNvSpPr>
            <a:spLocks noChangeArrowheads="1"/>
          </p:cNvSpPr>
          <p:nvPr/>
        </p:nvSpPr>
        <p:spPr bwMode="auto">
          <a:xfrm>
            <a:off x="154926" y="5804743"/>
            <a:ext cx="71325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28600" marR="0" lvl="0" indent="-228600" algn="l" defTabSz="914400" rtl="0" eaLnBrk="0" fontAlgn="base" latinLnBrk="0" hangingPunct="0">
              <a:lnSpc>
                <a:spcPct val="100000"/>
              </a:lnSpc>
              <a:spcBef>
                <a:spcPct val="0"/>
              </a:spcBef>
              <a:spcAft>
                <a:spcPct val="0"/>
              </a:spcAft>
              <a:buClrTx/>
              <a:buSzTx/>
              <a:buFontTx/>
              <a:buAutoNum type="alphaLcPeriod"/>
              <a:tabLst/>
              <a:defRPr/>
            </a:pPr>
            <a:r>
              <a:rPr kumimoji="0" lang="es-ES" altLang="es-E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Muerte por cualquier causa entre pacientes con DM2 frente a controles en relación con edad y niveles medios de HbA1c.</a:t>
            </a:r>
          </a:p>
          <a:p>
            <a:pPr marL="228600" marR="0" lvl="0" indent="-228600" algn="l" defTabSz="914400" rtl="0" eaLnBrk="0" fontAlgn="base" latinLnBrk="0" hangingPunct="0">
              <a:lnSpc>
                <a:spcPct val="100000"/>
              </a:lnSpc>
              <a:spcBef>
                <a:spcPct val="0"/>
              </a:spcBef>
              <a:spcAft>
                <a:spcPct val="0"/>
              </a:spcAft>
              <a:buClrTx/>
              <a:buSzTx/>
              <a:buFontTx/>
              <a:buAutoNum type="alphaLcPeriod"/>
              <a:tabLst/>
              <a:defRPr/>
            </a:pPr>
            <a:r>
              <a:rPr kumimoji="0" lang="es-ES" altLang="es-E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Muerte CV entre pacientes con DM2 frente a en relación con edad y niveles medios de HbA1c.</a:t>
            </a:r>
          </a:p>
        </p:txBody>
      </p:sp>
      <p:sp>
        <p:nvSpPr>
          <p:cNvPr id="12296" name="8 CuadroTexto">
            <a:extLst>
              <a:ext uri="{FF2B5EF4-FFF2-40B4-BE49-F238E27FC236}">
                <a16:creationId xmlns:a16="http://schemas.microsoft.com/office/drawing/2014/main" id="{70E134CC-82EA-6F9A-800D-E8971DF2B380}"/>
              </a:ext>
            </a:extLst>
          </p:cNvPr>
          <p:cNvSpPr txBox="1">
            <a:spLocks noChangeArrowheads="1"/>
          </p:cNvSpPr>
          <p:nvPr/>
        </p:nvSpPr>
        <p:spPr bwMode="auto">
          <a:xfrm>
            <a:off x="7419975" y="4864100"/>
            <a:ext cx="4550352"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65-74 años con normoalbuminuria y HbA1c&lt;7% y  ≥75 años con  HbA1c&lt;7,8%, menor riesgo que  controles</a:t>
            </a:r>
          </a:p>
        </p:txBody>
      </p:sp>
      <p:sp>
        <p:nvSpPr>
          <p:cNvPr id="12297" name="9 Rectángulo">
            <a:extLst>
              <a:ext uri="{FF2B5EF4-FFF2-40B4-BE49-F238E27FC236}">
                <a16:creationId xmlns:a16="http://schemas.microsoft.com/office/drawing/2014/main" id="{96AFC22E-E116-5AE3-E62B-9E8B389E91BA}"/>
              </a:ext>
            </a:extLst>
          </p:cNvPr>
          <p:cNvSpPr>
            <a:spLocks noChangeArrowheads="1"/>
          </p:cNvSpPr>
          <p:nvPr/>
        </p:nvSpPr>
        <p:spPr bwMode="auto">
          <a:xfrm>
            <a:off x="7419974" y="3554413"/>
            <a:ext cx="4550352"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&lt;55 años mayor riesgo que los controles, a pesar de HbA1c en objetivo y normoalbuminuria (DM2: más fumadores y obesos que los controles) </a:t>
            </a:r>
          </a:p>
        </p:txBody>
      </p:sp>
      <p:sp>
        <p:nvSpPr>
          <p:cNvPr id="12298" name="1 CuadroTexto">
            <a:extLst>
              <a:ext uri="{FF2B5EF4-FFF2-40B4-BE49-F238E27FC236}">
                <a16:creationId xmlns:a16="http://schemas.microsoft.com/office/drawing/2014/main" id="{D4841FCA-405E-9353-8DFC-3C8017FC57F0}"/>
              </a:ext>
            </a:extLst>
          </p:cNvPr>
          <p:cNvSpPr txBox="1">
            <a:spLocks noChangeArrowheads="1"/>
          </p:cNvSpPr>
          <p:nvPr/>
        </p:nvSpPr>
        <p:spPr bwMode="auto">
          <a:xfrm>
            <a:off x="2533650" y="100013"/>
            <a:ext cx="3308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Registro Nacional Sueco </a:t>
            </a:r>
          </a:p>
        </p:txBody>
      </p:sp>
      <p:sp>
        <p:nvSpPr>
          <p:cNvPr id="2" name="Elipse 1">
            <a:extLst>
              <a:ext uri="{FF2B5EF4-FFF2-40B4-BE49-F238E27FC236}">
                <a16:creationId xmlns:a16="http://schemas.microsoft.com/office/drawing/2014/main" id="{524DBCC9-89B2-FD8B-0323-F609F722A1EE}"/>
              </a:ext>
            </a:extLst>
          </p:cNvPr>
          <p:cNvSpPr/>
          <p:nvPr/>
        </p:nvSpPr>
        <p:spPr>
          <a:xfrm rot="10800000">
            <a:off x="4684063" y="1241773"/>
            <a:ext cx="2033706" cy="1301054"/>
          </a:xfrm>
          <a:prstGeom prst="ellipse">
            <a:avLst/>
          </a:prstGeom>
          <a:noFill/>
          <a:ln w="1206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extLst>
              <a:ext uri="{FF2B5EF4-FFF2-40B4-BE49-F238E27FC236}">
                <a16:creationId xmlns:a16="http://schemas.microsoft.com/office/drawing/2014/main" id="{9D2BE228-92A5-85AA-FC5F-990A6BE65ABF}"/>
              </a:ext>
            </a:extLst>
          </p:cNvPr>
          <p:cNvSpPr/>
          <p:nvPr/>
        </p:nvSpPr>
        <p:spPr>
          <a:xfrm rot="10800000">
            <a:off x="4608408" y="4048473"/>
            <a:ext cx="2033706" cy="1301054"/>
          </a:xfrm>
          <a:prstGeom prst="ellipse">
            <a:avLst/>
          </a:prstGeom>
          <a:noFill/>
          <a:ln w="1206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99110" y="1538516"/>
            <a:ext cx="10366882" cy="4247317"/>
          </a:xfrm>
          <a:prstGeom prst="rect">
            <a:avLst/>
          </a:prstGeom>
          <a:gradFill>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w="63500">
            <a:solidFill>
              <a:sysClr val="windowText" lastClr="000000"/>
            </a:solidFill>
          </a:ln>
        </p:spPr>
        <p:txBody>
          <a:bodyPr wrap="square" rtlCol="0">
            <a:spAutoFit/>
          </a:bodyPr>
          <a:lstStyle/>
          <a:p>
            <a:pPr algn="ctr">
              <a:defRPr/>
            </a:pPr>
            <a:r>
              <a:rPr lang="es-ES" sz="5400" kern="0" dirty="0">
                <a:solidFill>
                  <a:srgbClr val="7030A0"/>
                </a:solidFill>
                <a:latin typeface="Arial" panose="020B0604020202020204" pitchFamily="34" charset="0"/>
                <a:cs typeface="Arial" panose="020B0604020202020204" pitchFamily="34" charset="0"/>
              </a:rPr>
              <a:t>¿QUE ES LO MAS IMPORTANTE A VALORAR A LO HORA DE DECIDIR EL TRATAMIENTO DE SU DIABETES? </a:t>
            </a:r>
          </a:p>
        </p:txBody>
      </p:sp>
    </p:spTree>
    <p:extLst>
      <p:ext uri="{BB962C8B-B14F-4D97-AF65-F5344CB8AC3E}">
        <p14:creationId xmlns:p14="http://schemas.microsoft.com/office/powerpoint/2010/main" val="37302709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240834" y="1785297"/>
            <a:ext cx="5650992"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solidFill>
                  <a:prstClr val="black"/>
                </a:solidFill>
              </a:rPr>
              <a:t>EFICACIA</a:t>
            </a:r>
          </a:p>
        </p:txBody>
      </p:sp>
      <p:sp>
        <p:nvSpPr>
          <p:cNvPr id="3" name="CuadroTexto 2"/>
          <p:cNvSpPr txBox="1"/>
          <p:nvPr/>
        </p:nvSpPr>
        <p:spPr>
          <a:xfrm>
            <a:off x="2240834" y="2708627"/>
            <a:ext cx="5650992"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solidFill>
                  <a:prstClr val="black"/>
                </a:solidFill>
              </a:rPr>
              <a:t>HIPOGLUCEMIAS</a:t>
            </a:r>
          </a:p>
        </p:txBody>
      </p:sp>
      <p:sp>
        <p:nvSpPr>
          <p:cNvPr id="4" name="CuadroTexto 3"/>
          <p:cNvSpPr txBox="1"/>
          <p:nvPr/>
        </p:nvSpPr>
        <p:spPr>
          <a:xfrm>
            <a:off x="2240834" y="3631957"/>
            <a:ext cx="6391656"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solidFill>
                  <a:prstClr val="black"/>
                </a:solidFill>
              </a:rPr>
              <a:t>CALIDAD DE VIDA</a:t>
            </a:r>
          </a:p>
        </p:txBody>
      </p:sp>
      <p:sp>
        <p:nvSpPr>
          <p:cNvPr id="5" name="CuadroTexto 4"/>
          <p:cNvSpPr txBox="1"/>
          <p:nvPr/>
        </p:nvSpPr>
        <p:spPr>
          <a:xfrm>
            <a:off x="2240834" y="4555287"/>
            <a:ext cx="5650992"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solidFill>
                  <a:prstClr val="black"/>
                </a:solidFill>
              </a:rPr>
              <a:t>INTERACCIONES</a:t>
            </a:r>
          </a:p>
        </p:txBody>
      </p:sp>
      <p:sp>
        <p:nvSpPr>
          <p:cNvPr id="6" name="CuadroTexto 5"/>
          <p:cNvSpPr txBox="1"/>
          <p:nvPr/>
        </p:nvSpPr>
        <p:spPr>
          <a:xfrm>
            <a:off x="2240834" y="5357553"/>
            <a:ext cx="6281928"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solidFill>
                  <a:prstClr val="black"/>
                </a:solidFill>
              </a:rPr>
              <a:t>SECUNDARISMOS</a:t>
            </a:r>
          </a:p>
        </p:txBody>
      </p:sp>
      <p:sp>
        <p:nvSpPr>
          <p:cNvPr id="7" name="1 Título">
            <a:extLst>
              <a:ext uri="{FF2B5EF4-FFF2-40B4-BE49-F238E27FC236}">
                <a16:creationId xmlns:a16="http://schemas.microsoft.com/office/drawing/2014/main" id="{48265EFD-724E-0831-8B24-E2E578FF31B8}"/>
              </a:ext>
            </a:extLst>
          </p:cNvPr>
          <p:cNvSpPr txBox="1">
            <a:spLocks/>
          </p:cNvSpPr>
          <p:nvPr/>
        </p:nvSpPr>
        <p:spPr bwMode="auto">
          <a:xfrm>
            <a:off x="445484" y="442183"/>
            <a:ext cx="9354298" cy="742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0066CC"/>
                </a:solidFill>
                <a:latin typeface="+mj-lt"/>
                <a:ea typeface="+mj-ea"/>
                <a:cs typeface="+mj-cs"/>
              </a:defRPr>
            </a:lvl1pPr>
            <a:lvl2pPr algn="l" rtl="0" eaLnBrk="0" fontAlgn="base" hangingPunct="0">
              <a:spcBef>
                <a:spcPct val="0"/>
              </a:spcBef>
              <a:spcAft>
                <a:spcPct val="0"/>
              </a:spcAft>
              <a:defRPr sz="2800" b="1">
                <a:solidFill>
                  <a:srgbClr val="0066CC"/>
                </a:solidFill>
                <a:latin typeface="Arial" pitchFamily="34" charset="0"/>
              </a:defRPr>
            </a:lvl2pPr>
            <a:lvl3pPr algn="l" rtl="0" eaLnBrk="0" fontAlgn="base" hangingPunct="0">
              <a:spcBef>
                <a:spcPct val="0"/>
              </a:spcBef>
              <a:spcAft>
                <a:spcPct val="0"/>
              </a:spcAft>
              <a:defRPr sz="2800" b="1">
                <a:solidFill>
                  <a:srgbClr val="0066CC"/>
                </a:solidFill>
                <a:latin typeface="Arial" pitchFamily="34" charset="0"/>
              </a:defRPr>
            </a:lvl3pPr>
            <a:lvl4pPr algn="l" rtl="0" eaLnBrk="0" fontAlgn="base" hangingPunct="0">
              <a:spcBef>
                <a:spcPct val="0"/>
              </a:spcBef>
              <a:spcAft>
                <a:spcPct val="0"/>
              </a:spcAft>
              <a:defRPr sz="2800" b="1">
                <a:solidFill>
                  <a:srgbClr val="0066CC"/>
                </a:solidFill>
                <a:latin typeface="Arial" pitchFamily="34" charset="0"/>
              </a:defRPr>
            </a:lvl4pPr>
            <a:lvl5pPr algn="l" rtl="0" eaLnBrk="0" fontAlgn="base" hangingPunct="0">
              <a:spcBef>
                <a:spcPct val="0"/>
              </a:spcBef>
              <a:spcAft>
                <a:spcPct val="0"/>
              </a:spcAft>
              <a:defRPr sz="2800" b="1">
                <a:solidFill>
                  <a:srgbClr val="0066CC"/>
                </a:solidFill>
                <a:latin typeface="Arial" pitchFamily="34" charset="0"/>
              </a:defRPr>
            </a:lvl5pPr>
            <a:lvl6pPr marL="457200" algn="l" rtl="0" eaLnBrk="1" fontAlgn="base" hangingPunct="1">
              <a:spcBef>
                <a:spcPct val="0"/>
              </a:spcBef>
              <a:spcAft>
                <a:spcPct val="0"/>
              </a:spcAft>
              <a:defRPr sz="2800" b="1">
                <a:solidFill>
                  <a:srgbClr val="0099CC"/>
                </a:solidFill>
                <a:latin typeface="Arial" pitchFamily="34" charset="0"/>
              </a:defRPr>
            </a:lvl6pPr>
            <a:lvl7pPr marL="914400" algn="l" rtl="0" eaLnBrk="1" fontAlgn="base" hangingPunct="1">
              <a:spcBef>
                <a:spcPct val="0"/>
              </a:spcBef>
              <a:spcAft>
                <a:spcPct val="0"/>
              </a:spcAft>
              <a:defRPr sz="2800" b="1">
                <a:solidFill>
                  <a:srgbClr val="0099CC"/>
                </a:solidFill>
                <a:latin typeface="Arial" pitchFamily="34" charset="0"/>
              </a:defRPr>
            </a:lvl7pPr>
            <a:lvl8pPr marL="1371600" algn="l" rtl="0" eaLnBrk="1" fontAlgn="base" hangingPunct="1">
              <a:spcBef>
                <a:spcPct val="0"/>
              </a:spcBef>
              <a:spcAft>
                <a:spcPct val="0"/>
              </a:spcAft>
              <a:defRPr sz="2800" b="1">
                <a:solidFill>
                  <a:srgbClr val="0099CC"/>
                </a:solidFill>
                <a:latin typeface="Arial" pitchFamily="34" charset="0"/>
              </a:defRPr>
            </a:lvl8pPr>
            <a:lvl9pPr marL="1828800" algn="l" rtl="0" eaLnBrk="1" fontAlgn="base" hangingPunct="1">
              <a:spcBef>
                <a:spcPct val="0"/>
              </a:spcBef>
              <a:spcAft>
                <a:spcPct val="0"/>
              </a:spcAft>
              <a:defRPr sz="2800" b="1">
                <a:solidFill>
                  <a:srgbClr val="0099CC"/>
                </a:solidFill>
                <a:latin typeface="Arial" pitchFamily="34" charset="0"/>
              </a:defRPr>
            </a:lvl9pPr>
          </a:lstStyle>
          <a:p>
            <a:pPr>
              <a:defRPr/>
            </a:pPr>
            <a:r>
              <a:rPr lang="es-ES" b="0" kern="0" dirty="0">
                <a:solidFill>
                  <a:srgbClr val="002060"/>
                </a:solidFill>
                <a:latin typeface="Arial" panose="020B0604020202020204" pitchFamily="34" charset="0"/>
                <a:cs typeface="Arial" panose="020B0604020202020204" pitchFamily="34" charset="0"/>
              </a:rPr>
              <a:t>LO MAS IMPORTANTE A VALORAR A LO HORA DE DECIDIR EL TRATAMIENTO DE SU DIABETES</a:t>
            </a:r>
          </a:p>
        </p:txBody>
      </p:sp>
    </p:spTree>
    <p:extLst>
      <p:ext uri="{BB962C8B-B14F-4D97-AF65-F5344CB8AC3E}">
        <p14:creationId xmlns:p14="http://schemas.microsoft.com/office/powerpoint/2010/main" val="37734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637211" y="2182614"/>
            <a:ext cx="8067537"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solidFill>
                  <a:prstClr val="black"/>
                </a:solidFill>
              </a:rPr>
              <a:t>COMORBILIDADES</a:t>
            </a:r>
          </a:p>
        </p:txBody>
      </p:sp>
      <p:sp>
        <p:nvSpPr>
          <p:cNvPr id="3" name="CuadroTexto 2"/>
          <p:cNvSpPr txBox="1"/>
          <p:nvPr/>
        </p:nvSpPr>
        <p:spPr>
          <a:xfrm>
            <a:off x="2637212" y="3105944"/>
            <a:ext cx="5650992"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solidFill>
                  <a:prstClr val="black"/>
                </a:solidFill>
              </a:rPr>
              <a:t>POLIFARMACIA</a:t>
            </a:r>
          </a:p>
        </p:txBody>
      </p:sp>
      <p:sp>
        <p:nvSpPr>
          <p:cNvPr id="4" name="CuadroTexto 3"/>
          <p:cNvSpPr txBox="1"/>
          <p:nvPr/>
        </p:nvSpPr>
        <p:spPr>
          <a:xfrm>
            <a:off x="2637211" y="4029274"/>
            <a:ext cx="7834073"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solidFill>
                  <a:prstClr val="black"/>
                </a:solidFill>
              </a:rPr>
              <a:t>SECUNDARISMOS</a:t>
            </a:r>
          </a:p>
        </p:txBody>
      </p:sp>
      <p:sp>
        <p:nvSpPr>
          <p:cNvPr id="5" name="CuadroTexto 4"/>
          <p:cNvSpPr txBox="1"/>
          <p:nvPr/>
        </p:nvSpPr>
        <p:spPr>
          <a:xfrm>
            <a:off x="2637212" y="5013175"/>
            <a:ext cx="7240686" cy="646331"/>
          </a:xfrm>
          <a:prstGeom prst="rect">
            <a:avLst/>
          </a:prstGeom>
          <a:noFill/>
        </p:spPr>
        <p:txBody>
          <a:bodyPr wrap="square" rtlCol="0">
            <a:spAutoFit/>
          </a:bodyPr>
          <a:lstStyle/>
          <a:p>
            <a:pPr marL="685800" indent="-685800">
              <a:buFont typeface="Arial" panose="020B0604020202020204" pitchFamily="34" charset="0"/>
              <a:buChar char="•"/>
            </a:pPr>
            <a:r>
              <a:rPr lang="es-ES" sz="3600" dirty="0">
                <a:solidFill>
                  <a:prstClr val="black"/>
                </a:solidFill>
              </a:rPr>
              <a:t>MUCHAS VARIABLES</a:t>
            </a:r>
          </a:p>
        </p:txBody>
      </p:sp>
      <p:sp>
        <p:nvSpPr>
          <p:cNvPr id="6" name="CuadroTexto 5"/>
          <p:cNvSpPr txBox="1"/>
          <p:nvPr/>
        </p:nvSpPr>
        <p:spPr>
          <a:xfrm>
            <a:off x="517237" y="342433"/>
            <a:ext cx="6280727" cy="1200329"/>
          </a:xfrm>
          <a:prstGeom prst="rect">
            <a:avLst/>
          </a:prstGeom>
          <a:solidFill>
            <a:schemeClr val="accent2">
              <a:lumMod val="40000"/>
              <a:lumOff val="60000"/>
            </a:schemeClr>
          </a:solidFill>
          <a:ln w="50800">
            <a:solidFill>
              <a:schemeClr val="accent1">
                <a:lumMod val="75000"/>
              </a:schemeClr>
            </a:solidFill>
          </a:ln>
        </p:spPr>
        <p:txBody>
          <a:bodyPr wrap="square" rtlCol="0">
            <a:spAutoFit/>
          </a:bodyPr>
          <a:lstStyle/>
          <a:p>
            <a:pPr marL="685800" indent="-685800">
              <a:buFont typeface="Arial" panose="020B0604020202020204" pitchFamily="34" charset="0"/>
              <a:buChar char="•"/>
            </a:pPr>
            <a:r>
              <a:rPr lang="es-ES" sz="3600" dirty="0">
                <a:solidFill>
                  <a:prstClr val="black"/>
                </a:solidFill>
              </a:rPr>
              <a:t>50% DE TUS PACIENTES    TIENE &gt;70 AÑOS</a:t>
            </a:r>
          </a:p>
        </p:txBody>
      </p:sp>
    </p:spTree>
    <p:extLst>
      <p:ext uri="{BB962C8B-B14F-4D97-AF65-F5344CB8AC3E}">
        <p14:creationId xmlns:p14="http://schemas.microsoft.com/office/powerpoint/2010/main" val="355682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1">
            <a:extLst>
              <a:ext uri="{FF2B5EF4-FFF2-40B4-BE49-F238E27FC236}">
                <a16:creationId xmlns:a16="http://schemas.microsoft.com/office/drawing/2014/main" id="{4A535A0E-BAC2-C309-201D-95D53A738E60}"/>
              </a:ext>
            </a:extLst>
          </p:cNvPr>
          <p:cNvGraphicFramePr>
            <a:graphicFrameLocks noGrp="1"/>
          </p:cNvGraphicFramePr>
          <p:nvPr>
            <p:extLst>
              <p:ext uri="{D42A27DB-BD31-4B8C-83A1-F6EECF244321}">
                <p14:modId xmlns:p14="http://schemas.microsoft.com/office/powerpoint/2010/main" val="3040883201"/>
              </p:ext>
            </p:extLst>
          </p:nvPr>
        </p:nvGraphicFramePr>
        <p:xfrm>
          <a:off x="2912225" y="1869398"/>
          <a:ext cx="8128001" cy="3461171"/>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2019638758"/>
                    </a:ext>
                  </a:extLst>
                </a:gridCol>
                <a:gridCol w="1161143">
                  <a:extLst>
                    <a:ext uri="{9D8B030D-6E8A-4147-A177-3AD203B41FA5}">
                      <a16:colId xmlns:a16="http://schemas.microsoft.com/office/drawing/2014/main" val="4163976352"/>
                    </a:ext>
                  </a:extLst>
                </a:gridCol>
                <a:gridCol w="1161143">
                  <a:extLst>
                    <a:ext uri="{9D8B030D-6E8A-4147-A177-3AD203B41FA5}">
                      <a16:colId xmlns:a16="http://schemas.microsoft.com/office/drawing/2014/main" val="721129566"/>
                    </a:ext>
                  </a:extLst>
                </a:gridCol>
                <a:gridCol w="1161143">
                  <a:extLst>
                    <a:ext uri="{9D8B030D-6E8A-4147-A177-3AD203B41FA5}">
                      <a16:colId xmlns:a16="http://schemas.microsoft.com/office/drawing/2014/main" val="1487140852"/>
                    </a:ext>
                  </a:extLst>
                </a:gridCol>
                <a:gridCol w="1161143">
                  <a:extLst>
                    <a:ext uri="{9D8B030D-6E8A-4147-A177-3AD203B41FA5}">
                      <a16:colId xmlns:a16="http://schemas.microsoft.com/office/drawing/2014/main" val="1323095222"/>
                    </a:ext>
                  </a:extLst>
                </a:gridCol>
                <a:gridCol w="1161143">
                  <a:extLst>
                    <a:ext uri="{9D8B030D-6E8A-4147-A177-3AD203B41FA5}">
                      <a16:colId xmlns:a16="http://schemas.microsoft.com/office/drawing/2014/main" val="2100683810"/>
                    </a:ext>
                  </a:extLst>
                </a:gridCol>
                <a:gridCol w="1161143">
                  <a:extLst>
                    <a:ext uri="{9D8B030D-6E8A-4147-A177-3AD203B41FA5}">
                      <a16:colId xmlns:a16="http://schemas.microsoft.com/office/drawing/2014/main" val="658516465"/>
                    </a:ext>
                  </a:extLst>
                </a:gridCol>
              </a:tblGrid>
              <a:tr h="494453">
                <a:tc>
                  <a:txBody>
                    <a:bodyPr/>
                    <a:lstStyle/>
                    <a:p>
                      <a:pPr algn="ctr"/>
                      <a:endParaRPr lang="es-ES" sz="2400" dirty="0"/>
                    </a:p>
                  </a:txBody>
                  <a:tcPr marL="121920" marR="121920" marT="60960" marB="60960" anchor="ctr">
                    <a:solidFill>
                      <a:schemeClr val="accent1"/>
                    </a:solidFill>
                  </a:tcPr>
                </a:tc>
                <a:tc>
                  <a:txBody>
                    <a:bodyPr/>
                    <a:lstStyle/>
                    <a:p>
                      <a:pPr algn="ctr"/>
                      <a:r>
                        <a:rPr lang="es-ES" sz="1500" dirty="0"/>
                        <a:t>HTA</a:t>
                      </a:r>
                    </a:p>
                  </a:txBody>
                  <a:tcPr marL="121920" marR="121920" marT="60960" marB="60960" anchor="ctr"/>
                </a:tc>
                <a:tc>
                  <a:txBody>
                    <a:bodyPr/>
                    <a:lstStyle/>
                    <a:p>
                      <a:pPr algn="ctr"/>
                      <a:r>
                        <a:rPr lang="es-ES" sz="1500" dirty="0"/>
                        <a:t>DISLIP</a:t>
                      </a:r>
                    </a:p>
                  </a:txBody>
                  <a:tcPr marL="121920" marR="121920" marT="60960" marB="60960" anchor="ctr"/>
                </a:tc>
                <a:tc>
                  <a:txBody>
                    <a:bodyPr/>
                    <a:lstStyle/>
                    <a:p>
                      <a:pPr algn="ctr"/>
                      <a:r>
                        <a:rPr lang="es-ES" sz="1500" dirty="0"/>
                        <a:t>CVD</a:t>
                      </a:r>
                    </a:p>
                  </a:txBody>
                  <a:tcPr marL="121920" marR="121920" marT="60960" marB="60960" anchor="ctr"/>
                </a:tc>
                <a:tc>
                  <a:txBody>
                    <a:bodyPr/>
                    <a:lstStyle/>
                    <a:p>
                      <a:pPr algn="ctr"/>
                      <a:r>
                        <a:rPr lang="es-ES" sz="1500" dirty="0"/>
                        <a:t>I </a:t>
                      </a:r>
                      <a:r>
                        <a:rPr lang="es-ES" sz="1500" dirty="0" err="1"/>
                        <a:t>Card</a:t>
                      </a:r>
                      <a:endParaRPr lang="es-ES" sz="1500" dirty="0"/>
                    </a:p>
                  </a:txBody>
                  <a:tcPr marL="121920" marR="121920" marT="60960" marB="60960" anchor="ctr"/>
                </a:tc>
                <a:tc>
                  <a:txBody>
                    <a:bodyPr/>
                    <a:lstStyle/>
                    <a:p>
                      <a:pPr algn="ctr"/>
                      <a:r>
                        <a:rPr lang="es-ES" sz="1500" dirty="0"/>
                        <a:t>I Renal</a:t>
                      </a:r>
                    </a:p>
                  </a:txBody>
                  <a:tcPr marL="121920" marR="121920" marT="60960" marB="60960" anchor="ctr"/>
                </a:tc>
                <a:tc>
                  <a:txBody>
                    <a:bodyPr/>
                    <a:lstStyle/>
                    <a:p>
                      <a:pPr algn="ctr"/>
                      <a:r>
                        <a:rPr lang="es-ES" sz="1500" dirty="0"/>
                        <a:t>Obesidad</a:t>
                      </a:r>
                    </a:p>
                  </a:txBody>
                  <a:tcPr marL="121920" marR="121920" marT="60960" marB="60960" anchor="ctr"/>
                </a:tc>
                <a:extLst>
                  <a:ext uri="{0D108BD9-81ED-4DB2-BD59-A6C34878D82A}">
                    <a16:rowId xmlns:a16="http://schemas.microsoft.com/office/drawing/2014/main" val="2449073442"/>
                  </a:ext>
                </a:extLst>
              </a:tr>
              <a:tr h="494453">
                <a:tc>
                  <a:txBody>
                    <a:bodyPr/>
                    <a:lstStyle/>
                    <a:p>
                      <a:pPr algn="ctr"/>
                      <a:r>
                        <a:rPr lang="es-ES" sz="1500" b="1" dirty="0">
                          <a:solidFill>
                            <a:schemeClr val="bg1"/>
                          </a:solidFill>
                        </a:rPr>
                        <a:t>HTA</a:t>
                      </a:r>
                    </a:p>
                  </a:txBody>
                  <a:tcPr marL="121920" marR="121920" marT="60960" marB="60960" anchor="ctr">
                    <a:solidFill>
                      <a:schemeClr val="accent1"/>
                    </a:solidFill>
                  </a:tcPr>
                </a:tc>
                <a:tc>
                  <a:txBody>
                    <a:bodyPr/>
                    <a:lstStyle/>
                    <a:p>
                      <a:pPr algn="ctr"/>
                      <a:r>
                        <a:rPr lang="es-ES" sz="2400" dirty="0">
                          <a:solidFill>
                            <a:schemeClr val="bg1"/>
                          </a:solidFill>
                        </a:rPr>
                        <a:t>72%</a:t>
                      </a:r>
                    </a:p>
                  </a:txBody>
                  <a:tcPr marL="121920" marR="121920" marT="60960" marB="60960" anchor="ctr">
                    <a:solidFill>
                      <a:schemeClr val="accent1">
                        <a:lumMod val="50000"/>
                        <a:lumOff val="50000"/>
                      </a:schemeClr>
                    </a:solidFill>
                  </a:tcPr>
                </a:tc>
                <a:tc>
                  <a:txBody>
                    <a:bodyPr/>
                    <a:lstStyle/>
                    <a:p>
                      <a:pPr algn="ctr"/>
                      <a:r>
                        <a:rPr lang="es-ES" sz="2400" dirty="0"/>
                        <a:t>45%</a:t>
                      </a:r>
                    </a:p>
                  </a:txBody>
                  <a:tcPr marL="121920" marR="121920" marT="60960" marB="60960" anchor="ctr">
                    <a:solidFill>
                      <a:schemeClr val="accent1">
                        <a:lumMod val="10000"/>
                        <a:lumOff val="90000"/>
                      </a:schemeClr>
                    </a:solidFill>
                  </a:tcPr>
                </a:tc>
                <a:tc>
                  <a:txBody>
                    <a:bodyPr/>
                    <a:lstStyle/>
                    <a:p>
                      <a:pPr algn="ctr"/>
                      <a:r>
                        <a:rPr lang="es-ES" sz="2400" dirty="0"/>
                        <a:t>19%</a:t>
                      </a:r>
                    </a:p>
                  </a:txBody>
                  <a:tcPr marL="121920" marR="121920" marT="60960" marB="60960" anchor="ctr">
                    <a:solidFill>
                      <a:schemeClr val="accent1">
                        <a:lumMod val="10000"/>
                        <a:lumOff val="90000"/>
                      </a:schemeClr>
                    </a:solidFill>
                  </a:tcPr>
                </a:tc>
                <a:tc>
                  <a:txBody>
                    <a:bodyPr/>
                    <a:lstStyle/>
                    <a:p>
                      <a:pPr algn="ctr"/>
                      <a:r>
                        <a:rPr lang="es-ES" sz="2400" dirty="0"/>
                        <a:t>6%</a:t>
                      </a:r>
                    </a:p>
                  </a:txBody>
                  <a:tcPr marL="121920" marR="121920" marT="60960" marB="60960" anchor="ctr">
                    <a:solidFill>
                      <a:schemeClr val="accent1">
                        <a:lumMod val="10000"/>
                        <a:lumOff val="90000"/>
                      </a:schemeClr>
                    </a:solidFill>
                  </a:tcPr>
                </a:tc>
                <a:tc>
                  <a:txBody>
                    <a:bodyPr/>
                    <a:lstStyle/>
                    <a:p>
                      <a:pPr algn="ctr"/>
                      <a:r>
                        <a:rPr lang="es-ES" sz="2400" dirty="0"/>
                        <a:t>25%</a:t>
                      </a:r>
                    </a:p>
                  </a:txBody>
                  <a:tcPr marL="121920" marR="121920" marT="60960" marB="60960" anchor="ctr">
                    <a:solidFill>
                      <a:schemeClr val="accent1">
                        <a:lumMod val="10000"/>
                        <a:lumOff val="90000"/>
                      </a:schemeClr>
                    </a:solidFill>
                  </a:tcPr>
                </a:tc>
                <a:tc>
                  <a:txBody>
                    <a:bodyPr/>
                    <a:lstStyle/>
                    <a:p>
                      <a:pPr algn="ctr"/>
                      <a:r>
                        <a:rPr lang="es-ES" sz="2400" dirty="0"/>
                        <a:t>35%</a:t>
                      </a:r>
                    </a:p>
                  </a:txBody>
                  <a:tcPr marL="121920" marR="121920" marT="60960" marB="60960" anchor="ctr">
                    <a:solidFill>
                      <a:schemeClr val="accent1">
                        <a:lumMod val="10000"/>
                        <a:lumOff val="90000"/>
                      </a:schemeClr>
                    </a:solidFill>
                  </a:tcPr>
                </a:tc>
                <a:extLst>
                  <a:ext uri="{0D108BD9-81ED-4DB2-BD59-A6C34878D82A}">
                    <a16:rowId xmlns:a16="http://schemas.microsoft.com/office/drawing/2014/main" val="1393138040"/>
                  </a:ext>
                </a:extLst>
              </a:tr>
              <a:tr h="494453">
                <a:tc>
                  <a:txBody>
                    <a:bodyPr/>
                    <a:lstStyle/>
                    <a:p>
                      <a:pPr algn="ctr"/>
                      <a:r>
                        <a:rPr lang="es-ES" sz="1500" b="1" dirty="0">
                          <a:solidFill>
                            <a:schemeClr val="bg1"/>
                          </a:solidFill>
                        </a:rPr>
                        <a:t>DISLIP</a:t>
                      </a:r>
                    </a:p>
                  </a:txBody>
                  <a:tcPr marL="121920" marR="121920" marT="60960" marB="60960" anchor="ctr">
                    <a:solidFill>
                      <a:schemeClr val="accent1"/>
                    </a:solidFill>
                  </a:tcPr>
                </a:tc>
                <a:tc>
                  <a:txBody>
                    <a:bodyPr/>
                    <a:lstStyle/>
                    <a:p>
                      <a:pPr algn="ctr"/>
                      <a:endParaRPr lang="es-ES" sz="2400" dirty="0"/>
                    </a:p>
                  </a:txBody>
                  <a:tcPr marL="121920" marR="121920" marT="60960" marB="60960" anchor="ctr"/>
                </a:tc>
                <a:tc>
                  <a:txBody>
                    <a:bodyPr/>
                    <a:lstStyle/>
                    <a:p>
                      <a:pPr algn="ctr"/>
                      <a:r>
                        <a:rPr lang="es-ES" sz="2400" dirty="0">
                          <a:solidFill>
                            <a:schemeClr val="bg1"/>
                          </a:solidFill>
                        </a:rPr>
                        <a:t>60%</a:t>
                      </a:r>
                    </a:p>
                  </a:txBody>
                  <a:tcPr marL="121920" marR="121920" marT="60960" marB="60960" anchor="ctr">
                    <a:solidFill>
                      <a:schemeClr val="accent1">
                        <a:lumMod val="50000"/>
                        <a:lumOff val="50000"/>
                      </a:schemeClr>
                    </a:solidFill>
                  </a:tcPr>
                </a:tc>
                <a:tc>
                  <a:txBody>
                    <a:bodyPr/>
                    <a:lstStyle/>
                    <a:p>
                      <a:pPr algn="ctr"/>
                      <a:r>
                        <a:rPr lang="es-ES" sz="2400" dirty="0"/>
                        <a:t>15%</a:t>
                      </a:r>
                    </a:p>
                  </a:txBody>
                  <a:tcPr marL="121920" marR="121920" marT="60960" marB="60960" anchor="ctr">
                    <a:solidFill>
                      <a:schemeClr val="accent1">
                        <a:lumMod val="10000"/>
                        <a:lumOff val="90000"/>
                      </a:schemeClr>
                    </a:solidFill>
                  </a:tcPr>
                </a:tc>
                <a:tc>
                  <a:txBody>
                    <a:bodyPr/>
                    <a:lstStyle/>
                    <a:p>
                      <a:pPr algn="ctr"/>
                      <a:r>
                        <a:rPr lang="es-ES" sz="2400" dirty="0"/>
                        <a:t>4%</a:t>
                      </a:r>
                    </a:p>
                  </a:txBody>
                  <a:tcPr marL="121920" marR="121920" marT="60960" marB="60960" anchor="ctr">
                    <a:solidFill>
                      <a:schemeClr val="accent1">
                        <a:lumMod val="10000"/>
                        <a:lumOff val="90000"/>
                      </a:schemeClr>
                    </a:solidFill>
                  </a:tcPr>
                </a:tc>
                <a:tc>
                  <a:txBody>
                    <a:bodyPr/>
                    <a:lstStyle/>
                    <a:p>
                      <a:pPr algn="ctr"/>
                      <a:r>
                        <a:rPr lang="es-ES" sz="2400" dirty="0"/>
                        <a:t>18%</a:t>
                      </a:r>
                    </a:p>
                  </a:txBody>
                  <a:tcPr marL="121920" marR="121920" marT="60960" marB="60960" anchor="ctr">
                    <a:solidFill>
                      <a:schemeClr val="accent1">
                        <a:lumMod val="10000"/>
                        <a:lumOff val="90000"/>
                      </a:schemeClr>
                    </a:solidFill>
                  </a:tcPr>
                </a:tc>
                <a:tc>
                  <a:txBody>
                    <a:bodyPr/>
                    <a:lstStyle/>
                    <a:p>
                      <a:pPr algn="ctr"/>
                      <a:r>
                        <a:rPr lang="es-ES" sz="2400" dirty="0"/>
                        <a:t>28%</a:t>
                      </a:r>
                    </a:p>
                  </a:txBody>
                  <a:tcPr marL="121920" marR="121920" marT="60960" marB="60960" anchor="ctr">
                    <a:solidFill>
                      <a:schemeClr val="accent1">
                        <a:lumMod val="10000"/>
                        <a:lumOff val="90000"/>
                      </a:schemeClr>
                    </a:solidFill>
                  </a:tcPr>
                </a:tc>
                <a:extLst>
                  <a:ext uri="{0D108BD9-81ED-4DB2-BD59-A6C34878D82A}">
                    <a16:rowId xmlns:a16="http://schemas.microsoft.com/office/drawing/2014/main" val="1746069920"/>
                  </a:ext>
                </a:extLst>
              </a:tr>
              <a:tr h="494453">
                <a:tc>
                  <a:txBody>
                    <a:bodyPr/>
                    <a:lstStyle/>
                    <a:p>
                      <a:pPr algn="ctr"/>
                      <a:r>
                        <a:rPr lang="es-ES" sz="1500" b="1" dirty="0">
                          <a:solidFill>
                            <a:schemeClr val="bg1"/>
                          </a:solidFill>
                        </a:rPr>
                        <a:t>CVD</a:t>
                      </a:r>
                    </a:p>
                  </a:txBody>
                  <a:tcPr marL="121920" marR="121920" marT="60960" marB="60960" anchor="ctr">
                    <a:solidFill>
                      <a:schemeClr val="accent1"/>
                    </a:solidFill>
                  </a:tcPr>
                </a:tc>
                <a:tc>
                  <a:txBody>
                    <a:bodyPr/>
                    <a:lstStyle/>
                    <a:p>
                      <a:pPr algn="ctr"/>
                      <a:endParaRPr lang="es-ES" sz="2400"/>
                    </a:p>
                  </a:txBody>
                  <a:tcPr marL="121920" marR="121920" marT="60960" marB="60960" anchor="ctr"/>
                </a:tc>
                <a:tc>
                  <a:txBody>
                    <a:bodyPr/>
                    <a:lstStyle/>
                    <a:p>
                      <a:pPr algn="ctr"/>
                      <a:endParaRPr lang="es-ES" sz="2400"/>
                    </a:p>
                  </a:txBody>
                  <a:tcPr marL="121920" marR="121920" marT="60960" marB="60960" anchor="ctr"/>
                </a:tc>
                <a:tc>
                  <a:txBody>
                    <a:bodyPr/>
                    <a:lstStyle/>
                    <a:p>
                      <a:pPr algn="ctr"/>
                      <a:r>
                        <a:rPr lang="es-ES" sz="2400" dirty="0">
                          <a:solidFill>
                            <a:schemeClr val="bg1"/>
                          </a:solidFill>
                        </a:rPr>
                        <a:t>23%</a:t>
                      </a:r>
                    </a:p>
                  </a:txBody>
                  <a:tcPr marL="121920" marR="121920" marT="60960" marB="60960" anchor="ctr">
                    <a:solidFill>
                      <a:schemeClr val="accent1">
                        <a:lumMod val="50000"/>
                        <a:lumOff val="50000"/>
                      </a:schemeClr>
                    </a:solidFill>
                  </a:tcPr>
                </a:tc>
                <a:tc>
                  <a:txBody>
                    <a:bodyPr/>
                    <a:lstStyle/>
                    <a:p>
                      <a:pPr algn="ctr"/>
                      <a:r>
                        <a:rPr lang="es-ES" sz="2400" dirty="0"/>
                        <a:t>4%</a:t>
                      </a:r>
                    </a:p>
                  </a:txBody>
                  <a:tcPr marL="121920" marR="121920" marT="60960" marB="60960" anchor="ctr">
                    <a:solidFill>
                      <a:schemeClr val="accent1">
                        <a:lumMod val="10000"/>
                        <a:lumOff val="90000"/>
                      </a:schemeClr>
                    </a:solidFill>
                  </a:tcPr>
                </a:tc>
                <a:tc>
                  <a:txBody>
                    <a:bodyPr/>
                    <a:lstStyle/>
                    <a:p>
                      <a:pPr algn="ctr"/>
                      <a:r>
                        <a:rPr lang="es-ES" sz="2400" dirty="0"/>
                        <a:t>10%</a:t>
                      </a:r>
                    </a:p>
                  </a:txBody>
                  <a:tcPr marL="121920" marR="121920" marT="60960" marB="60960" anchor="ctr">
                    <a:solidFill>
                      <a:schemeClr val="accent1">
                        <a:lumMod val="10000"/>
                        <a:lumOff val="90000"/>
                      </a:schemeClr>
                    </a:solidFill>
                  </a:tcPr>
                </a:tc>
                <a:tc>
                  <a:txBody>
                    <a:bodyPr/>
                    <a:lstStyle/>
                    <a:p>
                      <a:pPr algn="ctr"/>
                      <a:r>
                        <a:rPr lang="es-ES" sz="2400" dirty="0"/>
                        <a:t>9%</a:t>
                      </a:r>
                    </a:p>
                  </a:txBody>
                  <a:tcPr marL="121920" marR="121920" marT="60960" marB="60960" anchor="ctr">
                    <a:solidFill>
                      <a:schemeClr val="accent1">
                        <a:lumMod val="10000"/>
                        <a:lumOff val="90000"/>
                      </a:schemeClr>
                    </a:solidFill>
                  </a:tcPr>
                </a:tc>
                <a:extLst>
                  <a:ext uri="{0D108BD9-81ED-4DB2-BD59-A6C34878D82A}">
                    <a16:rowId xmlns:a16="http://schemas.microsoft.com/office/drawing/2014/main" val="2955451844"/>
                  </a:ext>
                </a:extLst>
              </a:tr>
              <a:tr h="494453">
                <a:tc>
                  <a:txBody>
                    <a:bodyPr/>
                    <a:lstStyle/>
                    <a:p>
                      <a:pPr algn="ctr"/>
                      <a:r>
                        <a:rPr lang="es-ES" sz="1500" b="1" dirty="0">
                          <a:solidFill>
                            <a:schemeClr val="bg1"/>
                          </a:solidFill>
                        </a:rPr>
                        <a:t>I </a:t>
                      </a:r>
                      <a:r>
                        <a:rPr lang="es-ES" sz="1500" b="1" dirty="0" err="1">
                          <a:solidFill>
                            <a:schemeClr val="bg1"/>
                          </a:solidFill>
                        </a:rPr>
                        <a:t>Card</a:t>
                      </a:r>
                      <a:endParaRPr lang="es-ES" sz="1500" b="1" dirty="0">
                        <a:solidFill>
                          <a:schemeClr val="bg1"/>
                        </a:solidFill>
                      </a:endParaRPr>
                    </a:p>
                  </a:txBody>
                  <a:tcPr marL="121920" marR="121920" marT="60960" marB="60960" anchor="ctr">
                    <a:solidFill>
                      <a:schemeClr val="accent1"/>
                    </a:solidFill>
                  </a:tcPr>
                </a:tc>
                <a:tc>
                  <a:txBody>
                    <a:bodyPr/>
                    <a:lstStyle/>
                    <a:p>
                      <a:pPr algn="ctr"/>
                      <a:endParaRPr lang="es-ES" sz="2400" dirty="0"/>
                    </a:p>
                  </a:txBody>
                  <a:tcPr marL="121920" marR="121920" marT="60960" marB="60960" anchor="ctr"/>
                </a:tc>
                <a:tc>
                  <a:txBody>
                    <a:bodyPr/>
                    <a:lstStyle/>
                    <a:p>
                      <a:pPr algn="ctr"/>
                      <a:endParaRPr lang="es-ES" sz="2400" dirty="0"/>
                    </a:p>
                  </a:txBody>
                  <a:tcPr marL="121920" marR="121920" marT="60960" marB="60960" anchor="ctr"/>
                </a:tc>
                <a:tc>
                  <a:txBody>
                    <a:bodyPr/>
                    <a:lstStyle/>
                    <a:p>
                      <a:pPr algn="ctr"/>
                      <a:endParaRPr lang="es-ES" sz="2400" dirty="0"/>
                    </a:p>
                  </a:txBody>
                  <a:tcPr marL="121920" marR="121920" marT="60960" marB="60960" anchor="ctr"/>
                </a:tc>
                <a:tc>
                  <a:txBody>
                    <a:bodyPr/>
                    <a:lstStyle/>
                    <a:p>
                      <a:pPr algn="ctr"/>
                      <a:r>
                        <a:rPr lang="es-ES" sz="2400" dirty="0">
                          <a:solidFill>
                            <a:schemeClr val="bg1"/>
                          </a:solidFill>
                        </a:rPr>
                        <a:t>7%</a:t>
                      </a:r>
                    </a:p>
                  </a:txBody>
                  <a:tcPr marL="121920" marR="121920" marT="60960" marB="60960" anchor="ctr">
                    <a:solidFill>
                      <a:schemeClr val="accent1">
                        <a:lumMod val="50000"/>
                        <a:lumOff val="50000"/>
                      </a:schemeClr>
                    </a:solidFill>
                  </a:tcPr>
                </a:tc>
                <a:tc>
                  <a:txBody>
                    <a:bodyPr/>
                    <a:lstStyle/>
                    <a:p>
                      <a:pPr algn="ctr"/>
                      <a:r>
                        <a:rPr lang="es-ES" sz="2400" dirty="0"/>
                        <a:t>5%</a:t>
                      </a:r>
                    </a:p>
                  </a:txBody>
                  <a:tcPr marL="121920" marR="121920" marT="60960" marB="60960" anchor="ctr">
                    <a:solidFill>
                      <a:schemeClr val="accent1">
                        <a:lumMod val="10000"/>
                        <a:lumOff val="90000"/>
                      </a:schemeClr>
                    </a:solidFill>
                  </a:tcPr>
                </a:tc>
                <a:tc>
                  <a:txBody>
                    <a:bodyPr/>
                    <a:lstStyle/>
                    <a:p>
                      <a:pPr algn="ctr"/>
                      <a:r>
                        <a:rPr lang="es-ES" sz="2400" dirty="0"/>
                        <a:t>4%</a:t>
                      </a:r>
                    </a:p>
                  </a:txBody>
                  <a:tcPr marL="121920" marR="121920" marT="60960" marB="60960" anchor="ctr">
                    <a:solidFill>
                      <a:schemeClr val="accent1">
                        <a:lumMod val="10000"/>
                        <a:lumOff val="90000"/>
                      </a:schemeClr>
                    </a:solidFill>
                  </a:tcPr>
                </a:tc>
                <a:extLst>
                  <a:ext uri="{0D108BD9-81ED-4DB2-BD59-A6C34878D82A}">
                    <a16:rowId xmlns:a16="http://schemas.microsoft.com/office/drawing/2014/main" val="2765242337"/>
                  </a:ext>
                </a:extLst>
              </a:tr>
              <a:tr h="494453">
                <a:tc>
                  <a:txBody>
                    <a:bodyPr/>
                    <a:lstStyle/>
                    <a:p>
                      <a:pPr algn="ctr"/>
                      <a:r>
                        <a:rPr lang="es-ES" sz="1500" b="1" dirty="0">
                          <a:solidFill>
                            <a:schemeClr val="bg1"/>
                          </a:solidFill>
                        </a:rPr>
                        <a:t>I Renal</a:t>
                      </a:r>
                    </a:p>
                  </a:txBody>
                  <a:tcPr marL="121920" marR="121920" marT="60960" marB="60960" anchor="ctr">
                    <a:solidFill>
                      <a:schemeClr val="accent1"/>
                    </a:solidFill>
                  </a:tcPr>
                </a:tc>
                <a:tc>
                  <a:txBody>
                    <a:bodyPr/>
                    <a:lstStyle/>
                    <a:p>
                      <a:pPr algn="ctr"/>
                      <a:endParaRPr lang="es-ES" sz="2400" dirty="0"/>
                    </a:p>
                  </a:txBody>
                  <a:tcPr marL="121920" marR="121920" marT="60960" marB="60960" anchor="ctr"/>
                </a:tc>
                <a:tc>
                  <a:txBody>
                    <a:bodyPr/>
                    <a:lstStyle/>
                    <a:p>
                      <a:pPr algn="ctr"/>
                      <a:endParaRPr lang="es-ES" sz="2400" dirty="0"/>
                    </a:p>
                  </a:txBody>
                  <a:tcPr marL="121920" marR="121920" marT="60960" marB="60960" anchor="ctr"/>
                </a:tc>
                <a:tc>
                  <a:txBody>
                    <a:bodyPr/>
                    <a:lstStyle/>
                    <a:p>
                      <a:pPr algn="ctr"/>
                      <a:endParaRPr lang="es-ES" sz="2400" dirty="0"/>
                    </a:p>
                  </a:txBody>
                  <a:tcPr marL="121920" marR="121920" marT="60960" marB="60960" anchor="ctr"/>
                </a:tc>
                <a:tc>
                  <a:txBody>
                    <a:bodyPr/>
                    <a:lstStyle/>
                    <a:p>
                      <a:pPr algn="ctr"/>
                      <a:endParaRPr lang="es-ES" sz="2400" dirty="0"/>
                    </a:p>
                  </a:txBody>
                  <a:tcPr marL="121920" marR="121920" marT="60960" marB="60960" anchor="ctr"/>
                </a:tc>
                <a:tc>
                  <a:txBody>
                    <a:bodyPr/>
                    <a:lstStyle/>
                    <a:p>
                      <a:pPr algn="ctr"/>
                      <a:r>
                        <a:rPr lang="es-ES" sz="2400" dirty="0">
                          <a:solidFill>
                            <a:schemeClr val="bg1"/>
                          </a:solidFill>
                        </a:rPr>
                        <a:t>28%</a:t>
                      </a:r>
                    </a:p>
                  </a:txBody>
                  <a:tcPr marL="121920" marR="121920" marT="60960" marB="60960" anchor="ctr">
                    <a:solidFill>
                      <a:schemeClr val="accent1">
                        <a:lumMod val="50000"/>
                        <a:lumOff val="50000"/>
                      </a:schemeClr>
                    </a:solidFill>
                  </a:tcPr>
                </a:tc>
                <a:tc>
                  <a:txBody>
                    <a:bodyPr/>
                    <a:lstStyle/>
                    <a:p>
                      <a:pPr algn="ctr"/>
                      <a:r>
                        <a:rPr lang="es-ES" sz="2400" dirty="0"/>
                        <a:t>11%</a:t>
                      </a:r>
                    </a:p>
                  </a:txBody>
                  <a:tcPr marL="121920" marR="121920" marT="60960" marB="60960" anchor="ctr">
                    <a:solidFill>
                      <a:schemeClr val="accent1">
                        <a:lumMod val="10000"/>
                        <a:lumOff val="90000"/>
                      </a:schemeClr>
                    </a:solidFill>
                  </a:tcPr>
                </a:tc>
                <a:extLst>
                  <a:ext uri="{0D108BD9-81ED-4DB2-BD59-A6C34878D82A}">
                    <a16:rowId xmlns:a16="http://schemas.microsoft.com/office/drawing/2014/main" val="1083408065"/>
                  </a:ext>
                </a:extLst>
              </a:tr>
              <a:tr h="494453">
                <a:tc>
                  <a:txBody>
                    <a:bodyPr/>
                    <a:lstStyle/>
                    <a:p>
                      <a:pPr algn="ctr"/>
                      <a:r>
                        <a:rPr lang="es-ES" sz="1500" b="1" dirty="0">
                          <a:solidFill>
                            <a:schemeClr val="bg1"/>
                          </a:solidFill>
                        </a:rPr>
                        <a:t>Obesidad</a:t>
                      </a:r>
                    </a:p>
                  </a:txBody>
                  <a:tcPr marL="121920" marR="121920" marT="60960" marB="60960" anchor="ctr">
                    <a:solidFill>
                      <a:schemeClr val="accent1"/>
                    </a:solidFill>
                  </a:tcPr>
                </a:tc>
                <a:tc>
                  <a:txBody>
                    <a:bodyPr/>
                    <a:lstStyle/>
                    <a:p>
                      <a:pPr algn="ctr"/>
                      <a:endParaRPr lang="es-ES" sz="2400" dirty="0"/>
                    </a:p>
                  </a:txBody>
                  <a:tcPr marL="121920" marR="121920" marT="60960" marB="60960" anchor="ctr"/>
                </a:tc>
                <a:tc>
                  <a:txBody>
                    <a:bodyPr/>
                    <a:lstStyle/>
                    <a:p>
                      <a:pPr algn="ctr"/>
                      <a:endParaRPr lang="es-ES" sz="2400" dirty="0"/>
                    </a:p>
                  </a:txBody>
                  <a:tcPr marL="121920" marR="121920" marT="60960" marB="60960" anchor="ctr"/>
                </a:tc>
                <a:tc>
                  <a:txBody>
                    <a:bodyPr/>
                    <a:lstStyle/>
                    <a:p>
                      <a:pPr algn="ctr"/>
                      <a:endParaRPr lang="es-ES" sz="2400" dirty="0"/>
                    </a:p>
                  </a:txBody>
                  <a:tcPr marL="121920" marR="121920" marT="60960" marB="60960" anchor="ctr"/>
                </a:tc>
                <a:tc>
                  <a:txBody>
                    <a:bodyPr/>
                    <a:lstStyle/>
                    <a:p>
                      <a:pPr algn="ctr"/>
                      <a:endParaRPr lang="es-ES" sz="2400" dirty="0"/>
                    </a:p>
                  </a:txBody>
                  <a:tcPr marL="121920" marR="121920" marT="60960" marB="60960" anchor="ctr"/>
                </a:tc>
                <a:tc>
                  <a:txBody>
                    <a:bodyPr/>
                    <a:lstStyle/>
                    <a:p>
                      <a:pPr algn="ctr"/>
                      <a:endParaRPr lang="es-ES" sz="2400" dirty="0"/>
                    </a:p>
                  </a:txBody>
                  <a:tcPr marL="121920" marR="121920" marT="60960" marB="60960" anchor="ctr"/>
                </a:tc>
                <a:tc>
                  <a:txBody>
                    <a:bodyPr/>
                    <a:lstStyle/>
                    <a:p>
                      <a:pPr algn="ctr"/>
                      <a:r>
                        <a:rPr lang="es-ES" sz="2400" dirty="0">
                          <a:solidFill>
                            <a:schemeClr val="bg1"/>
                          </a:solidFill>
                        </a:rPr>
                        <a:t>45%</a:t>
                      </a:r>
                    </a:p>
                  </a:txBody>
                  <a:tcPr marL="121920" marR="121920" marT="60960" marB="60960" anchor="ctr">
                    <a:solidFill>
                      <a:schemeClr val="accent1">
                        <a:lumMod val="50000"/>
                        <a:lumOff val="50000"/>
                      </a:schemeClr>
                    </a:solidFill>
                  </a:tcPr>
                </a:tc>
                <a:extLst>
                  <a:ext uri="{0D108BD9-81ED-4DB2-BD59-A6C34878D82A}">
                    <a16:rowId xmlns:a16="http://schemas.microsoft.com/office/drawing/2014/main" val="1967191766"/>
                  </a:ext>
                </a:extLst>
              </a:tr>
            </a:tbl>
          </a:graphicData>
        </a:graphic>
      </p:graphicFrame>
      <p:sp>
        <p:nvSpPr>
          <p:cNvPr id="14" name="CuadroTexto 2">
            <a:extLst>
              <a:ext uri="{FF2B5EF4-FFF2-40B4-BE49-F238E27FC236}">
                <a16:creationId xmlns:a16="http://schemas.microsoft.com/office/drawing/2014/main" id="{83FBEEC7-07D0-FB15-9758-039BCA0902DE}"/>
              </a:ext>
            </a:extLst>
          </p:cNvPr>
          <p:cNvSpPr txBox="1"/>
          <p:nvPr/>
        </p:nvSpPr>
        <p:spPr>
          <a:xfrm>
            <a:off x="887085" y="1997087"/>
            <a:ext cx="1741182" cy="584775"/>
          </a:xfrm>
          <a:prstGeom prst="rect">
            <a:avLst/>
          </a:prstGeom>
          <a:noFill/>
        </p:spPr>
        <p:txBody>
          <a:bodyPr wrap="none" rtlCol="0">
            <a:spAutoFit/>
          </a:bodyPr>
          <a:lstStyle/>
          <a:p>
            <a:r>
              <a:rPr lang="es-ES" sz="1600" b="1" dirty="0">
                <a:solidFill>
                  <a:srgbClr val="6F6F6F"/>
                </a:solidFill>
              </a:rPr>
              <a:t>N= 373.185 DM2</a:t>
            </a:r>
          </a:p>
          <a:p>
            <a:r>
              <a:rPr lang="es-ES" sz="1600" b="1" dirty="0">
                <a:solidFill>
                  <a:srgbClr val="6F6F6F"/>
                </a:solidFill>
              </a:rPr>
              <a:t>(año 2017)</a:t>
            </a:r>
          </a:p>
        </p:txBody>
      </p:sp>
      <p:sp>
        <p:nvSpPr>
          <p:cNvPr id="15" name="CuadroTexto 7">
            <a:extLst>
              <a:ext uri="{FF2B5EF4-FFF2-40B4-BE49-F238E27FC236}">
                <a16:creationId xmlns:a16="http://schemas.microsoft.com/office/drawing/2014/main" id="{FDBADF89-4FCC-ACC5-F878-2AD86CB36B9D}"/>
              </a:ext>
            </a:extLst>
          </p:cNvPr>
          <p:cNvSpPr txBox="1"/>
          <p:nvPr/>
        </p:nvSpPr>
        <p:spPr>
          <a:xfrm>
            <a:off x="675331" y="3103869"/>
            <a:ext cx="1952936" cy="2226700"/>
          </a:xfrm>
          <a:prstGeom prst="rect">
            <a:avLst/>
          </a:prstGeom>
          <a:solidFill>
            <a:schemeClr val="accent2">
              <a:lumMod val="20000"/>
              <a:lumOff val="80000"/>
            </a:schemeClr>
          </a:solidFill>
          <a:ln w="73025">
            <a:solidFill>
              <a:srgbClr val="C00000"/>
            </a:solidFill>
          </a:ln>
        </p:spPr>
        <p:txBody>
          <a:bodyPr wrap="square" rtlCol="0">
            <a:spAutoFit/>
          </a:bodyPr>
          <a:lstStyle/>
          <a:p>
            <a:r>
              <a:rPr lang="es-ES" sz="1467" dirty="0">
                <a:solidFill>
                  <a:srgbClr val="002855"/>
                </a:solidFill>
              </a:rPr>
              <a:t>Edad media: 70,3 años</a:t>
            </a:r>
          </a:p>
          <a:p>
            <a:r>
              <a:rPr lang="es-ES" sz="1467" dirty="0">
                <a:solidFill>
                  <a:srgbClr val="002855"/>
                </a:solidFill>
              </a:rPr>
              <a:t>55% hombres</a:t>
            </a:r>
          </a:p>
          <a:p>
            <a:r>
              <a:rPr lang="es-ES" sz="1467" dirty="0">
                <a:solidFill>
                  <a:srgbClr val="002855"/>
                </a:solidFill>
              </a:rPr>
              <a:t>Años Dm2: 8,7 años</a:t>
            </a:r>
          </a:p>
          <a:p>
            <a:r>
              <a:rPr lang="es-ES" sz="1467" dirty="0">
                <a:solidFill>
                  <a:srgbClr val="002855"/>
                </a:solidFill>
              </a:rPr>
              <a:t>HbA1c 7,12%</a:t>
            </a:r>
          </a:p>
          <a:p>
            <a:r>
              <a:rPr lang="es-ES" sz="1467" dirty="0">
                <a:solidFill>
                  <a:srgbClr val="002855"/>
                </a:solidFill>
              </a:rPr>
              <a:t>PA: 133/75 </a:t>
            </a:r>
            <a:r>
              <a:rPr lang="es-ES" sz="1467" dirty="0" err="1">
                <a:solidFill>
                  <a:srgbClr val="002855"/>
                </a:solidFill>
              </a:rPr>
              <a:t>mmHg</a:t>
            </a:r>
            <a:endParaRPr lang="es-ES" sz="1467" dirty="0">
              <a:solidFill>
                <a:srgbClr val="002855"/>
              </a:solidFill>
            </a:endParaRPr>
          </a:p>
          <a:p>
            <a:r>
              <a:rPr lang="es-ES" sz="1467" dirty="0">
                <a:solidFill>
                  <a:srgbClr val="002855"/>
                </a:solidFill>
              </a:rPr>
              <a:t>IMC:30,1 kg/m²</a:t>
            </a:r>
            <a:r>
              <a:rPr lang="es-ES" sz="2133" dirty="0">
                <a:solidFill>
                  <a:srgbClr val="002855"/>
                </a:solidFill>
              </a:rPr>
              <a:t> </a:t>
            </a:r>
          </a:p>
          <a:p>
            <a:r>
              <a:rPr lang="es-ES" sz="1467" dirty="0" err="1">
                <a:solidFill>
                  <a:srgbClr val="002855"/>
                </a:solidFill>
              </a:rPr>
              <a:t>Fge</a:t>
            </a:r>
            <a:r>
              <a:rPr lang="es-ES" sz="1467" dirty="0">
                <a:solidFill>
                  <a:srgbClr val="002855"/>
                </a:solidFill>
              </a:rPr>
              <a:t>: 72,g ml/min</a:t>
            </a:r>
          </a:p>
          <a:p>
            <a:r>
              <a:rPr lang="es-ES" sz="1467" dirty="0">
                <a:solidFill>
                  <a:srgbClr val="002855"/>
                </a:solidFill>
              </a:rPr>
              <a:t>14% fumadores</a:t>
            </a:r>
            <a:endParaRPr lang="es-ES" sz="1200" dirty="0">
              <a:solidFill>
                <a:srgbClr val="002855"/>
              </a:solidFill>
            </a:endParaRPr>
          </a:p>
        </p:txBody>
      </p:sp>
      <p:sp>
        <p:nvSpPr>
          <p:cNvPr id="16" name="Rectángulo 8">
            <a:extLst>
              <a:ext uri="{FF2B5EF4-FFF2-40B4-BE49-F238E27FC236}">
                <a16:creationId xmlns:a16="http://schemas.microsoft.com/office/drawing/2014/main" id="{BB44E439-B334-6278-09C6-1E1D8F2D0C76}"/>
              </a:ext>
            </a:extLst>
          </p:cNvPr>
          <p:cNvSpPr/>
          <p:nvPr/>
        </p:nvSpPr>
        <p:spPr>
          <a:xfrm>
            <a:off x="6618465" y="3463030"/>
            <a:ext cx="710419" cy="281557"/>
          </a:xfrm>
          <a:prstGeom prst="rect">
            <a:avLst/>
          </a:prstGeom>
          <a:noFill/>
          <a:ln w="3810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FFFF"/>
              </a:solidFill>
            </a:endParaRPr>
          </a:p>
        </p:txBody>
      </p:sp>
      <p:sp>
        <p:nvSpPr>
          <p:cNvPr id="17" name="Rectángulo 10">
            <a:extLst>
              <a:ext uri="{FF2B5EF4-FFF2-40B4-BE49-F238E27FC236}">
                <a16:creationId xmlns:a16="http://schemas.microsoft.com/office/drawing/2014/main" id="{7175446E-FEFB-BF46-6E22-FE5AA2D5D527}"/>
              </a:ext>
            </a:extLst>
          </p:cNvPr>
          <p:cNvSpPr/>
          <p:nvPr/>
        </p:nvSpPr>
        <p:spPr>
          <a:xfrm>
            <a:off x="7736186" y="3944102"/>
            <a:ext cx="710419" cy="281557"/>
          </a:xfrm>
          <a:prstGeom prst="rect">
            <a:avLst/>
          </a:prstGeom>
          <a:noFill/>
          <a:ln w="3810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FFFF"/>
              </a:solidFill>
            </a:endParaRPr>
          </a:p>
        </p:txBody>
      </p:sp>
      <p:sp>
        <p:nvSpPr>
          <p:cNvPr id="18" name="Rectángulo 11">
            <a:extLst>
              <a:ext uri="{FF2B5EF4-FFF2-40B4-BE49-F238E27FC236}">
                <a16:creationId xmlns:a16="http://schemas.microsoft.com/office/drawing/2014/main" id="{7FA693AF-1D3C-872F-1A4B-A1CD627718CA}"/>
              </a:ext>
            </a:extLst>
          </p:cNvPr>
          <p:cNvSpPr/>
          <p:nvPr/>
        </p:nvSpPr>
        <p:spPr>
          <a:xfrm>
            <a:off x="8912754" y="4431877"/>
            <a:ext cx="710419" cy="281557"/>
          </a:xfrm>
          <a:prstGeom prst="rect">
            <a:avLst/>
          </a:prstGeom>
          <a:noFill/>
          <a:ln w="3810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FFFF"/>
              </a:solidFill>
            </a:endParaRPr>
          </a:p>
        </p:txBody>
      </p:sp>
      <p:sp>
        <p:nvSpPr>
          <p:cNvPr id="19" name="CuadroTexto 13">
            <a:extLst>
              <a:ext uri="{FF2B5EF4-FFF2-40B4-BE49-F238E27FC236}">
                <a16:creationId xmlns:a16="http://schemas.microsoft.com/office/drawing/2014/main" id="{F559EF4C-C1C7-1DD2-2A56-E85EF48DA8D9}"/>
              </a:ext>
            </a:extLst>
          </p:cNvPr>
          <p:cNvSpPr txBox="1"/>
          <p:nvPr/>
        </p:nvSpPr>
        <p:spPr>
          <a:xfrm>
            <a:off x="225531" y="336600"/>
            <a:ext cx="10204704" cy="1354217"/>
          </a:xfrm>
          <a:prstGeom prst="rect">
            <a:avLst/>
          </a:prstGeom>
          <a:noFill/>
        </p:spPr>
        <p:txBody>
          <a:bodyPr wrap="square" rtlCol="0">
            <a:spAutoFit/>
          </a:bodyPr>
          <a:lstStyle/>
          <a:p>
            <a:r>
              <a:rPr lang="es-ES" sz="3200" dirty="0">
                <a:solidFill>
                  <a:srgbClr val="002060"/>
                </a:solidFill>
                <a:latin typeface="Calibri"/>
              </a:rPr>
              <a:t>COMORBILIDADES EN DIABETES TIPO 2 </a:t>
            </a:r>
          </a:p>
          <a:p>
            <a:r>
              <a:rPr lang="es-ES" sz="3200" dirty="0">
                <a:solidFill>
                  <a:prstClr val="black"/>
                </a:solidFill>
                <a:latin typeface="Calibri"/>
              </a:rPr>
              <a:t>					</a:t>
            </a:r>
            <a:r>
              <a:rPr lang="es-ES" sz="2000" dirty="0">
                <a:solidFill>
                  <a:prstClr val="black"/>
                </a:solidFill>
                <a:latin typeface="Calibri"/>
              </a:rPr>
              <a:t>SIDIAP. CATALUÑA</a:t>
            </a:r>
            <a:endParaRPr lang="es-ES" sz="3200" dirty="0">
              <a:solidFill>
                <a:prstClr val="black"/>
              </a:solidFill>
              <a:latin typeface="Calibri"/>
            </a:endParaRPr>
          </a:p>
          <a:p>
            <a:pPr algn="ctr"/>
            <a:r>
              <a:rPr lang="es-ES" dirty="0">
                <a:solidFill>
                  <a:prstClr val="black"/>
                </a:solidFill>
                <a:latin typeface="Calibri"/>
              </a:rPr>
              <a:t>	N: 373.185 PERSONAS CON DIABETES </a:t>
            </a:r>
          </a:p>
        </p:txBody>
      </p:sp>
      <p:sp>
        <p:nvSpPr>
          <p:cNvPr id="20" name="Rectángulo 3">
            <a:extLst>
              <a:ext uri="{FF2B5EF4-FFF2-40B4-BE49-F238E27FC236}">
                <a16:creationId xmlns:a16="http://schemas.microsoft.com/office/drawing/2014/main" id="{AD51FD74-B24D-77C3-0326-0FB25F6B501D}"/>
              </a:ext>
            </a:extLst>
          </p:cNvPr>
          <p:cNvSpPr/>
          <p:nvPr/>
        </p:nvSpPr>
        <p:spPr>
          <a:xfrm>
            <a:off x="238473" y="6413956"/>
            <a:ext cx="10725091" cy="215444"/>
          </a:xfrm>
          <a:prstGeom prst="rect">
            <a:avLst/>
          </a:prstGeom>
        </p:spPr>
        <p:txBody>
          <a:bodyPr wrap="square">
            <a:spAutoFit/>
          </a:bodyPr>
          <a:lstStyle/>
          <a:p>
            <a:r>
              <a:rPr lang="es-ES" sz="800" dirty="0" err="1">
                <a:solidFill>
                  <a:srgbClr val="002060"/>
                </a:solidFill>
                <a:latin typeface="Arial" panose="020B0604020202020204" pitchFamily="34" charset="0"/>
              </a:rPr>
              <a:t>Franch</a:t>
            </a:r>
            <a:r>
              <a:rPr lang="es-ES" sz="800" dirty="0">
                <a:solidFill>
                  <a:srgbClr val="002060"/>
                </a:solidFill>
                <a:latin typeface="Arial" panose="020B0604020202020204" pitchFamily="34" charset="0"/>
              </a:rPr>
              <a:t>-Nadal, J; Mata-Cases, M; Real, J; Ferreira de Campos, K; </a:t>
            </a:r>
            <a:r>
              <a:rPr lang="es-ES" sz="800" dirty="0" err="1">
                <a:solidFill>
                  <a:srgbClr val="002060"/>
                </a:solidFill>
                <a:latin typeface="Arial" panose="020B0604020202020204" pitchFamily="34" charset="0"/>
              </a:rPr>
              <a:t>Cedenilla</a:t>
            </a:r>
            <a:r>
              <a:rPr lang="es-ES" sz="800" dirty="0">
                <a:solidFill>
                  <a:srgbClr val="002060"/>
                </a:solidFill>
                <a:latin typeface="Arial" panose="020B0604020202020204" pitchFamily="34" charset="0"/>
              </a:rPr>
              <a:t>, M; Gómez, A; Mauricio, D. </a:t>
            </a:r>
            <a:r>
              <a:rPr lang="es-ES" sz="800" b="1" dirty="0" err="1">
                <a:solidFill>
                  <a:srgbClr val="002060"/>
                </a:solidFill>
                <a:latin typeface="Arial" panose="020B0604020202020204" pitchFamily="34" charset="0"/>
              </a:rPr>
              <a:t>Multiple</a:t>
            </a:r>
            <a:r>
              <a:rPr lang="es-ES" sz="800" b="1" dirty="0">
                <a:solidFill>
                  <a:srgbClr val="002060"/>
                </a:solidFill>
                <a:latin typeface="Arial" panose="020B0604020202020204" pitchFamily="34" charset="0"/>
              </a:rPr>
              <a:t> </a:t>
            </a:r>
            <a:r>
              <a:rPr lang="es-ES" sz="800" b="1" dirty="0" err="1">
                <a:solidFill>
                  <a:srgbClr val="002060"/>
                </a:solidFill>
                <a:latin typeface="Arial" panose="020B0604020202020204" pitchFamily="34" charset="0"/>
              </a:rPr>
              <a:t>Chronic</a:t>
            </a:r>
            <a:r>
              <a:rPr lang="es-ES" sz="800" b="1" dirty="0">
                <a:solidFill>
                  <a:srgbClr val="002060"/>
                </a:solidFill>
                <a:latin typeface="Arial" panose="020B0604020202020204" pitchFamily="34" charset="0"/>
              </a:rPr>
              <a:t> </a:t>
            </a:r>
            <a:r>
              <a:rPr lang="es-ES" sz="800" b="1" dirty="0" err="1">
                <a:solidFill>
                  <a:srgbClr val="002060"/>
                </a:solidFill>
                <a:latin typeface="Arial" panose="020B0604020202020204" pitchFamily="34" charset="0"/>
              </a:rPr>
              <a:t>Comorbidities</a:t>
            </a:r>
            <a:r>
              <a:rPr lang="es-ES" sz="800" b="1" dirty="0">
                <a:solidFill>
                  <a:srgbClr val="002060"/>
                </a:solidFill>
                <a:latin typeface="Arial" panose="020B0604020202020204" pitchFamily="34" charset="0"/>
              </a:rPr>
              <a:t> in a T2DM </a:t>
            </a:r>
            <a:r>
              <a:rPr lang="es-ES" sz="800" b="1" dirty="0" err="1">
                <a:solidFill>
                  <a:srgbClr val="002060"/>
                </a:solidFill>
                <a:latin typeface="Arial" panose="020B0604020202020204" pitchFamily="34" charset="0"/>
              </a:rPr>
              <a:t>Mediterranean</a:t>
            </a:r>
            <a:r>
              <a:rPr lang="es-ES" sz="800" b="1" dirty="0">
                <a:solidFill>
                  <a:srgbClr val="002060"/>
                </a:solidFill>
                <a:latin typeface="Arial" panose="020B0604020202020204" pitchFamily="34" charset="0"/>
              </a:rPr>
              <a:t> </a:t>
            </a:r>
            <a:r>
              <a:rPr lang="es-ES" sz="800" b="1" dirty="0" err="1">
                <a:solidFill>
                  <a:srgbClr val="002060"/>
                </a:solidFill>
                <a:latin typeface="Arial" panose="020B0604020202020204" pitchFamily="34" charset="0"/>
              </a:rPr>
              <a:t>Population</a:t>
            </a:r>
            <a:r>
              <a:rPr lang="es-ES" sz="800" b="1" dirty="0">
                <a:solidFill>
                  <a:srgbClr val="002060"/>
                </a:solidFill>
                <a:latin typeface="Arial" panose="020B0604020202020204" pitchFamily="34" charset="0"/>
              </a:rPr>
              <a:t>. </a:t>
            </a:r>
            <a:r>
              <a:rPr lang="es-ES" sz="800" dirty="0">
                <a:solidFill>
                  <a:srgbClr val="002060"/>
                </a:solidFill>
                <a:latin typeface="Arial" panose="020B0604020202020204" pitchFamily="34" charset="0"/>
              </a:rPr>
              <a:t>Poster ADA </a:t>
            </a:r>
            <a:r>
              <a:rPr lang="es-ES" sz="800" dirty="0" err="1">
                <a:solidFill>
                  <a:srgbClr val="002060"/>
                </a:solidFill>
                <a:latin typeface="Arial" panose="020B0604020202020204" pitchFamily="34" charset="0"/>
              </a:rPr>
              <a:t>congress</a:t>
            </a:r>
            <a:r>
              <a:rPr lang="es-ES" sz="800" dirty="0">
                <a:solidFill>
                  <a:srgbClr val="002060"/>
                </a:solidFill>
                <a:latin typeface="Arial" panose="020B0604020202020204" pitchFamily="34" charset="0"/>
              </a:rPr>
              <a:t>, San Diego, junio 2018</a:t>
            </a:r>
            <a:endParaRPr lang="es-ES" sz="800" dirty="0">
              <a:solidFill>
                <a:srgbClr val="002060"/>
              </a:solidFill>
            </a:endParaRPr>
          </a:p>
        </p:txBody>
      </p:sp>
      <p:sp>
        <p:nvSpPr>
          <p:cNvPr id="21" name="Rectángulo 9">
            <a:extLst>
              <a:ext uri="{FF2B5EF4-FFF2-40B4-BE49-F238E27FC236}">
                <a16:creationId xmlns:a16="http://schemas.microsoft.com/office/drawing/2014/main" id="{022787EB-4F54-D6CA-6D7C-6FCC70854500}"/>
              </a:ext>
            </a:extLst>
          </p:cNvPr>
          <p:cNvSpPr/>
          <p:nvPr/>
        </p:nvSpPr>
        <p:spPr>
          <a:xfrm>
            <a:off x="5496541" y="2924586"/>
            <a:ext cx="710419" cy="359559"/>
          </a:xfrm>
          <a:prstGeom prst="rect">
            <a:avLst/>
          </a:prstGeom>
          <a:noFill/>
          <a:ln w="3810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FFFF"/>
              </a:solidFill>
            </a:endParaRPr>
          </a:p>
        </p:txBody>
      </p:sp>
      <p:sp>
        <p:nvSpPr>
          <p:cNvPr id="22" name="Rectángulo 12">
            <a:extLst>
              <a:ext uri="{FF2B5EF4-FFF2-40B4-BE49-F238E27FC236}">
                <a16:creationId xmlns:a16="http://schemas.microsoft.com/office/drawing/2014/main" id="{CFB754E7-D81A-9068-8376-19A15DDBF3FF}"/>
              </a:ext>
            </a:extLst>
          </p:cNvPr>
          <p:cNvSpPr/>
          <p:nvPr/>
        </p:nvSpPr>
        <p:spPr>
          <a:xfrm>
            <a:off x="4306524" y="2402082"/>
            <a:ext cx="710419" cy="359559"/>
          </a:xfrm>
          <a:prstGeom prst="rect">
            <a:avLst/>
          </a:prstGeom>
          <a:noFill/>
          <a:ln w="3810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FFFF"/>
              </a:solidFill>
            </a:endParaRPr>
          </a:p>
        </p:txBody>
      </p:sp>
      <p:sp>
        <p:nvSpPr>
          <p:cNvPr id="23" name="Rectángulo 14">
            <a:extLst>
              <a:ext uri="{FF2B5EF4-FFF2-40B4-BE49-F238E27FC236}">
                <a16:creationId xmlns:a16="http://schemas.microsoft.com/office/drawing/2014/main" id="{FFE44A23-0668-9556-F9A9-D001CD094F9E}"/>
              </a:ext>
            </a:extLst>
          </p:cNvPr>
          <p:cNvSpPr/>
          <p:nvPr/>
        </p:nvSpPr>
        <p:spPr>
          <a:xfrm>
            <a:off x="10075026" y="4857148"/>
            <a:ext cx="710419" cy="359559"/>
          </a:xfrm>
          <a:prstGeom prst="rect">
            <a:avLst/>
          </a:prstGeom>
          <a:noFill/>
          <a:ln w="3810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solidFill>
                <a:srgbClr val="FFFFFF"/>
              </a:solidFill>
            </a:endParaRPr>
          </a:p>
        </p:txBody>
      </p:sp>
    </p:spTree>
    <p:extLst>
      <p:ext uri="{BB962C8B-B14F-4D97-AF65-F5344CB8AC3E}">
        <p14:creationId xmlns:p14="http://schemas.microsoft.com/office/powerpoint/2010/main" val="242710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2" grpId="0" animBg="1"/>
      <p:bldP spid="2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75519" y="1006485"/>
            <a:ext cx="8640960" cy="742950"/>
          </a:xfrm>
        </p:spPr>
        <p:txBody>
          <a:bodyPr>
            <a:normAutofit/>
          </a:bodyPr>
          <a:lstStyle/>
          <a:p>
            <a:r>
              <a:rPr lang="en-US" sz="1800" dirty="0" err="1"/>
              <a:t>Objetivos</a:t>
            </a:r>
            <a:r>
              <a:rPr lang="en-US" sz="1800" dirty="0"/>
              <a:t> de control </a:t>
            </a:r>
            <a:r>
              <a:rPr lang="en-US" sz="1800" dirty="0" err="1"/>
              <a:t>glucémico</a:t>
            </a:r>
            <a:endParaRPr lang="en-US" sz="1800" dirty="0"/>
          </a:p>
        </p:txBody>
      </p:sp>
      <p:sp>
        <p:nvSpPr>
          <p:cNvPr id="3" name="2 Marcador de número de diapositiva"/>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s-E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CDDE222-C0C6-4E35-8CB4-6385B69D8B48}" type="datetimeFigureOut">
              <a:rPr lang="es-ES" smtClean="0"/>
              <a:pPr>
                <a:defRPr/>
              </a:pPr>
              <a:t>06/06/2023</a:t>
            </a:fld>
            <a:endParaRPr lang="es-ES" altLang="en-US">
              <a:solidFill>
                <a:srgbClr val="FFFFFF"/>
              </a:solidFill>
            </a:endParaRPr>
          </a:p>
        </p:txBody>
      </p:sp>
      <p:graphicFrame>
        <p:nvGraphicFramePr>
          <p:cNvPr id="4" name="Marcador de contenido 3"/>
          <p:cNvGraphicFramePr>
            <a:graphicFrameLocks/>
          </p:cNvGraphicFramePr>
          <p:nvPr>
            <p:extLst>
              <p:ext uri="{D42A27DB-BD31-4B8C-83A1-F6EECF244321}">
                <p14:modId xmlns:p14="http://schemas.microsoft.com/office/powerpoint/2010/main" val="683663010"/>
              </p:ext>
            </p:extLst>
          </p:nvPr>
        </p:nvGraphicFramePr>
        <p:xfrm>
          <a:off x="1775519" y="1750369"/>
          <a:ext cx="8640960" cy="3559582"/>
        </p:xfrm>
        <a:graphic>
          <a:graphicData uri="http://schemas.openxmlformats.org/drawingml/2006/table">
            <a:tbl>
              <a:tblPr firstRow="1" bandRow="1">
                <a:tableStyleId>{BC89EF96-8CEA-46FF-86C4-4CE0E7609802}</a:tableStyleId>
              </a:tblPr>
              <a:tblGrid>
                <a:gridCol w="4320480">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669797">
                <a:tc>
                  <a:txBody>
                    <a:bodyPr/>
                    <a:lstStyle/>
                    <a:p>
                      <a:pPr marL="0" algn="l" defTabSz="914400" rtl="0" eaLnBrk="1" latinLnBrk="0" hangingPunct="1"/>
                      <a:r>
                        <a:rPr lang="es-ES_tradnl" sz="2400" b="1" kern="1200" dirty="0">
                          <a:solidFill>
                            <a:schemeClr val="lt1"/>
                          </a:solidFill>
                          <a:latin typeface="+mn-lt"/>
                          <a:ea typeface="+mn-ea"/>
                          <a:cs typeface="+mn-cs"/>
                        </a:rPr>
                        <a:t>Objetivo general</a:t>
                      </a:r>
                    </a:p>
                  </a:txBody>
                  <a:tcPr marL="68580" marR="68580" marT="34290" marB="34290">
                    <a:solidFill>
                      <a:schemeClr val="accent1">
                        <a:lumMod val="90000"/>
                      </a:schemeClr>
                    </a:solidFill>
                  </a:tcPr>
                </a:tc>
                <a:tc>
                  <a:txBody>
                    <a:bodyPr/>
                    <a:lstStyle/>
                    <a:p>
                      <a:pPr marL="0" algn="l" defTabSz="914400" rtl="0" eaLnBrk="1" latinLnBrk="0" hangingPunct="1"/>
                      <a:r>
                        <a:rPr lang="es-ES_tradnl" sz="2400" b="1" kern="1200" dirty="0">
                          <a:solidFill>
                            <a:schemeClr val="lt1"/>
                          </a:solidFill>
                          <a:latin typeface="+mn-lt"/>
                          <a:ea typeface="+mn-ea"/>
                          <a:cs typeface="+mn-cs"/>
                        </a:rPr>
                        <a:t>HbA1c &lt; 7%</a:t>
                      </a:r>
                    </a:p>
                  </a:txBody>
                  <a:tcPr marL="68580" marR="68580" marT="34290" marB="34290">
                    <a:solidFill>
                      <a:schemeClr val="accent1">
                        <a:lumMod val="90000"/>
                      </a:schemeClr>
                    </a:solidFill>
                  </a:tcPr>
                </a:tc>
                <a:extLst>
                  <a:ext uri="{0D108BD9-81ED-4DB2-BD59-A6C34878D82A}">
                    <a16:rowId xmlns:a16="http://schemas.microsoft.com/office/drawing/2014/main" val="10000"/>
                  </a:ext>
                </a:extLst>
              </a:tr>
              <a:tr h="572560">
                <a:tc>
                  <a:txBody>
                    <a:bodyPr/>
                    <a:lstStyle/>
                    <a:p>
                      <a:r>
                        <a:rPr lang="es-ES_tradnl" sz="1400" dirty="0"/>
                        <a:t>Paciente joven, diabetes de inicio, no ECV</a:t>
                      </a:r>
                    </a:p>
                  </a:txBody>
                  <a:tcPr marL="68580" marR="68580" marT="34290" marB="34290"/>
                </a:tc>
                <a:tc>
                  <a:txBody>
                    <a:bodyPr/>
                    <a:lstStyle/>
                    <a:p>
                      <a:r>
                        <a:rPr lang="es-ES_tradnl" sz="1400" dirty="0"/>
                        <a:t>HbA1c &lt; 6,5% (¿&lt; 5,7%?)</a:t>
                      </a:r>
                    </a:p>
                  </a:txBody>
                  <a:tcPr marL="68580" marR="68580" marT="34290" marB="34290"/>
                </a:tc>
                <a:extLst>
                  <a:ext uri="{0D108BD9-81ED-4DB2-BD59-A6C34878D82A}">
                    <a16:rowId xmlns:a16="http://schemas.microsoft.com/office/drawing/2014/main" val="10001"/>
                  </a:ext>
                </a:extLst>
              </a:tr>
              <a:tr h="572560">
                <a:tc>
                  <a:txBody>
                    <a:bodyPr/>
                    <a:lstStyle/>
                    <a:p>
                      <a:r>
                        <a:rPr lang="es-ES_tradnl" sz="1400" dirty="0"/>
                        <a:t>Paciente</a:t>
                      </a:r>
                      <a:r>
                        <a:rPr lang="es-ES_tradnl" sz="1400" baseline="0" dirty="0"/>
                        <a:t> joven con ECV o comorbilidad</a:t>
                      </a:r>
                      <a:endParaRPr lang="es-ES_tradnl" sz="1400" dirty="0"/>
                    </a:p>
                  </a:txBody>
                  <a:tcPr marL="68580" marR="68580" marT="34290" marB="34290"/>
                </a:tc>
                <a:tc>
                  <a:txBody>
                    <a:bodyPr/>
                    <a:lstStyle/>
                    <a:p>
                      <a:r>
                        <a:rPr lang="es-ES_tradnl" sz="1400" dirty="0"/>
                        <a:t>HbA1c 7-7,5%</a:t>
                      </a:r>
                    </a:p>
                  </a:txBody>
                  <a:tcPr marL="68580" marR="68580" marT="34290" marB="34290"/>
                </a:tc>
                <a:extLst>
                  <a:ext uri="{0D108BD9-81ED-4DB2-BD59-A6C34878D82A}">
                    <a16:rowId xmlns:a16="http://schemas.microsoft.com/office/drawing/2014/main" val="10002"/>
                  </a:ext>
                </a:extLst>
              </a:tr>
              <a:tr h="336265">
                <a:tc>
                  <a:txBody>
                    <a:bodyPr/>
                    <a:lstStyle/>
                    <a:p>
                      <a:r>
                        <a:rPr lang="es-ES_tradnl" sz="1400" dirty="0"/>
                        <a:t>Ancianos</a:t>
                      </a:r>
                      <a:r>
                        <a:rPr lang="es-ES_tradnl" sz="1400" baseline="0" dirty="0"/>
                        <a:t> sanos</a:t>
                      </a:r>
                      <a:endParaRPr lang="es-ES_tradnl" sz="1400" dirty="0"/>
                    </a:p>
                  </a:txBody>
                  <a:tcPr marL="68580" marR="68580" marT="34290" marB="34290"/>
                </a:tc>
                <a:tc>
                  <a:txBody>
                    <a:bodyPr/>
                    <a:lstStyle/>
                    <a:p>
                      <a:r>
                        <a:rPr lang="es-ES_tradnl" sz="1400" dirty="0"/>
                        <a:t>HbA1c 7,5 -8%</a:t>
                      </a:r>
                    </a:p>
                  </a:txBody>
                  <a:tcPr marL="68580" marR="68580" marT="34290" marB="34290"/>
                </a:tc>
                <a:extLst>
                  <a:ext uri="{0D108BD9-81ED-4DB2-BD59-A6C34878D82A}">
                    <a16:rowId xmlns:a16="http://schemas.microsoft.com/office/drawing/2014/main" val="10003"/>
                  </a:ext>
                </a:extLst>
              </a:tr>
              <a:tr h="572560">
                <a:tc>
                  <a:txBody>
                    <a:bodyPr/>
                    <a:lstStyle/>
                    <a:p>
                      <a:r>
                        <a:rPr lang="es-ES_tradnl" sz="1400" dirty="0"/>
                        <a:t>Anciano</a:t>
                      </a:r>
                      <a:r>
                        <a:rPr lang="es-ES_tradnl" sz="1400" baseline="0" dirty="0"/>
                        <a:t> frágil, corta expectativa de vida</a:t>
                      </a:r>
                      <a:endParaRPr lang="es-ES_tradnl" sz="1400" dirty="0"/>
                    </a:p>
                  </a:txBody>
                  <a:tcPr marL="68580" marR="68580" marT="34290" marB="34290"/>
                </a:tc>
                <a:tc>
                  <a:txBody>
                    <a:bodyPr/>
                    <a:lstStyle/>
                    <a:p>
                      <a:r>
                        <a:rPr lang="es-ES_tradnl" sz="1400" dirty="0"/>
                        <a:t>HbA1c  &lt;</a:t>
                      </a:r>
                      <a:r>
                        <a:rPr lang="es-ES_tradnl" sz="1400" baseline="0" dirty="0"/>
                        <a:t> 8,5%</a:t>
                      </a:r>
                      <a:endParaRPr lang="es-ES_tradnl" sz="1400" dirty="0"/>
                    </a:p>
                  </a:txBody>
                  <a:tcPr marL="68580" marR="68580" marT="34290" marB="34290"/>
                </a:tc>
                <a:extLst>
                  <a:ext uri="{0D108BD9-81ED-4DB2-BD59-A6C34878D82A}">
                    <a16:rowId xmlns:a16="http://schemas.microsoft.com/office/drawing/2014/main" val="10004"/>
                  </a:ext>
                </a:extLst>
              </a:tr>
              <a:tr h="835840">
                <a:tc>
                  <a:txBody>
                    <a:bodyPr/>
                    <a:lstStyle/>
                    <a:p>
                      <a:r>
                        <a:rPr lang="es-ES_tradnl" sz="1400" dirty="0"/>
                        <a:t>Pacientes paliativos</a:t>
                      </a:r>
                    </a:p>
                  </a:txBody>
                  <a:tcPr marL="68580" marR="68580" marT="34290" marB="34290"/>
                </a:tc>
                <a:tc>
                  <a:txBody>
                    <a:bodyPr/>
                    <a:lstStyle/>
                    <a:p>
                      <a:r>
                        <a:rPr lang="es-ES_tradnl" sz="1400" dirty="0"/>
                        <a:t>Evitar hipoglucemias</a:t>
                      </a:r>
                    </a:p>
                    <a:p>
                      <a:r>
                        <a:rPr lang="es-ES_tradnl" sz="1400" dirty="0"/>
                        <a:t>Evitar </a:t>
                      </a:r>
                      <a:r>
                        <a:rPr lang="es-ES_tradnl" sz="1400" dirty="0" err="1"/>
                        <a:t>hiperglucemia</a:t>
                      </a:r>
                      <a:r>
                        <a:rPr lang="es-ES_tradnl" sz="1400" dirty="0"/>
                        <a:t> sintomática (&gt; 200 mg/</a:t>
                      </a:r>
                      <a:r>
                        <a:rPr lang="es-ES_tradnl" sz="1400" dirty="0" err="1"/>
                        <a:t>dl</a:t>
                      </a:r>
                      <a:r>
                        <a:rPr lang="es-ES_tradnl" sz="1400" dirty="0"/>
                        <a:t>)</a:t>
                      </a:r>
                    </a:p>
                  </a:txBody>
                  <a:tcPr marL="68580" marR="68580" marT="34290" marB="34290"/>
                </a:tc>
                <a:extLst>
                  <a:ext uri="{0D108BD9-81ED-4DB2-BD59-A6C34878D82A}">
                    <a16:rowId xmlns:a16="http://schemas.microsoft.com/office/drawing/2014/main" val="10005"/>
                  </a:ext>
                </a:extLst>
              </a:tr>
            </a:tbl>
          </a:graphicData>
        </a:graphic>
      </p:graphicFrame>
      <p:sp>
        <p:nvSpPr>
          <p:cNvPr id="5" name="Título 1"/>
          <p:cNvSpPr txBox="1">
            <a:spLocks/>
          </p:cNvSpPr>
          <p:nvPr/>
        </p:nvSpPr>
        <p:spPr>
          <a:xfrm>
            <a:off x="2018239" y="5514883"/>
            <a:ext cx="8155519" cy="582185"/>
          </a:xfrm>
          <a:prstGeom prst="rect">
            <a:avLst/>
          </a:prstGeom>
        </p:spPr>
        <p:txBody>
          <a:bodyPr vert="horz" lIns="68580" tIns="34290" rIns="68580" bIns="34290" rtlCol="0" anchor="ctr">
            <a:noAutofit/>
          </a:bodyPr>
          <a:lstStyle/>
          <a:p>
            <a:pPr algn="ctr">
              <a:spcBef>
                <a:spcPct val="0"/>
              </a:spcBef>
              <a:defRPr/>
            </a:pPr>
            <a:r>
              <a:rPr lang="es-ES_tradnl" sz="4400" b="1" dirty="0">
                <a:solidFill>
                  <a:srgbClr val="000000"/>
                </a:solidFill>
              </a:rPr>
              <a:t>¡EVITAR HIPOGLUCEMIAS!</a:t>
            </a:r>
          </a:p>
        </p:txBody>
      </p:sp>
      <p:sp>
        <p:nvSpPr>
          <p:cNvPr id="6" name="1 Título"/>
          <p:cNvSpPr txBox="1">
            <a:spLocks/>
          </p:cNvSpPr>
          <p:nvPr/>
        </p:nvSpPr>
        <p:spPr bwMode="auto">
          <a:xfrm>
            <a:off x="334647" y="362282"/>
            <a:ext cx="9354298" cy="742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0066CC"/>
                </a:solidFill>
                <a:latin typeface="+mj-lt"/>
                <a:ea typeface="+mj-ea"/>
                <a:cs typeface="+mj-cs"/>
              </a:defRPr>
            </a:lvl1pPr>
            <a:lvl2pPr algn="l" rtl="0" eaLnBrk="0" fontAlgn="base" hangingPunct="0">
              <a:spcBef>
                <a:spcPct val="0"/>
              </a:spcBef>
              <a:spcAft>
                <a:spcPct val="0"/>
              </a:spcAft>
              <a:defRPr sz="2800" b="1">
                <a:solidFill>
                  <a:srgbClr val="0066CC"/>
                </a:solidFill>
                <a:latin typeface="Arial" pitchFamily="34" charset="0"/>
              </a:defRPr>
            </a:lvl2pPr>
            <a:lvl3pPr algn="l" rtl="0" eaLnBrk="0" fontAlgn="base" hangingPunct="0">
              <a:spcBef>
                <a:spcPct val="0"/>
              </a:spcBef>
              <a:spcAft>
                <a:spcPct val="0"/>
              </a:spcAft>
              <a:defRPr sz="2800" b="1">
                <a:solidFill>
                  <a:srgbClr val="0066CC"/>
                </a:solidFill>
                <a:latin typeface="Arial" pitchFamily="34" charset="0"/>
              </a:defRPr>
            </a:lvl3pPr>
            <a:lvl4pPr algn="l" rtl="0" eaLnBrk="0" fontAlgn="base" hangingPunct="0">
              <a:spcBef>
                <a:spcPct val="0"/>
              </a:spcBef>
              <a:spcAft>
                <a:spcPct val="0"/>
              </a:spcAft>
              <a:defRPr sz="2800" b="1">
                <a:solidFill>
                  <a:srgbClr val="0066CC"/>
                </a:solidFill>
                <a:latin typeface="Arial" pitchFamily="34" charset="0"/>
              </a:defRPr>
            </a:lvl4pPr>
            <a:lvl5pPr algn="l" rtl="0" eaLnBrk="0" fontAlgn="base" hangingPunct="0">
              <a:spcBef>
                <a:spcPct val="0"/>
              </a:spcBef>
              <a:spcAft>
                <a:spcPct val="0"/>
              </a:spcAft>
              <a:defRPr sz="2800" b="1">
                <a:solidFill>
                  <a:srgbClr val="0066CC"/>
                </a:solidFill>
                <a:latin typeface="Arial" pitchFamily="34" charset="0"/>
              </a:defRPr>
            </a:lvl5pPr>
            <a:lvl6pPr marL="457200" algn="l" rtl="0" eaLnBrk="1" fontAlgn="base" hangingPunct="1">
              <a:spcBef>
                <a:spcPct val="0"/>
              </a:spcBef>
              <a:spcAft>
                <a:spcPct val="0"/>
              </a:spcAft>
              <a:defRPr sz="2800" b="1">
                <a:solidFill>
                  <a:srgbClr val="0099CC"/>
                </a:solidFill>
                <a:latin typeface="Arial" pitchFamily="34" charset="0"/>
              </a:defRPr>
            </a:lvl6pPr>
            <a:lvl7pPr marL="914400" algn="l" rtl="0" eaLnBrk="1" fontAlgn="base" hangingPunct="1">
              <a:spcBef>
                <a:spcPct val="0"/>
              </a:spcBef>
              <a:spcAft>
                <a:spcPct val="0"/>
              </a:spcAft>
              <a:defRPr sz="2800" b="1">
                <a:solidFill>
                  <a:srgbClr val="0099CC"/>
                </a:solidFill>
                <a:latin typeface="Arial" pitchFamily="34" charset="0"/>
              </a:defRPr>
            </a:lvl7pPr>
            <a:lvl8pPr marL="1371600" algn="l" rtl="0" eaLnBrk="1" fontAlgn="base" hangingPunct="1">
              <a:spcBef>
                <a:spcPct val="0"/>
              </a:spcBef>
              <a:spcAft>
                <a:spcPct val="0"/>
              </a:spcAft>
              <a:defRPr sz="2800" b="1">
                <a:solidFill>
                  <a:srgbClr val="0099CC"/>
                </a:solidFill>
                <a:latin typeface="Arial" pitchFamily="34" charset="0"/>
              </a:defRPr>
            </a:lvl8pPr>
            <a:lvl9pPr marL="1828800" algn="l" rtl="0" eaLnBrk="1" fontAlgn="base" hangingPunct="1">
              <a:spcBef>
                <a:spcPct val="0"/>
              </a:spcBef>
              <a:spcAft>
                <a:spcPct val="0"/>
              </a:spcAft>
              <a:defRPr sz="2800" b="1">
                <a:solidFill>
                  <a:srgbClr val="0099CC"/>
                </a:solidFill>
                <a:latin typeface="Arial" pitchFamily="34" charset="0"/>
              </a:defRPr>
            </a:lvl9pPr>
          </a:lstStyle>
          <a:p>
            <a:r>
              <a:rPr lang="en-US" sz="3200" b="0" kern="0" dirty="0">
                <a:solidFill>
                  <a:srgbClr val="002060"/>
                </a:solidFill>
                <a:latin typeface="Arial" panose="020B0604020202020204" pitchFamily="34" charset="0"/>
                <a:cs typeface="Arial" panose="020B0604020202020204" pitchFamily="34" charset="0"/>
              </a:rPr>
              <a:t>Diabetes in Older Adults. ADA &amp; EASD Statement</a:t>
            </a:r>
          </a:p>
        </p:txBody>
      </p:sp>
      <p:sp>
        <p:nvSpPr>
          <p:cNvPr id="7" name="Subtítulo 2">
            <a:extLst>
              <a:ext uri="{FF2B5EF4-FFF2-40B4-BE49-F238E27FC236}">
                <a16:creationId xmlns:a16="http://schemas.microsoft.com/office/drawing/2014/main" id="{86565578-5F7F-194F-9C64-A0758DFC99CD}"/>
              </a:ext>
            </a:extLst>
          </p:cNvPr>
          <p:cNvSpPr txBox="1">
            <a:spLocks/>
          </p:cNvSpPr>
          <p:nvPr/>
        </p:nvSpPr>
        <p:spPr bwMode="auto">
          <a:xfrm>
            <a:off x="809661" y="6474320"/>
            <a:ext cx="5751039" cy="246221"/>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s-ES" sz="1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American Diabetes Association. Diabetes Care 2018; 41Suppl 1: S73-1S85.</a:t>
            </a:r>
          </a:p>
        </p:txBody>
      </p:sp>
    </p:spTree>
    <p:extLst>
      <p:ext uri="{BB962C8B-B14F-4D97-AF65-F5344CB8AC3E}">
        <p14:creationId xmlns:p14="http://schemas.microsoft.com/office/powerpoint/2010/main" val="40121275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955" y="265184"/>
            <a:ext cx="4741445" cy="6100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449" y="1610076"/>
            <a:ext cx="2986503" cy="417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24405" y="6553923"/>
            <a:ext cx="412845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Rev </a:t>
            </a:r>
            <a:r>
              <a:rPr kumimoji="0" lang="en-US" sz="900" b="0" i="0" u="none" strike="noStrike" kern="1200" cap="none" spc="0" normalizeH="0" baseline="0" noProof="0" dirty="0" err="1">
                <a:ln>
                  <a:noFill/>
                </a:ln>
                <a:solidFill>
                  <a:srgbClr val="002060"/>
                </a:solidFill>
                <a:effectLst/>
                <a:uLnTx/>
                <a:uFillTx/>
                <a:latin typeface="Calibri" panose="020F0502020204030204"/>
                <a:ea typeface="+mn-ea"/>
                <a:cs typeface="+mn-cs"/>
              </a:rPr>
              <a:t>Clin</a:t>
            </a: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srgbClr val="002060"/>
                </a:solidFill>
                <a:effectLst/>
                <a:uLnTx/>
                <a:uFillTx/>
                <a:latin typeface="Calibri" panose="020F0502020204030204"/>
                <a:ea typeface="+mn-ea"/>
                <a:cs typeface="+mn-cs"/>
              </a:rPr>
              <a:t>Esp</a:t>
            </a: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900" b="0" i="0" u="none" strike="noStrike" kern="1200" cap="none" spc="0" normalizeH="0" baseline="0" noProof="0" dirty="0" err="1">
                <a:ln>
                  <a:noFill/>
                </a:ln>
                <a:solidFill>
                  <a:srgbClr val="002060"/>
                </a:solidFill>
                <a:effectLst/>
                <a:uLnTx/>
                <a:uFillTx/>
                <a:latin typeface="Calibri" panose="020F0502020204030204"/>
                <a:ea typeface="+mn-ea"/>
                <a:cs typeface="+mn-cs"/>
              </a:rPr>
              <a:t>Barc</a:t>
            </a:r>
            <a:r>
              <a:rPr kumimoji="0" lang="en-US" sz="900" b="0" i="0" u="none" strike="noStrike" kern="1200" cap="none" spc="0" normalizeH="0" baseline="0" noProof="0" dirty="0">
                <a:ln>
                  <a:noFill/>
                </a:ln>
                <a:solidFill>
                  <a:srgbClr val="002060"/>
                </a:solidFill>
                <a:effectLst/>
                <a:uLnTx/>
                <a:uFillTx/>
                <a:latin typeface="Calibri" panose="020F0502020204030204"/>
                <a:ea typeface="+mn-ea"/>
                <a:cs typeface="+mn-cs"/>
              </a:rPr>
              <a:t>). 2022 Oct;222(8):496-499.</a:t>
            </a:r>
            <a:endParaRPr kumimoji="0" lang="es-ES" sz="9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Rectángulo 1">
            <a:extLst>
              <a:ext uri="{FF2B5EF4-FFF2-40B4-BE49-F238E27FC236}">
                <a16:creationId xmlns:a16="http://schemas.microsoft.com/office/drawing/2014/main" id="{24F4C5D7-98C0-7A34-84F3-9A14AB9B76C6}"/>
              </a:ext>
            </a:extLst>
          </p:cNvPr>
          <p:cNvSpPr/>
          <p:nvPr/>
        </p:nvSpPr>
        <p:spPr>
          <a:xfrm>
            <a:off x="2288635" y="2034946"/>
            <a:ext cx="4548187" cy="421926"/>
          </a:xfrm>
          <a:prstGeom prst="rect">
            <a:avLst/>
          </a:prstGeom>
          <a:noFill/>
          <a:ln w="1111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latin typeface="+mj-lt"/>
            </a:endParaRPr>
          </a:p>
        </p:txBody>
      </p:sp>
    </p:spTree>
    <p:extLst>
      <p:ext uri="{BB962C8B-B14F-4D97-AF65-F5344CB8AC3E}">
        <p14:creationId xmlns:p14="http://schemas.microsoft.com/office/powerpoint/2010/main" val="138202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2 Imagen" descr="algoritmo_DM2_ESP_secuencia-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1406" y="936172"/>
            <a:ext cx="7838325" cy="536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2510346" y="2457876"/>
            <a:ext cx="989373" cy="646331"/>
          </a:xfrm>
          <a:prstGeom prst="rect">
            <a:avLst/>
          </a:prstGeom>
          <a:solidFill>
            <a:srgbClr val="FFFF00"/>
          </a:solidFill>
        </p:spPr>
        <p:txBody>
          <a:bodyPr wrap="none" rtlCol="0">
            <a:spAutoFit/>
          </a:bodyPr>
          <a:lstStyle/>
          <a:p>
            <a:r>
              <a:rPr lang="es-ES" sz="3600" b="1" dirty="0"/>
              <a:t>23%</a:t>
            </a:r>
          </a:p>
        </p:txBody>
      </p:sp>
      <p:sp>
        <p:nvSpPr>
          <p:cNvPr id="5" name="CuadroTexto 4"/>
          <p:cNvSpPr txBox="1"/>
          <p:nvPr/>
        </p:nvSpPr>
        <p:spPr>
          <a:xfrm>
            <a:off x="3499719" y="1465886"/>
            <a:ext cx="755335" cy="646331"/>
          </a:xfrm>
          <a:prstGeom prst="rect">
            <a:avLst/>
          </a:prstGeom>
          <a:solidFill>
            <a:srgbClr val="FFFF00"/>
          </a:solidFill>
        </p:spPr>
        <p:txBody>
          <a:bodyPr wrap="none" rtlCol="0">
            <a:spAutoFit/>
          </a:bodyPr>
          <a:lstStyle/>
          <a:p>
            <a:r>
              <a:rPr lang="es-ES" sz="3600" b="1" dirty="0"/>
              <a:t>7%</a:t>
            </a:r>
          </a:p>
        </p:txBody>
      </p:sp>
      <p:sp>
        <p:nvSpPr>
          <p:cNvPr id="6" name="CuadroTexto 5"/>
          <p:cNvSpPr txBox="1"/>
          <p:nvPr/>
        </p:nvSpPr>
        <p:spPr>
          <a:xfrm>
            <a:off x="5510568" y="768230"/>
            <a:ext cx="989373" cy="646331"/>
          </a:xfrm>
          <a:prstGeom prst="rect">
            <a:avLst/>
          </a:prstGeom>
          <a:solidFill>
            <a:srgbClr val="FFFF00"/>
          </a:solidFill>
        </p:spPr>
        <p:txBody>
          <a:bodyPr wrap="none" rtlCol="0">
            <a:spAutoFit/>
          </a:bodyPr>
          <a:lstStyle/>
          <a:p>
            <a:r>
              <a:rPr lang="es-ES" sz="3600" b="1" dirty="0"/>
              <a:t>33%</a:t>
            </a:r>
          </a:p>
        </p:txBody>
      </p:sp>
      <p:sp>
        <p:nvSpPr>
          <p:cNvPr id="7" name="CuadroTexto 6"/>
          <p:cNvSpPr txBox="1"/>
          <p:nvPr/>
        </p:nvSpPr>
        <p:spPr>
          <a:xfrm>
            <a:off x="7755456" y="1073386"/>
            <a:ext cx="989373" cy="646331"/>
          </a:xfrm>
          <a:prstGeom prst="rect">
            <a:avLst/>
          </a:prstGeom>
          <a:solidFill>
            <a:srgbClr val="FFFF00"/>
          </a:solidFill>
        </p:spPr>
        <p:txBody>
          <a:bodyPr wrap="none" rtlCol="0">
            <a:spAutoFit/>
          </a:bodyPr>
          <a:lstStyle/>
          <a:p>
            <a:r>
              <a:rPr lang="es-ES" sz="3600" b="1" dirty="0"/>
              <a:t>37%</a:t>
            </a:r>
          </a:p>
        </p:txBody>
      </p:sp>
      <p:sp>
        <p:nvSpPr>
          <p:cNvPr id="8" name="CuadroTexto 7"/>
          <p:cNvSpPr txBox="1"/>
          <p:nvPr/>
        </p:nvSpPr>
        <p:spPr>
          <a:xfrm>
            <a:off x="8676061" y="2290822"/>
            <a:ext cx="989373" cy="646331"/>
          </a:xfrm>
          <a:prstGeom prst="rect">
            <a:avLst/>
          </a:prstGeom>
          <a:solidFill>
            <a:srgbClr val="FFFF00"/>
          </a:solidFill>
        </p:spPr>
        <p:txBody>
          <a:bodyPr wrap="none" rtlCol="0">
            <a:spAutoFit/>
          </a:bodyPr>
          <a:lstStyle/>
          <a:p>
            <a:r>
              <a:rPr lang="es-ES" sz="3600" b="1" dirty="0"/>
              <a:t>45%</a:t>
            </a:r>
          </a:p>
        </p:txBody>
      </p:sp>
      <p:sp>
        <p:nvSpPr>
          <p:cNvPr id="3" name="CuadroTexto 2"/>
          <p:cNvSpPr txBox="1"/>
          <p:nvPr/>
        </p:nvSpPr>
        <p:spPr>
          <a:xfrm>
            <a:off x="449296" y="219207"/>
            <a:ext cx="4580100" cy="584775"/>
          </a:xfrm>
          <a:prstGeom prst="rect">
            <a:avLst/>
          </a:prstGeom>
          <a:noFill/>
        </p:spPr>
        <p:txBody>
          <a:bodyPr wrap="none" rtlCol="0">
            <a:spAutoFit/>
          </a:bodyPr>
          <a:lstStyle/>
          <a:p>
            <a:r>
              <a:rPr lang="es-ES" sz="3200" dirty="0">
                <a:solidFill>
                  <a:srgbClr val="002060"/>
                </a:solidFill>
                <a:latin typeface="Arial" panose="020B0604020202020204" pitchFamily="34" charset="0"/>
                <a:cs typeface="Arial" panose="020B0604020202020204" pitchFamily="34" charset="0"/>
              </a:rPr>
              <a:t>Comorbilidades en DM2</a:t>
            </a:r>
          </a:p>
        </p:txBody>
      </p:sp>
      <p:sp>
        <p:nvSpPr>
          <p:cNvPr id="10" name="Rectángulo 9"/>
          <p:cNvSpPr/>
          <p:nvPr/>
        </p:nvSpPr>
        <p:spPr>
          <a:xfrm>
            <a:off x="241990" y="6423349"/>
            <a:ext cx="10537155" cy="215444"/>
          </a:xfrm>
          <a:prstGeom prst="rect">
            <a:avLst/>
          </a:prstGeom>
        </p:spPr>
        <p:txBody>
          <a:bodyPr wrap="square">
            <a:spAutoFit/>
          </a:bodyPr>
          <a:lstStyle/>
          <a:p>
            <a:r>
              <a:rPr lang="es-ES" sz="800" dirty="0">
                <a:solidFill>
                  <a:srgbClr val="002060"/>
                </a:solidFill>
              </a:rPr>
              <a:t>Mata –Cases M. http://www.diabetespractica.com/public/numeros/articulo/531</a:t>
            </a:r>
          </a:p>
        </p:txBody>
      </p:sp>
      <p:sp>
        <p:nvSpPr>
          <p:cNvPr id="11" name="Rectángulo 10"/>
          <p:cNvSpPr/>
          <p:nvPr/>
        </p:nvSpPr>
        <p:spPr>
          <a:xfrm>
            <a:off x="241990" y="6559327"/>
            <a:ext cx="10633870" cy="215444"/>
          </a:xfrm>
          <a:prstGeom prst="rect">
            <a:avLst/>
          </a:prstGeom>
        </p:spPr>
        <p:txBody>
          <a:bodyPr wrap="square">
            <a:spAutoFit/>
          </a:bodyPr>
          <a:lstStyle/>
          <a:p>
            <a:r>
              <a:rPr lang="es-ES" sz="800" dirty="0">
                <a:solidFill>
                  <a:srgbClr val="002060"/>
                </a:solidFill>
                <a:latin typeface="BlinkMacSystemFont"/>
              </a:rPr>
              <a:t>Mata-Cases M,. Atención primaria de la diabetes. 2021 junio; 15 (3): 588-595. </a:t>
            </a:r>
            <a:r>
              <a:rPr lang="es-ES" sz="800" dirty="0" err="1">
                <a:solidFill>
                  <a:srgbClr val="002060"/>
                </a:solidFill>
                <a:latin typeface="BlinkMacSystemFont"/>
              </a:rPr>
              <a:t>doi</a:t>
            </a:r>
            <a:r>
              <a:rPr lang="es-ES" sz="800" dirty="0">
                <a:solidFill>
                  <a:srgbClr val="002060"/>
                </a:solidFill>
                <a:latin typeface="BlinkMacSystemFont"/>
              </a:rPr>
              <a:t>: 10.1016/j.pcd.2021.02.003. </a:t>
            </a:r>
            <a:endParaRPr lang="es-ES" sz="800" dirty="0">
              <a:solidFill>
                <a:srgbClr val="002060"/>
              </a:solidFill>
            </a:endParaRPr>
          </a:p>
        </p:txBody>
      </p:sp>
      <p:sp>
        <p:nvSpPr>
          <p:cNvPr id="12" name="TextBox 11">
            <a:extLst>
              <a:ext uri="{FF2B5EF4-FFF2-40B4-BE49-F238E27FC236}">
                <a16:creationId xmlns:a16="http://schemas.microsoft.com/office/drawing/2014/main" id="{1E9C6DD4-8ECF-4F0E-BFA2-F207BFC44B0B}"/>
              </a:ext>
            </a:extLst>
          </p:cNvPr>
          <p:cNvSpPr txBox="1"/>
          <p:nvPr/>
        </p:nvSpPr>
        <p:spPr>
          <a:xfrm>
            <a:off x="6434204" y="6523377"/>
            <a:ext cx="5665433" cy="230832"/>
          </a:xfrm>
          <a:prstGeom prst="rect">
            <a:avLst/>
          </a:prstGeom>
          <a:noFill/>
        </p:spPr>
        <p:txBody>
          <a:bodyPr wrap="square">
            <a:spAutoFit/>
          </a:bodyPr>
          <a:lstStyle/>
          <a:p>
            <a:pPr lvl="0"/>
            <a:r>
              <a:rPr lang="es-ES" sz="900" i="1" dirty="0" err="1">
                <a:solidFill>
                  <a:srgbClr val="002060"/>
                </a:solidFill>
                <a:effectLst/>
                <a:latin typeface="Calibri" panose="020F0502020204030204" pitchFamily="34" charset="0"/>
                <a:ea typeface="Times New Roman" panose="02020603050405020304" pitchFamily="18" charset="0"/>
              </a:rPr>
              <a:t>Ertugliflozina</a:t>
            </a:r>
            <a:r>
              <a:rPr lang="es-ES" sz="900" i="1" dirty="0">
                <a:solidFill>
                  <a:srgbClr val="002060"/>
                </a:solidFill>
                <a:effectLst/>
                <a:latin typeface="Calibri" panose="020F0502020204030204" pitchFamily="34" charset="0"/>
                <a:ea typeface="Times New Roman" panose="02020603050405020304" pitchFamily="18" charset="0"/>
              </a:rPr>
              <a:t> no presenta indicación para el tratamiento de la insuficiencia cardíaca o enfermedad renal crónica.</a:t>
            </a:r>
            <a:endParaRPr lang="es-ES" sz="900" dirty="0">
              <a:solidFill>
                <a:srgbClr val="002060"/>
              </a:solidFill>
              <a:effectLst/>
              <a:latin typeface="Calibri" panose="020F0502020204030204" pitchFamily="34" charset="0"/>
              <a:ea typeface="Calibri" panose="020F0502020204030204" pitchFamily="34" charset="0"/>
            </a:endParaRPr>
          </a:p>
        </p:txBody>
      </p:sp>
      <p:sp>
        <p:nvSpPr>
          <p:cNvPr id="13" name="Elipse 12">
            <a:extLst>
              <a:ext uri="{FF2B5EF4-FFF2-40B4-BE49-F238E27FC236}">
                <a16:creationId xmlns:a16="http://schemas.microsoft.com/office/drawing/2014/main" id="{CC41E908-2A46-FEE1-5CF6-FDA77353ABCB}"/>
              </a:ext>
            </a:extLst>
          </p:cNvPr>
          <p:cNvSpPr/>
          <p:nvPr/>
        </p:nvSpPr>
        <p:spPr>
          <a:xfrm rot="8037985">
            <a:off x="6103334" y="2045091"/>
            <a:ext cx="2215768" cy="1091470"/>
          </a:xfrm>
          <a:prstGeom prst="ellipse">
            <a:avLst/>
          </a:prstGeom>
          <a:noFill/>
          <a:ln w="1206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41387357"/>
      </p:ext>
    </p:extLst>
  </p:cSld>
  <p:clrMapOvr>
    <a:masterClrMapping/>
  </p:clrMapOvr>
  <mc:AlternateContent xmlns:mc="http://schemas.openxmlformats.org/markup-compatibility/2006" xmlns:p14="http://schemas.microsoft.com/office/powerpoint/2010/main">
    <mc:Choice Requires="p14">
      <p:transition spd="slow" p14:dur="2000" advTm="279970"/>
    </mc:Choice>
    <mc:Fallback xmlns="">
      <p:transition spd="slow" advTm="27997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62827" y="745383"/>
            <a:ext cx="9973443" cy="5680329"/>
          </a:xfrm>
          <a:prstGeom prst="rect">
            <a:avLst/>
          </a:prstGeom>
        </p:spPr>
      </p:pic>
      <p:sp>
        <p:nvSpPr>
          <p:cNvPr id="3" name="Elipse 12">
            <a:extLst>
              <a:ext uri="{FF2B5EF4-FFF2-40B4-BE49-F238E27FC236}">
                <a16:creationId xmlns:a16="http://schemas.microsoft.com/office/drawing/2014/main" id="{9048244D-AA1C-4C71-B959-2C727D7F706C}"/>
              </a:ext>
            </a:extLst>
          </p:cNvPr>
          <p:cNvSpPr/>
          <p:nvPr/>
        </p:nvSpPr>
        <p:spPr>
          <a:xfrm rot="5400000">
            <a:off x="7247321" y="2638376"/>
            <a:ext cx="2694229" cy="2004292"/>
          </a:xfrm>
          <a:prstGeom prst="roundRect">
            <a:avLst/>
          </a:prstGeom>
          <a:noFill/>
          <a:ln w="1206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76770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403F04-B366-0448-98CA-C5978498128E}"/>
              </a:ext>
            </a:extLst>
          </p:cNvPr>
          <p:cNvPicPr>
            <a:picLocks noChangeAspect="1"/>
          </p:cNvPicPr>
          <p:nvPr/>
        </p:nvPicPr>
        <p:blipFill>
          <a:blip r:embed="rId2"/>
          <a:stretch>
            <a:fillRect/>
          </a:stretch>
        </p:blipFill>
        <p:spPr>
          <a:xfrm>
            <a:off x="-77821" y="0"/>
            <a:ext cx="12269821" cy="6858000"/>
          </a:xfrm>
          <a:prstGeom prst="rect">
            <a:avLst/>
          </a:prstGeom>
        </p:spPr>
      </p:pic>
      <p:sp>
        <p:nvSpPr>
          <p:cNvPr id="4" name="Rectángulo 3">
            <a:extLst>
              <a:ext uri="{FF2B5EF4-FFF2-40B4-BE49-F238E27FC236}">
                <a16:creationId xmlns:a16="http://schemas.microsoft.com/office/drawing/2014/main" id="{EF3EF97D-7154-7D9B-7862-7BDC24B2AA66}"/>
              </a:ext>
            </a:extLst>
          </p:cNvPr>
          <p:cNvSpPr/>
          <p:nvPr/>
        </p:nvSpPr>
        <p:spPr>
          <a:xfrm rot="5400000">
            <a:off x="2911364" y="2729751"/>
            <a:ext cx="5364080" cy="1225684"/>
          </a:xfrm>
          <a:prstGeom prst="rect">
            <a:avLst/>
          </a:prstGeom>
          <a:noFill/>
          <a:ln w="1111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latin typeface="+mj-lt"/>
            </a:endParaRPr>
          </a:p>
        </p:txBody>
      </p:sp>
    </p:spTree>
    <p:extLst>
      <p:ext uri="{BB962C8B-B14F-4D97-AF65-F5344CB8AC3E}">
        <p14:creationId xmlns:p14="http://schemas.microsoft.com/office/powerpoint/2010/main" val="56087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DF9489-A554-E841-AF23-1432EF92373F}"/>
              </a:ext>
            </a:extLst>
          </p:cNvPr>
          <p:cNvSpPr>
            <a:spLocks noGrp="1"/>
          </p:cNvSpPr>
          <p:nvPr>
            <p:ph type="title"/>
          </p:nvPr>
        </p:nvSpPr>
        <p:spPr>
          <a:xfrm>
            <a:off x="838199" y="365125"/>
            <a:ext cx="9321801" cy="1325563"/>
          </a:xfrm>
        </p:spPr>
        <p:txBody>
          <a:bodyPr>
            <a:normAutofit fontScale="90000"/>
          </a:bodyPr>
          <a:lstStyle/>
          <a:p>
            <a:r>
              <a:rPr lang="es-ES" sz="3200" dirty="0"/>
              <a:t>En base a los datos que hemos sintetizado la situación de María José en este momento ha cambiado. ¿Lo ha hecho su riesgo cardiovascular?</a:t>
            </a:r>
          </a:p>
        </p:txBody>
      </p:sp>
      <p:sp>
        <p:nvSpPr>
          <p:cNvPr id="3" name="Marcador de contenido 2">
            <a:extLst>
              <a:ext uri="{FF2B5EF4-FFF2-40B4-BE49-F238E27FC236}">
                <a16:creationId xmlns:a16="http://schemas.microsoft.com/office/drawing/2014/main" id="{328DCBED-60BE-1748-BD85-1E1EC9403C77}"/>
              </a:ext>
            </a:extLst>
          </p:cNvPr>
          <p:cNvSpPr>
            <a:spLocks noGrp="1"/>
          </p:cNvSpPr>
          <p:nvPr>
            <p:ph idx="1"/>
          </p:nvPr>
        </p:nvSpPr>
        <p:spPr>
          <a:xfrm>
            <a:off x="1415002" y="2576945"/>
            <a:ext cx="9663164" cy="2944236"/>
          </a:xfrm>
        </p:spPr>
        <p:txBody>
          <a:bodyPr/>
          <a:lstStyle/>
          <a:p>
            <a:r>
              <a:rPr lang="es-ES" dirty="0"/>
              <a:t>HTA con cifras fuera de rango óptimo en los últimos controles</a:t>
            </a:r>
          </a:p>
          <a:p>
            <a:r>
              <a:rPr lang="es-ES" dirty="0"/>
              <a:t>Obesidad</a:t>
            </a:r>
          </a:p>
          <a:p>
            <a:r>
              <a:rPr lang="es-ES" dirty="0" err="1"/>
              <a:t>Dislipemia</a:t>
            </a:r>
            <a:endParaRPr lang="es-ES" dirty="0"/>
          </a:p>
          <a:p>
            <a:r>
              <a:rPr lang="es-ES" dirty="0"/>
              <a:t>Prediabetes </a:t>
            </a:r>
          </a:p>
          <a:p>
            <a:r>
              <a:rPr lang="es-ES" dirty="0"/>
              <a:t>Hipertrofia de ventrículo izquierdo. </a:t>
            </a:r>
          </a:p>
          <a:p>
            <a:endParaRPr lang="es-ES" dirty="0"/>
          </a:p>
        </p:txBody>
      </p:sp>
    </p:spTree>
    <p:extLst>
      <p:ext uri="{BB962C8B-B14F-4D97-AF65-F5344CB8AC3E}">
        <p14:creationId xmlns:p14="http://schemas.microsoft.com/office/powerpoint/2010/main" val="42292273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892964" y="497205"/>
            <a:ext cx="8406072" cy="5863590"/>
          </a:xfrm>
          <a:prstGeom prst="rect">
            <a:avLst/>
          </a:prstGeom>
        </p:spPr>
      </p:pic>
    </p:spTree>
    <p:extLst>
      <p:ext uri="{BB962C8B-B14F-4D97-AF65-F5344CB8AC3E}">
        <p14:creationId xmlns:p14="http://schemas.microsoft.com/office/powerpoint/2010/main" val="18308165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36E41F-1583-EB09-8EE5-A98272FF4EDF}"/>
              </a:ext>
            </a:extLst>
          </p:cNvPr>
          <p:cNvSpPr txBox="1"/>
          <p:nvPr/>
        </p:nvSpPr>
        <p:spPr>
          <a:xfrm>
            <a:off x="463217" y="388642"/>
            <a:ext cx="7690526" cy="830997"/>
          </a:xfrm>
          <a:prstGeom prst="rect">
            <a:avLst/>
          </a:prstGeom>
          <a:noFill/>
        </p:spPr>
        <p:txBody>
          <a:bodyPr wrap="square" rtlCol="0">
            <a:spAutoFit/>
          </a:bodyPr>
          <a:lstStyle/>
          <a:p>
            <a:r>
              <a:rPr lang="es-ES" sz="4800" dirty="0">
                <a:solidFill>
                  <a:srgbClr val="002060"/>
                </a:solidFill>
              </a:rPr>
              <a:t>RESOLUCION DEL CASO</a:t>
            </a:r>
          </a:p>
        </p:txBody>
      </p:sp>
      <p:sp>
        <p:nvSpPr>
          <p:cNvPr id="3" name="CuadroTexto 2">
            <a:extLst>
              <a:ext uri="{FF2B5EF4-FFF2-40B4-BE49-F238E27FC236}">
                <a16:creationId xmlns:a16="http://schemas.microsoft.com/office/drawing/2014/main" id="{2205AB56-EAC9-6737-67B1-FED03F74AE79}"/>
              </a:ext>
            </a:extLst>
          </p:cNvPr>
          <p:cNvSpPr txBox="1"/>
          <p:nvPr/>
        </p:nvSpPr>
        <p:spPr>
          <a:xfrm>
            <a:off x="819506" y="2770540"/>
            <a:ext cx="7611894" cy="1077218"/>
          </a:xfrm>
          <a:prstGeom prst="rect">
            <a:avLst/>
          </a:prstGeom>
          <a:noFill/>
          <a:ln>
            <a:solidFill>
              <a:srgbClr val="002060"/>
            </a:solidFill>
          </a:ln>
        </p:spPr>
        <p:txBody>
          <a:bodyPr wrap="square" rtlCol="0">
            <a:spAutoFit/>
          </a:bodyPr>
          <a:lstStyle/>
          <a:p>
            <a:r>
              <a:rPr lang="es-ES" sz="3200" dirty="0"/>
              <a:t>Iniciamos tratamiento con:</a:t>
            </a:r>
          </a:p>
          <a:p>
            <a:r>
              <a:rPr lang="es-ES" sz="3200" dirty="0"/>
              <a:t>Metformina 850 + </a:t>
            </a:r>
            <a:r>
              <a:rPr lang="es-ES" sz="3200" dirty="0" err="1"/>
              <a:t>sitagliptina</a:t>
            </a:r>
            <a:r>
              <a:rPr lang="es-ES" sz="3200" dirty="0"/>
              <a:t> 50 1/12h </a:t>
            </a:r>
          </a:p>
        </p:txBody>
      </p:sp>
      <p:sp>
        <p:nvSpPr>
          <p:cNvPr id="4" name="CuadroTexto 3">
            <a:extLst>
              <a:ext uri="{FF2B5EF4-FFF2-40B4-BE49-F238E27FC236}">
                <a16:creationId xmlns:a16="http://schemas.microsoft.com/office/drawing/2014/main" id="{F83DC4AF-1DCE-F9E8-447C-D2F2DEA881E6}"/>
              </a:ext>
            </a:extLst>
          </p:cNvPr>
          <p:cNvSpPr txBox="1"/>
          <p:nvPr/>
        </p:nvSpPr>
        <p:spPr>
          <a:xfrm>
            <a:off x="794425" y="4084341"/>
            <a:ext cx="10603149" cy="2123658"/>
          </a:xfrm>
          <a:prstGeom prst="rect">
            <a:avLst/>
          </a:prstGeom>
          <a:noFill/>
        </p:spPr>
        <p:txBody>
          <a:bodyPr wrap="square" rtlCol="0">
            <a:spAutoFit/>
          </a:bodyPr>
          <a:lstStyle/>
          <a:p>
            <a:pPr marL="342900" indent="-342900">
              <a:buFont typeface="Arial" panose="020B0604020202020204" pitchFamily="34" charset="0"/>
              <a:buChar char="•"/>
            </a:pPr>
            <a:r>
              <a:rPr lang="es-ES" sz="2000" dirty="0"/>
              <a:t>VALORAR FRAGILIDAD Y/O VULNERABILIDAD</a:t>
            </a:r>
          </a:p>
          <a:p>
            <a:pPr marL="342900" indent="-342900">
              <a:buFont typeface="Arial" panose="020B0604020202020204" pitchFamily="34" charset="0"/>
              <a:buChar char="•"/>
            </a:pPr>
            <a:r>
              <a:rPr lang="es-ES" sz="2000" dirty="0"/>
              <a:t>OBJETIVO 8-8,5 %......... EVITANDO GLUCOTOXICIDAD</a:t>
            </a:r>
          </a:p>
          <a:p>
            <a:pPr marL="457200" indent="-457200">
              <a:buFont typeface="Arial" panose="020B0604020202020204" pitchFamily="34" charset="0"/>
              <a:buChar char="•"/>
            </a:pPr>
            <a:r>
              <a:rPr lang="es-ES" sz="3200" b="1" dirty="0"/>
              <a:t>CALIDAD DE VIDA</a:t>
            </a:r>
          </a:p>
          <a:p>
            <a:pPr marL="342900" indent="-342900">
              <a:buFont typeface="Arial" panose="020B0604020202020204" pitchFamily="34" charset="0"/>
              <a:buChar char="•"/>
            </a:pPr>
            <a:r>
              <a:rPr lang="es-ES" sz="2000" dirty="0"/>
              <a:t>EVITAR HIPOGLUCEMIAS</a:t>
            </a:r>
          </a:p>
          <a:p>
            <a:pPr marL="342900" indent="-342900">
              <a:buFont typeface="Arial" panose="020B0604020202020204" pitchFamily="34" charset="0"/>
              <a:buChar char="•"/>
            </a:pPr>
            <a:r>
              <a:rPr lang="es-ES" sz="2000" dirty="0"/>
              <a:t>EVITAR INTERACCIONES FARMACOLOGICAS</a:t>
            </a:r>
          </a:p>
          <a:p>
            <a:pPr marL="342900" indent="-342900">
              <a:buFont typeface="Arial" panose="020B0604020202020204" pitchFamily="34" charset="0"/>
              <a:buChar char="•"/>
            </a:pPr>
            <a:r>
              <a:rPr lang="es-ES" sz="2000" dirty="0"/>
              <a:t>REEVALUACION A LOS 3-6 MESES</a:t>
            </a:r>
          </a:p>
        </p:txBody>
      </p:sp>
      <p:sp>
        <p:nvSpPr>
          <p:cNvPr id="6" name="CuadroTexto 5">
            <a:extLst>
              <a:ext uri="{FF2B5EF4-FFF2-40B4-BE49-F238E27FC236}">
                <a16:creationId xmlns:a16="http://schemas.microsoft.com/office/drawing/2014/main" id="{13CCED90-05D0-534E-689B-DC2CF40A0231}"/>
              </a:ext>
            </a:extLst>
          </p:cNvPr>
          <p:cNvSpPr txBox="1"/>
          <p:nvPr/>
        </p:nvSpPr>
        <p:spPr>
          <a:xfrm>
            <a:off x="819506" y="1509992"/>
            <a:ext cx="7408424" cy="1015663"/>
          </a:xfrm>
          <a:prstGeom prst="rect">
            <a:avLst/>
          </a:prstGeom>
          <a:noFill/>
        </p:spPr>
        <p:txBody>
          <a:bodyPr wrap="square" rtlCol="0">
            <a:spAutoFit/>
          </a:bodyPr>
          <a:lstStyle/>
          <a:p>
            <a:pPr marL="342900" indent="-342900">
              <a:buFont typeface="Arial" panose="020B0604020202020204" pitchFamily="34" charset="0"/>
              <a:buChar char="•"/>
            </a:pPr>
            <a:r>
              <a:rPr lang="es-ES" sz="2000" dirty="0"/>
              <a:t>DESINTENSIFICAR TRATAMIENTO</a:t>
            </a:r>
          </a:p>
          <a:p>
            <a:pPr marL="342900" indent="-342900">
              <a:buFont typeface="Arial" panose="020B0604020202020204" pitchFamily="34" charset="0"/>
              <a:buChar char="•"/>
            </a:pPr>
            <a:r>
              <a:rPr lang="es-ES" sz="2000" dirty="0"/>
              <a:t>RETIRAR GLP1………. RIESGO SARCOPENIA</a:t>
            </a:r>
          </a:p>
          <a:p>
            <a:pPr marL="342900" indent="-342900">
              <a:buFont typeface="Arial" panose="020B0604020202020204" pitchFamily="34" charset="0"/>
              <a:buChar char="•"/>
            </a:pPr>
            <a:r>
              <a:rPr lang="es-ES" sz="2000" dirty="0"/>
              <a:t>RETIRAR Y/O DISMINUIR INSULINA A DOSIS MINIMA</a:t>
            </a:r>
          </a:p>
        </p:txBody>
      </p:sp>
    </p:spTree>
    <p:extLst>
      <p:ext uri="{BB962C8B-B14F-4D97-AF65-F5344CB8AC3E}">
        <p14:creationId xmlns:p14="http://schemas.microsoft.com/office/powerpoint/2010/main" val="77000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D274E-F662-131E-201A-B913CE1AA548}"/>
              </a:ext>
            </a:extLst>
          </p:cNvPr>
          <p:cNvSpPr>
            <a:spLocks noGrp="1"/>
          </p:cNvSpPr>
          <p:nvPr>
            <p:ph type="ctrTitle"/>
          </p:nvPr>
        </p:nvSpPr>
        <p:spPr>
          <a:xfrm>
            <a:off x="5419747" y="2776061"/>
            <a:ext cx="6079525" cy="1305878"/>
          </a:xfrm>
        </p:spPr>
        <p:txBody>
          <a:bodyPr/>
          <a:lstStyle/>
          <a:p>
            <a:r>
              <a:rPr lang="es-ES" sz="6600" dirty="0"/>
              <a:t>GRACIAS!</a:t>
            </a:r>
            <a:endParaRPr lang="en-US" sz="6600" dirty="0"/>
          </a:p>
        </p:txBody>
      </p:sp>
      <p:sp>
        <p:nvSpPr>
          <p:cNvPr id="5" name="TextBox 4">
            <a:extLst>
              <a:ext uri="{FF2B5EF4-FFF2-40B4-BE49-F238E27FC236}">
                <a16:creationId xmlns:a16="http://schemas.microsoft.com/office/drawing/2014/main" id="{9D0ED0E2-1E26-5F26-63AD-1AF0A3F47376}"/>
              </a:ext>
            </a:extLst>
          </p:cNvPr>
          <p:cNvSpPr txBox="1"/>
          <p:nvPr/>
        </p:nvSpPr>
        <p:spPr>
          <a:xfrm>
            <a:off x="10926618" y="6507079"/>
            <a:ext cx="1145309" cy="230832"/>
          </a:xfrm>
          <a:prstGeom prst="rect">
            <a:avLst/>
          </a:prstGeom>
          <a:noFill/>
        </p:spPr>
        <p:txBody>
          <a:bodyPr wrap="square">
            <a:spAutoFit/>
          </a:bodyPr>
          <a:lstStyle/>
          <a:p>
            <a:r>
              <a:rPr lang="en-US" sz="900" b="0" i="0" dirty="0">
                <a:solidFill>
                  <a:schemeClr val="bg1"/>
                </a:solidFill>
                <a:effectLst/>
                <a:latin typeface="Arial" panose="020B0604020202020204" pitchFamily="34" charset="0"/>
              </a:rPr>
              <a:t>ES-SIT-2300016</a:t>
            </a:r>
            <a:endParaRPr lang="en-US" sz="900" dirty="0">
              <a:solidFill>
                <a:schemeClr val="bg1"/>
              </a:solidFill>
            </a:endParaRPr>
          </a:p>
        </p:txBody>
      </p:sp>
    </p:spTree>
    <p:extLst>
      <p:ext uri="{BB962C8B-B14F-4D97-AF65-F5344CB8AC3E}">
        <p14:creationId xmlns:p14="http://schemas.microsoft.com/office/powerpoint/2010/main" val="415129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407CA0-5822-CC4A-B5DA-B97F566F908D}"/>
              </a:ext>
            </a:extLst>
          </p:cNvPr>
          <p:cNvSpPr>
            <a:spLocks noGrp="1"/>
          </p:cNvSpPr>
          <p:nvPr>
            <p:ph type="title"/>
          </p:nvPr>
        </p:nvSpPr>
        <p:spPr>
          <a:xfrm>
            <a:off x="422874" y="308683"/>
            <a:ext cx="9264580" cy="1325563"/>
          </a:xfrm>
        </p:spPr>
        <p:txBody>
          <a:bodyPr/>
          <a:lstStyle/>
          <a:p>
            <a:r>
              <a:rPr lang="es-ES" dirty="0"/>
              <a:t>HTA y ECV </a:t>
            </a:r>
          </a:p>
        </p:txBody>
      </p:sp>
      <p:sp>
        <p:nvSpPr>
          <p:cNvPr id="3" name="Marcador de contenido 2">
            <a:extLst>
              <a:ext uri="{FF2B5EF4-FFF2-40B4-BE49-F238E27FC236}">
                <a16:creationId xmlns:a16="http://schemas.microsoft.com/office/drawing/2014/main" id="{23E49C72-E28E-E747-A785-E8D38D0DE0AE}"/>
              </a:ext>
            </a:extLst>
          </p:cNvPr>
          <p:cNvSpPr>
            <a:spLocks noGrp="1"/>
          </p:cNvSpPr>
          <p:nvPr>
            <p:ph idx="1"/>
          </p:nvPr>
        </p:nvSpPr>
        <p:spPr>
          <a:xfrm>
            <a:off x="794328" y="1825625"/>
            <a:ext cx="10815782" cy="4351338"/>
          </a:xfrm>
        </p:spPr>
        <p:txBody>
          <a:bodyPr>
            <a:normAutofit/>
          </a:bodyPr>
          <a:lstStyle/>
          <a:p>
            <a:pPr algn="just"/>
            <a:r>
              <a:rPr lang="es-ES" sz="2000" dirty="0">
                <a:solidFill>
                  <a:schemeClr val="accent1">
                    <a:lumMod val="50000"/>
                  </a:schemeClr>
                </a:solidFill>
              </a:rPr>
              <a:t>La HTA es uno de los principales factores de riesgo de ECV </a:t>
            </a:r>
            <a:r>
              <a:rPr lang="es-ES" sz="2000" dirty="0" err="1">
                <a:solidFill>
                  <a:schemeClr val="accent1">
                    <a:lumMod val="50000"/>
                  </a:schemeClr>
                </a:solidFill>
              </a:rPr>
              <a:t>ateroesclerótica</a:t>
            </a:r>
            <a:r>
              <a:rPr lang="es-ES" sz="2000" dirty="0">
                <a:solidFill>
                  <a:schemeClr val="accent1">
                    <a:lumMod val="50000"/>
                  </a:schemeClr>
                </a:solidFill>
              </a:rPr>
              <a:t>.</a:t>
            </a:r>
          </a:p>
          <a:p>
            <a:pPr algn="just"/>
            <a:r>
              <a:rPr lang="es-ES" sz="2000" dirty="0">
                <a:solidFill>
                  <a:schemeClr val="accent1">
                    <a:lumMod val="50000"/>
                  </a:schemeClr>
                </a:solidFill>
              </a:rPr>
              <a:t>Para evaluar la presencia de enfermedad </a:t>
            </a:r>
            <a:r>
              <a:rPr lang="es-ES" sz="2000" dirty="0" err="1">
                <a:solidFill>
                  <a:schemeClr val="accent1">
                    <a:lumMod val="50000"/>
                  </a:schemeClr>
                </a:solidFill>
              </a:rPr>
              <a:t>subclínica</a:t>
            </a:r>
            <a:r>
              <a:rPr lang="es-ES" sz="2000" dirty="0">
                <a:solidFill>
                  <a:schemeClr val="accent1">
                    <a:lumMod val="50000"/>
                  </a:schemeClr>
                </a:solidFill>
              </a:rPr>
              <a:t>, se recomienda la </a:t>
            </a:r>
            <a:r>
              <a:rPr lang="es-ES" sz="2000" dirty="0" err="1">
                <a:solidFill>
                  <a:schemeClr val="accent1">
                    <a:lumMod val="50000"/>
                  </a:schemeClr>
                </a:solidFill>
              </a:rPr>
              <a:t>medición</a:t>
            </a:r>
            <a:r>
              <a:rPr lang="es-ES" sz="2000" dirty="0">
                <a:solidFill>
                  <a:schemeClr val="accent1">
                    <a:lumMod val="50000"/>
                  </a:schemeClr>
                </a:solidFill>
              </a:rPr>
              <a:t> de creatinina </a:t>
            </a:r>
            <a:r>
              <a:rPr lang="es-ES" sz="2000" dirty="0" err="1">
                <a:solidFill>
                  <a:schemeClr val="accent1">
                    <a:lumMod val="50000"/>
                  </a:schemeClr>
                </a:solidFill>
              </a:rPr>
              <a:t>sérica</a:t>
            </a:r>
            <a:r>
              <a:rPr lang="es-ES" sz="2000" dirty="0">
                <a:solidFill>
                  <a:schemeClr val="accent1">
                    <a:lumMod val="50000"/>
                  </a:schemeClr>
                </a:solidFill>
              </a:rPr>
              <a:t>, filtrado glomerular (CKD- EPI), electrolitos y cociente </a:t>
            </a:r>
            <a:r>
              <a:rPr lang="es-ES" sz="2000" dirty="0" err="1">
                <a:solidFill>
                  <a:schemeClr val="accent1">
                    <a:lumMod val="50000"/>
                  </a:schemeClr>
                </a:solidFill>
              </a:rPr>
              <a:t>albúmina</a:t>
            </a:r>
            <a:r>
              <a:rPr lang="es-ES" sz="2000" dirty="0">
                <a:solidFill>
                  <a:schemeClr val="accent1">
                    <a:lumMod val="50000"/>
                  </a:schemeClr>
                </a:solidFill>
              </a:rPr>
              <a:t>/creatinina para todos los pacientes. </a:t>
            </a:r>
          </a:p>
          <a:p>
            <a:pPr algn="just"/>
            <a:r>
              <a:rPr lang="es-ES" sz="2000" dirty="0">
                <a:solidFill>
                  <a:schemeClr val="accent1">
                    <a:lumMod val="50000"/>
                  </a:schemeClr>
                </a:solidFill>
              </a:rPr>
              <a:t>Se recomienda un electrocardiograma de 12 derivaciones para todos los pacientes. La </a:t>
            </a:r>
            <a:r>
              <a:rPr lang="es-ES" sz="2000" dirty="0" err="1">
                <a:solidFill>
                  <a:schemeClr val="accent1">
                    <a:lumMod val="50000"/>
                  </a:schemeClr>
                </a:solidFill>
              </a:rPr>
              <a:t>ecocardiografía</a:t>
            </a:r>
            <a:r>
              <a:rPr lang="es-ES" sz="2000" dirty="0">
                <a:solidFill>
                  <a:schemeClr val="accent1">
                    <a:lumMod val="50000"/>
                  </a:schemeClr>
                </a:solidFill>
              </a:rPr>
              <a:t> se recomienda para aquellos con </a:t>
            </a:r>
            <a:r>
              <a:rPr lang="es-ES" sz="2000" dirty="0" err="1">
                <a:solidFill>
                  <a:schemeClr val="accent1">
                    <a:lumMod val="50000"/>
                  </a:schemeClr>
                </a:solidFill>
              </a:rPr>
              <a:t>anomalías</a:t>
            </a:r>
            <a:r>
              <a:rPr lang="es-ES" sz="2000" dirty="0">
                <a:solidFill>
                  <a:schemeClr val="accent1">
                    <a:lumMod val="50000"/>
                  </a:schemeClr>
                </a:solidFill>
              </a:rPr>
              <a:t> en el ECG o signos/</a:t>
            </a:r>
            <a:r>
              <a:rPr lang="es-ES" sz="2000" dirty="0" err="1">
                <a:solidFill>
                  <a:schemeClr val="accent1">
                    <a:lumMod val="50000"/>
                  </a:schemeClr>
                </a:solidFill>
              </a:rPr>
              <a:t>síntomas</a:t>
            </a:r>
            <a:r>
              <a:rPr lang="es-ES" sz="2000" dirty="0">
                <a:solidFill>
                  <a:schemeClr val="accent1">
                    <a:lumMod val="50000"/>
                  </a:schemeClr>
                </a:solidFill>
              </a:rPr>
              <a:t> de </a:t>
            </a:r>
            <a:r>
              <a:rPr lang="es-ES" sz="2000" dirty="0" err="1">
                <a:solidFill>
                  <a:schemeClr val="accent1">
                    <a:lumMod val="50000"/>
                  </a:schemeClr>
                </a:solidFill>
              </a:rPr>
              <a:t>disfunción</a:t>
            </a:r>
            <a:r>
              <a:rPr lang="es-ES" sz="2000" dirty="0">
                <a:solidFill>
                  <a:schemeClr val="accent1">
                    <a:lumMod val="50000"/>
                  </a:schemeClr>
                </a:solidFill>
              </a:rPr>
              <a:t> del VI.</a:t>
            </a:r>
          </a:p>
          <a:p>
            <a:pPr marL="0" indent="0" algn="just">
              <a:buNone/>
            </a:pPr>
            <a:br>
              <a:rPr lang="es-ES" sz="2000" dirty="0">
                <a:solidFill>
                  <a:schemeClr val="accent1">
                    <a:lumMod val="50000"/>
                  </a:schemeClr>
                </a:solidFill>
                <a:effectLst/>
              </a:rPr>
            </a:br>
            <a:endParaRPr lang="es-ES" sz="2000" dirty="0">
              <a:solidFill>
                <a:schemeClr val="accent1">
                  <a:lumMod val="50000"/>
                </a:schemeClr>
              </a:solidFill>
            </a:endParaRPr>
          </a:p>
        </p:txBody>
      </p:sp>
      <p:sp>
        <p:nvSpPr>
          <p:cNvPr id="4" name="Rectángulo 3">
            <a:extLst>
              <a:ext uri="{FF2B5EF4-FFF2-40B4-BE49-F238E27FC236}">
                <a16:creationId xmlns:a16="http://schemas.microsoft.com/office/drawing/2014/main" id="{2E2C0BD5-99DD-F749-A569-287AA5325B0D}"/>
              </a:ext>
            </a:extLst>
          </p:cNvPr>
          <p:cNvSpPr/>
          <p:nvPr/>
        </p:nvSpPr>
        <p:spPr>
          <a:xfrm>
            <a:off x="422874" y="6122121"/>
            <a:ext cx="11501396" cy="246221"/>
          </a:xfrm>
          <a:prstGeom prst="rect">
            <a:avLst/>
          </a:prstGeom>
        </p:spPr>
        <p:txBody>
          <a:bodyPr wrap="square">
            <a:spAutoFit/>
          </a:bodyPr>
          <a:lstStyle/>
          <a:p>
            <a:r>
              <a:rPr lang="es-ES" sz="1000" dirty="0" err="1">
                <a:latin typeface="Univers" panose="020B0503020202020204" pitchFamily="34" charset="0"/>
              </a:rPr>
              <a:t>Visseren</a:t>
            </a:r>
            <a:r>
              <a:rPr lang="es-ES" sz="1000" dirty="0">
                <a:latin typeface="Univers" panose="020B0503020202020204" pitchFamily="34" charset="0"/>
              </a:rPr>
              <a:t> FLJ, Mach F, </a:t>
            </a:r>
            <a:r>
              <a:rPr lang="es-ES" sz="1000" dirty="0" err="1">
                <a:latin typeface="Univers" panose="020B0503020202020204" pitchFamily="34" charset="0"/>
              </a:rPr>
              <a:t>Smulders</a:t>
            </a:r>
            <a:r>
              <a:rPr lang="es-ES" sz="1000" dirty="0">
                <a:latin typeface="Univers" panose="020B0503020202020204" pitchFamily="34" charset="0"/>
              </a:rPr>
              <a:t> YM, Carballo D, </a:t>
            </a:r>
            <a:r>
              <a:rPr lang="es-ES" sz="1000" dirty="0" err="1">
                <a:latin typeface="Univers" panose="020B0503020202020204" pitchFamily="34" charset="0"/>
              </a:rPr>
              <a:t>Koskinas</a:t>
            </a:r>
            <a:r>
              <a:rPr lang="es-ES" sz="1000" dirty="0">
                <a:latin typeface="Univers" panose="020B0503020202020204" pitchFamily="34" charset="0"/>
              </a:rPr>
              <a:t> KC, </a:t>
            </a:r>
            <a:r>
              <a:rPr lang="es-ES" sz="1000" dirty="0" err="1">
                <a:latin typeface="Univers" panose="020B0503020202020204" pitchFamily="34" charset="0"/>
              </a:rPr>
              <a:t>Bäck</a:t>
            </a:r>
            <a:r>
              <a:rPr lang="es-ES" sz="1000" dirty="0">
                <a:latin typeface="Univers" panose="020B0503020202020204" pitchFamily="34" charset="0"/>
              </a:rPr>
              <a:t> M, et al. 2021 ESC </a:t>
            </a:r>
            <a:r>
              <a:rPr lang="es-ES" sz="1000" dirty="0" err="1">
                <a:latin typeface="Univers" panose="020B0503020202020204" pitchFamily="34" charset="0"/>
              </a:rPr>
              <a:t>Guidelines</a:t>
            </a:r>
            <a:r>
              <a:rPr lang="es-ES" sz="1000" dirty="0">
                <a:latin typeface="Univers" panose="020B0503020202020204" pitchFamily="34" charset="0"/>
              </a:rPr>
              <a:t> </a:t>
            </a:r>
            <a:r>
              <a:rPr lang="es-ES" sz="1000" dirty="0" err="1">
                <a:latin typeface="Univers" panose="020B0503020202020204" pitchFamily="34" charset="0"/>
              </a:rPr>
              <a:t>on</a:t>
            </a:r>
            <a:r>
              <a:rPr lang="es-ES" sz="1000" dirty="0">
                <a:latin typeface="Univers" panose="020B0503020202020204" pitchFamily="34" charset="0"/>
              </a:rPr>
              <a:t> cardiovascular </a:t>
            </a:r>
            <a:r>
              <a:rPr lang="es-ES" sz="1000" dirty="0" err="1">
                <a:latin typeface="Univers" panose="020B0503020202020204" pitchFamily="34" charset="0"/>
              </a:rPr>
              <a:t>disease</a:t>
            </a:r>
            <a:r>
              <a:rPr lang="es-ES" sz="1000" dirty="0">
                <a:latin typeface="Univers" panose="020B0503020202020204" pitchFamily="34" charset="0"/>
              </a:rPr>
              <a:t> </a:t>
            </a:r>
            <a:r>
              <a:rPr lang="es-ES" sz="1000" dirty="0" err="1">
                <a:latin typeface="Univers" panose="020B0503020202020204" pitchFamily="34" charset="0"/>
              </a:rPr>
              <a:t>prevention</a:t>
            </a:r>
            <a:r>
              <a:rPr lang="es-ES" sz="1000" dirty="0">
                <a:latin typeface="Univers" panose="020B0503020202020204" pitchFamily="34" charset="0"/>
              </a:rPr>
              <a:t> in </a:t>
            </a:r>
            <a:r>
              <a:rPr lang="es-ES" sz="1000" dirty="0" err="1">
                <a:latin typeface="Univers" panose="020B0503020202020204" pitchFamily="34" charset="0"/>
              </a:rPr>
              <a:t>clinical</a:t>
            </a:r>
            <a:r>
              <a:rPr lang="es-ES" sz="1000" dirty="0">
                <a:latin typeface="Univers" panose="020B0503020202020204" pitchFamily="34" charset="0"/>
              </a:rPr>
              <a:t> </a:t>
            </a:r>
            <a:r>
              <a:rPr lang="es-ES" sz="1000" dirty="0" err="1">
                <a:latin typeface="Univers" panose="020B0503020202020204" pitchFamily="34" charset="0"/>
              </a:rPr>
              <a:t>practice</a:t>
            </a:r>
            <a:r>
              <a:rPr lang="es-ES" sz="1000" dirty="0">
                <a:latin typeface="Univers" panose="020B0503020202020204" pitchFamily="34" charset="0"/>
              </a:rPr>
              <a:t>. </a:t>
            </a:r>
            <a:r>
              <a:rPr lang="es-ES" sz="1000" dirty="0" err="1">
                <a:latin typeface="Univers" panose="020B0503020202020204" pitchFamily="34" charset="0"/>
              </a:rPr>
              <a:t>Eur</a:t>
            </a:r>
            <a:r>
              <a:rPr lang="es-ES" sz="1000" dirty="0">
                <a:latin typeface="Univers" panose="020B0503020202020204" pitchFamily="34" charset="0"/>
              </a:rPr>
              <a:t> </a:t>
            </a:r>
            <a:r>
              <a:rPr lang="es-ES" sz="1000" dirty="0" err="1">
                <a:latin typeface="Univers" panose="020B0503020202020204" pitchFamily="34" charset="0"/>
              </a:rPr>
              <a:t>Heart</a:t>
            </a:r>
            <a:r>
              <a:rPr lang="es-ES" sz="1000" dirty="0">
                <a:latin typeface="Univers" panose="020B0503020202020204" pitchFamily="34" charset="0"/>
              </a:rPr>
              <a:t> J. 2021;42(34):3227-337. </a:t>
            </a:r>
          </a:p>
        </p:txBody>
      </p:sp>
    </p:spTree>
    <p:extLst>
      <p:ext uri="{BB962C8B-B14F-4D97-AF65-F5344CB8AC3E}">
        <p14:creationId xmlns:p14="http://schemas.microsoft.com/office/powerpoint/2010/main" val="2911627763"/>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10560</Words>
  <Application>Microsoft Office PowerPoint</Application>
  <PresentationFormat>Widescreen</PresentationFormat>
  <Paragraphs>1017</Paragraphs>
  <Slides>82</Slides>
  <Notes>23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82</vt:i4>
      </vt:variant>
    </vt:vector>
  </HeadingPairs>
  <TitlesOfParts>
    <vt:vector size="100" baseType="lpstr">
      <vt:lpstr>Arial</vt:lpstr>
      <vt:lpstr>BlinkMacSystemFont</vt:lpstr>
      <vt:lpstr>Calibri</vt:lpstr>
      <vt:lpstr>Calibri Light</vt:lpstr>
      <vt:lpstr>Century Gothic</vt:lpstr>
      <vt:lpstr>Helvetica</vt:lpstr>
      <vt:lpstr>Helvetica 65 Medium</vt:lpstr>
      <vt:lpstr>Lucida Sans</vt:lpstr>
      <vt:lpstr>Roboto</vt:lpstr>
      <vt:lpstr>Source Sans Pro</vt:lpstr>
      <vt:lpstr>Stark</vt:lpstr>
      <vt:lpstr>Times</vt:lpstr>
      <vt:lpstr>Times New Roman</vt:lpstr>
      <vt:lpstr>Tipo de letra del sistema regular</vt:lpstr>
      <vt:lpstr>Univers</vt:lpstr>
      <vt:lpstr>-webkit-standard</vt:lpstr>
      <vt:lpstr>Wingdings</vt:lpstr>
      <vt:lpstr>1_Tema de Office</vt:lpstr>
      <vt:lpstr>PowerPoint Presentation</vt:lpstr>
      <vt:lpstr>EXONERACIÓN DE RESPONSABILIDAD Y USO DE LA PRESENTACIÓN</vt:lpstr>
      <vt:lpstr>Conflicto de intereses</vt:lpstr>
      <vt:lpstr>CASO CLINICO HIPERTENSION</vt:lpstr>
      <vt:lpstr>PowerPoint Presentation</vt:lpstr>
      <vt:lpstr>Tenemos más datos sobre ella</vt:lpstr>
      <vt:lpstr>Exploración física </vt:lpstr>
      <vt:lpstr>En base a los datos que hemos sintetizado la situación de María José en este momento ha cambiado. ¿Lo ha hecho su riesgo cardiovascular?</vt:lpstr>
      <vt:lpstr>HTA y ECV </vt:lpstr>
      <vt:lpstr>¿Qué riesgo cardiovascular tiene MJ?</vt:lpstr>
      <vt:lpstr>El control de la presión arterial </vt:lpstr>
      <vt:lpstr>Medición de la PA por AMPA/MAPA</vt:lpstr>
      <vt:lpstr>Recomendaciones generales en el manejo de la hipertensión arterial  </vt:lpstr>
      <vt:lpstr>PowerPoint Presentation</vt:lpstr>
      <vt:lpstr>Recomendaciones generales en el manejo de la hipertensión arterial  </vt:lpstr>
      <vt:lpstr>María José un mes después viene a recoger los resultados de la analítica  </vt:lpstr>
      <vt:lpstr>3 meses después: confirmamos resultados analíticos de ERC de María José </vt:lpstr>
      <vt:lpstr>¿Qué más podemos hacer a partir de ahora?</vt:lpstr>
      <vt:lpstr>PowerPoint Presentation</vt:lpstr>
      <vt:lpstr>PowerPoint Presentation</vt:lpstr>
      <vt:lpstr>CASO CLINICO DISLIPEMIA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CASO CLINICO DIABETES:  PERSONA DE RECIENTE DIAGNOSTICO</vt:lpstr>
      <vt:lpstr>PowerPoint Presentation</vt:lpstr>
      <vt:lpstr>¿Consideramos a este paciente ya diagnosticado de diabetes?</vt:lpstr>
      <vt:lpstr>PowerPoint Presentation</vt:lpstr>
      <vt:lpstr>PowerPoint Presentation</vt:lpstr>
      <vt:lpstr>PowerPoint Presentation</vt:lpstr>
      <vt:lpstr>PowerPoint Presentation</vt:lpstr>
      <vt:lpstr>PowerPoint Presentation</vt:lpstr>
      <vt:lpstr>PowerPoint Presentation</vt:lpstr>
      <vt:lpstr>Prevalencia DM registrada en DS Málaga- Guadalhorce</vt:lpstr>
      <vt:lpstr>PowerPoint Presentation</vt:lpstr>
      <vt:lpstr>PowerPoint Presentation</vt:lpstr>
      <vt:lpstr>PowerPoint Presentation</vt:lpstr>
      <vt:lpstr>ESTUDIO VERIFY</vt:lpstr>
      <vt:lpstr>¿¿CON QUE TRATAR??</vt:lpstr>
      <vt:lpstr>PowerPoint Presentation</vt:lpstr>
      <vt:lpstr>PowerPoint Presentation</vt:lpstr>
      <vt:lpstr>PowerPoint Presentation</vt:lpstr>
      <vt:lpstr>PowerPoint Presentation</vt:lpstr>
      <vt:lpstr>PowerPoint Presentation</vt:lpstr>
      <vt:lpstr>CASO CLINICO DIABETES:  PERSONA  FRAGIL / VULNERABLE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Objetivos de control glucémico</vt:lpstr>
      <vt:lpstr>PowerPoint Presentation</vt:lpstr>
      <vt:lpstr>PowerPoint Presentation</vt:lpstr>
      <vt:lpstr>PowerPoint Presentation</vt:lpstr>
      <vt:lpstr>PowerPoint Presentation</vt:lpstr>
      <vt:lpstr>PowerPoint Presentation</vt:lpstr>
      <vt:lpstr>PowerPoint Presentation</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Antonio Hormigo Pozo</dc:creator>
  <cp:lastModifiedBy>Marta Clariana Colet</cp:lastModifiedBy>
  <cp:revision>37</cp:revision>
  <dcterms:created xsi:type="dcterms:W3CDTF">2023-03-09T12:20:57Z</dcterms:created>
  <dcterms:modified xsi:type="dcterms:W3CDTF">2023-06-06T15:13:21Z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2023-06-06T15:08:46Z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5b21d745-ddd5-4e2d-9f5a-6d1464acd743</vt:lpwstr>
  </property>
  <property fmtid="{D5CDD505-2E9C-101B-9397-08002B2CF9AE}" pid="8" name="MSIP_Label_533616b6-00a5-4cd1-b577-93208fa93eb1_ContentBits">
    <vt:lpwstr>1</vt:lpwstr>
  </property>
  <property fmtid="{D5CDD505-2E9C-101B-9397-08002B2CF9AE}" pid="9" name="ClassificationContentMarkingHeaderLocations">
    <vt:lpwstr>1_Tema de Office:5</vt:lpwstr>
  </property>
  <property fmtid="{D5CDD505-2E9C-101B-9397-08002B2CF9AE}" pid="10" name="ClassificationContentMarkingHeaderText">
    <vt:lpwstr>INTERNAL USE</vt:lpwstr>
  </property>
</Properties>
</file>