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Quattrocento Sans" panose="020B0502050000020003" pitchFamily="34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gJ//GKyGQ7Q+KscQBnAn7Lu+e8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139AA81-D535-495E-B710-7EC9BA814EAB}">
  <a:tblStyle styleId="{5139AA81-D535-495E-B710-7EC9BA814EAB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8FDDA4DA-25D9-4A42-B226-52F6E1E095B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2CFD841-67D0-4259-8E44-2B54852DDE82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" name="Google Shape;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1cc22cd1f7_0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2" name="Google Shape;112;g21cc22cd1f7_0_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1cc22cd1f7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" name="Google Shape;123;g21cc22cd1f7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1cc22cd1f7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g21cc22cd1f7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1cc22cd1f7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8" name="Google Shape;138;g21cc22cd1f7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1cc22cd1f7_3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g21cc22cd1f7_3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1cc22cd1f7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5" name="Google Shape;175;g21cc22cd1f7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1cc22cd1f7_3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g21cc22cd1f7_3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Las novedades son:</a:t>
            </a:r>
            <a:endParaRPr/>
          </a:p>
          <a:p>
            <a:pPr marL="17145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Se ha calculado el riesgo no sólo de </a:t>
            </a:r>
            <a:r>
              <a:rPr lang="en-US" b="1"/>
              <a:t>mortalidad cardiovascular sino de desarrollar un evento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  <a:p>
            <a:pPr marL="17145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Las variables que predicen el riesgo son sexo, edad, tabaco PAS y colestrol no HDL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1cc22cd1f7_3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1cc22cd1f7_3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u="sng">
                <a:solidFill>
                  <a:schemeClr val="dk1"/>
                </a:solidFill>
              </a:rPr>
              <a:t>pacientes de alto o muy alto riesgo no hay que calcular el rcv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1cc22cd1f7_3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21cc22cd1f7_3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y además en las guias europeas de 2019 se ha propuesto una clase más de riesgo: extremadamente alto, correspondiente a los pacientes que presentan: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- Enfermedad coronaria progresiva a pesar de tener un cLDL&lt; 70 mg/dl.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- ECV clínica estabilizada en pacientes con DM o enfermedad renal crónica (ERC) 3 o 4 o HFHe.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- ECV precoz (en varón &lt; 55 años, mujer &lt; 65 años).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1cc22cd1f7_3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endParaRPr/>
          </a:p>
        </p:txBody>
      </p:sp>
      <p:sp>
        <p:nvSpPr>
          <p:cNvPr id="206" name="Google Shape;206;g21cc22cd1f7_3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1cc22cd1f7_0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g21cc22cd1f7_0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1cc22cd1f7_3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g21cc22cd1f7_3_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6" name="Google Shape;24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0" name="Google Shape;6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905"/>
          </a:p>
        </p:txBody>
      </p:sp>
      <p:sp>
        <p:nvSpPr>
          <p:cNvPr id="274" name="Google Shape;27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1cc22cd1f7_3_1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3" name="Google Shape;283;g21cc22cd1f7_3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1cc22cd1f7_3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g21cc22cd1f7_3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1cc22cd1f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</a:pPr>
            <a:r>
              <a:rPr lang="en-US"/>
              <a:t>estatinas de alta intensidad: atorva y Rosu</a:t>
            </a:r>
            <a:endParaRPr/>
          </a:p>
        </p:txBody>
      </p:sp>
      <p:sp>
        <p:nvSpPr>
          <p:cNvPr id="328" name="Google Shape;328;g21cc22cd1f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2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" name="Google Shape;33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1cc22cd1f7_3_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9" name="Google Shape;369;g21cc22cd1f7_3_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0" name="Google Shape;370;g21cc22cd1f7_3_29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7" name="Google Shape;377;p29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39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8" name="Google Shape;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5" name="Google Shape;385;p30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2" name="Google Shape;392;p31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41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1cc22cd1f7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4" name="Google Shape;74;g21cc22cd1f7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1cc22cd1f7_0_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g21cc22cd1f7_0_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1cc22cd1f7_0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g21cc22cd1f7_0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_2">
  <p:cSld name="Cover_2">
    <p:bg>
      <p:bgPr>
        <a:solidFill>
          <a:schemeClr val="accent1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3"/>
          <p:cNvSpPr txBox="1">
            <a:spLocks noGrp="1"/>
          </p:cNvSpPr>
          <p:nvPr>
            <p:ph type="ctrTitle"/>
          </p:nvPr>
        </p:nvSpPr>
        <p:spPr>
          <a:xfrm>
            <a:off x="419101" y="1561657"/>
            <a:ext cx="7111583" cy="1344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4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3"/>
          <p:cNvSpPr txBox="1">
            <a:spLocks noGrp="1"/>
          </p:cNvSpPr>
          <p:nvPr>
            <p:ph type="subTitle" idx="1"/>
          </p:nvPr>
        </p:nvSpPr>
        <p:spPr>
          <a:xfrm>
            <a:off x="419100" y="4117763"/>
            <a:ext cx="6227027" cy="1553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67"/>
              <a:buFont typeface="Arial"/>
              <a:buNone/>
              <a:defRPr sz="2667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24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133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133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133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133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133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2133"/>
            </a:lvl9pPr>
          </a:lstStyle>
          <a:p>
            <a:endParaRPr/>
          </a:p>
        </p:txBody>
      </p:sp>
      <p:sp>
        <p:nvSpPr>
          <p:cNvPr id="45" name="Google Shape;45;p33"/>
          <p:cNvSpPr txBox="1">
            <a:spLocks noGrp="1"/>
          </p:cNvSpPr>
          <p:nvPr>
            <p:ph type="dt" idx="10"/>
          </p:nvPr>
        </p:nvSpPr>
        <p:spPr>
          <a:xfrm>
            <a:off x="419100" y="618806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33"/>
          <p:cNvSpPr>
            <a:spLocks noGrp="1"/>
          </p:cNvSpPr>
          <p:nvPr>
            <p:ph type="pic" idx="2"/>
          </p:nvPr>
        </p:nvSpPr>
        <p:spPr>
          <a:xfrm>
            <a:off x="6699251" y="-1953"/>
            <a:ext cx="5491032" cy="6865485"/>
          </a:xfrm>
          <a:prstGeom prst="rect">
            <a:avLst/>
          </a:prstGeom>
          <a:noFill/>
          <a:ln>
            <a:noFill/>
          </a:ln>
        </p:spPr>
      </p:sp>
      <p:pic>
        <p:nvPicPr>
          <p:cNvPr id="47" name="Google Shape;4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509" y="218816"/>
            <a:ext cx="2851200" cy="1249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422032" y="365125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500"/>
              <a:buFont typeface="Arial"/>
              <a:buNone/>
              <a:defRPr sz="3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422031" y="1825625"/>
            <a:ext cx="113747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5399903" y="2257077"/>
            <a:ext cx="6079525" cy="1305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5399901" y="3762679"/>
            <a:ext cx="6079525" cy="770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3F0C2"/>
              </a:buClr>
              <a:buSzPts val="2400"/>
              <a:buNone/>
              <a:defRPr sz="2400">
                <a:solidFill>
                  <a:srgbClr val="03F0C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21cc22cd1f7_0_26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21cc22cd1f7_0_26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" name="Google Shape;21;g21cc22cd1f7_0_268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2" name="Google Shape;22;g21cc22cd1f7_0_26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21cc22cd1f7_0_2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g21cc22cd1f7_0_26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g21cc22cd1f7_0_26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22032" y="365125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422032" y="365125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500"/>
              <a:buFont typeface="Arial"/>
              <a:buNone/>
              <a:defRPr sz="35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422031" y="1825625"/>
            <a:ext cx="1137473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500"/>
              <a:buFont typeface="Arial"/>
              <a:buChar char="•"/>
              <a:defRPr sz="2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3F0C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3F0C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hipert.2022.07.005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package" Target="../embeddings/Microsoft_Word_Document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21cc22cd1f7_0_134"/>
          <p:cNvSpPr txBox="1">
            <a:spLocks noGrp="1"/>
          </p:cNvSpPr>
          <p:nvPr>
            <p:ph type="title"/>
          </p:nvPr>
        </p:nvSpPr>
        <p:spPr>
          <a:xfrm>
            <a:off x="415600" y="407312"/>
            <a:ext cx="11624100" cy="23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162"/>
              <a:buNone/>
            </a:pPr>
            <a:br>
              <a:rPr lang="en-US" sz="1900">
                <a:solidFill>
                  <a:srgbClr val="002060"/>
                </a:solidFill>
              </a:rPr>
            </a:br>
            <a:br>
              <a:rPr lang="en-US" sz="1900">
                <a:solidFill>
                  <a:srgbClr val="002060"/>
                </a:solidFill>
              </a:rPr>
            </a:br>
            <a:br>
              <a:rPr lang="en-US" sz="1900">
                <a:solidFill>
                  <a:srgbClr val="002060"/>
                </a:solidFill>
              </a:rPr>
            </a:br>
            <a:br>
              <a:rPr lang="en-US" sz="1900">
                <a:solidFill>
                  <a:srgbClr val="002060"/>
                </a:solidFill>
              </a:rPr>
            </a:br>
            <a:endParaRPr sz="1900">
              <a:solidFill>
                <a:srgbClr val="002060"/>
              </a:solidFill>
            </a:endParaRPr>
          </a:p>
        </p:txBody>
      </p:sp>
      <p:sp>
        <p:nvSpPr>
          <p:cNvPr id="115" name="Google Shape;115;g21cc22cd1f7_0_134"/>
          <p:cNvSpPr txBox="1">
            <a:spLocks noGrp="1"/>
          </p:cNvSpPr>
          <p:nvPr>
            <p:ph type="body" idx="1"/>
          </p:nvPr>
        </p:nvSpPr>
        <p:spPr>
          <a:xfrm>
            <a:off x="1084500" y="1356967"/>
            <a:ext cx="4595700" cy="34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2400"/>
              <a:buNone/>
            </a:pPr>
            <a:endParaRPr/>
          </a:p>
        </p:txBody>
      </p:sp>
      <p:sp>
        <p:nvSpPr>
          <p:cNvPr id="116" name="Google Shape;116;g21cc22cd1f7_0_134"/>
          <p:cNvSpPr txBox="1"/>
          <p:nvPr/>
        </p:nvSpPr>
        <p:spPr>
          <a:xfrm>
            <a:off x="1848400" y="3864067"/>
            <a:ext cx="79491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g21cc22cd1f7_0_134"/>
          <p:cNvSpPr txBox="1"/>
          <p:nvPr/>
        </p:nvSpPr>
        <p:spPr>
          <a:xfrm>
            <a:off x="283950" y="6204487"/>
            <a:ext cx="11624100" cy="49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Castro Conde A, et al. Recomendaciones de seguimiento a partir del «cuarto trimestre» de mujeres con complicacionesvasculares y metabólicas durante el embarazo. Documento de consenso de la SEC, SEMERGEN, semFYC y SEGO. REC CardioClinics. 2019. https://doi.org/10.1016/j.rccl.2019.10.004</a:t>
            </a:r>
            <a:endParaRPr sz="11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g21cc22cd1f7_0_134"/>
          <p:cNvSpPr txBox="1"/>
          <p:nvPr/>
        </p:nvSpPr>
        <p:spPr>
          <a:xfrm>
            <a:off x="6317446" y="1176444"/>
            <a:ext cx="5187269" cy="5309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El embarazo es un predictor de riesgo cardiovascular futuro en las mujeres. 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retraso en la edad de gestación y la coexistencia de factores de riesgo como la obesidad o el estilo de vida inadecuado, están produciendo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embarazos que cursan con estados hipertensivos, partos pre término, abortos espontáneos o diabetes gestacional.</a:t>
            </a: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 necesario su seguimiento a partir del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4ºtrimestre</a:t>
            </a: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gestación, es decir, después del parto.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g21cc22cd1f7_0_134"/>
          <p:cNvSpPr txBox="1"/>
          <p:nvPr/>
        </p:nvSpPr>
        <p:spPr>
          <a:xfrm>
            <a:off x="492933" y="854765"/>
            <a:ext cx="5187268" cy="453966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Nuestra paciente no acude hasta 6 años después…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Solicita una IT por embarazo de alto riesgo: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7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Ha debutado con una  </a:t>
            </a:r>
            <a:r>
              <a:rPr lang="en-US" sz="19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PREECLAMPSIA </a:t>
            </a:r>
            <a:endParaRPr/>
          </a:p>
          <a:p>
            <a:pPr marL="0" marR="0" lvl="7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en la semana 21 de su gestación</a:t>
            </a:r>
            <a:endParaRPr sz="19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g21cc22cd1f7_0_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48400" y="1793116"/>
            <a:ext cx="1651259" cy="163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1cc22cd1f7_0_157"/>
          <p:cNvSpPr txBox="1">
            <a:spLocks noGrp="1"/>
          </p:cNvSpPr>
          <p:nvPr>
            <p:ph type="title"/>
          </p:nvPr>
        </p:nvSpPr>
        <p:spPr>
          <a:xfrm>
            <a:off x="1236133" y="1551300"/>
            <a:ext cx="3572934" cy="1327367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29"/>
              <a:buNone/>
            </a:pPr>
            <a:r>
              <a:rPr lang="en-US" sz="2400" b="0">
                <a:solidFill>
                  <a:srgbClr val="002060"/>
                </a:solidFill>
              </a:rPr>
              <a:t>La paciente  NO acudió a nuestra consulta </a:t>
            </a:r>
            <a:br>
              <a:rPr lang="en-US" sz="2400" b="0">
                <a:solidFill>
                  <a:srgbClr val="002060"/>
                </a:solidFill>
              </a:rPr>
            </a:br>
            <a:r>
              <a:rPr lang="en-US" sz="2400" b="0">
                <a:solidFill>
                  <a:srgbClr val="002060"/>
                </a:solidFill>
              </a:rPr>
              <a:t>tras el parto</a:t>
            </a:r>
            <a:br>
              <a:rPr lang="en-US" sz="2400" b="0">
                <a:solidFill>
                  <a:srgbClr val="002060"/>
                </a:solidFill>
              </a:rPr>
            </a:br>
            <a:br>
              <a:rPr lang="en-US" sz="2400" b="0">
                <a:solidFill>
                  <a:srgbClr val="002060"/>
                </a:solidFill>
              </a:rPr>
            </a:br>
            <a:br>
              <a:rPr lang="en-US" sz="2400" b="0">
                <a:solidFill>
                  <a:srgbClr val="002060"/>
                </a:solidFill>
              </a:rPr>
            </a:br>
            <a:endParaRPr sz="2000" b="0">
              <a:solidFill>
                <a:srgbClr val="FF0000"/>
              </a:solidFill>
            </a:endParaRPr>
          </a:p>
        </p:txBody>
      </p:sp>
      <p:sp>
        <p:nvSpPr>
          <p:cNvPr id="126" name="Google Shape;126;g21cc22cd1f7_0_157"/>
          <p:cNvSpPr txBox="1"/>
          <p:nvPr/>
        </p:nvSpPr>
        <p:spPr>
          <a:xfrm>
            <a:off x="6407079" y="1745607"/>
            <a:ext cx="4673599" cy="3970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 los </a:t>
            </a:r>
            <a:r>
              <a:rPr lang="en-US" sz="2400" b="0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42 años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solicita una cita presencial y relata</a:t>
            </a:r>
            <a:r>
              <a:rPr lang="en-US" sz="2400" b="0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que el fin de semana fue a urgencias por una crisis hipertensiva y le han aconsejado iniciar el estudio de HTA.</a:t>
            </a:r>
            <a:b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¿CUÁL ES NUESTRO PROCEDER?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g21cc22cd1f7_0_157"/>
          <p:cNvSpPr txBox="1"/>
          <p:nvPr/>
        </p:nvSpPr>
        <p:spPr>
          <a:xfrm>
            <a:off x="562708" y="657111"/>
            <a:ext cx="609306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PERO…</a:t>
            </a:r>
            <a:endParaRPr sz="2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g21cc22cd1f7_0_1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96864" y="3249636"/>
            <a:ext cx="1651259" cy="16358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1cc22cd1f7_0_16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42"/>
              <a:buFont typeface="Arial"/>
              <a:buNone/>
            </a:pPr>
            <a:r>
              <a:rPr lang="en-US" sz="2800">
                <a:solidFill>
                  <a:srgbClr val="002060"/>
                </a:solidFill>
              </a:rPr>
              <a:t>REVISAMOS DATOS DE SU HISTORIA CLÍNICA</a:t>
            </a:r>
            <a:br>
              <a:rPr lang="en-US" sz="2000">
                <a:solidFill>
                  <a:srgbClr val="002060"/>
                </a:solidFill>
              </a:rPr>
            </a:br>
            <a:endParaRPr sz="4000" b="1">
              <a:solidFill>
                <a:srgbClr val="002060"/>
              </a:solidFill>
            </a:endParaRPr>
          </a:p>
        </p:txBody>
      </p:sp>
      <p:sp>
        <p:nvSpPr>
          <p:cNvPr id="134" name="Google Shape;134;g21cc22cd1f7_0_164"/>
          <p:cNvSpPr txBox="1"/>
          <p:nvPr/>
        </p:nvSpPr>
        <p:spPr>
          <a:xfrm>
            <a:off x="415600" y="1401804"/>
            <a:ext cx="4861500" cy="5170606"/>
          </a:xfrm>
          <a:prstGeom prst="rect">
            <a:avLst/>
          </a:prstGeom>
          <a:solidFill>
            <a:srgbClr val="00275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ANAMNESIS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AP Y FAMILIARES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Mujer de 42 años diagnosticada de 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SOP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 los 26.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 los 32 años, con la gestación sufre 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obesidad y  preeclampsia.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No tiene hábitos tóxicos.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 </a:t>
            </a: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Sedentaria</a:t>
            </a: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AF de HTA en ambos padres y en familia materna</a:t>
            </a:r>
            <a:endParaRPr sz="20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g21cc22cd1f7_0_164"/>
          <p:cNvSpPr txBox="1"/>
          <p:nvPr/>
        </p:nvSpPr>
        <p:spPr>
          <a:xfrm>
            <a:off x="6182873" y="2017596"/>
            <a:ext cx="4861500" cy="3631723"/>
          </a:xfrm>
          <a:prstGeom prst="rect">
            <a:avLst/>
          </a:prstGeom>
          <a:solidFill>
            <a:srgbClr val="002754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EXPLORACIÓN FÍSICA</a:t>
            </a:r>
            <a:endParaRPr sz="2000" b="0" i="0" u="none" strike="noStrike" cap="none">
              <a:solidFill>
                <a:srgbClr val="3DEAC7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Buen estado general, consciente y orientada.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Abdomen globuloso sin estrías. No soplos.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Auscultación cardíaca: rítmica sin soplos.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810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Auscultación pulmonar: mv conservado sin estertores ni crepitantes.</a:t>
            </a:r>
            <a:endParaRPr sz="2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1cc22cd1f7_0_170"/>
          <p:cNvSpPr txBox="1">
            <a:spLocks noGrp="1"/>
          </p:cNvSpPr>
          <p:nvPr>
            <p:ph type="body" idx="1"/>
          </p:nvPr>
        </p:nvSpPr>
        <p:spPr>
          <a:xfrm>
            <a:off x="597354" y="2003270"/>
            <a:ext cx="3028950" cy="3955570"/>
          </a:xfrm>
          <a:prstGeom prst="rect">
            <a:avLst/>
          </a:prstGeom>
          <a:solidFill>
            <a:srgbClr val="FBE4D4"/>
          </a:solidFill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26666"/>
              <a:buNone/>
            </a:pPr>
            <a:r>
              <a:rPr lang="en-US" sz="2000" b="1">
                <a:solidFill>
                  <a:srgbClr val="3DEAC7"/>
                </a:solidFill>
              </a:rPr>
              <a:t>PARÁMETROS CLÍNICOS: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26666"/>
              <a:buNone/>
            </a:pP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7659"/>
              <a:buNone/>
            </a:pPr>
            <a:r>
              <a:rPr lang="en-US" sz="2000">
                <a:solidFill>
                  <a:srgbClr val="002060"/>
                </a:solidFill>
              </a:rPr>
              <a:t>Peso: 86Kg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7659"/>
              <a:buNone/>
            </a:pPr>
            <a:r>
              <a:rPr lang="en-US" sz="2000">
                <a:solidFill>
                  <a:srgbClr val="002060"/>
                </a:solidFill>
              </a:rPr>
              <a:t>Talla 168cm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7659"/>
              <a:buNone/>
            </a:pPr>
            <a:r>
              <a:rPr lang="en-US" sz="2000">
                <a:solidFill>
                  <a:srgbClr val="002060"/>
                </a:solidFill>
              </a:rPr>
              <a:t>IMC: 30,5 </a:t>
            </a:r>
            <a:r>
              <a:rPr lang="en-US" sz="2000" b="1">
                <a:solidFill>
                  <a:srgbClr val="FF0000"/>
                </a:solidFill>
              </a:rPr>
              <a:t>OBESIDAD</a:t>
            </a:r>
            <a:endParaRPr sz="2000" b="1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7659"/>
              <a:buNone/>
            </a:pPr>
            <a:r>
              <a:rPr lang="en-US" sz="2000">
                <a:solidFill>
                  <a:srgbClr val="002060"/>
                </a:solidFill>
              </a:rPr>
              <a:t>Perímetro 92 cm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3846"/>
              <a:buNone/>
            </a:pP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3846"/>
              <a:buNone/>
            </a:pPr>
            <a:r>
              <a:rPr lang="en-US" sz="2000">
                <a:solidFill>
                  <a:srgbClr val="FF0000"/>
                </a:solidFill>
              </a:rPr>
              <a:t>PAC </a:t>
            </a:r>
            <a:r>
              <a:rPr lang="en-US" sz="2000" b="1">
                <a:solidFill>
                  <a:srgbClr val="FF0000"/>
                </a:solidFill>
              </a:rPr>
              <a:t>146/ 89 mmHg</a:t>
            </a:r>
            <a:endParaRPr sz="2000">
              <a:solidFill>
                <a:srgbClr val="FF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53846"/>
              <a:buNone/>
            </a:pPr>
            <a:r>
              <a:rPr lang="en-US" sz="2000">
                <a:solidFill>
                  <a:srgbClr val="002060"/>
                </a:solidFill>
              </a:rPr>
              <a:t> FC 86 lat x min</a:t>
            </a: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7659"/>
              <a:buNone/>
            </a:pPr>
            <a:endParaRPr sz="200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7659"/>
              <a:buNone/>
            </a:pPr>
            <a:endParaRPr sz="20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26666"/>
              <a:buNone/>
            </a:pPr>
            <a:endParaRPr sz="2000">
              <a:solidFill>
                <a:srgbClr val="002060"/>
              </a:solidFill>
            </a:endParaRPr>
          </a:p>
          <a:p>
            <a:pPr marL="6096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315788"/>
              <a:buNone/>
            </a:pPr>
            <a:endParaRPr sz="2000"/>
          </a:p>
        </p:txBody>
      </p:sp>
      <p:sp>
        <p:nvSpPr>
          <p:cNvPr id="141" name="Google Shape;141;g21cc22cd1f7_0_170"/>
          <p:cNvSpPr txBox="1"/>
          <p:nvPr/>
        </p:nvSpPr>
        <p:spPr>
          <a:xfrm>
            <a:off x="375619" y="260984"/>
            <a:ext cx="9530381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Medición de Parámetros clínicos y solicitamos Analítica Completa y ECG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g21cc22cd1f7_0_170"/>
          <p:cNvSpPr txBox="1"/>
          <p:nvPr/>
        </p:nvSpPr>
        <p:spPr>
          <a:xfrm>
            <a:off x="3849523" y="2003270"/>
            <a:ext cx="4837200" cy="3940500"/>
          </a:xfrm>
          <a:prstGeom prst="rect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1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PERFIL LIPÍDICO DE LA ANALITICA: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246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176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cHDL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45 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cLDL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165,8 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C-no-HDL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Resto de parámetros dentro de la normalidad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g21cc22cd1f7_0_170"/>
          <p:cNvSpPr txBox="1"/>
          <p:nvPr/>
        </p:nvSpPr>
        <p:spPr>
          <a:xfrm>
            <a:off x="8910020" y="2022858"/>
            <a:ext cx="2454600" cy="2878200"/>
          </a:xfrm>
          <a:prstGeom prst="rect">
            <a:avLst/>
          </a:prstGeom>
          <a:noFill/>
          <a:ln w="57150" cap="flat" cmpd="sng">
            <a:solidFill>
              <a:srgbClr val="0027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ECG</a:t>
            </a:r>
            <a:r>
              <a:rPr lang="en-US" sz="1900" b="0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RS 80x’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eje 30º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 0,16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 alt repol.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Sokoloff 3,5 ms (posible HVI)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7"/>
          <p:cNvSpPr txBox="1">
            <a:spLocks noGrp="1"/>
          </p:cNvSpPr>
          <p:nvPr>
            <p:ph type="title"/>
          </p:nvPr>
        </p:nvSpPr>
        <p:spPr>
          <a:xfrm>
            <a:off x="437325" y="206727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None/>
            </a:pPr>
            <a:r>
              <a:rPr lang="en-US" sz="3200"/>
              <a:t>Y ¿hacemos algo más?</a:t>
            </a:r>
            <a:endParaRPr/>
          </a:p>
        </p:txBody>
      </p:sp>
      <p:sp>
        <p:nvSpPr>
          <p:cNvPr id="149" name="Google Shape;149;p7"/>
          <p:cNvSpPr txBox="1"/>
          <p:nvPr/>
        </p:nvSpPr>
        <p:spPr>
          <a:xfrm>
            <a:off x="1066938" y="2278505"/>
            <a:ext cx="7092324" cy="1631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-¿PAUTAMOS  de entrada TRATAMIENTO  FARMACOLÓGICO PARA  OBESIDAD, PA Y/O DISLIPEMIA?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7"/>
          <p:cNvSpPr txBox="1"/>
          <p:nvPr/>
        </p:nvSpPr>
        <p:spPr>
          <a:xfrm>
            <a:off x="5768330" y="5569545"/>
            <a:ext cx="601336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-¿REMITIMOS A CARDIO PARA ESTUDIO ECO-CARDIO Y CONFIRMAR LA POSIBLE HVI?</a:t>
            </a:r>
            <a:endParaRPr/>
          </a:p>
        </p:txBody>
      </p:sp>
      <p:sp>
        <p:nvSpPr>
          <p:cNvPr id="151" name="Google Shape;151;p7"/>
          <p:cNvSpPr txBox="1"/>
          <p:nvPr/>
        </p:nvSpPr>
        <p:spPr>
          <a:xfrm>
            <a:off x="4319749" y="4743759"/>
            <a:ext cx="38395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-¿INICIAMOS ESTUDIO DE  HTA?</a:t>
            </a:r>
            <a:endParaRPr/>
          </a:p>
        </p:txBody>
      </p:sp>
      <p:sp>
        <p:nvSpPr>
          <p:cNvPr id="152" name="Google Shape;152;p7"/>
          <p:cNvSpPr txBox="1"/>
          <p:nvPr/>
        </p:nvSpPr>
        <p:spPr>
          <a:xfrm>
            <a:off x="2874059" y="3371087"/>
            <a:ext cx="803998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-¿RECOMENDAMOS CAMBIOS EN LOS ESTILOS DE VIDA Y ESPERAMOS 3 MESES A DECIDIR SI INICIAR TRATAMIENTO FARMACOLÓGICO?</a:t>
            </a:r>
            <a:endParaRPr/>
          </a:p>
        </p:txBody>
      </p:sp>
      <p:pic>
        <p:nvPicPr>
          <p:cNvPr id="153" name="Google Shape;15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9079" y="1055587"/>
            <a:ext cx="3205905" cy="2138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9031" y="3677603"/>
            <a:ext cx="1891942" cy="1891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00542" y="4450132"/>
            <a:ext cx="2592427" cy="9233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613100" y="5631541"/>
            <a:ext cx="913030" cy="859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/>
          <p:nvPr/>
        </p:nvSpPr>
        <p:spPr>
          <a:xfrm>
            <a:off x="402771" y="1005324"/>
            <a:ext cx="6389915" cy="804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700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ponemos en lista de espera para el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MAPA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en el centro de salud y explicamos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AMPA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diagnóstico.</a:t>
            </a:r>
            <a:b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en-US" sz="16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7"/>
          <p:cNvSpPr txBox="1"/>
          <p:nvPr/>
        </p:nvSpPr>
        <p:spPr>
          <a:xfrm>
            <a:off x="163285" y="6350154"/>
            <a:ext cx="6574972" cy="492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Divisón-Garrote J.A, Velilla-Zancada S, Artigao-Rodenas L.M, et al.,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Home blood pressure self-measurement: ‘‘Current situation and new perspectives’’, Hipertensión y riesgo vascular, </a:t>
            </a:r>
            <a:r>
              <a:rPr lang="en-US" sz="800" b="0" i="0" u="sng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https://doi.org/10.1016/j.hipert.2022.07.005</a:t>
            </a: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3" name="Google Shape;163;p17"/>
          <p:cNvGraphicFramePr/>
          <p:nvPr/>
        </p:nvGraphicFramePr>
        <p:xfrm>
          <a:off x="6962270" y="763027"/>
          <a:ext cx="3871734" cy="52351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3871734" imgH="5235115" progId="Word.Document.12">
                  <p:embed/>
                </p:oleObj>
              </mc:Choice>
              <mc:Fallback>
                <p:oleObj r:id="rId4" imgW="3871734" imgH="5235115" progId="Word.Document.12">
                  <p:embed/>
                  <p:pic>
                    <p:nvPicPr>
                      <p:cNvPr id="163" name="Google Shape;163;p17"/>
                      <p:cNvPicPr preferRelativeResize="0"/>
                      <p:nvPr/>
                    </p:nvPicPr>
                    <p:blipFill rotWithShape="1">
                      <a:blip r:embed="rId5">
                        <a:alphaModFix/>
                      </a:blip>
                      <a:srcRect/>
                      <a:stretch/>
                    </p:blipFill>
                    <p:spPr>
                      <a:xfrm>
                        <a:off x="6962270" y="763027"/>
                        <a:ext cx="3871734" cy="52351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4" name="Google Shape;164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9062" y="1998376"/>
            <a:ext cx="4431995" cy="4351778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7"/>
          <p:cNvSpPr txBox="1"/>
          <p:nvPr/>
        </p:nvSpPr>
        <p:spPr>
          <a:xfrm>
            <a:off x="402771" y="301362"/>
            <a:ext cx="6096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INICIAMOS ESTUDIO DE HTA</a:t>
            </a:r>
            <a:endParaRPr/>
          </a:p>
        </p:txBody>
      </p:sp>
      <p:sp>
        <p:nvSpPr>
          <p:cNvPr id="166" name="Google Shape;166;p17"/>
          <p:cNvSpPr txBox="1"/>
          <p:nvPr/>
        </p:nvSpPr>
        <p:spPr>
          <a:xfrm>
            <a:off x="6765119" y="5998296"/>
            <a:ext cx="5209167" cy="35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https://semergen.es/files/images/gruposTrabajo/grupos/HTA/2023/claveHTA.pdf</a:t>
            </a: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21cc22cd1f7_3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56323" y="1428913"/>
            <a:ext cx="10139810" cy="4954302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21cc22cd1f7_3_21"/>
          <p:cNvSpPr txBox="1"/>
          <p:nvPr/>
        </p:nvSpPr>
        <p:spPr>
          <a:xfrm>
            <a:off x="545123" y="474785"/>
            <a:ext cx="597791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¿SE NOS OLVIDA HACER ALGO MÁS?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g21cc22cd1f7_0_1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4442" y="924526"/>
            <a:ext cx="3892627" cy="5008947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g21cc22cd1f7_0_185"/>
          <p:cNvSpPr/>
          <p:nvPr/>
        </p:nvSpPr>
        <p:spPr>
          <a:xfrm>
            <a:off x="0" y="6448916"/>
            <a:ext cx="12192000" cy="40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g21cc22cd1f7_0_185"/>
          <p:cNvSpPr txBox="1"/>
          <p:nvPr/>
        </p:nvSpPr>
        <p:spPr>
          <a:xfrm>
            <a:off x="4994027" y="1617955"/>
            <a:ext cx="6255600" cy="412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cálculo del RCV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de nuestros pacientes nos ayudará a tomar decisiones terapéuticas adecuadas e indicidualizadas.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Los </a:t>
            </a: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sistemas SCORE2 y SCORE-OP (</a:t>
            </a:r>
            <a:r>
              <a:rPr lang="en-US" sz="2000" b="1" i="1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Older Persons</a:t>
            </a: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ofrecen el cálculo del riesgo a 10 años de muerte cardiovascular y episodios cardiovasculares no mortales en sujetos de 40 a 69 años  y de 70 a 89 añ̃os respectivamente.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El uso de </a:t>
            </a: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SCORE2 y SCORE-OP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 el actualmente recomendado en la guía europea para la prevención cardiovascular vigente.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g21cc22cd1f7_3_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712" y="440267"/>
            <a:ext cx="4169822" cy="565068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21cc22cd1f7_3_40"/>
          <p:cNvSpPr/>
          <p:nvPr/>
        </p:nvSpPr>
        <p:spPr>
          <a:xfrm>
            <a:off x="5575289" y="4455051"/>
            <a:ext cx="6096000" cy="8310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SCORE2</a:t>
            </a:r>
            <a:r>
              <a:rPr lang="en-US" sz="2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valores aplicables hasta los 69 años 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&amp;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SCORE2 OP </a:t>
            </a:r>
            <a:r>
              <a:rPr lang="en-US" sz="2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70-89 años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21cc22cd1f7_3_40"/>
          <p:cNvSpPr txBox="1"/>
          <p:nvPr/>
        </p:nvSpPr>
        <p:spPr>
          <a:xfrm>
            <a:off x="5802922" y="1877067"/>
            <a:ext cx="5868366" cy="2031295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Este sistema calcula el riesgo de muerte cardiovascular de causa aterosclerótica  y de </a:t>
            </a:r>
            <a:r>
              <a:rPr lang="en-US" sz="2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eventos</a:t>
            </a:r>
            <a:r>
              <a:rPr lang="en-US" sz="24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,en un plazo de 10 años considerando los siguientes factores de riesgo: </a:t>
            </a:r>
            <a:r>
              <a:rPr lang="en-US" sz="24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sexo, edad, tabaquismo, PAS y C-noHDL</a:t>
            </a:r>
            <a:endParaRPr sz="24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1cc22cd1f7_3_40"/>
          <p:cNvSpPr/>
          <p:nvPr/>
        </p:nvSpPr>
        <p:spPr>
          <a:xfrm>
            <a:off x="155275" y="6379428"/>
            <a:ext cx="12036725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g21cc22cd1f7_3_190" descr="Diagrama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825" y="406399"/>
            <a:ext cx="4498976" cy="598899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g21cc22cd1f7_3_190"/>
          <p:cNvSpPr txBox="1"/>
          <p:nvPr/>
        </p:nvSpPr>
        <p:spPr>
          <a:xfrm>
            <a:off x="5130801" y="960474"/>
            <a:ext cx="53661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OBJETIVOS de Prevención PARA TODOS</a:t>
            </a:r>
            <a:endParaRPr sz="1600" b="1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8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Para reducir la CARGA de enfermedad cardiovascular</a:t>
            </a:r>
            <a:endParaRPr sz="1600" b="1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1cc22cd1f7_3_190"/>
          <p:cNvSpPr txBox="1"/>
          <p:nvPr/>
        </p:nvSpPr>
        <p:spPr>
          <a:xfrm>
            <a:off x="5759835" y="2067682"/>
            <a:ext cx="5530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 sz="15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ESTIMAR EL RIESGO es una RECOMENDACIÓN CLASE I</a:t>
            </a:r>
            <a:endParaRPr sz="15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21cc22cd1f7_3_190"/>
          <p:cNvSpPr txBox="1"/>
          <p:nvPr/>
        </p:nvSpPr>
        <p:spPr>
          <a:xfrm>
            <a:off x="5886921" y="3002738"/>
            <a:ext cx="5530380" cy="2308284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&lt;70 AÑOS Y APARENTEMENTE SANOS SIN ECV establecida: estimar el riesgo de evento fatal y no fatal con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SCORE 2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•"/>
            </a:pP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&gt;70 AÑOS SANOS SIN ECV:  estimar el riesgo de evento fatal y no fatal con </a:t>
            </a:r>
            <a:r>
              <a:rPr lang="en-US" sz="1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SCORE 2 OP</a:t>
            </a:r>
            <a:endParaRPr sz="18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21cc22cd1f7_3_190"/>
          <p:cNvSpPr/>
          <p:nvPr/>
        </p:nvSpPr>
        <p:spPr>
          <a:xfrm>
            <a:off x="158984" y="6534935"/>
            <a:ext cx="11814479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>
            <a:spLocks noGrp="1"/>
          </p:cNvSpPr>
          <p:nvPr>
            <p:ph type="title"/>
          </p:nvPr>
        </p:nvSpPr>
        <p:spPr>
          <a:xfrm>
            <a:off x="422032" y="365125"/>
            <a:ext cx="1040298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500"/>
              <a:buFont typeface="Arial"/>
              <a:buNone/>
            </a:pPr>
            <a:r>
              <a:rPr lang="en-US" sz="2800"/>
              <a:t>Exoneración de responsabilidad y uso de la presentación</a:t>
            </a:r>
            <a:endParaRPr/>
          </a:p>
        </p:txBody>
      </p:sp>
      <p:sp>
        <p:nvSpPr>
          <p:cNvPr id="57" name="Google Shape;57;p2"/>
          <p:cNvSpPr txBox="1"/>
          <p:nvPr/>
        </p:nvSpPr>
        <p:spPr>
          <a:xfrm>
            <a:off x="445492" y="1469917"/>
            <a:ext cx="11301000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Este documento (la “Presentación”) ha sido preparado exclusivamente para su uso en presentaciones y/o formaciones de Almirall, S.A. ("Almirall") dirigidas a la comunidad científica (“Uso Permitido”). Este documento incluye información resumida y no pretende ser exhaustivo. La divulgación, difusión o uso de este documento, para un uso distinto al Uso Permitido, sin la autorización previa, expresa y por escrito de Almirall está prohibida.</a:t>
            </a: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Almirall no otorga, ni implícita ni explícitamente, ninguna garantía de imparcialidad, precisión, integridad o exactitud de la información, opinión y declaraciones expresadas en dicha Presentación o en discusiones que puedan tener lugar durante su utilización.</a:t>
            </a: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Tanto la Presentación como los contenidos incluidos en la misma (con carácter enunciativo, que no limitativo, imágenes, diseño gráfico, logos, textos, gráficos, ilustraciones, fotografías, y cualquier otro material susceptible de protección) están bajo la responsabilidad de Almirall y son titularidad exclusiva de Almirall o Almirall tiene sobre ellos la correspondiente autorización de uso. </a:t>
            </a: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Igualmente, todos los nombres comerciales, marcas o signos distintivos de cualquier clase contenidos en la Presentación están protegidos por la Ley.</a:t>
            </a: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La reproducción, distribución, comercialización, transformación, comunicación pública y, en general, cualquier otra forma de explotación, por cualquier procedimiento, de todo o parte de la Presentación  o de la información contenida en la misma con fines distintos al Uso Permitido, podría constituir una infracción de los derechos de Propiedad Intelectual y/o Industrial de Almirall o del titular de los mismos y podría dar lugar al ejercicio de cuantas acciones judiciales o extrajudiciales pudieran corresponder en el ejercicio de sus derechos. Todo ello salvo que, previa solicitud, Almirall haya autorizado expresamente y por escrito el uso de los contenidos para un fin específico, en cuyo caso, el destinatario se compromete a citar la Almirall como fuente titular del contenido.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4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1cc22cd1f7_3_1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5826" y="207034"/>
            <a:ext cx="4864029" cy="588321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1cc22cd1f7_3_131"/>
          <p:cNvSpPr/>
          <p:nvPr/>
        </p:nvSpPr>
        <p:spPr>
          <a:xfrm>
            <a:off x="653143" y="6357917"/>
            <a:ext cx="11009770" cy="5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1" i="1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g21cc22cd1f7_3_131"/>
          <p:cNvSpPr/>
          <p:nvPr/>
        </p:nvSpPr>
        <p:spPr>
          <a:xfrm>
            <a:off x="5329855" y="1352644"/>
            <a:ext cx="60960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Hay situaciones que cualifican un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RIESGO ALTO O MUY ALTO </a:t>
            </a:r>
            <a:r>
              <a:rPr lang="en-US" sz="20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y no es necesario calcular el riesgo:</a:t>
            </a:r>
            <a:endParaRPr sz="1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HTA de grado 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Hipercolesterolemia con cLDL &gt; 190 mg/dL</a:t>
            </a:r>
            <a:endParaRPr sz="20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DM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Lesión de órgano diana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Enfermedad renal crónica (ERC)estadio 3 o mayor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ECVA establecida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rgbClr val="1F386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AFAFA"/>
            </a:gs>
            <a:gs pos="74000">
              <a:srgbClr val="D6D6D6"/>
            </a:gs>
            <a:gs pos="83000">
              <a:srgbClr val="D6D6D6"/>
            </a:gs>
            <a:gs pos="100000">
              <a:srgbClr val="E3E3E3"/>
            </a:gs>
          </a:gsLst>
          <a:lin ang="5400012" scaled="0"/>
        </a:gra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cc22cd1f7_3_85"/>
          <p:cNvSpPr/>
          <p:nvPr/>
        </p:nvSpPr>
        <p:spPr>
          <a:xfrm>
            <a:off x="396882" y="280374"/>
            <a:ext cx="11438700" cy="1844400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Google Shape;209;g21cc22cd1f7_3_85"/>
          <p:cNvSpPr txBox="1">
            <a:spLocks noGrp="1"/>
          </p:cNvSpPr>
          <p:nvPr>
            <p:ph type="title"/>
          </p:nvPr>
        </p:nvSpPr>
        <p:spPr>
          <a:xfrm>
            <a:off x="546351" y="433545"/>
            <a:ext cx="11139900" cy="93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Arial"/>
              <a:buNone/>
            </a:pPr>
            <a:r>
              <a:rPr lang="en-US" sz="55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ESC CVD Risk calculation APP</a:t>
            </a:r>
            <a:endParaRPr/>
          </a:p>
        </p:txBody>
      </p:sp>
      <p:cxnSp>
        <p:nvCxnSpPr>
          <p:cNvPr id="210" name="Google Shape;210;g21cc22cd1f7_3_85"/>
          <p:cNvCxnSpPr/>
          <p:nvPr/>
        </p:nvCxnSpPr>
        <p:spPr>
          <a:xfrm>
            <a:off x="2230078" y="1522292"/>
            <a:ext cx="7772400" cy="0"/>
          </a:xfrm>
          <a:prstGeom prst="straightConnector1">
            <a:avLst/>
          </a:prstGeom>
          <a:noFill/>
          <a:ln w="222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1" name="Google Shape;211;g21cc22cd1f7_3_85" descr="Interfaz de usuario gráfica, Aplicación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980" y="2426818"/>
            <a:ext cx="4759090" cy="399764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2" name="Google Shape;212;g21cc22cd1f7_3_85"/>
          <p:cNvCxnSpPr/>
          <p:nvPr/>
        </p:nvCxnSpPr>
        <p:spPr>
          <a:xfrm>
            <a:off x="6116278" y="2596836"/>
            <a:ext cx="0" cy="3657600"/>
          </a:xfrm>
          <a:prstGeom prst="straightConnector1">
            <a:avLst/>
          </a:prstGeom>
          <a:noFill/>
          <a:ln w="101600" cap="flat" cmpd="dbl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213" name="Google Shape;213;g21cc22cd1f7_3_85" descr="Interfaz de usuario gráfica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45073" y="3791387"/>
            <a:ext cx="5455917" cy="1268499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21cc22cd1f7_3_85"/>
          <p:cNvSpPr/>
          <p:nvPr/>
        </p:nvSpPr>
        <p:spPr>
          <a:xfrm>
            <a:off x="679980" y="6629671"/>
            <a:ext cx="116625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1cc22cd1f7_0_191"/>
          <p:cNvSpPr/>
          <p:nvPr/>
        </p:nvSpPr>
        <p:spPr>
          <a:xfrm>
            <a:off x="851014" y="3429000"/>
            <a:ext cx="10799136" cy="28953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0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El cálculo general del RCV debe realizarse mediante una valoración integral del paciente que incluya no exclusivamente el valor del riesgo calculado con SCORE2, sino integrando: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1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factores modificadores del riesgo</a:t>
            </a: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datos de lesión de órganos diana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</a:pPr>
            <a:r>
              <a:rPr lang="en-U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 la presencia de ECVA</a:t>
            </a:r>
            <a:endParaRPr sz="2000" b="0" i="0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20" name="Google Shape;220;g21cc22cd1f7_0_191"/>
          <p:cNvGraphicFramePr/>
          <p:nvPr/>
        </p:nvGraphicFramePr>
        <p:xfrm>
          <a:off x="851014" y="31518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{5139AA81-D535-495E-B710-7EC9BA814EAB}</a:tableStyleId>
              </a:tblPr>
              <a:tblGrid>
                <a:gridCol w="18396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9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9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72775"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1F38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RIESGO</a:t>
                      </a:r>
                      <a:endParaRPr sz="1300" b="1" u="none" strike="noStrike" cap="none">
                        <a:solidFill>
                          <a:srgbClr val="1F38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endParaRPr sz="1300" u="none" strike="noStrike" cap="none">
                        <a:solidFill>
                          <a:srgbClr val="1F38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1F3864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EDAD</a:t>
                      </a:r>
                      <a:endParaRPr sz="1300" b="1" u="none" strike="noStrike" cap="none">
                        <a:solidFill>
                          <a:srgbClr val="1F3864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RIESGO BAJO o MODERADO</a:t>
                      </a:r>
                      <a:endParaRPr sz="13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RIESGO ALTO</a:t>
                      </a:r>
                      <a:endParaRPr sz="13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300" b="1" u="none" strike="noStrike" cap="none">
                          <a:solidFill>
                            <a:srgbClr val="FF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RIESGO MUY ALTO</a:t>
                      </a:r>
                      <a:endParaRPr sz="1300" b="1" u="none" strike="noStrike" cap="none">
                        <a:solidFill>
                          <a:srgbClr val="FF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&lt; 50 años</a:t>
                      </a:r>
                      <a:endParaRPr sz="1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&lt; 2,5%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2.5- &lt;7.5%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&gt;= 7.5%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50-69 años</a:t>
                      </a:r>
                      <a:endParaRPr sz="1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&lt;5%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5- &lt;10%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&gt;=10%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1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&gt;70 años</a:t>
                      </a:r>
                      <a:endParaRPr sz="1500" b="1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&gt;7,5%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7.5- &lt;15%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500" u="none" strike="noStrike" cap="none">
                          <a:latin typeface="Arial"/>
                          <a:ea typeface="Arial"/>
                          <a:cs typeface="Arial"/>
                          <a:sym typeface="Arial"/>
                        </a:rPr>
                        <a:t>&gt;=15%</a:t>
                      </a:r>
                      <a:endParaRPr sz="1500" u="none" strike="noStrike" cap="non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121900" marR="121900" marT="121900" marB="121900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1" name="Google Shape;221;g21cc22cd1f7_0_191"/>
          <p:cNvSpPr/>
          <p:nvPr/>
        </p:nvSpPr>
        <p:spPr>
          <a:xfrm>
            <a:off x="1002550" y="6324300"/>
            <a:ext cx="10647600" cy="5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1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"/>
          <p:cNvSpPr txBox="1">
            <a:spLocks noGrp="1"/>
          </p:cNvSpPr>
          <p:nvPr>
            <p:ph type="body" idx="1"/>
          </p:nvPr>
        </p:nvSpPr>
        <p:spPr>
          <a:xfrm>
            <a:off x="257338" y="165745"/>
            <a:ext cx="6448262" cy="879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76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2800" b="1">
                <a:solidFill>
                  <a:srgbClr val="002060"/>
                </a:solidFill>
              </a:rPr>
              <a:t>Siguiendo con nuestra paciente</a:t>
            </a:r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422229" y="2282222"/>
            <a:ext cx="2872723" cy="2293556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None/>
            </a:pPr>
            <a:r>
              <a:rPr lang="en-US" sz="1900" b="1">
                <a:solidFill>
                  <a:srgbClr val="073763"/>
                </a:solidFill>
              </a:rPr>
              <a:t>Calculamos SCORE2: </a:t>
            </a:r>
            <a:r>
              <a:rPr lang="en-US" sz="1900" b="1">
                <a:solidFill>
                  <a:srgbClr val="FF0000"/>
                </a:solidFill>
              </a:rPr>
              <a:t>1,7% </a:t>
            </a:r>
            <a:br>
              <a:rPr lang="en-US" sz="1900" b="1">
                <a:solidFill>
                  <a:srgbClr val="FF0000"/>
                </a:solidFill>
              </a:rPr>
            </a:br>
            <a:r>
              <a:rPr lang="en-US" sz="1900" b="1">
                <a:solidFill>
                  <a:srgbClr val="FF0000"/>
                </a:solidFill>
              </a:rPr>
              <a:t>Riesgo bajo / moderado</a:t>
            </a:r>
            <a:endParaRPr sz="1900"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947"/>
              <a:buFont typeface="Arial"/>
              <a:buNone/>
            </a:pPr>
            <a:br>
              <a:rPr lang="en-US" sz="1900" b="1">
                <a:solidFill>
                  <a:srgbClr val="073763"/>
                </a:solidFill>
              </a:rPr>
            </a:br>
            <a:br>
              <a:rPr lang="en-US" sz="1900" b="1">
                <a:solidFill>
                  <a:srgbClr val="073763"/>
                </a:solidFill>
              </a:rPr>
            </a:br>
            <a:r>
              <a:rPr lang="en-US" sz="1900" b="1">
                <a:solidFill>
                  <a:srgbClr val="073763"/>
                </a:solidFill>
              </a:rPr>
              <a:t>Pero si tenemos  en cuenta otros factores de su historia clínica…</a:t>
            </a:r>
            <a:endParaRPr sz="1900" b="1">
              <a:solidFill>
                <a:srgbClr val="073763"/>
              </a:solidFill>
            </a:endParaRPr>
          </a:p>
        </p:txBody>
      </p:sp>
      <p:pic>
        <p:nvPicPr>
          <p:cNvPr id="228" name="Google Shape;22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9371" y="1266980"/>
            <a:ext cx="7252966" cy="5131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18" descr="Screenshot imag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2873" y="879231"/>
            <a:ext cx="2056898" cy="4274073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0" name="Google Shape;230;p18"/>
          <p:cNvSpPr/>
          <p:nvPr/>
        </p:nvSpPr>
        <p:spPr>
          <a:xfrm>
            <a:off x="257338" y="6536232"/>
            <a:ext cx="11702143" cy="5000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US" sz="9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Visseren FLJ, Mach F, Smulders YM, Carballo D, Koskinas KC, Bäck M, et al. 2021 ESC Guidelines on cardiovascular disease prevention in clinical practice. Eur Heart J. 2021;42:3227-337, http://dx.doi.org/10.1093/eurheartj/ehab484. </a:t>
            </a:r>
            <a:endParaRPr sz="1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9"/>
          <p:cNvSpPr txBox="1">
            <a:spLocks noGrp="1"/>
          </p:cNvSpPr>
          <p:nvPr>
            <p:ph type="title"/>
          </p:nvPr>
        </p:nvSpPr>
        <p:spPr>
          <a:xfrm>
            <a:off x="498232" y="196850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500"/>
              <a:buFont typeface="Arial"/>
              <a:buNone/>
            </a:pPr>
            <a:r>
              <a:rPr lang="en-US"/>
              <a:t>Recapitulando…</a:t>
            </a:r>
            <a:endParaRPr/>
          </a:p>
        </p:txBody>
      </p:sp>
      <p:sp>
        <p:nvSpPr>
          <p:cNvPr id="236" name="Google Shape;236;p19"/>
          <p:cNvSpPr txBox="1">
            <a:spLocks noGrp="1"/>
          </p:cNvSpPr>
          <p:nvPr>
            <p:ph type="body" idx="1"/>
          </p:nvPr>
        </p:nvSpPr>
        <p:spPr>
          <a:xfrm>
            <a:off x="1405931" y="1874837"/>
            <a:ext cx="9380135" cy="346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b="1">
                <a:solidFill>
                  <a:srgbClr val="002060"/>
                </a:solidFill>
              </a:rPr>
              <a:t>Mujer de 42 años con antecedentes personales de </a:t>
            </a:r>
            <a:r>
              <a:rPr lang="en-US" sz="2000" b="1">
                <a:solidFill>
                  <a:srgbClr val="FF0000"/>
                </a:solidFill>
              </a:rPr>
              <a:t>SOP, obesidad, sedentarismo y preeclampsia en su embarazo.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b="1">
                <a:solidFill>
                  <a:srgbClr val="002060"/>
                </a:solidFill>
              </a:rPr>
              <a:t>Y, antecedentes familiares de HTA.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b="1">
                <a:solidFill>
                  <a:srgbClr val="002060"/>
                </a:solidFill>
              </a:rPr>
              <a:t>Debuta con HTA en estudio (pendiente de MAPA), posible HVI detectado en el ECV y en estudio por Cardiólogo.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b="1">
                <a:solidFill>
                  <a:srgbClr val="002060"/>
                </a:solidFill>
              </a:rPr>
              <a:t>Se le detecta </a:t>
            </a:r>
            <a:r>
              <a:rPr lang="en-US" sz="2000" b="1">
                <a:solidFill>
                  <a:srgbClr val="FF0000"/>
                </a:solidFill>
              </a:rPr>
              <a:t>Dislipemia</a:t>
            </a:r>
            <a:r>
              <a:rPr lang="en-US" sz="2000" b="1">
                <a:solidFill>
                  <a:srgbClr val="002060"/>
                </a:solidFill>
              </a:rPr>
              <a:t> en su analítica de sangre. 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2000" b="1">
                <a:solidFill>
                  <a:srgbClr val="002060"/>
                </a:solidFill>
              </a:rPr>
              <a:t>Y un SCORE2 bajo/ moderado  que pasa a ser </a:t>
            </a:r>
            <a:r>
              <a:rPr lang="en-US" sz="2000" b="1">
                <a:solidFill>
                  <a:srgbClr val="FF0000"/>
                </a:solidFill>
              </a:rPr>
              <a:t>ALTO</a:t>
            </a:r>
            <a:r>
              <a:rPr lang="en-US" sz="2000" b="1">
                <a:solidFill>
                  <a:srgbClr val="002060"/>
                </a:solidFill>
              </a:rPr>
              <a:t> debido a sus FRVC. </a:t>
            </a:r>
            <a:endParaRPr/>
          </a:p>
        </p:txBody>
      </p:sp>
      <p:sp>
        <p:nvSpPr>
          <p:cNvPr id="237" name="Google Shape;237;p19"/>
          <p:cNvSpPr txBox="1"/>
          <p:nvPr/>
        </p:nvSpPr>
        <p:spPr>
          <a:xfrm>
            <a:off x="3055744" y="5335587"/>
            <a:ext cx="6165470" cy="461665"/>
          </a:xfrm>
          <a:prstGeom prst="rect">
            <a:avLst/>
          </a:prstGeom>
          <a:solidFill>
            <a:srgbClr val="00275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11E8B6"/>
                </a:solidFill>
                <a:latin typeface="Arial"/>
                <a:ea typeface="Arial"/>
                <a:cs typeface="Arial"/>
                <a:sym typeface="Arial"/>
              </a:rPr>
              <a:t>¿CON QUÉ TRATAMOS LA DISLIPEMIA?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Google Shape;242;g21cc22cd1f7_3_2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652" y="616664"/>
            <a:ext cx="9868619" cy="5283803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g21cc22cd1f7_3_242"/>
          <p:cNvSpPr/>
          <p:nvPr/>
        </p:nvSpPr>
        <p:spPr>
          <a:xfrm>
            <a:off x="439839" y="6211800"/>
            <a:ext cx="11312322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1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Mach F, Baigent C, Catapano AL, Koskinas KC, Casula M, Badi- mon L, et al. 2019 ESC/EAS Guidelines for the management of dyslipidaemias: lipid modification to reduce cardiovascular risk: The Task Force for the management of dyslipidaemias of the European Society of Cardiology (ESC) and European Atherosclerosis Society (EAS). Eur Heart J. 2020;41:111-88, http://dx.doi.org/10.1093/eurheartj/ehz455.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0"/>
          <p:cNvSpPr txBox="1"/>
          <p:nvPr/>
        </p:nvSpPr>
        <p:spPr>
          <a:xfrm>
            <a:off x="1218004" y="735419"/>
            <a:ext cx="2980254" cy="4663456"/>
          </a:xfrm>
          <a:prstGeom prst="rect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PERFIL LIPÍDICO en la analitica: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246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176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cHDL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45 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cLDL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165,8 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C-no-HDL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201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Rcv ALTO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20"/>
          <p:cNvSpPr txBox="1"/>
          <p:nvPr/>
        </p:nvSpPr>
        <p:spPr>
          <a:xfrm>
            <a:off x="6737207" y="3427033"/>
            <a:ext cx="3958500" cy="2339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PRECISA DE ENTRADA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REDUCIR EL cLDL </a:t>
            </a:r>
            <a:r>
              <a:rPr lang="en-US" sz="2000" b="1">
                <a:solidFill>
                  <a:srgbClr val="002754"/>
                </a:solidFill>
              </a:rPr>
              <a:t>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&lt;70mg/dl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DEBEMOS USAR UNA ESTATINA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QUE REDUZCA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un 50% el cLDL</a:t>
            </a:r>
            <a:endParaRPr sz="20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0"/>
          <p:cNvSpPr/>
          <p:nvPr/>
        </p:nvSpPr>
        <p:spPr>
          <a:xfrm rot="-8896229">
            <a:off x="4899913" y="2836076"/>
            <a:ext cx="1283100" cy="484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5" name="Google Shape;255;p21"/>
          <p:cNvGraphicFramePr/>
          <p:nvPr/>
        </p:nvGraphicFramePr>
        <p:xfrm>
          <a:off x="448732" y="62492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{8FDDA4DA-25D9-4A42-B226-52F6E1E095BC}</a:tableStyleId>
              </a:tblPr>
              <a:tblGrid>
                <a:gridCol w="1409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5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3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8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52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Baja intensidad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cLDL &lt;- 30%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Moderada intensidad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cLDL  &gt;30%&lt;50%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Alta intensidad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cLDL &gt;50%&lt;60%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Muy alta intensidad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cLDL&gt;60%&lt;80%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Extremadamente alta intensidad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cLDL&gt;80%&lt;85%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4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Monoterapia oral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Simvastatina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Pravastatina 10-20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Lovastatina 10-20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Fluvastatina 40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Pitavastatina 1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10-20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5-10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Simvastatina 20-40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Pravastatina 40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Lovastatina 40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Fluvastatina 80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Pitavastatina 2-4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40-80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20-40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BE4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5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Terapia combinada oral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Simvastatina 10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Pravastatina 20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Lovastatina 20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Fluvastatina 40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Pitavastatina 1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10-20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5-10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Simvastatina 20-40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Pravastatina 40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Lovastatina 40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Fluvastatina 80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Pitavastatina 2-4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40-80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20-40 + Ezetimiba 10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4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Terapia subcutánea asociada o no a terapia oral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Alirocumab 75 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 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Alirocumab 150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Evolocumab 140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10-20 + Alirocumab/Evolocumab*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5-10 + Alirocumab/ Evolocumab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Simvastatina 40 + Alirocumab/Evolocumab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40-80 + Alirocumab/Evolocumab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20-40 + Alirocumab/Evolocumab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Atorvastatina 40-80 + Ezetimiba 10 + Alirocumab/Evolocumab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171450" marR="0" lvl="0" indent="-171450" algn="l" rtl="0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•"/>
                      </a:pPr>
                      <a:r>
                        <a:rPr lang="en-US" sz="1000" u="none" strike="noStrike" cap="none">
                          <a:solidFill>
                            <a:srgbClr val="00206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Rosuvastatina 20-40 + Ezetimiba 10 + Alirocumab/Evolocumab</a:t>
                      </a:r>
                      <a:endParaRPr sz="1000" u="none" strike="noStrike" cap="none">
                        <a:solidFill>
                          <a:srgbClr val="00206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40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endParaRPr sz="100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27175" marR="27175" marT="0" marB="0" anchor="ctr">
                    <a:lnL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99999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" name="Google Shape;256;p21"/>
          <p:cNvSpPr txBox="1"/>
          <p:nvPr/>
        </p:nvSpPr>
        <p:spPr>
          <a:xfrm>
            <a:off x="4269270" y="6427568"/>
            <a:ext cx="3653458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Masana et al. Curr Cardiol Rep (2020) 22: 66 </a:t>
            </a:r>
            <a:endParaRPr sz="11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2"/>
          <p:cNvSpPr txBox="1">
            <a:spLocks noGrp="1"/>
          </p:cNvSpPr>
          <p:nvPr>
            <p:ph type="title"/>
          </p:nvPr>
        </p:nvSpPr>
        <p:spPr>
          <a:xfrm>
            <a:off x="422032" y="365125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500"/>
              <a:buFont typeface="Arial"/>
              <a:buNone/>
            </a:pPr>
            <a:r>
              <a:rPr lang="en-US"/>
              <a:t>A nuestra paciente le indicamos como medidas terapéuticas:</a:t>
            </a:r>
            <a:endParaRPr/>
          </a:p>
        </p:txBody>
      </p:sp>
      <p:sp>
        <p:nvSpPr>
          <p:cNvPr id="262" name="Google Shape;262;p22"/>
          <p:cNvSpPr txBox="1">
            <a:spLocks noGrp="1"/>
          </p:cNvSpPr>
          <p:nvPr>
            <p:ph type="body" idx="1"/>
          </p:nvPr>
        </p:nvSpPr>
        <p:spPr>
          <a:xfrm>
            <a:off x="986832" y="2294921"/>
            <a:ext cx="10218336" cy="3032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/>
              <a:t>Estilos de vida saludables: mejorando su dieta y realizando ejercicio físico 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/>
              <a:t>Controles con enfermería: peso y perímetro abdominal, PA y AMPA, consulta dietética de refuerzo.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/>
              <a:t>Pautamos una </a:t>
            </a:r>
            <a:r>
              <a:rPr lang="en-US" b="1">
                <a:solidFill>
                  <a:srgbClr val="002060"/>
                </a:solidFill>
              </a:rPr>
              <a:t>Atorvastatina 20mg.</a:t>
            </a:r>
            <a:endParaRPr/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Char char="•"/>
            </a:pPr>
            <a:r>
              <a:rPr lang="en-US"/>
              <a:t>Asimismo le pautamos un control analítico en 2 meses. 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 txBox="1">
            <a:spLocks noGrp="1"/>
          </p:cNvSpPr>
          <p:nvPr>
            <p:ph type="title"/>
          </p:nvPr>
        </p:nvSpPr>
        <p:spPr>
          <a:xfrm>
            <a:off x="422032" y="144787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800"/>
              <a:buNone/>
            </a:pPr>
            <a:r>
              <a:rPr lang="en-US" sz="2800"/>
              <a:t>Resultados analítica a los 2 meses tras el tratamiento:</a:t>
            </a:r>
            <a:endParaRPr/>
          </a:p>
        </p:txBody>
      </p:sp>
      <p:sp>
        <p:nvSpPr>
          <p:cNvPr id="268" name="Google Shape;268;p23"/>
          <p:cNvSpPr txBox="1"/>
          <p:nvPr/>
        </p:nvSpPr>
        <p:spPr>
          <a:xfrm>
            <a:off x="1051705" y="1690688"/>
            <a:ext cx="4002617" cy="4309578"/>
          </a:xfrm>
          <a:prstGeom prst="rect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PERFIL LIPÍDICO DE LA ANALITICA: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 184,5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TG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156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cHDL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43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cLDL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110,3 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C-no-HDL </a:t>
            </a: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141,5</a:t>
            </a: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Rcv ALTO</a:t>
            </a:r>
            <a:endParaRPr/>
          </a:p>
        </p:txBody>
      </p:sp>
      <p:pic>
        <p:nvPicPr>
          <p:cNvPr id="269" name="Google Shape;26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4098" y="1344473"/>
            <a:ext cx="3592956" cy="484299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3"/>
          <p:cNvSpPr txBox="1"/>
          <p:nvPr/>
        </p:nvSpPr>
        <p:spPr>
          <a:xfrm>
            <a:off x="290588" y="6374659"/>
            <a:ext cx="1186542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T. Arrobas Velilla, C. Guijarro, R. Campuzano Ruiz et al., Documento de consenso para la determinación e informe del perfil lipídico en laboratorios clínicos espan ̃oles. ¿Qué parámetros debe incluir un perfil lipídico básico? Clinica e Investigacion en Arteriosclerosis, https://doi.org/10.1016/j.arteri.2022.10.002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>
            <a:spLocks noGrp="1"/>
          </p:cNvSpPr>
          <p:nvPr>
            <p:ph type="ctrTitle"/>
          </p:nvPr>
        </p:nvSpPr>
        <p:spPr>
          <a:xfrm>
            <a:off x="6311785" y="1307528"/>
            <a:ext cx="5562412" cy="17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>
                <a:solidFill>
                  <a:srgbClr val="01EABB"/>
                </a:solidFill>
              </a:rPr>
              <a:t>Mujer y Riesgo Cardiovascular.</a:t>
            </a:r>
            <a:br>
              <a:rPr lang="en-US">
                <a:solidFill>
                  <a:srgbClr val="01EABB"/>
                </a:solidFill>
              </a:rPr>
            </a:br>
            <a:r>
              <a:rPr lang="en-US">
                <a:solidFill>
                  <a:srgbClr val="01EABB"/>
                </a:solidFill>
              </a:rPr>
              <a:t>Un caso clínico.</a:t>
            </a:r>
            <a:endParaRPr>
              <a:solidFill>
                <a:srgbClr val="01EABB"/>
              </a:solidFill>
            </a:endParaRPr>
          </a:p>
        </p:txBody>
      </p:sp>
      <p:sp>
        <p:nvSpPr>
          <p:cNvPr id="63" name="Google Shape;63;p3"/>
          <p:cNvSpPr txBox="1">
            <a:spLocks noGrp="1"/>
          </p:cNvSpPr>
          <p:nvPr>
            <p:ph type="subTitle" idx="1"/>
          </p:nvPr>
        </p:nvSpPr>
        <p:spPr>
          <a:xfrm>
            <a:off x="5826831" y="3496573"/>
            <a:ext cx="5562412" cy="1705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3F0C2"/>
              </a:buClr>
              <a:buSzPts val="1140"/>
              <a:buNone/>
            </a:pPr>
            <a:r>
              <a:rPr lang="en-US" sz="2140">
                <a:solidFill>
                  <a:srgbClr val="01EABB"/>
                </a:solidFill>
              </a:rPr>
              <a:t>Dra. Ana Moyá</a:t>
            </a:r>
            <a:endParaRPr sz="2140">
              <a:solidFill>
                <a:srgbClr val="01EABB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rgbClr val="03F0C2"/>
              </a:buClr>
              <a:buSzPts val="1140"/>
              <a:buNone/>
            </a:pPr>
            <a:endParaRPr sz="2140">
              <a:solidFill>
                <a:srgbClr val="01EABB"/>
              </a:solidFill>
            </a:endParaRPr>
          </a:p>
          <a:p>
            <a:pPr marL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r>
              <a:rPr lang="en-US" sz="2140">
                <a:solidFill>
                  <a:srgbClr val="01EABB"/>
                </a:solidFill>
              </a:rPr>
              <a:t>C.S.Sta. Catalina. Palma de Mallorca</a:t>
            </a:r>
            <a:endParaRPr sz="2140">
              <a:solidFill>
                <a:srgbClr val="01EABB"/>
              </a:solidFill>
            </a:endParaRPr>
          </a:p>
          <a:p>
            <a:pPr marL="0" lvl="0" indent="0" algn="ctr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3"/>
              <a:buFont typeface="Arial"/>
              <a:buNone/>
            </a:pPr>
            <a:endParaRPr sz="2140">
              <a:solidFill>
                <a:srgbClr val="01EABB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F0C2"/>
              </a:buClr>
              <a:buSzPts val="1140"/>
              <a:buNone/>
            </a:pPr>
            <a:r>
              <a:rPr lang="en-US" sz="2140">
                <a:solidFill>
                  <a:srgbClr val="01EABB"/>
                </a:solidFill>
              </a:rPr>
              <a:t>Secretaria y miembro del GdT de HTA 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3F0C2"/>
              </a:buClr>
              <a:buSzPts val="1140"/>
              <a:buNone/>
            </a:pPr>
            <a:r>
              <a:rPr lang="en-US" sz="2140">
                <a:solidFill>
                  <a:srgbClr val="01EABB"/>
                </a:solidFill>
              </a:rPr>
              <a:t> ECV de SEMERGEN</a:t>
            </a:r>
            <a:endParaRPr sz="2140">
              <a:solidFill>
                <a:srgbClr val="01EABB"/>
              </a:solidFill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3057" y="5419512"/>
            <a:ext cx="993913" cy="99391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3"/>
          <p:cNvSpPr txBox="1"/>
          <p:nvPr/>
        </p:nvSpPr>
        <p:spPr>
          <a:xfrm>
            <a:off x="6715891" y="5685618"/>
            <a:ext cx="300000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@anamoya48 @gt_hta @ibsemergen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636109" y="350215"/>
            <a:ext cx="8229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>
                <a:solidFill>
                  <a:srgbClr val="1F3864"/>
                </a:solidFill>
              </a:rPr>
              <a:t>DISLIPEMIA ATEROGÉNICA</a:t>
            </a:r>
            <a:endParaRPr>
              <a:solidFill>
                <a:srgbClr val="1F3864"/>
              </a:solidFill>
            </a:endParaRPr>
          </a:p>
        </p:txBody>
      </p:sp>
      <p:sp>
        <p:nvSpPr>
          <p:cNvPr id="277" name="Google Shape;277;p24"/>
          <p:cNvSpPr/>
          <p:nvPr/>
        </p:nvSpPr>
        <p:spPr>
          <a:xfrm>
            <a:off x="692818" y="1435358"/>
            <a:ext cx="10806364" cy="12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La dislipidemia aterogénico se caracteriza por un incremento de los niveles plasmáticos de triglicéridos totales (TG) y un descenso del colesterol de las lipoproteínas de alta densidad (cHDL)</a:t>
            </a:r>
            <a:r>
              <a:rPr lang="en-US" sz="19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000" b="0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con niveles normales de cLDL o moderadamente elevados y un fenotipo de partículas de LDL pequeñas y densas. 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500" b="0" i="0" u="none" strike="noStrike" cap="none">
              <a:solidFill>
                <a:srgbClr val="1F386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78" name="Google Shape;278;p24"/>
          <p:cNvGraphicFramePr/>
          <p:nvPr/>
        </p:nvGraphicFramePr>
        <p:xfrm>
          <a:off x="2169652" y="2829143"/>
          <a:ext cx="3000000" cy="3000000"/>
        </p:xfrm>
        <a:graphic>
          <a:graphicData uri="http://schemas.openxmlformats.org/drawingml/2006/table">
            <a:tbl>
              <a:tblPr>
                <a:gradFill>
                  <a:gsLst>
                    <a:gs pos="0">
                      <a:srgbClr val="9BCDFF"/>
                    </a:gs>
                    <a:gs pos="35000">
                      <a:srgbClr val="B8DCFF"/>
                    </a:gs>
                    <a:gs pos="100000">
                      <a:srgbClr val="E2F0FF"/>
                    </a:gs>
                  </a:gsLst>
                  <a:lin ang="16200000" scaled="0"/>
                </a:gradFill>
                <a:tableStyleId>{B2CFD841-67D0-4259-8E44-2B54852DDE82}</a:tableStyleId>
              </a:tblPr>
              <a:tblGrid>
                <a:gridCol w="1575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8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690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Criterios diagnósticos:  </a:t>
                      </a:r>
                      <a:r>
                        <a:rPr lang="en-US" sz="1900" b="1" u="none" strike="noStrike" cap="none">
                          <a:solidFill>
                            <a:srgbClr val="1F3864"/>
                          </a:solidFill>
                        </a:rPr>
                        <a:t>TRÍADA LIPÍDICA</a:t>
                      </a:r>
                      <a:endParaRPr sz="1900" b="1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TG</a:t>
                      </a:r>
                      <a:endParaRPr sz="15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&gt; 150 mg/dl</a:t>
                      </a:r>
                      <a:endParaRPr sz="15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cHDL</a:t>
                      </a:r>
                      <a:endParaRPr sz="19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&lt; 40 mg/dl varones y  &lt;45 mg/dl mujeres</a:t>
                      </a:r>
                      <a:endParaRPr sz="15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cLDL</a:t>
                      </a:r>
                      <a:endParaRPr sz="19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2000" u="none" strike="noStrike" cap="none">
                          <a:solidFill>
                            <a:schemeClr val="dk1"/>
                          </a:solidFill>
                        </a:rPr>
                        <a:t>≥ 1</a:t>
                      </a:r>
                      <a:r>
                        <a:rPr lang="en-US" sz="1900" u="none" strike="noStrike" cap="none">
                          <a:solidFill>
                            <a:srgbClr val="1F3864"/>
                          </a:solidFill>
                        </a:rPr>
                        <a:t>00 mg/dl</a:t>
                      </a:r>
                      <a:endParaRPr sz="15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9" name="Google Shape;279;p24"/>
          <p:cNvSpPr txBox="1"/>
          <p:nvPr/>
        </p:nvSpPr>
        <p:spPr>
          <a:xfrm>
            <a:off x="1793400" y="4693221"/>
            <a:ext cx="79602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rPr>
              <a:t>Lo veremos en pacientes tratados y por ello se le considera  un </a:t>
            </a:r>
            <a:r>
              <a:rPr lang="en-US" sz="2400" b="1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rPr>
              <a:t>RIESGO RESIDUAL </a:t>
            </a:r>
            <a:r>
              <a:rPr lang="en-US" sz="2400" b="0" i="0" u="none" strike="noStrike" cap="none">
                <a:solidFill>
                  <a:srgbClr val="002855"/>
                </a:solidFill>
                <a:latin typeface="Calibri"/>
                <a:ea typeface="Calibri"/>
                <a:cs typeface="Calibri"/>
                <a:sym typeface="Calibri"/>
              </a:rPr>
              <a:t>de origen lipídico  no LDL y que supone un incremento del RCV.</a:t>
            </a:r>
            <a:endParaRPr sz="2400" b="0" i="0" u="none" strike="noStrike" cap="none">
              <a:solidFill>
                <a:srgbClr val="00285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24"/>
          <p:cNvSpPr txBox="1"/>
          <p:nvPr/>
        </p:nvSpPr>
        <p:spPr>
          <a:xfrm>
            <a:off x="853351" y="6265116"/>
            <a:ext cx="1036962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Ascaso JF, et al. Dislipidemia aterogénica 2019. Documento de consenso del Grupo de Dislipidemia Aterogénica de la Sociedad Espan ̃ola de Arteriosclerosis. Clin Investig Arterioscler. 2020. https://doi.org/10.1016/j.arteri.2019.11.004 </a:t>
            </a:r>
            <a:endParaRPr sz="1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5" name="Google Shape;285;g21cc22cd1f7_3_199"/>
          <p:cNvGraphicFramePr/>
          <p:nvPr/>
        </p:nvGraphicFramePr>
        <p:xfrm>
          <a:off x="6856063" y="315494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{B2CFD841-67D0-4259-8E44-2B54852DDE82}</a:tableStyleId>
              </a:tblPr>
              <a:tblGrid>
                <a:gridCol w="102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65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0950"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1F3864"/>
                          </a:solidFill>
                        </a:rPr>
                        <a:t>COCIENTES ATEROGÉNICOS de la </a:t>
                      </a:r>
                      <a:r>
                        <a:rPr lang="en-US" sz="1600" b="1" u="none" strike="noStrike" cap="none">
                          <a:solidFill>
                            <a:srgbClr val="1F3864"/>
                          </a:solidFill>
                        </a:rPr>
                        <a:t>DISLIPEMIA</a:t>
                      </a:r>
                      <a:r>
                        <a:rPr lang="en-US" sz="1800" b="1" u="none" strike="noStrike" cap="none">
                          <a:solidFill>
                            <a:srgbClr val="1F3864"/>
                          </a:solidFill>
                        </a:rPr>
                        <a:t> ATEROGÉNICA</a:t>
                      </a:r>
                      <a:endParaRPr sz="1800" b="1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1F3864"/>
                          </a:solidFill>
                        </a:rPr>
                        <a:t>C total/ cHDL</a:t>
                      </a:r>
                      <a:endParaRPr sz="18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Noto Sans Symbols"/>
                        <a:buChar char="⮚"/>
                      </a:pPr>
                      <a:r>
                        <a:rPr lang="en-US" sz="1800" u="none" strike="noStrike" cap="none">
                          <a:solidFill>
                            <a:srgbClr val="1F3864"/>
                          </a:solidFill>
                        </a:rPr>
                        <a:t>&gt;5 mg/dl varones y &gt; 4,5 mg/dl mujeres </a:t>
                      </a:r>
                      <a:endParaRPr sz="12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Noto Sans Symbols"/>
                        <a:buChar char="⮚"/>
                      </a:pPr>
                      <a:r>
                        <a:rPr lang="en-US" sz="1800" b="1" u="none" strike="noStrike" cap="none">
                          <a:solidFill>
                            <a:srgbClr val="1F3864"/>
                          </a:solidFill>
                        </a:rPr>
                        <a:t>Cociente Aterogénico de Castelli </a:t>
                      </a:r>
                      <a:r>
                        <a:rPr lang="en-US" sz="1800" u="none" strike="noStrike" cap="none">
                          <a:solidFill>
                            <a:srgbClr val="1F3864"/>
                          </a:solidFill>
                        </a:rPr>
                        <a:t>predictor del RCV</a:t>
                      </a:r>
                      <a:endParaRPr sz="16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9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800" u="none" strike="noStrike" cap="none">
                          <a:solidFill>
                            <a:srgbClr val="1F3864"/>
                          </a:solidFill>
                        </a:rPr>
                        <a:t>TG/ cHDL</a:t>
                      </a:r>
                      <a:endParaRPr sz="18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Noto Sans Symbols"/>
                        <a:buChar char="⮚"/>
                      </a:pPr>
                      <a:r>
                        <a:rPr lang="en-US" sz="1800" u="none" strike="noStrike" cap="none">
                          <a:solidFill>
                            <a:srgbClr val="1F3864"/>
                          </a:solidFill>
                        </a:rPr>
                        <a:t>&gt;2  </a:t>
                      </a:r>
                      <a:endParaRPr sz="1200" u="none" strike="noStrike" cap="none"/>
                    </a:p>
                    <a:p>
                      <a:pPr marL="342900" marR="0" lvl="0" indent="-34290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Noto Sans Symbols"/>
                        <a:buChar char="⮚"/>
                      </a:pPr>
                      <a:r>
                        <a:rPr lang="en-US" sz="1800" b="1" u="none" strike="noStrike" cap="none">
                          <a:solidFill>
                            <a:srgbClr val="1F3864"/>
                          </a:solidFill>
                        </a:rPr>
                        <a:t>INDICE DE MAYURANA </a:t>
                      </a:r>
                      <a:r>
                        <a:rPr lang="en-US" sz="1800" u="none" strike="noStrike" cap="none">
                          <a:solidFill>
                            <a:srgbClr val="1F3864"/>
                          </a:solidFill>
                        </a:rPr>
                        <a:t>estimador partículas LDLpd</a:t>
                      </a:r>
                      <a:endParaRPr sz="1600" u="none" strike="noStrike" cap="none">
                        <a:solidFill>
                          <a:srgbClr val="1F3864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75" marR="91475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86" name="Google Shape;286;g21cc22cd1f7_3_199"/>
          <p:cNvSpPr txBox="1"/>
          <p:nvPr/>
        </p:nvSpPr>
        <p:spPr>
          <a:xfrm>
            <a:off x="435484" y="1504274"/>
            <a:ext cx="11321031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Prevalencia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de un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5%</a:t>
            </a:r>
            <a:r>
              <a:rPr lang="en-US" sz="2400" b="0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en población general,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de un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30%</a:t>
            </a:r>
            <a:r>
              <a:rPr lang="en-US" sz="24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en consultas de AP 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4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y de </a:t>
            </a:r>
            <a:r>
              <a:rPr lang="en-US" sz="24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más del 40% </a:t>
            </a:r>
            <a:r>
              <a:rPr lang="en-US" sz="24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rPr>
              <a:t>en pacientes atendidos en Unidades de Lípidos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87" name="Google Shape;287;g21cc22cd1f7_3_199"/>
          <p:cNvGrpSpPr/>
          <p:nvPr/>
        </p:nvGrpSpPr>
        <p:grpSpPr>
          <a:xfrm>
            <a:off x="244616" y="3429000"/>
            <a:ext cx="6285121" cy="2015136"/>
            <a:chOff x="0" y="0"/>
            <a:chExt cx="6285121" cy="2015136"/>
          </a:xfrm>
        </p:grpSpPr>
        <p:sp>
          <p:nvSpPr>
            <p:cNvPr id="288" name="Google Shape;288;g21cc22cd1f7_3_199"/>
            <p:cNvSpPr/>
            <p:nvPr/>
          </p:nvSpPr>
          <p:spPr>
            <a:xfrm>
              <a:off x="721" y="0"/>
              <a:ext cx="6284400" cy="601500"/>
            </a:xfrm>
            <a:prstGeom prst="roundRect">
              <a:avLst>
                <a:gd name="adj" fmla="val 10000"/>
              </a:avLst>
            </a:prstGeom>
            <a:solidFill>
              <a:srgbClr val="F4B08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g21cc22cd1f7_3_199"/>
            <p:cNvSpPr txBox="1"/>
            <p:nvPr/>
          </p:nvSpPr>
          <p:spPr>
            <a:xfrm>
              <a:off x="18336" y="17615"/>
              <a:ext cx="62490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75" tIns="99075" rIns="99075" bIns="990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700"/>
                <a:buFont typeface="Arial"/>
                <a:buNone/>
              </a:pPr>
              <a:r>
                <a:rPr lang="en-US" sz="27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DM2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g21cc22cd1f7_3_199"/>
            <p:cNvSpPr/>
            <p:nvPr/>
          </p:nvSpPr>
          <p:spPr>
            <a:xfrm>
              <a:off x="0" y="623460"/>
              <a:ext cx="4105200" cy="601500"/>
            </a:xfrm>
            <a:prstGeom prst="roundRect">
              <a:avLst>
                <a:gd name="adj" fmla="val 10000"/>
              </a:avLst>
            </a:prstGeom>
            <a:solidFill>
              <a:srgbClr val="FFD9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g21cc22cd1f7_3_199"/>
            <p:cNvSpPr txBox="1"/>
            <p:nvPr/>
          </p:nvSpPr>
          <p:spPr>
            <a:xfrm>
              <a:off x="17615" y="641075"/>
              <a:ext cx="40698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OBESIDAD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g21cc22cd1f7_3_199"/>
            <p:cNvSpPr/>
            <p:nvPr/>
          </p:nvSpPr>
          <p:spPr>
            <a:xfrm>
              <a:off x="721" y="1413636"/>
              <a:ext cx="2010300" cy="601500"/>
            </a:xfrm>
            <a:prstGeom prst="roundRect">
              <a:avLst>
                <a:gd name="adj" fmla="val 10000"/>
              </a:avLst>
            </a:prstGeom>
            <a:solidFill>
              <a:srgbClr val="54813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g21cc22cd1f7_3_199"/>
            <p:cNvSpPr txBox="1"/>
            <p:nvPr/>
          </p:nvSpPr>
          <p:spPr>
            <a:xfrm>
              <a:off x="18336" y="1431251"/>
              <a:ext cx="1975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4775" tIns="64775" rIns="64775" bIns="647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en-US" sz="17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SDME </a:t>
              </a:r>
              <a:r>
                <a:rPr lang="en-US" sz="19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METABÓLICO</a:t>
              </a:r>
              <a:endParaRPr sz="1700" b="1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g21cc22cd1f7_3_199"/>
            <p:cNvSpPr/>
            <p:nvPr/>
          </p:nvSpPr>
          <p:spPr>
            <a:xfrm>
              <a:off x="2095472" y="1413636"/>
              <a:ext cx="2010300" cy="601500"/>
            </a:xfrm>
            <a:prstGeom prst="roundRect">
              <a:avLst>
                <a:gd name="adj" fmla="val 10000"/>
              </a:avLst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g21cc22cd1f7_3_199"/>
            <p:cNvSpPr txBox="1"/>
            <p:nvPr/>
          </p:nvSpPr>
          <p:spPr>
            <a:xfrm>
              <a:off x="2113087" y="1431251"/>
              <a:ext cx="1975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ERC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g21cc22cd1f7_3_199"/>
            <p:cNvSpPr/>
            <p:nvPr/>
          </p:nvSpPr>
          <p:spPr>
            <a:xfrm>
              <a:off x="4274656" y="707216"/>
              <a:ext cx="2010300" cy="601500"/>
            </a:xfrm>
            <a:prstGeom prst="roundRect">
              <a:avLst>
                <a:gd name="adj" fmla="val 10000"/>
              </a:avLst>
            </a:prstGeom>
            <a:solidFill>
              <a:srgbClr val="FFD966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g21cc22cd1f7_3_199"/>
            <p:cNvSpPr txBox="1"/>
            <p:nvPr/>
          </p:nvSpPr>
          <p:spPr>
            <a:xfrm>
              <a:off x="4292271" y="724831"/>
              <a:ext cx="1975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200" tIns="76200" rIns="76200" bIns="762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OVARIO POLIQUÍSTICO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g21cc22cd1f7_3_199"/>
            <p:cNvSpPr/>
            <p:nvPr/>
          </p:nvSpPr>
          <p:spPr>
            <a:xfrm>
              <a:off x="4274656" y="1413636"/>
              <a:ext cx="2010300" cy="601500"/>
            </a:xfrm>
            <a:prstGeom prst="roundRect">
              <a:avLst>
                <a:gd name="adj" fmla="val 10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g21cc22cd1f7_3_199"/>
            <p:cNvSpPr txBox="1"/>
            <p:nvPr/>
          </p:nvSpPr>
          <p:spPr>
            <a:xfrm>
              <a:off x="4292271" y="1431251"/>
              <a:ext cx="1975200" cy="566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7175" tIns="57175" rIns="57175" bIns="571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"/>
                <a:buFont typeface="Arial"/>
                <a:buNone/>
              </a:pPr>
              <a:r>
                <a:rPr lang="en-US" sz="1500" b="1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rPr>
                <a:t>HIGADO GRASO NO ALCOHÓLICO</a:t>
              </a:r>
              <a:endParaRPr sz="1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g21cc22cd1f7_3_199"/>
          <p:cNvSpPr txBox="1"/>
          <p:nvPr/>
        </p:nvSpPr>
        <p:spPr>
          <a:xfrm>
            <a:off x="244616" y="6352210"/>
            <a:ext cx="113210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Ascaso JF, et al. Dislipidemia aterogénica 2019. Documento de consenso del Grupo de Dislipidemia Aterogénica de la Sociedad Espan ̃ola de Arteriosclerosis. Clin Investig Arterioscler. 2020. https://doi.org/10.1016/j.arteri.2019.11.004 </a:t>
            </a:r>
            <a:endParaRPr sz="9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g21cc22cd1f7_3_199"/>
          <p:cNvSpPr txBox="1">
            <a:spLocks noGrp="1"/>
          </p:cNvSpPr>
          <p:nvPr>
            <p:ph type="title"/>
          </p:nvPr>
        </p:nvSpPr>
        <p:spPr>
          <a:xfrm>
            <a:off x="636109" y="350215"/>
            <a:ext cx="8229300" cy="8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en-US">
                <a:solidFill>
                  <a:srgbClr val="1F3864"/>
                </a:solidFill>
              </a:rPr>
              <a:t>DISLIPEMIA ATEROGÉNICA</a:t>
            </a:r>
            <a:endParaRPr>
              <a:solidFill>
                <a:srgbClr val="1F386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25" descr="page5image552188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2846" y="646520"/>
            <a:ext cx="5217057" cy="3455455"/>
          </a:xfrm>
          <a:prstGeom prst="rect">
            <a:avLst/>
          </a:prstGeom>
          <a:solidFill>
            <a:srgbClr val="FFC000"/>
          </a:solidFill>
          <a:ln w="57150" cap="flat" cmpd="sng">
            <a:solidFill>
              <a:srgbClr val="FFC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07" name="Google Shape;307;p25"/>
          <p:cNvSpPr txBox="1"/>
          <p:nvPr/>
        </p:nvSpPr>
        <p:spPr>
          <a:xfrm>
            <a:off x="232846" y="6371429"/>
            <a:ext cx="11345333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T. Arrobas Velilla, C. Guijarro, R. Campuzano Ruiz et al., Documento de consenso para la determinación e informe del perfil lipídico en laboratorios clínicos espan ̃oles. ¿Qué parámetros debe incluir un perfil lipídico básico? Clinica e Investigacion en Arteriosclerosis, https://doi.org/10.1016/j.arteri.2022.10.002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25"/>
          <p:cNvSpPr txBox="1"/>
          <p:nvPr/>
        </p:nvSpPr>
        <p:spPr>
          <a:xfrm>
            <a:off x="5594640" y="2585207"/>
            <a:ext cx="6364514" cy="341632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estimación del </a:t>
            </a:r>
            <a:r>
              <a:rPr lang="en-US" sz="1800" b="1" i="0" u="none" strike="noStrike" cap="none">
                <a:solidFill>
                  <a:srgbClr val="11E8B6"/>
                </a:solidFill>
                <a:latin typeface="Arial"/>
                <a:ea typeface="Arial"/>
                <a:cs typeface="Arial"/>
                <a:sym typeface="Arial"/>
              </a:rPr>
              <a:t>c-no HDL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 un cálculo sencillo (c-T – c-HDL),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representa el colesterol de las lipoproteínas aterogénicas y tiene una elevada correlación con los niveles de Apo B.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Es el </a:t>
            </a:r>
            <a:r>
              <a:rPr lang="en-US" sz="1800" b="0" i="0" u="sng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parámetro lipídico de referencia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para la estimación del riesgo vascular con las ecuaciones SCORE2 y SCOREOP.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Una ventaja adicional es que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no está afectado por el ayuno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puede determinarse en pacientes con concentración de TG &gt; 400 mg/dL o servir de orientación en laboratorios que no dispongan de determinación de LDL directo o Apo B.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26"/>
          <p:cNvSpPr txBox="1"/>
          <p:nvPr/>
        </p:nvSpPr>
        <p:spPr>
          <a:xfrm>
            <a:off x="626825" y="381340"/>
            <a:ext cx="5757255" cy="996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Calibri"/>
              <a:buNone/>
            </a:pPr>
            <a:r>
              <a:rPr lang="en-US" sz="31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</a:t>
            </a:r>
            <a:r>
              <a:rPr lang="en-US" sz="3100" b="1" i="0" u="none" strike="noStrike" cap="none">
                <a:solidFill>
                  <a:srgbClr val="1F3864"/>
                </a:solidFill>
                <a:latin typeface="Calibri"/>
                <a:ea typeface="Calibri"/>
                <a:cs typeface="Calibri"/>
                <a:sym typeface="Calibri"/>
              </a:rPr>
              <a:t>JETIVOS TERAPÉUTICOS EN LA DISLIPEMIA ATEROGÉNICA</a:t>
            </a:r>
            <a:endParaRPr sz="3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14" name="Google Shape;314;p26"/>
          <p:cNvGraphicFramePr/>
          <p:nvPr/>
        </p:nvGraphicFramePr>
        <p:xfrm>
          <a:off x="626825" y="2255251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{B2CFD841-67D0-4259-8E44-2B54852DDE82}</a:tableStyleId>
              </a:tblPr>
              <a:tblGrid>
                <a:gridCol w="3923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7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8325">
                <a:tc gridSpan="2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2800"/>
                        <a:buFont typeface="Calibri"/>
                        <a:buNone/>
                      </a:pPr>
                      <a:r>
                        <a:rPr lang="en-US" sz="2400" b="1" u="none" strike="noStrike" cap="none">
                          <a:solidFill>
                            <a:schemeClr val="lt1"/>
                          </a:solidFill>
                        </a:rPr>
                        <a:t>Objetivo Primario: </a:t>
                      </a:r>
                      <a:r>
                        <a:rPr lang="en-US" sz="2400" b="0" u="none" strike="noStrike" cap="none">
                          <a:solidFill>
                            <a:schemeClr val="lt1"/>
                          </a:solidFill>
                        </a:rPr>
                        <a:t>c-no-HDL</a:t>
                      </a:r>
                      <a:endParaRPr sz="2400" u="none" strike="noStrike" cap="none">
                        <a:solidFill>
                          <a:schemeClr val="lt1"/>
                        </a:solidFill>
                      </a:endParaRPr>
                    </a:p>
                  </a:txBody>
                  <a:tcPr marL="76425" marR="76425" marT="38225" marB="382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8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222A35"/>
                          </a:solidFill>
                        </a:rPr>
                        <a:t>Riesgo CV moderado </a:t>
                      </a:r>
                      <a:r>
                        <a:rPr lang="en-US" sz="1800" b="0" u="none" strike="noStrike" cap="none">
                          <a:solidFill>
                            <a:srgbClr val="222A35"/>
                          </a:solidFill>
                        </a:rPr>
                        <a:t>(raras situaciones) </a:t>
                      </a:r>
                      <a:endParaRPr sz="1800" u="none" strike="noStrike" cap="none">
                        <a:solidFill>
                          <a:srgbClr val="222A35"/>
                        </a:solidFill>
                      </a:endParaRPr>
                    </a:p>
                  </a:txBody>
                  <a:tcPr marL="76425" marR="76425" marT="38225" marB="38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&lt; 130 mg/dL</a:t>
                      </a:r>
                      <a:endParaRPr sz="2400" b="1" u="none" strike="noStrike" cap="none"/>
                    </a:p>
                  </a:txBody>
                  <a:tcPr marL="76425" marR="76425" marT="38225" marB="382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9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222A35"/>
                          </a:solidFill>
                        </a:rPr>
                        <a:t>Alto Riesgo CV</a:t>
                      </a:r>
                      <a:r>
                        <a:rPr lang="en-US" sz="1800" b="0" u="none" strike="noStrike" cap="none">
                          <a:solidFill>
                            <a:srgbClr val="222A35"/>
                          </a:solidFill>
                        </a:rPr>
                        <a:t>: obesidad abdominal, síndrome metabólico, asociación de FRCV, diabetes </a:t>
                      </a:r>
                      <a:endParaRPr sz="1800" u="none" strike="noStrike" cap="none">
                        <a:solidFill>
                          <a:srgbClr val="222A35"/>
                        </a:solidFill>
                      </a:endParaRPr>
                    </a:p>
                  </a:txBody>
                  <a:tcPr marL="76425" marR="76425" marT="38225" marB="38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&lt; 100 mg/dL</a:t>
                      </a:r>
                      <a:endParaRPr sz="2400" b="1" u="none" strike="noStrike" cap="none"/>
                    </a:p>
                  </a:txBody>
                  <a:tcPr marL="76425" marR="76425" marT="38225" marB="382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42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None/>
                      </a:pPr>
                      <a:r>
                        <a:rPr lang="en-US" sz="1800" b="1" u="none" strike="noStrike" cap="none">
                          <a:solidFill>
                            <a:srgbClr val="222A35"/>
                          </a:solidFill>
                        </a:rPr>
                        <a:t>Muy Alto RCV</a:t>
                      </a:r>
                      <a:r>
                        <a:rPr lang="en-US" sz="1800" b="0" u="none" strike="noStrike" cap="none">
                          <a:solidFill>
                            <a:srgbClr val="222A35"/>
                          </a:solidFill>
                        </a:rPr>
                        <a:t>: enfermedad cardiovascular, diabetes de tipo 2 con lesión de órgano diana o FRCV grave</a:t>
                      </a:r>
                      <a:endParaRPr sz="1800" u="none" strike="noStrike" cap="none">
                        <a:solidFill>
                          <a:srgbClr val="222A35"/>
                        </a:solidFill>
                      </a:endParaRPr>
                    </a:p>
                  </a:txBody>
                  <a:tcPr marL="76425" marR="76425" marT="38225" marB="382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US" sz="2400" b="1" u="none" strike="noStrike" cap="none"/>
                        <a:t>&lt; 85 mg/dL </a:t>
                      </a:r>
                      <a:endParaRPr/>
                    </a:p>
                  </a:txBody>
                  <a:tcPr marL="76425" marR="76425" marT="38225" marB="382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15" name="Google Shape;315;p26"/>
          <p:cNvPicPr preferRelativeResize="0"/>
          <p:nvPr/>
        </p:nvPicPr>
        <p:blipFill rotWithShape="1">
          <a:blip r:embed="rId3">
            <a:alphaModFix/>
          </a:blip>
          <a:srcRect t="3959"/>
          <a:stretch/>
        </p:blipFill>
        <p:spPr>
          <a:xfrm>
            <a:off x="7343174" y="838203"/>
            <a:ext cx="4120612" cy="5274039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26"/>
          <p:cNvSpPr txBox="1"/>
          <p:nvPr/>
        </p:nvSpPr>
        <p:spPr>
          <a:xfrm>
            <a:off x="230393" y="6273225"/>
            <a:ext cx="1156972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T. Arrobas Velilla, C. Guijarro, R. Campuzano Ruiz et al., Documento de consenso para la determinación e informe del perfil lipídico en laboratorios clínicos espan ̃oles. ¿Qué parámetros debe incluir un perfil lipídico básico? Clinica e Investigacion en Arteriosclerosis, https://doi.org/10.1016/j.arteri.2022.10.002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Ascaso JF, et al. Dislipidemia aterogénica 2019. Documento de consenso del Grupo de Dislipidemia Aterogénica de la Sociedad Espan ̃ola de Arteriosclerosis. Clin Investig Arterioscler. 2020. https://doi.org/10.1016/j.arteri.2019.11.004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1cc22cd1f7_3_247"/>
          <p:cNvSpPr txBox="1"/>
          <p:nvPr/>
        </p:nvSpPr>
        <p:spPr>
          <a:xfrm>
            <a:off x="393890" y="369179"/>
            <a:ext cx="10034624" cy="627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¿Se ha añadido algún factor a tener en cuenta?</a:t>
            </a:r>
            <a:endParaRPr sz="3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g21cc22cd1f7_3_247"/>
          <p:cNvSpPr txBox="1"/>
          <p:nvPr/>
        </p:nvSpPr>
        <p:spPr>
          <a:xfrm>
            <a:off x="5207739" y="1292493"/>
            <a:ext cx="63969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Cociente de Castelli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CT/HDL 184,5/43</a:t>
            </a:r>
            <a:r>
              <a:rPr lang="en-US" sz="1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 4,29 ALTO</a:t>
            </a: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endParaRPr sz="19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Indice de MAYURANA </a:t>
            </a:r>
            <a:r>
              <a:rPr lang="en-US" sz="1900" b="1" i="0" u="none" strike="noStrike" cap="non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TG/HDL  156/43</a:t>
            </a:r>
            <a:r>
              <a:rPr lang="en-US" sz="19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= 3,62  ALTO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Google Shape;323;g21cc22cd1f7_3_2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3250" y="2036774"/>
            <a:ext cx="2579025" cy="2642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g21cc22cd1f7_3_247"/>
          <p:cNvSpPr txBox="1"/>
          <p:nvPr/>
        </p:nvSpPr>
        <p:spPr>
          <a:xfrm>
            <a:off x="4489282" y="3775388"/>
            <a:ext cx="6739466" cy="2321118"/>
          </a:xfrm>
          <a:prstGeom prst="rect">
            <a:avLst/>
          </a:prstGeom>
          <a:solidFill>
            <a:srgbClr val="002754"/>
          </a:solidFill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2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¿AUMENTAR LA POTENCIA DE ESTATINA?</a:t>
            </a:r>
            <a:endParaRPr/>
          </a:p>
          <a:p>
            <a:pPr marL="0" marR="0" lvl="2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¿TTO COMBINADO??</a:t>
            </a:r>
            <a:endParaRPr/>
          </a:p>
          <a:p>
            <a:pPr marL="0" marR="0" lvl="2" indent="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	¿PONER FIBRATO? 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¿Qué nos recomiendan las guías?</a:t>
            </a: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g21cc22cd1f7_3_247"/>
          <p:cNvSpPr txBox="1"/>
          <p:nvPr/>
        </p:nvSpPr>
        <p:spPr>
          <a:xfrm>
            <a:off x="4389125" y="2883580"/>
            <a:ext cx="69397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¿Cual es nuestra actitud terapéutica? </a:t>
            </a:r>
            <a:endParaRPr sz="2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1cc22cd1f7_0_204"/>
          <p:cNvSpPr/>
          <p:nvPr/>
        </p:nvSpPr>
        <p:spPr>
          <a:xfrm rot="10800000">
            <a:off x="5054330" y="1217667"/>
            <a:ext cx="813900" cy="5715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25400" cap="flat" cmpd="sng">
            <a:solidFill>
              <a:srgbClr val="1C30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g21cc22cd1f7_0_204"/>
          <p:cNvSpPr txBox="1"/>
          <p:nvPr/>
        </p:nvSpPr>
        <p:spPr>
          <a:xfrm>
            <a:off x="692175" y="252125"/>
            <a:ext cx="3455400" cy="21549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PRECISA DE ENTRADA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REDUCIR EL cLDL A</a:t>
            </a: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&lt;70mg/dl</a:t>
            </a: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002754"/>
                </a:solidFill>
                <a:latin typeface="Arial"/>
                <a:ea typeface="Arial"/>
                <a:cs typeface="Arial"/>
                <a:sym typeface="Arial"/>
              </a:rPr>
              <a:t>DEBEMOS USAR UNA ESTATINA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rgbClr val="1F3864"/>
                </a:solidFill>
                <a:latin typeface="Arial"/>
                <a:ea typeface="Arial"/>
                <a:cs typeface="Arial"/>
                <a:sym typeface="Arial"/>
              </a:rPr>
              <a:t> QUE </a:t>
            </a: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REDUZCA un 50% el cLDL</a:t>
            </a:r>
            <a:endParaRPr sz="1600" b="1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1F3864"/>
                </a:solidFill>
              </a:rPr>
              <a:t>y lo han demostrado:</a:t>
            </a:r>
            <a:endParaRPr sz="1600" b="1">
              <a:solidFill>
                <a:srgbClr val="1F386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1F3864"/>
                </a:solidFill>
              </a:rPr>
              <a:t>Atorvastatina 80mg</a:t>
            </a:r>
            <a:endParaRPr sz="1600" b="1">
              <a:solidFill>
                <a:srgbClr val="1F3864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b="1">
                <a:solidFill>
                  <a:srgbClr val="1F3864"/>
                </a:solidFill>
              </a:rPr>
              <a:t> y Rosuvastatina 20 mg </a:t>
            </a:r>
            <a:endParaRPr sz="1600" b="1">
              <a:solidFill>
                <a:srgbClr val="1F3864"/>
              </a:solidFill>
            </a:endParaRPr>
          </a:p>
        </p:txBody>
      </p:sp>
      <p:sp>
        <p:nvSpPr>
          <p:cNvPr id="332" name="Google Shape;332;g21cc22cd1f7_0_204"/>
          <p:cNvSpPr txBox="1"/>
          <p:nvPr/>
        </p:nvSpPr>
        <p:spPr>
          <a:xfrm>
            <a:off x="6229238" y="1026275"/>
            <a:ext cx="30000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</a:rPr>
              <a:t>Stone NJ et al. 2013 ACC/AHA Guideline on the Treatment of Blood Cholesterol to Reduce Atherosclerotic Cardiovascular Risk in Adults Journal of the American College of Cardiology  2014 Vol. 63, No. 25, 2014</a:t>
            </a:r>
            <a:endParaRPr/>
          </a:p>
        </p:txBody>
      </p:sp>
      <p:pic>
        <p:nvPicPr>
          <p:cNvPr id="333" name="Google Shape;333;g21cc22cd1f7_0_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77975" y="2606125"/>
            <a:ext cx="8599775" cy="3361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g21cc22cd1f7_0_204"/>
          <p:cNvSpPr txBox="1"/>
          <p:nvPr/>
        </p:nvSpPr>
        <p:spPr>
          <a:xfrm>
            <a:off x="3274550" y="6166400"/>
            <a:ext cx="68271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Diabetes &amp; Cardiovascular Review SEMERGEN. Consecución de objetivos lipídicos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en atención primaria Dr. Ángel Díaz Rodríguez, Dr. David Fierro González  , Dra. Beatriz Díaz Fernández</a:t>
            </a:r>
            <a:endParaRPr sz="9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</a:rPr>
              <a:t>la edición de 2022: Agencia de Formación. Sociedad Española de Médicos de Atención Primaria (SEMERGEN)</a:t>
            </a:r>
            <a:endParaRPr sz="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7"/>
          <p:cNvSpPr/>
          <p:nvPr/>
        </p:nvSpPr>
        <p:spPr>
          <a:xfrm>
            <a:off x="3575555" y="339098"/>
            <a:ext cx="4564847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Dislipemia aterogénica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(</a:t>
            </a:r>
            <a:r>
              <a:rPr lang="en-US" sz="19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↑</a:t>
            </a:r>
            <a:r>
              <a:rPr lang="en-US" sz="28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TG y </a:t>
            </a:r>
            <a:r>
              <a:rPr lang="en-US" sz="24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↓</a:t>
            </a:r>
            <a:r>
              <a:rPr lang="en-US" sz="28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cHDL</a:t>
            </a:r>
            <a:r>
              <a:rPr lang="en-US" sz="1900" b="1" i="0" u="none" strike="noStrike" cap="none">
                <a:solidFill>
                  <a:srgbClr val="002754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sz="1900" b="1" i="0" u="none" strike="noStrike" cap="none">
              <a:solidFill>
                <a:srgbClr val="00275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7"/>
          <p:cNvSpPr/>
          <p:nvPr/>
        </p:nvSpPr>
        <p:spPr>
          <a:xfrm>
            <a:off x="1759739" y="2434535"/>
            <a:ext cx="7417416" cy="916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Moderado RCV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c-no-HDL ≥130 mg/dL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 B ≥  100 mg/dL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7"/>
          <p:cNvSpPr/>
          <p:nvPr/>
        </p:nvSpPr>
        <p:spPr>
          <a:xfrm>
            <a:off x="5004239" y="1586802"/>
            <a:ext cx="3136163" cy="1777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Cambios estilo de vida</a:t>
            </a:r>
            <a:endParaRPr sz="1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Alto RCV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C-no-HDL ≥100 mg/dL        Apo B ≥ 80 mg/dL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7"/>
          <p:cNvSpPr/>
          <p:nvPr/>
        </p:nvSpPr>
        <p:spPr>
          <a:xfrm>
            <a:off x="7809170" y="2146978"/>
            <a:ext cx="3210935" cy="106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Muy alto RCV, diabetes o ECV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c-no-HDL ≥85. mg/dL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Apo B ≥ 65 mg/dL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7"/>
          <p:cNvSpPr/>
          <p:nvPr/>
        </p:nvSpPr>
        <p:spPr>
          <a:xfrm>
            <a:off x="1260813" y="4415252"/>
            <a:ext cx="6855600" cy="24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Intensificar cambios de estilo de vida 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 Estatina 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cumple objetivos TG y cHDL: Añadir </a:t>
            </a: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Fenofibrato </a:t>
            </a: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7"/>
          <p:cNvSpPr/>
          <p:nvPr/>
        </p:nvSpPr>
        <p:spPr>
          <a:xfrm>
            <a:off x="7774135" y="4337405"/>
            <a:ext cx="24240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Estatinas +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Fenofibrato</a:t>
            </a:r>
            <a:r>
              <a:rPr lang="en-US" sz="1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Google Shape;345;p27"/>
          <p:cNvSpPr/>
          <p:nvPr/>
        </p:nvSpPr>
        <p:spPr>
          <a:xfrm>
            <a:off x="2667556" y="3351119"/>
            <a:ext cx="484500" cy="97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75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7"/>
          <p:cNvSpPr/>
          <p:nvPr/>
        </p:nvSpPr>
        <p:spPr>
          <a:xfrm>
            <a:off x="8501635" y="3261754"/>
            <a:ext cx="484500" cy="97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75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Google Shape;347;p27"/>
          <p:cNvSpPr/>
          <p:nvPr/>
        </p:nvSpPr>
        <p:spPr>
          <a:xfrm>
            <a:off x="4032974" y="4906665"/>
            <a:ext cx="484500" cy="60615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75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8" name="Google Shape;348;p27"/>
          <p:cNvCxnSpPr/>
          <p:nvPr/>
        </p:nvCxnSpPr>
        <p:spPr>
          <a:xfrm>
            <a:off x="7774135" y="1204800"/>
            <a:ext cx="919500" cy="681600"/>
          </a:xfrm>
          <a:prstGeom prst="straightConnector1">
            <a:avLst/>
          </a:prstGeom>
          <a:noFill/>
          <a:ln w="9525" cap="flat" cmpd="sng">
            <a:solidFill>
              <a:srgbClr val="00275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9" name="Google Shape;349;p27"/>
          <p:cNvCxnSpPr/>
          <p:nvPr/>
        </p:nvCxnSpPr>
        <p:spPr>
          <a:xfrm flipH="1">
            <a:off x="2990507" y="1154950"/>
            <a:ext cx="817735" cy="923518"/>
          </a:xfrm>
          <a:prstGeom prst="straightConnector1">
            <a:avLst/>
          </a:prstGeom>
          <a:noFill/>
          <a:ln w="9525" cap="flat" cmpd="sng">
            <a:solidFill>
              <a:srgbClr val="00275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0" name="Google Shape;350;p27"/>
          <p:cNvSpPr/>
          <p:nvPr/>
        </p:nvSpPr>
        <p:spPr>
          <a:xfrm>
            <a:off x="5285505" y="3429520"/>
            <a:ext cx="484500" cy="978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754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1" name="Google Shape;351;p27"/>
          <p:cNvCxnSpPr/>
          <p:nvPr/>
        </p:nvCxnSpPr>
        <p:spPr>
          <a:xfrm>
            <a:off x="5645733" y="1956075"/>
            <a:ext cx="0" cy="399034"/>
          </a:xfrm>
          <a:prstGeom prst="straightConnector1">
            <a:avLst/>
          </a:prstGeom>
          <a:noFill/>
          <a:ln w="9525" cap="flat" cmpd="sng">
            <a:solidFill>
              <a:srgbClr val="00275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52" name="Google Shape;352;p27"/>
          <p:cNvSpPr/>
          <p:nvPr/>
        </p:nvSpPr>
        <p:spPr>
          <a:xfrm>
            <a:off x="1513003" y="2425371"/>
            <a:ext cx="2295239" cy="1078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27"/>
          <p:cNvSpPr txBox="1"/>
          <p:nvPr/>
        </p:nvSpPr>
        <p:spPr>
          <a:xfrm>
            <a:off x="379070" y="6500680"/>
            <a:ext cx="11627873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Ascaso JF, et al. Dislipidemia aterogénica 2019. Documento de consenso del Grupo de Dislipidemia Aterogénica de la Sociedad Espan ̃ola de Arteriosclerosis. Clin Investig Arterioscler. 2020. https://doi.org/10.1016/j.arteri.2019.11.004 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28"/>
          <p:cNvGrpSpPr/>
          <p:nvPr/>
        </p:nvGrpSpPr>
        <p:grpSpPr>
          <a:xfrm>
            <a:off x="583719" y="418859"/>
            <a:ext cx="10630635" cy="6132424"/>
            <a:chOff x="376685" y="91055"/>
            <a:chExt cx="10630635" cy="6132424"/>
          </a:xfrm>
        </p:grpSpPr>
        <p:sp>
          <p:nvSpPr>
            <p:cNvPr id="359" name="Google Shape;359;p28"/>
            <p:cNvSpPr/>
            <p:nvPr/>
          </p:nvSpPr>
          <p:spPr>
            <a:xfrm>
              <a:off x="2894690" y="91055"/>
              <a:ext cx="5833438" cy="3283558"/>
            </a:xfrm>
            <a:prstGeom prst="ellipse">
              <a:avLst/>
            </a:prstGeom>
            <a:solidFill>
              <a:schemeClr val="accent2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8"/>
            <p:cNvSpPr txBox="1"/>
            <p:nvPr/>
          </p:nvSpPr>
          <p:spPr>
            <a:xfrm>
              <a:off x="3567779" y="533073"/>
              <a:ext cx="4487260" cy="10418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2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CONCLUSIONES</a:t>
              </a:r>
              <a:endParaRPr sz="32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8"/>
            <p:cNvSpPr/>
            <p:nvPr/>
          </p:nvSpPr>
          <p:spPr>
            <a:xfrm>
              <a:off x="5067200" y="1487315"/>
              <a:ext cx="5940120" cy="3283558"/>
            </a:xfrm>
            <a:prstGeom prst="ellipse">
              <a:avLst/>
            </a:prstGeom>
            <a:solidFill>
              <a:schemeClr val="accent3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8"/>
            <p:cNvSpPr txBox="1"/>
            <p:nvPr/>
          </p:nvSpPr>
          <p:spPr>
            <a:xfrm>
              <a:off x="8265727" y="1866187"/>
              <a:ext cx="2284661" cy="2525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El </a:t>
              </a:r>
              <a:r>
                <a:rPr lang="en-US" sz="20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cáculo del RCV </a:t>
              </a:r>
              <a:r>
                <a:rPr lang="en-US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de nuestros pacientes nos ayudará a tomar </a:t>
              </a:r>
              <a:r>
                <a:rPr lang="en-US" sz="20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decisiones terapéuticas </a:t>
              </a:r>
              <a:r>
                <a:rPr lang="en-US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adecuadas e indicidualizadas.</a:t>
              </a:r>
              <a:endPara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8"/>
            <p:cNvSpPr/>
            <p:nvPr/>
          </p:nvSpPr>
          <p:spPr>
            <a:xfrm>
              <a:off x="2691438" y="3051562"/>
              <a:ext cx="6239942" cy="3171917"/>
            </a:xfrm>
            <a:prstGeom prst="ellipse">
              <a:avLst/>
            </a:prstGeom>
            <a:solidFill>
              <a:schemeClr val="accent4">
                <a:alpha val="49803"/>
              </a:scheme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8"/>
            <p:cNvSpPr txBox="1"/>
            <p:nvPr/>
          </p:nvSpPr>
          <p:spPr>
            <a:xfrm>
              <a:off x="3411432" y="4790016"/>
              <a:ext cx="4799955" cy="100647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000"/>
                <a:buFont typeface="Arial"/>
                <a:buNone/>
              </a:pPr>
              <a:r>
                <a:rPr lang="en-US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Los </a:t>
              </a:r>
              <a:r>
                <a:rPr lang="en-US" sz="20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antecedentes personales y familiares</a:t>
              </a:r>
              <a:r>
                <a:rPr lang="en-US" sz="2000" b="1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pueden resultar factores modificadores del riesgo de nuestros pacientes.</a:t>
              </a:r>
              <a:endParaRPr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8"/>
            <p:cNvSpPr/>
            <p:nvPr/>
          </p:nvSpPr>
          <p:spPr>
            <a:xfrm>
              <a:off x="376685" y="1487315"/>
              <a:ext cx="6101475" cy="3283558"/>
            </a:xfrm>
            <a:prstGeom prst="ellipse">
              <a:avLst/>
            </a:prstGeom>
            <a:solidFill>
              <a:srgbClr val="599BD5">
                <a:alpha val="49803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8"/>
            <p:cNvSpPr txBox="1"/>
            <p:nvPr/>
          </p:nvSpPr>
          <p:spPr>
            <a:xfrm>
              <a:off x="846029" y="1866187"/>
              <a:ext cx="2346721" cy="25258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Intensificar</a:t>
              </a:r>
              <a:r>
                <a:rPr lang="en-US" sz="2400" b="0" i="0" u="none" strike="noStrike" cap="none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el tratamiento para disminuir el riesgo residual</a:t>
              </a:r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21cc22cd1f7_3_299"/>
          <p:cNvSpPr txBox="1"/>
          <p:nvPr/>
        </p:nvSpPr>
        <p:spPr>
          <a:xfrm>
            <a:off x="329184" y="1551194"/>
            <a:ext cx="7827264" cy="462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21cc22cd1f7_3_299"/>
          <p:cNvSpPr txBox="1">
            <a:spLocks noGrp="1"/>
          </p:cNvSpPr>
          <p:nvPr>
            <p:ph type="ctrTitle"/>
          </p:nvPr>
        </p:nvSpPr>
        <p:spPr>
          <a:xfrm>
            <a:off x="7748633" y="1267432"/>
            <a:ext cx="4288572" cy="2597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800" b="1" dirty="0"/>
              <a:t>PROYECTO TERESA</a:t>
            </a:r>
            <a:endParaRPr sz="48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29"/>
          <p:cNvSpPr txBox="1"/>
          <p:nvPr/>
        </p:nvSpPr>
        <p:spPr>
          <a:xfrm>
            <a:off x="467783" y="356457"/>
            <a:ext cx="11585672" cy="391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Proyecto TERESA. Metodología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29"/>
          <p:cNvSpPr txBox="1"/>
          <p:nvPr/>
        </p:nvSpPr>
        <p:spPr>
          <a:xfrm>
            <a:off x="1018328" y="1822637"/>
            <a:ext cx="9284914" cy="3139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proyecto TERESA, consta de: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❑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estudios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(2 observacionales y 1 ecológico), que tienen como objetivo conocer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Cómo creen los médicos de AP que están gestionando a los pacientes de alto/muy alto riesgo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(porcentaje de pacientes con riesgo CV, tiempo de tratamiento, EA, etc.)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% de pacientes con riesgo alto/muy alto que están en objetivos de c-LDL visitados en las 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consultas de Cardiología y AP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✔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tratamiento que están usando y la gestión de dicho tratamiento</a:t>
            </a:r>
            <a:endParaRPr/>
          </a:p>
        </p:txBody>
      </p:sp>
      <p:sp>
        <p:nvSpPr>
          <p:cNvPr id="381" name="Google Shape;381;p29"/>
          <p:cNvSpPr txBox="1"/>
          <p:nvPr/>
        </p:nvSpPr>
        <p:spPr>
          <a:xfrm>
            <a:off x="5457825" y="6193766"/>
            <a:ext cx="6096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Estudios de la SEMERGEN y la SEC patrocinados por Almirall S.A.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 descr="A picture containing logo, graphics, clipart, font&#10;&#10;Description automatically generated">
            <a:extLst>
              <a:ext uri="{FF2B5EF4-FFF2-40B4-BE49-F238E27FC236}">
                <a16:creationId xmlns:a16="http://schemas.microsoft.com/office/drawing/2014/main" id="{62272875-0190-D4ED-E015-9F8545875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8" y="5902037"/>
            <a:ext cx="792753" cy="7934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"/>
          <p:cNvSpPr txBox="1">
            <a:spLocks noGrp="1"/>
          </p:cNvSpPr>
          <p:nvPr>
            <p:ph type="title"/>
          </p:nvPr>
        </p:nvSpPr>
        <p:spPr>
          <a:xfrm>
            <a:off x="422032" y="365125"/>
            <a:ext cx="92645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3200"/>
              <a:buFont typeface="Arial"/>
              <a:buNone/>
            </a:pPr>
            <a:r>
              <a:rPr lang="en-US" sz="3200"/>
              <a:t>Conflicto de intereses</a:t>
            </a:r>
            <a:endParaRPr/>
          </a:p>
        </p:txBody>
      </p:sp>
      <p:sp>
        <p:nvSpPr>
          <p:cNvPr id="71" name="Google Shape;71;p4"/>
          <p:cNvSpPr txBox="1"/>
          <p:nvPr/>
        </p:nvSpPr>
        <p:spPr>
          <a:xfrm>
            <a:off x="1069675" y="2346386"/>
            <a:ext cx="971334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  <a:t>He participado en actividades científicas patrocinadas por Almirall, AstraZeneca, Boehringer Ingelheim, Bristol-Myers Squibb, Esteve, GSK, Gruhnenthal, Schwabe Farma iberica, Viatris, Visofarmaceutica</a:t>
            </a:r>
            <a:br>
              <a:rPr lang="en-US" sz="2400" b="0" i="0" u="none" strike="noStrike" cap="none">
                <a:solidFill>
                  <a:srgbClr val="1E4E79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0"/>
          <p:cNvSpPr/>
          <p:nvPr/>
        </p:nvSpPr>
        <p:spPr>
          <a:xfrm>
            <a:off x="458151" y="1340908"/>
            <a:ext cx="11617585" cy="4911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1337" marR="0" lvl="1" indent="-1333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7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TERESA CARDIO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4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Estudio de la SEC. Realizado el año 2021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Se incluyeron pacientes en tratamiento con ROS y ATV (dosis altas) con/sin ezetimiba.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El objetivo es conocer el grado de control del c-LDL en pacientes de riesgo CV alto/muy alto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7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TERESA Opinión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Estudio de la SEMERGEN. Realizado en 2022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El objetivo es conocer la opinión de los medicos de AP acerca de la gestión del paciente con Dislipemia 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7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TERESA AP</a:t>
            </a:r>
            <a:endParaRPr/>
          </a:p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Estudio de la SEMERGEN. Finalizado en Mayo de 2023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El objetivo es conocer el grado de control de c-LDL de los pacientes visitados en consultas de AP</a:t>
            </a:r>
            <a:endParaRPr/>
          </a:p>
        </p:txBody>
      </p:sp>
      <p:sp>
        <p:nvSpPr>
          <p:cNvPr id="388" name="Google Shape;388;p30"/>
          <p:cNvSpPr txBox="1"/>
          <p:nvPr/>
        </p:nvSpPr>
        <p:spPr>
          <a:xfrm>
            <a:off x="959302" y="518062"/>
            <a:ext cx="5215255" cy="68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855"/>
                </a:solidFill>
                <a:latin typeface="Arial"/>
                <a:ea typeface="Arial"/>
                <a:cs typeface="Arial"/>
                <a:sym typeface="Arial"/>
              </a:rPr>
              <a:t>Proyecto TERESA. Estudios</a:t>
            </a:r>
            <a:endParaRPr/>
          </a:p>
        </p:txBody>
      </p:sp>
      <p:pic>
        <p:nvPicPr>
          <p:cNvPr id="2" name="Picture 1" descr="A picture containing logo, graphics, clipart, font&#10;&#10;Description automatically generated">
            <a:extLst>
              <a:ext uri="{FF2B5EF4-FFF2-40B4-BE49-F238E27FC236}">
                <a16:creationId xmlns:a16="http://schemas.microsoft.com/office/drawing/2014/main" id="{BB01D1B5-A340-BC04-FB2C-13ADE246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8" y="5902037"/>
            <a:ext cx="792753" cy="79347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1"/>
          <p:cNvSpPr txBox="1"/>
          <p:nvPr/>
        </p:nvSpPr>
        <p:spPr>
          <a:xfrm>
            <a:off x="959302" y="518062"/>
            <a:ext cx="5290669" cy="685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002855"/>
                </a:solidFill>
                <a:latin typeface="Arial"/>
                <a:ea typeface="Arial"/>
                <a:cs typeface="Arial"/>
                <a:sym typeface="Arial"/>
              </a:rPr>
              <a:t>Proyecto TERESA. Resultados</a:t>
            </a:r>
            <a:endParaRPr/>
          </a:p>
        </p:txBody>
      </p:sp>
      <p:sp>
        <p:nvSpPr>
          <p:cNvPr id="395" name="Google Shape;395;p31"/>
          <p:cNvSpPr/>
          <p:nvPr/>
        </p:nvSpPr>
        <p:spPr>
          <a:xfrm>
            <a:off x="287207" y="1132102"/>
            <a:ext cx="11617585" cy="5207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7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TERESA CARDIO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4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El 71 y 78% de los pacientes no están en objetivos de c-LDL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Se realizó un cambio de estatinas en el 37% de los pacientes (el 10% debido a EA), siendo el cambio en</a:t>
            </a: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el 77% de los pacientes de atorvastatina a rosuvastatina. 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7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TERESA Opinión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/>
          </a:p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La percepción es que la mayoría de pacientes con riesgo cv presentan riesgo alto/muy alto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La estrategia terapéutica más utilizada es la prescripción de estatinas de potencia intermedia,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   considerando que el 61,5% de sus pacientes presentan un buen control del c-LDL</a:t>
            </a:r>
            <a:endParaRPr/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El 69% de médicos considera que rosuvastatina es la estatina más segura  </a:t>
            </a:r>
            <a:endParaRPr/>
          </a:p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41337" marR="0" lvl="1" indent="-2857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Char char="⮚"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TERESA AP</a:t>
            </a:r>
            <a:endParaRPr/>
          </a:p>
          <a:p>
            <a:pPr marL="541337" marR="0" lvl="1" indent="-17145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Noto Sans Symbols"/>
              <a:buNone/>
            </a:pPr>
            <a:endParaRPr sz="18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55586" marR="0" lvl="1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  -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Sin resultados. Finalizó la inclusion de pacientes el 31 de Mayo</a:t>
            </a:r>
            <a:endParaRPr/>
          </a:p>
        </p:txBody>
      </p:sp>
      <p:pic>
        <p:nvPicPr>
          <p:cNvPr id="2" name="Picture 1" descr="A picture containing logo, graphics, clipart, font&#10;&#10;Description automatically generated">
            <a:extLst>
              <a:ext uri="{FF2B5EF4-FFF2-40B4-BE49-F238E27FC236}">
                <a16:creationId xmlns:a16="http://schemas.microsoft.com/office/drawing/2014/main" id="{BF479BFA-C670-6F16-88CC-CF7663125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7448" y="5902037"/>
            <a:ext cx="792753" cy="79347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" name="Google Shape;400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1238" y="3010725"/>
            <a:ext cx="4581525" cy="304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2"/>
          <p:cNvSpPr txBox="1"/>
          <p:nvPr/>
        </p:nvSpPr>
        <p:spPr>
          <a:xfrm>
            <a:off x="6971759" y="1250595"/>
            <a:ext cx="32685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3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MUCHAS GRACIAS </a:t>
            </a:r>
            <a:r>
              <a:rPr lang="en-US" sz="3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por</a:t>
            </a:r>
            <a:r>
              <a:rPr lang="en-US" sz="3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vuestra</a:t>
            </a:r>
            <a:r>
              <a:rPr lang="en-US" sz="3000" b="1" i="0" u="none" strike="noStrike" cap="none" dirty="0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00" b="1" i="0" u="none" strike="noStrike" cap="none" dirty="0" err="1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atención</a:t>
            </a:r>
            <a:endParaRPr sz="3000" b="1" i="0" u="none" strike="noStrike" cap="none" dirty="0">
              <a:solidFill>
                <a:srgbClr val="FFC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32"/>
          <p:cNvSpPr txBox="1"/>
          <p:nvPr/>
        </p:nvSpPr>
        <p:spPr>
          <a:xfrm>
            <a:off x="10672763" y="6431969"/>
            <a:ext cx="1443037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i="0" u="none" strike="noStrike" cap="none" dirty="0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ES-SIT-2300025</a:t>
            </a:r>
            <a:endParaRPr sz="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1cc22cd1f7_0_104"/>
          <p:cNvSpPr txBox="1">
            <a:spLocks noGrp="1"/>
          </p:cNvSpPr>
          <p:nvPr>
            <p:ph type="body" idx="1"/>
          </p:nvPr>
        </p:nvSpPr>
        <p:spPr>
          <a:xfrm>
            <a:off x="502295" y="1923025"/>
            <a:ext cx="3682500" cy="4555200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 fontScale="92500"/>
          </a:bodyPr>
          <a:lstStyle/>
          <a:p>
            <a:pPr marL="19050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r>
              <a:rPr lang="en-US" b="1">
                <a:solidFill>
                  <a:srgbClr val="15F4E2"/>
                </a:solidFill>
              </a:rPr>
              <a:t>ANAMNESIS</a:t>
            </a:r>
            <a:endParaRPr>
              <a:solidFill>
                <a:srgbClr val="15F4E2"/>
              </a:solidFill>
            </a:endParaRPr>
          </a:p>
          <a:p>
            <a:pPr marL="609600" lvl="0" indent="-4254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>
                <a:solidFill>
                  <a:srgbClr val="002060"/>
                </a:solidFill>
              </a:rPr>
              <a:t>Mujer de 26 años sin antecedentes patológicos de interés. </a:t>
            </a:r>
            <a:endParaRPr/>
          </a:p>
          <a:p>
            <a:pPr marL="18415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>
              <a:solidFill>
                <a:srgbClr val="002060"/>
              </a:solidFill>
            </a:endParaRPr>
          </a:p>
          <a:p>
            <a:pPr marL="609600" lvl="0" indent="-4254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>
                <a:solidFill>
                  <a:srgbClr val="002060"/>
                </a:solidFill>
              </a:rPr>
              <a:t>AF: </a:t>
            </a:r>
            <a:r>
              <a:rPr lang="en-US" b="1">
                <a:solidFill>
                  <a:srgbClr val="002060"/>
                </a:solidFill>
              </a:rPr>
              <a:t>ambos padres y familia materna con HTA.</a:t>
            </a:r>
            <a:endParaRPr/>
          </a:p>
          <a:p>
            <a:pPr marL="18415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b="1">
              <a:solidFill>
                <a:srgbClr val="002060"/>
              </a:solidFill>
            </a:endParaRPr>
          </a:p>
          <a:p>
            <a:pPr marL="609600" lvl="0" indent="-4254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>
                <a:solidFill>
                  <a:srgbClr val="002060"/>
                </a:solidFill>
              </a:rPr>
              <a:t>No tiene alergias.</a:t>
            </a:r>
            <a:endParaRPr/>
          </a:p>
          <a:p>
            <a:pPr marL="609600" lvl="0" indent="-4254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>
                <a:solidFill>
                  <a:srgbClr val="002060"/>
                </a:solidFill>
              </a:rPr>
              <a:t>No  tiene hábitos tóxicos.</a:t>
            </a:r>
            <a:endParaRPr/>
          </a:p>
          <a:p>
            <a:pPr marL="609600" lvl="0" indent="-3048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 b="1">
              <a:solidFill>
                <a:srgbClr val="002060"/>
              </a:solidFill>
            </a:endParaRPr>
          </a:p>
          <a:p>
            <a:pPr marL="18415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None/>
            </a:pPr>
            <a:endParaRPr/>
          </a:p>
          <a:p>
            <a:pPr marL="609600" lvl="0" indent="-4254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8108"/>
              <a:buChar char="●"/>
            </a:pPr>
            <a:r>
              <a:rPr lang="en-US" b="1">
                <a:solidFill>
                  <a:srgbClr val="002060"/>
                </a:solidFill>
              </a:rPr>
              <a:t>Relata retrasos en las reglas y dismenorrea.</a:t>
            </a:r>
            <a:endParaRPr b="1"/>
          </a:p>
        </p:txBody>
      </p:sp>
      <p:sp>
        <p:nvSpPr>
          <p:cNvPr id="77" name="Google Shape;77;g21cc22cd1f7_0_104"/>
          <p:cNvSpPr txBox="1">
            <a:spLocks noGrp="1"/>
          </p:cNvSpPr>
          <p:nvPr>
            <p:ph type="body" idx="2"/>
          </p:nvPr>
        </p:nvSpPr>
        <p:spPr>
          <a:xfrm>
            <a:off x="8063712" y="2236075"/>
            <a:ext cx="3300836" cy="3929100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000" b="1">
                <a:solidFill>
                  <a:srgbClr val="15F4E2"/>
                </a:solidFill>
              </a:rPr>
              <a:t>PARÁMETROS CLÍNICOS</a:t>
            </a:r>
            <a:r>
              <a:rPr lang="en-US" sz="2400" b="1">
                <a:solidFill>
                  <a:srgbClr val="15F4E2"/>
                </a:solidFill>
              </a:rPr>
              <a:t>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 sz="2400"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Peso: 82Kg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Talla 168cm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IMC: 29,1 </a:t>
            </a:r>
            <a:r>
              <a:rPr lang="en-US" b="1">
                <a:solidFill>
                  <a:srgbClr val="002060"/>
                </a:solidFill>
              </a:rPr>
              <a:t>Sobrepeso 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Perímetro 86 cm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>
              <a:solidFill>
                <a:srgbClr val="00206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PA  en consulta 126/79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FC 81 lat x min</a:t>
            </a:r>
            <a:endParaRPr/>
          </a:p>
          <a:p>
            <a:pPr marL="60960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/>
          </a:p>
        </p:txBody>
      </p:sp>
      <p:sp>
        <p:nvSpPr>
          <p:cNvPr id="78" name="Google Shape;78;g21cc22cd1f7_0_104"/>
          <p:cNvSpPr txBox="1"/>
          <p:nvPr/>
        </p:nvSpPr>
        <p:spPr>
          <a:xfrm>
            <a:off x="4372403" y="3492810"/>
            <a:ext cx="3503700" cy="707815"/>
          </a:xfrm>
          <a:prstGeom prst="rect">
            <a:avLst/>
          </a:prstGeom>
          <a:noFill/>
          <a:ln w="38100" cap="flat" cmpd="sng">
            <a:solidFill>
              <a:srgbClr val="00275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>
                <a:solidFill>
                  <a:srgbClr val="15F4E2"/>
                </a:solidFill>
                <a:latin typeface="Arial"/>
                <a:ea typeface="Arial"/>
                <a:cs typeface="Arial"/>
                <a:sym typeface="Arial"/>
              </a:rPr>
              <a:t>EXPLORACIÓN FÍSICA</a:t>
            </a:r>
            <a:endParaRPr sz="1900" b="0" i="0" u="none" strike="noStrike" cap="none">
              <a:solidFill>
                <a:srgbClr val="15F4E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Sin alteraciones de interés</a:t>
            </a:r>
            <a:endParaRPr sz="19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g21cc22cd1f7_0_104"/>
          <p:cNvSpPr txBox="1"/>
          <p:nvPr/>
        </p:nvSpPr>
        <p:spPr>
          <a:xfrm>
            <a:off x="401475" y="477747"/>
            <a:ext cx="6558125" cy="1186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754"/>
              </a:buClr>
              <a:buSzPts val="1300"/>
              <a:buFont typeface="Arial"/>
              <a:buNone/>
            </a:pPr>
            <a:r>
              <a:rPr lang="en-US" sz="19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Nuestra paciente es una mujer que a los 26 años que acude en primera vista para solicitar una analítca.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7576933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7460"/>
              <a:buNone/>
            </a:pPr>
            <a:r>
              <a:rPr lang="en-US"/>
              <a:t>¿ Que otras pruebas SOLICITAMOS?</a:t>
            </a:r>
            <a:endParaRPr/>
          </a:p>
        </p:txBody>
      </p:sp>
      <p:sp>
        <p:nvSpPr>
          <p:cNvPr id="85" name="Google Shape;85;p5"/>
          <p:cNvSpPr txBox="1">
            <a:spLocks noGrp="1"/>
          </p:cNvSpPr>
          <p:nvPr>
            <p:ph type="body" idx="1"/>
          </p:nvPr>
        </p:nvSpPr>
        <p:spPr>
          <a:xfrm>
            <a:off x="415600" y="2141618"/>
            <a:ext cx="4063500" cy="2324100"/>
          </a:xfrm>
          <a:prstGeom prst="rect">
            <a:avLst/>
          </a:prstGeom>
          <a:solidFill>
            <a:srgbClr val="FBE4D4"/>
          </a:solidFill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>
                <a:solidFill>
                  <a:srgbClr val="002060"/>
                </a:solidFill>
              </a:rPr>
              <a:t>Analítica de sangre y orina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>
                <a:solidFill>
                  <a:srgbClr val="002060"/>
                </a:solidFill>
              </a:rPr>
              <a:t>	</a:t>
            </a:r>
            <a:endParaRPr/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>
                <a:solidFill>
                  <a:srgbClr val="002060"/>
                </a:solidFill>
              </a:rPr>
              <a:t>ECOGRAFÍA ABDOMINAL</a:t>
            </a:r>
            <a:endParaRPr/>
          </a:p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endParaRPr>
              <a:solidFill>
                <a:srgbClr val="002060"/>
              </a:solidFill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-US">
                <a:solidFill>
                  <a:srgbClr val="002060"/>
                </a:solidFill>
              </a:rPr>
              <a:t>Consulta con Gine / matrona</a:t>
            </a:r>
            <a:endParaRPr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2"/>
          </p:nvPr>
        </p:nvSpPr>
        <p:spPr>
          <a:xfrm>
            <a:off x="6679778" y="1667932"/>
            <a:ext cx="5034600" cy="947100"/>
          </a:xfrm>
          <a:prstGeom prst="rect">
            <a:avLst/>
          </a:prstGeom>
          <a:noFill/>
          <a:ln w="3810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0795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1800">
                <a:solidFill>
                  <a:srgbClr val="002060"/>
                </a:solidFill>
              </a:rPr>
              <a:t>En la </a:t>
            </a:r>
            <a:r>
              <a:rPr lang="en-US" sz="2000">
                <a:solidFill>
                  <a:srgbClr val="002060"/>
                </a:solidFill>
              </a:rPr>
              <a:t>ECO ABDOMINAL </a:t>
            </a:r>
            <a:r>
              <a:rPr lang="en-US" sz="1800">
                <a:solidFill>
                  <a:srgbClr val="002060"/>
                </a:solidFill>
              </a:rPr>
              <a:t>se detectan dos quistes ováricos. </a:t>
            </a:r>
            <a:endParaRPr/>
          </a:p>
        </p:txBody>
      </p:sp>
      <p:sp>
        <p:nvSpPr>
          <p:cNvPr id="87" name="Google Shape;87;p5"/>
          <p:cNvSpPr txBox="1"/>
          <p:nvPr/>
        </p:nvSpPr>
        <p:spPr>
          <a:xfrm>
            <a:off x="5314174" y="2716940"/>
            <a:ext cx="3929100" cy="3905100"/>
          </a:xfrm>
          <a:prstGeom prst="rect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1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PERFIL LIPÍDICO DE LA ANALITICA: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 185mg/dl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TG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155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cHDL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cLDL 109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C-no-HDL 140mg/dl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Resto de parámetros dentro de la normalidad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1cc22cd1f7_0_111"/>
          <p:cNvSpPr txBox="1"/>
          <p:nvPr/>
        </p:nvSpPr>
        <p:spPr>
          <a:xfrm>
            <a:off x="1049866" y="6488709"/>
            <a:ext cx="10728685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A. Ruiz-García, Venciendo al síndrome del ovario poliquístico con intervenciones en el estilo de vida, Medicina de Familia. SEMERGEN, https://doi.org/10.1016/j.semerg.2022.01.003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g21cc22cd1f7_0_111"/>
          <p:cNvSpPr txBox="1"/>
          <p:nvPr/>
        </p:nvSpPr>
        <p:spPr>
          <a:xfrm>
            <a:off x="491067" y="2044005"/>
            <a:ext cx="372533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SÍNDROME DE OVARIOS POLIQUÍSTICOS </a:t>
            </a:r>
            <a:endParaRPr sz="28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g21cc22cd1f7_0_111"/>
          <p:cNvSpPr txBox="1"/>
          <p:nvPr/>
        </p:nvSpPr>
        <p:spPr>
          <a:xfrm>
            <a:off x="3742267" y="999067"/>
            <a:ext cx="8280400" cy="5353004"/>
          </a:xfrm>
          <a:prstGeom prst="rect">
            <a:avLst/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Alteraciones Dermatológicas:Hirsutismo, Alopecia Androgénica, Acné.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Alteraciones Hormonales: Hemorragia Disfuncional, Preeclampsia. Infertilidad, Carcinoma De Endometrio.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Síndrome Ansioso-depresivo.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Alteraciones Cardiometabólicas :</a:t>
            </a:r>
            <a:endParaRPr/>
          </a:p>
          <a:p>
            <a:pPr marL="80010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64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la resistencia a la insulina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64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obesidad, obesidad central</a:t>
            </a:r>
            <a:endParaRPr/>
          </a:p>
          <a:p>
            <a:pPr marL="16764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prediabetes, diabetes mellitus tipo 2</a:t>
            </a:r>
            <a:endParaRPr/>
          </a:p>
          <a:p>
            <a:pPr marL="16764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síndrome metabólico</a:t>
            </a: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6764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dislipidemia </a:t>
            </a:r>
            <a:endParaRPr/>
          </a:p>
          <a:p>
            <a:pPr marL="1676400" marR="0" lvl="2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hipertensión arterial</a:t>
            </a:r>
            <a:endParaRPr/>
          </a:p>
        </p:txBody>
      </p:sp>
      <p:sp>
        <p:nvSpPr>
          <p:cNvPr id="95" name="Google Shape;95;g21cc22cd1f7_0_111"/>
          <p:cNvSpPr txBox="1"/>
          <p:nvPr/>
        </p:nvSpPr>
        <p:spPr>
          <a:xfrm rot="-1623518">
            <a:off x="1563377" y="4238790"/>
            <a:ext cx="2488182" cy="1323439"/>
          </a:xfrm>
          <a:prstGeom prst="rect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PUEDE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AUMENTAR EL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RIESGO DE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ENFERMEDAD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ARTERIOSCLERÓTICA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6"/>
          <p:cNvSpPr txBox="1"/>
          <p:nvPr/>
        </p:nvSpPr>
        <p:spPr>
          <a:xfrm>
            <a:off x="1148325" y="1468912"/>
            <a:ext cx="3929101" cy="3920176"/>
          </a:xfrm>
          <a:prstGeom prst="rect">
            <a:avLst/>
          </a:prstGeom>
          <a:noFill/>
          <a:ln w="57150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1" i="0" u="none" strike="noStrike" cap="none">
                <a:solidFill>
                  <a:srgbClr val="3DEAC7"/>
                </a:solidFill>
                <a:latin typeface="Arial"/>
                <a:ea typeface="Arial"/>
                <a:cs typeface="Arial"/>
                <a:sym typeface="Arial"/>
              </a:rPr>
              <a:t>PERFIL LIPÍDICO DE LA ANALITICA: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CT 185mg/dl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TG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155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cHDL </a:t>
            </a:r>
            <a:r>
              <a:rPr lang="en-US" sz="18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cLDL 109 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C-no-HDL 140mg/dl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endParaRPr sz="1800" b="0" i="0" u="none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98"/>
              <a:buFont typeface="Arial"/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Resto de parámetros dentro de la normalidad</a:t>
            </a:r>
            <a:endParaRPr sz="1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53"/>
              <a:buFont typeface="Arial"/>
              <a:buNone/>
            </a:pPr>
            <a:endParaRPr sz="20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6"/>
          <p:cNvSpPr txBox="1"/>
          <p:nvPr/>
        </p:nvSpPr>
        <p:spPr>
          <a:xfrm>
            <a:off x="5926034" y="1644656"/>
            <a:ext cx="5614298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La</a:t>
            </a:r>
            <a:r>
              <a:rPr lang="en-US" sz="1800" b="1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 dislipidemia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es una alteración metabólica muy común en mujeres con SOP.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TrebuchetMS"/>
              <a:ea typeface="TrebuchetMS"/>
              <a:cs typeface="TrebuchetMS"/>
              <a:sym typeface="Trebuchet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El perfil lipídico alterado influye sobre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la resistencia a la insulina, la hiperandrogenemia, el estrés oxidativo y la anovulación.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TrebuchetMS"/>
              <a:ea typeface="TrebuchetMS"/>
              <a:cs typeface="TrebuchetMS"/>
              <a:sym typeface="Trebuchet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El perfil lipídico de las mujeres con SOP muestra una </a:t>
            </a:r>
            <a:r>
              <a:rPr lang="en-US" sz="1800" b="1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menor concentración de c-HDL </a:t>
            </a: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(6 mg/dL</a:t>
            </a:r>
            <a:r>
              <a:rPr lang="en-US" sz="1800" b="1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) y una mayor concentración de triglicéridos</a:t>
            </a: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 (26 mg/dL)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2060"/>
              </a:solidFill>
              <a:latin typeface="TrebuchetMS"/>
              <a:ea typeface="TrebuchetMS"/>
              <a:cs typeface="TrebuchetMS"/>
              <a:sym typeface="TrebuchetM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rgbClr val="002060"/>
                </a:solidFill>
                <a:latin typeface="TrebuchetMS"/>
                <a:ea typeface="TrebuchetMS"/>
                <a:cs typeface="TrebuchetMS"/>
                <a:sym typeface="TrebuchetMS"/>
              </a:rPr>
              <a:t>Las IEV mejoran el perfil lipídico por lo que se recomiendan como una estrategia de tratamiento de primera línea. </a:t>
            </a:r>
            <a:endParaRPr sz="24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1cc22cd1f7_0_127"/>
          <p:cNvSpPr txBox="1">
            <a:spLocks noGrp="1"/>
          </p:cNvSpPr>
          <p:nvPr>
            <p:ph type="body" idx="1"/>
          </p:nvPr>
        </p:nvSpPr>
        <p:spPr>
          <a:xfrm>
            <a:off x="2698400" y="2546851"/>
            <a:ext cx="5910300" cy="2754600"/>
          </a:xfrm>
          <a:prstGeom prst="rect">
            <a:avLst/>
          </a:prstGeom>
          <a:solidFill>
            <a:srgbClr val="FBE4D4"/>
          </a:solidFill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7620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>
                <a:solidFill>
                  <a:srgbClr val="002060"/>
                </a:solidFill>
              </a:rPr>
              <a:t>Intervención sobre estilos de vida: dieta y ejercicio físico</a:t>
            </a:r>
            <a:endParaRPr/>
          </a:p>
          <a:p>
            <a:pPr marL="304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2060"/>
              </a:solidFill>
            </a:endParaRPr>
          </a:p>
          <a:p>
            <a:pPr marL="7620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>
                <a:solidFill>
                  <a:srgbClr val="002060"/>
                </a:solidFill>
              </a:rPr>
              <a:t>Anticonceptivos orales para regular la ovuLación y .mejorar la fertilidad</a:t>
            </a:r>
            <a:endParaRPr/>
          </a:p>
          <a:p>
            <a:pPr marL="7620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sz="1800">
              <a:solidFill>
                <a:srgbClr val="002060"/>
              </a:solidFill>
            </a:endParaRPr>
          </a:p>
          <a:p>
            <a:pPr marL="762000" lvl="0" indent="-457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1800">
                <a:solidFill>
                  <a:srgbClr val="002060"/>
                </a:solidFill>
              </a:rPr>
              <a:t>Cita de seguimiento en 3 meses</a:t>
            </a:r>
            <a:endParaRPr sz="1800">
              <a:solidFill>
                <a:srgbClr val="002060"/>
              </a:solidFill>
            </a:endParaRPr>
          </a:p>
        </p:txBody>
      </p:sp>
      <p:sp>
        <p:nvSpPr>
          <p:cNvPr id="107" name="Google Shape;107;g21cc22cd1f7_0_127"/>
          <p:cNvSpPr txBox="1"/>
          <p:nvPr/>
        </p:nvSpPr>
        <p:spPr>
          <a:xfrm>
            <a:off x="1017633" y="5927733"/>
            <a:ext cx="103485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21cc22cd1f7_0_127"/>
          <p:cNvSpPr txBox="1"/>
          <p:nvPr/>
        </p:nvSpPr>
        <p:spPr>
          <a:xfrm>
            <a:off x="415600" y="6262804"/>
            <a:ext cx="10950533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US" sz="8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A. Ruiz-García, Venciendo al síndrome del ovario poliquístico con intervenciones en el estilo de vida, Medicina de Familia. SEMERGEN, https://doi.org/10.1016/j.semerg.2022.01.003</a:t>
            </a:r>
            <a:endParaRPr sz="8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g21cc22cd1f7_0_127"/>
          <p:cNvSpPr txBox="1">
            <a:spLocks noGrp="1"/>
          </p:cNvSpPr>
          <p:nvPr>
            <p:ph type="title"/>
          </p:nvPr>
        </p:nvSpPr>
        <p:spPr>
          <a:xfrm>
            <a:off x="1230068" y="974002"/>
            <a:ext cx="5225317" cy="625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</a:pPr>
            <a:r>
              <a:rPr lang="en-US" sz="2800">
                <a:solidFill>
                  <a:srgbClr val="002060"/>
                </a:solidFill>
              </a:rPr>
              <a:t>¿Qué tratamiento le pondremos?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4304</Words>
  <Application>Microsoft Office PowerPoint</Application>
  <PresentationFormat>Widescreen</PresentationFormat>
  <Paragraphs>519</Paragraphs>
  <Slides>42</Slides>
  <Notes>42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TrebuchetMS</vt:lpstr>
      <vt:lpstr>Noto Sans Symbols</vt:lpstr>
      <vt:lpstr>Arial</vt:lpstr>
      <vt:lpstr>Quattrocento Sans</vt:lpstr>
      <vt:lpstr>Calibri</vt:lpstr>
      <vt:lpstr>Tema de Office</vt:lpstr>
      <vt:lpstr>Microsoft Word Document</vt:lpstr>
      <vt:lpstr>PowerPoint Presentation</vt:lpstr>
      <vt:lpstr>Exoneración de responsabilidad y uso de la presentación</vt:lpstr>
      <vt:lpstr>Mujer y Riesgo Cardiovascular. Un caso clínico.</vt:lpstr>
      <vt:lpstr>Conflicto de intereses</vt:lpstr>
      <vt:lpstr>PowerPoint Presentation</vt:lpstr>
      <vt:lpstr>¿ Que otras pruebas SOLICITAMOS?</vt:lpstr>
      <vt:lpstr>PowerPoint Presentation</vt:lpstr>
      <vt:lpstr>PowerPoint Presentation</vt:lpstr>
      <vt:lpstr>¿Qué tratamiento le pondremos?</vt:lpstr>
      <vt:lpstr>    </vt:lpstr>
      <vt:lpstr>La paciente  NO acudió a nuestra consulta  tras el parto   </vt:lpstr>
      <vt:lpstr>REVISAMOS DATOS DE SU HISTORIA CLÍNICA </vt:lpstr>
      <vt:lpstr>PowerPoint Presentation</vt:lpstr>
      <vt:lpstr>Y ¿hacemos algo más?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ESC CVD Risk calculation APP</vt:lpstr>
      <vt:lpstr>PowerPoint Presentation</vt:lpstr>
      <vt:lpstr>Calculamos SCORE2: 1,7%  Riesgo bajo / moderado   Pero si tenemos  en cuenta otros factores de su historia clínica…</vt:lpstr>
      <vt:lpstr>Recapitulando…</vt:lpstr>
      <vt:lpstr>PowerPoint Presentation</vt:lpstr>
      <vt:lpstr>PowerPoint Presentation</vt:lpstr>
      <vt:lpstr>PowerPoint Presentation</vt:lpstr>
      <vt:lpstr>A nuestra paciente le indicamos como medidas terapéuticas:</vt:lpstr>
      <vt:lpstr>Resultados analítica a los 2 meses tras el tratamiento:</vt:lpstr>
      <vt:lpstr>DISLIPEMIA ATEROGÉNICA</vt:lpstr>
      <vt:lpstr>DISLIPEMIA ATEROGÉNICA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PROYECTO TERESA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Usuario de Microsoft Office</dc:creator>
  <cp:lastModifiedBy>Marta Clariana Colet</cp:lastModifiedBy>
  <cp:revision>2</cp:revision>
  <dcterms:created xsi:type="dcterms:W3CDTF">2020-01-08T08:56:59Z</dcterms:created>
  <dcterms:modified xsi:type="dcterms:W3CDTF">2023-06-15T16:23:17Z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33616b6-00a5-4cd1-b577-93208fa93eb1_Enabled">
    <vt:lpwstr>true</vt:lpwstr>
  </property>
  <property fmtid="{D5CDD505-2E9C-101B-9397-08002B2CF9AE}" pid="3" name="MSIP_Label_533616b6-00a5-4cd1-b577-93208fa93eb1_SetDate">
    <vt:lpwstr>2023-01-27T17:40:40Z</vt:lpwstr>
  </property>
  <property fmtid="{D5CDD505-2E9C-101B-9397-08002B2CF9AE}" pid="4" name="MSIP_Label_533616b6-00a5-4cd1-b577-93208fa93eb1_Method">
    <vt:lpwstr>Standard</vt:lpwstr>
  </property>
  <property fmtid="{D5CDD505-2E9C-101B-9397-08002B2CF9AE}" pid="5" name="MSIP_Label_533616b6-00a5-4cd1-b577-93208fa93eb1_Name">
    <vt:lpwstr>Internal Use</vt:lpwstr>
  </property>
  <property fmtid="{D5CDD505-2E9C-101B-9397-08002B2CF9AE}" pid="6" name="MSIP_Label_533616b6-00a5-4cd1-b577-93208fa93eb1_SiteId">
    <vt:lpwstr>342ace0e-1054-45ce-9b30-900fc0440b9d</vt:lpwstr>
  </property>
  <property fmtid="{D5CDD505-2E9C-101B-9397-08002B2CF9AE}" pid="7" name="MSIP_Label_533616b6-00a5-4cd1-b577-93208fa93eb1_ActionId">
    <vt:lpwstr>77478d57-3647-43f0-b108-7f440d60a321</vt:lpwstr>
  </property>
  <property fmtid="{D5CDD505-2E9C-101B-9397-08002B2CF9AE}" pid="8" name="MSIP_Label_533616b6-00a5-4cd1-b577-93208fa93eb1_ContentBits">
    <vt:lpwstr>1</vt:lpwstr>
  </property>
  <property fmtid="{D5CDD505-2E9C-101B-9397-08002B2CF9AE}" pid="9" name="ClassificationContentMarkingHeaderLocations">
    <vt:lpwstr>Tema de Office:5</vt:lpwstr>
  </property>
  <property fmtid="{D5CDD505-2E9C-101B-9397-08002B2CF9AE}" pid="10" name="ClassificationContentMarkingHeaderText">
    <vt:lpwstr>INTERNAL USE</vt:lpwstr>
  </property>
</Properties>
</file>