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handoutMasterIdLst>
    <p:handoutMasterId r:id="rId89"/>
  </p:handoutMasterIdLst>
  <p:sldIdLst>
    <p:sldId id="263" r:id="rId2"/>
    <p:sldId id="2130518658" r:id="rId3"/>
    <p:sldId id="2130518659" r:id="rId4"/>
    <p:sldId id="2130518660" r:id="rId5"/>
    <p:sldId id="264" r:id="rId6"/>
    <p:sldId id="2130518647" r:id="rId7"/>
    <p:sldId id="347" r:id="rId8"/>
    <p:sldId id="494" r:id="rId9"/>
    <p:sldId id="456" r:id="rId10"/>
    <p:sldId id="457" r:id="rId11"/>
    <p:sldId id="458" r:id="rId12"/>
    <p:sldId id="459" r:id="rId13"/>
    <p:sldId id="351" r:id="rId14"/>
    <p:sldId id="450" r:id="rId15"/>
    <p:sldId id="348" r:id="rId16"/>
    <p:sldId id="490" r:id="rId17"/>
    <p:sldId id="2130518653" r:id="rId18"/>
    <p:sldId id="520" r:id="rId19"/>
    <p:sldId id="342" r:id="rId20"/>
    <p:sldId id="451" r:id="rId21"/>
    <p:sldId id="452" r:id="rId22"/>
    <p:sldId id="2130518654" r:id="rId23"/>
    <p:sldId id="345" r:id="rId24"/>
    <p:sldId id="491" r:id="rId25"/>
    <p:sldId id="272" r:id="rId26"/>
    <p:sldId id="273" r:id="rId27"/>
    <p:sldId id="279" r:id="rId28"/>
    <p:sldId id="280" r:id="rId29"/>
    <p:sldId id="281" r:id="rId30"/>
    <p:sldId id="295" r:id="rId31"/>
    <p:sldId id="298" r:id="rId32"/>
    <p:sldId id="302" r:id="rId33"/>
    <p:sldId id="303" r:id="rId34"/>
    <p:sldId id="304" r:id="rId35"/>
    <p:sldId id="306" r:id="rId36"/>
    <p:sldId id="307" r:id="rId37"/>
    <p:sldId id="308" r:id="rId38"/>
    <p:sldId id="309" r:id="rId39"/>
    <p:sldId id="495" r:id="rId40"/>
    <p:sldId id="310" r:id="rId41"/>
    <p:sldId id="321" r:id="rId42"/>
    <p:sldId id="492" r:id="rId43"/>
    <p:sldId id="453" r:id="rId44"/>
    <p:sldId id="498" r:id="rId45"/>
    <p:sldId id="454" r:id="rId46"/>
    <p:sldId id="455" r:id="rId47"/>
    <p:sldId id="499" r:id="rId48"/>
    <p:sldId id="2130518655" r:id="rId49"/>
    <p:sldId id="461" r:id="rId50"/>
    <p:sldId id="500" r:id="rId51"/>
    <p:sldId id="2130518656" r:id="rId52"/>
    <p:sldId id="465" r:id="rId53"/>
    <p:sldId id="468" r:id="rId54"/>
    <p:sldId id="501" r:id="rId55"/>
    <p:sldId id="2130518657" r:id="rId56"/>
    <p:sldId id="473" r:id="rId57"/>
    <p:sldId id="474" r:id="rId58"/>
    <p:sldId id="484" r:id="rId59"/>
    <p:sldId id="502" r:id="rId60"/>
    <p:sldId id="496" r:id="rId61"/>
    <p:sldId id="497" r:id="rId62"/>
    <p:sldId id="513" r:id="rId63"/>
    <p:sldId id="493" r:id="rId64"/>
    <p:sldId id="486" r:id="rId65"/>
    <p:sldId id="487" r:id="rId66"/>
    <p:sldId id="488" r:id="rId67"/>
    <p:sldId id="503" r:id="rId68"/>
    <p:sldId id="489" r:id="rId69"/>
    <p:sldId id="2130518648" r:id="rId70"/>
    <p:sldId id="506" r:id="rId71"/>
    <p:sldId id="511" r:id="rId72"/>
    <p:sldId id="2130518649" r:id="rId73"/>
    <p:sldId id="507" r:id="rId74"/>
    <p:sldId id="2130518650" r:id="rId75"/>
    <p:sldId id="510" r:id="rId76"/>
    <p:sldId id="517" r:id="rId77"/>
    <p:sldId id="521" r:id="rId78"/>
    <p:sldId id="2130518651" r:id="rId79"/>
    <p:sldId id="514" r:id="rId80"/>
    <p:sldId id="2130518652" r:id="rId81"/>
    <p:sldId id="526" r:id="rId82"/>
    <p:sldId id="518" r:id="rId83"/>
    <p:sldId id="523" r:id="rId84"/>
    <p:sldId id="524" r:id="rId85"/>
    <p:sldId id="516" r:id="rId86"/>
    <p:sldId id="266" r:id="rId87"/>
  </p:sldIdLst>
  <p:sldSz cx="12192000" cy="6858000"/>
  <p:notesSz cx="6858000" cy="9144000"/>
  <p:custDataLst>
    <p:tags r:id="rId90"/>
  </p:custDataLst>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CAC9360C-2D8D-416D-86F6-BCCE03CD89C1}">
          <p14:sldIdLst>
            <p14:sldId id="263"/>
            <p14:sldId id="2130518658"/>
            <p14:sldId id="2130518659"/>
            <p14:sldId id="2130518660"/>
            <p14:sldId id="264"/>
            <p14:sldId id="2130518647"/>
            <p14:sldId id="347"/>
            <p14:sldId id="494"/>
            <p14:sldId id="456"/>
            <p14:sldId id="457"/>
            <p14:sldId id="458"/>
            <p14:sldId id="459"/>
            <p14:sldId id="351"/>
            <p14:sldId id="450"/>
            <p14:sldId id="348"/>
            <p14:sldId id="490"/>
            <p14:sldId id="2130518653"/>
            <p14:sldId id="520"/>
            <p14:sldId id="342"/>
            <p14:sldId id="451"/>
            <p14:sldId id="452"/>
            <p14:sldId id="2130518654"/>
            <p14:sldId id="345"/>
            <p14:sldId id="491"/>
            <p14:sldId id="272"/>
            <p14:sldId id="273"/>
            <p14:sldId id="279"/>
            <p14:sldId id="280"/>
            <p14:sldId id="281"/>
            <p14:sldId id="295"/>
            <p14:sldId id="298"/>
            <p14:sldId id="302"/>
            <p14:sldId id="303"/>
            <p14:sldId id="304"/>
            <p14:sldId id="306"/>
            <p14:sldId id="307"/>
            <p14:sldId id="308"/>
            <p14:sldId id="309"/>
            <p14:sldId id="495"/>
            <p14:sldId id="310"/>
            <p14:sldId id="321"/>
            <p14:sldId id="492"/>
            <p14:sldId id="453"/>
            <p14:sldId id="498"/>
            <p14:sldId id="454"/>
            <p14:sldId id="455"/>
            <p14:sldId id="499"/>
            <p14:sldId id="2130518655"/>
            <p14:sldId id="461"/>
            <p14:sldId id="500"/>
            <p14:sldId id="2130518656"/>
            <p14:sldId id="465"/>
            <p14:sldId id="468"/>
            <p14:sldId id="501"/>
            <p14:sldId id="2130518657"/>
            <p14:sldId id="473"/>
            <p14:sldId id="474"/>
            <p14:sldId id="484"/>
            <p14:sldId id="502"/>
            <p14:sldId id="496"/>
            <p14:sldId id="497"/>
            <p14:sldId id="513"/>
            <p14:sldId id="493"/>
            <p14:sldId id="486"/>
            <p14:sldId id="487"/>
            <p14:sldId id="488"/>
            <p14:sldId id="503"/>
            <p14:sldId id="489"/>
            <p14:sldId id="2130518648"/>
            <p14:sldId id="506"/>
            <p14:sldId id="511"/>
            <p14:sldId id="2130518649"/>
            <p14:sldId id="507"/>
            <p14:sldId id="2130518650"/>
            <p14:sldId id="510"/>
            <p14:sldId id="517"/>
            <p14:sldId id="521"/>
            <p14:sldId id="2130518651"/>
            <p14:sldId id="514"/>
            <p14:sldId id="2130518652"/>
            <p14:sldId id="526"/>
            <p14:sldId id="518"/>
            <p14:sldId id="523"/>
            <p14:sldId id="524"/>
            <p14:sldId id="516"/>
            <p14:sldId id="266"/>
          </p14:sldIdLst>
        </p14:section>
        <p14:section name="Default Section" id="{1A889616-5A45-4282-8BFD-AF586F52CEE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F0C2"/>
    <a:srgbClr val="002754"/>
    <a:srgbClr val="429EA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317355-0406-4E30-A5D0-F38DDD2A5EDF}" v="67" dt="2023-06-14T18:28:37.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0"/>
    <p:restoredTop sz="94740"/>
  </p:normalViewPr>
  <p:slideViewPr>
    <p:cSldViewPr snapToGrid="0" snapToObjects="1">
      <p:cViewPr varScale="1">
        <p:scale>
          <a:sx n="59" d="100"/>
          <a:sy n="59" d="100"/>
        </p:scale>
        <p:origin x="912" y="56"/>
      </p:cViewPr>
      <p:guideLst/>
    </p:cSldViewPr>
  </p:slideViewPr>
  <p:notesTextViewPr>
    <p:cViewPr>
      <p:scale>
        <a:sx n="1" d="1"/>
        <a:sy n="1" d="1"/>
      </p:scale>
      <p:origin x="0" y="0"/>
    </p:cViewPr>
  </p:notesTextViewPr>
  <p:notesViewPr>
    <p:cSldViewPr snapToGrid="0" snapToObjects="1">
      <p:cViewPr varScale="1">
        <p:scale>
          <a:sx n="106" d="100"/>
          <a:sy n="106" d="100"/>
        </p:scale>
        <p:origin x="517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gs" Target="tags/tag1.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B629-BC4A-4DC6-8B87-E4F723102B1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82BC7F1-1A76-4502-99B2-A54337434134}">
      <dgm:prSet phldrT="[Text]" custT="1"/>
      <dgm:spPr>
        <a:solidFill>
          <a:srgbClr val="002060"/>
        </a:solidFill>
      </dgm:spPr>
      <dgm:t>
        <a:bodyPr/>
        <a:lstStyle/>
        <a:p>
          <a:pPr>
            <a:buFontTx/>
            <a:buNone/>
          </a:pPr>
          <a:r>
            <a:rPr lang="es-ES" altLang="en-US" sz="2000" dirty="0">
              <a:solidFill>
                <a:schemeClr val="bg1"/>
              </a:solidFill>
            </a:rPr>
            <a:t>1. Evaluación del </a:t>
          </a:r>
          <a:r>
            <a:rPr lang="es-ES" altLang="en-US" sz="2000" b="1" dirty="0">
              <a:solidFill>
                <a:srgbClr val="03F0C2"/>
              </a:solidFill>
            </a:rPr>
            <a:t>paciente</a:t>
          </a:r>
          <a:endParaRPr lang="en-US" sz="2000" dirty="0">
            <a:solidFill>
              <a:srgbClr val="03F0C2"/>
            </a:solidFill>
          </a:endParaRPr>
        </a:p>
      </dgm:t>
    </dgm:pt>
    <dgm:pt modelId="{1F5B9113-C61D-42F5-9D76-CEB7133E904B}" type="parTrans" cxnId="{9C095853-5C75-408D-94E6-18CE7714BB8E}">
      <dgm:prSet/>
      <dgm:spPr/>
      <dgm:t>
        <a:bodyPr/>
        <a:lstStyle/>
        <a:p>
          <a:endParaRPr lang="en-US"/>
        </a:p>
      </dgm:t>
    </dgm:pt>
    <dgm:pt modelId="{07951CCC-E734-492C-98B5-E1A75D3B2E9D}" type="sibTrans" cxnId="{9C095853-5C75-408D-94E6-18CE7714BB8E}">
      <dgm:prSet/>
      <dgm:spPr/>
      <dgm:t>
        <a:bodyPr/>
        <a:lstStyle/>
        <a:p>
          <a:endParaRPr lang="en-US"/>
        </a:p>
      </dgm:t>
    </dgm:pt>
    <dgm:pt modelId="{5933A25C-1E00-4110-9AD9-CEFEB66383FD}">
      <dgm:prSet/>
      <dgm:spPr/>
      <dgm:t>
        <a:bodyPr anchor="ctr"/>
        <a:lstStyle/>
        <a:p>
          <a:r>
            <a:rPr lang="es-ES" altLang="en-US">
              <a:solidFill>
                <a:schemeClr val="tx1"/>
              </a:solidFill>
            </a:rPr>
            <a:t>1.1 Síntomas físicos</a:t>
          </a:r>
          <a:endParaRPr lang="es-ES" altLang="en-US" dirty="0">
            <a:solidFill>
              <a:schemeClr val="tx1"/>
            </a:solidFill>
          </a:endParaRPr>
        </a:p>
      </dgm:t>
    </dgm:pt>
    <dgm:pt modelId="{C86811EB-D0A3-4275-8150-55560029E2BB}" type="parTrans" cxnId="{B6F75192-82F2-41C0-9046-66BC8BB99BAD}">
      <dgm:prSet/>
      <dgm:spPr/>
      <dgm:t>
        <a:bodyPr/>
        <a:lstStyle/>
        <a:p>
          <a:endParaRPr lang="en-US"/>
        </a:p>
      </dgm:t>
    </dgm:pt>
    <dgm:pt modelId="{C344A078-4676-4554-AA40-A62F60D17E39}" type="sibTrans" cxnId="{B6F75192-82F2-41C0-9046-66BC8BB99BAD}">
      <dgm:prSet/>
      <dgm:spPr/>
      <dgm:t>
        <a:bodyPr/>
        <a:lstStyle/>
        <a:p>
          <a:endParaRPr lang="en-US"/>
        </a:p>
      </dgm:t>
    </dgm:pt>
    <dgm:pt modelId="{D12D4D11-C468-4BD4-A624-A8F378FCA2E3}">
      <dgm:prSet/>
      <dgm:spPr/>
      <dgm:t>
        <a:bodyPr anchor="ctr"/>
        <a:lstStyle/>
        <a:p>
          <a:r>
            <a:rPr lang="es-ES" altLang="en-US">
              <a:solidFill>
                <a:schemeClr val="tx1"/>
              </a:solidFill>
            </a:rPr>
            <a:t>1.2 Estado psicológico</a:t>
          </a:r>
          <a:endParaRPr lang="es-ES" altLang="en-US" dirty="0">
            <a:solidFill>
              <a:schemeClr val="tx1"/>
            </a:solidFill>
          </a:endParaRPr>
        </a:p>
      </dgm:t>
    </dgm:pt>
    <dgm:pt modelId="{57B07FFF-EC64-451E-9E0B-63D518658C3C}" type="parTrans" cxnId="{A6BF733F-E743-4F9F-8DC9-F6E262DCD7CA}">
      <dgm:prSet/>
      <dgm:spPr/>
      <dgm:t>
        <a:bodyPr/>
        <a:lstStyle/>
        <a:p>
          <a:endParaRPr lang="en-US"/>
        </a:p>
      </dgm:t>
    </dgm:pt>
    <dgm:pt modelId="{5411BA3B-CDB0-45D5-A7C7-5380A5EE66D7}" type="sibTrans" cxnId="{A6BF733F-E743-4F9F-8DC9-F6E262DCD7CA}">
      <dgm:prSet/>
      <dgm:spPr/>
      <dgm:t>
        <a:bodyPr/>
        <a:lstStyle/>
        <a:p>
          <a:endParaRPr lang="en-US"/>
        </a:p>
      </dgm:t>
    </dgm:pt>
    <dgm:pt modelId="{E74970D5-4B60-4696-895F-986CC9B5AFD3}">
      <dgm:prSet/>
      <dgm:spPr/>
      <dgm:t>
        <a:bodyPr anchor="ctr"/>
        <a:lstStyle/>
        <a:p>
          <a:r>
            <a:rPr lang="es-ES" altLang="en-US">
              <a:solidFill>
                <a:schemeClr val="tx1"/>
              </a:solidFill>
            </a:rPr>
            <a:t>1.3 Estado funcional</a:t>
          </a:r>
          <a:endParaRPr lang="es-ES" altLang="en-US" dirty="0">
            <a:solidFill>
              <a:schemeClr val="tx1"/>
            </a:solidFill>
          </a:endParaRPr>
        </a:p>
      </dgm:t>
    </dgm:pt>
    <dgm:pt modelId="{CF8A7CB0-94F6-4E7C-9F5B-502497F17CD8}" type="parTrans" cxnId="{86FBF89C-F7B6-489D-85E9-1973DC53A5F2}">
      <dgm:prSet/>
      <dgm:spPr/>
      <dgm:t>
        <a:bodyPr/>
        <a:lstStyle/>
        <a:p>
          <a:endParaRPr lang="en-US"/>
        </a:p>
      </dgm:t>
    </dgm:pt>
    <dgm:pt modelId="{48DDFBB0-9858-441D-AE89-B2A6FBF4F022}" type="sibTrans" cxnId="{86FBF89C-F7B6-489D-85E9-1973DC53A5F2}">
      <dgm:prSet/>
      <dgm:spPr/>
      <dgm:t>
        <a:bodyPr/>
        <a:lstStyle/>
        <a:p>
          <a:endParaRPr lang="en-US"/>
        </a:p>
      </dgm:t>
    </dgm:pt>
    <dgm:pt modelId="{EB27BCC9-7698-4FA3-B758-ABAE1E5CACFB}">
      <dgm:prSet custT="1"/>
      <dgm:spPr>
        <a:solidFill>
          <a:srgbClr val="002060"/>
        </a:solidFill>
      </dgm:spPr>
      <dgm:t>
        <a:bodyPr/>
        <a:lstStyle/>
        <a:p>
          <a:r>
            <a:rPr lang="es-ES" altLang="en-US" sz="1800" dirty="0">
              <a:solidFill>
                <a:schemeClr val="bg1"/>
              </a:solidFill>
            </a:rPr>
            <a:t>2. Revisión de todas las </a:t>
          </a:r>
          <a:r>
            <a:rPr lang="es-ES" altLang="en-US" sz="1800" b="1" dirty="0">
              <a:solidFill>
                <a:srgbClr val="03F0C2"/>
              </a:solidFill>
            </a:rPr>
            <a:t>enfermedades/ condiciones</a:t>
          </a:r>
        </a:p>
      </dgm:t>
    </dgm:pt>
    <dgm:pt modelId="{5AF4D30A-972C-44F5-B5D1-FDB9C0CF4D31}" type="parTrans" cxnId="{2953569B-2DCE-4269-9709-95BD97E0142F}">
      <dgm:prSet/>
      <dgm:spPr/>
      <dgm:t>
        <a:bodyPr/>
        <a:lstStyle/>
        <a:p>
          <a:endParaRPr lang="en-US"/>
        </a:p>
      </dgm:t>
    </dgm:pt>
    <dgm:pt modelId="{4CC34C79-ED72-4119-A50F-44DFC8317EC8}" type="sibTrans" cxnId="{2953569B-2DCE-4269-9709-95BD97E0142F}">
      <dgm:prSet/>
      <dgm:spPr/>
      <dgm:t>
        <a:bodyPr/>
        <a:lstStyle/>
        <a:p>
          <a:endParaRPr lang="en-US"/>
        </a:p>
      </dgm:t>
    </dgm:pt>
    <dgm:pt modelId="{8CC76679-CFED-424D-B01F-2978F93E09E5}">
      <dgm:prSet/>
      <dgm:spPr/>
      <dgm:t>
        <a:bodyPr anchor="ctr"/>
        <a:lstStyle/>
        <a:p>
          <a:r>
            <a:rPr lang="es-ES" altLang="en-US">
              <a:solidFill>
                <a:schemeClr val="tx1"/>
              </a:solidFill>
            </a:rPr>
            <a:t>2.1 Trayectoria de la enfermedad</a:t>
          </a:r>
          <a:endParaRPr lang="es-ES" altLang="en-US" dirty="0">
            <a:solidFill>
              <a:schemeClr val="tx1"/>
            </a:solidFill>
          </a:endParaRPr>
        </a:p>
      </dgm:t>
    </dgm:pt>
    <dgm:pt modelId="{05F03FD3-52B4-4BDE-84B5-BB74CD984CE8}" type="parTrans" cxnId="{B032B686-8065-4915-8CCA-0DD4A9015A71}">
      <dgm:prSet/>
      <dgm:spPr/>
      <dgm:t>
        <a:bodyPr/>
        <a:lstStyle/>
        <a:p>
          <a:endParaRPr lang="en-US"/>
        </a:p>
      </dgm:t>
    </dgm:pt>
    <dgm:pt modelId="{32AFDC78-B014-4967-BA74-D3FCD8698AE2}" type="sibTrans" cxnId="{B032B686-8065-4915-8CCA-0DD4A9015A71}">
      <dgm:prSet/>
      <dgm:spPr/>
      <dgm:t>
        <a:bodyPr/>
        <a:lstStyle/>
        <a:p>
          <a:endParaRPr lang="en-US"/>
        </a:p>
      </dgm:t>
    </dgm:pt>
    <dgm:pt modelId="{8FF084F7-F3D6-433A-8626-0506345BA0BB}">
      <dgm:prSet/>
      <dgm:spPr/>
      <dgm:t>
        <a:bodyPr anchor="ctr"/>
        <a:lstStyle/>
        <a:p>
          <a:r>
            <a:rPr lang="es-ES" altLang="en-US">
              <a:solidFill>
                <a:schemeClr val="tx1"/>
              </a:solidFill>
            </a:rPr>
            <a:t>2.2 Riesgo identificado</a:t>
          </a:r>
          <a:endParaRPr lang="es-ES" altLang="en-US" dirty="0">
            <a:solidFill>
              <a:schemeClr val="tx1"/>
            </a:solidFill>
          </a:endParaRPr>
        </a:p>
      </dgm:t>
    </dgm:pt>
    <dgm:pt modelId="{4E2B970F-DB64-44E9-B1F4-54204493B086}" type="parTrans" cxnId="{F4AEDC8F-86C2-40DC-8443-979E9C44FA98}">
      <dgm:prSet/>
      <dgm:spPr/>
      <dgm:t>
        <a:bodyPr/>
        <a:lstStyle/>
        <a:p>
          <a:endParaRPr lang="en-US"/>
        </a:p>
      </dgm:t>
    </dgm:pt>
    <dgm:pt modelId="{BAECE753-E53F-48C1-8866-EA7A3E555F7A}" type="sibTrans" cxnId="{F4AEDC8F-86C2-40DC-8443-979E9C44FA98}">
      <dgm:prSet/>
      <dgm:spPr/>
      <dgm:t>
        <a:bodyPr/>
        <a:lstStyle/>
        <a:p>
          <a:endParaRPr lang="en-US"/>
        </a:p>
      </dgm:t>
    </dgm:pt>
    <dgm:pt modelId="{24BE8026-1858-4E80-B70E-A417B6BEFEF5}">
      <dgm:prSet custT="1"/>
      <dgm:spPr>
        <a:solidFill>
          <a:srgbClr val="002060"/>
        </a:solidFill>
        <a:ln w="12700" cap="flat" cmpd="sng" algn="ctr">
          <a:solidFill>
            <a:srgbClr val="4472C4">
              <a:hueOff val="0"/>
              <a:satOff val="0"/>
              <a:lumOff val="0"/>
              <a:alphaOff val="0"/>
            </a:srgbClr>
          </a:solidFill>
          <a:prstDash val="solid"/>
          <a:miter lim="800000"/>
        </a:ln>
        <a:effectLst/>
      </dgm:spPr>
      <dgm:t>
        <a:bodyPr spcFirstLastPara="0" vert="horz" wrap="square" lIns="128016" tIns="73152" rIns="128016" bIns="73152" numCol="1" spcCol="1270" anchor="ctr" anchorCtr="0"/>
        <a:lstStyle/>
        <a:p>
          <a:pPr marL="0" lvl="0" indent="0" algn="ctr" defTabSz="800100">
            <a:lnSpc>
              <a:spcPct val="90000"/>
            </a:lnSpc>
            <a:spcBef>
              <a:spcPct val="0"/>
            </a:spcBef>
            <a:spcAft>
              <a:spcPct val="35000"/>
            </a:spcAft>
            <a:buNone/>
          </a:pPr>
          <a:r>
            <a:rPr lang="es-ES" altLang="en-US" sz="1800" kern="1200" dirty="0">
              <a:solidFill>
                <a:prstClr val="white"/>
              </a:solidFill>
              <a:latin typeface="Calibri"/>
              <a:ea typeface="+mn-ea"/>
              <a:cs typeface="+mn-cs"/>
            </a:rPr>
            <a:t>3. Revisión de todos los </a:t>
          </a:r>
          <a:r>
            <a:rPr lang="es-ES" altLang="en-US" sz="1800" b="1" kern="1200" dirty="0">
              <a:solidFill>
                <a:srgbClr val="03F0C2"/>
              </a:solidFill>
              <a:latin typeface="Calibri"/>
              <a:ea typeface="+mn-ea"/>
              <a:cs typeface="+mn-cs"/>
            </a:rPr>
            <a:t>tratamientos</a:t>
          </a:r>
        </a:p>
      </dgm:t>
    </dgm:pt>
    <dgm:pt modelId="{E5CC7307-C1F6-4C5E-8DCD-CBC0A7E6B756}" type="parTrans" cxnId="{FBFD3B98-1184-42FC-9216-BD7E05B9161D}">
      <dgm:prSet/>
      <dgm:spPr/>
      <dgm:t>
        <a:bodyPr/>
        <a:lstStyle/>
        <a:p>
          <a:endParaRPr lang="en-US"/>
        </a:p>
      </dgm:t>
    </dgm:pt>
    <dgm:pt modelId="{0AB85E28-0467-4FFE-A39F-FA21F8FA89AC}" type="sibTrans" cxnId="{FBFD3B98-1184-42FC-9216-BD7E05B9161D}">
      <dgm:prSet/>
      <dgm:spPr/>
      <dgm:t>
        <a:bodyPr/>
        <a:lstStyle/>
        <a:p>
          <a:endParaRPr lang="en-US"/>
        </a:p>
      </dgm:t>
    </dgm:pt>
    <dgm:pt modelId="{9C8BBA87-89A3-4927-A15B-4B4D7C1DB2CF}">
      <dgm:prSet/>
      <dgm:spPr/>
      <dgm:t>
        <a:bodyPr anchor="ctr"/>
        <a:lstStyle/>
        <a:p>
          <a:r>
            <a:rPr lang="es-ES" altLang="en-US">
              <a:solidFill>
                <a:schemeClr val="tx1"/>
              </a:solidFill>
            </a:rPr>
            <a:t>3.1 Tratamiento no farmacológico, como ejercicio o control dietético</a:t>
          </a:r>
          <a:endParaRPr lang="es-ES" altLang="en-US" dirty="0">
            <a:solidFill>
              <a:schemeClr val="tx1"/>
            </a:solidFill>
          </a:endParaRPr>
        </a:p>
      </dgm:t>
    </dgm:pt>
    <dgm:pt modelId="{4FF37C35-C9CB-4582-9BE6-BD9C86EC4DE7}" type="parTrans" cxnId="{C487DB2A-B194-4B0B-A90C-A8848AB3C98F}">
      <dgm:prSet/>
      <dgm:spPr/>
      <dgm:t>
        <a:bodyPr/>
        <a:lstStyle/>
        <a:p>
          <a:endParaRPr lang="en-US"/>
        </a:p>
      </dgm:t>
    </dgm:pt>
    <dgm:pt modelId="{A5F5B46A-D140-4710-95DB-3343A330EDB6}" type="sibTrans" cxnId="{C487DB2A-B194-4B0B-A90C-A8848AB3C98F}">
      <dgm:prSet/>
      <dgm:spPr/>
      <dgm:t>
        <a:bodyPr/>
        <a:lstStyle/>
        <a:p>
          <a:endParaRPr lang="en-US"/>
        </a:p>
      </dgm:t>
    </dgm:pt>
    <dgm:pt modelId="{A7FFC6AE-3AFC-4074-940A-DE04C303B44A}">
      <dgm:prSet/>
      <dgm:spPr/>
      <dgm:t>
        <a:bodyPr anchor="ctr"/>
        <a:lstStyle/>
        <a:p>
          <a:r>
            <a:rPr lang="es-ES" altLang="en-US">
              <a:solidFill>
                <a:schemeClr val="tx1"/>
              </a:solidFill>
            </a:rPr>
            <a:t>3.2 Tratamiento farmacológico, incluyendo OTC y medicina herbal, complementaria y alternativa</a:t>
          </a:r>
          <a:endParaRPr lang="es-ES" altLang="en-US" dirty="0">
            <a:solidFill>
              <a:schemeClr val="tx1"/>
            </a:solidFill>
          </a:endParaRPr>
        </a:p>
      </dgm:t>
    </dgm:pt>
    <dgm:pt modelId="{A72E0E8C-479D-4F2A-A9DB-F77D5F1247DE}" type="parTrans" cxnId="{405B0DD0-6F0A-4DF2-8744-91E217D9256C}">
      <dgm:prSet/>
      <dgm:spPr/>
      <dgm:t>
        <a:bodyPr/>
        <a:lstStyle/>
        <a:p>
          <a:endParaRPr lang="en-US"/>
        </a:p>
      </dgm:t>
    </dgm:pt>
    <dgm:pt modelId="{ABE999D9-3D1E-41B8-AE6B-489D73A3BB8C}" type="sibTrans" cxnId="{405B0DD0-6F0A-4DF2-8744-91E217D9256C}">
      <dgm:prSet/>
      <dgm:spPr/>
      <dgm:t>
        <a:bodyPr/>
        <a:lstStyle/>
        <a:p>
          <a:endParaRPr lang="en-US"/>
        </a:p>
      </dgm:t>
    </dgm:pt>
    <dgm:pt modelId="{7306A79C-B19E-42DA-BB92-1BF027945C5D}">
      <dgm:prSet/>
      <dgm:spPr>
        <a:solidFill>
          <a:srgbClr val="002060"/>
        </a:solidFill>
        <a:ln w="12700" cap="flat" cmpd="sng" algn="ctr">
          <a:solidFill>
            <a:srgbClr val="4472C4">
              <a:hueOff val="0"/>
              <a:satOff val="0"/>
              <a:lumOff val="0"/>
              <a:alphaOff val="0"/>
            </a:srgbClr>
          </a:solidFill>
          <a:prstDash val="solid"/>
          <a:miter lim="800000"/>
        </a:ln>
        <a:effectLst/>
      </dgm:spPr>
      <dgm:t>
        <a:bodyPr spcFirstLastPara="0" vert="horz" wrap="square" lIns="128016" tIns="73152" rIns="128016" bIns="73152" numCol="1" spcCol="1270" anchor="ctr" anchorCtr="0"/>
        <a:lstStyle/>
        <a:p>
          <a:r>
            <a:rPr lang="es-ES" altLang="en-US" dirty="0">
              <a:solidFill>
                <a:schemeClr val="bg1"/>
              </a:solidFill>
            </a:rPr>
            <a:t>4. Revisar las </a:t>
          </a:r>
          <a:r>
            <a:rPr lang="es-ES" altLang="en-US" b="1" dirty="0">
              <a:solidFill>
                <a:srgbClr val="03F0C2"/>
              </a:solidFill>
            </a:rPr>
            <a:t>guías de práctica clínica </a:t>
          </a:r>
          <a:r>
            <a:rPr lang="es-ES" altLang="en-US" dirty="0">
              <a:solidFill>
                <a:schemeClr val="bg1"/>
              </a:solidFill>
            </a:rPr>
            <a:t>y evaluar las interacciones</a:t>
          </a:r>
        </a:p>
      </dgm:t>
    </dgm:pt>
    <dgm:pt modelId="{584107E1-1C8A-48D3-8409-71C902099389}" type="parTrans" cxnId="{95D06B06-CB14-4B5C-B75D-84BB1F22D2DE}">
      <dgm:prSet/>
      <dgm:spPr/>
      <dgm:t>
        <a:bodyPr/>
        <a:lstStyle/>
        <a:p>
          <a:endParaRPr lang="en-US"/>
        </a:p>
      </dgm:t>
    </dgm:pt>
    <dgm:pt modelId="{DFD836A8-04C2-4951-85A5-33F9AC62B3DF}" type="sibTrans" cxnId="{95D06B06-CB14-4B5C-B75D-84BB1F22D2DE}">
      <dgm:prSet/>
      <dgm:spPr/>
      <dgm:t>
        <a:bodyPr/>
        <a:lstStyle/>
        <a:p>
          <a:endParaRPr lang="en-US"/>
        </a:p>
      </dgm:t>
    </dgm:pt>
    <dgm:pt modelId="{833505AD-2512-42AD-81CE-1600C4A0A893}">
      <dgm:prSet/>
      <dgm:spPr/>
      <dgm:t>
        <a:bodyPr anchor="ctr"/>
        <a:lstStyle/>
        <a:p>
          <a:r>
            <a:rPr lang="es-ES" altLang="en-US" dirty="0">
              <a:solidFill>
                <a:schemeClr val="tx1"/>
              </a:solidFill>
            </a:rPr>
            <a:t>4.1 Interacción enfermedad -enfermedad</a:t>
          </a:r>
        </a:p>
      </dgm:t>
    </dgm:pt>
    <dgm:pt modelId="{A342AD06-DE9F-40E3-9B63-5860A9CEEC58}" type="parTrans" cxnId="{951C5DC9-4A4A-44E5-B1A2-ED83408D5384}">
      <dgm:prSet/>
      <dgm:spPr/>
      <dgm:t>
        <a:bodyPr/>
        <a:lstStyle/>
        <a:p>
          <a:endParaRPr lang="en-US"/>
        </a:p>
      </dgm:t>
    </dgm:pt>
    <dgm:pt modelId="{F8CA558E-F9DD-4D11-9058-9664E59571F6}" type="sibTrans" cxnId="{951C5DC9-4A4A-44E5-B1A2-ED83408D5384}">
      <dgm:prSet/>
      <dgm:spPr/>
      <dgm:t>
        <a:bodyPr/>
        <a:lstStyle/>
        <a:p>
          <a:endParaRPr lang="en-US"/>
        </a:p>
      </dgm:t>
    </dgm:pt>
    <dgm:pt modelId="{77089012-0537-420D-A743-675F749AB437}">
      <dgm:prSet/>
      <dgm:spPr/>
      <dgm:t>
        <a:bodyPr anchor="ctr"/>
        <a:lstStyle/>
        <a:p>
          <a:r>
            <a:rPr lang="es-ES" altLang="en-US" dirty="0">
              <a:solidFill>
                <a:schemeClr val="tx1"/>
              </a:solidFill>
            </a:rPr>
            <a:t>4.2 Interacción enfermedad -tratamiento</a:t>
          </a:r>
        </a:p>
      </dgm:t>
    </dgm:pt>
    <dgm:pt modelId="{C487B011-5E1C-428E-A584-D164659AD879}" type="parTrans" cxnId="{562D990B-852D-4DD4-8B19-3E7E80D3821F}">
      <dgm:prSet/>
      <dgm:spPr/>
      <dgm:t>
        <a:bodyPr/>
        <a:lstStyle/>
        <a:p>
          <a:endParaRPr lang="en-US"/>
        </a:p>
      </dgm:t>
    </dgm:pt>
    <dgm:pt modelId="{C643194B-1227-4D33-A095-69F3E534E887}" type="sibTrans" cxnId="{562D990B-852D-4DD4-8B19-3E7E80D3821F}">
      <dgm:prSet/>
      <dgm:spPr/>
      <dgm:t>
        <a:bodyPr/>
        <a:lstStyle/>
        <a:p>
          <a:endParaRPr lang="en-US"/>
        </a:p>
      </dgm:t>
    </dgm:pt>
    <dgm:pt modelId="{65C9BB29-D667-40F6-8F6D-224C7BD09D8F}">
      <dgm:prSet/>
      <dgm:spPr/>
      <dgm:t>
        <a:bodyPr anchor="ctr"/>
        <a:lstStyle/>
        <a:p>
          <a:r>
            <a:rPr lang="es-ES" altLang="en-US" dirty="0">
              <a:solidFill>
                <a:schemeClr val="tx1"/>
              </a:solidFill>
            </a:rPr>
            <a:t>4.3 Interacción tratamiento -tratamiento</a:t>
          </a:r>
        </a:p>
      </dgm:t>
    </dgm:pt>
    <dgm:pt modelId="{9ACDB0E7-3AD3-46C3-8A07-D1291CC4F3D3}" type="parTrans" cxnId="{8E2B813E-0658-465B-841B-1A3364143B2E}">
      <dgm:prSet/>
      <dgm:spPr/>
      <dgm:t>
        <a:bodyPr/>
        <a:lstStyle/>
        <a:p>
          <a:endParaRPr lang="en-US"/>
        </a:p>
      </dgm:t>
    </dgm:pt>
    <dgm:pt modelId="{990EA027-6F72-42B7-955B-A0D82AEE8DA1}" type="sibTrans" cxnId="{8E2B813E-0658-465B-841B-1A3364143B2E}">
      <dgm:prSet/>
      <dgm:spPr/>
      <dgm:t>
        <a:bodyPr/>
        <a:lstStyle/>
        <a:p>
          <a:endParaRPr lang="en-US"/>
        </a:p>
      </dgm:t>
    </dgm:pt>
    <dgm:pt modelId="{BBA5FEA2-D619-4987-A343-7A99A0F68A6F}" type="pres">
      <dgm:prSet presAssocID="{3BDFB629-BC4A-4DC6-8B87-E4F723102B18}" presName="Name0" presStyleCnt="0">
        <dgm:presLayoutVars>
          <dgm:dir/>
          <dgm:animLvl val="lvl"/>
          <dgm:resizeHandles val="exact"/>
        </dgm:presLayoutVars>
      </dgm:prSet>
      <dgm:spPr/>
    </dgm:pt>
    <dgm:pt modelId="{B8731846-F9DC-45CA-805F-2C513860D1BF}" type="pres">
      <dgm:prSet presAssocID="{982BC7F1-1A76-4502-99B2-A54337434134}" presName="composite" presStyleCnt="0"/>
      <dgm:spPr/>
    </dgm:pt>
    <dgm:pt modelId="{7B3D4064-285A-40CC-8745-6E12FBFA4D2B}" type="pres">
      <dgm:prSet presAssocID="{982BC7F1-1A76-4502-99B2-A54337434134}" presName="parTx" presStyleLbl="alignNode1" presStyleIdx="0" presStyleCnt="4" custScaleY="130605">
        <dgm:presLayoutVars>
          <dgm:chMax val="0"/>
          <dgm:chPref val="0"/>
          <dgm:bulletEnabled val="1"/>
        </dgm:presLayoutVars>
      </dgm:prSet>
      <dgm:spPr/>
    </dgm:pt>
    <dgm:pt modelId="{61FA5D55-36DB-4024-ADCF-A949C79908BD}" type="pres">
      <dgm:prSet presAssocID="{982BC7F1-1A76-4502-99B2-A54337434134}" presName="desTx" presStyleLbl="alignAccFollowNode1" presStyleIdx="0" presStyleCnt="4" custLinFactNeighborX="-166" custLinFactNeighborY="5194">
        <dgm:presLayoutVars>
          <dgm:bulletEnabled val="1"/>
        </dgm:presLayoutVars>
      </dgm:prSet>
      <dgm:spPr/>
    </dgm:pt>
    <dgm:pt modelId="{AA5EB253-1340-450A-9FD3-CC4460D3C280}" type="pres">
      <dgm:prSet presAssocID="{07951CCC-E734-492C-98B5-E1A75D3B2E9D}" presName="space" presStyleCnt="0"/>
      <dgm:spPr/>
    </dgm:pt>
    <dgm:pt modelId="{AEC4799A-9082-4874-84E9-1234ECD64EB9}" type="pres">
      <dgm:prSet presAssocID="{EB27BCC9-7698-4FA3-B758-ABAE1E5CACFB}" presName="composite" presStyleCnt="0"/>
      <dgm:spPr/>
    </dgm:pt>
    <dgm:pt modelId="{08B9A16F-0A34-4E13-A10A-98FF00997EBE}" type="pres">
      <dgm:prSet presAssocID="{EB27BCC9-7698-4FA3-B758-ABAE1E5CACFB}" presName="parTx" presStyleLbl="alignNode1" presStyleIdx="1" presStyleCnt="4" custScaleY="130605">
        <dgm:presLayoutVars>
          <dgm:chMax val="0"/>
          <dgm:chPref val="0"/>
          <dgm:bulletEnabled val="1"/>
        </dgm:presLayoutVars>
      </dgm:prSet>
      <dgm:spPr/>
    </dgm:pt>
    <dgm:pt modelId="{4CB62057-6345-4E5D-8FB3-35FEB697EF4A}" type="pres">
      <dgm:prSet presAssocID="{EB27BCC9-7698-4FA3-B758-ABAE1E5CACFB}" presName="desTx" presStyleLbl="alignAccFollowNode1" presStyleIdx="1" presStyleCnt="4" custLinFactNeighborX="426" custLinFactNeighborY="4594">
        <dgm:presLayoutVars>
          <dgm:bulletEnabled val="1"/>
        </dgm:presLayoutVars>
      </dgm:prSet>
      <dgm:spPr/>
    </dgm:pt>
    <dgm:pt modelId="{19911CB7-23CB-40C3-9540-A076438C0556}" type="pres">
      <dgm:prSet presAssocID="{4CC34C79-ED72-4119-A50F-44DFC8317EC8}" presName="space" presStyleCnt="0"/>
      <dgm:spPr/>
    </dgm:pt>
    <dgm:pt modelId="{45BA8B3A-B752-4819-A59A-DE817A78D132}" type="pres">
      <dgm:prSet presAssocID="{24BE8026-1858-4E80-B70E-A417B6BEFEF5}" presName="composite" presStyleCnt="0"/>
      <dgm:spPr/>
    </dgm:pt>
    <dgm:pt modelId="{6F2C670C-6967-430C-9D8B-6932B1BD4A90}" type="pres">
      <dgm:prSet presAssocID="{24BE8026-1858-4E80-B70E-A417B6BEFEF5}" presName="parTx" presStyleLbl="alignNode1" presStyleIdx="2" presStyleCnt="4" custScaleY="133210">
        <dgm:presLayoutVars>
          <dgm:chMax val="0"/>
          <dgm:chPref val="0"/>
          <dgm:bulletEnabled val="1"/>
        </dgm:presLayoutVars>
      </dgm:prSet>
      <dgm:spPr>
        <a:xfrm>
          <a:off x="5835285" y="1267723"/>
          <a:ext cx="2557470" cy="1200589"/>
        </a:xfrm>
        <a:prstGeom prst="rect">
          <a:avLst/>
        </a:prstGeom>
      </dgm:spPr>
    </dgm:pt>
    <dgm:pt modelId="{C42F5756-EBEE-4EAD-BA83-2A9255C1B1A2}" type="pres">
      <dgm:prSet presAssocID="{24BE8026-1858-4E80-B70E-A417B6BEFEF5}" presName="desTx" presStyleLbl="alignAccFollowNode1" presStyleIdx="2" presStyleCnt="4" custLinFactNeighborX="426" custLinFactNeighborY="5145">
        <dgm:presLayoutVars>
          <dgm:bulletEnabled val="1"/>
        </dgm:presLayoutVars>
      </dgm:prSet>
      <dgm:spPr/>
    </dgm:pt>
    <dgm:pt modelId="{F928236D-24E3-4C4E-9BE8-E0B5752695AF}" type="pres">
      <dgm:prSet presAssocID="{0AB85E28-0467-4FFE-A39F-FA21F8FA89AC}" presName="space" presStyleCnt="0"/>
      <dgm:spPr/>
    </dgm:pt>
    <dgm:pt modelId="{F524D367-1A52-4A37-B872-F7A665FE44C8}" type="pres">
      <dgm:prSet presAssocID="{7306A79C-B19E-42DA-BB92-1BF027945C5D}" presName="composite" presStyleCnt="0"/>
      <dgm:spPr/>
    </dgm:pt>
    <dgm:pt modelId="{76DFA1F8-0706-4D61-84BA-6CA2ADB54379}" type="pres">
      <dgm:prSet presAssocID="{7306A79C-B19E-42DA-BB92-1BF027945C5D}" presName="parTx" presStyleLbl="alignNode1" presStyleIdx="3" presStyleCnt="4" custScaleY="130795">
        <dgm:presLayoutVars>
          <dgm:chMax val="0"/>
          <dgm:chPref val="0"/>
          <dgm:bulletEnabled val="1"/>
        </dgm:presLayoutVars>
      </dgm:prSet>
      <dgm:spPr>
        <a:xfrm>
          <a:off x="8750802" y="1342551"/>
          <a:ext cx="2557470" cy="901276"/>
        </a:xfrm>
        <a:prstGeom prst="rect">
          <a:avLst/>
        </a:prstGeom>
      </dgm:spPr>
    </dgm:pt>
    <dgm:pt modelId="{DFB8811E-6AC6-4316-A6DA-8A1664573B66}" type="pres">
      <dgm:prSet presAssocID="{7306A79C-B19E-42DA-BB92-1BF027945C5D}" presName="desTx" presStyleLbl="alignAccFollowNode1" presStyleIdx="3" presStyleCnt="4" custLinFactNeighborY="5343">
        <dgm:presLayoutVars>
          <dgm:bulletEnabled val="1"/>
        </dgm:presLayoutVars>
      </dgm:prSet>
      <dgm:spPr/>
    </dgm:pt>
  </dgm:ptLst>
  <dgm:cxnLst>
    <dgm:cxn modelId="{697F7E00-BCB5-4B50-A0DD-DF72050E5463}" type="presOf" srcId="{9C8BBA87-89A3-4927-A15B-4B4D7C1DB2CF}" destId="{C42F5756-EBEE-4EAD-BA83-2A9255C1B1A2}" srcOrd="0" destOrd="0" presId="urn:microsoft.com/office/officeart/2005/8/layout/hList1"/>
    <dgm:cxn modelId="{95D06B06-CB14-4B5C-B75D-84BB1F22D2DE}" srcId="{3BDFB629-BC4A-4DC6-8B87-E4F723102B18}" destId="{7306A79C-B19E-42DA-BB92-1BF027945C5D}" srcOrd="3" destOrd="0" parTransId="{584107E1-1C8A-48D3-8409-71C902099389}" sibTransId="{DFD836A8-04C2-4951-85A5-33F9AC62B3DF}"/>
    <dgm:cxn modelId="{562D990B-852D-4DD4-8B19-3E7E80D3821F}" srcId="{7306A79C-B19E-42DA-BB92-1BF027945C5D}" destId="{77089012-0537-420D-A743-675F749AB437}" srcOrd="1" destOrd="0" parTransId="{C487B011-5E1C-428E-A584-D164659AD879}" sibTransId="{C643194B-1227-4D33-A095-69F3E534E887}"/>
    <dgm:cxn modelId="{0BDE850C-6D6A-4BDC-9B93-B80091B05651}" type="presOf" srcId="{65C9BB29-D667-40F6-8F6D-224C7BD09D8F}" destId="{DFB8811E-6AC6-4316-A6DA-8A1664573B66}" srcOrd="0" destOrd="2" presId="urn:microsoft.com/office/officeart/2005/8/layout/hList1"/>
    <dgm:cxn modelId="{F7B37310-5183-4B00-92EC-9747FD4256D5}" type="presOf" srcId="{833505AD-2512-42AD-81CE-1600C4A0A893}" destId="{DFB8811E-6AC6-4316-A6DA-8A1664573B66}" srcOrd="0" destOrd="0" presId="urn:microsoft.com/office/officeart/2005/8/layout/hList1"/>
    <dgm:cxn modelId="{91D2A218-87D2-42D7-9E6F-9D39913754C9}" type="presOf" srcId="{E74970D5-4B60-4696-895F-986CC9B5AFD3}" destId="{61FA5D55-36DB-4024-ADCF-A949C79908BD}" srcOrd="0" destOrd="2" presId="urn:microsoft.com/office/officeart/2005/8/layout/hList1"/>
    <dgm:cxn modelId="{DCDBA71C-54AC-4F77-ADED-82533F7997BB}" type="presOf" srcId="{8FF084F7-F3D6-433A-8626-0506345BA0BB}" destId="{4CB62057-6345-4E5D-8FB3-35FEB697EF4A}" srcOrd="0" destOrd="1" presId="urn:microsoft.com/office/officeart/2005/8/layout/hList1"/>
    <dgm:cxn modelId="{C487DB2A-B194-4B0B-A90C-A8848AB3C98F}" srcId="{24BE8026-1858-4E80-B70E-A417B6BEFEF5}" destId="{9C8BBA87-89A3-4927-A15B-4B4D7C1DB2CF}" srcOrd="0" destOrd="0" parTransId="{4FF37C35-C9CB-4582-9BE6-BD9C86EC4DE7}" sibTransId="{A5F5B46A-D140-4710-95DB-3343A330EDB6}"/>
    <dgm:cxn modelId="{8E2B813E-0658-465B-841B-1A3364143B2E}" srcId="{7306A79C-B19E-42DA-BB92-1BF027945C5D}" destId="{65C9BB29-D667-40F6-8F6D-224C7BD09D8F}" srcOrd="2" destOrd="0" parTransId="{9ACDB0E7-3AD3-46C3-8A07-D1291CC4F3D3}" sibTransId="{990EA027-6F72-42B7-955B-A0D82AEE8DA1}"/>
    <dgm:cxn modelId="{A6BF733F-E743-4F9F-8DC9-F6E262DCD7CA}" srcId="{982BC7F1-1A76-4502-99B2-A54337434134}" destId="{D12D4D11-C468-4BD4-A624-A8F378FCA2E3}" srcOrd="1" destOrd="0" parTransId="{57B07FFF-EC64-451E-9E0B-63D518658C3C}" sibTransId="{5411BA3B-CDB0-45D5-A7C7-5380A5EE66D7}"/>
    <dgm:cxn modelId="{AA3B2447-21CC-4D33-9BEC-F3DC10D2160B}" type="presOf" srcId="{24BE8026-1858-4E80-B70E-A417B6BEFEF5}" destId="{6F2C670C-6967-430C-9D8B-6932B1BD4A90}" srcOrd="0" destOrd="0" presId="urn:microsoft.com/office/officeart/2005/8/layout/hList1"/>
    <dgm:cxn modelId="{44B3F16B-16CE-4B12-AB58-AB0D8DA5874C}" type="presOf" srcId="{3BDFB629-BC4A-4DC6-8B87-E4F723102B18}" destId="{BBA5FEA2-D619-4987-A343-7A99A0F68A6F}" srcOrd="0" destOrd="0" presId="urn:microsoft.com/office/officeart/2005/8/layout/hList1"/>
    <dgm:cxn modelId="{9C095853-5C75-408D-94E6-18CE7714BB8E}" srcId="{3BDFB629-BC4A-4DC6-8B87-E4F723102B18}" destId="{982BC7F1-1A76-4502-99B2-A54337434134}" srcOrd="0" destOrd="0" parTransId="{1F5B9113-C61D-42F5-9D76-CEB7133E904B}" sibTransId="{07951CCC-E734-492C-98B5-E1A75D3B2E9D}"/>
    <dgm:cxn modelId="{C0F4917F-E6BC-4856-A365-3E453541FA6C}" type="presOf" srcId="{7306A79C-B19E-42DA-BB92-1BF027945C5D}" destId="{76DFA1F8-0706-4D61-84BA-6CA2ADB54379}" srcOrd="0" destOrd="0" presId="urn:microsoft.com/office/officeart/2005/8/layout/hList1"/>
    <dgm:cxn modelId="{CCC20C85-7B34-4E7C-A1B8-A10CB6820C8B}" type="presOf" srcId="{D12D4D11-C468-4BD4-A624-A8F378FCA2E3}" destId="{61FA5D55-36DB-4024-ADCF-A949C79908BD}" srcOrd="0" destOrd="1" presId="urn:microsoft.com/office/officeart/2005/8/layout/hList1"/>
    <dgm:cxn modelId="{B032B686-8065-4915-8CCA-0DD4A9015A71}" srcId="{EB27BCC9-7698-4FA3-B758-ABAE1E5CACFB}" destId="{8CC76679-CFED-424D-B01F-2978F93E09E5}" srcOrd="0" destOrd="0" parTransId="{05F03FD3-52B4-4BDE-84B5-BB74CD984CE8}" sibTransId="{32AFDC78-B014-4967-BA74-D3FCD8698AE2}"/>
    <dgm:cxn modelId="{DBF1B08B-7AC4-4A10-91E4-9518077EE682}" type="presOf" srcId="{982BC7F1-1A76-4502-99B2-A54337434134}" destId="{7B3D4064-285A-40CC-8745-6E12FBFA4D2B}" srcOrd="0" destOrd="0" presId="urn:microsoft.com/office/officeart/2005/8/layout/hList1"/>
    <dgm:cxn modelId="{F4AEDC8F-86C2-40DC-8443-979E9C44FA98}" srcId="{EB27BCC9-7698-4FA3-B758-ABAE1E5CACFB}" destId="{8FF084F7-F3D6-433A-8626-0506345BA0BB}" srcOrd="1" destOrd="0" parTransId="{4E2B970F-DB64-44E9-B1F4-54204493B086}" sibTransId="{BAECE753-E53F-48C1-8866-EA7A3E555F7A}"/>
    <dgm:cxn modelId="{BF480390-17AA-4222-A994-699A6EC2302B}" type="presOf" srcId="{8CC76679-CFED-424D-B01F-2978F93E09E5}" destId="{4CB62057-6345-4E5D-8FB3-35FEB697EF4A}" srcOrd="0" destOrd="0" presId="urn:microsoft.com/office/officeart/2005/8/layout/hList1"/>
    <dgm:cxn modelId="{B6F75192-82F2-41C0-9046-66BC8BB99BAD}" srcId="{982BC7F1-1A76-4502-99B2-A54337434134}" destId="{5933A25C-1E00-4110-9AD9-CEFEB66383FD}" srcOrd="0" destOrd="0" parTransId="{C86811EB-D0A3-4275-8150-55560029E2BB}" sibTransId="{C344A078-4676-4554-AA40-A62F60D17E39}"/>
    <dgm:cxn modelId="{FBFD3B98-1184-42FC-9216-BD7E05B9161D}" srcId="{3BDFB629-BC4A-4DC6-8B87-E4F723102B18}" destId="{24BE8026-1858-4E80-B70E-A417B6BEFEF5}" srcOrd="2" destOrd="0" parTransId="{E5CC7307-C1F6-4C5E-8DCD-CBC0A7E6B756}" sibTransId="{0AB85E28-0467-4FFE-A39F-FA21F8FA89AC}"/>
    <dgm:cxn modelId="{2953569B-2DCE-4269-9709-95BD97E0142F}" srcId="{3BDFB629-BC4A-4DC6-8B87-E4F723102B18}" destId="{EB27BCC9-7698-4FA3-B758-ABAE1E5CACFB}" srcOrd="1" destOrd="0" parTransId="{5AF4D30A-972C-44F5-B5D1-FDB9C0CF4D31}" sibTransId="{4CC34C79-ED72-4119-A50F-44DFC8317EC8}"/>
    <dgm:cxn modelId="{86FBF89C-F7B6-489D-85E9-1973DC53A5F2}" srcId="{982BC7F1-1A76-4502-99B2-A54337434134}" destId="{E74970D5-4B60-4696-895F-986CC9B5AFD3}" srcOrd="2" destOrd="0" parTransId="{CF8A7CB0-94F6-4E7C-9F5B-502497F17CD8}" sibTransId="{48DDFBB0-9858-441D-AE89-B2A6FBF4F022}"/>
    <dgm:cxn modelId="{17F8D6B5-81CB-46A1-8FCA-ADAB59D445F8}" type="presOf" srcId="{EB27BCC9-7698-4FA3-B758-ABAE1E5CACFB}" destId="{08B9A16F-0A34-4E13-A10A-98FF00997EBE}" srcOrd="0" destOrd="0" presId="urn:microsoft.com/office/officeart/2005/8/layout/hList1"/>
    <dgm:cxn modelId="{2F6D45C1-6F15-4822-8051-833FCB3AD47C}" type="presOf" srcId="{5933A25C-1E00-4110-9AD9-CEFEB66383FD}" destId="{61FA5D55-36DB-4024-ADCF-A949C79908BD}" srcOrd="0" destOrd="0" presId="urn:microsoft.com/office/officeart/2005/8/layout/hList1"/>
    <dgm:cxn modelId="{951C5DC9-4A4A-44E5-B1A2-ED83408D5384}" srcId="{7306A79C-B19E-42DA-BB92-1BF027945C5D}" destId="{833505AD-2512-42AD-81CE-1600C4A0A893}" srcOrd="0" destOrd="0" parTransId="{A342AD06-DE9F-40E3-9B63-5860A9CEEC58}" sibTransId="{F8CA558E-F9DD-4D11-9058-9664E59571F6}"/>
    <dgm:cxn modelId="{405B0DD0-6F0A-4DF2-8744-91E217D9256C}" srcId="{24BE8026-1858-4E80-B70E-A417B6BEFEF5}" destId="{A7FFC6AE-3AFC-4074-940A-DE04C303B44A}" srcOrd="1" destOrd="0" parTransId="{A72E0E8C-479D-4F2A-A9DB-F77D5F1247DE}" sibTransId="{ABE999D9-3D1E-41B8-AE6B-489D73A3BB8C}"/>
    <dgm:cxn modelId="{12D164D6-4709-4647-8951-672D48665A1B}" type="presOf" srcId="{77089012-0537-420D-A743-675F749AB437}" destId="{DFB8811E-6AC6-4316-A6DA-8A1664573B66}" srcOrd="0" destOrd="1" presId="urn:microsoft.com/office/officeart/2005/8/layout/hList1"/>
    <dgm:cxn modelId="{9747F8ED-90CB-447A-A998-0AC3E9437950}" type="presOf" srcId="{A7FFC6AE-3AFC-4074-940A-DE04C303B44A}" destId="{C42F5756-EBEE-4EAD-BA83-2A9255C1B1A2}" srcOrd="0" destOrd="1" presId="urn:microsoft.com/office/officeart/2005/8/layout/hList1"/>
    <dgm:cxn modelId="{7B359AE0-42DC-4FDF-BB0F-7DC124CAEB82}" type="presParOf" srcId="{BBA5FEA2-D619-4987-A343-7A99A0F68A6F}" destId="{B8731846-F9DC-45CA-805F-2C513860D1BF}" srcOrd="0" destOrd="0" presId="urn:microsoft.com/office/officeart/2005/8/layout/hList1"/>
    <dgm:cxn modelId="{01F77EA5-A062-4670-8822-17C678CAC6BB}" type="presParOf" srcId="{B8731846-F9DC-45CA-805F-2C513860D1BF}" destId="{7B3D4064-285A-40CC-8745-6E12FBFA4D2B}" srcOrd="0" destOrd="0" presId="urn:microsoft.com/office/officeart/2005/8/layout/hList1"/>
    <dgm:cxn modelId="{1795E0B8-E561-44DC-8D51-1F03EA2F04F1}" type="presParOf" srcId="{B8731846-F9DC-45CA-805F-2C513860D1BF}" destId="{61FA5D55-36DB-4024-ADCF-A949C79908BD}" srcOrd="1" destOrd="0" presId="urn:microsoft.com/office/officeart/2005/8/layout/hList1"/>
    <dgm:cxn modelId="{4BE55057-5FE1-444A-B667-D0A1AD70675C}" type="presParOf" srcId="{BBA5FEA2-D619-4987-A343-7A99A0F68A6F}" destId="{AA5EB253-1340-450A-9FD3-CC4460D3C280}" srcOrd="1" destOrd="0" presId="urn:microsoft.com/office/officeart/2005/8/layout/hList1"/>
    <dgm:cxn modelId="{FD5571C1-9217-404A-9369-F1D7C45877F8}" type="presParOf" srcId="{BBA5FEA2-D619-4987-A343-7A99A0F68A6F}" destId="{AEC4799A-9082-4874-84E9-1234ECD64EB9}" srcOrd="2" destOrd="0" presId="urn:microsoft.com/office/officeart/2005/8/layout/hList1"/>
    <dgm:cxn modelId="{424B1FF7-4704-46D6-9484-3CBDAF601BF2}" type="presParOf" srcId="{AEC4799A-9082-4874-84E9-1234ECD64EB9}" destId="{08B9A16F-0A34-4E13-A10A-98FF00997EBE}" srcOrd="0" destOrd="0" presId="urn:microsoft.com/office/officeart/2005/8/layout/hList1"/>
    <dgm:cxn modelId="{3AEEB340-DCB9-41F4-980F-FCC0406F5A38}" type="presParOf" srcId="{AEC4799A-9082-4874-84E9-1234ECD64EB9}" destId="{4CB62057-6345-4E5D-8FB3-35FEB697EF4A}" srcOrd="1" destOrd="0" presId="urn:microsoft.com/office/officeart/2005/8/layout/hList1"/>
    <dgm:cxn modelId="{C7C7EBDB-62F2-4F13-A911-AC4A2A021BA7}" type="presParOf" srcId="{BBA5FEA2-D619-4987-A343-7A99A0F68A6F}" destId="{19911CB7-23CB-40C3-9540-A076438C0556}" srcOrd="3" destOrd="0" presId="urn:microsoft.com/office/officeart/2005/8/layout/hList1"/>
    <dgm:cxn modelId="{447DC9D5-3B5B-4595-8E29-614EA169980E}" type="presParOf" srcId="{BBA5FEA2-D619-4987-A343-7A99A0F68A6F}" destId="{45BA8B3A-B752-4819-A59A-DE817A78D132}" srcOrd="4" destOrd="0" presId="urn:microsoft.com/office/officeart/2005/8/layout/hList1"/>
    <dgm:cxn modelId="{4DB2DE5A-3BCB-4B83-B0E3-52B699091E33}" type="presParOf" srcId="{45BA8B3A-B752-4819-A59A-DE817A78D132}" destId="{6F2C670C-6967-430C-9D8B-6932B1BD4A90}" srcOrd="0" destOrd="0" presId="urn:microsoft.com/office/officeart/2005/8/layout/hList1"/>
    <dgm:cxn modelId="{D16173DF-35C6-4FC9-86A7-0AFBF9BE5C4B}" type="presParOf" srcId="{45BA8B3A-B752-4819-A59A-DE817A78D132}" destId="{C42F5756-EBEE-4EAD-BA83-2A9255C1B1A2}" srcOrd="1" destOrd="0" presId="urn:microsoft.com/office/officeart/2005/8/layout/hList1"/>
    <dgm:cxn modelId="{FBD8A57E-372C-4D93-B716-502181F0BFE1}" type="presParOf" srcId="{BBA5FEA2-D619-4987-A343-7A99A0F68A6F}" destId="{F928236D-24E3-4C4E-9BE8-E0B5752695AF}" srcOrd="5" destOrd="0" presId="urn:microsoft.com/office/officeart/2005/8/layout/hList1"/>
    <dgm:cxn modelId="{2B6865F3-F531-4D5A-8303-0C072F719F8B}" type="presParOf" srcId="{BBA5FEA2-D619-4987-A343-7A99A0F68A6F}" destId="{F524D367-1A52-4A37-B872-F7A665FE44C8}" srcOrd="6" destOrd="0" presId="urn:microsoft.com/office/officeart/2005/8/layout/hList1"/>
    <dgm:cxn modelId="{1D5B0625-31BF-4F95-BE3C-E046BD6BB91B}" type="presParOf" srcId="{F524D367-1A52-4A37-B872-F7A665FE44C8}" destId="{76DFA1F8-0706-4D61-84BA-6CA2ADB54379}" srcOrd="0" destOrd="0" presId="urn:microsoft.com/office/officeart/2005/8/layout/hList1"/>
    <dgm:cxn modelId="{F7AA12F3-0AE3-46FC-B2DF-FC4D8A982EFA}" type="presParOf" srcId="{F524D367-1A52-4A37-B872-F7A665FE44C8}" destId="{DFB8811E-6AC6-4316-A6DA-8A1664573B6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DFB629-BC4A-4DC6-8B87-E4F723102B1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DFCE486-516C-486C-9764-C8A32D188997}">
      <dgm:prSet/>
      <dgm:spPr>
        <a:solidFill>
          <a:srgbClr val="002060"/>
        </a:solidFill>
      </dgm:spPr>
      <dgm:t>
        <a:bodyPr/>
        <a:lstStyle/>
        <a:p>
          <a:r>
            <a:rPr lang="es-ES" altLang="en-US" dirty="0">
              <a:solidFill>
                <a:schemeClr val="bg1"/>
              </a:solidFill>
            </a:rPr>
            <a:t>5. Comprender el </a:t>
          </a:r>
          <a:r>
            <a:rPr lang="es-ES" altLang="en-US" b="1" dirty="0">
              <a:solidFill>
                <a:srgbClr val="03F0C2"/>
              </a:solidFill>
            </a:rPr>
            <a:t>contexto y las preocupaciones </a:t>
          </a:r>
          <a:r>
            <a:rPr lang="es-ES" altLang="en-US" dirty="0">
              <a:solidFill>
                <a:schemeClr val="bg1"/>
              </a:solidFill>
            </a:rPr>
            <a:t>del paciente</a:t>
          </a:r>
        </a:p>
      </dgm:t>
    </dgm:pt>
    <dgm:pt modelId="{758076EF-787A-44DE-8654-296C27EA3F7E}" type="parTrans" cxnId="{08C30645-1409-4E74-861D-043E9FCCD93B}">
      <dgm:prSet/>
      <dgm:spPr/>
      <dgm:t>
        <a:bodyPr/>
        <a:lstStyle/>
        <a:p>
          <a:endParaRPr lang="en-US"/>
        </a:p>
      </dgm:t>
    </dgm:pt>
    <dgm:pt modelId="{AC827CCE-9527-4386-B3AE-0963EAF84D20}" type="sibTrans" cxnId="{08C30645-1409-4E74-861D-043E9FCCD93B}">
      <dgm:prSet/>
      <dgm:spPr/>
      <dgm:t>
        <a:bodyPr/>
        <a:lstStyle/>
        <a:p>
          <a:endParaRPr lang="en-US"/>
        </a:p>
      </dgm:t>
    </dgm:pt>
    <dgm:pt modelId="{58FF4728-A4CD-46A5-B083-5E987733B012}">
      <dgm:prSet/>
      <dgm:spPr/>
      <dgm:t>
        <a:bodyPr anchor="ctr"/>
        <a:lstStyle/>
        <a:p>
          <a:r>
            <a:rPr lang="es-ES" altLang="en-US" dirty="0">
              <a:solidFill>
                <a:schemeClr val="tx1"/>
              </a:solidFill>
            </a:rPr>
            <a:t>5.1 Antecedentes del paciente, como profesión, estado civil familia/amistades y creencias espirituales</a:t>
          </a:r>
        </a:p>
      </dgm:t>
    </dgm:pt>
    <dgm:pt modelId="{99CEA136-3907-4553-B5EB-D947A605B58B}" type="parTrans" cxnId="{977F1029-18C3-4F57-A680-D5D0BCA1D838}">
      <dgm:prSet/>
      <dgm:spPr/>
      <dgm:t>
        <a:bodyPr/>
        <a:lstStyle/>
        <a:p>
          <a:endParaRPr lang="en-US"/>
        </a:p>
      </dgm:t>
    </dgm:pt>
    <dgm:pt modelId="{61AFAD5B-CD19-4CF2-B2F5-ACAE0BC2E127}" type="sibTrans" cxnId="{977F1029-18C3-4F57-A680-D5D0BCA1D838}">
      <dgm:prSet/>
      <dgm:spPr/>
      <dgm:t>
        <a:bodyPr/>
        <a:lstStyle/>
        <a:p>
          <a:endParaRPr lang="en-US"/>
        </a:p>
      </dgm:t>
    </dgm:pt>
    <dgm:pt modelId="{BDC6C4A3-DF73-4061-9EA1-FD833EAE9BD6}">
      <dgm:prSet/>
      <dgm:spPr/>
      <dgm:t>
        <a:bodyPr anchor="ctr"/>
        <a:lstStyle/>
        <a:p>
          <a:r>
            <a:rPr lang="es-ES" altLang="en-US" dirty="0">
              <a:solidFill>
                <a:schemeClr val="tx1"/>
              </a:solidFill>
            </a:rPr>
            <a:t>5.2 La perspectiva del paciente sobre las enfermedades, incluyendo idea sentimiento, función y expectativas</a:t>
          </a:r>
        </a:p>
      </dgm:t>
    </dgm:pt>
    <dgm:pt modelId="{AB9DC0C2-8534-47C8-B4F4-A254E49EF340}" type="parTrans" cxnId="{FB871C17-6448-4812-A03F-ADBBEF67C786}">
      <dgm:prSet/>
      <dgm:spPr/>
      <dgm:t>
        <a:bodyPr/>
        <a:lstStyle/>
        <a:p>
          <a:endParaRPr lang="en-US"/>
        </a:p>
      </dgm:t>
    </dgm:pt>
    <dgm:pt modelId="{D2813BCC-1524-4B25-956E-0E6F1A80CAA1}" type="sibTrans" cxnId="{FB871C17-6448-4812-A03F-ADBBEF67C786}">
      <dgm:prSet/>
      <dgm:spPr/>
      <dgm:t>
        <a:bodyPr/>
        <a:lstStyle/>
        <a:p>
          <a:endParaRPr lang="en-US"/>
        </a:p>
      </dgm:t>
    </dgm:pt>
    <dgm:pt modelId="{32AD6678-395F-46AD-8761-E5ADAEC520BA}">
      <dgm:prSet/>
      <dgm:spPr>
        <a:solidFill>
          <a:srgbClr val="002060"/>
        </a:solidFill>
      </dgm:spPr>
      <dgm:t>
        <a:bodyPr/>
        <a:lstStyle/>
        <a:p>
          <a:r>
            <a:rPr lang="es-ES" altLang="en-US" dirty="0">
              <a:solidFill>
                <a:schemeClr val="bg1"/>
              </a:solidFill>
            </a:rPr>
            <a:t>6. Encontrar puntos en </a:t>
          </a:r>
          <a:r>
            <a:rPr lang="es-ES" altLang="en-US" b="1" dirty="0">
              <a:solidFill>
                <a:srgbClr val="03F0C2"/>
              </a:solidFill>
            </a:rPr>
            <a:t>común</a:t>
          </a:r>
        </a:p>
      </dgm:t>
    </dgm:pt>
    <dgm:pt modelId="{602D8210-CCDC-43E0-B565-DCF3274E6851}" type="parTrans" cxnId="{2D9C6138-0605-480F-BF06-22656D8D28C1}">
      <dgm:prSet/>
      <dgm:spPr/>
      <dgm:t>
        <a:bodyPr/>
        <a:lstStyle/>
        <a:p>
          <a:endParaRPr lang="en-US"/>
        </a:p>
      </dgm:t>
    </dgm:pt>
    <dgm:pt modelId="{AA8F2F8D-E6CF-4046-A527-60A16DFC584A}" type="sibTrans" cxnId="{2D9C6138-0605-480F-BF06-22656D8D28C1}">
      <dgm:prSet/>
      <dgm:spPr/>
      <dgm:t>
        <a:bodyPr/>
        <a:lstStyle/>
        <a:p>
          <a:endParaRPr lang="en-US"/>
        </a:p>
      </dgm:t>
    </dgm:pt>
    <dgm:pt modelId="{EF933CF9-E362-481E-BF2C-58553E5DD0B1}">
      <dgm:prSet/>
      <dgm:spPr/>
      <dgm:t>
        <a:bodyPr anchor="ctr"/>
        <a:lstStyle/>
        <a:p>
          <a:r>
            <a:rPr lang="es-ES" altLang="en-US">
              <a:solidFill>
                <a:schemeClr val="tx1"/>
              </a:solidFill>
            </a:rPr>
            <a:t>6.1 Identificar el objetivo del paciente</a:t>
          </a:r>
          <a:endParaRPr lang="es-ES" altLang="en-US" dirty="0">
            <a:solidFill>
              <a:schemeClr val="tx1"/>
            </a:solidFill>
          </a:endParaRPr>
        </a:p>
      </dgm:t>
    </dgm:pt>
    <dgm:pt modelId="{D76E2591-FCEB-4E52-9C7C-2D64DF2B7717}" type="parTrans" cxnId="{A8D961D6-9208-4F30-A99E-0C55CF834A9F}">
      <dgm:prSet/>
      <dgm:spPr/>
      <dgm:t>
        <a:bodyPr/>
        <a:lstStyle/>
        <a:p>
          <a:endParaRPr lang="en-US"/>
        </a:p>
      </dgm:t>
    </dgm:pt>
    <dgm:pt modelId="{B6324F66-FE68-4793-BA1E-C81C2B8CFD44}" type="sibTrans" cxnId="{A8D961D6-9208-4F30-A99E-0C55CF834A9F}">
      <dgm:prSet/>
      <dgm:spPr/>
      <dgm:t>
        <a:bodyPr/>
        <a:lstStyle/>
        <a:p>
          <a:endParaRPr lang="en-US"/>
        </a:p>
      </dgm:t>
    </dgm:pt>
    <dgm:pt modelId="{56D9C37A-784E-49C3-9C9E-E6BA56A95DF0}">
      <dgm:prSet/>
      <dgm:spPr/>
      <dgm:t>
        <a:bodyPr anchor="ctr"/>
        <a:lstStyle/>
        <a:p>
          <a:r>
            <a:rPr lang="es-ES" altLang="en-US">
              <a:solidFill>
                <a:schemeClr val="tx1"/>
              </a:solidFill>
            </a:rPr>
            <a:t>6.2 Priorizar los problemas (teniendo en cuenta la importancia y urgencia de las afecciones del paciente)</a:t>
          </a:r>
          <a:endParaRPr lang="es-ES" altLang="en-US" dirty="0">
            <a:solidFill>
              <a:schemeClr val="tx1"/>
            </a:solidFill>
          </a:endParaRPr>
        </a:p>
      </dgm:t>
    </dgm:pt>
    <dgm:pt modelId="{629445D8-BDE9-4F3D-A0AB-C49FDB7CC657}" type="parTrans" cxnId="{60BB53A7-D353-41E2-97BB-D8EFE5FB2C31}">
      <dgm:prSet/>
      <dgm:spPr/>
      <dgm:t>
        <a:bodyPr/>
        <a:lstStyle/>
        <a:p>
          <a:endParaRPr lang="en-US"/>
        </a:p>
      </dgm:t>
    </dgm:pt>
    <dgm:pt modelId="{A135A166-A162-4BBE-A2D3-DBD4DC23EB6B}" type="sibTrans" cxnId="{60BB53A7-D353-41E2-97BB-D8EFE5FB2C31}">
      <dgm:prSet/>
      <dgm:spPr/>
      <dgm:t>
        <a:bodyPr/>
        <a:lstStyle/>
        <a:p>
          <a:endParaRPr lang="en-US"/>
        </a:p>
      </dgm:t>
    </dgm:pt>
    <dgm:pt modelId="{0B7C9F5E-4340-44AE-A741-35A28E3550BD}">
      <dgm:prSet/>
      <dgm:spPr/>
      <dgm:t>
        <a:bodyPr anchor="ctr"/>
        <a:lstStyle/>
        <a:p>
          <a:r>
            <a:rPr lang="es-ES" altLang="en-US">
              <a:solidFill>
                <a:schemeClr val="tx1"/>
              </a:solidFill>
            </a:rPr>
            <a:t>6.3 Toma de decisiones informada: hablar de elección, hablar de opciones, hablar de decisiones</a:t>
          </a:r>
          <a:endParaRPr lang="es-ES" altLang="en-US" dirty="0">
            <a:solidFill>
              <a:schemeClr val="tx1"/>
            </a:solidFill>
          </a:endParaRPr>
        </a:p>
      </dgm:t>
    </dgm:pt>
    <dgm:pt modelId="{F2E72093-FAA2-4A0D-A940-A67F56B931D8}" type="parTrans" cxnId="{B75FD158-C2A1-4EDC-9265-10C71965EFB4}">
      <dgm:prSet/>
      <dgm:spPr/>
      <dgm:t>
        <a:bodyPr/>
        <a:lstStyle/>
        <a:p>
          <a:endParaRPr lang="en-US"/>
        </a:p>
      </dgm:t>
    </dgm:pt>
    <dgm:pt modelId="{1DE9F7BF-5BF7-4CE9-B808-39547CEB9B83}" type="sibTrans" cxnId="{B75FD158-C2A1-4EDC-9265-10C71965EFB4}">
      <dgm:prSet/>
      <dgm:spPr/>
      <dgm:t>
        <a:bodyPr/>
        <a:lstStyle/>
        <a:p>
          <a:endParaRPr lang="en-US"/>
        </a:p>
      </dgm:t>
    </dgm:pt>
    <dgm:pt modelId="{B5381C6E-ED8E-40A4-BA4F-DCD3E257259E}">
      <dgm:prSet/>
      <dgm:spPr>
        <a:solidFill>
          <a:srgbClr val="002060"/>
        </a:solidFill>
      </dgm:spPr>
      <dgm:t>
        <a:bodyPr/>
        <a:lstStyle/>
        <a:p>
          <a:r>
            <a:rPr lang="es-ES" altLang="en-US" dirty="0">
              <a:solidFill>
                <a:schemeClr val="bg1"/>
              </a:solidFill>
            </a:rPr>
            <a:t>7. Establecer un </a:t>
          </a:r>
          <a:r>
            <a:rPr lang="es-ES" altLang="en-US" b="1" dirty="0">
              <a:solidFill>
                <a:srgbClr val="03F0C2"/>
              </a:solidFill>
            </a:rPr>
            <a:t>plan de cuidados</a:t>
          </a:r>
          <a:r>
            <a:rPr lang="es-ES" altLang="en-US" b="1" dirty="0">
              <a:solidFill>
                <a:srgbClr val="002060"/>
              </a:solidFill>
            </a:rPr>
            <a:t>         </a:t>
          </a:r>
          <a:r>
            <a:rPr lang="es-ES" altLang="en-US" dirty="0">
              <a:solidFill>
                <a:schemeClr val="bg1"/>
              </a:solidFill>
            </a:rPr>
            <a:t>individualizado</a:t>
          </a:r>
        </a:p>
      </dgm:t>
    </dgm:pt>
    <dgm:pt modelId="{83543CEF-6A5D-42C2-80CF-836001D59E4B}" type="parTrans" cxnId="{E7DFCB4C-F8CE-4325-AE23-04541069E9F1}">
      <dgm:prSet/>
      <dgm:spPr/>
      <dgm:t>
        <a:bodyPr/>
        <a:lstStyle/>
        <a:p>
          <a:endParaRPr lang="en-US"/>
        </a:p>
      </dgm:t>
    </dgm:pt>
    <dgm:pt modelId="{11502C91-3A4C-418A-AB45-6C89B574D2FC}" type="sibTrans" cxnId="{E7DFCB4C-F8CE-4325-AE23-04541069E9F1}">
      <dgm:prSet/>
      <dgm:spPr/>
      <dgm:t>
        <a:bodyPr/>
        <a:lstStyle/>
        <a:p>
          <a:endParaRPr lang="en-US"/>
        </a:p>
      </dgm:t>
    </dgm:pt>
    <dgm:pt modelId="{832D42B3-081F-43BB-8A10-A3AF4A5114C4}">
      <dgm:prSet/>
      <dgm:spPr/>
      <dgm:t>
        <a:bodyPr anchor="ctr"/>
        <a:lstStyle/>
        <a:p>
          <a:r>
            <a:rPr lang="es-ES" altLang="en-US">
              <a:solidFill>
                <a:schemeClr val="tx1"/>
              </a:solidFill>
            </a:rPr>
            <a:t>7.1 Establecer objetivos de tratamiento y un plan de cuidados realistas</a:t>
          </a:r>
          <a:endParaRPr lang="es-ES" altLang="en-US" dirty="0">
            <a:solidFill>
              <a:schemeClr val="tx1"/>
            </a:solidFill>
          </a:endParaRPr>
        </a:p>
      </dgm:t>
    </dgm:pt>
    <dgm:pt modelId="{0C1FF57D-4804-4E53-AEF1-2D40F811B423}" type="parTrans" cxnId="{2C500D7F-4F16-4621-AB2B-076896DFA240}">
      <dgm:prSet/>
      <dgm:spPr/>
      <dgm:t>
        <a:bodyPr/>
        <a:lstStyle/>
        <a:p>
          <a:endParaRPr lang="en-US"/>
        </a:p>
      </dgm:t>
    </dgm:pt>
    <dgm:pt modelId="{14665B35-30B0-4E26-ABDD-ECDB68B58603}" type="sibTrans" cxnId="{2C500D7F-4F16-4621-AB2B-076896DFA240}">
      <dgm:prSet/>
      <dgm:spPr/>
      <dgm:t>
        <a:bodyPr/>
        <a:lstStyle/>
        <a:p>
          <a:endParaRPr lang="en-US"/>
        </a:p>
      </dgm:t>
    </dgm:pt>
    <dgm:pt modelId="{0BEC736F-905E-4E0A-BF2B-6E6060216763}">
      <dgm:prSet/>
      <dgm:spPr/>
      <dgm:t>
        <a:bodyPr anchor="ctr"/>
        <a:lstStyle/>
        <a:p>
          <a:r>
            <a:rPr lang="es-ES" altLang="en-US">
              <a:solidFill>
                <a:schemeClr val="tx1"/>
              </a:solidFill>
            </a:rPr>
            <a:t>7.2 Fomentar la autogestión</a:t>
          </a:r>
          <a:endParaRPr lang="es-ES" altLang="en-US" dirty="0">
            <a:solidFill>
              <a:schemeClr val="tx1"/>
            </a:solidFill>
          </a:endParaRPr>
        </a:p>
      </dgm:t>
    </dgm:pt>
    <dgm:pt modelId="{20A0EAF4-A2FB-414E-8228-3E8612A87725}" type="parTrans" cxnId="{2D1119F2-1BB7-4A9F-903D-3DAF9020193D}">
      <dgm:prSet/>
      <dgm:spPr/>
      <dgm:t>
        <a:bodyPr/>
        <a:lstStyle/>
        <a:p>
          <a:endParaRPr lang="en-US"/>
        </a:p>
      </dgm:t>
    </dgm:pt>
    <dgm:pt modelId="{13CB43D1-2D21-4156-BB4F-056112A76BE7}" type="sibTrans" cxnId="{2D1119F2-1BB7-4A9F-903D-3DAF9020193D}">
      <dgm:prSet/>
      <dgm:spPr/>
      <dgm:t>
        <a:bodyPr/>
        <a:lstStyle/>
        <a:p>
          <a:endParaRPr lang="en-US"/>
        </a:p>
      </dgm:t>
    </dgm:pt>
    <dgm:pt modelId="{8E88E0B4-C856-4BB4-BB3A-1821C8582957}">
      <dgm:prSet/>
      <dgm:spPr/>
      <dgm:t>
        <a:bodyPr anchor="ctr"/>
        <a:lstStyle/>
        <a:p>
          <a:r>
            <a:rPr lang="es-ES" altLang="en-US" dirty="0">
              <a:solidFill>
                <a:schemeClr val="tx1"/>
              </a:solidFill>
            </a:rPr>
            <a:t>7.3 Recursos, como equipos multidisciplinares, familias, comunidades y sistemas de apoyo</a:t>
          </a:r>
        </a:p>
      </dgm:t>
    </dgm:pt>
    <dgm:pt modelId="{D116066D-8585-4A39-BD6E-61F95D5D8177}" type="parTrans" cxnId="{7A323656-EACB-402C-AA63-A5FC1EC8F196}">
      <dgm:prSet/>
      <dgm:spPr/>
      <dgm:t>
        <a:bodyPr/>
        <a:lstStyle/>
        <a:p>
          <a:endParaRPr lang="en-US"/>
        </a:p>
      </dgm:t>
    </dgm:pt>
    <dgm:pt modelId="{423077DD-1412-4D71-95B2-60B29CB65AE0}" type="sibTrans" cxnId="{7A323656-EACB-402C-AA63-A5FC1EC8F196}">
      <dgm:prSet/>
      <dgm:spPr/>
      <dgm:t>
        <a:bodyPr/>
        <a:lstStyle/>
        <a:p>
          <a:endParaRPr lang="en-US"/>
        </a:p>
      </dgm:t>
    </dgm:pt>
    <dgm:pt modelId="{7B5A7EB4-C1AE-4222-BD19-1CA569A289BB}">
      <dgm:prSet/>
      <dgm:spPr>
        <a:solidFill>
          <a:srgbClr val="002060"/>
        </a:solidFill>
      </dgm:spPr>
      <dgm:t>
        <a:bodyPr/>
        <a:lstStyle/>
        <a:p>
          <a:r>
            <a:rPr lang="es-ES" altLang="en-US" dirty="0">
              <a:solidFill>
                <a:schemeClr val="bg1"/>
              </a:solidFill>
            </a:rPr>
            <a:t>8. </a:t>
          </a:r>
          <a:r>
            <a:rPr lang="es-ES" altLang="en-US" b="1" dirty="0">
              <a:solidFill>
                <a:srgbClr val="03F0C2"/>
              </a:solidFill>
            </a:rPr>
            <a:t>Continuidad</a:t>
          </a:r>
          <a:r>
            <a:rPr lang="es-ES" altLang="en-US" dirty="0">
              <a:solidFill>
                <a:srgbClr val="03F0C2"/>
              </a:solidFill>
            </a:rPr>
            <a:t> </a:t>
          </a:r>
          <a:r>
            <a:rPr lang="es-ES" altLang="en-US" dirty="0">
              <a:solidFill>
                <a:schemeClr val="bg1"/>
              </a:solidFill>
            </a:rPr>
            <a:t>de los cuidados y visitas de seguimiento</a:t>
          </a:r>
        </a:p>
      </dgm:t>
    </dgm:pt>
    <dgm:pt modelId="{0C413D37-94E6-4F7D-8556-6D3495FE402A}" type="parTrans" cxnId="{6EFCBDEC-30CB-4279-8B5E-7196394E2BCB}">
      <dgm:prSet/>
      <dgm:spPr/>
      <dgm:t>
        <a:bodyPr/>
        <a:lstStyle/>
        <a:p>
          <a:endParaRPr lang="en-US"/>
        </a:p>
      </dgm:t>
    </dgm:pt>
    <dgm:pt modelId="{3A648295-3995-42F1-9CCB-8F56244E6986}" type="sibTrans" cxnId="{6EFCBDEC-30CB-4279-8B5E-7196394E2BCB}">
      <dgm:prSet/>
      <dgm:spPr/>
      <dgm:t>
        <a:bodyPr/>
        <a:lstStyle/>
        <a:p>
          <a:endParaRPr lang="en-US"/>
        </a:p>
      </dgm:t>
    </dgm:pt>
    <dgm:pt modelId="{A9ED43E1-09CA-4565-B157-0575B8BD5AAB}">
      <dgm:prSet/>
      <dgm:spPr/>
      <dgm:t>
        <a:bodyPr anchor="ctr"/>
        <a:lstStyle/>
        <a:p>
          <a:r>
            <a:rPr lang="es-ES" altLang="en-US" dirty="0">
              <a:solidFill>
                <a:schemeClr val="tx1"/>
              </a:solidFill>
            </a:rPr>
            <a:t>8.1 Programar el seguimiento</a:t>
          </a:r>
        </a:p>
      </dgm:t>
    </dgm:pt>
    <dgm:pt modelId="{0F4BE3D5-2C2D-48D8-ABA8-9C116DD05491}" type="parTrans" cxnId="{3D3FC8F6-F90C-4DA5-A449-17F60D3CDE5A}">
      <dgm:prSet/>
      <dgm:spPr/>
      <dgm:t>
        <a:bodyPr/>
        <a:lstStyle/>
        <a:p>
          <a:endParaRPr lang="en-US"/>
        </a:p>
      </dgm:t>
    </dgm:pt>
    <dgm:pt modelId="{586DECC0-A968-4C43-9CA6-8674AFEC2994}" type="sibTrans" cxnId="{3D3FC8F6-F90C-4DA5-A449-17F60D3CDE5A}">
      <dgm:prSet/>
      <dgm:spPr/>
      <dgm:t>
        <a:bodyPr/>
        <a:lstStyle/>
        <a:p>
          <a:endParaRPr lang="en-US"/>
        </a:p>
      </dgm:t>
    </dgm:pt>
    <dgm:pt modelId="{367E0A52-0A1C-4266-ADBE-3FE008C8B47D}">
      <dgm:prSet/>
      <dgm:spPr/>
      <dgm:t>
        <a:bodyPr anchor="ctr"/>
        <a:lstStyle/>
        <a:p>
          <a:r>
            <a:rPr lang="es-ES" altLang="en-US" dirty="0">
              <a:solidFill>
                <a:schemeClr val="tx1"/>
              </a:solidFill>
            </a:rPr>
            <a:t>8.2 Revisar los objetivos del paciente, como el comportamiento y los comportamiento y los resultados clínicos, y proporcionar el apoyo necesario</a:t>
          </a:r>
        </a:p>
      </dgm:t>
    </dgm:pt>
    <dgm:pt modelId="{5BE4E108-F6CB-4FCE-8553-C13E7ACFFBA7}" type="parTrans" cxnId="{87445D53-64AB-4DB7-B8BB-A92B30991CF3}">
      <dgm:prSet/>
      <dgm:spPr/>
      <dgm:t>
        <a:bodyPr/>
        <a:lstStyle/>
        <a:p>
          <a:endParaRPr lang="en-US"/>
        </a:p>
      </dgm:t>
    </dgm:pt>
    <dgm:pt modelId="{766A22F9-87A0-4FE8-9536-540B4DD019F9}" type="sibTrans" cxnId="{87445D53-64AB-4DB7-B8BB-A92B30991CF3}">
      <dgm:prSet/>
      <dgm:spPr/>
      <dgm:t>
        <a:bodyPr/>
        <a:lstStyle/>
        <a:p>
          <a:endParaRPr lang="en-US"/>
        </a:p>
      </dgm:t>
    </dgm:pt>
    <dgm:pt modelId="{BBA5FEA2-D619-4987-A343-7A99A0F68A6F}" type="pres">
      <dgm:prSet presAssocID="{3BDFB629-BC4A-4DC6-8B87-E4F723102B18}" presName="Name0" presStyleCnt="0">
        <dgm:presLayoutVars>
          <dgm:dir/>
          <dgm:animLvl val="lvl"/>
          <dgm:resizeHandles val="exact"/>
        </dgm:presLayoutVars>
      </dgm:prSet>
      <dgm:spPr/>
    </dgm:pt>
    <dgm:pt modelId="{AA8052C0-F853-47F5-8864-837574910BE7}" type="pres">
      <dgm:prSet presAssocID="{4DFCE486-516C-486C-9764-C8A32D188997}" presName="composite" presStyleCnt="0"/>
      <dgm:spPr/>
    </dgm:pt>
    <dgm:pt modelId="{464D47FC-01E8-4EE9-914A-52771790831F}" type="pres">
      <dgm:prSet presAssocID="{4DFCE486-516C-486C-9764-C8A32D188997}" presName="parTx" presStyleLbl="alignNode1" presStyleIdx="0" presStyleCnt="4" custScaleY="123667" custLinFactNeighborX="-166" custLinFactNeighborY="-12231">
        <dgm:presLayoutVars>
          <dgm:chMax val="0"/>
          <dgm:chPref val="0"/>
          <dgm:bulletEnabled val="1"/>
        </dgm:presLayoutVars>
      </dgm:prSet>
      <dgm:spPr/>
    </dgm:pt>
    <dgm:pt modelId="{224F6C9C-9F1E-4318-984C-AB3514BBE59D}" type="pres">
      <dgm:prSet presAssocID="{4DFCE486-516C-486C-9764-C8A32D188997}" presName="desTx" presStyleLbl="alignAccFollowNode1" presStyleIdx="0" presStyleCnt="4">
        <dgm:presLayoutVars>
          <dgm:bulletEnabled val="1"/>
        </dgm:presLayoutVars>
      </dgm:prSet>
      <dgm:spPr/>
    </dgm:pt>
    <dgm:pt modelId="{FC9BD92D-4F1E-4C0C-82EE-B70520BF34E8}" type="pres">
      <dgm:prSet presAssocID="{AC827CCE-9527-4386-B3AE-0963EAF84D20}" presName="space" presStyleCnt="0"/>
      <dgm:spPr/>
    </dgm:pt>
    <dgm:pt modelId="{B1CBE47E-98A6-4445-8B28-1DD568EE2D91}" type="pres">
      <dgm:prSet presAssocID="{32AD6678-395F-46AD-8761-E5ADAEC520BA}" presName="composite" presStyleCnt="0"/>
      <dgm:spPr/>
    </dgm:pt>
    <dgm:pt modelId="{0D34A5C6-65E5-4F59-B457-7C9055F0218B}" type="pres">
      <dgm:prSet presAssocID="{32AD6678-395F-46AD-8761-E5ADAEC520BA}" presName="parTx" presStyleLbl="alignNode1" presStyleIdx="1" presStyleCnt="4" custScaleY="126111" custLinFactNeighborY="-13861">
        <dgm:presLayoutVars>
          <dgm:chMax val="0"/>
          <dgm:chPref val="0"/>
          <dgm:bulletEnabled val="1"/>
        </dgm:presLayoutVars>
      </dgm:prSet>
      <dgm:spPr/>
    </dgm:pt>
    <dgm:pt modelId="{1B78717F-B199-43D7-A75E-69A651C9C82B}" type="pres">
      <dgm:prSet presAssocID="{32AD6678-395F-46AD-8761-E5ADAEC520BA}" presName="desTx" presStyleLbl="alignAccFollowNode1" presStyleIdx="1" presStyleCnt="4">
        <dgm:presLayoutVars>
          <dgm:bulletEnabled val="1"/>
        </dgm:presLayoutVars>
      </dgm:prSet>
      <dgm:spPr/>
    </dgm:pt>
    <dgm:pt modelId="{1D2F520D-9252-43F9-BAE0-FCB285CB4B30}" type="pres">
      <dgm:prSet presAssocID="{AA8F2F8D-E6CF-4046-A527-60A16DFC584A}" presName="space" presStyleCnt="0"/>
      <dgm:spPr/>
    </dgm:pt>
    <dgm:pt modelId="{6141390D-1F24-42CD-B568-6CE0C4C400F8}" type="pres">
      <dgm:prSet presAssocID="{B5381C6E-ED8E-40A4-BA4F-DCD3E257259E}" presName="composite" presStyleCnt="0"/>
      <dgm:spPr/>
    </dgm:pt>
    <dgm:pt modelId="{23F2EBB8-B896-4D07-B304-3A6D073521C4}" type="pres">
      <dgm:prSet presAssocID="{B5381C6E-ED8E-40A4-BA4F-DCD3E257259E}" presName="parTx" presStyleLbl="alignNode1" presStyleIdx="2" presStyleCnt="4" custScaleY="132479" custLinFactNeighborY="-13730">
        <dgm:presLayoutVars>
          <dgm:chMax val="0"/>
          <dgm:chPref val="0"/>
          <dgm:bulletEnabled val="1"/>
        </dgm:presLayoutVars>
      </dgm:prSet>
      <dgm:spPr/>
    </dgm:pt>
    <dgm:pt modelId="{3BFCA393-A67F-435B-A5F4-F94DC40BB8C1}" type="pres">
      <dgm:prSet presAssocID="{B5381C6E-ED8E-40A4-BA4F-DCD3E257259E}" presName="desTx" presStyleLbl="alignAccFollowNode1" presStyleIdx="2" presStyleCnt="4">
        <dgm:presLayoutVars>
          <dgm:bulletEnabled val="1"/>
        </dgm:presLayoutVars>
      </dgm:prSet>
      <dgm:spPr/>
    </dgm:pt>
    <dgm:pt modelId="{6DC4F1F6-6E64-4DE0-89D2-CBBE7C8BE977}" type="pres">
      <dgm:prSet presAssocID="{11502C91-3A4C-418A-AB45-6C89B574D2FC}" presName="space" presStyleCnt="0"/>
      <dgm:spPr/>
    </dgm:pt>
    <dgm:pt modelId="{F16DB697-D2DE-4B29-8ABB-4D7AD00AAC7D}" type="pres">
      <dgm:prSet presAssocID="{7B5A7EB4-C1AE-4222-BD19-1CA569A289BB}" presName="composite" presStyleCnt="0"/>
      <dgm:spPr/>
    </dgm:pt>
    <dgm:pt modelId="{9909CD44-A539-4401-AE96-9B02C562DCC4}" type="pres">
      <dgm:prSet presAssocID="{7B5A7EB4-C1AE-4222-BD19-1CA569A289BB}" presName="parTx" presStyleLbl="alignNode1" presStyleIdx="3" presStyleCnt="4" custScaleY="130448" custLinFactNeighborX="166" custLinFactNeighborY="-11971">
        <dgm:presLayoutVars>
          <dgm:chMax val="0"/>
          <dgm:chPref val="0"/>
          <dgm:bulletEnabled val="1"/>
        </dgm:presLayoutVars>
      </dgm:prSet>
      <dgm:spPr/>
    </dgm:pt>
    <dgm:pt modelId="{D3D72555-41EE-48FA-84DF-A52DD95D3C20}" type="pres">
      <dgm:prSet presAssocID="{7B5A7EB4-C1AE-4222-BD19-1CA569A289BB}" presName="desTx" presStyleLbl="alignAccFollowNode1" presStyleIdx="3" presStyleCnt="4" custScaleY="101372">
        <dgm:presLayoutVars>
          <dgm:bulletEnabled val="1"/>
        </dgm:presLayoutVars>
      </dgm:prSet>
      <dgm:spPr/>
    </dgm:pt>
  </dgm:ptLst>
  <dgm:cxnLst>
    <dgm:cxn modelId="{494AB901-C4E9-449C-87B4-6AB5BA308C27}" type="presOf" srcId="{58FF4728-A4CD-46A5-B083-5E987733B012}" destId="{224F6C9C-9F1E-4318-984C-AB3514BBE59D}" srcOrd="0" destOrd="0" presId="urn:microsoft.com/office/officeart/2005/8/layout/hList1"/>
    <dgm:cxn modelId="{DC3F0506-E1E9-46DB-965A-125954E07088}" type="presOf" srcId="{0B7C9F5E-4340-44AE-A741-35A28E3550BD}" destId="{1B78717F-B199-43D7-A75E-69A651C9C82B}" srcOrd="0" destOrd="2" presId="urn:microsoft.com/office/officeart/2005/8/layout/hList1"/>
    <dgm:cxn modelId="{3ACD270C-C5F7-40A8-ADFA-098EB685402D}" type="presOf" srcId="{4DFCE486-516C-486C-9764-C8A32D188997}" destId="{464D47FC-01E8-4EE9-914A-52771790831F}" srcOrd="0" destOrd="0" presId="urn:microsoft.com/office/officeart/2005/8/layout/hList1"/>
    <dgm:cxn modelId="{FB871C17-6448-4812-A03F-ADBBEF67C786}" srcId="{4DFCE486-516C-486C-9764-C8A32D188997}" destId="{BDC6C4A3-DF73-4061-9EA1-FD833EAE9BD6}" srcOrd="1" destOrd="0" parTransId="{AB9DC0C2-8534-47C8-B4F4-A254E49EF340}" sibTransId="{D2813BCC-1524-4B25-956E-0E6F1A80CAA1}"/>
    <dgm:cxn modelId="{977F1029-18C3-4F57-A680-D5D0BCA1D838}" srcId="{4DFCE486-516C-486C-9764-C8A32D188997}" destId="{58FF4728-A4CD-46A5-B083-5E987733B012}" srcOrd="0" destOrd="0" parTransId="{99CEA136-3907-4553-B5EB-D947A605B58B}" sibTransId="{61AFAD5B-CD19-4CF2-B2F5-ACAE0BC2E127}"/>
    <dgm:cxn modelId="{1363532D-1BED-4834-8DB7-61052676CB3F}" type="presOf" srcId="{32AD6678-395F-46AD-8761-E5ADAEC520BA}" destId="{0D34A5C6-65E5-4F59-B457-7C9055F0218B}" srcOrd="0" destOrd="0" presId="urn:microsoft.com/office/officeart/2005/8/layout/hList1"/>
    <dgm:cxn modelId="{2D9C6138-0605-480F-BF06-22656D8D28C1}" srcId="{3BDFB629-BC4A-4DC6-8B87-E4F723102B18}" destId="{32AD6678-395F-46AD-8761-E5ADAEC520BA}" srcOrd="1" destOrd="0" parTransId="{602D8210-CCDC-43E0-B565-DCF3274E6851}" sibTransId="{AA8F2F8D-E6CF-4046-A527-60A16DFC584A}"/>
    <dgm:cxn modelId="{08C30645-1409-4E74-861D-043E9FCCD93B}" srcId="{3BDFB629-BC4A-4DC6-8B87-E4F723102B18}" destId="{4DFCE486-516C-486C-9764-C8A32D188997}" srcOrd="0" destOrd="0" parTransId="{758076EF-787A-44DE-8654-296C27EA3F7E}" sibTransId="{AC827CCE-9527-4386-B3AE-0963EAF84D20}"/>
    <dgm:cxn modelId="{6B4AEB67-8B10-401F-A5F0-4FADF7650CEE}" type="presOf" srcId="{A9ED43E1-09CA-4565-B157-0575B8BD5AAB}" destId="{D3D72555-41EE-48FA-84DF-A52DD95D3C20}" srcOrd="0" destOrd="0" presId="urn:microsoft.com/office/officeart/2005/8/layout/hList1"/>
    <dgm:cxn modelId="{44B3F16B-16CE-4B12-AB58-AB0D8DA5874C}" type="presOf" srcId="{3BDFB629-BC4A-4DC6-8B87-E4F723102B18}" destId="{BBA5FEA2-D619-4987-A343-7A99A0F68A6F}" srcOrd="0" destOrd="0" presId="urn:microsoft.com/office/officeart/2005/8/layout/hList1"/>
    <dgm:cxn modelId="{E7DFCB4C-F8CE-4325-AE23-04541069E9F1}" srcId="{3BDFB629-BC4A-4DC6-8B87-E4F723102B18}" destId="{B5381C6E-ED8E-40A4-BA4F-DCD3E257259E}" srcOrd="2" destOrd="0" parTransId="{83543CEF-6A5D-42C2-80CF-836001D59E4B}" sibTransId="{11502C91-3A4C-418A-AB45-6C89B574D2FC}"/>
    <dgm:cxn modelId="{FE09896D-3F7D-4412-8EBA-B36C90F9E1DC}" type="presOf" srcId="{8E88E0B4-C856-4BB4-BB3A-1821C8582957}" destId="{3BFCA393-A67F-435B-A5F4-F94DC40BB8C1}" srcOrd="0" destOrd="2" presId="urn:microsoft.com/office/officeart/2005/8/layout/hList1"/>
    <dgm:cxn modelId="{326F9B50-2DC0-40BF-807E-77BED332A4B7}" type="presOf" srcId="{7B5A7EB4-C1AE-4222-BD19-1CA569A289BB}" destId="{9909CD44-A539-4401-AE96-9B02C562DCC4}" srcOrd="0" destOrd="0" presId="urn:microsoft.com/office/officeart/2005/8/layout/hList1"/>
    <dgm:cxn modelId="{87445D53-64AB-4DB7-B8BB-A92B30991CF3}" srcId="{7B5A7EB4-C1AE-4222-BD19-1CA569A289BB}" destId="{367E0A52-0A1C-4266-ADBE-3FE008C8B47D}" srcOrd="1" destOrd="0" parTransId="{5BE4E108-F6CB-4FCE-8553-C13E7ACFFBA7}" sibTransId="{766A22F9-87A0-4FE8-9536-540B4DD019F9}"/>
    <dgm:cxn modelId="{7A323656-EACB-402C-AA63-A5FC1EC8F196}" srcId="{B5381C6E-ED8E-40A4-BA4F-DCD3E257259E}" destId="{8E88E0B4-C856-4BB4-BB3A-1821C8582957}" srcOrd="2" destOrd="0" parTransId="{D116066D-8585-4A39-BD6E-61F95D5D8177}" sibTransId="{423077DD-1412-4D71-95B2-60B29CB65AE0}"/>
    <dgm:cxn modelId="{B75FD158-C2A1-4EDC-9265-10C71965EFB4}" srcId="{32AD6678-395F-46AD-8761-E5ADAEC520BA}" destId="{0B7C9F5E-4340-44AE-A741-35A28E3550BD}" srcOrd="2" destOrd="0" parTransId="{F2E72093-FAA2-4A0D-A940-A67F56B931D8}" sibTransId="{1DE9F7BF-5BF7-4CE9-B808-39547CEB9B83}"/>
    <dgm:cxn modelId="{2C500D7F-4F16-4621-AB2B-076896DFA240}" srcId="{B5381C6E-ED8E-40A4-BA4F-DCD3E257259E}" destId="{832D42B3-081F-43BB-8A10-A3AF4A5114C4}" srcOrd="0" destOrd="0" parTransId="{0C1FF57D-4804-4E53-AEF1-2D40F811B423}" sibTransId="{14665B35-30B0-4E26-ABDD-ECDB68B58603}"/>
    <dgm:cxn modelId="{A5D978A0-1D77-4BCB-A9B0-3537B659AA27}" type="presOf" srcId="{B5381C6E-ED8E-40A4-BA4F-DCD3E257259E}" destId="{23F2EBB8-B896-4D07-B304-3A6D073521C4}" srcOrd="0" destOrd="0" presId="urn:microsoft.com/office/officeart/2005/8/layout/hList1"/>
    <dgm:cxn modelId="{60BB53A7-D353-41E2-97BB-D8EFE5FB2C31}" srcId="{32AD6678-395F-46AD-8761-E5ADAEC520BA}" destId="{56D9C37A-784E-49C3-9C9E-E6BA56A95DF0}" srcOrd="1" destOrd="0" parTransId="{629445D8-BDE9-4F3D-A0AB-C49FDB7CC657}" sibTransId="{A135A166-A162-4BBE-A2D3-DBD4DC23EB6B}"/>
    <dgm:cxn modelId="{2FA76EAB-4F97-4CAF-8F07-C0D15718B914}" type="presOf" srcId="{BDC6C4A3-DF73-4061-9EA1-FD833EAE9BD6}" destId="{224F6C9C-9F1E-4318-984C-AB3514BBE59D}" srcOrd="0" destOrd="1" presId="urn:microsoft.com/office/officeart/2005/8/layout/hList1"/>
    <dgm:cxn modelId="{7CB8BEBA-0E75-4240-B473-492E79F6994E}" type="presOf" srcId="{56D9C37A-784E-49C3-9C9E-E6BA56A95DF0}" destId="{1B78717F-B199-43D7-A75E-69A651C9C82B}" srcOrd="0" destOrd="1" presId="urn:microsoft.com/office/officeart/2005/8/layout/hList1"/>
    <dgm:cxn modelId="{A8D961D6-9208-4F30-A99E-0C55CF834A9F}" srcId="{32AD6678-395F-46AD-8761-E5ADAEC520BA}" destId="{EF933CF9-E362-481E-BF2C-58553E5DD0B1}" srcOrd="0" destOrd="0" parTransId="{D76E2591-FCEB-4E52-9C7C-2D64DF2B7717}" sibTransId="{B6324F66-FE68-4793-BA1E-C81C2B8CFD44}"/>
    <dgm:cxn modelId="{91C0AFE1-D81B-4CA9-B058-14F097452521}" type="presOf" srcId="{367E0A52-0A1C-4266-ADBE-3FE008C8B47D}" destId="{D3D72555-41EE-48FA-84DF-A52DD95D3C20}" srcOrd="0" destOrd="1" presId="urn:microsoft.com/office/officeart/2005/8/layout/hList1"/>
    <dgm:cxn modelId="{6EFCBDEC-30CB-4279-8B5E-7196394E2BCB}" srcId="{3BDFB629-BC4A-4DC6-8B87-E4F723102B18}" destId="{7B5A7EB4-C1AE-4222-BD19-1CA569A289BB}" srcOrd="3" destOrd="0" parTransId="{0C413D37-94E6-4F7D-8556-6D3495FE402A}" sibTransId="{3A648295-3995-42F1-9CCB-8F56244E6986}"/>
    <dgm:cxn modelId="{2D1119F2-1BB7-4A9F-903D-3DAF9020193D}" srcId="{B5381C6E-ED8E-40A4-BA4F-DCD3E257259E}" destId="{0BEC736F-905E-4E0A-BF2B-6E6060216763}" srcOrd="1" destOrd="0" parTransId="{20A0EAF4-A2FB-414E-8228-3E8612A87725}" sibTransId="{13CB43D1-2D21-4156-BB4F-056112A76BE7}"/>
    <dgm:cxn modelId="{C09A91F2-2E08-42D3-8ABF-540E1E80509D}" type="presOf" srcId="{832D42B3-081F-43BB-8A10-A3AF4A5114C4}" destId="{3BFCA393-A67F-435B-A5F4-F94DC40BB8C1}" srcOrd="0" destOrd="0" presId="urn:microsoft.com/office/officeart/2005/8/layout/hList1"/>
    <dgm:cxn modelId="{3D3FC8F6-F90C-4DA5-A449-17F60D3CDE5A}" srcId="{7B5A7EB4-C1AE-4222-BD19-1CA569A289BB}" destId="{A9ED43E1-09CA-4565-B157-0575B8BD5AAB}" srcOrd="0" destOrd="0" parTransId="{0F4BE3D5-2C2D-48D8-ABA8-9C116DD05491}" sibTransId="{586DECC0-A968-4C43-9CA6-8674AFEC2994}"/>
    <dgm:cxn modelId="{0ECDABFA-1735-4C60-8E1B-5A45D3B46659}" type="presOf" srcId="{0BEC736F-905E-4E0A-BF2B-6E6060216763}" destId="{3BFCA393-A67F-435B-A5F4-F94DC40BB8C1}" srcOrd="0" destOrd="1" presId="urn:microsoft.com/office/officeart/2005/8/layout/hList1"/>
    <dgm:cxn modelId="{20005BFC-5C5A-47D3-80B0-BC22BAFB7A9F}" type="presOf" srcId="{EF933CF9-E362-481E-BF2C-58553E5DD0B1}" destId="{1B78717F-B199-43D7-A75E-69A651C9C82B}" srcOrd="0" destOrd="0" presId="urn:microsoft.com/office/officeart/2005/8/layout/hList1"/>
    <dgm:cxn modelId="{1EB5D752-6067-49FD-90F5-3ABCC8620ED7}" type="presParOf" srcId="{BBA5FEA2-D619-4987-A343-7A99A0F68A6F}" destId="{AA8052C0-F853-47F5-8864-837574910BE7}" srcOrd="0" destOrd="0" presId="urn:microsoft.com/office/officeart/2005/8/layout/hList1"/>
    <dgm:cxn modelId="{964D7964-962E-45FE-943A-F528F96E20A2}" type="presParOf" srcId="{AA8052C0-F853-47F5-8864-837574910BE7}" destId="{464D47FC-01E8-4EE9-914A-52771790831F}" srcOrd="0" destOrd="0" presId="urn:microsoft.com/office/officeart/2005/8/layout/hList1"/>
    <dgm:cxn modelId="{8CEAD1C6-0D23-4A1B-BE5F-EB6C3A7BA422}" type="presParOf" srcId="{AA8052C0-F853-47F5-8864-837574910BE7}" destId="{224F6C9C-9F1E-4318-984C-AB3514BBE59D}" srcOrd="1" destOrd="0" presId="urn:microsoft.com/office/officeart/2005/8/layout/hList1"/>
    <dgm:cxn modelId="{37E3EB65-FB5A-46F4-87FA-7C2CCD6D710F}" type="presParOf" srcId="{BBA5FEA2-D619-4987-A343-7A99A0F68A6F}" destId="{FC9BD92D-4F1E-4C0C-82EE-B70520BF34E8}" srcOrd="1" destOrd="0" presId="urn:microsoft.com/office/officeart/2005/8/layout/hList1"/>
    <dgm:cxn modelId="{2BC60C96-C594-4980-B746-1CD65716292B}" type="presParOf" srcId="{BBA5FEA2-D619-4987-A343-7A99A0F68A6F}" destId="{B1CBE47E-98A6-4445-8B28-1DD568EE2D91}" srcOrd="2" destOrd="0" presId="urn:microsoft.com/office/officeart/2005/8/layout/hList1"/>
    <dgm:cxn modelId="{B67A8715-9222-4E50-8251-6BE4F7131092}" type="presParOf" srcId="{B1CBE47E-98A6-4445-8B28-1DD568EE2D91}" destId="{0D34A5C6-65E5-4F59-B457-7C9055F0218B}" srcOrd="0" destOrd="0" presId="urn:microsoft.com/office/officeart/2005/8/layout/hList1"/>
    <dgm:cxn modelId="{A88C9F34-8E16-4DA4-97CE-2B5F9B3362D6}" type="presParOf" srcId="{B1CBE47E-98A6-4445-8B28-1DD568EE2D91}" destId="{1B78717F-B199-43D7-A75E-69A651C9C82B}" srcOrd="1" destOrd="0" presId="urn:microsoft.com/office/officeart/2005/8/layout/hList1"/>
    <dgm:cxn modelId="{24293BA5-CD8F-4277-AD35-4B6CE9676401}" type="presParOf" srcId="{BBA5FEA2-D619-4987-A343-7A99A0F68A6F}" destId="{1D2F520D-9252-43F9-BAE0-FCB285CB4B30}" srcOrd="3" destOrd="0" presId="urn:microsoft.com/office/officeart/2005/8/layout/hList1"/>
    <dgm:cxn modelId="{E3D30B2A-1294-4E34-8E47-754C4BD0B67D}" type="presParOf" srcId="{BBA5FEA2-D619-4987-A343-7A99A0F68A6F}" destId="{6141390D-1F24-42CD-B568-6CE0C4C400F8}" srcOrd="4" destOrd="0" presId="urn:microsoft.com/office/officeart/2005/8/layout/hList1"/>
    <dgm:cxn modelId="{AF916378-B54E-4B08-A740-888DBB5179EC}" type="presParOf" srcId="{6141390D-1F24-42CD-B568-6CE0C4C400F8}" destId="{23F2EBB8-B896-4D07-B304-3A6D073521C4}" srcOrd="0" destOrd="0" presId="urn:microsoft.com/office/officeart/2005/8/layout/hList1"/>
    <dgm:cxn modelId="{C74D2D0B-0CF5-40D9-9F03-177D18CA2B0B}" type="presParOf" srcId="{6141390D-1F24-42CD-B568-6CE0C4C400F8}" destId="{3BFCA393-A67F-435B-A5F4-F94DC40BB8C1}" srcOrd="1" destOrd="0" presId="urn:microsoft.com/office/officeart/2005/8/layout/hList1"/>
    <dgm:cxn modelId="{68BF3D4B-33C0-49D4-B8CD-5B1F0C20C263}" type="presParOf" srcId="{BBA5FEA2-D619-4987-A343-7A99A0F68A6F}" destId="{6DC4F1F6-6E64-4DE0-89D2-CBBE7C8BE977}" srcOrd="5" destOrd="0" presId="urn:microsoft.com/office/officeart/2005/8/layout/hList1"/>
    <dgm:cxn modelId="{EF1D68FB-74D0-4185-B817-074B1DC50390}" type="presParOf" srcId="{BBA5FEA2-D619-4987-A343-7A99A0F68A6F}" destId="{F16DB697-D2DE-4B29-8ABB-4D7AD00AAC7D}" srcOrd="6" destOrd="0" presId="urn:microsoft.com/office/officeart/2005/8/layout/hList1"/>
    <dgm:cxn modelId="{8BD72A9C-9ADF-49D7-8093-33AB25F4AB13}" type="presParOf" srcId="{F16DB697-D2DE-4B29-8ABB-4D7AD00AAC7D}" destId="{9909CD44-A539-4401-AE96-9B02C562DCC4}" srcOrd="0" destOrd="0" presId="urn:microsoft.com/office/officeart/2005/8/layout/hList1"/>
    <dgm:cxn modelId="{54AED70C-4815-41A0-B501-DB356542A853}" type="presParOf" srcId="{F16DB697-D2DE-4B29-8ABB-4D7AD00AAC7D}" destId="{D3D72555-41EE-48FA-84DF-A52DD95D3C2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607F9B-9253-415A-BB9B-9EB0FFA83A69}" type="doc">
      <dgm:prSet loTypeId="urn:microsoft.com/office/officeart/2011/layout/CircleProcess" loCatId="process" qsTypeId="urn:microsoft.com/office/officeart/2005/8/quickstyle/simple5" qsCatId="simple" csTypeId="urn:microsoft.com/office/officeart/2005/8/colors/accent1_2" csCatId="accent1" phldr="1"/>
      <dgm:spPr/>
      <dgm:t>
        <a:bodyPr/>
        <a:lstStyle/>
        <a:p>
          <a:endParaRPr lang="en-US"/>
        </a:p>
      </dgm:t>
    </dgm:pt>
    <dgm:pt modelId="{BFEEBC51-9FB1-4794-B983-671687CD697B}">
      <dgm:prSet phldrT="[Text]" custT="1"/>
      <dgm:spPr/>
      <dgm:t>
        <a:bodyPr/>
        <a:lstStyle/>
        <a:p>
          <a:pPr>
            <a:buFont typeface="Wingdings" panose="05000000000000000000" pitchFamily="2" charset="2"/>
            <a:buChar char="ü"/>
          </a:pPr>
          <a:r>
            <a:rPr lang="es-ES" altLang="en-US" sz="1600" dirty="0">
              <a:latin typeface="Arial" panose="020B0604020202020204" pitchFamily="34" charset="0"/>
              <a:cs typeface="Arial" panose="020B0604020202020204" pitchFamily="34" charset="0"/>
            </a:rPr>
            <a:t>Evaluar sistemáticamente a los pacientes para determinar su disposición a la </a:t>
          </a:r>
          <a:r>
            <a:rPr lang="es-ES" altLang="en-US" sz="1600" dirty="0" err="1">
              <a:latin typeface="Arial" panose="020B0604020202020204" pitchFamily="34" charset="0"/>
              <a:cs typeface="Arial" panose="020B0604020202020204" pitchFamily="34" charset="0"/>
            </a:rPr>
            <a:t>deprescripción</a:t>
          </a:r>
          <a:r>
            <a:rPr lang="es-ES" altLang="en-US" sz="1600" dirty="0">
              <a:latin typeface="Arial" panose="020B0604020202020204" pitchFamily="34" charset="0"/>
              <a:cs typeface="Arial" panose="020B0604020202020204" pitchFamily="34" charset="0"/>
            </a:rPr>
            <a:t>. </a:t>
          </a:r>
          <a:endParaRPr lang="en-US" sz="1600" dirty="0"/>
        </a:p>
      </dgm:t>
    </dgm:pt>
    <dgm:pt modelId="{E5F97B82-5C00-491A-AC4B-FC7412155126}" type="parTrans" cxnId="{0BA0A045-1FF7-4E33-8F51-2B9ED640538D}">
      <dgm:prSet/>
      <dgm:spPr/>
      <dgm:t>
        <a:bodyPr/>
        <a:lstStyle/>
        <a:p>
          <a:endParaRPr lang="en-US" sz="2800"/>
        </a:p>
      </dgm:t>
    </dgm:pt>
    <dgm:pt modelId="{FDE84361-40BF-4317-800C-5EE10F5781D9}" type="sibTrans" cxnId="{0BA0A045-1FF7-4E33-8F51-2B9ED640538D}">
      <dgm:prSet/>
      <dgm:spPr/>
      <dgm:t>
        <a:bodyPr/>
        <a:lstStyle/>
        <a:p>
          <a:endParaRPr lang="en-US" sz="2800"/>
        </a:p>
      </dgm:t>
    </dgm:pt>
    <dgm:pt modelId="{E0C1E616-A429-4842-978F-FAEFB0CEE27A}">
      <dgm:prSet custT="1"/>
      <dgm:spPr/>
      <dgm:t>
        <a:bodyPr/>
        <a:lstStyle/>
        <a:p>
          <a:r>
            <a:rPr lang="es-ES" altLang="en-US" sz="1600" dirty="0">
              <a:latin typeface="Arial" panose="020B0604020202020204" pitchFamily="34" charset="0"/>
              <a:cs typeface="Arial" panose="020B0604020202020204" pitchFamily="34" charset="0"/>
            </a:rPr>
            <a:t>Analizar en conjunto los objetivos del cuidado y las metas de cada una de las intervenciones farmacológicas.</a:t>
          </a:r>
        </a:p>
      </dgm:t>
    </dgm:pt>
    <dgm:pt modelId="{ED4C43EF-B82E-4248-9DDF-7DF4B041EF9E}" type="parTrans" cxnId="{25F992B7-356F-423F-9A22-FF9ACE9A69B9}">
      <dgm:prSet/>
      <dgm:spPr/>
      <dgm:t>
        <a:bodyPr/>
        <a:lstStyle/>
        <a:p>
          <a:endParaRPr lang="en-US" sz="2800"/>
        </a:p>
      </dgm:t>
    </dgm:pt>
    <dgm:pt modelId="{7C834AAA-6301-4D1D-A650-7C095DCD0CAD}" type="sibTrans" cxnId="{25F992B7-356F-423F-9A22-FF9ACE9A69B9}">
      <dgm:prSet/>
      <dgm:spPr/>
      <dgm:t>
        <a:bodyPr/>
        <a:lstStyle/>
        <a:p>
          <a:endParaRPr lang="en-US" sz="2800"/>
        </a:p>
      </dgm:t>
    </dgm:pt>
    <dgm:pt modelId="{6A28712F-B054-4406-A893-407FC4D04231}">
      <dgm:prSet custT="1"/>
      <dgm:spPr/>
      <dgm:t>
        <a:bodyPr/>
        <a:lstStyle/>
        <a:p>
          <a:r>
            <a:rPr lang="es-ES" altLang="en-US" sz="1600" dirty="0">
              <a:latin typeface="Arial" panose="020B0604020202020204" pitchFamily="34" charset="0"/>
              <a:cs typeface="Arial" panose="020B0604020202020204" pitchFamily="34" charset="0"/>
            </a:rPr>
            <a:t>Desarrollar sistemas de información de salud que faciliten la comunicación entre los especialistas, el paciente y el profesional a cargo.</a:t>
          </a:r>
        </a:p>
      </dgm:t>
    </dgm:pt>
    <dgm:pt modelId="{E0685B14-058F-4B06-A2E4-C7A493F01E67}" type="parTrans" cxnId="{FA6FFB7E-C85A-4280-B45C-D2D23A9B1666}">
      <dgm:prSet/>
      <dgm:spPr/>
      <dgm:t>
        <a:bodyPr/>
        <a:lstStyle/>
        <a:p>
          <a:endParaRPr lang="en-US" sz="2800"/>
        </a:p>
      </dgm:t>
    </dgm:pt>
    <dgm:pt modelId="{2BA12330-A0A8-4CCF-9AAE-B6670D598C28}" type="sibTrans" cxnId="{FA6FFB7E-C85A-4280-B45C-D2D23A9B1666}">
      <dgm:prSet/>
      <dgm:spPr/>
      <dgm:t>
        <a:bodyPr/>
        <a:lstStyle/>
        <a:p>
          <a:endParaRPr lang="en-US" sz="2800"/>
        </a:p>
      </dgm:t>
    </dgm:pt>
    <dgm:pt modelId="{52FB096B-4F26-4A0C-86CE-5308F18BDE98}">
      <dgm:prSet custT="1"/>
      <dgm:spPr>
        <a:ln>
          <a:noFill/>
        </a:ln>
      </dgm:spPr>
      <dgm:t>
        <a:bodyPr/>
        <a:lstStyle/>
        <a:p>
          <a:r>
            <a:rPr lang="es-ES" altLang="en-US" sz="1500" dirty="0">
              <a:latin typeface="Arial" panose="020B0604020202020204" pitchFamily="34" charset="0"/>
              <a:cs typeface="Arial" panose="020B0604020202020204" pitchFamily="34" charset="0"/>
            </a:rPr>
            <a:t>Incorporar a           los sistemas informáticos la identificación de los medicamentos o de las condiciones del paciente que lo hacen candidato a </a:t>
          </a:r>
          <a:r>
            <a:rPr lang="es-ES" altLang="en-US" sz="1500" dirty="0" err="1">
              <a:latin typeface="Arial" panose="020B0604020202020204" pitchFamily="34" charset="0"/>
              <a:cs typeface="Arial" panose="020B0604020202020204" pitchFamily="34" charset="0"/>
            </a:rPr>
            <a:t>deprescripción</a:t>
          </a:r>
          <a:r>
            <a:rPr lang="es-ES" altLang="en-US" sz="1500" dirty="0">
              <a:latin typeface="Arial" panose="020B0604020202020204" pitchFamily="34" charset="0"/>
              <a:cs typeface="Arial" panose="020B0604020202020204" pitchFamily="34" charset="0"/>
            </a:rPr>
            <a:t>. </a:t>
          </a:r>
        </a:p>
      </dgm:t>
    </dgm:pt>
    <dgm:pt modelId="{D02F94AE-EF5C-46A8-8D01-D96F387837D6}" type="parTrans" cxnId="{D5BE8084-C530-4D87-8C2E-601B0D3EC0C7}">
      <dgm:prSet/>
      <dgm:spPr/>
      <dgm:t>
        <a:bodyPr/>
        <a:lstStyle/>
        <a:p>
          <a:endParaRPr lang="en-US" sz="2800"/>
        </a:p>
      </dgm:t>
    </dgm:pt>
    <dgm:pt modelId="{861BF8DA-8D41-4B6E-8F40-2F2FA3E1FE3A}" type="sibTrans" cxnId="{D5BE8084-C530-4D87-8C2E-601B0D3EC0C7}">
      <dgm:prSet/>
      <dgm:spPr/>
      <dgm:t>
        <a:bodyPr/>
        <a:lstStyle/>
        <a:p>
          <a:endParaRPr lang="en-US" sz="2800"/>
        </a:p>
      </dgm:t>
    </dgm:pt>
    <dgm:pt modelId="{F3885A12-4955-4DD3-B207-822548E9705A}" type="pres">
      <dgm:prSet presAssocID="{12607F9B-9253-415A-BB9B-9EB0FFA83A69}" presName="Name0" presStyleCnt="0">
        <dgm:presLayoutVars>
          <dgm:chMax val="11"/>
          <dgm:chPref val="11"/>
          <dgm:dir/>
          <dgm:resizeHandles/>
        </dgm:presLayoutVars>
      </dgm:prSet>
      <dgm:spPr/>
    </dgm:pt>
    <dgm:pt modelId="{02D00EB2-C067-4879-BE18-8820BC64BFC2}" type="pres">
      <dgm:prSet presAssocID="{52FB096B-4F26-4A0C-86CE-5308F18BDE98}" presName="Accent4" presStyleCnt="0"/>
      <dgm:spPr/>
    </dgm:pt>
    <dgm:pt modelId="{34A2D73D-D175-4D66-94D5-07D3A8F63BCE}" type="pres">
      <dgm:prSet presAssocID="{52FB096B-4F26-4A0C-86CE-5308F18BDE98}" presName="Accent" presStyleLbl="node1" presStyleIdx="0" presStyleCnt="4"/>
      <dgm:spPr>
        <a:solidFill>
          <a:srgbClr val="002754"/>
        </a:solidFill>
      </dgm:spPr>
    </dgm:pt>
    <dgm:pt modelId="{5CF6D501-3798-45E9-8760-33DF83394ACB}" type="pres">
      <dgm:prSet presAssocID="{52FB096B-4F26-4A0C-86CE-5308F18BDE98}" presName="ParentBackground4" presStyleCnt="0"/>
      <dgm:spPr/>
    </dgm:pt>
    <dgm:pt modelId="{02F32169-DBF3-4D36-8E96-3242BD50833F}" type="pres">
      <dgm:prSet presAssocID="{52FB096B-4F26-4A0C-86CE-5308F18BDE98}" presName="ParentBackground" presStyleLbl="fgAcc1" presStyleIdx="0" presStyleCnt="4"/>
      <dgm:spPr/>
    </dgm:pt>
    <dgm:pt modelId="{21A10F8F-AA65-4148-BB07-A6710402F656}" type="pres">
      <dgm:prSet presAssocID="{52FB096B-4F26-4A0C-86CE-5308F18BDE98}" presName="Parent4" presStyleLbl="revTx" presStyleIdx="0" presStyleCnt="0">
        <dgm:presLayoutVars>
          <dgm:chMax val="1"/>
          <dgm:chPref val="1"/>
          <dgm:bulletEnabled val="1"/>
        </dgm:presLayoutVars>
      </dgm:prSet>
      <dgm:spPr/>
    </dgm:pt>
    <dgm:pt modelId="{C33768E4-D22A-4D66-93B3-C7F3B6152D9C}" type="pres">
      <dgm:prSet presAssocID="{6A28712F-B054-4406-A893-407FC4D04231}" presName="Accent3" presStyleCnt="0"/>
      <dgm:spPr/>
    </dgm:pt>
    <dgm:pt modelId="{34F38B6C-8533-4EAE-89C2-EE13B4053AF0}" type="pres">
      <dgm:prSet presAssocID="{6A28712F-B054-4406-A893-407FC4D04231}" presName="Accent" presStyleLbl="node1" presStyleIdx="1" presStyleCnt="4"/>
      <dgm:spPr>
        <a:solidFill>
          <a:srgbClr val="002754"/>
        </a:solidFill>
      </dgm:spPr>
    </dgm:pt>
    <dgm:pt modelId="{66A12B07-13B3-478C-9AB3-288DA472A647}" type="pres">
      <dgm:prSet presAssocID="{6A28712F-B054-4406-A893-407FC4D04231}" presName="ParentBackground3" presStyleCnt="0"/>
      <dgm:spPr/>
    </dgm:pt>
    <dgm:pt modelId="{3D4C246D-7645-4888-ADEC-85109E2174BB}" type="pres">
      <dgm:prSet presAssocID="{6A28712F-B054-4406-A893-407FC4D04231}" presName="ParentBackground" presStyleLbl="fgAcc1" presStyleIdx="1" presStyleCnt="4"/>
      <dgm:spPr/>
    </dgm:pt>
    <dgm:pt modelId="{83F65DC1-E79B-4F40-9D42-0DF80C303562}" type="pres">
      <dgm:prSet presAssocID="{6A28712F-B054-4406-A893-407FC4D04231}" presName="Parent3" presStyleLbl="revTx" presStyleIdx="0" presStyleCnt="0">
        <dgm:presLayoutVars>
          <dgm:chMax val="1"/>
          <dgm:chPref val="1"/>
          <dgm:bulletEnabled val="1"/>
        </dgm:presLayoutVars>
      </dgm:prSet>
      <dgm:spPr/>
    </dgm:pt>
    <dgm:pt modelId="{A2305B0F-E001-4BFA-96F2-33673BE20420}" type="pres">
      <dgm:prSet presAssocID="{E0C1E616-A429-4842-978F-FAEFB0CEE27A}" presName="Accent2" presStyleCnt="0"/>
      <dgm:spPr/>
    </dgm:pt>
    <dgm:pt modelId="{4C0861CD-E3C3-4722-9ADE-E9683824E8CB}" type="pres">
      <dgm:prSet presAssocID="{E0C1E616-A429-4842-978F-FAEFB0CEE27A}" presName="Accent" presStyleLbl="node1" presStyleIdx="2" presStyleCnt="4"/>
      <dgm:spPr>
        <a:solidFill>
          <a:srgbClr val="002754"/>
        </a:solidFill>
      </dgm:spPr>
    </dgm:pt>
    <dgm:pt modelId="{D712A2C2-E652-412D-B97C-B2A9C7C864E8}" type="pres">
      <dgm:prSet presAssocID="{E0C1E616-A429-4842-978F-FAEFB0CEE27A}" presName="ParentBackground2" presStyleCnt="0"/>
      <dgm:spPr/>
    </dgm:pt>
    <dgm:pt modelId="{52558317-4214-4237-9770-757113CE92A9}" type="pres">
      <dgm:prSet presAssocID="{E0C1E616-A429-4842-978F-FAEFB0CEE27A}" presName="ParentBackground" presStyleLbl="fgAcc1" presStyleIdx="2" presStyleCnt="4"/>
      <dgm:spPr/>
    </dgm:pt>
    <dgm:pt modelId="{F768E6F7-4167-4778-84D5-F0908700C64A}" type="pres">
      <dgm:prSet presAssocID="{E0C1E616-A429-4842-978F-FAEFB0CEE27A}" presName="Parent2" presStyleLbl="revTx" presStyleIdx="0" presStyleCnt="0">
        <dgm:presLayoutVars>
          <dgm:chMax val="1"/>
          <dgm:chPref val="1"/>
          <dgm:bulletEnabled val="1"/>
        </dgm:presLayoutVars>
      </dgm:prSet>
      <dgm:spPr/>
    </dgm:pt>
    <dgm:pt modelId="{8945CA6E-FEFD-4228-B0D5-E2817EC7F62C}" type="pres">
      <dgm:prSet presAssocID="{BFEEBC51-9FB1-4794-B983-671687CD697B}" presName="Accent1" presStyleCnt="0"/>
      <dgm:spPr/>
    </dgm:pt>
    <dgm:pt modelId="{DFC88FEB-71B2-46FC-A813-DE29A94D17E2}" type="pres">
      <dgm:prSet presAssocID="{BFEEBC51-9FB1-4794-B983-671687CD697B}" presName="Accent" presStyleLbl="node1" presStyleIdx="3" presStyleCnt="4"/>
      <dgm:spPr>
        <a:solidFill>
          <a:srgbClr val="002754"/>
        </a:solidFill>
      </dgm:spPr>
    </dgm:pt>
    <dgm:pt modelId="{0B2D0903-A5C8-4B75-8FAA-DEA707DCF207}" type="pres">
      <dgm:prSet presAssocID="{BFEEBC51-9FB1-4794-B983-671687CD697B}" presName="ParentBackground1" presStyleCnt="0"/>
      <dgm:spPr/>
    </dgm:pt>
    <dgm:pt modelId="{36572035-BF7B-48E2-A5FC-5152685DA31E}" type="pres">
      <dgm:prSet presAssocID="{BFEEBC51-9FB1-4794-B983-671687CD697B}" presName="ParentBackground" presStyleLbl="fgAcc1" presStyleIdx="3" presStyleCnt="4"/>
      <dgm:spPr/>
    </dgm:pt>
    <dgm:pt modelId="{0CF742D2-8C9C-4F95-98E8-17C0DBDE6F50}" type="pres">
      <dgm:prSet presAssocID="{BFEEBC51-9FB1-4794-B983-671687CD697B}" presName="Parent1" presStyleLbl="revTx" presStyleIdx="0" presStyleCnt="0">
        <dgm:presLayoutVars>
          <dgm:chMax val="1"/>
          <dgm:chPref val="1"/>
          <dgm:bulletEnabled val="1"/>
        </dgm:presLayoutVars>
      </dgm:prSet>
      <dgm:spPr/>
    </dgm:pt>
  </dgm:ptLst>
  <dgm:cxnLst>
    <dgm:cxn modelId="{0BA0A045-1FF7-4E33-8F51-2B9ED640538D}" srcId="{12607F9B-9253-415A-BB9B-9EB0FFA83A69}" destId="{BFEEBC51-9FB1-4794-B983-671687CD697B}" srcOrd="0" destOrd="0" parTransId="{E5F97B82-5C00-491A-AC4B-FC7412155126}" sibTransId="{FDE84361-40BF-4317-800C-5EE10F5781D9}"/>
    <dgm:cxn modelId="{36756F6B-5D94-4BA9-AFAC-CAB375609E39}" type="presOf" srcId="{52FB096B-4F26-4A0C-86CE-5308F18BDE98}" destId="{02F32169-DBF3-4D36-8E96-3242BD50833F}" srcOrd="0" destOrd="0" presId="urn:microsoft.com/office/officeart/2011/layout/CircleProcess"/>
    <dgm:cxn modelId="{E081E670-488A-46DC-BBE8-57F8D2AA0F5A}" type="presOf" srcId="{6A28712F-B054-4406-A893-407FC4D04231}" destId="{3D4C246D-7645-4888-ADEC-85109E2174BB}" srcOrd="0" destOrd="0" presId="urn:microsoft.com/office/officeart/2011/layout/CircleProcess"/>
    <dgm:cxn modelId="{7DCB645A-44E9-4F03-B87E-249E55E9BAB6}" type="presOf" srcId="{E0C1E616-A429-4842-978F-FAEFB0CEE27A}" destId="{F768E6F7-4167-4778-84D5-F0908700C64A}" srcOrd="1" destOrd="0" presId="urn:microsoft.com/office/officeart/2011/layout/CircleProcess"/>
    <dgm:cxn modelId="{FA6FFB7E-C85A-4280-B45C-D2D23A9B1666}" srcId="{12607F9B-9253-415A-BB9B-9EB0FFA83A69}" destId="{6A28712F-B054-4406-A893-407FC4D04231}" srcOrd="2" destOrd="0" parTransId="{E0685B14-058F-4B06-A2E4-C7A493F01E67}" sibTransId="{2BA12330-A0A8-4CCF-9AAE-B6670D598C28}"/>
    <dgm:cxn modelId="{D5BE8084-C530-4D87-8C2E-601B0D3EC0C7}" srcId="{12607F9B-9253-415A-BB9B-9EB0FFA83A69}" destId="{52FB096B-4F26-4A0C-86CE-5308F18BDE98}" srcOrd="3" destOrd="0" parTransId="{D02F94AE-EF5C-46A8-8D01-D96F387837D6}" sibTransId="{861BF8DA-8D41-4B6E-8F40-2F2FA3E1FE3A}"/>
    <dgm:cxn modelId="{394D7789-C515-4C8D-A199-7ADE8B1DE900}" type="presOf" srcId="{12607F9B-9253-415A-BB9B-9EB0FFA83A69}" destId="{F3885A12-4955-4DD3-B207-822548E9705A}" srcOrd="0" destOrd="0" presId="urn:microsoft.com/office/officeart/2011/layout/CircleProcess"/>
    <dgm:cxn modelId="{9E8ED0A2-8DEE-4D58-B07C-E45F8BE8FCB5}" type="presOf" srcId="{BFEEBC51-9FB1-4794-B983-671687CD697B}" destId="{36572035-BF7B-48E2-A5FC-5152685DA31E}" srcOrd="0" destOrd="0" presId="urn:microsoft.com/office/officeart/2011/layout/CircleProcess"/>
    <dgm:cxn modelId="{B95306A5-FDA5-4D3F-B3A9-262499E20174}" type="presOf" srcId="{E0C1E616-A429-4842-978F-FAEFB0CEE27A}" destId="{52558317-4214-4237-9770-757113CE92A9}" srcOrd="0" destOrd="0" presId="urn:microsoft.com/office/officeart/2011/layout/CircleProcess"/>
    <dgm:cxn modelId="{25F992B7-356F-423F-9A22-FF9ACE9A69B9}" srcId="{12607F9B-9253-415A-BB9B-9EB0FFA83A69}" destId="{E0C1E616-A429-4842-978F-FAEFB0CEE27A}" srcOrd="1" destOrd="0" parTransId="{ED4C43EF-B82E-4248-9DDF-7DF4B041EF9E}" sibTransId="{7C834AAA-6301-4D1D-A650-7C095DCD0CAD}"/>
    <dgm:cxn modelId="{FBD83BB9-8467-427A-9B2F-EFB5BCCEAE7B}" type="presOf" srcId="{6A28712F-B054-4406-A893-407FC4D04231}" destId="{83F65DC1-E79B-4F40-9D42-0DF80C303562}" srcOrd="1" destOrd="0" presId="urn:microsoft.com/office/officeart/2011/layout/CircleProcess"/>
    <dgm:cxn modelId="{5A635FBC-E99A-4577-A928-474960A8DFF9}" type="presOf" srcId="{52FB096B-4F26-4A0C-86CE-5308F18BDE98}" destId="{21A10F8F-AA65-4148-BB07-A6710402F656}" srcOrd="1" destOrd="0" presId="urn:microsoft.com/office/officeart/2011/layout/CircleProcess"/>
    <dgm:cxn modelId="{F63394BC-21D3-4D5E-871E-0211D7302ABA}" type="presOf" srcId="{BFEEBC51-9FB1-4794-B983-671687CD697B}" destId="{0CF742D2-8C9C-4F95-98E8-17C0DBDE6F50}" srcOrd="1" destOrd="0" presId="urn:microsoft.com/office/officeart/2011/layout/CircleProcess"/>
    <dgm:cxn modelId="{B8673D01-E68B-4B1E-8711-FF8891772D10}" type="presParOf" srcId="{F3885A12-4955-4DD3-B207-822548E9705A}" destId="{02D00EB2-C067-4879-BE18-8820BC64BFC2}" srcOrd="0" destOrd="0" presId="urn:microsoft.com/office/officeart/2011/layout/CircleProcess"/>
    <dgm:cxn modelId="{5BFC1D1E-422A-41DE-B56F-BF9E57F8B080}" type="presParOf" srcId="{02D00EB2-C067-4879-BE18-8820BC64BFC2}" destId="{34A2D73D-D175-4D66-94D5-07D3A8F63BCE}" srcOrd="0" destOrd="0" presId="urn:microsoft.com/office/officeart/2011/layout/CircleProcess"/>
    <dgm:cxn modelId="{A0C188C9-F0AC-4D5E-96B5-A78F6DEA6463}" type="presParOf" srcId="{F3885A12-4955-4DD3-B207-822548E9705A}" destId="{5CF6D501-3798-45E9-8760-33DF83394ACB}" srcOrd="1" destOrd="0" presId="urn:microsoft.com/office/officeart/2011/layout/CircleProcess"/>
    <dgm:cxn modelId="{B4E9A1D0-8BAD-452A-8083-AFF3D0864B07}" type="presParOf" srcId="{5CF6D501-3798-45E9-8760-33DF83394ACB}" destId="{02F32169-DBF3-4D36-8E96-3242BD50833F}" srcOrd="0" destOrd="0" presId="urn:microsoft.com/office/officeart/2011/layout/CircleProcess"/>
    <dgm:cxn modelId="{4810EBBD-8FA7-4192-AEA4-510806C1978C}" type="presParOf" srcId="{F3885A12-4955-4DD3-B207-822548E9705A}" destId="{21A10F8F-AA65-4148-BB07-A6710402F656}" srcOrd="2" destOrd="0" presId="urn:microsoft.com/office/officeart/2011/layout/CircleProcess"/>
    <dgm:cxn modelId="{4E2D559A-D400-4DAC-8A58-3E58D0B4BA23}" type="presParOf" srcId="{F3885A12-4955-4DD3-B207-822548E9705A}" destId="{C33768E4-D22A-4D66-93B3-C7F3B6152D9C}" srcOrd="3" destOrd="0" presId="urn:microsoft.com/office/officeart/2011/layout/CircleProcess"/>
    <dgm:cxn modelId="{009103EF-0D20-46C4-AB17-C4060455DF59}" type="presParOf" srcId="{C33768E4-D22A-4D66-93B3-C7F3B6152D9C}" destId="{34F38B6C-8533-4EAE-89C2-EE13B4053AF0}" srcOrd="0" destOrd="0" presId="urn:microsoft.com/office/officeart/2011/layout/CircleProcess"/>
    <dgm:cxn modelId="{6CE1060E-1074-49C2-A9A9-2DBBBA7DD3C8}" type="presParOf" srcId="{F3885A12-4955-4DD3-B207-822548E9705A}" destId="{66A12B07-13B3-478C-9AB3-288DA472A647}" srcOrd="4" destOrd="0" presId="urn:microsoft.com/office/officeart/2011/layout/CircleProcess"/>
    <dgm:cxn modelId="{8B6D51C4-078D-4C18-AA7D-675D3B48BEA2}" type="presParOf" srcId="{66A12B07-13B3-478C-9AB3-288DA472A647}" destId="{3D4C246D-7645-4888-ADEC-85109E2174BB}" srcOrd="0" destOrd="0" presId="urn:microsoft.com/office/officeart/2011/layout/CircleProcess"/>
    <dgm:cxn modelId="{3C18868A-C7B3-48F9-A402-3F513F8A7112}" type="presParOf" srcId="{F3885A12-4955-4DD3-B207-822548E9705A}" destId="{83F65DC1-E79B-4F40-9D42-0DF80C303562}" srcOrd="5" destOrd="0" presId="urn:microsoft.com/office/officeart/2011/layout/CircleProcess"/>
    <dgm:cxn modelId="{025A8BAB-14F4-4042-A373-A8610AED8AB5}" type="presParOf" srcId="{F3885A12-4955-4DD3-B207-822548E9705A}" destId="{A2305B0F-E001-4BFA-96F2-33673BE20420}" srcOrd="6" destOrd="0" presId="urn:microsoft.com/office/officeart/2011/layout/CircleProcess"/>
    <dgm:cxn modelId="{BF936394-B39A-4D8F-B0FC-4E1FC235D895}" type="presParOf" srcId="{A2305B0F-E001-4BFA-96F2-33673BE20420}" destId="{4C0861CD-E3C3-4722-9ADE-E9683824E8CB}" srcOrd="0" destOrd="0" presId="urn:microsoft.com/office/officeart/2011/layout/CircleProcess"/>
    <dgm:cxn modelId="{E5C6BF6C-C365-4EA3-91AB-D493ED145B1C}" type="presParOf" srcId="{F3885A12-4955-4DD3-B207-822548E9705A}" destId="{D712A2C2-E652-412D-B97C-B2A9C7C864E8}" srcOrd="7" destOrd="0" presId="urn:microsoft.com/office/officeart/2011/layout/CircleProcess"/>
    <dgm:cxn modelId="{E3625C96-318B-44FA-9FF9-978D5E0A7303}" type="presParOf" srcId="{D712A2C2-E652-412D-B97C-B2A9C7C864E8}" destId="{52558317-4214-4237-9770-757113CE92A9}" srcOrd="0" destOrd="0" presId="urn:microsoft.com/office/officeart/2011/layout/CircleProcess"/>
    <dgm:cxn modelId="{00913E7D-4362-4BA7-9517-4870F0CBC030}" type="presParOf" srcId="{F3885A12-4955-4DD3-B207-822548E9705A}" destId="{F768E6F7-4167-4778-84D5-F0908700C64A}" srcOrd="8" destOrd="0" presId="urn:microsoft.com/office/officeart/2011/layout/CircleProcess"/>
    <dgm:cxn modelId="{82176510-19E4-4EC9-9EEA-FA924AE51117}" type="presParOf" srcId="{F3885A12-4955-4DD3-B207-822548E9705A}" destId="{8945CA6E-FEFD-4228-B0D5-E2817EC7F62C}" srcOrd="9" destOrd="0" presId="urn:microsoft.com/office/officeart/2011/layout/CircleProcess"/>
    <dgm:cxn modelId="{D9DE9D88-54E2-4C55-A196-39DFB358402C}" type="presParOf" srcId="{8945CA6E-FEFD-4228-B0D5-E2817EC7F62C}" destId="{DFC88FEB-71B2-46FC-A813-DE29A94D17E2}" srcOrd="0" destOrd="0" presId="urn:microsoft.com/office/officeart/2011/layout/CircleProcess"/>
    <dgm:cxn modelId="{F7D9B5CB-52BA-4D01-8390-E690CEBA1DEB}" type="presParOf" srcId="{F3885A12-4955-4DD3-B207-822548E9705A}" destId="{0B2D0903-A5C8-4B75-8FAA-DEA707DCF207}" srcOrd="10" destOrd="0" presId="urn:microsoft.com/office/officeart/2011/layout/CircleProcess"/>
    <dgm:cxn modelId="{C605176F-8866-4D2A-8DA2-0572E671515C}" type="presParOf" srcId="{0B2D0903-A5C8-4B75-8FAA-DEA707DCF207}" destId="{36572035-BF7B-48E2-A5FC-5152685DA31E}" srcOrd="0" destOrd="0" presId="urn:microsoft.com/office/officeart/2011/layout/CircleProcess"/>
    <dgm:cxn modelId="{A03C88E0-1F54-4BDC-87F8-0346E9E0DBE7}" type="presParOf" srcId="{F3885A12-4955-4DD3-B207-822548E9705A}" destId="{0CF742D2-8C9C-4F95-98E8-17C0DBDE6F50}"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141BBA-E904-49AB-864F-72DF825624E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07347E22-DCA4-403A-A16C-869851CEF7DE}">
      <dgm:prSet phldrT="[Text]"/>
      <dgm:spPr/>
      <dgm:t>
        <a:bodyPr/>
        <a:lstStyle/>
        <a:p>
          <a:pPr>
            <a:buFont typeface="Wingdings" panose="05000000000000000000" pitchFamily="2" charset="2"/>
            <a:buChar char="ü"/>
          </a:pPr>
          <a:r>
            <a:rPr lang="es-ES" altLang="en-US" dirty="0">
              <a:latin typeface="Arial" panose="020B0604020202020204" pitchFamily="34" charset="0"/>
              <a:cs typeface="Arial" panose="020B0604020202020204" pitchFamily="34" charset="0"/>
            </a:rPr>
            <a:t>Constituir equipos interdisciplinarios para la </a:t>
          </a:r>
          <a:r>
            <a:rPr lang="es-ES" altLang="en-US" dirty="0" err="1">
              <a:latin typeface="Arial" panose="020B0604020202020204" pitchFamily="34" charset="0"/>
              <a:cs typeface="Arial" panose="020B0604020202020204" pitchFamily="34" charset="0"/>
            </a:rPr>
            <a:t>deprescripción</a:t>
          </a:r>
          <a:r>
            <a:rPr lang="es-ES" altLang="en-US" dirty="0">
              <a:latin typeface="Arial" panose="020B0604020202020204" pitchFamily="34" charset="0"/>
              <a:cs typeface="Arial" panose="020B0604020202020204" pitchFamily="34" charset="0"/>
            </a:rPr>
            <a:t>, en particular con farmacéuticos, y prever el modo de retribuir esta actividad.</a:t>
          </a:r>
          <a:endParaRPr lang="en-US" dirty="0"/>
        </a:p>
      </dgm:t>
    </dgm:pt>
    <dgm:pt modelId="{32C6F340-E9D8-4311-ADED-D53A157F126D}" type="parTrans" cxnId="{6DB76A5B-EDE0-4B1A-B6AE-30017C6877D3}">
      <dgm:prSet/>
      <dgm:spPr/>
      <dgm:t>
        <a:bodyPr/>
        <a:lstStyle/>
        <a:p>
          <a:endParaRPr lang="en-US"/>
        </a:p>
      </dgm:t>
    </dgm:pt>
    <dgm:pt modelId="{4F177233-72B0-45C3-B725-D60AFF727D38}" type="sibTrans" cxnId="{6DB76A5B-EDE0-4B1A-B6AE-30017C6877D3}">
      <dgm:prSet/>
      <dgm:spPr/>
      <dgm:t>
        <a:bodyPr/>
        <a:lstStyle/>
        <a:p>
          <a:endParaRPr lang="en-US"/>
        </a:p>
      </dgm:t>
    </dgm:pt>
    <dgm:pt modelId="{DB095A8B-122E-40DA-8D82-D89E2BEDC7A5}">
      <dgm:prSet/>
      <dgm:spPr/>
      <dgm:t>
        <a:bodyPr/>
        <a:lstStyle/>
        <a:p>
          <a:r>
            <a:rPr lang="es-ES" altLang="en-US">
              <a:latin typeface="Arial" panose="020B0604020202020204" pitchFamily="34" charset="0"/>
              <a:cs typeface="Arial" panose="020B0604020202020204" pitchFamily="34" charset="0"/>
            </a:rPr>
            <a:t>Es necesario fortalecer la evidencia sobre deprescripción, con investigaciones centradas en los objetivos del paciente y evaluadas según sus criterios </a:t>
          </a:r>
          <a:endParaRPr lang="es-ES" altLang="en-US" dirty="0">
            <a:latin typeface="Arial" panose="020B0604020202020204" pitchFamily="34" charset="0"/>
            <a:cs typeface="Arial" panose="020B0604020202020204" pitchFamily="34" charset="0"/>
          </a:endParaRPr>
        </a:p>
      </dgm:t>
    </dgm:pt>
    <dgm:pt modelId="{5127D937-9655-4E7A-B4A5-F239B491DE7D}" type="parTrans" cxnId="{2E4291C8-0448-4426-A61D-712E6058145F}">
      <dgm:prSet/>
      <dgm:spPr/>
      <dgm:t>
        <a:bodyPr/>
        <a:lstStyle/>
        <a:p>
          <a:endParaRPr lang="en-US"/>
        </a:p>
      </dgm:t>
    </dgm:pt>
    <dgm:pt modelId="{D84CEB88-066E-4414-B7AD-CBCCD9892E32}" type="sibTrans" cxnId="{2E4291C8-0448-4426-A61D-712E6058145F}">
      <dgm:prSet/>
      <dgm:spPr/>
      <dgm:t>
        <a:bodyPr/>
        <a:lstStyle/>
        <a:p>
          <a:endParaRPr lang="en-US"/>
        </a:p>
      </dgm:t>
    </dgm:pt>
    <dgm:pt modelId="{7E0CBC60-D2CA-4623-B0E4-34FDC36E49D1}">
      <dgm:prSet/>
      <dgm:spPr/>
      <dgm:t>
        <a:bodyPr/>
        <a:lstStyle/>
        <a:p>
          <a:r>
            <a:rPr lang="es-ES" altLang="en-US">
              <a:latin typeface="Arial" panose="020B0604020202020204" pitchFamily="34" charset="0"/>
              <a:cs typeface="Arial" panose="020B0604020202020204" pitchFamily="34" charset="0"/>
            </a:rPr>
            <a:t>Desarrollar los estudios cualitativos, para comprender mejor las preferencias de los paciente</a:t>
          </a:r>
          <a:endParaRPr lang="es-ES" altLang="en-US" dirty="0">
            <a:latin typeface="Arial" panose="020B0604020202020204" pitchFamily="34" charset="0"/>
            <a:cs typeface="Arial" panose="020B0604020202020204" pitchFamily="34" charset="0"/>
          </a:endParaRPr>
        </a:p>
      </dgm:t>
    </dgm:pt>
    <dgm:pt modelId="{ACB20054-05AD-4253-A585-AA17503637B6}" type="parTrans" cxnId="{1A317198-71A4-49C9-8B6D-78190050BD87}">
      <dgm:prSet/>
      <dgm:spPr/>
      <dgm:t>
        <a:bodyPr/>
        <a:lstStyle/>
        <a:p>
          <a:endParaRPr lang="en-US"/>
        </a:p>
      </dgm:t>
    </dgm:pt>
    <dgm:pt modelId="{08DB2861-7B6E-43FF-8571-407CC02BE982}" type="sibTrans" cxnId="{1A317198-71A4-49C9-8B6D-78190050BD87}">
      <dgm:prSet/>
      <dgm:spPr/>
      <dgm:t>
        <a:bodyPr/>
        <a:lstStyle/>
        <a:p>
          <a:endParaRPr lang="en-US"/>
        </a:p>
      </dgm:t>
    </dgm:pt>
    <dgm:pt modelId="{89B35928-E094-4560-ACD7-D1DA49578BC1}" type="pres">
      <dgm:prSet presAssocID="{F2141BBA-E904-49AB-864F-72DF825624E5}" presName="Name0" presStyleCnt="0">
        <dgm:presLayoutVars>
          <dgm:chMax val="11"/>
          <dgm:chPref val="11"/>
          <dgm:dir/>
          <dgm:resizeHandles/>
        </dgm:presLayoutVars>
      </dgm:prSet>
      <dgm:spPr/>
    </dgm:pt>
    <dgm:pt modelId="{A7A1E786-FF00-4152-8E14-AA687B2D6DF5}" type="pres">
      <dgm:prSet presAssocID="{7E0CBC60-D2CA-4623-B0E4-34FDC36E49D1}" presName="Accent3" presStyleCnt="0"/>
      <dgm:spPr/>
    </dgm:pt>
    <dgm:pt modelId="{3474C835-37C3-4B55-86AB-9222F040B3D3}" type="pres">
      <dgm:prSet presAssocID="{7E0CBC60-D2CA-4623-B0E4-34FDC36E49D1}" presName="Accent" presStyleLbl="node1" presStyleIdx="0" presStyleCnt="3"/>
      <dgm:spPr>
        <a:solidFill>
          <a:srgbClr val="002754"/>
        </a:solidFill>
      </dgm:spPr>
    </dgm:pt>
    <dgm:pt modelId="{555775FC-5AAE-4941-886D-3786E98F8BA4}" type="pres">
      <dgm:prSet presAssocID="{7E0CBC60-D2CA-4623-B0E4-34FDC36E49D1}" presName="ParentBackground3" presStyleCnt="0"/>
      <dgm:spPr/>
    </dgm:pt>
    <dgm:pt modelId="{921B37A4-E24A-4C5E-B049-429790A40C0A}" type="pres">
      <dgm:prSet presAssocID="{7E0CBC60-D2CA-4623-B0E4-34FDC36E49D1}" presName="ParentBackground" presStyleLbl="fgAcc1" presStyleIdx="0" presStyleCnt="3"/>
      <dgm:spPr/>
    </dgm:pt>
    <dgm:pt modelId="{C08B3A96-B712-4038-B855-69244DC27116}" type="pres">
      <dgm:prSet presAssocID="{7E0CBC60-D2CA-4623-B0E4-34FDC36E49D1}" presName="Parent3" presStyleLbl="revTx" presStyleIdx="0" presStyleCnt="0">
        <dgm:presLayoutVars>
          <dgm:chMax val="1"/>
          <dgm:chPref val="1"/>
          <dgm:bulletEnabled val="1"/>
        </dgm:presLayoutVars>
      </dgm:prSet>
      <dgm:spPr/>
    </dgm:pt>
    <dgm:pt modelId="{2BDC70C4-7A5F-4211-84B6-C065B4A64991}" type="pres">
      <dgm:prSet presAssocID="{DB095A8B-122E-40DA-8D82-D89E2BEDC7A5}" presName="Accent2" presStyleCnt="0"/>
      <dgm:spPr/>
    </dgm:pt>
    <dgm:pt modelId="{09A9FE00-358E-4DEE-B5AD-1543CBE10B9B}" type="pres">
      <dgm:prSet presAssocID="{DB095A8B-122E-40DA-8D82-D89E2BEDC7A5}" presName="Accent" presStyleLbl="node1" presStyleIdx="1" presStyleCnt="3"/>
      <dgm:spPr>
        <a:solidFill>
          <a:srgbClr val="002754"/>
        </a:solidFill>
      </dgm:spPr>
    </dgm:pt>
    <dgm:pt modelId="{7B8F7F9C-2F97-4F3D-9180-3FBAFC8F1B96}" type="pres">
      <dgm:prSet presAssocID="{DB095A8B-122E-40DA-8D82-D89E2BEDC7A5}" presName="ParentBackground2" presStyleCnt="0"/>
      <dgm:spPr/>
    </dgm:pt>
    <dgm:pt modelId="{32A56B35-6398-4CE1-A1B0-B8383D17597F}" type="pres">
      <dgm:prSet presAssocID="{DB095A8B-122E-40DA-8D82-D89E2BEDC7A5}" presName="ParentBackground" presStyleLbl="fgAcc1" presStyleIdx="1" presStyleCnt="3"/>
      <dgm:spPr/>
    </dgm:pt>
    <dgm:pt modelId="{D6D2F28C-DE59-4059-9406-16F0A5E46F39}" type="pres">
      <dgm:prSet presAssocID="{DB095A8B-122E-40DA-8D82-D89E2BEDC7A5}" presName="Parent2" presStyleLbl="revTx" presStyleIdx="0" presStyleCnt="0">
        <dgm:presLayoutVars>
          <dgm:chMax val="1"/>
          <dgm:chPref val="1"/>
          <dgm:bulletEnabled val="1"/>
        </dgm:presLayoutVars>
      </dgm:prSet>
      <dgm:spPr/>
    </dgm:pt>
    <dgm:pt modelId="{E83C7590-15D3-4F58-87D6-8DC413BAF940}" type="pres">
      <dgm:prSet presAssocID="{07347E22-DCA4-403A-A16C-869851CEF7DE}" presName="Accent1" presStyleCnt="0"/>
      <dgm:spPr/>
    </dgm:pt>
    <dgm:pt modelId="{FE33A7E0-AF43-43B4-AF4D-3FA0A7DBE822}" type="pres">
      <dgm:prSet presAssocID="{07347E22-DCA4-403A-A16C-869851CEF7DE}" presName="Accent" presStyleLbl="node1" presStyleIdx="2" presStyleCnt="3"/>
      <dgm:spPr>
        <a:solidFill>
          <a:srgbClr val="002754"/>
        </a:solidFill>
      </dgm:spPr>
    </dgm:pt>
    <dgm:pt modelId="{550D14EF-1162-4332-9594-9B1548FA9877}" type="pres">
      <dgm:prSet presAssocID="{07347E22-DCA4-403A-A16C-869851CEF7DE}" presName="ParentBackground1" presStyleCnt="0"/>
      <dgm:spPr/>
    </dgm:pt>
    <dgm:pt modelId="{E6DD1504-53D1-4791-A3EB-AF5D11A443FB}" type="pres">
      <dgm:prSet presAssocID="{07347E22-DCA4-403A-A16C-869851CEF7DE}" presName="ParentBackground" presStyleLbl="fgAcc1" presStyleIdx="2" presStyleCnt="3"/>
      <dgm:spPr/>
    </dgm:pt>
    <dgm:pt modelId="{90FF7E5D-D115-461D-AA9D-CA0D4E2A33FF}" type="pres">
      <dgm:prSet presAssocID="{07347E22-DCA4-403A-A16C-869851CEF7DE}" presName="Parent1" presStyleLbl="revTx" presStyleIdx="0" presStyleCnt="0">
        <dgm:presLayoutVars>
          <dgm:chMax val="1"/>
          <dgm:chPref val="1"/>
          <dgm:bulletEnabled val="1"/>
        </dgm:presLayoutVars>
      </dgm:prSet>
      <dgm:spPr/>
    </dgm:pt>
  </dgm:ptLst>
  <dgm:cxnLst>
    <dgm:cxn modelId="{32676F1F-49AB-4CB4-BA54-6F8CA7237029}" type="presOf" srcId="{7E0CBC60-D2CA-4623-B0E4-34FDC36E49D1}" destId="{921B37A4-E24A-4C5E-B049-429790A40C0A}" srcOrd="0" destOrd="0" presId="urn:microsoft.com/office/officeart/2011/layout/CircleProcess"/>
    <dgm:cxn modelId="{6DB76A5B-EDE0-4B1A-B6AE-30017C6877D3}" srcId="{F2141BBA-E904-49AB-864F-72DF825624E5}" destId="{07347E22-DCA4-403A-A16C-869851CEF7DE}" srcOrd="0" destOrd="0" parTransId="{32C6F340-E9D8-4311-ADED-D53A157F126D}" sibTransId="{4F177233-72B0-45C3-B725-D60AFF727D38}"/>
    <dgm:cxn modelId="{51F8C75E-43D0-4A8F-9201-7BDF5568F942}" type="presOf" srcId="{07347E22-DCA4-403A-A16C-869851CEF7DE}" destId="{90FF7E5D-D115-461D-AA9D-CA0D4E2A33FF}" srcOrd="1" destOrd="0" presId="urn:microsoft.com/office/officeart/2011/layout/CircleProcess"/>
    <dgm:cxn modelId="{DA7CF475-B982-4B4B-A427-FE78BAFF8A27}" type="presOf" srcId="{DB095A8B-122E-40DA-8D82-D89E2BEDC7A5}" destId="{32A56B35-6398-4CE1-A1B0-B8383D17597F}" srcOrd="0" destOrd="0" presId="urn:microsoft.com/office/officeart/2011/layout/CircleProcess"/>
    <dgm:cxn modelId="{1A317198-71A4-49C9-8B6D-78190050BD87}" srcId="{F2141BBA-E904-49AB-864F-72DF825624E5}" destId="{7E0CBC60-D2CA-4623-B0E4-34FDC36E49D1}" srcOrd="2" destOrd="0" parTransId="{ACB20054-05AD-4253-A585-AA17503637B6}" sibTransId="{08DB2861-7B6E-43FF-8571-407CC02BE982}"/>
    <dgm:cxn modelId="{11C47EA2-1960-4F5E-A286-0104B75D979B}" type="presOf" srcId="{DB095A8B-122E-40DA-8D82-D89E2BEDC7A5}" destId="{D6D2F28C-DE59-4059-9406-16F0A5E46F39}" srcOrd="1" destOrd="0" presId="urn:microsoft.com/office/officeart/2011/layout/CircleProcess"/>
    <dgm:cxn modelId="{2E4291C8-0448-4426-A61D-712E6058145F}" srcId="{F2141BBA-E904-49AB-864F-72DF825624E5}" destId="{DB095A8B-122E-40DA-8D82-D89E2BEDC7A5}" srcOrd="1" destOrd="0" parTransId="{5127D937-9655-4E7A-B4A5-F239B491DE7D}" sibTransId="{D84CEB88-066E-4414-B7AD-CBCCD9892E32}"/>
    <dgm:cxn modelId="{9C2B1AE2-05F2-4380-AFBF-7BCF204FF30E}" type="presOf" srcId="{7E0CBC60-D2CA-4623-B0E4-34FDC36E49D1}" destId="{C08B3A96-B712-4038-B855-69244DC27116}" srcOrd="1" destOrd="0" presId="urn:microsoft.com/office/officeart/2011/layout/CircleProcess"/>
    <dgm:cxn modelId="{FE94C6F4-E6F3-42D7-83FE-B12F6E171281}" type="presOf" srcId="{F2141BBA-E904-49AB-864F-72DF825624E5}" destId="{89B35928-E094-4560-ACD7-D1DA49578BC1}" srcOrd="0" destOrd="0" presId="urn:microsoft.com/office/officeart/2011/layout/CircleProcess"/>
    <dgm:cxn modelId="{96B15AFB-0D0E-488D-9809-1D4F6BF7D91C}" type="presOf" srcId="{07347E22-DCA4-403A-A16C-869851CEF7DE}" destId="{E6DD1504-53D1-4791-A3EB-AF5D11A443FB}" srcOrd="0" destOrd="0" presId="urn:microsoft.com/office/officeart/2011/layout/CircleProcess"/>
    <dgm:cxn modelId="{D070901D-C79F-4A53-9F5E-8B59115F2652}" type="presParOf" srcId="{89B35928-E094-4560-ACD7-D1DA49578BC1}" destId="{A7A1E786-FF00-4152-8E14-AA687B2D6DF5}" srcOrd="0" destOrd="0" presId="urn:microsoft.com/office/officeart/2011/layout/CircleProcess"/>
    <dgm:cxn modelId="{EB4BA965-196A-4E61-9F59-10B002595A1F}" type="presParOf" srcId="{A7A1E786-FF00-4152-8E14-AA687B2D6DF5}" destId="{3474C835-37C3-4B55-86AB-9222F040B3D3}" srcOrd="0" destOrd="0" presId="urn:microsoft.com/office/officeart/2011/layout/CircleProcess"/>
    <dgm:cxn modelId="{84FE03FE-CFB6-40F3-B690-AD6E28AB85DF}" type="presParOf" srcId="{89B35928-E094-4560-ACD7-D1DA49578BC1}" destId="{555775FC-5AAE-4941-886D-3786E98F8BA4}" srcOrd="1" destOrd="0" presId="urn:microsoft.com/office/officeart/2011/layout/CircleProcess"/>
    <dgm:cxn modelId="{7054F54F-F61E-4C66-AC38-EA5A64516A13}" type="presParOf" srcId="{555775FC-5AAE-4941-886D-3786E98F8BA4}" destId="{921B37A4-E24A-4C5E-B049-429790A40C0A}" srcOrd="0" destOrd="0" presId="urn:microsoft.com/office/officeart/2011/layout/CircleProcess"/>
    <dgm:cxn modelId="{80608F71-EDFF-4328-A9BA-FBE2DBBD879B}" type="presParOf" srcId="{89B35928-E094-4560-ACD7-D1DA49578BC1}" destId="{C08B3A96-B712-4038-B855-69244DC27116}" srcOrd="2" destOrd="0" presId="urn:microsoft.com/office/officeart/2011/layout/CircleProcess"/>
    <dgm:cxn modelId="{AC39AA5A-87FE-4A91-AB1C-9E4CC7CF7A40}" type="presParOf" srcId="{89B35928-E094-4560-ACD7-D1DA49578BC1}" destId="{2BDC70C4-7A5F-4211-84B6-C065B4A64991}" srcOrd="3" destOrd="0" presId="urn:microsoft.com/office/officeart/2011/layout/CircleProcess"/>
    <dgm:cxn modelId="{18FDD441-E0A0-4AA1-8055-B483CAEFAA1C}" type="presParOf" srcId="{2BDC70C4-7A5F-4211-84B6-C065B4A64991}" destId="{09A9FE00-358E-4DEE-B5AD-1543CBE10B9B}" srcOrd="0" destOrd="0" presId="urn:microsoft.com/office/officeart/2011/layout/CircleProcess"/>
    <dgm:cxn modelId="{AC005814-41B4-45FA-A665-2DC1D99F7CAC}" type="presParOf" srcId="{89B35928-E094-4560-ACD7-D1DA49578BC1}" destId="{7B8F7F9C-2F97-4F3D-9180-3FBAFC8F1B96}" srcOrd="4" destOrd="0" presId="urn:microsoft.com/office/officeart/2011/layout/CircleProcess"/>
    <dgm:cxn modelId="{52676C49-DD4F-4906-BD20-510ABFB581EE}" type="presParOf" srcId="{7B8F7F9C-2F97-4F3D-9180-3FBAFC8F1B96}" destId="{32A56B35-6398-4CE1-A1B0-B8383D17597F}" srcOrd="0" destOrd="0" presId="urn:microsoft.com/office/officeart/2011/layout/CircleProcess"/>
    <dgm:cxn modelId="{C28E073E-8B10-472F-B391-2A469AF9508B}" type="presParOf" srcId="{89B35928-E094-4560-ACD7-D1DA49578BC1}" destId="{D6D2F28C-DE59-4059-9406-16F0A5E46F39}" srcOrd="5" destOrd="0" presId="urn:microsoft.com/office/officeart/2011/layout/CircleProcess"/>
    <dgm:cxn modelId="{2DD8078A-9130-4747-8D35-2AD734F40ED4}" type="presParOf" srcId="{89B35928-E094-4560-ACD7-D1DA49578BC1}" destId="{E83C7590-15D3-4F58-87D6-8DC413BAF940}" srcOrd="6" destOrd="0" presId="urn:microsoft.com/office/officeart/2011/layout/CircleProcess"/>
    <dgm:cxn modelId="{44BE2E1F-386E-4A4A-A8BF-1F3F0195C6D8}" type="presParOf" srcId="{E83C7590-15D3-4F58-87D6-8DC413BAF940}" destId="{FE33A7E0-AF43-43B4-AF4D-3FA0A7DBE822}" srcOrd="0" destOrd="0" presId="urn:microsoft.com/office/officeart/2011/layout/CircleProcess"/>
    <dgm:cxn modelId="{C8DEF757-1A0A-4CCC-BF18-082D9C39B5F4}" type="presParOf" srcId="{89B35928-E094-4560-ACD7-D1DA49578BC1}" destId="{550D14EF-1162-4332-9594-9B1548FA9877}" srcOrd="7" destOrd="0" presId="urn:microsoft.com/office/officeart/2011/layout/CircleProcess"/>
    <dgm:cxn modelId="{47ED17BB-53EB-4465-8310-BD2E1A61ACD6}" type="presParOf" srcId="{550D14EF-1162-4332-9594-9B1548FA9877}" destId="{E6DD1504-53D1-4791-A3EB-AF5D11A443FB}" srcOrd="0" destOrd="0" presId="urn:microsoft.com/office/officeart/2011/layout/CircleProcess"/>
    <dgm:cxn modelId="{A835F985-A6D5-459E-A8BE-EBF2FB2EF9D7}" type="presParOf" srcId="{89B35928-E094-4560-ACD7-D1DA49578BC1}" destId="{90FF7E5D-D115-461D-AA9D-CA0D4E2A33FF}" srcOrd="8" destOrd="0" presId="urn:microsoft.com/office/officeart/2011/layout/Circle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D4064-285A-40CC-8745-6E12FBFA4D2B}">
      <dsp:nvSpPr>
        <dsp:cNvPr id="0" name=""/>
        <dsp:cNvSpPr/>
      </dsp:nvSpPr>
      <dsp:spPr>
        <a:xfrm>
          <a:off x="4253" y="1273592"/>
          <a:ext cx="2557470" cy="1177111"/>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FontTx/>
            <a:buNone/>
          </a:pPr>
          <a:r>
            <a:rPr lang="es-ES" altLang="en-US" sz="2000" kern="1200" dirty="0">
              <a:solidFill>
                <a:schemeClr val="bg1"/>
              </a:solidFill>
            </a:rPr>
            <a:t>1. Evaluación del </a:t>
          </a:r>
          <a:r>
            <a:rPr lang="es-ES" altLang="en-US" sz="2000" b="1" kern="1200" dirty="0">
              <a:solidFill>
                <a:srgbClr val="03F0C2"/>
              </a:solidFill>
            </a:rPr>
            <a:t>paciente</a:t>
          </a:r>
          <a:endParaRPr lang="en-US" sz="2000" kern="1200" dirty="0">
            <a:solidFill>
              <a:srgbClr val="03F0C2"/>
            </a:solidFill>
          </a:endParaRPr>
        </a:p>
      </dsp:txBody>
      <dsp:txXfrm>
        <a:off x="4253" y="1273592"/>
        <a:ext cx="2557470" cy="1177111"/>
      </dsp:txXfrm>
    </dsp:sp>
    <dsp:sp modelId="{61FA5D55-36DB-4024-ADCF-A949C79908BD}">
      <dsp:nvSpPr>
        <dsp:cNvPr id="0" name=""/>
        <dsp:cNvSpPr/>
      </dsp:nvSpPr>
      <dsp:spPr>
        <a:xfrm>
          <a:off x="7" y="2460993"/>
          <a:ext cx="2557470" cy="28534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ctr" anchorCtr="0">
          <a:noAutofit/>
        </a:bodyPr>
        <a:lstStyle/>
        <a:p>
          <a:pPr marL="171450" lvl="1" indent="-171450" algn="l" defTabSz="800100">
            <a:lnSpc>
              <a:spcPct val="90000"/>
            </a:lnSpc>
            <a:spcBef>
              <a:spcPct val="0"/>
            </a:spcBef>
            <a:spcAft>
              <a:spcPct val="15000"/>
            </a:spcAft>
            <a:buChar char="•"/>
          </a:pPr>
          <a:r>
            <a:rPr lang="es-ES" altLang="en-US" sz="1800" kern="1200">
              <a:solidFill>
                <a:schemeClr val="tx1"/>
              </a:solidFill>
            </a:rPr>
            <a:t>1.1 Síntomas físicos</a:t>
          </a:r>
          <a:endParaRPr lang="es-ES" altLang="en-US" sz="1800" kern="1200" dirty="0">
            <a:solidFill>
              <a:schemeClr val="tx1"/>
            </a:solidFill>
          </a:endParaRPr>
        </a:p>
        <a:p>
          <a:pPr marL="171450" lvl="1" indent="-171450" algn="l" defTabSz="800100">
            <a:lnSpc>
              <a:spcPct val="90000"/>
            </a:lnSpc>
            <a:spcBef>
              <a:spcPct val="0"/>
            </a:spcBef>
            <a:spcAft>
              <a:spcPct val="15000"/>
            </a:spcAft>
            <a:buChar char="•"/>
          </a:pPr>
          <a:r>
            <a:rPr lang="es-ES" altLang="en-US" sz="1800" kern="1200">
              <a:solidFill>
                <a:schemeClr val="tx1"/>
              </a:solidFill>
            </a:rPr>
            <a:t>1.2 Estado psicológico</a:t>
          </a:r>
          <a:endParaRPr lang="es-ES" altLang="en-US" sz="1800" kern="1200" dirty="0">
            <a:solidFill>
              <a:schemeClr val="tx1"/>
            </a:solidFill>
          </a:endParaRPr>
        </a:p>
        <a:p>
          <a:pPr marL="171450" lvl="1" indent="-171450" algn="l" defTabSz="800100">
            <a:lnSpc>
              <a:spcPct val="90000"/>
            </a:lnSpc>
            <a:spcBef>
              <a:spcPct val="0"/>
            </a:spcBef>
            <a:spcAft>
              <a:spcPct val="15000"/>
            </a:spcAft>
            <a:buChar char="•"/>
          </a:pPr>
          <a:r>
            <a:rPr lang="es-ES" altLang="en-US" sz="1800" kern="1200">
              <a:solidFill>
                <a:schemeClr val="tx1"/>
              </a:solidFill>
            </a:rPr>
            <a:t>1.3 Estado funcional</a:t>
          </a:r>
          <a:endParaRPr lang="es-ES" altLang="en-US" sz="1800" kern="1200" dirty="0">
            <a:solidFill>
              <a:schemeClr val="tx1"/>
            </a:solidFill>
          </a:endParaRPr>
        </a:p>
      </dsp:txBody>
      <dsp:txXfrm>
        <a:off x="7" y="2460993"/>
        <a:ext cx="2557470" cy="2853427"/>
      </dsp:txXfrm>
    </dsp:sp>
    <dsp:sp modelId="{08B9A16F-0A34-4E13-A10A-98FF00997EBE}">
      <dsp:nvSpPr>
        <dsp:cNvPr id="0" name=""/>
        <dsp:cNvSpPr/>
      </dsp:nvSpPr>
      <dsp:spPr>
        <a:xfrm>
          <a:off x="2919769" y="1273592"/>
          <a:ext cx="2557470" cy="1177111"/>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altLang="en-US" sz="1800" kern="1200" dirty="0">
              <a:solidFill>
                <a:schemeClr val="bg1"/>
              </a:solidFill>
            </a:rPr>
            <a:t>2. Revisión de todas las </a:t>
          </a:r>
          <a:r>
            <a:rPr lang="es-ES" altLang="en-US" sz="1800" b="1" kern="1200" dirty="0">
              <a:solidFill>
                <a:srgbClr val="03F0C2"/>
              </a:solidFill>
            </a:rPr>
            <a:t>enfermedades/ condiciones</a:t>
          </a:r>
        </a:p>
      </dsp:txBody>
      <dsp:txXfrm>
        <a:off x="2919769" y="1273592"/>
        <a:ext cx="2557470" cy="1177111"/>
      </dsp:txXfrm>
    </dsp:sp>
    <dsp:sp modelId="{4CB62057-6345-4E5D-8FB3-35FEB697EF4A}">
      <dsp:nvSpPr>
        <dsp:cNvPr id="0" name=""/>
        <dsp:cNvSpPr/>
      </dsp:nvSpPr>
      <dsp:spPr>
        <a:xfrm>
          <a:off x="2930664" y="2443873"/>
          <a:ext cx="2557470" cy="28534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ctr" anchorCtr="0">
          <a:noAutofit/>
        </a:bodyPr>
        <a:lstStyle/>
        <a:p>
          <a:pPr marL="171450" lvl="1" indent="-171450" algn="l" defTabSz="800100">
            <a:lnSpc>
              <a:spcPct val="90000"/>
            </a:lnSpc>
            <a:spcBef>
              <a:spcPct val="0"/>
            </a:spcBef>
            <a:spcAft>
              <a:spcPct val="15000"/>
            </a:spcAft>
            <a:buChar char="•"/>
          </a:pPr>
          <a:r>
            <a:rPr lang="es-ES" altLang="en-US" sz="1800" kern="1200">
              <a:solidFill>
                <a:schemeClr val="tx1"/>
              </a:solidFill>
            </a:rPr>
            <a:t>2.1 Trayectoria de la enfermedad</a:t>
          </a:r>
          <a:endParaRPr lang="es-ES" altLang="en-US" sz="1800" kern="1200" dirty="0">
            <a:solidFill>
              <a:schemeClr val="tx1"/>
            </a:solidFill>
          </a:endParaRPr>
        </a:p>
        <a:p>
          <a:pPr marL="171450" lvl="1" indent="-171450" algn="l" defTabSz="800100">
            <a:lnSpc>
              <a:spcPct val="90000"/>
            </a:lnSpc>
            <a:spcBef>
              <a:spcPct val="0"/>
            </a:spcBef>
            <a:spcAft>
              <a:spcPct val="15000"/>
            </a:spcAft>
            <a:buChar char="•"/>
          </a:pPr>
          <a:r>
            <a:rPr lang="es-ES" altLang="en-US" sz="1800" kern="1200">
              <a:solidFill>
                <a:schemeClr val="tx1"/>
              </a:solidFill>
            </a:rPr>
            <a:t>2.2 Riesgo identificado</a:t>
          </a:r>
          <a:endParaRPr lang="es-ES" altLang="en-US" sz="1800" kern="1200" dirty="0">
            <a:solidFill>
              <a:schemeClr val="tx1"/>
            </a:solidFill>
          </a:endParaRPr>
        </a:p>
      </dsp:txBody>
      <dsp:txXfrm>
        <a:off x="2930664" y="2443873"/>
        <a:ext cx="2557470" cy="2853427"/>
      </dsp:txXfrm>
    </dsp:sp>
    <dsp:sp modelId="{6F2C670C-6967-430C-9D8B-6932B1BD4A90}">
      <dsp:nvSpPr>
        <dsp:cNvPr id="0" name=""/>
        <dsp:cNvSpPr/>
      </dsp:nvSpPr>
      <dsp:spPr>
        <a:xfrm>
          <a:off x="5835285" y="1267723"/>
          <a:ext cx="2557470" cy="1200589"/>
        </a:xfrm>
        <a:prstGeom prst="rect">
          <a:avLst/>
        </a:prstGeom>
        <a:solidFill>
          <a:srgbClr val="002060"/>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altLang="en-US" sz="1800" kern="1200" dirty="0">
              <a:solidFill>
                <a:prstClr val="white"/>
              </a:solidFill>
              <a:latin typeface="Calibri"/>
              <a:ea typeface="+mn-ea"/>
              <a:cs typeface="+mn-cs"/>
            </a:rPr>
            <a:t>3. Revisión de todos los </a:t>
          </a:r>
          <a:r>
            <a:rPr lang="es-ES" altLang="en-US" sz="1800" b="1" kern="1200" dirty="0">
              <a:solidFill>
                <a:srgbClr val="03F0C2"/>
              </a:solidFill>
              <a:latin typeface="Calibri"/>
              <a:ea typeface="+mn-ea"/>
              <a:cs typeface="+mn-cs"/>
            </a:rPr>
            <a:t>tratamientos</a:t>
          </a:r>
        </a:p>
      </dsp:txBody>
      <dsp:txXfrm>
        <a:off x="5835285" y="1267723"/>
        <a:ext cx="2557470" cy="1200589"/>
      </dsp:txXfrm>
    </dsp:sp>
    <dsp:sp modelId="{C42F5756-EBEE-4EAD-BA83-2A9255C1B1A2}">
      <dsp:nvSpPr>
        <dsp:cNvPr id="0" name=""/>
        <dsp:cNvSpPr/>
      </dsp:nvSpPr>
      <dsp:spPr>
        <a:xfrm>
          <a:off x="5846180" y="2465465"/>
          <a:ext cx="2557470" cy="28534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ctr" anchorCtr="0">
          <a:noAutofit/>
        </a:bodyPr>
        <a:lstStyle/>
        <a:p>
          <a:pPr marL="171450" lvl="1" indent="-171450" algn="l" defTabSz="800100">
            <a:lnSpc>
              <a:spcPct val="90000"/>
            </a:lnSpc>
            <a:spcBef>
              <a:spcPct val="0"/>
            </a:spcBef>
            <a:spcAft>
              <a:spcPct val="15000"/>
            </a:spcAft>
            <a:buChar char="•"/>
          </a:pPr>
          <a:r>
            <a:rPr lang="es-ES" altLang="en-US" sz="1800" kern="1200">
              <a:solidFill>
                <a:schemeClr val="tx1"/>
              </a:solidFill>
            </a:rPr>
            <a:t>3.1 Tratamiento no farmacológico, como ejercicio o control dietético</a:t>
          </a:r>
          <a:endParaRPr lang="es-ES" altLang="en-US" sz="1800" kern="1200" dirty="0">
            <a:solidFill>
              <a:schemeClr val="tx1"/>
            </a:solidFill>
          </a:endParaRPr>
        </a:p>
        <a:p>
          <a:pPr marL="171450" lvl="1" indent="-171450" algn="l" defTabSz="800100">
            <a:lnSpc>
              <a:spcPct val="90000"/>
            </a:lnSpc>
            <a:spcBef>
              <a:spcPct val="0"/>
            </a:spcBef>
            <a:spcAft>
              <a:spcPct val="15000"/>
            </a:spcAft>
            <a:buChar char="•"/>
          </a:pPr>
          <a:r>
            <a:rPr lang="es-ES" altLang="en-US" sz="1800" kern="1200">
              <a:solidFill>
                <a:schemeClr val="tx1"/>
              </a:solidFill>
            </a:rPr>
            <a:t>3.2 Tratamiento farmacológico, incluyendo OTC y medicina herbal, complementaria y alternativa</a:t>
          </a:r>
          <a:endParaRPr lang="es-ES" altLang="en-US" sz="1800" kern="1200" dirty="0">
            <a:solidFill>
              <a:schemeClr val="tx1"/>
            </a:solidFill>
          </a:endParaRPr>
        </a:p>
      </dsp:txBody>
      <dsp:txXfrm>
        <a:off x="5846180" y="2465465"/>
        <a:ext cx="2557470" cy="2853427"/>
      </dsp:txXfrm>
    </dsp:sp>
    <dsp:sp modelId="{76DFA1F8-0706-4D61-84BA-6CA2ADB54379}">
      <dsp:nvSpPr>
        <dsp:cNvPr id="0" name=""/>
        <dsp:cNvSpPr/>
      </dsp:nvSpPr>
      <dsp:spPr>
        <a:xfrm>
          <a:off x="8750802" y="1273164"/>
          <a:ext cx="2557470" cy="1178823"/>
        </a:xfrm>
        <a:prstGeom prst="rect">
          <a:avLst/>
        </a:prstGeom>
        <a:solidFill>
          <a:srgbClr val="002060"/>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altLang="en-US" sz="1800" kern="1200" dirty="0">
              <a:solidFill>
                <a:schemeClr val="bg1"/>
              </a:solidFill>
            </a:rPr>
            <a:t>4. Revisar las </a:t>
          </a:r>
          <a:r>
            <a:rPr lang="es-ES" altLang="en-US" sz="1800" b="1" kern="1200" dirty="0">
              <a:solidFill>
                <a:srgbClr val="03F0C2"/>
              </a:solidFill>
            </a:rPr>
            <a:t>guías de práctica clínica </a:t>
          </a:r>
          <a:r>
            <a:rPr lang="es-ES" altLang="en-US" sz="1800" kern="1200" dirty="0">
              <a:solidFill>
                <a:schemeClr val="bg1"/>
              </a:solidFill>
            </a:rPr>
            <a:t>y evaluar las interacciones</a:t>
          </a:r>
        </a:p>
      </dsp:txBody>
      <dsp:txXfrm>
        <a:off x="8750802" y="1273164"/>
        <a:ext cx="2557470" cy="1178823"/>
      </dsp:txXfrm>
    </dsp:sp>
    <dsp:sp modelId="{DFB8811E-6AC6-4316-A6DA-8A1664573B66}">
      <dsp:nvSpPr>
        <dsp:cNvPr id="0" name=""/>
        <dsp:cNvSpPr/>
      </dsp:nvSpPr>
      <dsp:spPr>
        <a:xfrm>
          <a:off x="8750802" y="2465673"/>
          <a:ext cx="2557470" cy="28534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ctr" anchorCtr="0">
          <a:noAutofit/>
        </a:bodyPr>
        <a:lstStyle/>
        <a:p>
          <a:pPr marL="171450" lvl="1" indent="-171450" algn="l" defTabSz="800100">
            <a:lnSpc>
              <a:spcPct val="90000"/>
            </a:lnSpc>
            <a:spcBef>
              <a:spcPct val="0"/>
            </a:spcBef>
            <a:spcAft>
              <a:spcPct val="15000"/>
            </a:spcAft>
            <a:buChar char="•"/>
          </a:pPr>
          <a:r>
            <a:rPr lang="es-ES" altLang="en-US" sz="1800" kern="1200" dirty="0">
              <a:solidFill>
                <a:schemeClr val="tx1"/>
              </a:solidFill>
            </a:rPr>
            <a:t>4.1 Interacción enfermedad -enfermedad</a:t>
          </a:r>
        </a:p>
        <a:p>
          <a:pPr marL="171450" lvl="1" indent="-171450" algn="l" defTabSz="800100">
            <a:lnSpc>
              <a:spcPct val="90000"/>
            </a:lnSpc>
            <a:spcBef>
              <a:spcPct val="0"/>
            </a:spcBef>
            <a:spcAft>
              <a:spcPct val="15000"/>
            </a:spcAft>
            <a:buChar char="•"/>
          </a:pPr>
          <a:r>
            <a:rPr lang="es-ES" altLang="en-US" sz="1800" kern="1200" dirty="0">
              <a:solidFill>
                <a:schemeClr val="tx1"/>
              </a:solidFill>
            </a:rPr>
            <a:t>4.2 Interacción enfermedad -tratamiento</a:t>
          </a:r>
        </a:p>
        <a:p>
          <a:pPr marL="171450" lvl="1" indent="-171450" algn="l" defTabSz="800100">
            <a:lnSpc>
              <a:spcPct val="90000"/>
            </a:lnSpc>
            <a:spcBef>
              <a:spcPct val="0"/>
            </a:spcBef>
            <a:spcAft>
              <a:spcPct val="15000"/>
            </a:spcAft>
            <a:buChar char="•"/>
          </a:pPr>
          <a:r>
            <a:rPr lang="es-ES" altLang="en-US" sz="1800" kern="1200" dirty="0">
              <a:solidFill>
                <a:schemeClr val="tx1"/>
              </a:solidFill>
            </a:rPr>
            <a:t>4.3 Interacción tratamiento -tratamiento</a:t>
          </a:r>
        </a:p>
      </dsp:txBody>
      <dsp:txXfrm>
        <a:off x="8750802" y="2465673"/>
        <a:ext cx="2557470" cy="28534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D47FC-01E8-4EE9-914A-52771790831F}">
      <dsp:nvSpPr>
        <dsp:cNvPr id="0" name=""/>
        <dsp:cNvSpPr/>
      </dsp:nvSpPr>
      <dsp:spPr>
        <a:xfrm>
          <a:off x="7" y="1101186"/>
          <a:ext cx="2557470" cy="954942"/>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S" altLang="en-US" sz="1600" kern="1200" dirty="0">
              <a:solidFill>
                <a:schemeClr val="bg1"/>
              </a:solidFill>
            </a:rPr>
            <a:t>5. Comprender el </a:t>
          </a:r>
          <a:r>
            <a:rPr lang="es-ES" altLang="en-US" sz="1600" b="1" kern="1200" dirty="0">
              <a:solidFill>
                <a:srgbClr val="03F0C2"/>
              </a:solidFill>
            </a:rPr>
            <a:t>contexto y las preocupaciones </a:t>
          </a:r>
          <a:r>
            <a:rPr lang="es-ES" altLang="en-US" sz="1600" kern="1200" dirty="0">
              <a:solidFill>
                <a:schemeClr val="bg1"/>
              </a:solidFill>
            </a:rPr>
            <a:t>del paciente</a:t>
          </a:r>
        </a:p>
      </dsp:txBody>
      <dsp:txXfrm>
        <a:off x="7" y="1101186"/>
        <a:ext cx="2557470" cy="954942"/>
      </dsp:txXfrm>
    </dsp:sp>
    <dsp:sp modelId="{224F6C9C-9F1E-4318-984C-AB3514BBE59D}">
      <dsp:nvSpPr>
        <dsp:cNvPr id="0" name=""/>
        <dsp:cNvSpPr/>
      </dsp:nvSpPr>
      <dsp:spPr>
        <a:xfrm>
          <a:off x="4253" y="2059199"/>
          <a:ext cx="2557470" cy="31849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171450" lvl="1" indent="-171450" algn="l" defTabSz="711200">
            <a:lnSpc>
              <a:spcPct val="90000"/>
            </a:lnSpc>
            <a:spcBef>
              <a:spcPct val="0"/>
            </a:spcBef>
            <a:spcAft>
              <a:spcPct val="15000"/>
            </a:spcAft>
            <a:buChar char="•"/>
          </a:pPr>
          <a:r>
            <a:rPr lang="es-ES" altLang="en-US" sz="1600" kern="1200" dirty="0">
              <a:solidFill>
                <a:schemeClr val="tx1"/>
              </a:solidFill>
            </a:rPr>
            <a:t>5.1 Antecedentes del paciente, como profesión, estado civil familia/amistades y creencias espirituales</a:t>
          </a:r>
        </a:p>
        <a:p>
          <a:pPr marL="171450" lvl="1" indent="-171450" algn="l" defTabSz="711200">
            <a:lnSpc>
              <a:spcPct val="90000"/>
            </a:lnSpc>
            <a:spcBef>
              <a:spcPct val="0"/>
            </a:spcBef>
            <a:spcAft>
              <a:spcPct val="15000"/>
            </a:spcAft>
            <a:buChar char="•"/>
          </a:pPr>
          <a:r>
            <a:rPr lang="es-ES" altLang="en-US" sz="1600" kern="1200" dirty="0">
              <a:solidFill>
                <a:schemeClr val="tx1"/>
              </a:solidFill>
            </a:rPr>
            <a:t>5.2 La perspectiva del paciente sobre las enfermedades, incluyendo idea sentimiento, función y expectativas</a:t>
          </a:r>
        </a:p>
      </dsp:txBody>
      <dsp:txXfrm>
        <a:off x="4253" y="2059199"/>
        <a:ext cx="2557470" cy="3184974"/>
      </dsp:txXfrm>
    </dsp:sp>
    <dsp:sp modelId="{0D34A5C6-65E5-4F59-B457-7C9055F0218B}">
      <dsp:nvSpPr>
        <dsp:cNvPr id="0" name=""/>
        <dsp:cNvSpPr/>
      </dsp:nvSpPr>
      <dsp:spPr>
        <a:xfrm>
          <a:off x="2919769" y="1083882"/>
          <a:ext cx="2557470" cy="973815"/>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S" altLang="en-US" sz="1600" kern="1200" dirty="0">
              <a:solidFill>
                <a:schemeClr val="bg1"/>
              </a:solidFill>
            </a:rPr>
            <a:t>6. Encontrar puntos en </a:t>
          </a:r>
          <a:r>
            <a:rPr lang="es-ES" altLang="en-US" sz="1600" b="1" kern="1200" dirty="0">
              <a:solidFill>
                <a:srgbClr val="03F0C2"/>
              </a:solidFill>
            </a:rPr>
            <a:t>común</a:t>
          </a:r>
        </a:p>
      </dsp:txBody>
      <dsp:txXfrm>
        <a:off x="2919769" y="1083882"/>
        <a:ext cx="2557470" cy="973815"/>
      </dsp:txXfrm>
    </dsp:sp>
    <dsp:sp modelId="{1B78717F-B199-43D7-A75E-69A651C9C82B}">
      <dsp:nvSpPr>
        <dsp:cNvPr id="0" name=""/>
        <dsp:cNvSpPr/>
      </dsp:nvSpPr>
      <dsp:spPr>
        <a:xfrm>
          <a:off x="2919769" y="2063917"/>
          <a:ext cx="2557470" cy="31849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171450" lvl="1" indent="-171450" algn="l" defTabSz="711200">
            <a:lnSpc>
              <a:spcPct val="90000"/>
            </a:lnSpc>
            <a:spcBef>
              <a:spcPct val="0"/>
            </a:spcBef>
            <a:spcAft>
              <a:spcPct val="15000"/>
            </a:spcAft>
            <a:buChar char="•"/>
          </a:pPr>
          <a:r>
            <a:rPr lang="es-ES" altLang="en-US" sz="1600" kern="1200">
              <a:solidFill>
                <a:schemeClr val="tx1"/>
              </a:solidFill>
            </a:rPr>
            <a:t>6.1 Identificar el objetivo del paciente</a:t>
          </a:r>
          <a:endParaRPr lang="es-ES" altLang="en-US" sz="1600" kern="1200" dirty="0">
            <a:solidFill>
              <a:schemeClr val="tx1"/>
            </a:solidFill>
          </a:endParaRPr>
        </a:p>
        <a:p>
          <a:pPr marL="171450" lvl="1" indent="-171450" algn="l" defTabSz="711200">
            <a:lnSpc>
              <a:spcPct val="90000"/>
            </a:lnSpc>
            <a:spcBef>
              <a:spcPct val="0"/>
            </a:spcBef>
            <a:spcAft>
              <a:spcPct val="15000"/>
            </a:spcAft>
            <a:buChar char="•"/>
          </a:pPr>
          <a:r>
            <a:rPr lang="es-ES" altLang="en-US" sz="1600" kern="1200">
              <a:solidFill>
                <a:schemeClr val="tx1"/>
              </a:solidFill>
            </a:rPr>
            <a:t>6.2 Priorizar los problemas (teniendo en cuenta la importancia y urgencia de las afecciones del paciente)</a:t>
          </a:r>
          <a:endParaRPr lang="es-ES" altLang="en-US" sz="1600" kern="1200" dirty="0">
            <a:solidFill>
              <a:schemeClr val="tx1"/>
            </a:solidFill>
          </a:endParaRPr>
        </a:p>
        <a:p>
          <a:pPr marL="171450" lvl="1" indent="-171450" algn="l" defTabSz="711200">
            <a:lnSpc>
              <a:spcPct val="90000"/>
            </a:lnSpc>
            <a:spcBef>
              <a:spcPct val="0"/>
            </a:spcBef>
            <a:spcAft>
              <a:spcPct val="15000"/>
            </a:spcAft>
            <a:buChar char="•"/>
          </a:pPr>
          <a:r>
            <a:rPr lang="es-ES" altLang="en-US" sz="1600" kern="1200">
              <a:solidFill>
                <a:schemeClr val="tx1"/>
              </a:solidFill>
            </a:rPr>
            <a:t>6.3 Toma de decisiones informada: hablar de elección, hablar de opciones, hablar de decisiones</a:t>
          </a:r>
          <a:endParaRPr lang="es-ES" altLang="en-US" sz="1600" kern="1200" dirty="0">
            <a:solidFill>
              <a:schemeClr val="tx1"/>
            </a:solidFill>
          </a:endParaRPr>
        </a:p>
      </dsp:txBody>
      <dsp:txXfrm>
        <a:off x="2919769" y="2063917"/>
        <a:ext cx="2557470" cy="3184974"/>
      </dsp:txXfrm>
    </dsp:sp>
    <dsp:sp modelId="{23F2EBB8-B896-4D07-B304-3A6D073521C4}">
      <dsp:nvSpPr>
        <dsp:cNvPr id="0" name=""/>
        <dsp:cNvSpPr/>
      </dsp:nvSpPr>
      <dsp:spPr>
        <a:xfrm>
          <a:off x="5835285" y="1072600"/>
          <a:ext cx="2557470" cy="1022988"/>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S" altLang="en-US" sz="1600" kern="1200" dirty="0">
              <a:solidFill>
                <a:schemeClr val="bg1"/>
              </a:solidFill>
            </a:rPr>
            <a:t>7. Establecer un </a:t>
          </a:r>
          <a:r>
            <a:rPr lang="es-ES" altLang="en-US" sz="1600" b="1" kern="1200" dirty="0">
              <a:solidFill>
                <a:srgbClr val="03F0C2"/>
              </a:solidFill>
            </a:rPr>
            <a:t>plan de cuidados</a:t>
          </a:r>
          <a:r>
            <a:rPr lang="es-ES" altLang="en-US" sz="1600" b="1" kern="1200" dirty="0">
              <a:solidFill>
                <a:srgbClr val="002060"/>
              </a:solidFill>
            </a:rPr>
            <a:t>         </a:t>
          </a:r>
          <a:r>
            <a:rPr lang="es-ES" altLang="en-US" sz="1600" kern="1200" dirty="0">
              <a:solidFill>
                <a:schemeClr val="bg1"/>
              </a:solidFill>
            </a:rPr>
            <a:t>individualizado</a:t>
          </a:r>
        </a:p>
      </dsp:txBody>
      <dsp:txXfrm>
        <a:off x="5835285" y="1072600"/>
        <a:ext cx="2557470" cy="1022988"/>
      </dsp:txXfrm>
    </dsp:sp>
    <dsp:sp modelId="{3BFCA393-A67F-435B-A5F4-F94DC40BB8C1}">
      <dsp:nvSpPr>
        <dsp:cNvPr id="0" name=""/>
        <dsp:cNvSpPr/>
      </dsp:nvSpPr>
      <dsp:spPr>
        <a:xfrm>
          <a:off x="5835285" y="2076210"/>
          <a:ext cx="2557470" cy="31849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171450" lvl="1" indent="-171450" algn="l" defTabSz="711200">
            <a:lnSpc>
              <a:spcPct val="90000"/>
            </a:lnSpc>
            <a:spcBef>
              <a:spcPct val="0"/>
            </a:spcBef>
            <a:spcAft>
              <a:spcPct val="15000"/>
            </a:spcAft>
            <a:buChar char="•"/>
          </a:pPr>
          <a:r>
            <a:rPr lang="es-ES" altLang="en-US" sz="1600" kern="1200">
              <a:solidFill>
                <a:schemeClr val="tx1"/>
              </a:solidFill>
            </a:rPr>
            <a:t>7.1 Establecer objetivos de tratamiento y un plan de cuidados realistas</a:t>
          </a:r>
          <a:endParaRPr lang="es-ES" altLang="en-US" sz="1600" kern="1200" dirty="0">
            <a:solidFill>
              <a:schemeClr val="tx1"/>
            </a:solidFill>
          </a:endParaRPr>
        </a:p>
        <a:p>
          <a:pPr marL="171450" lvl="1" indent="-171450" algn="l" defTabSz="711200">
            <a:lnSpc>
              <a:spcPct val="90000"/>
            </a:lnSpc>
            <a:spcBef>
              <a:spcPct val="0"/>
            </a:spcBef>
            <a:spcAft>
              <a:spcPct val="15000"/>
            </a:spcAft>
            <a:buChar char="•"/>
          </a:pPr>
          <a:r>
            <a:rPr lang="es-ES" altLang="en-US" sz="1600" kern="1200">
              <a:solidFill>
                <a:schemeClr val="tx1"/>
              </a:solidFill>
            </a:rPr>
            <a:t>7.2 Fomentar la autogestión</a:t>
          </a:r>
          <a:endParaRPr lang="es-ES" altLang="en-US" sz="1600" kern="1200" dirty="0">
            <a:solidFill>
              <a:schemeClr val="tx1"/>
            </a:solidFill>
          </a:endParaRPr>
        </a:p>
        <a:p>
          <a:pPr marL="171450" lvl="1" indent="-171450" algn="l" defTabSz="711200">
            <a:lnSpc>
              <a:spcPct val="90000"/>
            </a:lnSpc>
            <a:spcBef>
              <a:spcPct val="0"/>
            </a:spcBef>
            <a:spcAft>
              <a:spcPct val="15000"/>
            </a:spcAft>
            <a:buChar char="•"/>
          </a:pPr>
          <a:r>
            <a:rPr lang="es-ES" altLang="en-US" sz="1600" kern="1200" dirty="0">
              <a:solidFill>
                <a:schemeClr val="tx1"/>
              </a:solidFill>
            </a:rPr>
            <a:t>7.3 Recursos, como equipos multidisciplinares, familias, comunidades y sistemas de apoyo</a:t>
          </a:r>
        </a:p>
      </dsp:txBody>
      <dsp:txXfrm>
        <a:off x="5835285" y="2076210"/>
        <a:ext cx="2557470" cy="3184974"/>
      </dsp:txXfrm>
    </dsp:sp>
    <dsp:sp modelId="{9909CD44-A539-4401-AE96-9B02C562DCC4}">
      <dsp:nvSpPr>
        <dsp:cNvPr id="0" name=""/>
        <dsp:cNvSpPr/>
      </dsp:nvSpPr>
      <dsp:spPr>
        <a:xfrm>
          <a:off x="8755047" y="1079179"/>
          <a:ext cx="2557470" cy="1007305"/>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S" altLang="en-US" sz="1600" kern="1200" dirty="0">
              <a:solidFill>
                <a:schemeClr val="bg1"/>
              </a:solidFill>
            </a:rPr>
            <a:t>8. </a:t>
          </a:r>
          <a:r>
            <a:rPr lang="es-ES" altLang="en-US" sz="1600" b="1" kern="1200" dirty="0">
              <a:solidFill>
                <a:srgbClr val="03F0C2"/>
              </a:solidFill>
            </a:rPr>
            <a:t>Continuidad</a:t>
          </a:r>
          <a:r>
            <a:rPr lang="es-ES" altLang="en-US" sz="1600" kern="1200" dirty="0">
              <a:solidFill>
                <a:srgbClr val="03F0C2"/>
              </a:solidFill>
            </a:rPr>
            <a:t> </a:t>
          </a:r>
          <a:r>
            <a:rPr lang="es-ES" altLang="en-US" sz="1600" kern="1200" dirty="0">
              <a:solidFill>
                <a:schemeClr val="bg1"/>
              </a:solidFill>
            </a:rPr>
            <a:t>de los cuidados y visitas de seguimiento</a:t>
          </a:r>
        </a:p>
      </dsp:txBody>
      <dsp:txXfrm>
        <a:off x="8755047" y="1079179"/>
        <a:ext cx="2557470" cy="1007305"/>
      </dsp:txXfrm>
    </dsp:sp>
    <dsp:sp modelId="{D3D72555-41EE-48FA-84DF-A52DD95D3C20}">
      <dsp:nvSpPr>
        <dsp:cNvPr id="0" name=""/>
        <dsp:cNvSpPr/>
      </dsp:nvSpPr>
      <dsp:spPr>
        <a:xfrm>
          <a:off x="8750802" y="2039516"/>
          <a:ext cx="2557470" cy="32286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171450" lvl="1" indent="-171450" algn="l" defTabSz="711200">
            <a:lnSpc>
              <a:spcPct val="90000"/>
            </a:lnSpc>
            <a:spcBef>
              <a:spcPct val="0"/>
            </a:spcBef>
            <a:spcAft>
              <a:spcPct val="15000"/>
            </a:spcAft>
            <a:buChar char="•"/>
          </a:pPr>
          <a:r>
            <a:rPr lang="es-ES" altLang="en-US" sz="1600" kern="1200" dirty="0">
              <a:solidFill>
                <a:schemeClr val="tx1"/>
              </a:solidFill>
            </a:rPr>
            <a:t>8.1 Programar el seguimiento</a:t>
          </a:r>
        </a:p>
        <a:p>
          <a:pPr marL="171450" lvl="1" indent="-171450" algn="l" defTabSz="711200">
            <a:lnSpc>
              <a:spcPct val="90000"/>
            </a:lnSpc>
            <a:spcBef>
              <a:spcPct val="0"/>
            </a:spcBef>
            <a:spcAft>
              <a:spcPct val="15000"/>
            </a:spcAft>
            <a:buChar char="•"/>
          </a:pPr>
          <a:r>
            <a:rPr lang="es-ES" altLang="en-US" sz="1600" kern="1200" dirty="0">
              <a:solidFill>
                <a:schemeClr val="tx1"/>
              </a:solidFill>
            </a:rPr>
            <a:t>8.2 Revisar los objetivos del paciente, como el comportamiento y los comportamiento y los resultados clínicos, y proporcionar el apoyo necesario</a:t>
          </a:r>
        </a:p>
      </dsp:txBody>
      <dsp:txXfrm>
        <a:off x="8750802" y="2039516"/>
        <a:ext cx="2557470" cy="3228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D73D-D175-4D66-94D5-07D3A8F63BCE}">
      <dsp:nvSpPr>
        <dsp:cNvPr id="0" name=""/>
        <dsp:cNvSpPr/>
      </dsp:nvSpPr>
      <dsp:spPr>
        <a:xfrm>
          <a:off x="9072622" y="3219993"/>
          <a:ext cx="2715235" cy="2715374"/>
        </a:xfrm>
        <a:prstGeom prst="ellipse">
          <a:avLst/>
        </a:prstGeom>
        <a:solidFill>
          <a:srgbClr val="00275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F32169-DBF3-4D36-8E96-3242BD50833F}">
      <dsp:nvSpPr>
        <dsp:cNvPr id="0" name=""/>
        <dsp:cNvSpPr/>
      </dsp:nvSpPr>
      <dsp:spPr>
        <a:xfrm>
          <a:off x="9163441" y="3310521"/>
          <a:ext cx="2534763" cy="2534317"/>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altLang="en-US" sz="1500" kern="1200" dirty="0">
              <a:latin typeface="Arial" panose="020B0604020202020204" pitchFamily="34" charset="0"/>
              <a:cs typeface="Arial" panose="020B0604020202020204" pitchFamily="34" charset="0"/>
            </a:rPr>
            <a:t>Incorporar a           los sistemas informáticos la identificación de los medicamentos o de las condiciones del paciente que lo hacen candidato a </a:t>
          </a:r>
          <a:r>
            <a:rPr lang="es-ES" altLang="en-US" sz="1500" kern="1200" dirty="0" err="1">
              <a:latin typeface="Arial" panose="020B0604020202020204" pitchFamily="34" charset="0"/>
              <a:cs typeface="Arial" panose="020B0604020202020204" pitchFamily="34" charset="0"/>
            </a:rPr>
            <a:t>deprescripción</a:t>
          </a:r>
          <a:r>
            <a:rPr lang="es-ES" altLang="en-US" sz="1500" kern="1200" dirty="0">
              <a:latin typeface="Arial" panose="020B0604020202020204" pitchFamily="34" charset="0"/>
              <a:cs typeface="Arial" panose="020B0604020202020204" pitchFamily="34" charset="0"/>
            </a:rPr>
            <a:t>. </a:t>
          </a:r>
        </a:p>
      </dsp:txBody>
      <dsp:txXfrm>
        <a:off x="9525550" y="3672635"/>
        <a:ext cx="1810545" cy="1810090"/>
      </dsp:txXfrm>
    </dsp:sp>
    <dsp:sp modelId="{34F38B6C-8533-4EAE-89C2-EE13B4053AF0}">
      <dsp:nvSpPr>
        <dsp:cNvPr id="0" name=""/>
        <dsp:cNvSpPr/>
      </dsp:nvSpPr>
      <dsp:spPr>
        <a:xfrm rot="2700000">
          <a:off x="6254903" y="3219802"/>
          <a:ext cx="2715280" cy="2715280"/>
        </a:xfrm>
        <a:prstGeom prst="teardrop">
          <a:avLst>
            <a:gd name="adj" fmla="val 100000"/>
          </a:avLst>
        </a:prstGeom>
        <a:solidFill>
          <a:srgbClr val="00275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D4C246D-7645-4888-ADEC-85109E2174BB}">
      <dsp:nvSpPr>
        <dsp:cNvPr id="0" name=""/>
        <dsp:cNvSpPr/>
      </dsp:nvSpPr>
      <dsp:spPr>
        <a:xfrm>
          <a:off x="6357387" y="3310521"/>
          <a:ext cx="2534763" cy="253431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altLang="en-US" sz="1600" kern="1200" dirty="0">
              <a:latin typeface="Arial" panose="020B0604020202020204" pitchFamily="34" charset="0"/>
              <a:cs typeface="Arial" panose="020B0604020202020204" pitchFamily="34" charset="0"/>
            </a:rPr>
            <a:t>Desarrollar sistemas de información de salud que faciliten la comunicación entre los especialistas, el paciente y el profesional a cargo.</a:t>
          </a:r>
        </a:p>
      </dsp:txBody>
      <dsp:txXfrm>
        <a:off x="6719496" y="3672635"/>
        <a:ext cx="1810545" cy="1810090"/>
      </dsp:txXfrm>
    </dsp:sp>
    <dsp:sp modelId="{4C0861CD-E3C3-4722-9ADE-E9683824E8CB}">
      <dsp:nvSpPr>
        <dsp:cNvPr id="0" name=""/>
        <dsp:cNvSpPr/>
      </dsp:nvSpPr>
      <dsp:spPr>
        <a:xfrm rot="2700000">
          <a:off x="3460492" y="3219802"/>
          <a:ext cx="2715280" cy="2715280"/>
        </a:xfrm>
        <a:prstGeom prst="teardrop">
          <a:avLst>
            <a:gd name="adj" fmla="val 100000"/>
          </a:avLst>
        </a:prstGeom>
        <a:solidFill>
          <a:srgbClr val="00275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2558317-4214-4237-9770-757113CE92A9}">
      <dsp:nvSpPr>
        <dsp:cNvPr id="0" name=""/>
        <dsp:cNvSpPr/>
      </dsp:nvSpPr>
      <dsp:spPr>
        <a:xfrm>
          <a:off x="3551333" y="3310521"/>
          <a:ext cx="2534763" cy="253431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altLang="en-US" sz="1600" kern="1200" dirty="0">
              <a:latin typeface="Arial" panose="020B0604020202020204" pitchFamily="34" charset="0"/>
              <a:cs typeface="Arial" panose="020B0604020202020204" pitchFamily="34" charset="0"/>
            </a:rPr>
            <a:t>Analizar en conjunto los objetivos del cuidado y las metas de cada una de las intervenciones farmacológicas.</a:t>
          </a:r>
        </a:p>
      </dsp:txBody>
      <dsp:txXfrm>
        <a:off x="3913442" y="3672635"/>
        <a:ext cx="1810545" cy="1810090"/>
      </dsp:txXfrm>
    </dsp:sp>
    <dsp:sp modelId="{DFC88FEB-71B2-46FC-A813-DE29A94D17E2}">
      <dsp:nvSpPr>
        <dsp:cNvPr id="0" name=""/>
        <dsp:cNvSpPr/>
      </dsp:nvSpPr>
      <dsp:spPr>
        <a:xfrm rot="2700000">
          <a:off x="654438" y="3219802"/>
          <a:ext cx="2715280" cy="2715280"/>
        </a:xfrm>
        <a:prstGeom prst="teardrop">
          <a:avLst>
            <a:gd name="adj" fmla="val 100000"/>
          </a:avLst>
        </a:prstGeom>
        <a:solidFill>
          <a:srgbClr val="00275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6572035-BF7B-48E2-A5FC-5152685DA31E}">
      <dsp:nvSpPr>
        <dsp:cNvPr id="0" name=""/>
        <dsp:cNvSpPr/>
      </dsp:nvSpPr>
      <dsp:spPr>
        <a:xfrm>
          <a:off x="745279" y="3310521"/>
          <a:ext cx="2534763" cy="253431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s-ES" altLang="en-US" sz="1600" kern="1200" dirty="0">
              <a:latin typeface="Arial" panose="020B0604020202020204" pitchFamily="34" charset="0"/>
              <a:cs typeface="Arial" panose="020B0604020202020204" pitchFamily="34" charset="0"/>
            </a:rPr>
            <a:t>Evaluar sistemáticamente a los pacientes para determinar su disposición a la </a:t>
          </a:r>
          <a:r>
            <a:rPr lang="es-ES" altLang="en-US" sz="1600" kern="1200" dirty="0" err="1">
              <a:latin typeface="Arial" panose="020B0604020202020204" pitchFamily="34" charset="0"/>
              <a:cs typeface="Arial" panose="020B0604020202020204" pitchFamily="34" charset="0"/>
            </a:rPr>
            <a:t>deprescripción</a:t>
          </a:r>
          <a:r>
            <a:rPr lang="es-ES" altLang="en-US" sz="1600" kern="1200" dirty="0">
              <a:latin typeface="Arial" panose="020B0604020202020204" pitchFamily="34" charset="0"/>
              <a:cs typeface="Arial" panose="020B0604020202020204" pitchFamily="34" charset="0"/>
            </a:rPr>
            <a:t>. </a:t>
          </a:r>
          <a:endParaRPr lang="en-US" sz="1600" kern="1200" dirty="0"/>
        </a:p>
      </dsp:txBody>
      <dsp:txXfrm>
        <a:off x="1107388" y="3672635"/>
        <a:ext cx="1810545" cy="18100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4C835-37C3-4B55-86AB-9222F040B3D3}">
      <dsp:nvSpPr>
        <dsp:cNvPr id="0" name=""/>
        <dsp:cNvSpPr/>
      </dsp:nvSpPr>
      <dsp:spPr>
        <a:xfrm>
          <a:off x="7830058" y="1473301"/>
          <a:ext cx="3415609" cy="3416241"/>
        </a:xfrm>
        <a:prstGeom prst="ellipse">
          <a:avLst/>
        </a:prstGeom>
        <a:solidFill>
          <a:srgbClr val="0027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1B37A4-E24A-4C5E-B049-429790A40C0A}">
      <dsp:nvSpPr>
        <dsp:cNvPr id="0" name=""/>
        <dsp:cNvSpPr/>
      </dsp:nvSpPr>
      <dsp:spPr>
        <a:xfrm>
          <a:off x="7943467" y="1587196"/>
          <a:ext cx="3188791" cy="318845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altLang="en-US" sz="1800" kern="1200">
              <a:latin typeface="Arial" panose="020B0604020202020204" pitchFamily="34" charset="0"/>
              <a:cs typeface="Arial" panose="020B0604020202020204" pitchFamily="34" charset="0"/>
            </a:rPr>
            <a:t>Desarrollar los estudios cualitativos, para comprender mejor las preferencias de los paciente</a:t>
          </a:r>
          <a:endParaRPr lang="es-ES" altLang="en-US" sz="1800" kern="1200" dirty="0">
            <a:latin typeface="Arial" panose="020B0604020202020204" pitchFamily="34" charset="0"/>
            <a:cs typeface="Arial" panose="020B0604020202020204" pitchFamily="34" charset="0"/>
          </a:endParaRPr>
        </a:p>
      </dsp:txBody>
      <dsp:txXfrm>
        <a:off x="8399326" y="2042775"/>
        <a:ext cx="2277072" cy="2277294"/>
      </dsp:txXfrm>
    </dsp:sp>
    <dsp:sp modelId="{09A9FE00-358E-4DEE-B5AD-1543CBE10B9B}">
      <dsp:nvSpPr>
        <dsp:cNvPr id="0" name=""/>
        <dsp:cNvSpPr/>
      </dsp:nvSpPr>
      <dsp:spPr>
        <a:xfrm rot="2700000">
          <a:off x="4304041" y="1477431"/>
          <a:ext cx="3407382" cy="3407382"/>
        </a:xfrm>
        <a:prstGeom prst="teardrop">
          <a:avLst>
            <a:gd name="adj" fmla="val 100000"/>
          </a:avLst>
        </a:prstGeom>
        <a:solidFill>
          <a:srgbClr val="0027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56B35-6398-4CE1-A1B0-B8383D17597F}">
      <dsp:nvSpPr>
        <dsp:cNvPr id="0" name=""/>
        <dsp:cNvSpPr/>
      </dsp:nvSpPr>
      <dsp:spPr>
        <a:xfrm>
          <a:off x="4413337" y="1587196"/>
          <a:ext cx="3188791" cy="318845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altLang="en-US" sz="1800" kern="1200">
              <a:latin typeface="Arial" panose="020B0604020202020204" pitchFamily="34" charset="0"/>
              <a:cs typeface="Arial" panose="020B0604020202020204" pitchFamily="34" charset="0"/>
            </a:rPr>
            <a:t>Es necesario fortalecer la evidencia sobre deprescripción, con investigaciones centradas en los objetivos del paciente y evaluadas según sus criterios </a:t>
          </a:r>
          <a:endParaRPr lang="es-ES" altLang="en-US" sz="1800" kern="1200" dirty="0">
            <a:latin typeface="Arial" panose="020B0604020202020204" pitchFamily="34" charset="0"/>
            <a:cs typeface="Arial" panose="020B0604020202020204" pitchFamily="34" charset="0"/>
          </a:endParaRPr>
        </a:p>
      </dsp:txBody>
      <dsp:txXfrm>
        <a:off x="4869196" y="2042775"/>
        <a:ext cx="2277072" cy="2277294"/>
      </dsp:txXfrm>
    </dsp:sp>
    <dsp:sp modelId="{FE33A7E0-AF43-43B4-AF4D-3FA0A7DBE822}">
      <dsp:nvSpPr>
        <dsp:cNvPr id="0" name=""/>
        <dsp:cNvSpPr/>
      </dsp:nvSpPr>
      <dsp:spPr>
        <a:xfrm rot="2700000">
          <a:off x="773911" y="1477431"/>
          <a:ext cx="3407382" cy="3407382"/>
        </a:xfrm>
        <a:prstGeom prst="teardrop">
          <a:avLst>
            <a:gd name="adj" fmla="val 100000"/>
          </a:avLst>
        </a:prstGeom>
        <a:solidFill>
          <a:srgbClr val="0027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D1504-53D1-4791-A3EB-AF5D11A443FB}">
      <dsp:nvSpPr>
        <dsp:cNvPr id="0" name=""/>
        <dsp:cNvSpPr/>
      </dsp:nvSpPr>
      <dsp:spPr>
        <a:xfrm>
          <a:off x="883206" y="1587196"/>
          <a:ext cx="3188791" cy="318845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s-ES" altLang="en-US" sz="1800" kern="1200" dirty="0">
              <a:latin typeface="Arial" panose="020B0604020202020204" pitchFamily="34" charset="0"/>
              <a:cs typeface="Arial" panose="020B0604020202020204" pitchFamily="34" charset="0"/>
            </a:rPr>
            <a:t>Constituir equipos interdisciplinarios para la </a:t>
          </a:r>
          <a:r>
            <a:rPr lang="es-ES" altLang="en-US" sz="1800" kern="1200" dirty="0" err="1">
              <a:latin typeface="Arial" panose="020B0604020202020204" pitchFamily="34" charset="0"/>
              <a:cs typeface="Arial" panose="020B0604020202020204" pitchFamily="34" charset="0"/>
            </a:rPr>
            <a:t>deprescripción</a:t>
          </a:r>
          <a:r>
            <a:rPr lang="es-ES" altLang="en-US" sz="1800" kern="1200" dirty="0">
              <a:latin typeface="Arial" panose="020B0604020202020204" pitchFamily="34" charset="0"/>
              <a:cs typeface="Arial" panose="020B0604020202020204" pitchFamily="34" charset="0"/>
            </a:rPr>
            <a:t>, en particular con farmacéuticos, y prever el modo de retribuir esta actividad.</a:t>
          </a:r>
          <a:endParaRPr lang="en-US" sz="1800" kern="1200" dirty="0"/>
        </a:p>
      </dsp:txBody>
      <dsp:txXfrm>
        <a:off x="1339066" y="2042775"/>
        <a:ext cx="2277072" cy="227729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1B1995A-A9CC-B74B-A291-C151C0EBF7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5D5E56AE-739B-2449-8DCF-48295C920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5CF30B-E776-3943-8618-A2E8577E1FE3}" type="datetimeFigureOut">
              <a:rPr lang="es-ES" smtClean="0"/>
              <a:t>14/06/2023</a:t>
            </a:fld>
            <a:endParaRPr lang="es-ES"/>
          </a:p>
        </p:txBody>
      </p:sp>
      <p:sp>
        <p:nvSpPr>
          <p:cNvPr id="4" name="Marcador de pie de página 3">
            <a:extLst>
              <a:ext uri="{FF2B5EF4-FFF2-40B4-BE49-F238E27FC236}">
                <a16:creationId xmlns:a16="http://schemas.microsoft.com/office/drawing/2014/main" id="{62F509A3-DEA5-854B-B255-2E996567B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3D5D4984-32B9-3645-9BF6-3114640ADF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D29097-0FC5-C544-9EE4-DBE717EA4B79}" type="slidenum">
              <a:rPr lang="es-ES" smtClean="0"/>
              <a:t>‹#›</a:t>
            </a:fld>
            <a:endParaRPr lang="es-ES"/>
          </a:p>
        </p:txBody>
      </p:sp>
    </p:spTree>
    <p:extLst>
      <p:ext uri="{BB962C8B-B14F-4D97-AF65-F5344CB8AC3E}">
        <p14:creationId xmlns:p14="http://schemas.microsoft.com/office/powerpoint/2010/main" val="3902566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415DB-9866-45C2-A810-3DE90B91D90E}" type="datetimeFigureOut">
              <a:rPr lang="es-ES" smtClean="0"/>
              <a:t>14/06/2023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0A094-A59F-4AD1-A627-B45B4457F7AC}" type="slidenum">
              <a:rPr lang="es-ES" smtClean="0"/>
              <a:t>‹#›</a:t>
            </a:fld>
            <a:endParaRPr lang="es-ES"/>
          </a:p>
        </p:txBody>
      </p:sp>
    </p:spTree>
    <p:extLst>
      <p:ext uri="{BB962C8B-B14F-4D97-AF65-F5344CB8AC3E}">
        <p14:creationId xmlns:p14="http://schemas.microsoft.com/office/powerpoint/2010/main" val="2706109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Marcador de imagen de diapositiva">
            <a:extLst>
              <a:ext uri="{FF2B5EF4-FFF2-40B4-BE49-F238E27FC236}">
                <a16:creationId xmlns:a16="http://schemas.microsoft.com/office/drawing/2014/main" id="{A144310D-7DCC-CE10-CC52-57FA74D647B4}"/>
              </a:ext>
            </a:extLst>
          </p:cNvPr>
          <p:cNvSpPr>
            <a:spLocks noGrp="1" noRot="1" noChangeAspect="1" noChangeArrowheads="1" noTextEdi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2 Marcador de notas">
            <a:extLst>
              <a:ext uri="{FF2B5EF4-FFF2-40B4-BE49-F238E27FC236}">
                <a16:creationId xmlns:a16="http://schemas.microsoft.com/office/drawing/2014/main" id="{795F1941-4495-C74D-25F5-D4912993CC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latin typeface="Arial" panose="020B0604020202020204" pitchFamily="34" charset="0"/>
              <a:cs typeface="Arial" panose="020B0604020202020204" pitchFamily="34" charset="0"/>
            </a:endParaRPr>
          </a:p>
        </p:txBody>
      </p:sp>
      <p:sp>
        <p:nvSpPr>
          <p:cNvPr id="12292" name="3 Marcador de número de diapositiva">
            <a:extLst>
              <a:ext uri="{FF2B5EF4-FFF2-40B4-BE49-F238E27FC236}">
                <a16:creationId xmlns:a16="http://schemas.microsoft.com/office/drawing/2014/main" id="{D697297A-2D5D-A32F-5053-B740CE0351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solidFill>
                  <a:schemeClr val="tx1"/>
                </a:solidFill>
                <a:latin typeface="Arial" panose="020B0604020202020204" pitchFamily="34" charset="0"/>
                <a:cs typeface="Arial" panose="020B0604020202020204" pitchFamily="34" charset="0"/>
              </a:defRPr>
            </a:lvl1pPr>
            <a:lvl2pPr marL="742950" indent="-285750" defTabSz="825500">
              <a:defRPr>
                <a:solidFill>
                  <a:schemeClr val="tx1"/>
                </a:solidFill>
                <a:latin typeface="Arial" panose="020B0604020202020204" pitchFamily="34" charset="0"/>
                <a:cs typeface="Arial" panose="020B0604020202020204" pitchFamily="34" charset="0"/>
              </a:defRPr>
            </a:lvl2pPr>
            <a:lvl3pPr marL="1143000" indent="-228600" defTabSz="825500">
              <a:defRPr>
                <a:solidFill>
                  <a:schemeClr val="tx1"/>
                </a:solidFill>
                <a:latin typeface="Arial" panose="020B0604020202020204" pitchFamily="34" charset="0"/>
                <a:cs typeface="Arial" panose="020B0604020202020204" pitchFamily="34" charset="0"/>
              </a:defRPr>
            </a:lvl3pPr>
            <a:lvl4pPr marL="1600200" indent="-228600" defTabSz="825500">
              <a:defRPr>
                <a:solidFill>
                  <a:schemeClr val="tx1"/>
                </a:solidFill>
                <a:latin typeface="Arial" panose="020B0604020202020204" pitchFamily="34" charset="0"/>
                <a:cs typeface="Arial" panose="020B0604020202020204" pitchFamily="34" charset="0"/>
              </a:defRPr>
            </a:lvl4pPr>
            <a:lvl5pPr marL="2057400" indent="-228600" defTabSz="82550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BCBAFF-5751-42A6-980D-E693639F9A9F}" type="slidenum">
              <a:rPr lang="en-GB" altLang="en-US" sz="1100">
                <a:solidFill>
                  <a:srgbClr val="000000"/>
                </a:solidFill>
              </a:rPr>
              <a:pPr/>
              <a:t>6</a:t>
            </a:fld>
            <a:endParaRPr lang="en-GB" altLang="en-US" sz="11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Marcador de imagen de diapositiva">
            <a:extLst>
              <a:ext uri="{FF2B5EF4-FFF2-40B4-BE49-F238E27FC236}">
                <a16:creationId xmlns:a16="http://schemas.microsoft.com/office/drawing/2014/main" id="{16309278-3497-CD39-C47D-D31F69FE2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2 Marcador de notas">
            <a:extLst>
              <a:ext uri="{FF2B5EF4-FFF2-40B4-BE49-F238E27FC236}">
                <a16:creationId xmlns:a16="http://schemas.microsoft.com/office/drawing/2014/main" id="{768D937C-16F8-244D-26DA-4C131AAAD0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a:p>
          <a:p>
            <a:pPr eaLnBrk="1" hangingPunct="1">
              <a:spcBef>
                <a:spcPct val="0"/>
              </a:spcBef>
            </a:pPr>
            <a:r>
              <a:rPr lang="es-ES" altLang="en-US"/>
              <a:t>Respuesta correcta la d.</a:t>
            </a:r>
          </a:p>
          <a:p>
            <a:pPr eaLnBrk="1" hangingPunct="1">
              <a:spcBef>
                <a:spcPct val="0"/>
              </a:spcBef>
            </a:pPr>
            <a:r>
              <a:rPr lang="es-ES" altLang="en-US"/>
              <a:t>Halli-Tierney AD, Scarbrough C, Carroll D. Polypharmacy: Evaluating Risks and Deprescribing. Am Fam Physician. 2019 Jul 1;100(1):32-38. PMID: 31259501.</a:t>
            </a:r>
          </a:p>
        </p:txBody>
      </p:sp>
      <p:sp>
        <p:nvSpPr>
          <p:cNvPr id="43012" name="3 Marcador de número de diapositiva">
            <a:extLst>
              <a:ext uri="{FF2B5EF4-FFF2-40B4-BE49-F238E27FC236}">
                <a16:creationId xmlns:a16="http://schemas.microsoft.com/office/drawing/2014/main" id="{0340771C-11E6-0F10-4A4E-113B606060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B106E5-FC5B-4A0A-9529-46D5D0324628}" type="slidenum">
              <a:rPr lang="es-ES" altLang="en-US"/>
              <a:pPr/>
              <a:t>27</a:t>
            </a:fld>
            <a:endParaRPr lang="es-E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4160680-8EFE-7454-8626-B8B56ADE2B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75BC0906-63F3-B475-1758-99235B020E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3C010B70-884B-3A0D-3BB2-53871CE526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9A1832-BBD8-4DEC-9724-E0B6387ECA3E}" type="slidenum">
              <a:rPr lang="es-ES" altLang="en-US"/>
              <a:pPr/>
              <a:t>30</a:t>
            </a:fld>
            <a:endParaRPr lang="es-E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a:extLst>
              <a:ext uri="{FF2B5EF4-FFF2-40B4-BE49-F238E27FC236}">
                <a16:creationId xmlns:a16="http://schemas.microsoft.com/office/drawing/2014/main" id="{75864A27-947F-0492-47DF-B7EB39C698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2 Marcador de notas">
            <a:extLst>
              <a:ext uri="{FF2B5EF4-FFF2-40B4-BE49-F238E27FC236}">
                <a16:creationId xmlns:a16="http://schemas.microsoft.com/office/drawing/2014/main" id="{36E9538F-8028-5235-ADC4-F32019BFF3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a:t>Respuesta correcta la D</a:t>
            </a:r>
          </a:p>
        </p:txBody>
      </p:sp>
      <p:sp>
        <p:nvSpPr>
          <p:cNvPr id="57348" name="3 Marcador de número de diapositiva">
            <a:extLst>
              <a:ext uri="{FF2B5EF4-FFF2-40B4-BE49-F238E27FC236}">
                <a16:creationId xmlns:a16="http://schemas.microsoft.com/office/drawing/2014/main" id="{639E92CE-94F6-65A4-5CAD-E1B0CB5ED4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608F9A-0C9D-4587-AC0D-72BDC2AD306A}" type="slidenum">
              <a:rPr lang="es-ES" altLang="en-US"/>
              <a:pPr/>
              <a:t>39</a:t>
            </a:fld>
            <a:endParaRPr lang="es-E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a:extLst>
              <a:ext uri="{FF2B5EF4-FFF2-40B4-BE49-F238E27FC236}">
                <a16:creationId xmlns:a16="http://schemas.microsoft.com/office/drawing/2014/main" id="{20E827B3-1181-8723-18A0-5DDEA78E86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Marcador de notas">
            <a:extLst>
              <a:ext uri="{FF2B5EF4-FFF2-40B4-BE49-F238E27FC236}">
                <a16:creationId xmlns:a16="http://schemas.microsoft.com/office/drawing/2014/main" id="{0E67117C-B185-4DD6-4797-6260A1D1BB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p>
        </p:txBody>
      </p:sp>
      <p:sp>
        <p:nvSpPr>
          <p:cNvPr id="70660" name="3 Marcador de número de diapositiva">
            <a:extLst>
              <a:ext uri="{FF2B5EF4-FFF2-40B4-BE49-F238E27FC236}">
                <a16:creationId xmlns:a16="http://schemas.microsoft.com/office/drawing/2014/main" id="{7E3DD166-A6B4-05CF-CC3D-8E234FCFAC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F97C53-AA9A-487D-A4B8-64D2F129C3DA}" type="slidenum">
              <a:rPr lang="es-ES" altLang="en-US"/>
              <a:pPr/>
              <a:t>51</a:t>
            </a:fld>
            <a:endParaRPr lang="es-E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a:extLst>
              <a:ext uri="{FF2B5EF4-FFF2-40B4-BE49-F238E27FC236}">
                <a16:creationId xmlns:a16="http://schemas.microsoft.com/office/drawing/2014/main" id="{207F1443-0E35-F734-908F-858AD0CB37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2 Marcador de notas">
            <a:extLst>
              <a:ext uri="{FF2B5EF4-FFF2-40B4-BE49-F238E27FC236}">
                <a16:creationId xmlns:a16="http://schemas.microsoft.com/office/drawing/2014/main" id="{C1D7C952-9F84-93E1-75DF-584AFF923B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a:p>
        </p:txBody>
      </p:sp>
      <p:sp>
        <p:nvSpPr>
          <p:cNvPr id="80900" name="3 Marcador de número de diapositiva">
            <a:extLst>
              <a:ext uri="{FF2B5EF4-FFF2-40B4-BE49-F238E27FC236}">
                <a16:creationId xmlns:a16="http://schemas.microsoft.com/office/drawing/2014/main" id="{A3CB5A78-ADB9-A364-5383-CD92FBCA60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8397CD-7916-4FA3-B13B-4D0262DCEADD}" type="slidenum">
              <a:rPr lang="es-ES" altLang="en-US"/>
              <a:pPr/>
              <a:t>60</a:t>
            </a:fld>
            <a:endParaRPr lang="es-E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a:extLst>
              <a:ext uri="{FF2B5EF4-FFF2-40B4-BE49-F238E27FC236}">
                <a16:creationId xmlns:a16="http://schemas.microsoft.com/office/drawing/2014/main" id="{09330D09-0B4B-382F-0601-F798ACEDA8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2 Marcador de notas">
            <a:extLst>
              <a:ext uri="{FF2B5EF4-FFF2-40B4-BE49-F238E27FC236}">
                <a16:creationId xmlns:a16="http://schemas.microsoft.com/office/drawing/2014/main" id="{F612A462-6775-14D0-F9BF-8BEA894546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a:p>
        </p:txBody>
      </p:sp>
      <p:sp>
        <p:nvSpPr>
          <p:cNvPr id="82948" name="3 Marcador de número de diapositiva">
            <a:extLst>
              <a:ext uri="{FF2B5EF4-FFF2-40B4-BE49-F238E27FC236}">
                <a16:creationId xmlns:a16="http://schemas.microsoft.com/office/drawing/2014/main" id="{2C83BA2A-E686-3F69-42E2-2224B4DC2F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692ECE-32FD-4C7E-B06A-BA79ACD98FA8}" type="slidenum">
              <a:rPr lang="es-ES" altLang="en-US"/>
              <a:pPr/>
              <a:t>61</a:t>
            </a:fld>
            <a:endParaRPr lang="es-E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a:extLst>
              <a:ext uri="{FF2B5EF4-FFF2-40B4-BE49-F238E27FC236}">
                <a16:creationId xmlns:a16="http://schemas.microsoft.com/office/drawing/2014/main" id="{A4F4A3DC-8C89-9948-6133-DE669A0012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2 Marcador de notas">
            <a:extLst>
              <a:ext uri="{FF2B5EF4-FFF2-40B4-BE49-F238E27FC236}">
                <a16:creationId xmlns:a16="http://schemas.microsoft.com/office/drawing/2014/main" id="{1EBC10CE-45EE-E1A6-EEA0-01FA881297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ct val="50000"/>
              </a:spcBef>
            </a:pPr>
            <a:r>
              <a:rPr lang="es-ES" altLang="en-US" sz="900"/>
              <a:t>Síndrome clínico que presenta tres o más de los siguientes criterios:</a:t>
            </a:r>
          </a:p>
          <a:p>
            <a:pPr marL="377825" lvl="1" indent="-144463" algn="just">
              <a:spcBef>
                <a:spcPct val="50000"/>
              </a:spcBef>
              <a:buClr>
                <a:srgbClr val="4E97D1"/>
              </a:buClr>
              <a:buSzPct val="120000"/>
              <a:buFontTx/>
              <a:buChar char="•"/>
            </a:pPr>
            <a:r>
              <a:rPr lang="es-ES" altLang="en-US" sz="900">
                <a:ea typeface="MS PGothic" panose="020B0600070205080204" pitchFamily="34" charset="-128"/>
              </a:rPr>
              <a:t>Pérdida de peso no intencionada de más de 5 kg o 5 % del peso corporal en un año.</a:t>
            </a:r>
          </a:p>
          <a:p>
            <a:pPr marL="377825" lvl="1" indent="-144463" algn="just">
              <a:spcBef>
                <a:spcPct val="50000"/>
              </a:spcBef>
              <a:buClr>
                <a:srgbClr val="4E97D1"/>
              </a:buClr>
              <a:buSzPct val="120000"/>
              <a:buFontTx/>
              <a:buChar char="•"/>
            </a:pPr>
            <a:r>
              <a:rPr lang="es-ES" altLang="en-US" sz="900">
                <a:ea typeface="MS PGothic" panose="020B0600070205080204" pitchFamily="34" charset="-128"/>
              </a:rPr>
              <a:t>Debilidad muscular. Fuerza prensora de menos del 20 % del límite de la normalidad ajustado por sexo y por índice de masa muscular.</a:t>
            </a:r>
          </a:p>
          <a:p>
            <a:pPr marL="377825" lvl="1" indent="-144463" algn="just">
              <a:spcBef>
                <a:spcPct val="50000"/>
              </a:spcBef>
              <a:buClr>
                <a:srgbClr val="4E97D1"/>
              </a:buClr>
              <a:buSzPct val="120000"/>
              <a:buFontTx/>
              <a:buChar char="•"/>
            </a:pPr>
            <a:r>
              <a:rPr lang="es-ES" altLang="en-US" sz="900">
                <a:ea typeface="MS PGothic" panose="020B0600070205080204" pitchFamily="34" charset="-128"/>
              </a:rPr>
              <a:t>Cansancio o baja resistencia a pequeños esfuerzos.</a:t>
            </a:r>
          </a:p>
          <a:p>
            <a:pPr marL="377825" lvl="1" indent="-144463" algn="just">
              <a:spcBef>
                <a:spcPct val="50000"/>
              </a:spcBef>
              <a:buClr>
                <a:srgbClr val="4E97D1"/>
              </a:buClr>
              <a:buSzPct val="120000"/>
              <a:buFontTx/>
              <a:buChar char="•"/>
            </a:pPr>
            <a:r>
              <a:rPr lang="es-ES" altLang="en-US" sz="900">
                <a:ea typeface="MS PGothic" panose="020B0600070205080204" pitchFamily="34" charset="-128"/>
              </a:rPr>
              <a:t>Lentitud de la marcha: mayor al 20 % del límite de la normalidad ajustado por sexo y altura, al recorrer 4,5 m.</a:t>
            </a:r>
          </a:p>
          <a:p>
            <a:pPr marL="377825" lvl="1" indent="-144463" algn="just">
              <a:spcBef>
                <a:spcPct val="50000"/>
              </a:spcBef>
              <a:buClr>
                <a:srgbClr val="4E97D1"/>
              </a:buClr>
              <a:buSzPct val="120000"/>
              <a:buFontTx/>
              <a:buChar char="•"/>
            </a:pPr>
            <a:r>
              <a:rPr lang="es-ES" altLang="en-US" sz="900">
                <a:ea typeface="MS PGothic" panose="020B0600070205080204" pitchFamily="34" charset="-128"/>
              </a:rPr>
              <a:t>Nivel bajo de actividad física. Cálculo del consumo de calorías semanales por debajo del quintil inferior ajustado por sexo.</a:t>
            </a:r>
          </a:p>
          <a:p>
            <a:pPr>
              <a:spcBef>
                <a:spcPct val="0"/>
              </a:spcBef>
            </a:pPr>
            <a:endParaRPr lang="es-ES" altLang="en-US"/>
          </a:p>
        </p:txBody>
      </p:sp>
      <p:sp>
        <p:nvSpPr>
          <p:cNvPr id="94212" name="3 Marcador de número de diapositiva">
            <a:extLst>
              <a:ext uri="{FF2B5EF4-FFF2-40B4-BE49-F238E27FC236}">
                <a16:creationId xmlns:a16="http://schemas.microsoft.com/office/drawing/2014/main" id="{8D82E4F1-0A35-EE97-95D7-8535798C7F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CD7507-6C66-4995-9E10-AF8402A17337}" type="slidenum">
              <a:rPr lang="es-ES" altLang="en-US"/>
              <a:pPr/>
              <a:t>71</a:t>
            </a:fld>
            <a:endParaRPr lang="es-E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Marcador de imagen de diapositiva 1">
            <a:extLst>
              <a:ext uri="{FF2B5EF4-FFF2-40B4-BE49-F238E27FC236}">
                <a16:creationId xmlns:a16="http://schemas.microsoft.com/office/drawing/2014/main" id="{0994E06E-4AE9-42AD-5B26-54EC6170ED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Marcador de notas 2">
            <a:extLst>
              <a:ext uri="{FF2B5EF4-FFF2-40B4-BE49-F238E27FC236}">
                <a16:creationId xmlns:a16="http://schemas.microsoft.com/office/drawing/2014/main" id="{446FA889-8AC8-8318-1081-D8C2A7070D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a:p>
        </p:txBody>
      </p:sp>
      <p:sp>
        <p:nvSpPr>
          <p:cNvPr id="99332" name="Marcador de número de diapositiva 3">
            <a:extLst>
              <a:ext uri="{FF2B5EF4-FFF2-40B4-BE49-F238E27FC236}">
                <a16:creationId xmlns:a16="http://schemas.microsoft.com/office/drawing/2014/main" id="{FEEC28EF-FFBF-DBCA-A73A-6E5588AB25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3518C3-27CB-4D67-B05E-217C5CDDA7B7}" type="slidenum">
              <a:rPr lang="es-ES" altLang="en-US"/>
              <a:pPr/>
              <a:t>75</a:t>
            </a:fld>
            <a:endParaRPr lang="es-E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hape 482">
            <a:extLst>
              <a:ext uri="{FF2B5EF4-FFF2-40B4-BE49-F238E27FC236}">
                <a16:creationId xmlns:a16="http://schemas.microsoft.com/office/drawing/2014/main" id="{9EC6CAF3-1426-6E31-D017-91D6304E13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 name="Shape 483">
            <a:extLst>
              <a:ext uri="{FF2B5EF4-FFF2-40B4-BE49-F238E27FC236}">
                <a16:creationId xmlns:a16="http://schemas.microsoft.com/office/drawing/2014/main" id="{A47909F2-BE04-F64B-722B-58FFCB50802B}"/>
              </a:ext>
            </a:extLst>
          </p:cNvPr>
          <p:cNvSpPr>
            <a:spLocks noGrp="1"/>
          </p:cNvSpPr>
          <p:nvPr>
            <p:ph type="body" sz="quarter" idx="1"/>
          </p:nvPr>
        </p:nvSpPr>
        <p:spPr/>
        <p:txBody>
          <a:bodyPr/>
          <a:lstStyle/>
          <a:p>
            <a:pPr fontAlgn="auto">
              <a:spcBef>
                <a:spcPts val="0"/>
              </a:spcBef>
              <a:spcAft>
                <a:spcPts val="0"/>
              </a:spcAft>
              <a:defRPr b="1"/>
            </a:pPr>
            <a:r>
              <a:rPr b="1" dirty="0"/>
              <a:t>Los </a:t>
            </a:r>
            <a:r>
              <a:rPr b="1" dirty="0" err="1"/>
              <a:t>objetivos</a:t>
            </a:r>
            <a:r>
              <a:rPr b="1" dirty="0"/>
              <a:t> de control </a:t>
            </a:r>
            <a:r>
              <a:rPr b="1" dirty="0" err="1"/>
              <a:t>glucémico</a:t>
            </a:r>
            <a:r>
              <a:rPr b="1" dirty="0"/>
              <a:t> </a:t>
            </a:r>
            <a:r>
              <a:rPr b="1" dirty="0" err="1"/>
              <a:t>en</a:t>
            </a:r>
            <a:r>
              <a:rPr b="1" dirty="0"/>
              <a:t> el </a:t>
            </a:r>
            <a:r>
              <a:rPr b="1" dirty="0" err="1"/>
              <a:t>paciente</a:t>
            </a:r>
            <a:r>
              <a:rPr b="1" dirty="0"/>
              <a:t> </a:t>
            </a:r>
            <a:r>
              <a:rPr b="1" dirty="0" err="1"/>
              <a:t>anciano</a:t>
            </a:r>
            <a:r>
              <a:rPr b="1" dirty="0"/>
              <a:t> son </a:t>
            </a:r>
            <a:r>
              <a:rPr b="1" dirty="0" err="1"/>
              <a:t>distintos</a:t>
            </a:r>
            <a:r>
              <a:rPr b="1" dirty="0"/>
              <a:t> </a:t>
            </a:r>
            <a:r>
              <a:rPr b="1" dirty="0" err="1"/>
              <a:t>en</a:t>
            </a:r>
            <a:r>
              <a:rPr b="1" dirty="0"/>
              <a:t> </a:t>
            </a:r>
            <a:r>
              <a:rPr b="1" dirty="0" err="1"/>
              <a:t>función</a:t>
            </a:r>
            <a:r>
              <a:rPr b="1" dirty="0"/>
              <a:t> de la </a:t>
            </a:r>
            <a:r>
              <a:rPr b="1" dirty="0" err="1"/>
              <a:t>situación</a:t>
            </a:r>
            <a:r>
              <a:rPr b="1" dirty="0"/>
              <a:t> </a:t>
            </a:r>
            <a:r>
              <a:rPr b="1" dirty="0" err="1"/>
              <a:t>clínica</a:t>
            </a:r>
            <a:r>
              <a:rPr b="1" dirty="0"/>
              <a:t>.</a:t>
            </a:r>
          </a:p>
          <a:p>
            <a:pPr fontAlgn="auto">
              <a:spcBef>
                <a:spcPts val="0"/>
              </a:spcBef>
              <a:spcAft>
                <a:spcPts val="0"/>
              </a:spcAft>
              <a:defRPr b="1"/>
            </a:pPr>
            <a:endParaRPr b="1" dirty="0"/>
          </a:p>
          <a:p>
            <a:pPr marL="171450" indent="-171450" fontAlgn="auto">
              <a:spcBef>
                <a:spcPts val="0"/>
              </a:spcBef>
              <a:spcAft>
                <a:spcPts val="0"/>
              </a:spcAft>
              <a:buSzPct val="100000"/>
              <a:buFont typeface="Arial"/>
              <a:buChar char="•"/>
              <a:defRPr/>
            </a:pPr>
            <a:r>
              <a:rPr dirty="0" err="1"/>
              <a:t>En</a:t>
            </a:r>
            <a:r>
              <a:rPr dirty="0"/>
              <a:t> </a:t>
            </a:r>
            <a:r>
              <a:rPr dirty="0" err="1"/>
              <a:t>ancianos</a:t>
            </a:r>
            <a:r>
              <a:rPr dirty="0"/>
              <a:t> </a:t>
            </a:r>
            <a:r>
              <a:rPr dirty="0" err="1"/>
              <a:t>sanos</a:t>
            </a:r>
            <a:r>
              <a:rPr dirty="0"/>
              <a:t>, con </a:t>
            </a:r>
            <a:r>
              <a:rPr dirty="0" err="1"/>
              <a:t>buen</a:t>
            </a:r>
            <a:r>
              <a:rPr dirty="0"/>
              <a:t> </a:t>
            </a:r>
            <a:r>
              <a:rPr dirty="0" err="1"/>
              <a:t>estado</a:t>
            </a:r>
            <a:r>
              <a:rPr dirty="0"/>
              <a:t> </a:t>
            </a:r>
            <a:r>
              <a:rPr dirty="0" err="1"/>
              <a:t>funcional</a:t>
            </a:r>
            <a:r>
              <a:rPr dirty="0"/>
              <a:t> y </a:t>
            </a:r>
            <a:r>
              <a:rPr dirty="0" err="1"/>
              <a:t>cognitivo</a:t>
            </a:r>
            <a:r>
              <a:rPr dirty="0"/>
              <a:t>, </a:t>
            </a:r>
            <a:r>
              <a:rPr dirty="0" err="1"/>
              <a:t>baja</a:t>
            </a:r>
            <a:r>
              <a:rPr dirty="0"/>
              <a:t> </a:t>
            </a:r>
            <a:r>
              <a:rPr dirty="0" err="1"/>
              <a:t>carga</a:t>
            </a:r>
            <a:r>
              <a:rPr dirty="0"/>
              <a:t> de </a:t>
            </a:r>
            <a:r>
              <a:rPr dirty="0" err="1"/>
              <a:t>comorbilidad</a:t>
            </a:r>
            <a:r>
              <a:rPr dirty="0"/>
              <a:t> y </a:t>
            </a:r>
            <a:r>
              <a:rPr dirty="0" err="1"/>
              <a:t>buena</a:t>
            </a:r>
            <a:r>
              <a:rPr dirty="0"/>
              <a:t> </a:t>
            </a:r>
            <a:r>
              <a:rPr dirty="0" err="1"/>
              <a:t>expectativa</a:t>
            </a:r>
            <a:r>
              <a:rPr dirty="0"/>
              <a:t> de </a:t>
            </a:r>
            <a:r>
              <a:rPr dirty="0" err="1"/>
              <a:t>vida</a:t>
            </a:r>
            <a:r>
              <a:rPr dirty="0"/>
              <a:t>. Las </a:t>
            </a:r>
            <a:r>
              <a:rPr dirty="0" err="1"/>
              <a:t>intervenciones</a:t>
            </a:r>
            <a:r>
              <a:rPr dirty="0"/>
              <a:t> </a:t>
            </a:r>
            <a:r>
              <a:rPr dirty="0" err="1"/>
              <a:t>terapéuticas</a:t>
            </a:r>
            <a:r>
              <a:rPr dirty="0"/>
              <a:t> y </a:t>
            </a:r>
            <a:r>
              <a:rPr dirty="0" err="1"/>
              <a:t>los</a:t>
            </a:r>
            <a:r>
              <a:rPr dirty="0"/>
              <a:t> </a:t>
            </a:r>
            <a:r>
              <a:rPr dirty="0" err="1"/>
              <a:t>objetivos</a:t>
            </a:r>
            <a:r>
              <a:rPr dirty="0"/>
              <a:t> </a:t>
            </a:r>
            <a:r>
              <a:rPr dirty="0" err="1"/>
              <a:t>pueden</a:t>
            </a:r>
            <a:r>
              <a:rPr dirty="0"/>
              <a:t> </a:t>
            </a:r>
            <a:r>
              <a:rPr dirty="0" err="1"/>
              <a:t>ser</a:t>
            </a:r>
            <a:r>
              <a:rPr dirty="0"/>
              <a:t> </a:t>
            </a:r>
            <a:r>
              <a:rPr dirty="0" err="1"/>
              <a:t>similares</a:t>
            </a:r>
            <a:r>
              <a:rPr dirty="0"/>
              <a:t> a </a:t>
            </a:r>
            <a:r>
              <a:rPr dirty="0" err="1"/>
              <a:t>los</a:t>
            </a:r>
            <a:r>
              <a:rPr dirty="0"/>
              <a:t> de </a:t>
            </a:r>
            <a:r>
              <a:rPr dirty="0" err="1"/>
              <a:t>los</a:t>
            </a:r>
            <a:r>
              <a:rPr dirty="0"/>
              <a:t> </a:t>
            </a:r>
            <a:r>
              <a:rPr dirty="0" err="1"/>
              <a:t>adultos</a:t>
            </a:r>
            <a:r>
              <a:rPr dirty="0"/>
              <a:t> </a:t>
            </a:r>
            <a:r>
              <a:rPr dirty="0" err="1"/>
              <a:t>jóvenes</a:t>
            </a:r>
            <a:r>
              <a:rPr dirty="0"/>
              <a:t> con diabetes (HbA1c 7-7,5%).</a:t>
            </a:r>
          </a:p>
          <a:p>
            <a:pPr marL="171450" indent="-171450" fontAlgn="auto">
              <a:spcBef>
                <a:spcPts val="0"/>
              </a:spcBef>
              <a:spcAft>
                <a:spcPts val="0"/>
              </a:spcAft>
              <a:buSzPct val="100000"/>
              <a:buFont typeface="Arial"/>
              <a:buChar char="•"/>
              <a:defRPr/>
            </a:pPr>
            <a:r>
              <a:rPr dirty="0" err="1"/>
              <a:t>En</a:t>
            </a:r>
            <a:r>
              <a:rPr dirty="0"/>
              <a:t> </a:t>
            </a:r>
            <a:r>
              <a:rPr dirty="0" err="1"/>
              <a:t>ancianos</a:t>
            </a:r>
            <a:r>
              <a:rPr dirty="0"/>
              <a:t> </a:t>
            </a:r>
            <a:r>
              <a:rPr dirty="0" err="1"/>
              <a:t>frágiles</a:t>
            </a:r>
            <a:r>
              <a:rPr dirty="0"/>
              <a:t>, con </a:t>
            </a:r>
            <a:r>
              <a:rPr dirty="0" err="1"/>
              <a:t>discapacidad</a:t>
            </a:r>
            <a:r>
              <a:rPr dirty="0"/>
              <a:t> </a:t>
            </a:r>
            <a:r>
              <a:rPr dirty="0" err="1"/>
              <a:t>funcional</a:t>
            </a:r>
            <a:r>
              <a:rPr dirty="0"/>
              <a:t>, </a:t>
            </a:r>
            <a:r>
              <a:rPr dirty="0" err="1"/>
              <a:t>demencia</a:t>
            </a:r>
            <a:r>
              <a:rPr dirty="0"/>
              <a:t> y/o </a:t>
            </a:r>
            <a:r>
              <a:rPr dirty="0" err="1"/>
              <a:t>expectativa</a:t>
            </a:r>
            <a:r>
              <a:rPr dirty="0"/>
              <a:t> de </a:t>
            </a:r>
            <a:r>
              <a:rPr dirty="0" err="1"/>
              <a:t>vida</a:t>
            </a:r>
            <a:r>
              <a:rPr dirty="0"/>
              <a:t> </a:t>
            </a:r>
            <a:r>
              <a:rPr dirty="0" err="1"/>
              <a:t>limitada</a:t>
            </a:r>
            <a:r>
              <a:rPr dirty="0"/>
              <a:t>. </a:t>
            </a:r>
            <a:r>
              <a:rPr dirty="0" err="1"/>
              <a:t>Debería</a:t>
            </a:r>
            <a:r>
              <a:rPr dirty="0"/>
              <a:t> </a:t>
            </a:r>
            <a:r>
              <a:rPr dirty="0" err="1"/>
              <a:t>evitarse</a:t>
            </a:r>
            <a:r>
              <a:rPr dirty="0"/>
              <a:t> la </a:t>
            </a:r>
            <a:r>
              <a:rPr dirty="0" err="1"/>
              <a:t>hiperglucemia</a:t>
            </a:r>
            <a:r>
              <a:rPr dirty="0"/>
              <a:t> </a:t>
            </a:r>
            <a:r>
              <a:rPr dirty="0" err="1"/>
              <a:t>sintomática</a:t>
            </a:r>
            <a:r>
              <a:rPr dirty="0"/>
              <a:t>, </a:t>
            </a:r>
            <a:r>
              <a:rPr dirty="0" err="1"/>
              <a:t>siendo</a:t>
            </a:r>
            <a:r>
              <a:rPr dirty="0"/>
              <a:t> un </a:t>
            </a:r>
            <a:r>
              <a:rPr dirty="0" err="1"/>
              <a:t>objetivo</a:t>
            </a:r>
            <a:r>
              <a:rPr dirty="0"/>
              <a:t> </a:t>
            </a:r>
            <a:r>
              <a:rPr dirty="0" err="1"/>
              <a:t>razonable</a:t>
            </a:r>
            <a:r>
              <a:rPr dirty="0"/>
              <a:t> </a:t>
            </a:r>
            <a:r>
              <a:rPr dirty="0" err="1"/>
              <a:t>mantener</a:t>
            </a:r>
            <a:r>
              <a:rPr dirty="0"/>
              <a:t> </a:t>
            </a:r>
            <a:r>
              <a:rPr dirty="0" err="1"/>
              <a:t>una</a:t>
            </a:r>
            <a:r>
              <a:rPr dirty="0"/>
              <a:t> HbA1c de 7,5-8,5%.</a:t>
            </a:r>
          </a:p>
          <a:p>
            <a:pPr marL="171450" indent="-171450" fontAlgn="auto">
              <a:spcBef>
                <a:spcPts val="0"/>
              </a:spcBef>
              <a:spcAft>
                <a:spcPts val="0"/>
              </a:spcAft>
              <a:buSzPct val="100000"/>
              <a:buFont typeface="Arial"/>
              <a:buChar char="•"/>
              <a:defRPr/>
            </a:pPr>
            <a:r>
              <a:rPr dirty="0" err="1"/>
              <a:t>En</a:t>
            </a:r>
            <a:r>
              <a:rPr dirty="0"/>
              <a:t> </a:t>
            </a:r>
            <a:r>
              <a:rPr dirty="0" err="1"/>
              <a:t>ancianos</a:t>
            </a:r>
            <a:r>
              <a:rPr dirty="0"/>
              <a:t> </a:t>
            </a:r>
            <a:r>
              <a:rPr dirty="0" err="1"/>
              <a:t>en</a:t>
            </a:r>
            <a:r>
              <a:rPr dirty="0"/>
              <a:t> </a:t>
            </a:r>
            <a:r>
              <a:rPr dirty="0" err="1"/>
              <a:t>situación</a:t>
            </a:r>
            <a:r>
              <a:rPr dirty="0"/>
              <a:t> de </a:t>
            </a:r>
            <a:r>
              <a:rPr dirty="0" err="1"/>
              <a:t>cuidados</a:t>
            </a:r>
            <a:r>
              <a:rPr dirty="0"/>
              <a:t> </a:t>
            </a:r>
            <a:r>
              <a:rPr dirty="0" err="1"/>
              <a:t>paliativos</a:t>
            </a:r>
            <a:r>
              <a:rPr dirty="0"/>
              <a:t>. La </a:t>
            </a:r>
            <a:r>
              <a:rPr dirty="0" err="1"/>
              <a:t>prioridad</a:t>
            </a:r>
            <a:r>
              <a:rPr dirty="0"/>
              <a:t> </a:t>
            </a:r>
            <a:r>
              <a:rPr dirty="0" err="1"/>
              <a:t>debe</a:t>
            </a:r>
            <a:r>
              <a:rPr dirty="0"/>
              <a:t> </a:t>
            </a:r>
            <a:r>
              <a:rPr dirty="0" err="1"/>
              <a:t>ser</a:t>
            </a:r>
            <a:r>
              <a:rPr dirty="0"/>
              <a:t> </a:t>
            </a:r>
            <a:r>
              <a:rPr dirty="0" err="1"/>
              <a:t>preservar</a:t>
            </a:r>
            <a:r>
              <a:rPr dirty="0"/>
              <a:t> la </a:t>
            </a:r>
            <a:r>
              <a:rPr dirty="0" err="1"/>
              <a:t>calidad</a:t>
            </a:r>
            <a:r>
              <a:rPr dirty="0"/>
              <a:t> de </a:t>
            </a:r>
            <a:r>
              <a:rPr dirty="0" err="1"/>
              <a:t>vida</a:t>
            </a:r>
            <a:r>
              <a:rPr dirty="0"/>
              <a:t>, </a:t>
            </a:r>
            <a:r>
              <a:rPr dirty="0" err="1"/>
              <a:t>evitando</a:t>
            </a:r>
            <a:r>
              <a:rPr dirty="0"/>
              <a:t> la </a:t>
            </a:r>
            <a:r>
              <a:rPr dirty="0" err="1"/>
              <a:t>hiperglucemia</a:t>
            </a:r>
            <a:r>
              <a:rPr dirty="0"/>
              <a:t> </a:t>
            </a:r>
            <a:r>
              <a:rPr dirty="0" err="1"/>
              <a:t>sintomática</a:t>
            </a:r>
            <a:r>
              <a:rPr dirty="0"/>
              <a:t> y la </a:t>
            </a:r>
            <a:r>
              <a:rPr dirty="0" err="1"/>
              <a:t>hipoglucemia</a:t>
            </a:r>
            <a:r>
              <a:rPr dirty="0"/>
              <a:t>, y </a:t>
            </a:r>
            <a:r>
              <a:rPr dirty="0" err="1"/>
              <a:t>reduciendo</a:t>
            </a:r>
            <a:r>
              <a:rPr dirty="0"/>
              <a:t> las </a:t>
            </a:r>
            <a:r>
              <a:rPr dirty="0" err="1"/>
              <a:t>cargas</a:t>
            </a:r>
            <a:r>
              <a:rPr dirty="0"/>
              <a:t> </a:t>
            </a:r>
            <a:r>
              <a:rPr dirty="0" err="1"/>
              <a:t>asociadas</a:t>
            </a:r>
            <a:r>
              <a:rPr dirty="0"/>
              <a:t> al </a:t>
            </a:r>
            <a:r>
              <a:rPr dirty="0" err="1"/>
              <a:t>tratamiento</a:t>
            </a:r>
            <a:r>
              <a:rPr dirty="0"/>
              <a:t> </a:t>
            </a:r>
            <a:r>
              <a:rPr dirty="0" err="1"/>
              <a:t>antidiabético</a:t>
            </a:r>
            <a:r>
              <a:rPr dirty="0"/>
              <a:t>. </a:t>
            </a:r>
            <a:r>
              <a:rPr dirty="0" err="1"/>
              <a:t>En</a:t>
            </a:r>
            <a:r>
              <a:rPr dirty="0"/>
              <a:t> </a:t>
            </a:r>
            <a:r>
              <a:rPr dirty="0" err="1"/>
              <a:t>este</a:t>
            </a:r>
            <a:r>
              <a:rPr dirty="0"/>
              <a:t> </a:t>
            </a:r>
            <a:r>
              <a:rPr dirty="0" err="1"/>
              <a:t>contexto</a:t>
            </a:r>
            <a:r>
              <a:rPr dirty="0"/>
              <a:t>, la </a:t>
            </a:r>
            <a:r>
              <a:rPr dirty="0" err="1"/>
              <a:t>determinación</a:t>
            </a:r>
            <a:r>
              <a:rPr dirty="0"/>
              <a:t> de HbA1c no </a:t>
            </a:r>
            <a:r>
              <a:rPr dirty="0" err="1"/>
              <a:t>es</a:t>
            </a:r>
            <a:r>
              <a:rPr dirty="0"/>
              <a:t> </a:t>
            </a:r>
            <a:r>
              <a:rPr dirty="0" err="1"/>
              <a:t>relevante</a:t>
            </a:r>
            <a:r>
              <a:rPr dirty="0"/>
              <a:t>. Las </a:t>
            </a:r>
            <a:r>
              <a:rPr dirty="0" err="1"/>
              <a:t>glucemias</a:t>
            </a:r>
            <a:r>
              <a:rPr dirty="0"/>
              <a:t> </a:t>
            </a:r>
            <a:r>
              <a:rPr dirty="0" err="1"/>
              <a:t>deberían</a:t>
            </a:r>
            <a:r>
              <a:rPr dirty="0"/>
              <a:t> </a:t>
            </a:r>
            <a:r>
              <a:rPr dirty="0" err="1"/>
              <a:t>mantenerse</a:t>
            </a:r>
            <a:r>
              <a:rPr dirty="0"/>
              <a:t> </a:t>
            </a:r>
            <a:r>
              <a:rPr dirty="0" err="1"/>
              <a:t>por</a:t>
            </a:r>
            <a:r>
              <a:rPr dirty="0"/>
              <a:t> </a:t>
            </a:r>
            <a:r>
              <a:rPr dirty="0" err="1"/>
              <a:t>debajo</a:t>
            </a:r>
            <a:r>
              <a:rPr dirty="0"/>
              <a:t> del umbral </a:t>
            </a:r>
            <a:r>
              <a:rPr dirty="0" err="1"/>
              <a:t>glucosúrico</a:t>
            </a:r>
            <a:r>
              <a:rPr dirty="0"/>
              <a:t> (&lt; 200 mg/dl). El </a:t>
            </a:r>
            <a:r>
              <a:rPr dirty="0" err="1"/>
              <a:t>tratamiento</a:t>
            </a:r>
            <a:r>
              <a:rPr dirty="0"/>
              <a:t> </a:t>
            </a:r>
            <a:r>
              <a:rPr dirty="0" err="1"/>
              <a:t>debería</a:t>
            </a:r>
            <a:r>
              <a:rPr dirty="0"/>
              <a:t> </a:t>
            </a:r>
            <a:r>
              <a:rPr dirty="0" err="1"/>
              <a:t>simplificarse</a:t>
            </a:r>
            <a:r>
              <a:rPr dirty="0"/>
              <a:t>, </a:t>
            </a:r>
            <a:r>
              <a:rPr dirty="0" err="1"/>
              <a:t>evitando</a:t>
            </a:r>
            <a:r>
              <a:rPr dirty="0"/>
              <a:t> </a:t>
            </a:r>
            <a:r>
              <a:rPr dirty="0" err="1"/>
              <a:t>los</a:t>
            </a:r>
            <a:r>
              <a:rPr dirty="0"/>
              <a:t> </a:t>
            </a:r>
            <a:r>
              <a:rPr dirty="0" err="1"/>
              <a:t>fármacos</a:t>
            </a:r>
            <a:r>
              <a:rPr dirty="0"/>
              <a:t> que </a:t>
            </a:r>
            <a:r>
              <a:rPr dirty="0" err="1"/>
              <a:t>inducen</a:t>
            </a:r>
            <a:r>
              <a:rPr dirty="0"/>
              <a:t> </a:t>
            </a:r>
            <a:r>
              <a:rPr dirty="0" err="1"/>
              <a:t>hipoglucemias</a:t>
            </a:r>
            <a:r>
              <a:rPr dirty="0"/>
              <a:t>, </a:t>
            </a:r>
            <a:r>
              <a:rPr dirty="0" err="1"/>
              <a:t>los</a:t>
            </a:r>
            <a:r>
              <a:rPr dirty="0"/>
              <a:t> que se </a:t>
            </a:r>
            <a:r>
              <a:rPr dirty="0" err="1"/>
              <a:t>asocian</a:t>
            </a:r>
            <a:r>
              <a:rPr dirty="0"/>
              <a:t> a </a:t>
            </a:r>
            <a:r>
              <a:rPr dirty="0" err="1"/>
              <a:t>síntomas</a:t>
            </a:r>
            <a:r>
              <a:rPr dirty="0"/>
              <a:t> </a:t>
            </a:r>
            <a:r>
              <a:rPr dirty="0" err="1"/>
              <a:t>digestivos</a:t>
            </a:r>
            <a:r>
              <a:rPr dirty="0"/>
              <a:t> y a </a:t>
            </a:r>
            <a:r>
              <a:rPr dirty="0" err="1"/>
              <a:t>hiporexia</a:t>
            </a:r>
            <a:r>
              <a:rPr dirty="0"/>
              <a:t>. La </a:t>
            </a:r>
            <a:r>
              <a:rPr dirty="0" err="1"/>
              <a:t>insulina</a:t>
            </a:r>
            <a:r>
              <a:rPr dirty="0"/>
              <a:t> prandial </a:t>
            </a:r>
            <a:r>
              <a:rPr dirty="0" err="1"/>
              <a:t>podría</a:t>
            </a:r>
            <a:r>
              <a:rPr dirty="0"/>
              <a:t> </a:t>
            </a:r>
            <a:r>
              <a:rPr dirty="0" err="1"/>
              <a:t>suspenderse</a:t>
            </a:r>
            <a:r>
              <a:rPr dirty="0"/>
              <a:t> o </a:t>
            </a:r>
            <a:r>
              <a:rPr dirty="0" err="1"/>
              <a:t>sustituirse</a:t>
            </a:r>
            <a:r>
              <a:rPr dirty="0"/>
              <a:t> </a:t>
            </a:r>
            <a:r>
              <a:rPr dirty="0" err="1"/>
              <a:t>por</a:t>
            </a:r>
            <a:r>
              <a:rPr dirty="0"/>
              <a:t> </a:t>
            </a:r>
            <a:r>
              <a:rPr dirty="0" err="1"/>
              <a:t>fármacos</a:t>
            </a:r>
            <a:r>
              <a:rPr dirty="0"/>
              <a:t> </a:t>
            </a:r>
            <a:r>
              <a:rPr dirty="0" err="1"/>
              <a:t>orales</a:t>
            </a:r>
            <a:r>
              <a:rPr dirty="0"/>
              <a:t>. </a:t>
            </a:r>
            <a:r>
              <a:rPr dirty="0" err="1"/>
              <a:t>Es</a:t>
            </a:r>
            <a:r>
              <a:rPr dirty="0"/>
              <a:t> </a:t>
            </a:r>
            <a:r>
              <a:rPr dirty="0" err="1"/>
              <a:t>recomendable</a:t>
            </a:r>
            <a:r>
              <a:rPr dirty="0"/>
              <a:t> </a:t>
            </a:r>
            <a:r>
              <a:rPr dirty="0" err="1"/>
              <a:t>disminuir</a:t>
            </a:r>
            <a:r>
              <a:rPr dirty="0"/>
              <a:t>, o </a:t>
            </a:r>
            <a:r>
              <a:rPr dirty="0" err="1"/>
              <a:t>incluso</a:t>
            </a:r>
            <a:r>
              <a:rPr dirty="0"/>
              <a:t> </a:t>
            </a:r>
            <a:r>
              <a:rPr dirty="0" err="1"/>
              <a:t>suprimir</a:t>
            </a:r>
            <a:r>
              <a:rPr dirty="0"/>
              <a:t>, el </a:t>
            </a:r>
            <a:r>
              <a:rPr dirty="0" err="1"/>
              <a:t>número</a:t>
            </a:r>
            <a:r>
              <a:rPr dirty="0"/>
              <a:t> de </a:t>
            </a:r>
            <a:r>
              <a:rPr dirty="0" err="1"/>
              <a:t>controles</a:t>
            </a:r>
            <a:r>
              <a:rPr dirty="0"/>
              <a:t> de </a:t>
            </a:r>
            <a:r>
              <a:rPr dirty="0" err="1"/>
              <a:t>glucemia</a:t>
            </a:r>
            <a:r>
              <a:rPr dirty="0"/>
              <a:t> </a:t>
            </a:r>
            <a:r>
              <a:rPr dirty="0" err="1"/>
              <a:t>capilar</a:t>
            </a:r>
            <a:r>
              <a:rPr dirty="0"/>
              <a:t>. </a:t>
            </a:r>
            <a:endParaRPr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Marcador de imagen de diapositiva 1">
            <a:extLst>
              <a:ext uri="{FF2B5EF4-FFF2-40B4-BE49-F238E27FC236}">
                <a16:creationId xmlns:a16="http://schemas.microsoft.com/office/drawing/2014/main" id="{C05C47C4-6D33-90FC-8DD1-79C4D786C1F6}"/>
              </a:ext>
            </a:extLst>
          </p:cNvPr>
          <p:cNvSpPr>
            <a:spLocks noGrp="1" noRot="1" noChangeAspect="1" noTextEdit="1"/>
          </p:cNvSpPr>
          <p:nvPr>
            <p:ph type="sldImg"/>
          </p:nvPr>
        </p:nvSpPr>
        <p:spPr bwMode="auto">
          <a:xfrm>
            <a:off x="79375" y="739775"/>
            <a:ext cx="6577013"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Marcador de notas 2">
            <a:extLst>
              <a:ext uri="{FF2B5EF4-FFF2-40B4-BE49-F238E27FC236}">
                <a16:creationId xmlns:a16="http://schemas.microsoft.com/office/drawing/2014/main" id="{F826F742-2CA9-F216-851B-67D359CEA2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100"/>
              <a:buFont typeface="Arial" panose="020B0604020202020204" pitchFamily="34" charset="0"/>
              <a:buChar char="●"/>
            </a:pPr>
            <a:endParaRPr lang="es-ES" altLang="es-ES" sz="1100"/>
          </a:p>
        </p:txBody>
      </p:sp>
      <p:sp>
        <p:nvSpPr>
          <p:cNvPr id="103428" name="Marcador de número de diapositiva 3">
            <a:extLst>
              <a:ext uri="{FF2B5EF4-FFF2-40B4-BE49-F238E27FC236}">
                <a16:creationId xmlns:a16="http://schemas.microsoft.com/office/drawing/2014/main" id="{1BCBE261-379F-ABA5-F683-9CBB8EDF1C1C}"/>
              </a:ext>
            </a:extLst>
          </p:cNvPr>
          <p:cNvSpPr>
            <a:spLocks noGrp="1"/>
          </p:cNvSpPr>
          <p:nvPr>
            <p:ph type="sldNum" sz="quarter" idx="5"/>
          </p:nvPr>
        </p:nvSpPr>
        <p:spPr bwMode="auto">
          <a:xfrm>
            <a:off x="3814763" y="9371013"/>
            <a:ext cx="2919412"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000000"/>
              </a:buClr>
            </a:pPr>
            <a:fld id="{2C7ABE88-15B2-4BB6-BE4D-F53180315985}" type="slidenum">
              <a:rPr lang="es-ES" altLang="es-ES"/>
              <a:pPr>
                <a:buClr>
                  <a:srgbClr val="000000"/>
                </a:buClr>
              </a:pPr>
              <a:t>77</a:t>
            </a:fld>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a:extLst>
              <a:ext uri="{FF2B5EF4-FFF2-40B4-BE49-F238E27FC236}">
                <a16:creationId xmlns:a16="http://schemas.microsoft.com/office/drawing/2014/main" id="{BC20F153-7AF4-2FC9-C61A-2D24E21005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Marcador de notas">
            <a:extLst>
              <a:ext uri="{FF2B5EF4-FFF2-40B4-BE49-F238E27FC236}">
                <a16:creationId xmlns:a16="http://schemas.microsoft.com/office/drawing/2014/main" id="{A1D0AA4E-1579-ADA9-5A3C-1CC646281B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a:t>Pueden agruparse las intervenciones de cuidado de la salud en preventivas, curativas y paliativas, reconociendo que la distinción no es nítida en algunos casos. A lo largo de la vida va cambiando el predominio del tipo de intervenciones realizadas pero, en contra de lo postulado hasta hace algunos años, es recomendable no reservar los cuidados paliativos para una etapa final, posterior al abandono de los esfuerzos preventivo y curativo, sino incorporar el componente paliativo en forma precoz, en beneficio del bienestar del paciente y su entorno, y de la continuidad del cuidado al final de la vida</a:t>
            </a:r>
          </a:p>
          <a:p>
            <a:pPr eaLnBrk="1" hangingPunct="1">
              <a:spcBef>
                <a:spcPct val="0"/>
              </a:spcBef>
            </a:pPr>
            <a:endParaRPr lang="es-ES" altLang="en-US"/>
          </a:p>
        </p:txBody>
      </p:sp>
      <p:sp>
        <p:nvSpPr>
          <p:cNvPr id="21508" name="3 Marcador de número de diapositiva">
            <a:extLst>
              <a:ext uri="{FF2B5EF4-FFF2-40B4-BE49-F238E27FC236}">
                <a16:creationId xmlns:a16="http://schemas.microsoft.com/office/drawing/2014/main" id="{2F7A0FA4-5FE0-1947-8AEE-4A59C0D24A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B3388D-C075-42D6-9196-EFB8814256EE}" type="slidenum">
              <a:rPr lang="es-ES" altLang="en-US"/>
              <a:pPr/>
              <a:t>14</a:t>
            </a:fld>
            <a:endParaRPr lang="es-E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hape 618">
            <a:extLst>
              <a:ext uri="{FF2B5EF4-FFF2-40B4-BE49-F238E27FC236}">
                <a16:creationId xmlns:a16="http://schemas.microsoft.com/office/drawing/2014/main" id="{DDB8BDB7-6584-DE06-07D7-8B719302A1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Shape 619">
            <a:extLst>
              <a:ext uri="{FF2B5EF4-FFF2-40B4-BE49-F238E27FC236}">
                <a16:creationId xmlns:a16="http://schemas.microsoft.com/office/drawing/2014/main" id="{E884295D-BEC1-5BE0-84EE-9007BA148788}"/>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altLang="es-ES"/>
              <a:t>La planificación del tratamiento de la DM2 en sujetos de edad avanzada debe basarse en la valoración geriátrica integral. Si el paciente anciano se encuentra en una situación de fragilidad o dependencia o si presenta una demencia moderada o grave, el objetivo prioritario sería evitar las hipoglucemias y la hiperglucemia sintomática. Los antidiabéticos recomendables en estos casos serían la metformina y los iDPP-4. </a:t>
            </a:r>
          </a:p>
          <a:p>
            <a:pPr>
              <a:spcBef>
                <a:spcPct val="0"/>
              </a:spcBef>
            </a:pPr>
            <a:endParaRPr lang="es-ES" altLang="es-ES"/>
          </a:p>
          <a:p>
            <a:pPr>
              <a:spcBef>
                <a:spcPct val="0"/>
              </a:spcBef>
            </a:pPr>
            <a:r>
              <a:rPr lang="es-ES" altLang="es-ES"/>
              <a:t>La insuficiencia renal es una comorbilidad prevalente en ancianos con diabetes que condiciona las opciones del tratamiento. En España, la prevalencia de enfermedad renal crónica en estadios 4 y 5 (filtrado glomerular &lt; 30 ml/min/1,73 m2) en pacientes con DM2 de 70-79 años y de ≥ 80 años es cercana al 30 y el 50%,respectivamente. En estas circunstancias, las opciones terapéuticas preferenciales son los iDPP-4 y la insulina. </a:t>
            </a:r>
          </a:p>
          <a:p>
            <a:pPr>
              <a:spcBef>
                <a:spcPct val="0"/>
              </a:spcBef>
            </a:pPr>
            <a:endParaRPr lang="es-ES" altLang="es-ES"/>
          </a:p>
          <a:p>
            <a:pPr>
              <a:spcBef>
                <a:spcPct val="0"/>
              </a:spcBef>
            </a:pPr>
            <a:r>
              <a:rPr lang="es-ES" altLang="es-ES"/>
              <a:t>Aunque desde un punto de vista farmacocinético podrían usarse la repaglinida y la pioglitazona, su perfil de efectos adversos (hipoglucemia con repaglinida; insuficiencia cardiaca y fracturas con pioglitazona) hacen desaconsejable esta opción. Finalmente, en ancianos de alto riesgo cardiovascular que no presenten algunas de las limitaciones clínicas anteriormente comentadas (insuficiencia renal moderada-grave, fragilidad, demencia), la prioridad sería la selección de fármacos antidiabéticos que han demostrado beneficio cardiovascular, como la empagliflozina y la liraglutida. Otros fármacos que han demostrado seguridad cardiovascular incluyen la metformina, pioglitazona y los iDPP-4.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a:extLst>
              <a:ext uri="{FF2B5EF4-FFF2-40B4-BE49-F238E27FC236}">
                <a16:creationId xmlns:a16="http://schemas.microsoft.com/office/drawing/2014/main" id="{BCF5D3CD-CE26-CFA3-7121-05FE2B1A7A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Marcador de notas">
            <a:extLst>
              <a:ext uri="{FF2B5EF4-FFF2-40B4-BE49-F238E27FC236}">
                <a16:creationId xmlns:a16="http://schemas.microsoft.com/office/drawing/2014/main" id="{23282E98-840F-B9E8-1F6A-E00CD8C532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n-US"/>
              <a:t>Aramrat C, Choksomngam Y, Jiraporncharoen W, Wiwatkunupakarn N, Pinyopornpanish K, Mallinson PAC, Kinra S, Angkurawaranon C. Advancing multimorbidity management in primary care: a narrative review. Prim Health Care Res Dev. 2022 Jul 1;23:e36. doi: 10.1017/S1463423622000238. PMID: 35775363; PMCID: PMC9309754.</a:t>
            </a:r>
          </a:p>
        </p:txBody>
      </p:sp>
      <p:sp>
        <p:nvSpPr>
          <p:cNvPr id="23556" name="3 Marcador de número de diapositiva">
            <a:extLst>
              <a:ext uri="{FF2B5EF4-FFF2-40B4-BE49-F238E27FC236}">
                <a16:creationId xmlns:a16="http://schemas.microsoft.com/office/drawing/2014/main" id="{5B3006A2-350F-9FCB-DB78-E9AEC8354B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EB35AE-7A61-487B-8260-837A7CC24368}" type="slidenum">
              <a:rPr lang="es-ES" altLang="en-US"/>
              <a:pPr/>
              <a:t>15</a:t>
            </a:fld>
            <a:endParaRPr lang="es-E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a:extLst>
              <a:ext uri="{FF2B5EF4-FFF2-40B4-BE49-F238E27FC236}">
                <a16:creationId xmlns:a16="http://schemas.microsoft.com/office/drawing/2014/main" id="{F175AD9A-5DA8-8F44-5862-3285D25537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Marcador de notas">
            <a:extLst>
              <a:ext uri="{FF2B5EF4-FFF2-40B4-BE49-F238E27FC236}">
                <a16:creationId xmlns:a16="http://schemas.microsoft.com/office/drawing/2014/main" id="{883099EE-370B-3675-32A5-D9CE40716A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a:t>La Asociación de Insuficiencia cardiaca (HFA) de la Sociedad Europea de Cardiología (ESC) desarrolló un instrumento específico para la IC basada en los 4 dominios más relevantes: clínico, psicocognitivo, funcional y social.</a:t>
            </a:r>
          </a:p>
        </p:txBody>
      </p:sp>
      <p:sp>
        <p:nvSpPr>
          <p:cNvPr id="28676" name="3 Marcador de número de diapositiva">
            <a:extLst>
              <a:ext uri="{FF2B5EF4-FFF2-40B4-BE49-F238E27FC236}">
                <a16:creationId xmlns:a16="http://schemas.microsoft.com/office/drawing/2014/main" id="{D8521716-13CA-AF20-B564-7F2A6704E4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E0770C-8604-4F86-95DD-F301CC1F84B3}" type="slidenum">
              <a:rPr lang="es-ES" altLang="en-US"/>
              <a:pPr/>
              <a:t>19</a:t>
            </a:fld>
            <a:endParaRPr lang="es-E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a:extLst>
              <a:ext uri="{FF2B5EF4-FFF2-40B4-BE49-F238E27FC236}">
                <a16:creationId xmlns:a16="http://schemas.microsoft.com/office/drawing/2014/main" id="{135AAEDB-9766-4638-DF4C-9E6A242427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a:extLst>
              <a:ext uri="{FF2B5EF4-FFF2-40B4-BE49-F238E27FC236}">
                <a16:creationId xmlns:a16="http://schemas.microsoft.com/office/drawing/2014/main" id="{C255DF18-2D4F-9C66-03F5-44C4247394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n-US"/>
              <a:t>Aramrat C, Choksomngam Y, Jiraporncharoen W, Wiwatkunupakarn N, Pinyopornpanish K, Mallinson PAC, Kinra S, Angkurawaranon C. Advancing multimorbidity management in primary care: a narrative review. Prim Health Care Res Dev. 2022 Jul 1;23:e36. doi: 10.1017/S1463423622000238. PMID: 35775363; PMCID: PMC9309754.</a:t>
            </a:r>
          </a:p>
        </p:txBody>
      </p:sp>
      <p:sp>
        <p:nvSpPr>
          <p:cNvPr id="30724" name="3 Marcador de número de diapositiva">
            <a:extLst>
              <a:ext uri="{FF2B5EF4-FFF2-40B4-BE49-F238E27FC236}">
                <a16:creationId xmlns:a16="http://schemas.microsoft.com/office/drawing/2014/main" id="{32196D9A-D97B-92C8-FAE2-C06BA80511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B63D21-41F8-4569-B24A-14B5E615FCC6}" type="slidenum">
              <a:rPr lang="es-ES" altLang="en-US"/>
              <a:pPr/>
              <a:t>20</a:t>
            </a:fld>
            <a:endParaRPr lang="es-E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a:extLst>
              <a:ext uri="{FF2B5EF4-FFF2-40B4-BE49-F238E27FC236}">
                <a16:creationId xmlns:a16="http://schemas.microsoft.com/office/drawing/2014/main" id="{1AA48683-E330-DE2E-3183-1F0F3FCC1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Marcador de notas">
            <a:extLst>
              <a:ext uri="{FF2B5EF4-FFF2-40B4-BE49-F238E27FC236}">
                <a16:creationId xmlns:a16="http://schemas.microsoft.com/office/drawing/2014/main" id="{D1DAF580-EF74-8D9A-EA61-8F52D89F2A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n-US"/>
              <a:t>Aramrat C, Choksomngam Y, Jiraporncharoen W, Wiwatkunupakarn N, Pinyopornpanish K, Mallinson PAC, Kinra S, Angkurawaranon C. Advancing multimorbidity management in primary care: a narrative review. Prim Health Care Res Dev. 2022 Jul 1;23:e36. doi: 10.1017/S1463423622000238. PMID: 35775363; PMCID: PMC9309754.</a:t>
            </a:r>
          </a:p>
        </p:txBody>
      </p:sp>
      <p:sp>
        <p:nvSpPr>
          <p:cNvPr id="32772" name="3 Marcador de número de diapositiva">
            <a:extLst>
              <a:ext uri="{FF2B5EF4-FFF2-40B4-BE49-F238E27FC236}">
                <a16:creationId xmlns:a16="http://schemas.microsoft.com/office/drawing/2014/main" id="{5150ADD5-73C1-1508-6D62-FD6FB7DCF3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8340C3-9654-4DEB-9B1A-C938FDE0F172}" type="slidenum">
              <a:rPr lang="es-ES" altLang="en-US"/>
              <a:pPr/>
              <a:t>21</a:t>
            </a:fld>
            <a:endParaRPr lang="es-E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a:extLst>
              <a:ext uri="{FF2B5EF4-FFF2-40B4-BE49-F238E27FC236}">
                <a16:creationId xmlns:a16="http://schemas.microsoft.com/office/drawing/2014/main" id="{2202C105-0635-DFA1-CFE9-E54F6AF6E9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a:extLst>
              <a:ext uri="{FF2B5EF4-FFF2-40B4-BE49-F238E27FC236}">
                <a16:creationId xmlns:a16="http://schemas.microsoft.com/office/drawing/2014/main" id="{B3490430-F889-10C3-7ED3-2CCE45CD04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a:t>La fragilidad y la IC se afectan mutuamente y son cada vez más importantes en la sociedad. La fragilidad puede ser física, cognitiva y social. En la figura se muestran estos tres tipos de fragilidades y las posibles intervenciones para mejorarlas en pacientes con IC. En estudios recientes, la fragilidad multidominio se ha descrito como la compleja interacción de cada fragilidad, y lo mismo ocurre en los pacientes con IC.</a:t>
            </a:r>
          </a:p>
          <a:p>
            <a:pPr eaLnBrk="1" hangingPunct="1">
              <a:spcBef>
                <a:spcPct val="0"/>
              </a:spcBef>
            </a:pPr>
            <a:r>
              <a:rPr lang="es-ES" altLang="en-US"/>
              <a:t>Estudios recientes han sugerido varias posibles intervenciones para mejorar la fragilidad</a:t>
            </a:r>
          </a:p>
          <a:p>
            <a:pPr eaLnBrk="1" hangingPunct="1">
              <a:spcBef>
                <a:spcPct val="0"/>
              </a:spcBef>
            </a:pPr>
            <a:r>
              <a:rPr lang="es-ES" altLang="en-US"/>
              <a:t>y disminuir la mortalidad y la morbilidad. Se propone pautar ejercicios de resistencia, entrenamiento funciona y ejercicios para mejorar la capacidad respiratoria en pacientes con fragilidad física. En pacientes con disfunción cognitiva, se propone intervención con ejercicio combinado y en pacientes con fragilidad social, se recomienda ejercicios de grupo supervisados, actividades de salón, redes sociales y soporte social de grupo.  (7)</a:t>
            </a:r>
          </a:p>
          <a:p>
            <a:pPr eaLnBrk="1" hangingPunct="1">
              <a:spcBef>
                <a:spcPct val="0"/>
              </a:spcBef>
            </a:pPr>
            <a:endParaRPr lang="es-ES" altLang="en-US"/>
          </a:p>
        </p:txBody>
      </p:sp>
      <p:sp>
        <p:nvSpPr>
          <p:cNvPr id="35844" name="3 Marcador de número de diapositiva">
            <a:extLst>
              <a:ext uri="{FF2B5EF4-FFF2-40B4-BE49-F238E27FC236}">
                <a16:creationId xmlns:a16="http://schemas.microsoft.com/office/drawing/2014/main" id="{BB1EA892-58A5-2D23-DB22-8C61259930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60C115-DD6C-40D1-9405-494EBBC0D3B3}" type="slidenum">
              <a:rPr lang="es-ES" altLang="en-US"/>
              <a:pPr/>
              <a:t>23</a:t>
            </a:fld>
            <a:endParaRPr lang="es-E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a:extLst>
              <a:ext uri="{FF2B5EF4-FFF2-40B4-BE49-F238E27FC236}">
                <a16:creationId xmlns:a16="http://schemas.microsoft.com/office/drawing/2014/main" id="{1A817EE9-95AB-BE3C-E89C-632C7873CD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a:extLst>
              <a:ext uri="{FF2B5EF4-FFF2-40B4-BE49-F238E27FC236}">
                <a16:creationId xmlns:a16="http://schemas.microsoft.com/office/drawing/2014/main" id="{3339B1FC-EDF9-3FF0-C78C-923294A748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a:p>
          <a:p>
            <a:pPr eaLnBrk="1" hangingPunct="1">
              <a:spcBef>
                <a:spcPct val="0"/>
              </a:spcBef>
            </a:pPr>
            <a:r>
              <a:rPr lang="es-ES" altLang="en-US"/>
              <a:t>Respuesta correcta la a.</a:t>
            </a:r>
          </a:p>
          <a:p>
            <a:pPr eaLnBrk="1" hangingPunct="1">
              <a:spcBef>
                <a:spcPct val="0"/>
              </a:spcBef>
            </a:pPr>
            <a:r>
              <a:rPr lang="es-ES" altLang="en-US"/>
              <a:t>Halli-Tierney AD, Scarbrough C, Carroll D. Polypharmacy: Evaluating Risks and Deprescribing. Am Fam Physician. 2019 Jul 1;100(1):32-38. PMID: 31259501.</a:t>
            </a:r>
          </a:p>
        </p:txBody>
      </p:sp>
      <p:sp>
        <p:nvSpPr>
          <p:cNvPr id="38916" name="3 Marcador de número de diapositiva">
            <a:extLst>
              <a:ext uri="{FF2B5EF4-FFF2-40B4-BE49-F238E27FC236}">
                <a16:creationId xmlns:a16="http://schemas.microsoft.com/office/drawing/2014/main" id="{CE6D0FC6-6E38-18B9-4704-3019E53AEE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B453C3-E45A-4C40-846D-9BA231F7DC50}" type="slidenum">
              <a:rPr lang="es-ES" altLang="en-US"/>
              <a:pPr/>
              <a:t>25</a:t>
            </a:fld>
            <a:endParaRPr lang="es-E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Marcador de imagen de diapositiva">
            <a:extLst>
              <a:ext uri="{FF2B5EF4-FFF2-40B4-BE49-F238E27FC236}">
                <a16:creationId xmlns:a16="http://schemas.microsoft.com/office/drawing/2014/main" id="{8177ED94-DEB5-6B16-4761-6345FFF06C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2 Marcador de notas">
            <a:extLst>
              <a:ext uri="{FF2B5EF4-FFF2-40B4-BE49-F238E27FC236}">
                <a16:creationId xmlns:a16="http://schemas.microsoft.com/office/drawing/2014/main" id="{E39B577B-93C6-8B42-B68E-366CE9BDE0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a:t>Halli-Tierney AD, Scarbrough C, Carroll D. Polypharmacy: Evaluating Risks and Deprescribing. Am Fam Physician. 2019 Jul 1;100(1):32-38. PMID: 31259501.</a:t>
            </a:r>
          </a:p>
        </p:txBody>
      </p:sp>
      <p:sp>
        <p:nvSpPr>
          <p:cNvPr id="40964" name="3 Marcador de número de diapositiva">
            <a:extLst>
              <a:ext uri="{FF2B5EF4-FFF2-40B4-BE49-F238E27FC236}">
                <a16:creationId xmlns:a16="http://schemas.microsoft.com/office/drawing/2014/main" id="{E06EABCC-79F3-E7DB-2DE3-D95845FD02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32ED3C-F4B5-4B65-9B2F-7F408B2B3D70}" type="slidenum">
              <a:rPr lang="es-ES" altLang="en-US"/>
              <a:pPr/>
              <a:t>26</a:t>
            </a:fld>
            <a:endParaRPr lang="es-E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89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ext bullets ">
    <p:bg>
      <p:bgPr>
        <a:solidFill>
          <a:schemeClr val="bg1"/>
        </a:solidFill>
        <a:effectLst/>
      </p:bgPr>
    </p:bg>
    <p:spTree>
      <p:nvGrpSpPr>
        <p:cNvPr id="1" name=""/>
        <p:cNvGrpSpPr/>
        <p:nvPr/>
      </p:nvGrpSpPr>
      <p:grpSpPr>
        <a:xfrm>
          <a:off x="0" y="0"/>
          <a:ext cx="0" cy="0"/>
          <a:chOff x="0" y="0"/>
          <a:chExt cx="0" cy="0"/>
        </a:xfrm>
      </p:grpSpPr>
      <p:cxnSp>
        <p:nvCxnSpPr>
          <p:cNvPr id="2" name="Conector recto 5">
            <a:extLst>
              <a:ext uri="{FF2B5EF4-FFF2-40B4-BE49-F238E27FC236}">
                <a16:creationId xmlns:a16="http://schemas.microsoft.com/office/drawing/2014/main" id="{E3F48B52-2B0D-EE9D-BFF4-1BDD148B32A3}"/>
              </a:ext>
            </a:extLst>
          </p:cNvPr>
          <p:cNvCxnSpPr/>
          <p:nvPr userDrawn="1"/>
        </p:nvCxnSpPr>
        <p:spPr>
          <a:xfrm>
            <a:off x="419100" y="6611938"/>
            <a:ext cx="1139031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82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88613" y="364820"/>
            <a:ext cx="11014775" cy="410830"/>
          </a:xfrm>
          <a:prstGeom prst="rect">
            <a:avLst/>
          </a:prstGeom>
        </p:spPr>
        <p:txBody>
          <a:bodyPr lIns="0" tIns="0" rIns="0" bIns="0"/>
          <a:lstStyle>
            <a:lvl1pPr>
              <a:defRPr sz="2700" b="1" i="0">
                <a:solidFill>
                  <a:schemeClr val="bg1"/>
                </a:solidFill>
                <a:latin typeface="Calibri"/>
                <a:cs typeface="Calibri"/>
              </a:defRPr>
            </a:lvl1pPr>
          </a:lstStyle>
          <a:p>
            <a:endParaRPr dirty="0"/>
          </a:p>
        </p:txBody>
      </p:sp>
      <p:sp>
        <p:nvSpPr>
          <p:cNvPr id="3" name="Holder 4">
            <a:extLst>
              <a:ext uri="{FF2B5EF4-FFF2-40B4-BE49-F238E27FC236}">
                <a16:creationId xmlns:a16="http://schemas.microsoft.com/office/drawing/2014/main" id="{EC03C579-89FB-6310-F2D0-816552D0453D}"/>
              </a:ext>
            </a:extLst>
          </p:cNvPr>
          <p:cNvSpPr>
            <a:spLocks noGrp="1"/>
          </p:cNvSpPr>
          <p:nvPr>
            <p:ph type="ftr" sz="quarter" idx="10"/>
          </p:nvPr>
        </p:nvSpPr>
        <p:spPr>
          <a:xfrm>
            <a:off x="4144963" y="6378575"/>
            <a:ext cx="3902075" cy="342900"/>
          </a:xfrm>
          <a:prstGeom prst="rect">
            <a:avLst/>
          </a:prstGeom>
        </p:spPr>
        <p:txBody>
          <a:bodyPr lIns="55458" tIns="27729" rIns="55458" bIns="27729"/>
          <a:lstStyle>
            <a:lvl1pPr eaLnBrk="1" hangingPunct="1">
              <a:defRPr/>
            </a:lvl1pPr>
          </a:lstStyle>
          <a:p>
            <a:pPr>
              <a:defRPr/>
            </a:pPr>
            <a:endParaRPr/>
          </a:p>
        </p:txBody>
      </p:sp>
      <p:sp>
        <p:nvSpPr>
          <p:cNvPr id="4" name="Holder 5">
            <a:extLst>
              <a:ext uri="{FF2B5EF4-FFF2-40B4-BE49-F238E27FC236}">
                <a16:creationId xmlns:a16="http://schemas.microsoft.com/office/drawing/2014/main" id="{A5291F71-4C11-D3C9-3905-E945941E602B}"/>
              </a:ext>
            </a:extLst>
          </p:cNvPr>
          <p:cNvSpPr>
            <a:spLocks noGrp="1"/>
          </p:cNvSpPr>
          <p:nvPr>
            <p:ph type="dt" sz="half" idx="11"/>
          </p:nvPr>
        </p:nvSpPr>
        <p:spPr>
          <a:xfrm>
            <a:off x="609600" y="6378575"/>
            <a:ext cx="2803525" cy="342900"/>
          </a:xfrm>
          <a:prstGeom prst="rect">
            <a:avLst/>
          </a:prstGeom>
        </p:spPr>
        <p:txBody>
          <a:bodyPr lIns="55458" tIns="27729" rIns="55458" bIns="27729"/>
          <a:lstStyle>
            <a:lvl1pPr eaLnBrk="1" hangingPunct="1">
              <a:defRPr/>
            </a:lvl1pPr>
          </a:lstStyle>
          <a:p>
            <a:pPr>
              <a:defRPr/>
            </a:pPr>
            <a:fld id="{19BFC562-1CFB-4731-8B75-2E3A5CE6E2CE}" type="datetimeFigureOut">
              <a:rPr lang="en-US"/>
              <a:pPr>
                <a:defRPr/>
              </a:pPr>
              <a:t>6/14/2023</a:t>
            </a:fld>
            <a:endParaRPr lang="en-US"/>
          </a:p>
        </p:txBody>
      </p:sp>
      <p:sp>
        <p:nvSpPr>
          <p:cNvPr id="5" name="Holder 6">
            <a:extLst>
              <a:ext uri="{FF2B5EF4-FFF2-40B4-BE49-F238E27FC236}">
                <a16:creationId xmlns:a16="http://schemas.microsoft.com/office/drawing/2014/main" id="{5C4BC3C9-C631-29F4-7272-505D071E4CBD}"/>
              </a:ext>
            </a:extLst>
          </p:cNvPr>
          <p:cNvSpPr>
            <a:spLocks noGrp="1"/>
          </p:cNvSpPr>
          <p:nvPr>
            <p:ph type="sldNum" sz="quarter" idx="12"/>
          </p:nvPr>
        </p:nvSpPr>
        <p:spPr>
          <a:xfrm>
            <a:off x="495300" y="6430963"/>
            <a:ext cx="3989388" cy="146050"/>
          </a:xfrm>
          <a:prstGeom prst="rect">
            <a:avLst/>
          </a:prstGeom>
        </p:spPr>
        <p:txBody>
          <a:bodyPr vert="horz" wrap="square" lIns="55458" tIns="27729" rIns="55458" bIns="27729" numCol="1" anchor="t" anchorCtr="0" compatLnSpc="1">
            <a:prstTxWarp prst="textNoShape">
              <a:avLst/>
            </a:prstTxWarp>
          </a:bodyPr>
          <a:lstStyle>
            <a:lvl1pPr eaLnBrk="1" hangingPunct="1">
              <a:defRPr smtClean="0"/>
            </a:lvl1pPr>
          </a:lstStyle>
          <a:p>
            <a:pPr>
              <a:defRPr/>
            </a:pPr>
            <a:fld id="{BCAAB003-C86A-4A6F-94D6-F85FA16AE811}" type="slidenum">
              <a:rPr lang="es-ES" altLang="en-US"/>
              <a:pPr>
                <a:defRPr/>
              </a:pPr>
              <a:t>‹#›</a:t>
            </a:fld>
            <a:r>
              <a:rPr lang="es-ES" altLang="en-US"/>
              <a:t> | Departamento de formación - Material de uso exclusivamente interno.</a:t>
            </a:r>
          </a:p>
        </p:txBody>
      </p:sp>
    </p:spTree>
    <p:extLst>
      <p:ext uri="{BB962C8B-B14F-4D97-AF65-F5344CB8AC3E}">
        <p14:creationId xmlns:p14="http://schemas.microsoft.com/office/powerpoint/2010/main" val="198533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399903" y="2257077"/>
            <a:ext cx="6079525" cy="1305878"/>
          </a:xfrm>
        </p:spPr>
        <p:txBody>
          <a:bodyPr anchor="b">
            <a:noAutofit/>
          </a:bodyPr>
          <a:lstStyle>
            <a:lvl1pPr algn="l">
              <a:defRPr sz="4000" b="1" i="0">
                <a:solidFill>
                  <a:schemeClr val="bg1"/>
                </a:solidFill>
                <a:latin typeface="Arial" charset="0"/>
                <a:ea typeface="Arial" charset="0"/>
                <a:cs typeface="Arial" charset="0"/>
              </a:defRPr>
            </a:lvl1pPr>
          </a:lstStyle>
          <a:p>
            <a:r>
              <a:rPr lang="es-ES_tradnl" dirty="0"/>
              <a:t>Título de la</a:t>
            </a:r>
            <a:br>
              <a:rPr lang="es-ES_tradnl" dirty="0"/>
            </a:br>
            <a:r>
              <a:rPr lang="es-ES_tradnl" dirty="0"/>
              <a:t>ponencia</a:t>
            </a:r>
          </a:p>
        </p:txBody>
      </p:sp>
      <p:sp>
        <p:nvSpPr>
          <p:cNvPr id="3" name="Subtítulo 2"/>
          <p:cNvSpPr>
            <a:spLocks noGrp="1"/>
          </p:cNvSpPr>
          <p:nvPr>
            <p:ph type="subTitle" idx="1" hasCustomPrompt="1"/>
          </p:nvPr>
        </p:nvSpPr>
        <p:spPr>
          <a:xfrm>
            <a:off x="5399901" y="3762679"/>
            <a:ext cx="6079525" cy="770020"/>
          </a:xfrm>
        </p:spPr>
        <p:txBody>
          <a:bodyPr/>
          <a:lstStyle>
            <a:lvl1pPr marL="0" indent="0" algn="l">
              <a:buNone/>
              <a:defRPr sz="2400">
                <a:solidFill>
                  <a:srgbClr val="03F0C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dirty="0"/>
              <a:t>Ponente</a:t>
            </a:r>
          </a:p>
        </p:txBody>
      </p:sp>
    </p:spTree>
    <p:extLst>
      <p:ext uri="{BB962C8B-B14F-4D97-AF65-F5344CB8AC3E}">
        <p14:creationId xmlns:p14="http://schemas.microsoft.com/office/powerpoint/2010/main" val="407284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3500"/>
            </a:lvl1pPr>
          </a:lstStyle>
          <a:p>
            <a:r>
              <a:rPr lang="es-ES_tradnl" dirty="0"/>
              <a:t>Haga clic para modificar el estilo de título del patrón</a:t>
            </a:r>
          </a:p>
        </p:txBody>
      </p:sp>
      <p:sp>
        <p:nvSpPr>
          <p:cNvPr id="3" name="Marcador de contenido 2"/>
          <p:cNvSpPr>
            <a:spLocks noGrp="1"/>
          </p:cNvSpPr>
          <p:nvPr>
            <p:ph idx="1"/>
          </p:nvPr>
        </p:nvSpPr>
        <p:spPr/>
        <p:txBody>
          <a:bodyPr/>
          <a:lstStyle/>
          <a:p>
            <a:pPr lvl="0"/>
            <a:r>
              <a:rPr lang="es-ES_tradnl" dirty="0"/>
              <a:t>Haga clic para modificar los estilos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863E82E0-CDB5-2342-A1B7-0F014B23DBE7}" type="datetimeFigureOut">
              <a:rPr lang="es-ES_tradnl" smtClean="0"/>
              <a:t>14/06/2023</a:t>
            </a:fld>
            <a:endParaRPr lang="es-ES_tradn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S_tradnl"/>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C2C36C0-AB6E-0842-BEBA-44867BDAA4FC}" type="slidenum">
              <a:rPr lang="es-ES_tradnl" smtClean="0"/>
              <a:t>‹#›</a:t>
            </a:fld>
            <a:endParaRPr lang="es-ES_tradnl"/>
          </a:p>
        </p:txBody>
      </p:sp>
    </p:spTree>
    <p:extLst>
      <p:ext uri="{BB962C8B-B14F-4D97-AF65-F5344CB8AC3E}">
        <p14:creationId xmlns:p14="http://schemas.microsoft.com/office/powerpoint/2010/main" val="110784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dirty="0"/>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Tree>
    <p:extLst>
      <p:ext uri="{BB962C8B-B14F-4D97-AF65-F5344CB8AC3E}">
        <p14:creationId xmlns:p14="http://schemas.microsoft.com/office/powerpoint/2010/main" val="84672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863E82E0-CDB5-2342-A1B7-0F014B23DBE7}" type="datetimeFigureOut">
              <a:rPr lang="es-ES_tradnl" smtClean="0"/>
              <a:t>14/06/2023</a:t>
            </a:fld>
            <a:endParaRPr lang="es-ES_tradnl"/>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ES_tradnl"/>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7C2C36C0-AB6E-0842-BEBA-44867BDAA4FC}" type="slidenum">
              <a:rPr lang="es-ES_tradnl" smtClean="0"/>
              <a:t>‹#›</a:t>
            </a:fld>
            <a:endParaRPr lang="es-ES_tradnl"/>
          </a:p>
        </p:txBody>
      </p:sp>
    </p:spTree>
    <p:extLst>
      <p:ext uri="{BB962C8B-B14F-4D97-AF65-F5344CB8AC3E}">
        <p14:creationId xmlns:p14="http://schemas.microsoft.com/office/powerpoint/2010/main" val="36875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Tree>
    <p:extLst>
      <p:ext uri="{BB962C8B-B14F-4D97-AF65-F5344CB8AC3E}">
        <p14:creationId xmlns:p14="http://schemas.microsoft.com/office/powerpoint/2010/main" val="1152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75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dirty="0"/>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Tree>
    <p:extLst>
      <p:ext uri="{BB962C8B-B14F-4D97-AF65-F5344CB8AC3E}">
        <p14:creationId xmlns:p14="http://schemas.microsoft.com/office/powerpoint/2010/main" val="29733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Título y tex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74FFD9-514F-7AE9-B734-538436FF4607}"/>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A47918-B5D8-8564-F7EA-C01097C394C5}"/>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4301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22032" y="365125"/>
            <a:ext cx="9264580" cy="1325563"/>
          </a:xfrm>
          <a:prstGeom prst="rect">
            <a:avLst/>
          </a:prstGeom>
        </p:spPr>
        <p:txBody>
          <a:bodyPr vert="horz" lIns="91440" tIns="45720" rIns="91440" bIns="45720" rtlCol="0" anchor="ctr">
            <a:normAutofit/>
          </a:bodyPr>
          <a:lstStyle/>
          <a:p>
            <a:r>
              <a:rPr lang="es-ES_tradnl" dirty="0"/>
              <a:t>Haga clic para modificar el estilo de título del patrón</a:t>
            </a:r>
          </a:p>
        </p:txBody>
      </p:sp>
      <p:sp>
        <p:nvSpPr>
          <p:cNvPr id="3" name="Marcador de texto 2"/>
          <p:cNvSpPr>
            <a:spLocks noGrp="1"/>
          </p:cNvSpPr>
          <p:nvPr>
            <p:ph type="body" idx="1"/>
          </p:nvPr>
        </p:nvSpPr>
        <p:spPr>
          <a:xfrm>
            <a:off x="422031" y="1825625"/>
            <a:ext cx="11374733" cy="4351338"/>
          </a:xfrm>
          <a:prstGeom prst="rect">
            <a:avLst/>
          </a:prstGeom>
        </p:spPr>
        <p:txBody>
          <a:bodyPr vert="horz" lIns="91440" tIns="45720" rIns="91440" bIns="45720" rtlCol="0">
            <a:normAutofit/>
          </a:bodyPr>
          <a:lstStyle/>
          <a:p>
            <a:pPr lvl="0"/>
            <a:r>
              <a:rPr lang="es-ES_tradnl" dirty="0"/>
              <a:t>Haga clic para modificar los estilos de texto del patrón</a:t>
            </a:r>
          </a:p>
          <a:p>
            <a:pPr lvl="1"/>
            <a:r>
              <a:rPr lang="es-ES_tradnl" dirty="0"/>
              <a:t>Segundo nivel</a:t>
            </a:r>
          </a:p>
          <a:p>
            <a:pPr lvl="2"/>
            <a:r>
              <a:rPr lang="es-ES_tradnl" dirty="0"/>
              <a:t>Tercer nivel</a:t>
            </a:r>
          </a:p>
        </p:txBody>
      </p:sp>
    </p:spTree>
    <p:extLst>
      <p:ext uri="{BB962C8B-B14F-4D97-AF65-F5344CB8AC3E}">
        <p14:creationId xmlns:p14="http://schemas.microsoft.com/office/powerpoint/2010/main" val="21395177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3" r:id="rId5"/>
    <p:sldLayoutId id="2147483654" r:id="rId6"/>
    <p:sldLayoutId id="2147483655" r:id="rId7"/>
    <p:sldLayoutId id="2147483657"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3500" b="1" kern="1200">
          <a:solidFill>
            <a:srgbClr val="002754"/>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5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3F0C2"/>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5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7.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9.svg"/></Relationships>
</file>

<file path=ppt/slides/_rels/slide6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9.sv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jpeg"/></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hyperlink" Target="https://www.nice.org.uk/guidance/cg161" TargetMode="Externa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0E7EE36E-95FE-6E2A-6607-34D5CAEEA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19" t="12157" r="50427" b="14383"/>
          <a:stretch>
            <a:fillRect/>
          </a:stretch>
        </p:blipFill>
        <p:spPr bwMode="auto">
          <a:xfrm>
            <a:off x="239713" y="803275"/>
            <a:ext cx="11855450"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0791E26-6785-6B35-C8FC-323D30D71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89" t="12842" r="51158" b="17467"/>
          <a:stretch>
            <a:fillRect/>
          </a:stretch>
        </p:blipFill>
        <p:spPr bwMode="auto">
          <a:xfrm>
            <a:off x="617538" y="920750"/>
            <a:ext cx="10661650"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D794DEBC-7CA2-819A-8705-7F98AE487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31" t="12502" r="50841" b="14555"/>
          <a:stretch>
            <a:fillRect/>
          </a:stretch>
        </p:blipFill>
        <p:spPr bwMode="auto">
          <a:xfrm>
            <a:off x="625475" y="809625"/>
            <a:ext cx="10941050"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4C1DD02-25C6-DDC2-6CD7-5E099A10F751}"/>
              </a:ext>
            </a:extLst>
          </p:cNvPr>
          <p:cNvSpPr/>
          <p:nvPr/>
        </p:nvSpPr>
        <p:spPr>
          <a:xfrm>
            <a:off x="6064250" y="1593850"/>
            <a:ext cx="5264150" cy="496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7" name="Rectángulo 6">
            <a:extLst>
              <a:ext uri="{FF2B5EF4-FFF2-40B4-BE49-F238E27FC236}">
                <a16:creationId xmlns:a16="http://schemas.microsoft.com/office/drawing/2014/main" id="{7EF094FB-2E76-E617-0E22-4B11F97E49AB}"/>
              </a:ext>
            </a:extLst>
          </p:cNvPr>
          <p:cNvSpPr/>
          <p:nvPr/>
        </p:nvSpPr>
        <p:spPr>
          <a:xfrm>
            <a:off x="595313" y="1593850"/>
            <a:ext cx="5265737" cy="496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19460" name="QuadreDeText 5">
            <a:extLst>
              <a:ext uri="{FF2B5EF4-FFF2-40B4-BE49-F238E27FC236}">
                <a16:creationId xmlns:a16="http://schemas.microsoft.com/office/drawing/2014/main" id="{48988F04-2E09-5F11-E61A-55B144F5E36F}"/>
              </a:ext>
            </a:extLst>
          </p:cNvPr>
          <p:cNvSpPr txBox="1">
            <a:spLocks noChangeArrowheads="1"/>
          </p:cNvSpPr>
          <p:nvPr/>
        </p:nvSpPr>
        <p:spPr bwMode="auto">
          <a:xfrm>
            <a:off x="595313" y="398463"/>
            <a:ext cx="10083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58" tIns="60928" rIns="121858" bIns="60928">
            <a:spAutoFit/>
          </a:bodyPr>
          <a:lstStyle>
            <a:lvl1pPr defTabSz="6080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608013">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608013">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6080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6080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6080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6080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6080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6080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s-ES" altLang="es-ES_tradnl" sz="2800" b="1">
                <a:solidFill>
                  <a:srgbClr val="002754"/>
                </a:solidFill>
              </a:rPr>
              <a:t>Tendencia al alza en la esperanza de vida</a:t>
            </a:r>
          </a:p>
        </p:txBody>
      </p:sp>
      <p:sp>
        <p:nvSpPr>
          <p:cNvPr id="3" name="CuadroTexto 2">
            <a:extLst>
              <a:ext uri="{FF2B5EF4-FFF2-40B4-BE49-F238E27FC236}">
                <a16:creationId xmlns:a16="http://schemas.microsoft.com/office/drawing/2014/main" id="{062D8909-2768-A742-EE48-333209872135}"/>
              </a:ext>
            </a:extLst>
          </p:cNvPr>
          <p:cNvSpPr txBox="1"/>
          <p:nvPr/>
        </p:nvSpPr>
        <p:spPr>
          <a:xfrm>
            <a:off x="595313" y="1500188"/>
            <a:ext cx="5500687" cy="1785937"/>
          </a:xfrm>
          <a:prstGeom prst="rect">
            <a:avLst/>
          </a:prstGeom>
          <a:noFill/>
        </p:spPr>
        <p:txBody>
          <a:bodyPr lIns="121917" tIns="60958" rIns="121917" bIns="60958">
            <a:spAutoFit/>
          </a:bodyPr>
          <a:lstStyle/>
          <a:p>
            <a:pPr defTabSz="1219080" eaLnBrk="1" fontAlgn="auto" hangingPunct="1">
              <a:lnSpc>
                <a:spcPct val="150000"/>
              </a:lnSpc>
              <a:spcBef>
                <a:spcPts val="0"/>
              </a:spcBef>
              <a:spcAft>
                <a:spcPts val="0"/>
              </a:spcAft>
              <a:buClr>
                <a:schemeClr val="accent5"/>
              </a:buClr>
              <a:defRPr/>
            </a:pPr>
            <a:r>
              <a:rPr lang="es-ES" sz="2100" b="1" dirty="0">
                <a:solidFill>
                  <a:schemeClr val="bg1"/>
                </a:solidFill>
                <a:latin typeface="+mn-lt"/>
                <a:cs typeface="+mn-cs"/>
              </a:rPr>
              <a:t>Hechos de la mayor esperanza de vida</a:t>
            </a:r>
          </a:p>
          <a:p>
            <a:pPr marL="380990" indent="-380990" defTabSz="1219080" eaLnBrk="1" fontAlgn="auto" hangingPunct="1">
              <a:lnSpc>
                <a:spcPct val="150000"/>
              </a:lnSpc>
              <a:spcBef>
                <a:spcPts val="0"/>
              </a:spcBef>
              <a:spcAft>
                <a:spcPts val="0"/>
              </a:spcAft>
              <a:buClr>
                <a:schemeClr val="accent5"/>
              </a:buClr>
              <a:buFont typeface="Arial" panose="020B0604020202020204" pitchFamily="34" charset="0"/>
              <a:buChar char="•"/>
              <a:defRPr/>
            </a:pPr>
            <a:r>
              <a:rPr lang="es-ES" sz="1700" dirty="0">
                <a:solidFill>
                  <a:srgbClr val="002060"/>
                </a:solidFill>
                <a:latin typeface="+mn-lt"/>
                <a:cs typeface="+mn-cs"/>
              </a:rPr>
              <a:t>Mejora en la alimentación</a:t>
            </a:r>
          </a:p>
          <a:p>
            <a:pPr marL="380990" indent="-380990" defTabSz="1219080" eaLnBrk="1" fontAlgn="auto" hangingPunct="1">
              <a:lnSpc>
                <a:spcPct val="150000"/>
              </a:lnSpc>
              <a:spcBef>
                <a:spcPts val="0"/>
              </a:spcBef>
              <a:spcAft>
                <a:spcPts val="0"/>
              </a:spcAft>
              <a:buClr>
                <a:schemeClr val="accent5"/>
              </a:buClr>
              <a:buFont typeface="Arial" panose="020B0604020202020204" pitchFamily="34" charset="0"/>
              <a:buChar char="•"/>
              <a:defRPr/>
            </a:pPr>
            <a:r>
              <a:rPr lang="es-ES" sz="1700" dirty="0">
                <a:solidFill>
                  <a:srgbClr val="002060"/>
                </a:solidFill>
                <a:latin typeface="+mn-lt"/>
                <a:cs typeface="+mn-cs"/>
              </a:rPr>
              <a:t>Nuevas terapias</a:t>
            </a:r>
          </a:p>
          <a:p>
            <a:pPr marL="380990" indent="-380990" defTabSz="1219080" eaLnBrk="1" fontAlgn="auto" hangingPunct="1">
              <a:lnSpc>
                <a:spcPct val="150000"/>
              </a:lnSpc>
              <a:spcBef>
                <a:spcPts val="0"/>
              </a:spcBef>
              <a:spcAft>
                <a:spcPts val="0"/>
              </a:spcAft>
              <a:buClr>
                <a:schemeClr val="accent5"/>
              </a:buClr>
              <a:buFont typeface="Arial" panose="020B0604020202020204" pitchFamily="34" charset="0"/>
              <a:buChar char="•"/>
              <a:defRPr/>
            </a:pPr>
            <a:r>
              <a:rPr lang="es-ES" sz="1700" dirty="0">
                <a:solidFill>
                  <a:srgbClr val="002060"/>
                </a:solidFill>
                <a:latin typeface="+mn-lt"/>
                <a:cs typeface="+mn-cs"/>
              </a:rPr>
              <a:t>Control de hábitos de vida</a:t>
            </a:r>
          </a:p>
        </p:txBody>
      </p:sp>
      <p:sp>
        <p:nvSpPr>
          <p:cNvPr id="4" name="CuadroTexto 3">
            <a:extLst>
              <a:ext uri="{FF2B5EF4-FFF2-40B4-BE49-F238E27FC236}">
                <a16:creationId xmlns:a16="http://schemas.microsoft.com/office/drawing/2014/main" id="{47E5AF62-14C7-9FA6-B51D-5996E0F31365}"/>
              </a:ext>
            </a:extLst>
          </p:cNvPr>
          <p:cNvSpPr txBox="1"/>
          <p:nvPr/>
        </p:nvSpPr>
        <p:spPr>
          <a:xfrm>
            <a:off x="6180138" y="1500188"/>
            <a:ext cx="5502275" cy="2178050"/>
          </a:xfrm>
          <a:prstGeom prst="rect">
            <a:avLst/>
          </a:prstGeom>
          <a:noFill/>
        </p:spPr>
        <p:txBody>
          <a:bodyPr lIns="121917" tIns="60958" rIns="121917" bIns="60958">
            <a:spAutoFit/>
          </a:bodyPr>
          <a:lstStyle/>
          <a:p>
            <a:pPr defTabSz="1219080" eaLnBrk="1" fontAlgn="auto" hangingPunct="1">
              <a:lnSpc>
                <a:spcPct val="150000"/>
              </a:lnSpc>
              <a:spcBef>
                <a:spcPts val="0"/>
              </a:spcBef>
              <a:spcAft>
                <a:spcPts val="0"/>
              </a:spcAft>
              <a:buClr>
                <a:schemeClr val="accent5"/>
              </a:buClr>
              <a:defRPr/>
            </a:pPr>
            <a:r>
              <a:rPr lang="es-ES" sz="2100" b="1" dirty="0">
                <a:solidFill>
                  <a:schemeClr val="bg1"/>
                </a:solidFill>
                <a:latin typeface="+mn-lt"/>
                <a:cs typeface="+mn-cs"/>
              </a:rPr>
              <a:t>Retos de la mayor esperanza de vida</a:t>
            </a:r>
          </a:p>
          <a:p>
            <a:pPr marL="380990" indent="-380990" defTabSz="1219080" eaLnBrk="1" fontAlgn="auto" hangingPunct="1">
              <a:lnSpc>
                <a:spcPct val="150000"/>
              </a:lnSpc>
              <a:spcBef>
                <a:spcPts val="0"/>
              </a:spcBef>
              <a:spcAft>
                <a:spcPts val="0"/>
              </a:spcAft>
              <a:buClr>
                <a:schemeClr val="accent5"/>
              </a:buClr>
              <a:buFont typeface="Arial" panose="020B0604020202020204" pitchFamily="34" charset="0"/>
              <a:buChar char="•"/>
              <a:defRPr/>
            </a:pPr>
            <a:r>
              <a:rPr lang="es-ES" sz="1700" dirty="0">
                <a:solidFill>
                  <a:srgbClr val="002060"/>
                </a:solidFill>
                <a:latin typeface="+mn-lt"/>
                <a:cs typeface="+mn-cs"/>
              </a:rPr>
              <a:t>Riesgo cardiovascular</a:t>
            </a:r>
          </a:p>
          <a:p>
            <a:pPr marL="380990" indent="-380990" defTabSz="1219080" eaLnBrk="1" fontAlgn="auto" hangingPunct="1">
              <a:lnSpc>
                <a:spcPct val="150000"/>
              </a:lnSpc>
              <a:spcBef>
                <a:spcPts val="0"/>
              </a:spcBef>
              <a:spcAft>
                <a:spcPts val="0"/>
              </a:spcAft>
              <a:buClr>
                <a:schemeClr val="accent5"/>
              </a:buClr>
              <a:buFont typeface="Arial" panose="020B0604020202020204" pitchFamily="34" charset="0"/>
              <a:buChar char="•"/>
              <a:defRPr/>
            </a:pPr>
            <a:r>
              <a:rPr lang="es-ES" sz="1700" dirty="0">
                <a:solidFill>
                  <a:srgbClr val="002060"/>
                </a:solidFill>
                <a:latin typeface="+mn-lt"/>
                <a:cs typeface="+mn-cs"/>
              </a:rPr>
              <a:t>Diabetes</a:t>
            </a:r>
          </a:p>
          <a:p>
            <a:pPr marL="380990" indent="-380990" defTabSz="1219080" eaLnBrk="1" fontAlgn="auto" hangingPunct="1">
              <a:lnSpc>
                <a:spcPct val="150000"/>
              </a:lnSpc>
              <a:spcBef>
                <a:spcPts val="0"/>
              </a:spcBef>
              <a:spcAft>
                <a:spcPts val="0"/>
              </a:spcAft>
              <a:buClr>
                <a:schemeClr val="accent5"/>
              </a:buClr>
              <a:buFont typeface="Arial" panose="020B0604020202020204" pitchFamily="34" charset="0"/>
              <a:buChar char="•"/>
              <a:defRPr/>
            </a:pPr>
            <a:r>
              <a:rPr lang="es-ES" sz="1700" dirty="0">
                <a:solidFill>
                  <a:srgbClr val="002060"/>
                </a:solidFill>
                <a:latin typeface="+mn-lt"/>
                <a:cs typeface="+mn-cs"/>
              </a:rPr>
              <a:t>Prevención</a:t>
            </a:r>
          </a:p>
          <a:p>
            <a:pPr marL="380990" indent="-380990" defTabSz="1219080" eaLnBrk="1" fontAlgn="auto" hangingPunct="1">
              <a:lnSpc>
                <a:spcPct val="150000"/>
              </a:lnSpc>
              <a:spcBef>
                <a:spcPts val="0"/>
              </a:spcBef>
              <a:spcAft>
                <a:spcPts val="0"/>
              </a:spcAft>
              <a:buClr>
                <a:schemeClr val="accent5"/>
              </a:buClr>
              <a:buFont typeface="Arial" panose="020B0604020202020204" pitchFamily="34" charset="0"/>
              <a:buChar char="•"/>
              <a:defRPr/>
            </a:pPr>
            <a:r>
              <a:rPr lang="es-ES" sz="1700" dirty="0">
                <a:solidFill>
                  <a:srgbClr val="002060"/>
                </a:solidFill>
                <a:latin typeface="+mn-lt"/>
                <a:cs typeface="+mn-cs"/>
              </a:rPr>
              <a:t>Evidencia limitada</a:t>
            </a:r>
          </a:p>
        </p:txBody>
      </p:sp>
      <p:sp>
        <p:nvSpPr>
          <p:cNvPr id="6" name="CuadroTexto 5">
            <a:extLst>
              <a:ext uri="{FF2B5EF4-FFF2-40B4-BE49-F238E27FC236}">
                <a16:creationId xmlns:a16="http://schemas.microsoft.com/office/drawing/2014/main" id="{9E4B987D-B56D-743A-7C68-AF1C8D97372E}"/>
              </a:ext>
            </a:extLst>
          </p:cNvPr>
          <p:cNvSpPr txBox="1"/>
          <p:nvPr/>
        </p:nvSpPr>
        <p:spPr>
          <a:xfrm>
            <a:off x="1106488" y="4383088"/>
            <a:ext cx="9979025" cy="1577975"/>
          </a:xfrm>
          <a:prstGeom prst="rect">
            <a:avLst/>
          </a:prstGeom>
          <a:solidFill>
            <a:srgbClr val="002060"/>
          </a:solidFill>
        </p:spPr>
        <p:txBody>
          <a:bodyPr lIns="121917" tIns="60958" rIns="121917" bIns="60958" anchor="ctr">
            <a:spAutoFit/>
          </a:bodyPr>
          <a:lstStyle/>
          <a:p>
            <a:pPr marL="380990" indent="-380990" defTabSz="1219080" eaLnBrk="1" fontAlgn="auto" hangingPunct="1">
              <a:lnSpc>
                <a:spcPct val="150000"/>
              </a:lnSpc>
              <a:spcBef>
                <a:spcPts val="0"/>
              </a:spcBef>
              <a:spcAft>
                <a:spcPts val="0"/>
              </a:spcAft>
              <a:buClr>
                <a:schemeClr val="bg1"/>
              </a:buClr>
              <a:buFont typeface="Arial" panose="020B0604020202020204" pitchFamily="34" charset="0"/>
              <a:buChar char="•"/>
              <a:defRPr/>
            </a:pPr>
            <a:r>
              <a:rPr lang="es-ES" sz="2100" b="1" dirty="0">
                <a:solidFill>
                  <a:schemeClr val="bg1"/>
                </a:solidFill>
                <a:latin typeface="+mn-lt"/>
                <a:cs typeface="+mn-cs"/>
              </a:rPr>
              <a:t>En general, las terapias no se estudian en personas de edad avanzada</a:t>
            </a:r>
          </a:p>
          <a:p>
            <a:pPr marL="380990" indent="-380990" defTabSz="1219080" eaLnBrk="1" fontAlgn="auto" hangingPunct="1">
              <a:lnSpc>
                <a:spcPct val="150000"/>
              </a:lnSpc>
              <a:spcBef>
                <a:spcPts val="0"/>
              </a:spcBef>
              <a:spcAft>
                <a:spcPts val="0"/>
              </a:spcAft>
              <a:buClr>
                <a:schemeClr val="bg1"/>
              </a:buClr>
              <a:buFont typeface="Arial" panose="020B0604020202020204" pitchFamily="34" charset="0"/>
              <a:buChar char="•"/>
              <a:defRPr/>
            </a:pPr>
            <a:r>
              <a:rPr lang="es-ES" sz="2100" b="1" dirty="0">
                <a:solidFill>
                  <a:schemeClr val="bg1"/>
                </a:solidFill>
                <a:latin typeface="+mn-lt"/>
                <a:cs typeface="+mn-cs"/>
              </a:rPr>
              <a:t>Comorbilidades del anciano vs. fármacos efectivos en jóvenes</a:t>
            </a:r>
          </a:p>
          <a:p>
            <a:pPr marL="380990" indent="-380990" defTabSz="1219080" eaLnBrk="1" fontAlgn="auto" hangingPunct="1">
              <a:lnSpc>
                <a:spcPct val="150000"/>
              </a:lnSpc>
              <a:spcBef>
                <a:spcPts val="0"/>
              </a:spcBef>
              <a:spcAft>
                <a:spcPts val="0"/>
              </a:spcAft>
              <a:buClr>
                <a:schemeClr val="bg1"/>
              </a:buClr>
              <a:buFont typeface="Arial" panose="020B0604020202020204" pitchFamily="34" charset="0"/>
              <a:buChar char="•"/>
              <a:defRPr/>
            </a:pPr>
            <a:r>
              <a:rPr lang="es-ES" sz="2100" b="1" dirty="0">
                <a:solidFill>
                  <a:schemeClr val="bg1"/>
                </a:solidFill>
                <a:latin typeface="+mn-lt"/>
                <a:cs typeface="+mn-cs"/>
              </a:rPr>
              <a:t>Escasez de recomendaciones basadas en la evidencia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4 Rectángulo">
            <a:extLst>
              <a:ext uri="{FF2B5EF4-FFF2-40B4-BE49-F238E27FC236}">
                <a16:creationId xmlns:a16="http://schemas.microsoft.com/office/drawing/2014/main" id="{F302D60D-B367-B4AA-C2DD-339A1B2CE812}"/>
              </a:ext>
            </a:extLst>
          </p:cNvPr>
          <p:cNvSpPr>
            <a:spLocks noChangeArrowheads="1"/>
          </p:cNvSpPr>
          <p:nvPr/>
        </p:nvSpPr>
        <p:spPr bwMode="auto">
          <a:xfrm>
            <a:off x="187325" y="6427788"/>
            <a:ext cx="88042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000">
                <a:solidFill>
                  <a:schemeClr val="tx1"/>
                </a:solidFill>
              </a:rPr>
              <a:t>https://www.fundacionfemeba.org.ar/blog/farmacologia-7/post/deprescripcion-de-medicamentos-cardiovasculares-en-el-adulto-mayor-49790</a:t>
            </a:r>
          </a:p>
        </p:txBody>
      </p:sp>
      <p:sp>
        <p:nvSpPr>
          <p:cNvPr id="20483" name="QuadreDeText 5">
            <a:extLst>
              <a:ext uri="{FF2B5EF4-FFF2-40B4-BE49-F238E27FC236}">
                <a16:creationId xmlns:a16="http://schemas.microsoft.com/office/drawing/2014/main" id="{4BCC379E-4471-33CE-034A-94DB8DC21C66}"/>
              </a:ext>
            </a:extLst>
          </p:cNvPr>
          <p:cNvSpPr txBox="1">
            <a:spLocks noChangeArrowheads="1"/>
          </p:cNvSpPr>
          <p:nvPr/>
        </p:nvSpPr>
        <p:spPr bwMode="auto">
          <a:xfrm>
            <a:off x="385763" y="542925"/>
            <a:ext cx="1008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58" tIns="60928" rIns="121858" bIns="60928">
            <a:spAutoFit/>
          </a:bodyPr>
          <a:lstStyle>
            <a:lvl1pPr defTabSz="6080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608013">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608013">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6080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6080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6080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6080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6080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6080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 typeface="Arial" panose="020B0604020202020204" pitchFamily="34" charset="0"/>
              <a:buNone/>
            </a:pPr>
            <a:r>
              <a:rPr lang="es-ES" altLang="es-ES_tradnl" sz="2800" b="1">
                <a:solidFill>
                  <a:srgbClr val="002754"/>
                </a:solidFill>
              </a:rPr>
              <a:t>Enfoques de los cuidados de salud a lo largo de la vida</a:t>
            </a:r>
          </a:p>
        </p:txBody>
      </p:sp>
      <p:pic>
        <p:nvPicPr>
          <p:cNvPr id="20484" name="Picture 3">
            <a:extLst>
              <a:ext uri="{FF2B5EF4-FFF2-40B4-BE49-F238E27FC236}">
                <a16:creationId xmlns:a16="http://schemas.microsoft.com/office/drawing/2014/main" id="{D09932A5-91B2-8DC2-D1EB-A439B559C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908175"/>
            <a:ext cx="101981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a:extLst>
              <a:ext uri="{FF2B5EF4-FFF2-40B4-BE49-F238E27FC236}">
                <a16:creationId xmlns:a16="http://schemas.microsoft.com/office/drawing/2014/main" id="{8E54FC16-5C61-125C-E99A-4AB0726B07DD}"/>
              </a:ext>
            </a:extLst>
          </p:cNvPr>
          <p:cNvSpPr>
            <a:spLocks noGrp="1"/>
          </p:cNvSpPr>
          <p:nvPr>
            <p:ph type="title"/>
          </p:nvPr>
        </p:nvSpPr>
        <p:spPr>
          <a:xfrm>
            <a:off x="407988" y="190500"/>
            <a:ext cx="9264650" cy="1325563"/>
          </a:xfrm>
        </p:spPr>
        <p:txBody>
          <a:bodyPr/>
          <a:lstStyle/>
          <a:p>
            <a:r>
              <a:rPr lang="es-ES" altLang="en-US" sz="2400">
                <a:latin typeface="Arial" panose="020B0604020202020204" pitchFamily="34" charset="0"/>
                <a:cs typeface="Arial" panose="020B0604020202020204" pitchFamily="34" charset="0"/>
              </a:rPr>
              <a:t>Marco para avanzar en la gestión de la multimorbilidad en atención primaria</a:t>
            </a:r>
          </a:p>
        </p:txBody>
      </p:sp>
      <p:sp>
        <p:nvSpPr>
          <p:cNvPr id="22531" name="2 Marcador de contenido">
            <a:extLst>
              <a:ext uri="{FF2B5EF4-FFF2-40B4-BE49-F238E27FC236}">
                <a16:creationId xmlns:a16="http://schemas.microsoft.com/office/drawing/2014/main" id="{3EE763C3-510E-59E5-DC21-C180D2F7F764}"/>
              </a:ext>
            </a:extLst>
          </p:cNvPr>
          <p:cNvSpPr>
            <a:spLocks noGrp="1"/>
          </p:cNvSpPr>
          <p:nvPr>
            <p:ph idx="1"/>
          </p:nvPr>
        </p:nvSpPr>
        <p:spPr>
          <a:xfrm>
            <a:off x="407988" y="6399213"/>
            <a:ext cx="11376025" cy="282575"/>
          </a:xfrm>
        </p:spPr>
        <p:txBody>
          <a:bodyPr>
            <a:normAutofit fontScale="92500"/>
          </a:bodyPr>
          <a:lstStyle/>
          <a:p>
            <a:pPr marL="0" indent="0" eaLnBrk="1" hangingPunct="1">
              <a:buFont typeface="Arial" panose="020B0604020202020204" pitchFamily="34" charset="0"/>
              <a:buNone/>
            </a:pPr>
            <a:r>
              <a:rPr lang="es-ES" altLang="en-US" sz="800">
                <a:latin typeface="Arial" panose="020B0604020202020204" pitchFamily="34" charset="0"/>
                <a:cs typeface="Arial" panose="020B0604020202020204" pitchFamily="34" charset="0"/>
              </a:rPr>
              <a:t>Aramrat C, Choksomngam Y, Jiraporncharoen W, Wiwatkunupakarn N, Pinyopornpanish K, Mallinson PAC, Kinra S, Angkurawaranon C. Advancing multimorbidity management in primary care: a narrative review. Prim Health Care Res Dev. 2022 Jul 1;23:e36. </a:t>
            </a:r>
          </a:p>
        </p:txBody>
      </p:sp>
      <p:pic>
        <p:nvPicPr>
          <p:cNvPr id="22532" name="Picture 4">
            <a:extLst>
              <a:ext uri="{FF2B5EF4-FFF2-40B4-BE49-F238E27FC236}">
                <a16:creationId xmlns:a16="http://schemas.microsoft.com/office/drawing/2014/main" id="{A3FE3DFE-87E7-4F91-BFFE-807B5E555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272" t="23112" r="19991" b="15559"/>
          <a:stretch>
            <a:fillRect/>
          </a:stretch>
        </p:blipFill>
        <p:spPr bwMode="auto">
          <a:xfrm>
            <a:off x="2224088" y="1516063"/>
            <a:ext cx="7062787" cy="44862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a:extLst>
              <a:ext uri="{FF2B5EF4-FFF2-40B4-BE49-F238E27FC236}">
                <a16:creationId xmlns:a16="http://schemas.microsoft.com/office/drawing/2014/main" id="{851F9218-1167-3B94-5641-404A4BEA52CE}"/>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Guión</a:t>
            </a:r>
          </a:p>
        </p:txBody>
      </p:sp>
      <p:sp>
        <p:nvSpPr>
          <p:cNvPr id="12291" name="2 Marcador de contenido">
            <a:extLst>
              <a:ext uri="{FF2B5EF4-FFF2-40B4-BE49-F238E27FC236}">
                <a16:creationId xmlns:a16="http://schemas.microsoft.com/office/drawing/2014/main" id="{B2B4681C-6F7B-B465-04B9-91109F4AB6AF}"/>
              </a:ext>
            </a:extLst>
          </p:cNvPr>
          <p:cNvSpPr>
            <a:spLocks noGrp="1"/>
          </p:cNvSpPr>
          <p:nvPr>
            <p:ph idx="1"/>
          </p:nvPr>
        </p:nvSpPr>
        <p:spPr>
          <a:xfrm>
            <a:off x="1781175" y="2097088"/>
            <a:ext cx="10015538" cy="4351337"/>
          </a:xfrm>
        </p:spPr>
        <p:txBody>
          <a:bodyPr/>
          <a:lstStyle/>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Introducción</a:t>
            </a:r>
          </a:p>
          <a:p>
            <a:pPr indent="-396000">
              <a:buFont typeface="Courier New" panose="02070309020205020404" pitchFamily="49" charset="0"/>
              <a:buChar char="o"/>
              <a:defRPr/>
            </a:pPr>
            <a:r>
              <a:rPr lang="es-ES" dirty="0">
                <a:solidFill>
                  <a:schemeClr val="bg2">
                    <a:lumMod val="10000"/>
                  </a:schemeClr>
                </a:solidFill>
                <a:latin typeface="Arial" pitchFamily="34" charset="0"/>
                <a:cs typeface="Arial" pitchFamily="34" charset="0"/>
              </a:rPr>
              <a:t>Valoración integral del paciente mayor</a:t>
            </a:r>
          </a:p>
          <a:p>
            <a:pPr indent="-396000">
              <a:buFont typeface="Courier New" panose="02070309020205020404" pitchFamily="49" charset="0"/>
              <a:buChar char="o"/>
              <a:defRPr/>
            </a:pPr>
            <a:r>
              <a:rPr lang="es-ES" dirty="0" err="1">
                <a:solidFill>
                  <a:schemeClr val="bg2">
                    <a:lumMod val="75000"/>
                  </a:schemeClr>
                </a:solidFill>
                <a:latin typeface="Arial" pitchFamily="34" charset="0"/>
                <a:cs typeface="Arial" pitchFamily="34" charset="0"/>
              </a:rPr>
              <a:t>Polimedicación</a:t>
            </a:r>
            <a:endParaRPr lang="es-ES" dirty="0">
              <a:solidFill>
                <a:schemeClr val="bg2">
                  <a:lumMod val="75000"/>
                </a:schemeClr>
              </a:solidFill>
              <a:latin typeface="Arial" pitchFamily="34" charset="0"/>
              <a:cs typeface="Arial" pitchFamily="34" charset="0"/>
            </a:endParaRPr>
          </a:p>
          <a:p>
            <a:pPr indent="-396000">
              <a:buFont typeface="Courier New" panose="02070309020205020404" pitchFamily="49" charset="0"/>
              <a:buChar char="o"/>
              <a:defRPr/>
            </a:pPr>
            <a:r>
              <a:rPr lang="es-ES" dirty="0" err="1">
                <a:solidFill>
                  <a:schemeClr val="bg2">
                    <a:lumMod val="75000"/>
                  </a:schemeClr>
                </a:solidFill>
                <a:latin typeface="Arial" pitchFamily="34" charset="0"/>
                <a:cs typeface="Arial" pitchFamily="34" charset="0"/>
              </a:rPr>
              <a:t>Euprescripción</a:t>
            </a:r>
            <a:endParaRPr lang="es-ES" dirty="0">
              <a:solidFill>
                <a:schemeClr val="bg2">
                  <a:lumMod val="75000"/>
                </a:schemeClr>
              </a:solidFill>
              <a:latin typeface="Arial" pitchFamily="34" charset="0"/>
              <a:cs typeface="Arial" pitchFamily="34" charset="0"/>
            </a:endParaRPr>
          </a:p>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Caso clínico</a:t>
            </a:r>
          </a:p>
          <a:p>
            <a:pPr indent="-396000">
              <a:buFont typeface="Courier New" panose="02070309020205020404" pitchFamily="49" charset="0"/>
              <a:buChar char="o"/>
              <a:defRPr/>
            </a:pPr>
            <a:endParaRPr lang="es-ES" dirty="0">
              <a:solidFill>
                <a:schemeClr val="bg2">
                  <a:lumMod val="10000"/>
                </a:schemeClr>
              </a:solidFill>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a:extLst>
              <a:ext uri="{FF2B5EF4-FFF2-40B4-BE49-F238E27FC236}">
                <a16:creationId xmlns:a16="http://schemas.microsoft.com/office/drawing/2014/main" id="{B3F95794-03ED-AFBF-FDB3-38B4BFFAF087}"/>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¿Qué se entiende por valoración integral?</a:t>
            </a:r>
          </a:p>
        </p:txBody>
      </p:sp>
      <p:sp>
        <p:nvSpPr>
          <p:cNvPr id="25603" name="2 Marcador de contenido">
            <a:extLst>
              <a:ext uri="{FF2B5EF4-FFF2-40B4-BE49-F238E27FC236}">
                <a16:creationId xmlns:a16="http://schemas.microsoft.com/office/drawing/2014/main" id="{C4393664-E8EC-6F6C-2B65-32C45F04A008}"/>
              </a:ext>
            </a:extLst>
          </p:cNvPr>
          <p:cNvSpPr>
            <a:spLocks noGrp="1"/>
          </p:cNvSpPr>
          <p:nvPr>
            <p:ph idx="1"/>
          </p:nvPr>
        </p:nvSpPr>
        <p:spPr/>
        <p:txBody>
          <a:bodyPr/>
          <a:lstStyle/>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Valoración física y mental</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Valoración médica y psicológica.</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Valoración funcional y médica</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Valoración biológica, funcional,  psicológica y social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AD70558E-9557-3D75-8A5A-65088FCA9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346" t="28036" r="26567" b="31076"/>
          <a:stretch>
            <a:fillRect/>
          </a:stretch>
        </p:blipFill>
        <p:spPr bwMode="auto">
          <a:xfrm>
            <a:off x="2306638" y="1006475"/>
            <a:ext cx="6418262" cy="51673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a:extLst>
              <a:ext uri="{FF2B5EF4-FFF2-40B4-BE49-F238E27FC236}">
                <a16:creationId xmlns:a16="http://schemas.microsoft.com/office/drawing/2014/main" id="{73D3CCEE-54C4-A7D4-6A9C-385B4662154A}"/>
              </a:ext>
            </a:extLst>
          </p:cNvPr>
          <p:cNvSpPr>
            <a:spLocks noGrp="1"/>
          </p:cNvSpPr>
          <p:nvPr>
            <p:ph type="title"/>
          </p:nvPr>
        </p:nvSpPr>
        <p:spPr>
          <a:xfrm>
            <a:off x="284163" y="6357938"/>
            <a:ext cx="11623675" cy="525462"/>
          </a:xfrm>
        </p:spPr>
        <p:txBody>
          <a:bodyPr/>
          <a:lstStyle/>
          <a:p>
            <a:pPr>
              <a:defRPr/>
            </a:pP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Vitale</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C,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Jankowska</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E, Hill L,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Piepoli</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M,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Doehner</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W, Anker SD,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Lainscak</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M,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Jaarsma</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T,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Ponikowski</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P, Rosano GMC,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Seferovic</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P,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Coats</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AJ. Heart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Failure</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Association</a:t>
            </a:r>
            <a:r>
              <a:rPr lang="es-ES" altLang="en-US" sz="900" dirty="0">
                <a:solidFill>
                  <a:schemeClr val="tx1">
                    <a:lumMod val="50000"/>
                    <a:lumOff val="50000"/>
                  </a:schemeClr>
                </a:solidFill>
                <a:latin typeface="Arial" panose="020B0604020202020204" pitchFamily="34" charset="0"/>
                <a:cs typeface="Arial" panose="020B0604020202020204" pitchFamily="34" charset="0"/>
              </a:rPr>
              <a:t>/</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European</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Society</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of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Cardiology</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position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paper</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on</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frailty</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in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patients</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with</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heart</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a:t>
            </a:r>
            <a:r>
              <a:rPr lang="es-ES" altLang="en-US" sz="900" dirty="0" err="1">
                <a:solidFill>
                  <a:schemeClr val="tx1">
                    <a:lumMod val="50000"/>
                    <a:lumOff val="50000"/>
                  </a:schemeClr>
                </a:solidFill>
                <a:latin typeface="Arial" panose="020B0604020202020204" pitchFamily="34" charset="0"/>
                <a:cs typeface="Arial" panose="020B0604020202020204" pitchFamily="34" charset="0"/>
              </a:rPr>
              <a:t>failure</a:t>
            </a:r>
            <a:r>
              <a:rPr lang="es-ES" altLang="en-US" sz="900" dirty="0">
                <a:solidFill>
                  <a:schemeClr val="tx1">
                    <a:lumMod val="50000"/>
                    <a:lumOff val="50000"/>
                  </a:schemeClr>
                </a:solidFill>
                <a:latin typeface="Arial" panose="020B0604020202020204" pitchFamily="34" charset="0"/>
                <a:cs typeface="Arial" panose="020B0604020202020204" pitchFamily="34" charset="0"/>
              </a:rPr>
              <a:t>. </a:t>
            </a:r>
            <a:r>
              <a:rPr lang="es-ES" altLang="en-US" sz="900" i="1" dirty="0" err="1">
                <a:solidFill>
                  <a:schemeClr val="tx1">
                    <a:lumMod val="50000"/>
                    <a:lumOff val="50000"/>
                  </a:schemeClr>
                </a:solidFill>
                <a:latin typeface="Arial" panose="020B0604020202020204" pitchFamily="34" charset="0"/>
                <a:cs typeface="Arial" panose="020B0604020202020204" pitchFamily="34" charset="0"/>
              </a:rPr>
              <a:t>Eur</a:t>
            </a:r>
            <a:r>
              <a:rPr lang="es-ES" altLang="en-US" sz="900" i="1" dirty="0">
                <a:solidFill>
                  <a:schemeClr val="tx1">
                    <a:lumMod val="50000"/>
                    <a:lumOff val="50000"/>
                  </a:schemeClr>
                </a:solidFill>
                <a:latin typeface="Arial" panose="020B0604020202020204" pitchFamily="34" charset="0"/>
                <a:cs typeface="Arial" panose="020B0604020202020204" pitchFamily="34" charset="0"/>
              </a:rPr>
              <a:t> J Heart </a:t>
            </a:r>
            <a:r>
              <a:rPr lang="es-ES" altLang="en-US" sz="900" i="1" dirty="0" err="1">
                <a:solidFill>
                  <a:schemeClr val="tx1">
                    <a:lumMod val="50000"/>
                    <a:lumOff val="50000"/>
                  </a:schemeClr>
                </a:solidFill>
                <a:latin typeface="Arial" panose="020B0604020202020204" pitchFamily="34" charset="0"/>
                <a:cs typeface="Arial" panose="020B0604020202020204" pitchFamily="34" charset="0"/>
              </a:rPr>
              <a:t>Fail</a:t>
            </a:r>
            <a:r>
              <a:rPr lang="es-ES" altLang="en-US" sz="900" i="1" dirty="0">
                <a:solidFill>
                  <a:schemeClr val="tx1">
                    <a:lumMod val="50000"/>
                    <a:lumOff val="50000"/>
                  </a:schemeClr>
                </a:solidFill>
                <a:latin typeface="Arial" panose="020B0604020202020204" pitchFamily="34" charset="0"/>
                <a:cs typeface="Arial" panose="020B0604020202020204" pitchFamily="34" charset="0"/>
              </a:rPr>
              <a:t>. </a:t>
            </a:r>
            <a:r>
              <a:rPr lang="es-ES" altLang="en-US" sz="900" dirty="0">
                <a:solidFill>
                  <a:schemeClr val="tx1">
                    <a:lumMod val="50000"/>
                    <a:lumOff val="50000"/>
                  </a:schemeClr>
                </a:solidFill>
                <a:latin typeface="Arial" panose="020B0604020202020204" pitchFamily="34" charset="0"/>
                <a:cs typeface="Arial" panose="020B0604020202020204" pitchFamily="34" charset="0"/>
              </a:rPr>
              <a:t>2019;21:1299–1305.</a:t>
            </a:r>
            <a:br>
              <a:rPr lang="es-ES" altLang="en-US" sz="900" dirty="0">
                <a:solidFill>
                  <a:schemeClr val="tx1">
                    <a:lumMod val="50000"/>
                    <a:lumOff val="50000"/>
                  </a:schemeClr>
                </a:solidFill>
                <a:latin typeface="Arial" panose="020B0604020202020204" pitchFamily="34" charset="0"/>
                <a:cs typeface="Arial" panose="020B0604020202020204" pitchFamily="34" charset="0"/>
              </a:rPr>
            </a:br>
            <a:endParaRPr lang="es-ES" altLang="en-US" sz="9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7651" name="Imagen 1">
            <a:extLst>
              <a:ext uri="{FF2B5EF4-FFF2-40B4-BE49-F238E27FC236}">
                <a16:creationId xmlns:a16="http://schemas.microsoft.com/office/drawing/2014/main" id="{E11E24E4-FAEA-7E6F-C7C8-4D0063BF9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02" t="18810" r="22398" b="9718"/>
          <a:stretch>
            <a:fillRect/>
          </a:stretch>
        </p:blipFill>
        <p:spPr bwMode="auto">
          <a:xfrm>
            <a:off x="2068513" y="695325"/>
            <a:ext cx="7618412"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a:extLst>
              <a:ext uri="{FF2B5EF4-FFF2-40B4-BE49-F238E27FC236}">
                <a16:creationId xmlns:a16="http://schemas.microsoft.com/office/drawing/2014/main" id="{3268D763-ECD2-5C99-2CD2-FF1B57954081}"/>
              </a:ext>
            </a:extLst>
          </p:cNvPr>
          <p:cNvSpPr>
            <a:spLocks noGrp="1"/>
          </p:cNvSpPr>
          <p:nvPr>
            <p:ph type="title"/>
          </p:nvPr>
        </p:nvSpPr>
        <p:spPr>
          <a:xfrm>
            <a:off x="485775" y="365125"/>
            <a:ext cx="9264650" cy="1325563"/>
          </a:xfrm>
        </p:spPr>
        <p:txBody>
          <a:bodyPr/>
          <a:lstStyle/>
          <a:p>
            <a:r>
              <a:rPr lang="es-ES" altLang="en-US">
                <a:latin typeface="Arial" panose="020B0604020202020204" pitchFamily="34" charset="0"/>
                <a:cs typeface="Arial" panose="020B0604020202020204" pitchFamily="34" charset="0"/>
              </a:rPr>
              <a:t>¡Participa activamente en el taller!</a:t>
            </a:r>
          </a:p>
        </p:txBody>
      </p:sp>
      <p:sp>
        <p:nvSpPr>
          <p:cNvPr id="12291" name="2 Marcador de contenido">
            <a:extLst>
              <a:ext uri="{FF2B5EF4-FFF2-40B4-BE49-F238E27FC236}">
                <a16:creationId xmlns:a16="http://schemas.microsoft.com/office/drawing/2014/main" id="{6BD32FA7-C8C8-6F7D-395D-2BAB62588A06}"/>
              </a:ext>
            </a:extLst>
          </p:cNvPr>
          <p:cNvSpPr>
            <a:spLocks noGrp="1"/>
          </p:cNvSpPr>
          <p:nvPr>
            <p:ph idx="1"/>
          </p:nvPr>
        </p:nvSpPr>
        <p:spPr>
          <a:xfrm>
            <a:off x="485775" y="1690688"/>
            <a:ext cx="11356975" cy="4351337"/>
          </a:xfrm>
        </p:spPr>
        <p:txBody>
          <a:bodyPr/>
          <a:lstStyle/>
          <a:p>
            <a:pPr marL="0" indent="0">
              <a:lnSpc>
                <a:spcPct val="100000"/>
              </a:lnSpc>
              <a:buFont typeface="Arial" panose="020B0604020202020204" pitchFamily="34" charset="0"/>
              <a:buNone/>
              <a:defRPr/>
            </a:pPr>
            <a:r>
              <a:rPr lang="es-ES" dirty="0">
                <a:solidFill>
                  <a:srgbClr val="222222"/>
                </a:solidFill>
                <a:latin typeface="Arial" panose="020B0604020202020204" pitchFamily="34" charset="0"/>
              </a:rPr>
              <a:t>Escanea con tu smartphone el código QR para responder a las preguntas o accede a la web con el código que detallamos a continuación:</a:t>
            </a:r>
            <a:endParaRPr lang="es-ES" dirty="0">
              <a:solidFill>
                <a:schemeClr val="bg2">
                  <a:lumMod val="10000"/>
                </a:schemeClr>
              </a:solidFill>
              <a:latin typeface="Arial" pitchFamily="34" charset="0"/>
              <a:cs typeface="Arial" pitchFamily="34" charset="0"/>
            </a:endParaRPr>
          </a:p>
        </p:txBody>
      </p:sp>
      <p:pic>
        <p:nvPicPr>
          <p:cNvPr id="10244" name="Imagen 2" descr="Código QR&#10;&#10;Descripción generada automáticamente">
            <a:extLst>
              <a:ext uri="{FF2B5EF4-FFF2-40B4-BE49-F238E27FC236}">
                <a16:creationId xmlns:a16="http://schemas.microsoft.com/office/drawing/2014/main" id="{1FCA3270-5435-112B-23E7-E68E8AE94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2711450"/>
            <a:ext cx="3883025"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CuadroTexto 4">
            <a:extLst>
              <a:ext uri="{FF2B5EF4-FFF2-40B4-BE49-F238E27FC236}">
                <a16:creationId xmlns:a16="http://schemas.microsoft.com/office/drawing/2014/main" id="{D68940D5-B565-B964-AF42-B7579ECB31B9}"/>
              </a:ext>
            </a:extLst>
          </p:cNvPr>
          <p:cNvSpPr txBox="1">
            <a:spLocks noChangeArrowheads="1"/>
          </p:cNvSpPr>
          <p:nvPr/>
        </p:nvSpPr>
        <p:spPr bwMode="auto">
          <a:xfrm>
            <a:off x="6738938" y="3016250"/>
            <a:ext cx="4233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n-US" sz="2400" b="1">
                <a:solidFill>
                  <a:srgbClr val="002754"/>
                </a:solidFill>
              </a:rPr>
              <a:t>WEB: </a:t>
            </a:r>
            <a:r>
              <a:rPr lang="es-ES" altLang="en-US" sz="2400">
                <a:solidFill>
                  <a:srgbClr val="002754"/>
                </a:solidFill>
              </a:rPr>
              <a:t>menti.com</a:t>
            </a:r>
          </a:p>
          <a:p>
            <a:endParaRPr lang="es-ES" altLang="en-US" sz="2400">
              <a:solidFill>
                <a:srgbClr val="002754"/>
              </a:solidFill>
            </a:endParaRPr>
          </a:p>
          <a:p>
            <a:r>
              <a:rPr lang="es-ES" altLang="en-US" sz="2400" b="1">
                <a:solidFill>
                  <a:srgbClr val="002754"/>
                </a:solidFill>
              </a:rPr>
              <a:t>CÓDIGO</a:t>
            </a:r>
            <a:r>
              <a:rPr lang="es-ES" altLang="en-US" sz="2400">
                <a:solidFill>
                  <a:srgbClr val="002754"/>
                </a:solidFill>
              </a:rPr>
              <a:t>: 6441 7904</a:t>
            </a:r>
          </a:p>
        </p:txBody>
      </p:sp>
      <p:sp>
        <p:nvSpPr>
          <p:cNvPr id="6" name="CuadroTexto 5">
            <a:extLst>
              <a:ext uri="{FF2B5EF4-FFF2-40B4-BE49-F238E27FC236}">
                <a16:creationId xmlns:a16="http://schemas.microsoft.com/office/drawing/2014/main" id="{E7EA5105-2786-17BE-A0AB-92642AB54274}"/>
              </a:ext>
            </a:extLst>
          </p:cNvPr>
          <p:cNvSpPr txBox="1"/>
          <p:nvPr/>
        </p:nvSpPr>
        <p:spPr>
          <a:xfrm>
            <a:off x="8782050" y="6442075"/>
            <a:ext cx="3060700" cy="307975"/>
          </a:xfrm>
          <a:prstGeom prst="rect">
            <a:avLst/>
          </a:prstGeom>
          <a:noFill/>
        </p:spPr>
        <p:txBody>
          <a:bodyPr>
            <a:spAutoFit/>
          </a:bodyPr>
          <a:lstStyle/>
          <a:p>
            <a:pPr algn="r">
              <a:defRPr/>
            </a:pPr>
            <a:r>
              <a:rPr lang="es-ES" sz="1400" i="1" dirty="0">
                <a:solidFill>
                  <a:schemeClr val="tx1">
                    <a:lumMod val="50000"/>
                    <a:lumOff val="50000"/>
                  </a:schemeClr>
                </a:solidFill>
              </a:rPr>
              <a:t>Franja horaria: 11h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Título">
            <a:extLst>
              <a:ext uri="{FF2B5EF4-FFF2-40B4-BE49-F238E27FC236}">
                <a16:creationId xmlns:a16="http://schemas.microsoft.com/office/drawing/2014/main" id="{43AC97D2-F59C-EEEA-B89D-E38F41E0E369}"/>
              </a:ext>
            </a:extLst>
          </p:cNvPr>
          <p:cNvSpPr>
            <a:spLocks noGrp="1"/>
          </p:cNvSpPr>
          <p:nvPr>
            <p:ph type="title"/>
          </p:nvPr>
        </p:nvSpPr>
        <p:spPr/>
        <p:txBody>
          <a:bodyPr/>
          <a:lstStyle/>
          <a:p>
            <a:r>
              <a:rPr lang="es-ES" altLang="en-US" sz="2400">
                <a:latin typeface="Arial" panose="020B0604020202020204" pitchFamily="34" charset="0"/>
                <a:cs typeface="Arial" panose="020B0604020202020204" pitchFamily="34" charset="0"/>
              </a:rPr>
              <a:t>Lista de comprobación simple para la evaluación de la multimorbilidad en atención primaria</a:t>
            </a:r>
            <a:br>
              <a:rPr lang="es-ES" altLang="en-US" sz="2400">
                <a:latin typeface="Arial" panose="020B0604020202020204" pitchFamily="34" charset="0"/>
                <a:cs typeface="Arial" panose="020B0604020202020204" pitchFamily="34" charset="0"/>
              </a:rPr>
            </a:br>
            <a:endParaRPr lang="es-ES" altLang="en-US" sz="2400">
              <a:latin typeface="Arial" panose="020B0604020202020204" pitchFamily="34" charset="0"/>
              <a:cs typeface="Arial" panose="020B0604020202020204" pitchFamily="34" charset="0"/>
            </a:endParaRPr>
          </a:p>
        </p:txBody>
      </p:sp>
      <p:sp>
        <p:nvSpPr>
          <p:cNvPr id="29699" name="2 Marcador de contenido">
            <a:extLst>
              <a:ext uri="{FF2B5EF4-FFF2-40B4-BE49-F238E27FC236}">
                <a16:creationId xmlns:a16="http://schemas.microsoft.com/office/drawing/2014/main" id="{39F94735-640A-AD5C-A50A-69CE99DB30D3}"/>
              </a:ext>
            </a:extLst>
          </p:cNvPr>
          <p:cNvSpPr>
            <a:spLocks noGrp="1"/>
          </p:cNvSpPr>
          <p:nvPr>
            <p:ph idx="1"/>
          </p:nvPr>
        </p:nvSpPr>
        <p:spPr>
          <a:xfrm>
            <a:off x="407988" y="6429375"/>
            <a:ext cx="11376025" cy="282575"/>
          </a:xfrm>
        </p:spPr>
        <p:txBody>
          <a:bodyPr>
            <a:normAutofit fontScale="92500"/>
          </a:bodyPr>
          <a:lstStyle/>
          <a:p>
            <a:pPr>
              <a:buFont typeface="Arial" panose="020B0604020202020204" pitchFamily="34" charset="0"/>
              <a:buNone/>
            </a:pPr>
            <a:r>
              <a:rPr lang="es-ES" altLang="en-US" sz="800">
                <a:latin typeface="Arial" panose="020B0604020202020204" pitchFamily="34" charset="0"/>
                <a:cs typeface="Arial" panose="020B0604020202020204" pitchFamily="34" charset="0"/>
              </a:rPr>
              <a:t>Aramrat C, Choksomngam Y, Jiraporncharoen W, Wiwatkunupakarn N, Pinyopornpanish K, Mallinson PAC, Kinra S, Angkurawaranon C. Advancing multimorbidity management in primary care: a narrative review. Prim Health Care Res Dev. 2022 Jul 1;23:e36</a:t>
            </a:r>
            <a:endParaRPr lang="es-ES" altLang="en-US" sz="1200">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96B50A70-B81F-99D3-0200-32E773A3BE32}"/>
              </a:ext>
            </a:extLst>
          </p:cNvPr>
          <p:cNvGraphicFramePr/>
          <p:nvPr/>
        </p:nvGraphicFramePr>
        <p:xfrm>
          <a:off x="422275" y="437696"/>
          <a:ext cx="11312526" cy="643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heckbox Checked with solid fill">
            <a:extLst>
              <a:ext uri="{FF2B5EF4-FFF2-40B4-BE49-F238E27FC236}">
                <a16:creationId xmlns:a16="http://schemas.microsoft.com/office/drawing/2014/main" id="{45329FE0-B622-9D5E-EF28-3F79A54913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063" y="2373086"/>
            <a:ext cx="580345" cy="580345"/>
          </a:xfrm>
          <a:prstGeom prst="rect">
            <a:avLst/>
          </a:prstGeom>
        </p:spPr>
      </p:pic>
      <p:pic>
        <p:nvPicPr>
          <p:cNvPr id="5" name="Graphic 4" descr="Checkbox Checked with solid fill">
            <a:extLst>
              <a:ext uri="{FF2B5EF4-FFF2-40B4-BE49-F238E27FC236}">
                <a16:creationId xmlns:a16="http://schemas.microsoft.com/office/drawing/2014/main" id="{B7D12ED0-B3D6-2C28-BB9F-91CC7B17C9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01320" y="2373085"/>
            <a:ext cx="580345" cy="580345"/>
          </a:xfrm>
          <a:prstGeom prst="rect">
            <a:avLst/>
          </a:prstGeom>
        </p:spPr>
      </p:pic>
      <p:pic>
        <p:nvPicPr>
          <p:cNvPr id="6" name="Graphic 5" descr="Checkbox Checked with solid fill">
            <a:extLst>
              <a:ext uri="{FF2B5EF4-FFF2-40B4-BE49-F238E27FC236}">
                <a16:creationId xmlns:a16="http://schemas.microsoft.com/office/drawing/2014/main" id="{A83071C7-8082-D326-8D17-DA534980B9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29577" y="2373085"/>
            <a:ext cx="580345" cy="580345"/>
          </a:xfrm>
          <a:prstGeom prst="rect">
            <a:avLst/>
          </a:prstGeom>
        </p:spPr>
      </p:pic>
      <p:pic>
        <p:nvPicPr>
          <p:cNvPr id="7" name="Graphic 6" descr="Checkbox Checked with solid fill">
            <a:extLst>
              <a:ext uri="{FF2B5EF4-FFF2-40B4-BE49-F238E27FC236}">
                <a16:creationId xmlns:a16="http://schemas.microsoft.com/office/drawing/2014/main" id="{F2236C19-A4D4-807B-BE12-D1A711FD3A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50804" y="2373084"/>
            <a:ext cx="580345" cy="5803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a:extLst>
              <a:ext uri="{FF2B5EF4-FFF2-40B4-BE49-F238E27FC236}">
                <a16:creationId xmlns:a16="http://schemas.microsoft.com/office/drawing/2014/main" id="{812FB823-E1C9-DC53-CFF7-8FC5BE72E59A}"/>
              </a:ext>
            </a:extLst>
          </p:cNvPr>
          <p:cNvSpPr>
            <a:spLocks noGrp="1"/>
          </p:cNvSpPr>
          <p:nvPr>
            <p:ph type="title"/>
          </p:nvPr>
        </p:nvSpPr>
        <p:spPr>
          <a:xfrm>
            <a:off x="407988" y="223838"/>
            <a:ext cx="9264650" cy="1325562"/>
          </a:xfrm>
        </p:spPr>
        <p:txBody>
          <a:bodyPr/>
          <a:lstStyle/>
          <a:p>
            <a:r>
              <a:rPr lang="es-ES" altLang="en-US" sz="2400">
                <a:latin typeface="Arial" panose="020B0604020202020204" pitchFamily="34" charset="0"/>
                <a:cs typeface="Arial" panose="020B0604020202020204" pitchFamily="34" charset="0"/>
              </a:rPr>
              <a:t>Lista de comprobación simple para la evaluación de la multimorbilidad en atención primaria</a:t>
            </a:r>
            <a:br>
              <a:rPr lang="es-ES" altLang="en-US" sz="2400">
                <a:latin typeface="Arial" panose="020B0604020202020204" pitchFamily="34" charset="0"/>
                <a:cs typeface="Arial" panose="020B0604020202020204" pitchFamily="34" charset="0"/>
              </a:rPr>
            </a:br>
            <a:endParaRPr lang="es-ES" altLang="en-US" sz="2400">
              <a:latin typeface="Arial" panose="020B0604020202020204" pitchFamily="34" charset="0"/>
              <a:cs typeface="Arial" panose="020B0604020202020204" pitchFamily="34" charset="0"/>
            </a:endParaRPr>
          </a:p>
        </p:txBody>
      </p:sp>
      <p:sp>
        <p:nvSpPr>
          <p:cNvPr id="31747" name="2 Marcador de contenido">
            <a:extLst>
              <a:ext uri="{FF2B5EF4-FFF2-40B4-BE49-F238E27FC236}">
                <a16:creationId xmlns:a16="http://schemas.microsoft.com/office/drawing/2014/main" id="{CF69E809-8F67-5DAB-A4E0-C7CCB61163AB}"/>
              </a:ext>
            </a:extLst>
          </p:cNvPr>
          <p:cNvSpPr>
            <a:spLocks noGrp="1"/>
          </p:cNvSpPr>
          <p:nvPr>
            <p:ph idx="1"/>
          </p:nvPr>
        </p:nvSpPr>
        <p:spPr>
          <a:xfrm>
            <a:off x="173038" y="6492875"/>
            <a:ext cx="11376025" cy="282575"/>
          </a:xfrm>
        </p:spPr>
        <p:txBody>
          <a:bodyPr>
            <a:normAutofit fontScale="92500"/>
          </a:bodyPr>
          <a:lstStyle/>
          <a:p>
            <a:pPr>
              <a:buFont typeface="Arial" panose="020B0604020202020204" pitchFamily="34" charset="0"/>
              <a:buNone/>
            </a:pPr>
            <a:r>
              <a:rPr lang="es-ES" altLang="en-US" sz="800">
                <a:latin typeface="Arial" panose="020B0604020202020204" pitchFamily="34" charset="0"/>
                <a:cs typeface="Arial" panose="020B0604020202020204" pitchFamily="34" charset="0"/>
              </a:rPr>
              <a:t>Aramrat C, Choksomngam Y, Jiraporncharoen W, Wiwatkunupakarn N, Pinyopornpanish K, Mallinson PAC, Kinra S, Angkurawaranon C. Advancing multimorbidity management in primary care: a narrative review. Prim Health Care Res Dev. 2022 Jul 1;23:e36</a:t>
            </a:r>
            <a:endParaRPr lang="es-ES" altLang="en-US" sz="1200">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EEB2D8F5-04AD-89CD-E969-41B0244DA0E5}"/>
              </a:ext>
            </a:extLst>
          </p:cNvPr>
          <p:cNvGraphicFramePr/>
          <p:nvPr/>
        </p:nvGraphicFramePr>
        <p:xfrm>
          <a:off x="460600" y="603250"/>
          <a:ext cx="11312526" cy="643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Checkbox Checked with solid fill">
            <a:extLst>
              <a:ext uri="{FF2B5EF4-FFF2-40B4-BE49-F238E27FC236}">
                <a16:creationId xmlns:a16="http://schemas.microsoft.com/office/drawing/2014/main" id="{E31084CA-1778-8994-3644-DA233A7631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39918" y="2166256"/>
            <a:ext cx="580345" cy="580345"/>
          </a:xfrm>
          <a:prstGeom prst="rect">
            <a:avLst/>
          </a:prstGeom>
        </p:spPr>
      </p:pic>
      <p:pic>
        <p:nvPicPr>
          <p:cNvPr id="6" name="Graphic 5" descr="Checkbox Checked with solid fill">
            <a:extLst>
              <a:ext uri="{FF2B5EF4-FFF2-40B4-BE49-F238E27FC236}">
                <a16:creationId xmlns:a16="http://schemas.microsoft.com/office/drawing/2014/main" id="{FE3C3872-13F6-7FFD-FAE0-BA3CB85613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22547" y="2166256"/>
            <a:ext cx="580345" cy="580345"/>
          </a:xfrm>
          <a:prstGeom prst="rect">
            <a:avLst/>
          </a:prstGeom>
        </p:spPr>
      </p:pic>
      <p:pic>
        <p:nvPicPr>
          <p:cNvPr id="7" name="Graphic 6" descr="Checkbox Checked with solid fill">
            <a:extLst>
              <a:ext uri="{FF2B5EF4-FFF2-40B4-BE49-F238E27FC236}">
                <a16:creationId xmlns:a16="http://schemas.microsoft.com/office/drawing/2014/main" id="{C95A3E8F-F5E4-6AAD-0D96-C1C212ED5D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05176" y="2166255"/>
            <a:ext cx="580345" cy="580345"/>
          </a:xfrm>
          <a:prstGeom prst="rect">
            <a:avLst/>
          </a:prstGeom>
        </p:spPr>
      </p:pic>
      <p:pic>
        <p:nvPicPr>
          <p:cNvPr id="8" name="Graphic 7" descr="Checkbox Checked with solid fill">
            <a:extLst>
              <a:ext uri="{FF2B5EF4-FFF2-40B4-BE49-F238E27FC236}">
                <a16:creationId xmlns:a16="http://schemas.microsoft.com/office/drawing/2014/main" id="{1A5F7614-B455-95F1-BE66-04BA590F4F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7805" y="2166254"/>
            <a:ext cx="580345" cy="5803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0C14B830-D033-9E3E-B7CB-DF9E12660565}"/>
              </a:ext>
            </a:extLst>
          </p:cNvPr>
          <p:cNvSpPr>
            <a:spLocks noGrp="1"/>
          </p:cNvSpPr>
          <p:nvPr>
            <p:ph type="title"/>
          </p:nvPr>
        </p:nvSpPr>
        <p:spPr>
          <a:xfrm>
            <a:off x="442913" y="365125"/>
            <a:ext cx="9921875" cy="1325563"/>
          </a:xfrm>
        </p:spPr>
        <p:txBody>
          <a:bodyPr>
            <a:normAutofit fontScale="90000"/>
          </a:bodyPr>
          <a:lstStyle/>
          <a:p>
            <a:pPr eaLnBrk="1" hangingPunct="1">
              <a:defRPr/>
            </a:pPr>
            <a:r>
              <a:rPr lang="es-ES" altLang="en-US" dirty="0"/>
              <a:t>En pacientes con fragilidad social, ¿qué se recomienda?</a:t>
            </a:r>
            <a:br>
              <a:rPr lang="es-ES" altLang="en-US" dirty="0"/>
            </a:br>
            <a:endParaRPr lang="es-ES" dirty="0"/>
          </a:p>
        </p:txBody>
      </p:sp>
      <p:sp>
        <p:nvSpPr>
          <p:cNvPr id="33795" name="2 Marcador de contenido">
            <a:extLst>
              <a:ext uri="{FF2B5EF4-FFF2-40B4-BE49-F238E27FC236}">
                <a16:creationId xmlns:a16="http://schemas.microsoft.com/office/drawing/2014/main" id="{DF83D841-00BB-04E6-1264-C1B61FA9CCD4}"/>
              </a:ext>
            </a:extLst>
          </p:cNvPr>
          <p:cNvSpPr>
            <a:spLocks noGrp="1"/>
          </p:cNvSpPr>
          <p:nvPr>
            <p:ph idx="1"/>
          </p:nvPr>
        </p:nvSpPr>
        <p:spPr>
          <a:xfrm>
            <a:off x="1273175" y="1825625"/>
            <a:ext cx="10523538" cy="4351338"/>
          </a:xfrm>
        </p:spPr>
        <p:txBody>
          <a:bodyPr/>
          <a:lstStyle/>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se recomienda ejercicios de grupo supervisados, </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actividades de salón, </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redes sociales y soporte social de grupo. </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Todos ellos</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Solo la 1 y la 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a:extLst>
              <a:ext uri="{FF2B5EF4-FFF2-40B4-BE49-F238E27FC236}">
                <a16:creationId xmlns:a16="http://schemas.microsoft.com/office/drawing/2014/main" id="{E6035877-EABE-E8C8-0E96-A8114D777D8E}"/>
              </a:ext>
            </a:extLst>
          </p:cNvPr>
          <p:cNvSpPr>
            <a:spLocks noGrp="1"/>
          </p:cNvSpPr>
          <p:nvPr>
            <p:ph type="title"/>
          </p:nvPr>
        </p:nvSpPr>
        <p:spPr>
          <a:xfrm>
            <a:off x="371475" y="5949950"/>
            <a:ext cx="11150600" cy="1325563"/>
          </a:xfrm>
        </p:spPr>
        <p:txBody>
          <a:bodyPr/>
          <a:lstStyle/>
          <a:p>
            <a:pPr>
              <a:defRPr/>
            </a:pP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Sunayama</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T, Matsue Y, Dotare T, Maeda D,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Iso</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T,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Morisawa</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T,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Saitoh</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M, Yokoyama M,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Jujo</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K, Takahashi T,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Minamino</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T.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Multidomain</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Frailty</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as a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Therapeutic</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Target in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Elderly</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Patients</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with</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Heart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Failure</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Int</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Heart J. 2022;63(1):1-7. </a:t>
            </a:r>
            <a:r>
              <a:rPr lang="es-ES" altLang="en-US" sz="800" b="0" dirty="0" err="1">
                <a:solidFill>
                  <a:schemeClr val="tx1">
                    <a:lumMod val="50000"/>
                    <a:lumOff val="50000"/>
                  </a:schemeClr>
                </a:solidFill>
                <a:latin typeface="Arial" panose="020B0604020202020204" pitchFamily="34" charset="0"/>
                <a:cs typeface="Arial" panose="020B0604020202020204" pitchFamily="34" charset="0"/>
              </a:rPr>
              <a:t>doi</a:t>
            </a:r>
            <a:r>
              <a:rPr lang="es-ES" altLang="en-US" sz="800" b="0" dirty="0">
                <a:solidFill>
                  <a:schemeClr val="tx1">
                    <a:lumMod val="50000"/>
                    <a:lumOff val="50000"/>
                  </a:schemeClr>
                </a:solidFill>
                <a:latin typeface="Arial" panose="020B0604020202020204" pitchFamily="34" charset="0"/>
                <a:cs typeface="Arial" panose="020B0604020202020204" pitchFamily="34" charset="0"/>
              </a:rPr>
              <a:t>: 10.1536/ihj.21-839. PMID: 35095060.</a:t>
            </a:r>
            <a:br>
              <a:rPr lang="es-ES" altLang="en-US" sz="800" b="0" dirty="0">
                <a:solidFill>
                  <a:schemeClr val="tx1">
                    <a:lumMod val="50000"/>
                    <a:lumOff val="50000"/>
                  </a:schemeClr>
                </a:solidFill>
                <a:latin typeface="Arial" panose="020B0604020202020204" pitchFamily="34" charset="0"/>
                <a:cs typeface="Arial" panose="020B0604020202020204" pitchFamily="34" charset="0"/>
              </a:rPr>
            </a:br>
            <a:endParaRPr lang="es-ES" altLang="en-US" sz="800" b="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4819" name="Picture 1">
            <a:extLst>
              <a:ext uri="{FF2B5EF4-FFF2-40B4-BE49-F238E27FC236}">
                <a16:creationId xmlns:a16="http://schemas.microsoft.com/office/drawing/2014/main" id="{8A2EE7CF-49D9-8570-B767-F11A90BCC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103" t="21944" r="6808" b="20245"/>
          <a:stretch>
            <a:fillRect/>
          </a:stretch>
        </p:blipFill>
        <p:spPr bwMode="auto">
          <a:xfrm>
            <a:off x="747713" y="1103313"/>
            <a:ext cx="1069657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1 Título">
            <a:extLst>
              <a:ext uri="{FF2B5EF4-FFF2-40B4-BE49-F238E27FC236}">
                <a16:creationId xmlns:a16="http://schemas.microsoft.com/office/drawing/2014/main" id="{C5D7EAE9-61DA-C761-60E0-E63AE41B2826}"/>
              </a:ext>
            </a:extLst>
          </p:cNvPr>
          <p:cNvSpPr txBox="1">
            <a:spLocks/>
          </p:cNvSpPr>
          <p:nvPr/>
        </p:nvSpPr>
        <p:spPr bwMode="auto">
          <a:xfrm>
            <a:off x="473075" y="187325"/>
            <a:ext cx="10501313"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n-US" sz="2400" b="1">
                <a:solidFill>
                  <a:srgbClr val="002754"/>
                </a:solidFill>
              </a:rPr>
              <a:t>Intervenciones multidominio en pacientes con fragilidad e IC</a:t>
            </a:r>
            <a:br>
              <a:rPr lang="es-ES" altLang="en-US" sz="2400" b="1">
                <a:solidFill>
                  <a:srgbClr val="002754"/>
                </a:solidFill>
              </a:rPr>
            </a:br>
            <a:endParaRPr lang="es-ES" altLang="en-US" sz="2400" b="1">
              <a:solidFill>
                <a:srgbClr val="002754"/>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Título">
            <a:extLst>
              <a:ext uri="{FF2B5EF4-FFF2-40B4-BE49-F238E27FC236}">
                <a16:creationId xmlns:a16="http://schemas.microsoft.com/office/drawing/2014/main" id="{B6F9B595-A3E4-9380-5500-F1C2448FE682}"/>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Guión</a:t>
            </a:r>
          </a:p>
        </p:txBody>
      </p:sp>
      <p:sp>
        <p:nvSpPr>
          <p:cNvPr id="12291" name="2 Marcador de contenido">
            <a:extLst>
              <a:ext uri="{FF2B5EF4-FFF2-40B4-BE49-F238E27FC236}">
                <a16:creationId xmlns:a16="http://schemas.microsoft.com/office/drawing/2014/main" id="{67B82806-F3C9-222C-A6CE-4D633EAF6A68}"/>
              </a:ext>
            </a:extLst>
          </p:cNvPr>
          <p:cNvSpPr>
            <a:spLocks noGrp="1"/>
          </p:cNvSpPr>
          <p:nvPr>
            <p:ph idx="1"/>
          </p:nvPr>
        </p:nvSpPr>
        <p:spPr>
          <a:xfrm>
            <a:off x="1781175" y="2097088"/>
            <a:ext cx="10015538" cy="4351337"/>
          </a:xfrm>
        </p:spPr>
        <p:txBody>
          <a:bodyPr/>
          <a:lstStyle/>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Introducción</a:t>
            </a:r>
          </a:p>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Valoración integral del paciente mayor</a:t>
            </a:r>
          </a:p>
          <a:p>
            <a:pPr indent="-396000">
              <a:buFont typeface="Courier New" panose="02070309020205020404" pitchFamily="49" charset="0"/>
              <a:buChar char="o"/>
              <a:defRPr/>
            </a:pPr>
            <a:r>
              <a:rPr lang="es-ES" dirty="0" err="1">
                <a:solidFill>
                  <a:schemeClr val="bg2">
                    <a:lumMod val="10000"/>
                  </a:schemeClr>
                </a:solidFill>
                <a:latin typeface="Arial" pitchFamily="34" charset="0"/>
                <a:cs typeface="Arial" pitchFamily="34" charset="0"/>
              </a:rPr>
              <a:t>Polimedicación</a:t>
            </a:r>
            <a:endParaRPr lang="es-ES" dirty="0">
              <a:solidFill>
                <a:schemeClr val="bg2">
                  <a:lumMod val="10000"/>
                </a:schemeClr>
              </a:solidFill>
              <a:latin typeface="Arial" pitchFamily="34" charset="0"/>
              <a:cs typeface="Arial" pitchFamily="34" charset="0"/>
            </a:endParaRPr>
          </a:p>
          <a:p>
            <a:pPr indent="-396000">
              <a:buFont typeface="Courier New" panose="02070309020205020404" pitchFamily="49" charset="0"/>
              <a:buChar char="o"/>
              <a:defRPr/>
            </a:pPr>
            <a:r>
              <a:rPr lang="es-ES" dirty="0" err="1">
                <a:solidFill>
                  <a:schemeClr val="bg2">
                    <a:lumMod val="75000"/>
                  </a:schemeClr>
                </a:solidFill>
                <a:latin typeface="Arial" pitchFamily="34" charset="0"/>
                <a:cs typeface="Arial" pitchFamily="34" charset="0"/>
              </a:rPr>
              <a:t>Euprescripción</a:t>
            </a:r>
            <a:endParaRPr lang="es-ES" dirty="0">
              <a:solidFill>
                <a:schemeClr val="bg2">
                  <a:lumMod val="75000"/>
                </a:schemeClr>
              </a:solidFill>
              <a:latin typeface="Arial" pitchFamily="34" charset="0"/>
              <a:cs typeface="Arial" pitchFamily="34" charset="0"/>
            </a:endParaRPr>
          </a:p>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Caso clínico</a:t>
            </a:r>
          </a:p>
          <a:p>
            <a:pPr indent="-396000">
              <a:buFont typeface="Courier New" panose="02070309020205020404" pitchFamily="49" charset="0"/>
              <a:buChar char="o"/>
              <a:defRPr/>
            </a:pPr>
            <a:endParaRPr lang="es-ES" dirty="0">
              <a:solidFill>
                <a:schemeClr val="bg2">
                  <a:lumMod val="10000"/>
                </a:schemeClr>
              </a:solidFill>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Título">
            <a:extLst>
              <a:ext uri="{FF2B5EF4-FFF2-40B4-BE49-F238E27FC236}">
                <a16:creationId xmlns:a16="http://schemas.microsoft.com/office/drawing/2014/main" id="{A37179C6-6980-A589-35AB-24BA15A00904}"/>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¿Qué es la polimedicación?</a:t>
            </a:r>
            <a:br>
              <a:rPr lang="es-ES" altLang="en-US">
                <a:latin typeface="Arial" panose="020B0604020202020204" pitchFamily="34" charset="0"/>
                <a:cs typeface="Arial" panose="020B0604020202020204" pitchFamily="34" charset="0"/>
              </a:rPr>
            </a:br>
            <a:endParaRPr lang="es-ES" altLang="en-US">
              <a:latin typeface="Arial" panose="020B0604020202020204" pitchFamily="34" charset="0"/>
              <a:cs typeface="Arial" panose="020B0604020202020204" pitchFamily="34" charset="0"/>
            </a:endParaRPr>
          </a:p>
        </p:txBody>
      </p:sp>
      <p:sp>
        <p:nvSpPr>
          <p:cNvPr id="37891" name="2 Marcador de contenido">
            <a:extLst>
              <a:ext uri="{FF2B5EF4-FFF2-40B4-BE49-F238E27FC236}">
                <a16:creationId xmlns:a16="http://schemas.microsoft.com/office/drawing/2014/main" id="{C6496F01-C791-6AA0-0725-1BB27DE77D1E}"/>
              </a:ext>
            </a:extLst>
          </p:cNvPr>
          <p:cNvSpPr>
            <a:spLocks noGrp="1"/>
          </p:cNvSpPr>
          <p:nvPr>
            <p:ph idx="1"/>
          </p:nvPr>
        </p:nvSpPr>
        <p:spPr>
          <a:xfrm>
            <a:off x="1717675" y="2149475"/>
            <a:ext cx="9720263" cy="3681413"/>
          </a:xfrm>
        </p:spPr>
        <p:txBody>
          <a:bodyPr/>
          <a:lstStyle/>
          <a:p>
            <a:pPr marL="457200" indent="-457200">
              <a:buFont typeface="Calibri Light" panose="020F0302020204030204" pitchFamily="34" charset="0"/>
              <a:buAutoNum type="arabicPeriod"/>
            </a:pPr>
            <a:r>
              <a:rPr lang="es-ES" altLang="en-US" sz="2800">
                <a:latin typeface="Arial" panose="020B0604020202020204" pitchFamily="34" charset="0"/>
                <a:cs typeface="Arial" panose="020B0604020202020204" pitchFamily="34" charset="0"/>
              </a:rPr>
              <a:t>Tomar más de 5 fármacos</a:t>
            </a:r>
          </a:p>
          <a:p>
            <a:pPr marL="457200" indent="-457200">
              <a:buFont typeface="Calibri Light" panose="020F0302020204030204" pitchFamily="34" charset="0"/>
              <a:buAutoNum type="arabicPeriod"/>
            </a:pPr>
            <a:r>
              <a:rPr lang="es-ES" altLang="en-US" sz="2800">
                <a:latin typeface="Arial" panose="020B0604020202020204" pitchFamily="34" charset="0"/>
                <a:cs typeface="Arial" panose="020B0604020202020204" pitchFamily="34" charset="0"/>
              </a:rPr>
              <a:t>Tomar más de 6 fármacos</a:t>
            </a:r>
          </a:p>
          <a:p>
            <a:pPr marL="457200" indent="-457200">
              <a:buFont typeface="Calibri Light" panose="020F0302020204030204" pitchFamily="34" charset="0"/>
              <a:buAutoNum type="arabicPeriod"/>
            </a:pPr>
            <a:r>
              <a:rPr lang="es-ES" altLang="en-US" sz="2800">
                <a:latin typeface="Arial" panose="020B0604020202020204" pitchFamily="34" charset="0"/>
                <a:cs typeface="Arial" panose="020B0604020202020204" pitchFamily="34" charset="0"/>
              </a:rPr>
              <a:t>Tomar más de 7 fármacos</a:t>
            </a:r>
          </a:p>
          <a:p>
            <a:pPr marL="457200" indent="-457200">
              <a:buFont typeface="Calibri Light" panose="020F0302020204030204" pitchFamily="34" charset="0"/>
              <a:buAutoNum type="arabicPeriod"/>
            </a:pPr>
            <a:r>
              <a:rPr lang="es-ES" altLang="en-US" sz="2800">
                <a:latin typeface="Arial" panose="020B0604020202020204" pitchFamily="34" charset="0"/>
                <a:cs typeface="Arial" panose="020B0604020202020204" pitchFamily="34" charset="0"/>
              </a:rPr>
              <a:t>Tomar más de 8 fármacos</a:t>
            </a:r>
          </a:p>
          <a:p>
            <a:pPr marL="457200" indent="-457200">
              <a:buFont typeface="Calibri Light" panose="020F0302020204030204" pitchFamily="34" charset="0"/>
              <a:buAutoNum type="arabicPeriod"/>
            </a:pPr>
            <a:endParaRPr lang="es-ES" altLang="en-US" sz="280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Título">
            <a:extLst>
              <a:ext uri="{FF2B5EF4-FFF2-40B4-BE49-F238E27FC236}">
                <a16:creationId xmlns:a16="http://schemas.microsoft.com/office/drawing/2014/main" id="{7B6E35B1-EF40-A2BB-2694-351A13F605E4}"/>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Qué es la polimedicación?</a:t>
            </a:r>
            <a:br>
              <a:rPr lang="es-ES" altLang="en-US">
                <a:latin typeface="Arial" panose="020B0604020202020204" pitchFamily="34" charset="0"/>
                <a:cs typeface="Arial" panose="020B0604020202020204" pitchFamily="34" charset="0"/>
              </a:rPr>
            </a:br>
            <a:endParaRPr lang="es-ES" altLang="en-US">
              <a:latin typeface="Arial" panose="020B0604020202020204" pitchFamily="34" charset="0"/>
              <a:cs typeface="Arial" panose="020B0604020202020204" pitchFamily="34" charset="0"/>
            </a:endParaRPr>
          </a:p>
        </p:txBody>
      </p:sp>
      <p:pic>
        <p:nvPicPr>
          <p:cNvPr id="39939" name="Picture 2">
            <a:extLst>
              <a:ext uri="{FF2B5EF4-FFF2-40B4-BE49-F238E27FC236}">
                <a16:creationId xmlns:a16="http://schemas.microsoft.com/office/drawing/2014/main" id="{4EDE3288-1E5C-26FE-947A-0E5C0BD61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26" t="29424" r="33614" b="15559"/>
          <a:stretch>
            <a:fillRect/>
          </a:stretch>
        </p:blipFill>
        <p:spPr bwMode="auto">
          <a:xfrm>
            <a:off x="1604963" y="1468438"/>
            <a:ext cx="8332787"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4 Rectángulo">
            <a:extLst>
              <a:ext uri="{FF2B5EF4-FFF2-40B4-BE49-F238E27FC236}">
                <a16:creationId xmlns:a16="http://schemas.microsoft.com/office/drawing/2014/main" id="{AEA9AF1E-B894-FE81-1870-07F2DBD0521C}"/>
              </a:ext>
            </a:extLst>
          </p:cNvPr>
          <p:cNvSpPr>
            <a:spLocks noChangeArrowheads="1"/>
          </p:cNvSpPr>
          <p:nvPr/>
        </p:nvSpPr>
        <p:spPr bwMode="auto">
          <a:xfrm>
            <a:off x="203200" y="6416675"/>
            <a:ext cx="11136313"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800" dirty="0" err="1">
                <a:solidFill>
                  <a:schemeClr val="tx1">
                    <a:lumMod val="50000"/>
                    <a:lumOff val="50000"/>
                  </a:schemeClr>
                </a:solidFill>
              </a:rPr>
              <a:t>Halli</a:t>
            </a:r>
            <a:r>
              <a:rPr lang="es-ES" altLang="en-US" sz="800" dirty="0">
                <a:solidFill>
                  <a:schemeClr val="tx1">
                    <a:lumMod val="50000"/>
                    <a:lumOff val="50000"/>
                  </a:schemeClr>
                </a:solidFill>
              </a:rPr>
              <a:t>-Tierney </a:t>
            </a:r>
            <a:r>
              <a:rPr lang="es-ES" altLang="en-US" sz="800" dirty="0" err="1">
                <a:solidFill>
                  <a:schemeClr val="tx1">
                    <a:lumMod val="50000"/>
                    <a:lumOff val="50000"/>
                  </a:schemeClr>
                </a:solidFill>
              </a:rPr>
              <a:t>AD,et</a:t>
            </a:r>
            <a:r>
              <a:rPr lang="es-ES" altLang="en-US" sz="800" dirty="0">
                <a:solidFill>
                  <a:schemeClr val="tx1">
                    <a:lumMod val="50000"/>
                    <a:lumOff val="50000"/>
                  </a:schemeClr>
                </a:solidFill>
              </a:rPr>
              <a:t> al. </a:t>
            </a:r>
            <a:r>
              <a:rPr lang="es-ES" altLang="en-US" sz="800" dirty="0" err="1">
                <a:solidFill>
                  <a:schemeClr val="tx1">
                    <a:lumMod val="50000"/>
                    <a:lumOff val="50000"/>
                  </a:schemeClr>
                </a:solidFill>
              </a:rPr>
              <a:t>Polypharmacy</a:t>
            </a:r>
            <a:r>
              <a:rPr lang="es-ES" altLang="en-US" sz="800" dirty="0">
                <a:solidFill>
                  <a:schemeClr val="tx1">
                    <a:lumMod val="50000"/>
                    <a:lumOff val="50000"/>
                  </a:schemeClr>
                </a:solidFill>
              </a:rPr>
              <a:t>: </a:t>
            </a:r>
            <a:r>
              <a:rPr lang="es-ES" altLang="en-US" sz="800" dirty="0" err="1">
                <a:solidFill>
                  <a:schemeClr val="tx1">
                    <a:lumMod val="50000"/>
                    <a:lumOff val="50000"/>
                  </a:schemeClr>
                </a:solidFill>
              </a:rPr>
              <a:t>Evaluating</a:t>
            </a:r>
            <a:r>
              <a:rPr lang="es-ES" altLang="en-US" sz="800" dirty="0">
                <a:solidFill>
                  <a:schemeClr val="tx1">
                    <a:lumMod val="50000"/>
                    <a:lumOff val="50000"/>
                  </a:schemeClr>
                </a:solidFill>
              </a:rPr>
              <a:t> </a:t>
            </a:r>
            <a:r>
              <a:rPr lang="es-ES" altLang="en-US" sz="800" dirty="0" err="1">
                <a:solidFill>
                  <a:schemeClr val="tx1">
                    <a:lumMod val="50000"/>
                    <a:lumOff val="50000"/>
                  </a:schemeClr>
                </a:solidFill>
              </a:rPr>
              <a:t>Risks</a:t>
            </a:r>
            <a:r>
              <a:rPr lang="es-ES" altLang="en-US" sz="800" dirty="0">
                <a:solidFill>
                  <a:schemeClr val="tx1">
                    <a:lumMod val="50000"/>
                    <a:lumOff val="50000"/>
                  </a:schemeClr>
                </a:solidFill>
              </a:rPr>
              <a:t> and </a:t>
            </a:r>
            <a:r>
              <a:rPr lang="es-ES" altLang="en-US" sz="800" dirty="0" err="1">
                <a:solidFill>
                  <a:schemeClr val="tx1">
                    <a:lumMod val="50000"/>
                    <a:lumOff val="50000"/>
                  </a:schemeClr>
                </a:solidFill>
              </a:rPr>
              <a:t>Deprescribing</a:t>
            </a:r>
            <a:r>
              <a:rPr lang="es-ES" altLang="en-US" sz="800" dirty="0">
                <a:solidFill>
                  <a:schemeClr val="tx1">
                    <a:lumMod val="50000"/>
                    <a:lumOff val="50000"/>
                  </a:schemeClr>
                </a:solidFill>
              </a:rPr>
              <a:t>. Am </a:t>
            </a:r>
            <a:r>
              <a:rPr lang="es-ES" altLang="en-US" sz="800" dirty="0" err="1">
                <a:solidFill>
                  <a:schemeClr val="tx1">
                    <a:lumMod val="50000"/>
                    <a:lumOff val="50000"/>
                  </a:schemeClr>
                </a:solidFill>
              </a:rPr>
              <a:t>Fam</a:t>
            </a:r>
            <a:r>
              <a:rPr lang="es-ES" altLang="en-US" sz="800" dirty="0">
                <a:solidFill>
                  <a:schemeClr val="tx1">
                    <a:lumMod val="50000"/>
                    <a:lumOff val="50000"/>
                  </a:schemeClr>
                </a:solidFill>
              </a:rPr>
              <a:t> </a:t>
            </a:r>
            <a:r>
              <a:rPr lang="es-ES" altLang="en-US" sz="800" dirty="0" err="1">
                <a:solidFill>
                  <a:schemeClr val="tx1">
                    <a:lumMod val="50000"/>
                    <a:lumOff val="50000"/>
                  </a:schemeClr>
                </a:solidFill>
              </a:rPr>
              <a:t>Physician</a:t>
            </a:r>
            <a:r>
              <a:rPr lang="es-ES" altLang="en-US" sz="800" dirty="0">
                <a:solidFill>
                  <a:schemeClr val="tx1">
                    <a:lumMod val="50000"/>
                    <a:lumOff val="50000"/>
                  </a:schemeClr>
                </a:solidFill>
              </a:rPr>
              <a:t>. 2019 Jul 1;100(1):32-38. PMID: 31259501.</a:t>
            </a:r>
          </a:p>
        </p:txBody>
      </p:sp>
      <p:sp>
        <p:nvSpPr>
          <p:cNvPr id="2" name="Rectangle 1">
            <a:extLst>
              <a:ext uri="{FF2B5EF4-FFF2-40B4-BE49-F238E27FC236}">
                <a16:creationId xmlns:a16="http://schemas.microsoft.com/office/drawing/2014/main" id="{9C6B5073-CB13-29B5-9123-D27029221FB5}"/>
              </a:ext>
            </a:extLst>
          </p:cNvPr>
          <p:cNvSpPr/>
          <p:nvPr/>
        </p:nvSpPr>
        <p:spPr>
          <a:xfrm>
            <a:off x="1597025" y="1628775"/>
            <a:ext cx="8089900" cy="1003300"/>
          </a:xfrm>
          <a:prstGeom prst="rect">
            <a:avLst/>
          </a:prstGeom>
          <a:solidFill>
            <a:schemeClr val="accent4">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a:extLst>
              <a:ext uri="{FF2B5EF4-FFF2-40B4-BE49-F238E27FC236}">
                <a16:creationId xmlns:a16="http://schemas.microsoft.com/office/drawing/2014/main" id="{B433DA66-8E52-D9A6-24BB-DE3A5958AA87}"/>
              </a:ext>
            </a:extLst>
          </p:cNvPr>
          <p:cNvSpPr>
            <a:spLocks noGrp="1"/>
          </p:cNvSpPr>
          <p:nvPr>
            <p:ph type="title"/>
          </p:nvPr>
        </p:nvSpPr>
        <p:spPr/>
        <p:txBody>
          <a:bodyPr>
            <a:normAutofit fontScale="90000"/>
          </a:bodyPr>
          <a:lstStyle/>
          <a:p>
            <a:pPr>
              <a:defRPr/>
            </a:pPr>
            <a:r>
              <a:rPr lang="es-ES" dirty="0">
                <a:latin typeface="Arial" pitchFamily="34" charset="0"/>
                <a:cs typeface="Arial" pitchFamily="34" charset="0"/>
              </a:rPr>
              <a:t>¿Cuáles de las siguientes son barreras para la </a:t>
            </a:r>
            <a:r>
              <a:rPr lang="es-ES" dirty="0" err="1">
                <a:latin typeface="Arial" pitchFamily="34" charset="0"/>
                <a:cs typeface="Arial" pitchFamily="34" charset="0"/>
              </a:rPr>
              <a:t>deprescripción</a:t>
            </a:r>
            <a:r>
              <a:rPr lang="es-ES" dirty="0">
                <a:latin typeface="Arial" pitchFamily="34" charset="0"/>
                <a:cs typeface="Arial" pitchFamily="34" charset="0"/>
              </a:rPr>
              <a:t>?</a:t>
            </a:r>
            <a:br>
              <a:rPr lang="es-ES" dirty="0">
                <a:latin typeface="Arial" pitchFamily="34" charset="0"/>
                <a:cs typeface="Arial" pitchFamily="34" charset="0"/>
              </a:rPr>
            </a:br>
            <a:endParaRPr lang="es-ES" dirty="0">
              <a:latin typeface="Arial" pitchFamily="34" charset="0"/>
              <a:cs typeface="Arial" pitchFamily="34" charset="0"/>
            </a:endParaRPr>
          </a:p>
        </p:txBody>
      </p:sp>
      <p:sp>
        <p:nvSpPr>
          <p:cNvPr id="41987" name="2 Marcador de contenido">
            <a:extLst>
              <a:ext uri="{FF2B5EF4-FFF2-40B4-BE49-F238E27FC236}">
                <a16:creationId xmlns:a16="http://schemas.microsoft.com/office/drawing/2014/main" id="{43590BD0-6A5B-8D36-6DA9-85402AA8CE94}"/>
              </a:ext>
            </a:extLst>
          </p:cNvPr>
          <p:cNvSpPr>
            <a:spLocks noGrp="1"/>
          </p:cNvSpPr>
          <p:nvPr>
            <p:ph idx="1"/>
          </p:nvPr>
        </p:nvSpPr>
        <p:spPr>
          <a:xfrm>
            <a:off x="1470025" y="2322513"/>
            <a:ext cx="10326688" cy="3854450"/>
          </a:xfrm>
        </p:spPr>
        <p:txBody>
          <a:bodyPr/>
          <a:lstStyle/>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Falta de tiempo</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Falta de acceso a la información</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cuestionar lo que hacen otros compañeros</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Todas ellas</a:t>
            </a:r>
          </a:p>
          <a:p>
            <a:pPr marL="914400" lvl="1" indent="-457200">
              <a:buFont typeface="Calibri Light" panose="020F0302020204030204" pitchFamily="34" charset="0"/>
              <a:buAutoNum type="arabicPeriod"/>
            </a:pPr>
            <a:endParaRPr lang="es-ES" altLang="en-US">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a:extLst>
              <a:ext uri="{FF2B5EF4-FFF2-40B4-BE49-F238E27FC236}">
                <a16:creationId xmlns:a16="http://schemas.microsoft.com/office/drawing/2014/main" id="{6232AF33-0158-69BA-DFA0-749DA77081BF}"/>
              </a:ext>
            </a:extLst>
          </p:cNvPr>
          <p:cNvSpPr>
            <a:spLocks noGrp="1"/>
          </p:cNvSpPr>
          <p:nvPr>
            <p:ph type="title"/>
          </p:nvPr>
        </p:nvSpPr>
        <p:spPr>
          <a:xfrm>
            <a:off x="422275" y="130175"/>
            <a:ext cx="9264650" cy="1325563"/>
          </a:xfrm>
        </p:spPr>
        <p:txBody>
          <a:bodyPr/>
          <a:lstStyle/>
          <a:p>
            <a:r>
              <a:rPr lang="es-ES" altLang="en-US">
                <a:latin typeface="Arial" panose="020B0604020202020204" pitchFamily="34" charset="0"/>
                <a:cs typeface="Arial" panose="020B0604020202020204" pitchFamily="34" charset="0"/>
              </a:rPr>
              <a:t>Barreras en la deprescripción</a:t>
            </a:r>
          </a:p>
        </p:txBody>
      </p:sp>
      <p:pic>
        <p:nvPicPr>
          <p:cNvPr id="44035" name="Picture 2">
            <a:extLst>
              <a:ext uri="{FF2B5EF4-FFF2-40B4-BE49-F238E27FC236}">
                <a16:creationId xmlns:a16="http://schemas.microsoft.com/office/drawing/2014/main" id="{7CB5BD1A-21B8-518F-6184-4845E3FCF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246" t="54070" r="50153" b="9885"/>
          <a:stretch>
            <a:fillRect/>
          </a:stretch>
        </p:blipFill>
        <p:spPr bwMode="auto">
          <a:xfrm>
            <a:off x="3246438" y="1658938"/>
            <a:ext cx="5699125"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4 Rectángulo">
            <a:extLst>
              <a:ext uri="{FF2B5EF4-FFF2-40B4-BE49-F238E27FC236}">
                <a16:creationId xmlns:a16="http://schemas.microsoft.com/office/drawing/2014/main" id="{16A405A1-D041-F884-6451-EF19D209738E}"/>
              </a:ext>
            </a:extLst>
          </p:cNvPr>
          <p:cNvSpPr>
            <a:spLocks noChangeArrowheads="1"/>
          </p:cNvSpPr>
          <p:nvPr/>
        </p:nvSpPr>
        <p:spPr bwMode="auto">
          <a:xfrm>
            <a:off x="233363" y="6511925"/>
            <a:ext cx="8350250" cy="215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800">
                <a:solidFill>
                  <a:schemeClr val="tx1">
                    <a:lumMod val="50000"/>
                    <a:lumOff val="50000"/>
                  </a:schemeClr>
                </a:solidFill>
              </a:rPr>
              <a:t>Olry de Labry Lima et al. BMC Family Practice (2020) 21:100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a:extLst>
              <a:ext uri="{FF2B5EF4-FFF2-40B4-BE49-F238E27FC236}">
                <a16:creationId xmlns:a16="http://schemas.microsoft.com/office/drawing/2014/main" id="{30BFA1E6-E178-0E8E-4569-F8550D2A8E1D}"/>
              </a:ext>
            </a:extLst>
          </p:cNvPr>
          <p:cNvSpPr>
            <a:spLocks noGrp="1"/>
          </p:cNvSpPr>
          <p:nvPr>
            <p:ph type="title"/>
          </p:nvPr>
        </p:nvSpPr>
        <p:spPr>
          <a:xfrm>
            <a:off x="422275" y="-36513"/>
            <a:ext cx="9264650" cy="1327151"/>
          </a:xfrm>
        </p:spPr>
        <p:txBody>
          <a:bodyPr/>
          <a:lstStyle/>
          <a:p>
            <a:r>
              <a:rPr lang="es-ES" altLang="en-US">
                <a:latin typeface="Arial" panose="020B0604020202020204" pitchFamily="34" charset="0"/>
                <a:cs typeface="Arial" panose="020B0604020202020204" pitchFamily="34" charset="0"/>
              </a:rPr>
              <a:t>Barreras en la deprescripción</a:t>
            </a:r>
          </a:p>
        </p:txBody>
      </p:sp>
      <p:pic>
        <p:nvPicPr>
          <p:cNvPr id="45059" name="Picture 2">
            <a:extLst>
              <a:ext uri="{FF2B5EF4-FFF2-40B4-BE49-F238E27FC236}">
                <a16:creationId xmlns:a16="http://schemas.microsoft.com/office/drawing/2014/main" id="{7BFE4343-D507-47BB-21B6-19E571DEC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522" t="53780" r="25549" b="9309"/>
          <a:stretch>
            <a:fillRect/>
          </a:stretch>
        </p:blipFill>
        <p:spPr bwMode="auto">
          <a:xfrm>
            <a:off x="3273425" y="1509713"/>
            <a:ext cx="54324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4 Rectángulo">
            <a:extLst>
              <a:ext uri="{FF2B5EF4-FFF2-40B4-BE49-F238E27FC236}">
                <a16:creationId xmlns:a16="http://schemas.microsoft.com/office/drawing/2014/main" id="{9EAEE9E3-6E24-BF01-B0C9-DD3D020F048E}"/>
              </a:ext>
            </a:extLst>
          </p:cNvPr>
          <p:cNvSpPr>
            <a:spLocks noChangeArrowheads="1"/>
          </p:cNvSpPr>
          <p:nvPr/>
        </p:nvSpPr>
        <p:spPr bwMode="auto">
          <a:xfrm>
            <a:off x="422275" y="6373813"/>
            <a:ext cx="8350250" cy="214312"/>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800" dirty="0" err="1">
                <a:solidFill>
                  <a:schemeClr val="tx1">
                    <a:lumMod val="50000"/>
                    <a:lumOff val="50000"/>
                  </a:schemeClr>
                </a:solidFill>
              </a:rPr>
              <a:t>Olry</a:t>
            </a:r>
            <a:r>
              <a:rPr lang="es-ES" altLang="en-US" sz="800" dirty="0">
                <a:solidFill>
                  <a:schemeClr val="tx1">
                    <a:lumMod val="50000"/>
                    <a:lumOff val="50000"/>
                  </a:schemeClr>
                </a:solidFill>
              </a:rPr>
              <a:t> de Labry Lima et al. BMC </a:t>
            </a:r>
            <a:r>
              <a:rPr lang="es-ES" altLang="en-US" sz="800" dirty="0" err="1">
                <a:solidFill>
                  <a:schemeClr val="tx1">
                    <a:lumMod val="50000"/>
                    <a:lumOff val="50000"/>
                  </a:schemeClr>
                </a:solidFill>
              </a:rPr>
              <a:t>Family</a:t>
            </a:r>
            <a:r>
              <a:rPr lang="es-ES" altLang="en-US" sz="800" dirty="0">
                <a:solidFill>
                  <a:schemeClr val="tx1">
                    <a:lumMod val="50000"/>
                    <a:lumOff val="50000"/>
                  </a:schemeClr>
                </a:solidFill>
              </a:rPr>
              <a:t> </a:t>
            </a:r>
            <a:r>
              <a:rPr lang="es-ES" altLang="en-US" sz="800" dirty="0" err="1">
                <a:solidFill>
                  <a:schemeClr val="tx1">
                    <a:lumMod val="50000"/>
                    <a:lumOff val="50000"/>
                  </a:schemeClr>
                </a:solidFill>
              </a:rPr>
              <a:t>Practice</a:t>
            </a:r>
            <a:r>
              <a:rPr lang="es-ES" altLang="en-US" sz="800" dirty="0">
                <a:solidFill>
                  <a:schemeClr val="tx1">
                    <a:lumMod val="50000"/>
                    <a:lumOff val="50000"/>
                  </a:schemeClr>
                </a:solidFill>
              </a:rPr>
              <a:t> (2020) 21:100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a:extLst>
              <a:ext uri="{FF2B5EF4-FFF2-40B4-BE49-F238E27FC236}">
                <a16:creationId xmlns:a16="http://schemas.microsoft.com/office/drawing/2014/main" id="{39017EA2-2704-5874-2716-CCD495043E83}"/>
              </a:ext>
            </a:extLst>
          </p:cNvPr>
          <p:cNvSpPr>
            <a:spLocks noGrp="1"/>
          </p:cNvSpPr>
          <p:nvPr>
            <p:ph type="title"/>
          </p:nvPr>
        </p:nvSpPr>
        <p:spPr>
          <a:xfrm>
            <a:off x="485775" y="365125"/>
            <a:ext cx="9264650" cy="1325563"/>
          </a:xfrm>
        </p:spPr>
        <p:txBody>
          <a:bodyPr/>
          <a:lstStyle/>
          <a:p>
            <a:r>
              <a:rPr lang="es-ES" altLang="en-US">
                <a:latin typeface="Arial" panose="020B0604020202020204" pitchFamily="34" charset="0"/>
                <a:cs typeface="Arial" panose="020B0604020202020204" pitchFamily="34" charset="0"/>
              </a:rPr>
              <a:t>¡Participa activamente en el taller!</a:t>
            </a:r>
          </a:p>
        </p:txBody>
      </p:sp>
      <p:sp>
        <p:nvSpPr>
          <p:cNvPr id="12291" name="2 Marcador de contenido">
            <a:extLst>
              <a:ext uri="{FF2B5EF4-FFF2-40B4-BE49-F238E27FC236}">
                <a16:creationId xmlns:a16="http://schemas.microsoft.com/office/drawing/2014/main" id="{36AA77AC-8387-91A4-370D-B7D73C1280D4}"/>
              </a:ext>
            </a:extLst>
          </p:cNvPr>
          <p:cNvSpPr>
            <a:spLocks noGrp="1"/>
          </p:cNvSpPr>
          <p:nvPr>
            <p:ph idx="1"/>
          </p:nvPr>
        </p:nvSpPr>
        <p:spPr>
          <a:xfrm>
            <a:off x="485775" y="1690688"/>
            <a:ext cx="11356975" cy="4351337"/>
          </a:xfrm>
        </p:spPr>
        <p:txBody>
          <a:bodyPr/>
          <a:lstStyle/>
          <a:p>
            <a:pPr marL="0" indent="0">
              <a:lnSpc>
                <a:spcPct val="100000"/>
              </a:lnSpc>
              <a:buFont typeface="Arial" panose="020B0604020202020204" pitchFamily="34" charset="0"/>
              <a:buNone/>
              <a:defRPr/>
            </a:pPr>
            <a:r>
              <a:rPr lang="es-ES" dirty="0">
                <a:solidFill>
                  <a:srgbClr val="222222"/>
                </a:solidFill>
                <a:latin typeface="Arial" panose="020B0604020202020204" pitchFamily="34" charset="0"/>
              </a:rPr>
              <a:t>Escanea con tu smartphone el código QR para responder a las preguntas o accede a la web con el código que detallamos a continuación:</a:t>
            </a:r>
            <a:endParaRPr lang="es-ES" dirty="0">
              <a:solidFill>
                <a:schemeClr val="bg2">
                  <a:lumMod val="10000"/>
                </a:schemeClr>
              </a:solidFill>
              <a:latin typeface="Arial" pitchFamily="34" charset="0"/>
              <a:cs typeface="Arial" pitchFamily="34" charset="0"/>
            </a:endParaRPr>
          </a:p>
        </p:txBody>
      </p:sp>
      <p:sp>
        <p:nvSpPr>
          <p:cNvPr id="11268" name="CuadroTexto 4">
            <a:extLst>
              <a:ext uri="{FF2B5EF4-FFF2-40B4-BE49-F238E27FC236}">
                <a16:creationId xmlns:a16="http://schemas.microsoft.com/office/drawing/2014/main" id="{45BC9097-C765-319F-9D09-55F4E4F8FE83}"/>
              </a:ext>
            </a:extLst>
          </p:cNvPr>
          <p:cNvSpPr txBox="1">
            <a:spLocks noChangeArrowheads="1"/>
          </p:cNvSpPr>
          <p:nvPr/>
        </p:nvSpPr>
        <p:spPr bwMode="auto">
          <a:xfrm>
            <a:off x="6738938" y="3016250"/>
            <a:ext cx="4233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n-US" sz="2400" b="1">
                <a:solidFill>
                  <a:srgbClr val="002754"/>
                </a:solidFill>
              </a:rPr>
              <a:t>WEB: </a:t>
            </a:r>
            <a:r>
              <a:rPr lang="es-ES" altLang="en-US" sz="2400">
                <a:solidFill>
                  <a:srgbClr val="002754"/>
                </a:solidFill>
              </a:rPr>
              <a:t>menti.com</a:t>
            </a:r>
          </a:p>
          <a:p>
            <a:endParaRPr lang="es-ES" altLang="en-US" sz="2400">
              <a:solidFill>
                <a:srgbClr val="002754"/>
              </a:solidFill>
            </a:endParaRPr>
          </a:p>
          <a:p>
            <a:r>
              <a:rPr lang="es-ES" altLang="en-US" sz="2400" b="1">
                <a:solidFill>
                  <a:srgbClr val="002754"/>
                </a:solidFill>
              </a:rPr>
              <a:t>CÓDIGO</a:t>
            </a:r>
            <a:r>
              <a:rPr lang="es-ES" altLang="en-US" sz="2400">
                <a:solidFill>
                  <a:srgbClr val="002754"/>
                </a:solidFill>
              </a:rPr>
              <a:t>: 8871 5238</a:t>
            </a:r>
          </a:p>
        </p:txBody>
      </p:sp>
      <p:sp>
        <p:nvSpPr>
          <p:cNvPr id="6" name="CuadroTexto 5">
            <a:extLst>
              <a:ext uri="{FF2B5EF4-FFF2-40B4-BE49-F238E27FC236}">
                <a16:creationId xmlns:a16="http://schemas.microsoft.com/office/drawing/2014/main" id="{44B3FF41-9FAC-1199-A825-7E2300A5B319}"/>
              </a:ext>
            </a:extLst>
          </p:cNvPr>
          <p:cNvSpPr txBox="1"/>
          <p:nvPr/>
        </p:nvSpPr>
        <p:spPr>
          <a:xfrm>
            <a:off x="8782050" y="6442075"/>
            <a:ext cx="3060700" cy="307975"/>
          </a:xfrm>
          <a:prstGeom prst="rect">
            <a:avLst/>
          </a:prstGeom>
          <a:noFill/>
        </p:spPr>
        <p:txBody>
          <a:bodyPr>
            <a:spAutoFit/>
          </a:bodyPr>
          <a:lstStyle/>
          <a:p>
            <a:pPr algn="r">
              <a:defRPr/>
            </a:pPr>
            <a:r>
              <a:rPr lang="es-ES" sz="1400" i="1" dirty="0">
                <a:solidFill>
                  <a:schemeClr val="tx1">
                    <a:lumMod val="50000"/>
                    <a:lumOff val="50000"/>
                  </a:schemeClr>
                </a:solidFill>
              </a:rPr>
              <a:t>Franja horaria: 12:30h</a:t>
            </a:r>
          </a:p>
        </p:txBody>
      </p:sp>
      <p:pic>
        <p:nvPicPr>
          <p:cNvPr id="11270" name="Imagen 3" descr="Código QR&#10;&#10;Descripción generada automáticamente">
            <a:extLst>
              <a:ext uri="{FF2B5EF4-FFF2-40B4-BE49-F238E27FC236}">
                <a16:creationId xmlns:a16="http://schemas.microsoft.com/office/drawing/2014/main" id="{EB8188AE-5F16-6E37-1D6B-A3AB810FD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2732088"/>
            <a:ext cx="386397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A2DE5CCC-DFF7-5105-849B-D8A0ABE1F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09" t="20192" r="31084" b="6250"/>
          <a:stretch>
            <a:fillRect/>
          </a:stretch>
        </p:blipFill>
        <p:spPr bwMode="auto">
          <a:xfrm>
            <a:off x="758825" y="338138"/>
            <a:ext cx="8767763" cy="59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a:extLst>
              <a:ext uri="{FF2B5EF4-FFF2-40B4-BE49-F238E27FC236}">
                <a16:creationId xmlns:a16="http://schemas.microsoft.com/office/drawing/2014/main" id="{0B8DC0BB-527D-1BC5-F98D-573856DB2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09" t="18846" r="27776" b="19615"/>
          <a:stretch>
            <a:fillRect/>
          </a:stretch>
        </p:blipFill>
        <p:spPr bwMode="auto">
          <a:xfrm>
            <a:off x="1744663" y="925513"/>
            <a:ext cx="8702675"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4 Rectángulo">
            <a:extLst>
              <a:ext uri="{FF2B5EF4-FFF2-40B4-BE49-F238E27FC236}">
                <a16:creationId xmlns:a16="http://schemas.microsoft.com/office/drawing/2014/main" id="{5CC5558D-BEE9-6607-164D-0DFE6B156B7E}"/>
              </a:ext>
            </a:extLst>
          </p:cNvPr>
          <p:cNvSpPr>
            <a:spLocks noChangeArrowheads="1"/>
          </p:cNvSpPr>
          <p:nvPr/>
        </p:nvSpPr>
        <p:spPr bwMode="auto">
          <a:xfrm>
            <a:off x="187325" y="6384925"/>
            <a:ext cx="12225338" cy="215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800">
                <a:solidFill>
                  <a:schemeClr val="tx1">
                    <a:lumMod val="50000"/>
                    <a:lumOff val="50000"/>
                  </a:schemeClr>
                </a:solidFill>
              </a:rPr>
              <a:t>Delgado Silveira E, et al. Rev Esp Geriatr Gerontol. 2015 Mar-Apr;50(2):89-96. Spanish. doi: 10.1016/j.regg.2014.10.005. Epub 2014 Nov 22. PMID: 25466971.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7334B097-DF52-813C-588B-F3BA52E25344}"/>
              </a:ext>
            </a:extLst>
          </p:cNvPr>
          <p:cNvSpPr/>
          <p:nvPr/>
        </p:nvSpPr>
        <p:spPr>
          <a:xfrm>
            <a:off x="712788" y="1303338"/>
            <a:ext cx="5619750" cy="449421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2" name="Rectangle 3">
            <a:extLst>
              <a:ext uri="{FF2B5EF4-FFF2-40B4-BE49-F238E27FC236}">
                <a16:creationId xmlns:a16="http://schemas.microsoft.com/office/drawing/2014/main" id="{03841652-CED5-C77D-5C91-271B04E00001}"/>
              </a:ext>
            </a:extLst>
          </p:cNvPr>
          <p:cNvSpPr>
            <a:spLocks noChangeArrowheads="1"/>
          </p:cNvSpPr>
          <p:nvPr/>
        </p:nvSpPr>
        <p:spPr bwMode="auto">
          <a:xfrm>
            <a:off x="366713" y="6126163"/>
            <a:ext cx="11458575" cy="492125"/>
          </a:xfrm>
          <a:prstGeom prst="rect">
            <a:avLst/>
          </a:prstGeom>
          <a:noFill/>
          <a:ln>
            <a:noFill/>
          </a:ln>
        </p:spPr>
        <p:txBody>
          <a:bodyPr lIns="121857" tIns="60929" rIns="121857" bIns="609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defTabSz="609459" eaLnBrk="1" fontAlgn="auto" hangingPunct="1">
              <a:spcBef>
                <a:spcPts val="0"/>
              </a:spcBef>
              <a:spcAft>
                <a:spcPts val="0"/>
              </a:spcAft>
              <a:buFont typeface="Arial" panose="020B0604020202020204" pitchFamily="34" charset="0"/>
              <a:buNone/>
              <a:defRPr/>
            </a:pPr>
            <a:r>
              <a:rPr lang="en-US" sz="1200" i="1" dirty="0">
                <a:solidFill>
                  <a:srgbClr val="002855"/>
                </a:solidFill>
                <a:latin typeface="+mj-lt"/>
              </a:rPr>
              <a:t>CI, </a:t>
            </a:r>
            <a:r>
              <a:rPr lang="en-US" sz="1200" i="1" dirty="0" err="1">
                <a:solidFill>
                  <a:srgbClr val="002855"/>
                </a:solidFill>
                <a:latin typeface="+mj-lt"/>
              </a:rPr>
              <a:t>cardiopatía</a:t>
            </a:r>
            <a:r>
              <a:rPr lang="en-US" sz="1200" i="1" dirty="0">
                <a:solidFill>
                  <a:srgbClr val="002855"/>
                </a:solidFill>
                <a:latin typeface="+mj-lt"/>
              </a:rPr>
              <a:t> </a:t>
            </a:r>
            <a:r>
              <a:rPr lang="en-US" sz="1200" i="1" dirty="0" err="1">
                <a:solidFill>
                  <a:srgbClr val="002855"/>
                </a:solidFill>
                <a:latin typeface="+mj-lt"/>
              </a:rPr>
              <a:t>isquémica</a:t>
            </a:r>
            <a:r>
              <a:rPr lang="en-US" sz="1200" i="1" dirty="0">
                <a:solidFill>
                  <a:srgbClr val="002855"/>
                </a:solidFill>
                <a:latin typeface="+mj-lt"/>
              </a:rPr>
              <a:t>; DM2, diabetes mellitus </a:t>
            </a:r>
            <a:r>
              <a:rPr lang="en-US" sz="1200" i="1" dirty="0" err="1">
                <a:solidFill>
                  <a:srgbClr val="002855"/>
                </a:solidFill>
                <a:latin typeface="+mj-lt"/>
              </a:rPr>
              <a:t>tipo</a:t>
            </a:r>
            <a:r>
              <a:rPr lang="en-US" sz="1200" i="1" dirty="0">
                <a:solidFill>
                  <a:srgbClr val="002855"/>
                </a:solidFill>
                <a:latin typeface="+mj-lt"/>
              </a:rPr>
              <a:t> 2; ECA, </a:t>
            </a:r>
            <a:r>
              <a:rPr lang="en-US" sz="1200" i="1" dirty="0" err="1">
                <a:solidFill>
                  <a:srgbClr val="002855"/>
                </a:solidFill>
                <a:latin typeface="+mj-lt"/>
              </a:rPr>
              <a:t>enzima</a:t>
            </a:r>
            <a:r>
              <a:rPr lang="en-US" sz="1200" i="1" dirty="0">
                <a:solidFill>
                  <a:srgbClr val="002855"/>
                </a:solidFill>
                <a:latin typeface="+mj-lt"/>
              </a:rPr>
              <a:t> </a:t>
            </a:r>
            <a:r>
              <a:rPr lang="en-US" sz="1200" i="1" dirty="0" err="1">
                <a:solidFill>
                  <a:srgbClr val="002855"/>
                </a:solidFill>
                <a:latin typeface="+mj-lt"/>
              </a:rPr>
              <a:t>convertidora</a:t>
            </a:r>
            <a:r>
              <a:rPr lang="en-US" sz="1200" i="1" dirty="0">
                <a:solidFill>
                  <a:srgbClr val="002855"/>
                </a:solidFill>
                <a:latin typeface="+mj-lt"/>
              </a:rPr>
              <a:t> de </a:t>
            </a:r>
            <a:r>
              <a:rPr lang="en-US" sz="1200" i="1" dirty="0" err="1">
                <a:solidFill>
                  <a:srgbClr val="002855"/>
                </a:solidFill>
                <a:latin typeface="+mj-lt"/>
              </a:rPr>
              <a:t>angiotensina</a:t>
            </a:r>
            <a:r>
              <a:rPr lang="en-US" sz="1200" i="1" dirty="0">
                <a:solidFill>
                  <a:srgbClr val="002855"/>
                </a:solidFill>
                <a:latin typeface="+mj-lt"/>
              </a:rPr>
              <a:t>; ECV, </a:t>
            </a:r>
            <a:r>
              <a:rPr lang="en-US" sz="1200" i="1" dirty="0" err="1">
                <a:solidFill>
                  <a:srgbClr val="002855"/>
                </a:solidFill>
                <a:latin typeface="+mj-lt"/>
              </a:rPr>
              <a:t>enfermedad</a:t>
            </a:r>
            <a:r>
              <a:rPr lang="en-US" sz="1200" i="1" dirty="0">
                <a:solidFill>
                  <a:srgbClr val="002855"/>
                </a:solidFill>
                <a:latin typeface="+mj-lt"/>
              </a:rPr>
              <a:t> cardiovascular; IC, </a:t>
            </a:r>
            <a:r>
              <a:rPr lang="en-US" sz="1200" i="1" dirty="0" err="1">
                <a:solidFill>
                  <a:srgbClr val="002855"/>
                </a:solidFill>
                <a:latin typeface="+mj-lt"/>
              </a:rPr>
              <a:t>insuficiencia</a:t>
            </a:r>
            <a:r>
              <a:rPr lang="en-US" sz="1200" i="1" dirty="0">
                <a:solidFill>
                  <a:srgbClr val="002855"/>
                </a:solidFill>
                <a:latin typeface="+mj-lt"/>
              </a:rPr>
              <a:t> </a:t>
            </a:r>
            <a:r>
              <a:rPr lang="en-US" sz="1200" i="1" dirty="0" err="1">
                <a:solidFill>
                  <a:srgbClr val="002855"/>
                </a:solidFill>
                <a:latin typeface="+mj-lt"/>
              </a:rPr>
              <a:t>cardiaca</a:t>
            </a:r>
            <a:endParaRPr lang="en-US" sz="1200" i="1" dirty="0">
              <a:solidFill>
                <a:srgbClr val="002855"/>
              </a:solidFill>
              <a:latin typeface="+mj-lt"/>
            </a:endParaRPr>
          </a:p>
          <a:p>
            <a:pPr defTabSz="609459" eaLnBrk="1" fontAlgn="auto" hangingPunct="1">
              <a:spcBef>
                <a:spcPts val="0"/>
              </a:spcBef>
              <a:spcAft>
                <a:spcPts val="0"/>
              </a:spcAft>
              <a:buFont typeface="Arial" panose="020B0604020202020204" pitchFamily="34" charset="0"/>
              <a:buNone/>
              <a:defRPr/>
            </a:pPr>
            <a:r>
              <a:rPr lang="en-US" sz="1200" i="1" dirty="0">
                <a:solidFill>
                  <a:srgbClr val="002855"/>
                </a:solidFill>
                <a:latin typeface="+mj-lt"/>
              </a:rPr>
              <a:t>1. </a:t>
            </a:r>
            <a:r>
              <a:rPr lang="en-US" sz="1200" i="1" dirty="0" err="1">
                <a:solidFill>
                  <a:srgbClr val="002855"/>
                </a:solidFill>
                <a:latin typeface="+mj-lt"/>
              </a:rPr>
              <a:t>O'Mahony</a:t>
            </a:r>
            <a:r>
              <a:rPr lang="en-US" sz="1200" i="1" dirty="0">
                <a:solidFill>
                  <a:srgbClr val="002855"/>
                </a:solidFill>
                <a:latin typeface="+mj-lt"/>
              </a:rPr>
              <a:t>, D et al. Age Ageing. 2015;44:213-218</a:t>
            </a:r>
            <a:endParaRPr lang="pt-BR" sz="1200" i="1" dirty="0">
              <a:solidFill>
                <a:srgbClr val="002855"/>
              </a:solidFill>
              <a:latin typeface="+mj-lt"/>
            </a:endParaRPr>
          </a:p>
        </p:txBody>
      </p:sp>
      <p:sp>
        <p:nvSpPr>
          <p:cNvPr id="49156" name="QuadreDeText 5">
            <a:extLst>
              <a:ext uri="{FF2B5EF4-FFF2-40B4-BE49-F238E27FC236}">
                <a16:creationId xmlns:a16="http://schemas.microsoft.com/office/drawing/2014/main" id="{4334C424-BB64-25A3-C3A8-26C815022361}"/>
              </a:ext>
            </a:extLst>
          </p:cNvPr>
          <p:cNvSpPr txBox="1">
            <a:spLocks noChangeArrowheads="1"/>
          </p:cNvSpPr>
          <p:nvPr/>
        </p:nvSpPr>
        <p:spPr bwMode="auto">
          <a:xfrm>
            <a:off x="350838" y="400050"/>
            <a:ext cx="114617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s-ES_tradnl" sz="3500" b="1">
                <a:solidFill>
                  <a:srgbClr val="002754"/>
                </a:solidFill>
              </a:rPr>
              <a:t>Consideraciones terapéuticas</a:t>
            </a:r>
          </a:p>
        </p:txBody>
      </p:sp>
      <p:sp>
        <p:nvSpPr>
          <p:cNvPr id="11" name="CuadroTexto 10">
            <a:extLst>
              <a:ext uri="{FF2B5EF4-FFF2-40B4-BE49-F238E27FC236}">
                <a16:creationId xmlns:a16="http://schemas.microsoft.com/office/drawing/2014/main" id="{D0B5A049-D99A-5BEB-1DFB-1175BB62118F}"/>
              </a:ext>
            </a:extLst>
          </p:cNvPr>
          <p:cNvSpPr txBox="1"/>
          <p:nvPr/>
        </p:nvSpPr>
        <p:spPr>
          <a:xfrm>
            <a:off x="944563" y="1598613"/>
            <a:ext cx="5137150" cy="892175"/>
          </a:xfrm>
          <a:prstGeom prst="rect">
            <a:avLst/>
          </a:prstGeom>
          <a:noFill/>
        </p:spPr>
        <p:txBody>
          <a:bodyPr lIns="121917" tIns="60958" rIns="121917" bIns="60958">
            <a:spAutoFit/>
          </a:bodyPr>
          <a:lstStyle/>
          <a:p>
            <a:pPr defTabSz="1219080" eaLnBrk="1" fontAlgn="auto" hangingPunct="1">
              <a:lnSpc>
                <a:spcPts val="2000"/>
              </a:lnSpc>
              <a:spcBef>
                <a:spcPts val="0"/>
              </a:spcBef>
              <a:spcAft>
                <a:spcPts val="0"/>
              </a:spcAft>
              <a:buClr>
                <a:schemeClr val="accent5"/>
              </a:buClr>
              <a:defRPr/>
            </a:pPr>
            <a:r>
              <a:rPr lang="es-ES" sz="1900" b="1" dirty="0">
                <a:solidFill>
                  <a:srgbClr val="002060"/>
                </a:solidFill>
                <a:latin typeface="+mn-lt"/>
                <a:cs typeface="+mn-cs"/>
              </a:rPr>
              <a:t>Los criterios STOPP/START1 valoran la indicación de prescripciones en ancianos en base a su fragilidad y comorbilidad</a:t>
            </a:r>
          </a:p>
        </p:txBody>
      </p:sp>
      <p:sp>
        <p:nvSpPr>
          <p:cNvPr id="13" name="CuadroTexto 12">
            <a:extLst>
              <a:ext uri="{FF2B5EF4-FFF2-40B4-BE49-F238E27FC236}">
                <a16:creationId xmlns:a16="http://schemas.microsoft.com/office/drawing/2014/main" id="{C6B39E48-90B6-7DCF-7169-687AB775AA26}"/>
              </a:ext>
            </a:extLst>
          </p:cNvPr>
          <p:cNvSpPr txBox="1"/>
          <p:nvPr/>
        </p:nvSpPr>
        <p:spPr>
          <a:xfrm>
            <a:off x="6699250" y="1312863"/>
            <a:ext cx="4729163" cy="2370137"/>
          </a:xfrm>
          <a:prstGeom prst="rect">
            <a:avLst/>
          </a:prstGeom>
          <a:noFill/>
        </p:spPr>
        <p:txBody>
          <a:bodyPr lIns="121917" tIns="60958" rIns="121917" bIns="60958">
            <a:spAutoFit/>
          </a:bodyPr>
          <a:lstStyle/>
          <a:p>
            <a:pPr defTabSz="1219080" eaLnBrk="1" fontAlgn="auto" hangingPunct="1">
              <a:spcBef>
                <a:spcPts val="1600"/>
              </a:spcBef>
              <a:spcAft>
                <a:spcPts val="0"/>
              </a:spcAft>
              <a:buClr>
                <a:schemeClr val="accent5"/>
              </a:buClr>
              <a:defRPr/>
            </a:pPr>
            <a:r>
              <a:rPr lang="es-ES" sz="2100" b="1" dirty="0">
                <a:solidFill>
                  <a:srgbClr val="002060"/>
                </a:solidFill>
              </a:rPr>
              <a:t>Tiempos de tratamiento</a:t>
            </a:r>
          </a:p>
          <a:p>
            <a:pPr marL="380990" indent="-380990" defTabSz="1219080" eaLnBrk="1" fontAlgn="auto" hangingPunct="1">
              <a:spcBef>
                <a:spcPts val="1600"/>
              </a:spcBef>
              <a:spcAft>
                <a:spcPts val="0"/>
              </a:spcAft>
              <a:buClr>
                <a:schemeClr val="accent5"/>
              </a:buClr>
              <a:buFont typeface="Arial" panose="020B0604020202020204" pitchFamily="34" charset="0"/>
              <a:buChar char="•"/>
              <a:defRPr/>
            </a:pPr>
            <a:r>
              <a:rPr lang="es-ES" sz="1700" dirty="0">
                <a:solidFill>
                  <a:srgbClr val="002060"/>
                </a:solidFill>
              </a:rPr>
              <a:t>Individualizar suspensión de terapias</a:t>
            </a:r>
          </a:p>
          <a:p>
            <a:pPr marL="380990" indent="-380990" defTabSz="1219080" eaLnBrk="1" fontAlgn="auto" hangingPunct="1">
              <a:spcBef>
                <a:spcPts val="1600"/>
              </a:spcBef>
              <a:spcAft>
                <a:spcPts val="0"/>
              </a:spcAft>
              <a:buClr>
                <a:schemeClr val="accent5"/>
              </a:buClr>
              <a:buFont typeface="Arial" panose="020B0604020202020204" pitchFamily="34" charset="0"/>
              <a:buChar char="•"/>
              <a:defRPr/>
            </a:pPr>
            <a:r>
              <a:rPr lang="es-ES" sz="1700" dirty="0">
                <a:solidFill>
                  <a:srgbClr val="002060"/>
                </a:solidFill>
              </a:rPr>
              <a:t>Tratamientos en fases agudas, válidos para el anciano con DM2</a:t>
            </a:r>
          </a:p>
          <a:p>
            <a:pPr marL="380990" indent="-380990" defTabSz="1219080" eaLnBrk="1" fontAlgn="auto" hangingPunct="1">
              <a:spcBef>
                <a:spcPts val="1600"/>
              </a:spcBef>
              <a:spcAft>
                <a:spcPts val="0"/>
              </a:spcAft>
              <a:buClr>
                <a:schemeClr val="accent5"/>
              </a:buClr>
              <a:buFont typeface="Arial" panose="020B0604020202020204" pitchFamily="34" charset="0"/>
              <a:buChar char="•"/>
              <a:defRPr/>
            </a:pPr>
            <a:r>
              <a:rPr lang="es-ES" sz="1700" dirty="0">
                <a:solidFill>
                  <a:srgbClr val="002060"/>
                </a:solidFill>
              </a:rPr>
              <a:t>Daño vs. beneficio tras una intervención terapéutica</a:t>
            </a:r>
          </a:p>
        </p:txBody>
      </p:sp>
      <p:sp>
        <p:nvSpPr>
          <p:cNvPr id="49159" name="CuadroTexto 139">
            <a:extLst>
              <a:ext uri="{FF2B5EF4-FFF2-40B4-BE49-F238E27FC236}">
                <a16:creationId xmlns:a16="http://schemas.microsoft.com/office/drawing/2014/main" id="{7D043DAA-8918-ED18-53D4-04114B66A104}"/>
              </a:ext>
            </a:extLst>
          </p:cNvPr>
          <p:cNvSpPr txBox="1">
            <a:spLocks noChangeArrowheads="1"/>
          </p:cNvSpPr>
          <p:nvPr/>
        </p:nvSpPr>
        <p:spPr bwMode="auto">
          <a:xfrm>
            <a:off x="6699250" y="4457700"/>
            <a:ext cx="4729163" cy="13541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ts val="2400"/>
              </a:lnSpc>
              <a:spcBef>
                <a:spcPct val="0"/>
              </a:spcBef>
              <a:buClr>
                <a:schemeClr val="bg1"/>
              </a:buClr>
              <a:buFontTx/>
              <a:buNone/>
            </a:pPr>
            <a:r>
              <a:rPr lang="es-ES" altLang="en-US" sz="2000" b="1">
                <a:solidFill>
                  <a:schemeClr val="bg1"/>
                </a:solidFill>
              </a:rPr>
              <a:t>No administrar un tratamiento puede causar complicaciones graves que pueden llevar a la muerte si no se actúa con celeridad</a:t>
            </a:r>
          </a:p>
        </p:txBody>
      </p:sp>
      <p:sp>
        <p:nvSpPr>
          <p:cNvPr id="4" name="Flecha: pentágono 3">
            <a:extLst>
              <a:ext uri="{FF2B5EF4-FFF2-40B4-BE49-F238E27FC236}">
                <a16:creationId xmlns:a16="http://schemas.microsoft.com/office/drawing/2014/main" id="{3DA0F6B2-BCFC-7768-28BC-876E0858D432}"/>
              </a:ext>
            </a:extLst>
          </p:cNvPr>
          <p:cNvSpPr/>
          <p:nvPr/>
        </p:nvSpPr>
        <p:spPr>
          <a:xfrm>
            <a:off x="3460750" y="2979738"/>
            <a:ext cx="3046413" cy="2457450"/>
          </a:xfrm>
          <a:prstGeom prst="homePlate">
            <a:avLst>
              <a:gd name="adj" fmla="val 3179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145" name="Flecha: pentágono 144">
            <a:extLst>
              <a:ext uri="{FF2B5EF4-FFF2-40B4-BE49-F238E27FC236}">
                <a16:creationId xmlns:a16="http://schemas.microsoft.com/office/drawing/2014/main" id="{B46DFE27-C83C-CCB3-1ADB-4A2D2F14D7B5}"/>
              </a:ext>
            </a:extLst>
          </p:cNvPr>
          <p:cNvSpPr/>
          <p:nvPr/>
        </p:nvSpPr>
        <p:spPr>
          <a:xfrm rot="10800000">
            <a:off x="412750" y="2687638"/>
            <a:ext cx="3225800" cy="2647950"/>
          </a:xfrm>
          <a:prstGeom prst="homePlate">
            <a:avLst>
              <a:gd name="adj" fmla="val 31794"/>
            </a:avLst>
          </a:prstGeom>
          <a:solidFill>
            <a:srgbClr val="03F0C2"/>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146" name="CuadroTexto 145">
            <a:extLst>
              <a:ext uri="{FF2B5EF4-FFF2-40B4-BE49-F238E27FC236}">
                <a16:creationId xmlns:a16="http://schemas.microsoft.com/office/drawing/2014/main" id="{48A8E3BE-BF3C-8D03-E896-02B0A854102E}"/>
              </a:ext>
            </a:extLst>
          </p:cNvPr>
          <p:cNvSpPr txBox="1"/>
          <p:nvPr/>
        </p:nvSpPr>
        <p:spPr>
          <a:xfrm>
            <a:off x="1290638" y="2890838"/>
            <a:ext cx="2233612" cy="2227262"/>
          </a:xfrm>
          <a:prstGeom prst="rect">
            <a:avLst/>
          </a:prstGeom>
          <a:noFill/>
        </p:spPr>
        <p:txBody>
          <a:bodyPr lIns="121917" tIns="60958" rIns="121917" bIns="60958">
            <a:spAutoFit/>
          </a:bodyPr>
          <a:lstStyle/>
          <a:p>
            <a:pPr defTabSz="1219080" eaLnBrk="1" fontAlgn="auto" hangingPunct="1">
              <a:spcBef>
                <a:spcPts val="0"/>
              </a:spcBef>
              <a:spcAft>
                <a:spcPts val="0"/>
              </a:spcAft>
              <a:defRPr/>
            </a:pPr>
            <a:r>
              <a:rPr lang="es-ES" sz="1600" b="1" cap="all" dirty="0">
                <a:solidFill>
                  <a:srgbClr val="002060"/>
                </a:solidFill>
                <a:latin typeface="+mn-lt"/>
                <a:cs typeface="+mn-cs"/>
              </a:rPr>
              <a:t>Se recomienda </a:t>
            </a:r>
            <a:r>
              <a:rPr lang="es-ES" sz="1600" b="1" cap="all" dirty="0">
                <a:solidFill>
                  <a:srgbClr val="7030A0"/>
                </a:solidFill>
                <a:latin typeface="+mn-lt"/>
                <a:cs typeface="+mn-cs"/>
              </a:rPr>
              <a:t>evitar</a:t>
            </a:r>
            <a:r>
              <a:rPr lang="es-ES" sz="1600" b="1" cap="all" dirty="0">
                <a:solidFill>
                  <a:srgbClr val="002060"/>
                </a:solidFill>
                <a:latin typeface="+mn-lt"/>
                <a:cs typeface="+mn-cs"/>
              </a:rPr>
              <a:t>:</a:t>
            </a:r>
          </a:p>
          <a:p>
            <a:pPr marL="228594" indent="-228594" defTabSz="1219080" eaLnBrk="1" fontAlgn="auto" hangingPunct="1">
              <a:spcBef>
                <a:spcPts val="800"/>
              </a:spcBef>
              <a:spcAft>
                <a:spcPts val="0"/>
              </a:spcAft>
              <a:buFont typeface="Arial" panose="020B0604020202020204" pitchFamily="34" charset="0"/>
              <a:buChar char="•"/>
              <a:defRPr/>
            </a:pPr>
            <a:r>
              <a:rPr lang="es-ES" sz="1300" dirty="0">
                <a:solidFill>
                  <a:srgbClr val="002060"/>
                </a:solidFill>
                <a:latin typeface="+mn-lt"/>
                <a:cs typeface="+mn-cs"/>
              </a:rPr>
              <a:t>Aspirina</a:t>
            </a:r>
          </a:p>
          <a:p>
            <a:pPr marL="228594" indent="-228594" defTabSz="1219080" eaLnBrk="1" fontAlgn="auto" hangingPunct="1">
              <a:spcBef>
                <a:spcPts val="800"/>
              </a:spcBef>
              <a:spcAft>
                <a:spcPts val="0"/>
              </a:spcAft>
              <a:buFont typeface="Arial" panose="020B0604020202020204" pitchFamily="34" charset="0"/>
              <a:buChar char="•"/>
              <a:defRPr/>
            </a:pPr>
            <a:r>
              <a:rPr lang="es-ES" sz="1300" dirty="0" err="1">
                <a:solidFill>
                  <a:srgbClr val="002060"/>
                </a:solidFill>
                <a:latin typeface="+mn-lt"/>
                <a:cs typeface="+mn-cs"/>
              </a:rPr>
              <a:t>Clopidogrel</a:t>
            </a:r>
            <a:endParaRPr lang="es-ES" sz="1300" dirty="0">
              <a:solidFill>
                <a:srgbClr val="002060"/>
              </a:solidFill>
              <a:latin typeface="+mn-lt"/>
              <a:cs typeface="+mn-cs"/>
            </a:endParaRPr>
          </a:p>
          <a:p>
            <a:pPr marL="228594" indent="-228594" defTabSz="1219080" eaLnBrk="1" fontAlgn="auto" hangingPunct="1">
              <a:spcBef>
                <a:spcPts val="800"/>
              </a:spcBef>
              <a:spcAft>
                <a:spcPts val="0"/>
              </a:spcAft>
              <a:buFont typeface="Arial" panose="020B0604020202020204" pitchFamily="34" charset="0"/>
              <a:buChar char="•"/>
              <a:defRPr/>
            </a:pPr>
            <a:r>
              <a:rPr lang="es-ES" sz="1300" dirty="0" err="1">
                <a:solidFill>
                  <a:srgbClr val="002060"/>
                </a:solidFill>
                <a:latin typeface="+mn-lt"/>
                <a:cs typeface="+mn-cs"/>
              </a:rPr>
              <a:t>Dipiridamol</a:t>
            </a:r>
            <a:endParaRPr lang="es-ES" sz="1300" dirty="0">
              <a:solidFill>
                <a:srgbClr val="002060"/>
              </a:solidFill>
              <a:latin typeface="+mn-lt"/>
              <a:cs typeface="+mn-cs"/>
            </a:endParaRPr>
          </a:p>
          <a:p>
            <a:pPr marL="228594" indent="-228594" defTabSz="1219080" eaLnBrk="1" fontAlgn="auto" hangingPunct="1">
              <a:spcBef>
                <a:spcPts val="800"/>
              </a:spcBef>
              <a:spcAft>
                <a:spcPts val="0"/>
              </a:spcAft>
              <a:buFont typeface="Arial" panose="020B0604020202020204" pitchFamily="34" charset="0"/>
              <a:buChar char="•"/>
              <a:defRPr/>
            </a:pPr>
            <a:r>
              <a:rPr lang="es-ES" sz="1300" dirty="0">
                <a:solidFill>
                  <a:srgbClr val="002060"/>
                </a:solidFill>
                <a:latin typeface="+mn-lt"/>
                <a:cs typeface="+mn-cs"/>
              </a:rPr>
              <a:t>Anticoagulantes con alto riesgo de sangrado (HASBLED &gt;3)</a:t>
            </a:r>
          </a:p>
        </p:txBody>
      </p:sp>
      <p:sp>
        <p:nvSpPr>
          <p:cNvPr id="147" name="CuadroTexto 146">
            <a:extLst>
              <a:ext uri="{FF2B5EF4-FFF2-40B4-BE49-F238E27FC236}">
                <a16:creationId xmlns:a16="http://schemas.microsoft.com/office/drawing/2014/main" id="{39F3CDA0-9FDE-A553-696B-994D0F3891C8}"/>
              </a:ext>
            </a:extLst>
          </p:cNvPr>
          <p:cNvSpPr txBox="1"/>
          <p:nvPr/>
        </p:nvSpPr>
        <p:spPr>
          <a:xfrm>
            <a:off x="3727450" y="3205163"/>
            <a:ext cx="2005013" cy="1722437"/>
          </a:xfrm>
          <a:prstGeom prst="rect">
            <a:avLst/>
          </a:prstGeom>
          <a:noFill/>
        </p:spPr>
        <p:txBody>
          <a:bodyPr lIns="121917" tIns="60958" rIns="121917" bIns="60958">
            <a:spAutoFit/>
          </a:bodyPr>
          <a:lstStyle/>
          <a:p>
            <a:pPr defTabSz="1219080" eaLnBrk="1" fontAlgn="auto" hangingPunct="1">
              <a:spcBef>
                <a:spcPts val="0"/>
              </a:spcBef>
              <a:spcAft>
                <a:spcPts val="0"/>
              </a:spcAft>
              <a:defRPr/>
            </a:pPr>
            <a:r>
              <a:rPr lang="es-ES" sz="1600" b="1" cap="all" dirty="0">
                <a:solidFill>
                  <a:schemeClr val="bg1"/>
                </a:solidFill>
                <a:latin typeface="+mn-lt"/>
                <a:cs typeface="+mn-cs"/>
              </a:rPr>
              <a:t>Se consideran </a:t>
            </a:r>
            <a:r>
              <a:rPr lang="es-ES" sz="1600" b="1" cap="all" dirty="0">
                <a:solidFill>
                  <a:srgbClr val="03F0C2"/>
                </a:solidFill>
                <a:latin typeface="+mn-lt"/>
                <a:cs typeface="+mn-cs"/>
              </a:rPr>
              <a:t>adecuados</a:t>
            </a:r>
            <a:r>
              <a:rPr lang="es-ES" sz="1600" b="1" cap="all" dirty="0">
                <a:solidFill>
                  <a:schemeClr val="bg1"/>
                </a:solidFill>
                <a:latin typeface="+mn-lt"/>
                <a:cs typeface="+mn-cs"/>
              </a:rPr>
              <a:t>:</a:t>
            </a:r>
          </a:p>
          <a:p>
            <a:pPr marL="228594" indent="-228594" defTabSz="1219080" eaLnBrk="1" fontAlgn="auto" hangingPunct="1">
              <a:spcBef>
                <a:spcPts val="800"/>
              </a:spcBef>
              <a:spcAft>
                <a:spcPts val="0"/>
              </a:spcAft>
              <a:buFont typeface="Arial" panose="020B0604020202020204" pitchFamily="34" charset="0"/>
              <a:buChar char="•"/>
              <a:defRPr/>
            </a:pPr>
            <a:r>
              <a:rPr lang="es-ES" sz="1300" dirty="0">
                <a:solidFill>
                  <a:schemeClr val="bg1"/>
                </a:solidFill>
                <a:latin typeface="+mn-lt"/>
                <a:cs typeface="+mn-cs"/>
              </a:rPr>
              <a:t>Estatinas, si ECV</a:t>
            </a:r>
          </a:p>
          <a:p>
            <a:pPr marL="228594" indent="-228594" defTabSz="1219080" eaLnBrk="1" fontAlgn="auto" hangingPunct="1">
              <a:spcBef>
                <a:spcPts val="800"/>
              </a:spcBef>
              <a:spcAft>
                <a:spcPts val="0"/>
              </a:spcAft>
              <a:buFont typeface="Arial" panose="020B0604020202020204" pitchFamily="34" charset="0"/>
              <a:buChar char="•"/>
              <a:defRPr/>
            </a:pPr>
            <a:r>
              <a:rPr lang="es-ES" sz="1300" dirty="0">
                <a:solidFill>
                  <a:schemeClr val="bg1"/>
                </a:solidFill>
                <a:latin typeface="+mn-lt"/>
                <a:cs typeface="+mn-cs"/>
              </a:rPr>
              <a:t>β-bloqueantes, si CI</a:t>
            </a:r>
          </a:p>
          <a:p>
            <a:pPr marL="228594" indent="-228594" defTabSz="1219080" eaLnBrk="1" fontAlgn="auto" hangingPunct="1">
              <a:spcBef>
                <a:spcPts val="800"/>
              </a:spcBef>
              <a:spcAft>
                <a:spcPts val="0"/>
              </a:spcAft>
              <a:buFont typeface="Arial" panose="020B0604020202020204" pitchFamily="34" charset="0"/>
              <a:buChar char="•"/>
              <a:defRPr/>
            </a:pPr>
            <a:r>
              <a:rPr lang="es-ES" sz="1300" dirty="0">
                <a:solidFill>
                  <a:schemeClr val="bg1"/>
                </a:solidFill>
                <a:latin typeface="+mn-lt"/>
                <a:cs typeface="+mn-cs"/>
              </a:rPr>
              <a:t>Inhibidores de ECA y β-bloqueantes, si CI/IC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CCB032A0-81E4-25A1-C3BC-83FF3C1B8015}"/>
              </a:ext>
            </a:extLst>
          </p:cNvPr>
          <p:cNvSpPr/>
          <p:nvPr/>
        </p:nvSpPr>
        <p:spPr>
          <a:xfrm>
            <a:off x="744538" y="1792288"/>
            <a:ext cx="5116512" cy="20843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2" name="Rectangle 3">
            <a:extLst>
              <a:ext uri="{FF2B5EF4-FFF2-40B4-BE49-F238E27FC236}">
                <a16:creationId xmlns:a16="http://schemas.microsoft.com/office/drawing/2014/main" id="{EAB86F26-40F8-EFDE-C88E-B371680BEE88}"/>
              </a:ext>
            </a:extLst>
          </p:cNvPr>
          <p:cNvSpPr>
            <a:spLocks noChangeArrowheads="1"/>
          </p:cNvSpPr>
          <p:nvPr/>
        </p:nvSpPr>
        <p:spPr bwMode="auto">
          <a:xfrm>
            <a:off x="130175" y="6165850"/>
            <a:ext cx="11461750" cy="584200"/>
          </a:xfrm>
          <a:prstGeom prst="rect">
            <a:avLst/>
          </a:prstGeom>
          <a:noFill/>
          <a:ln>
            <a:noFill/>
          </a:ln>
        </p:spPr>
        <p:txBody>
          <a:bodyPr lIns="121857" tIns="60929" rIns="121857" bIns="609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defTabSz="609459" eaLnBrk="1" fontAlgn="auto" hangingPunct="1">
              <a:lnSpc>
                <a:spcPts val="1200"/>
              </a:lnSpc>
              <a:spcBef>
                <a:spcPts val="0"/>
              </a:spcBef>
              <a:spcAft>
                <a:spcPts val="0"/>
              </a:spcAft>
              <a:buFont typeface="Arial" panose="020B0604020202020204" pitchFamily="34" charset="0"/>
              <a:buNone/>
              <a:defRPr/>
            </a:pPr>
            <a:r>
              <a:rPr lang="pt-BR" sz="900" i="1" spc="-53" dirty="0">
                <a:solidFill>
                  <a:srgbClr val="002855"/>
                </a:solidFill>
                <a:latin typeface="+mj-lt"/>
              </a:rPr>
              <a:t>DM2, diabetes mellitus tipo 2; iPCSK9, </a:t>
            </a:r>
            <a:r>
              <a:rPr lang="pt-BR" sz="900" i="1" spc="-53" dirty="0" err="1">
                <a:solidFill>
                  <a:srgbClr val="002855"/>
                </a:solidFill>
                <a:latin typeface="+mj-lt"/>
              </a:rPr>
              <a:t>inhibidores</a:t>
            </a:r>
            <a:r>
              <a:rPr lang="pt-BR" sz="900" i="1" spc="-53" dirty="0">
                <a:solidFill>
                  <a:srgbClr val="002855"/>
                </a:solidFill>
                <a:latin typeface="+mj-lt"/>
              </a:rPr>
              <a:t> de </a:t>
            </a:r>
            <a:r>
              <a:rPr lang="pt-BR" sz="900" i="1" spc="-53" dirty="0" err="1">
                <a:solidFill>
                  <a:srgbClr val="002855"/>
                </a:solidFill>
                <a:latin typeface="+mj-lt"/>
              </a:rPr>
              <a:t>paraproteína</a:t>
            </a:r>
            <a:r>
              <a:rPr lang="pt-BR" sz="900" i="1" spc="-53" dirty="0">
                <a:solidFill>
                  <a:srgbClr val="002855"/>
                </a:solidFill>
                <a:latin typeface="+mj-lt"/>
              </a:rPr>
              <a:t> </a:t>
            </a:r>
            <a:r>
              <a:rPr lang="pt-BR" sz="900" i="1" spc="-53" dirty="0" err="1">
                <a:solidFill>
                  <a:srgbClr val="002855"/>
                </a:solidFill>
                <a:latin typeface="+mj-lt"/>
              </a:rPr>
              <a:t>convertasa</a:t>
            </a:r>
            <a:r>
              <a:rPr lang="pt-BR" sz="900" i="1" spc="-53" dirty="0">
                <a:solidFill>
                  <a:srgbClr val="002855"/>
                </a:solidFill>
                <a:latin typeface="+mj-lt"/>
              </a:rPr>
              <a:t> </a:t>
            </a:r>
            <a:r>
              <a:rPr lang="pt-BR" sz="900" i="1" spc="-53" dirty="0" err="1">
                <a:solidFill>
                  <a:srgbClr val="002855"/>
                </a:solidFill>
                <a:latin typeface="+mj-lt"/>
              </a:rPr>
              <a:t>subtilisina</a:t>
            </a:r>
            <a:r>
              <a:rPr lang="pt-BR" sz="900" i="1" spc="-53" dirty="0">
                <a:solidFill>
                  <a:srgbClr val="002855"/>
                </a:solidFill>
                <a:latin typeface="+mj-lt"/>
              </a:rPr>
              <a:t> </a:t>
            </a:r>
            <a:r>
              <a:rPr lang="pt-BR" sz="900" i="1" spc="-53" dirty="0" err="1">
                <a:solidFill>
                  <a:srgbClr val="002855"/>
                </a:solidFill>
                <a:latin typeface="+mj-lt"/>
              </a:rPr>
              <a:t>kexina</a:t>
            </a:r>
            <a:r>
              <a:rPr lang="pt-BR" sz="900" i="1" spc="-53" dirty="0">
                <a:solidFill>
                  <a:srgbClr val="002855"/>
                </a:solidFill>
                <a:latin typeface="+mj-lt"/>
              </a:rPr>
              <a:t> tipo </a:t>
            </a:r>
            <a:endParaRPr lang="da-DK" sz="900" i="1" spc="-53" dirty="0">
              <a:solidFill>
                <a:srgbClr val="002855"/>
              </a:solidFill>
              <a:latin typeface="+mj-lt"/>
            </a:endParaRPr>
          </a:p>
          <a:p>
            <a:pPr defTabSz="609459" eaLnBrk="1" fontAlgn="auto" hangingPunct="1">
              <a:lnSpc>
                <a:spcPts val="1200"/>
              </a:lnSpc>
              <a:spcBef>
                <a:spcPts val="0"/>
              </a:spcBef>
              <a:spcAft>
                <a:spcPts val="0"/>
              </a:spcAft>
              <a:buFont typeface="Arial" panose="020B0604020202020204" pitchFamily="34" charset="0"/>
              <a:buNone/>
              <a:defRPr/>
            </a:pPr>
            <a:r>
              <a:rPr lang="da-DK" sz="900" i="1" spc="-53" dirty="0">
                <a:solidFill>
                  <a:srgbClr val="002855"/>
                </a:solidFill>
                <a:latin typeface="+mj-lt"/>
              </a:rPr>
              <a:t>1. Mortensen, MB et al. The Lancet. 2020;396:1644-1652. 2. Gencer, B et al. Lancet. 2020;396:1637-1643. 3. Sinnaeve, PR et al. Eur Heart J. 2020;41:2248-2258. 4. Mach, F et al. Eur Heart J. 2020;41:111-188. 5. Knuuti, J et al. Eur Heart J. 2020;41:407-477. 6. Allo Miguel, G et al. Manual de cardiopatía en el paciente anciano. 2018. 7. Collet, JP et al. Eur Heart J. 2021;42:1289-1367.</a:t>
            </a:r>
          </a:p>
        </p:txBody>
      </p:sp>
      <p:sp>
        <p:nvSpPr>
          <p:cNvPr id="3" name="QuadreDeText 5">
            <a:extLst>
              <a:ext uri="{FF2B5EF4-FFF2-40B4-BE49-F238E27FC236}">
                <a16:creationId xmlns:a16="http://schemas.microsoft.com/office/drawing/2014/main" id="{1647CBCF-1377-1A4D-8EAC-10CB3AB06560}"/>
              </a:ext>
            </a:extLst>
          </p:cNvPr>
          <p:cNvSpPr txBox="1">
            <a:spLocks noChangeArrowheads="1"/>
          </p:cNvSpPr>
          <p:nvPr/>
        </p:nvSpPr>
        <p:spPr bwMode="auto">
          <a:xfrm>
            <a:off x="350838" y="215900"/>
            <a:ext cx="9609137" cy="862013"/>
          </a:xfrm>
          <a:prstGeom prst="rect">
            <a:avLst/>
          </a:prstGeom>
          <a:noFill/>
          <a:ln>
            <a:noFill/>
          </a:ln>
        </p:spPr>
        <p:txBody>
          <a:bodyPr lIns="121858" tIns="60928" rIns="121858" bIns="6092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defTabSz="609243" eaLnBrk="1" fontAlgn="auto" hangingPunct="1">
              <a:spcBef>
                <a:spcPct val="0"/>
              </a:spcBef>
              <a:spcAft>
                <a:spcPts val="0"/>
              </a:spcAft>
              <a:buFont typeface="Arial" panose="020B0604020202020204" pitchFamily="34" charset="0"/>
              <a:buNone/>
              <a:defRPr/>
            </a:pPr>
            <a:r>
              <a:rPr lang="es-ES" altLang="es-ES_tradnl" sz="2400" b="1" spc="-40" dirty="0">
                <a:solidFill>
                  <a:srgbClr val="002060"/>
                </a:solidFill>
                <a:latin typeface="Arial" panose="020B0604020202020204" pitchFamily="34" charset="0"/>
                <a:ea typeface="Calibri" charset="0"/>
              </a:rPr>
              <a:t>Tratamiento de las comorbilidades en la persona de edad avanzada</a:t>
            </a:r>
          </a:p>
        </p:txBody>
      </p:sp>
      <p:sp>
        <p:nvSpPr>
          <p:cNvPr id="10" name="Rectángulo 9">
            <a:extLst>
              <a:ext uri="{FF2B5EF4-FFF2-40B4-BE49-F238E27FC236}">
                <a16:creationId xmlns:a16="http://schemas.microsoft.com/office/drawing/2014/main" id="{8733A63E-638D-C35C-7433-EC6DCD03E166}"/>
              </a:ext>
            </a:extLst>
          </p:cNvPr>
          <p:cNvSpPr/>
          <p:nvPr/>
        </p:nvSpPr>
        <p:spPr>
          <a:xfrm>
            <a:off x="744538" y="1300163"/>
            <a:ext cx="5116512" cy="430212"/>
          </a:xfrm>
          <a:prstGeom prst="rect">
            <a:avLst/>
          </a:prstGeom>
          <a:solidFill>
            <a:srgbClr val="00275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11" name="CuadroTexto 10">
            <a:extLst>
              <a:ext uri="{FF2B5EF4-FFF2-40B4-BE49-F238E27FC236}">
                <a16:creationId xmlns:a16="http://schemas.microsoft.com/office/drawing/2014/main" id="{E3745CCE-D4B1-3A10-AF2B-F418EE9D9E0A}"/>
              </a:ext>
            </a:extLst>
          </p:cNvPr>
          <p:cNvSpPr txBox="1"/>
          <p:nvPr/>
        </p:nvSpPr>
        <p:spPr>
          <a:xfrm>
            <a:off x="808038" y="1312863"/>
            <a:ext cx="4764087" cy="2549525"/>
          </a:xfrm>
          <a:prstGeom prst="rect">
            <a:avLst/>
          </a:prstGeom>
          <a:noFill/>
        </p:spPr>
        <p:txBody>
          <a:bodyPr lIns="121917" tIns="60958" rIns="121917" bIns="60958">
            <a:spAutoFit/>
          </a:bodyPr>
          <a:lstStyle/>
          <a:p>
            <a:pPr defTabSz="1219080" eaLnBrk="1" fontAlgn="auto" hangingPunct="1">
              <a:lnSpc>
                <a:spcPts val="2000"/>
              </a:lnSpc>
              <a:spcBef>
                <a:spcPts val="0"/>
              </a:spcBef>
              <a:spcAft>
                <a:spcPts val="0"/>
              </a:spcAft>
              <a:buClr>
                <a:schemeClr val="accent5"/>
              </a:buClr>
              <a:defRPr/>
            </a:pPr>
            <a:r>
              <a:rPr lang="es-ES" sz="1700" b="1" dirty="0">
                <a:solidFill>
                  <a:schemeClr val="bg1"/>
                </a:solidFill>
                <a:latin typeface="+mn-lt"/>
                <a:cs typeface="+mn-cs"/>
              </a:rPr>
              <a:t>Dislipemia </a:t>
            </a:r>
            <a:r>
              <a:rPr lang="es-ES" sz="1700" b="1" baseline="30000" dirty="0">
                <a:solidFill>
                  <a:schemeClr val="bg1"/>
                </a:solidFill>
                <a:latin typeface="+mn-lt"/>
                <a:cs typeface="+mn-cs"/>
              </a:rPr>
              <a:t>1-4</a:t>
            </a:r>
          </a:p>
          <a:p>
            <a:pPr defTabSz="1219080" eaLnBrk="1" fontAlgn="auto" hangingPunct="1">
              <a:lnSpc>
                <a:spcPts val="2000"/>
              </a:lnSpc>
              <a:spcBef>
                <a:spcPts val="0"/>
              </a:spcBef>
              <a:spcAft>
                <a:spcPts val="0"/>
              </a:spcAft>
              <a:buClr>
                <a:schemeClr val="accent5"/>
              </a:buClr>
              <a:defRPr/>
            </a:pPr>
            <a:endParaRPr lang="es-ES" sz="1900" b="1" dirty="0">
              <a:solidFill>
                <a:schemeClr val="bg1"/>
              </a:solidFill>
              <a:latin typeface="+mn-lt"/>
              <a:cs typeface="+mn-cs"/>
            </a:endParaRPr>
          </a:p>
          <a:p>
            <a:pPr defTabSz="1219080" eaLnBrk="1" fontAlgn="auto" hangingPunct="1">
              <a:spcBef>
                <a:spcPts val="0"/>
              </a:spcBef>
              <a:spcAft>
                <a:spcPts val="0"/>
              </a:spcAft>
              <a:buClr>
                <a:schemeClr val="accent5"/>
              </a:buClr>
              <a:defRPr/>
            </a:pPr>
            <a:r>
              <a:rPr lang="es-ES" sz="1300" b="1" dirty="0">
                <a:solidFill>
                  <a:srgbClr val="002060"/>
                </a:solidFill>
                <a:latin typeface="+mn-lt"/>
                <a:cs typeface="+mn-cs"/>
              </a:rPr>
              <a:t>Uso de estatinas sin llegar a dosis máximas</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200" spc="-40" dirty="0">
                <a:solidFill>
                  <a:srgbClr val="002060"/>
                </a:solidFill>
                <a:latin typeface="+mn-lt"/>
                <a:cs typeface="+mn-cs"/>
              </a:rPr>
              <a:t>Intolerancia o efectos secundarios por fragilidad y medicamentos concomitantes</a:t>
            </a:r>
            <a:endParaRPr lang="es-ES" sz="1600" spc="-40" dirty="0">
              <a:solidFill>
                <a:srgbClr val="002060"/>
              </a:solidFill>
              <a:latin typeface="+mn-lt"/>
              <a:cs typeface="+mn-cs"/>
            </a:endParaRPr>
          </a:p>
          <a:p>
            <a:pPr defTabSz="1219080" eaLnBrk="1" fontAlgn="auto" hangingPunct="1">
              <a:spcBef>
                <a:spcPts val="800"/>
              </a:spcBef>
              <a:spcAft>
                <a:spcPts val="0"/>
              </a:spcAft>
              <a:buClr>
                <a:schemeClr val="accent5"/>
              </a:buClr>
              <a:defRPr/>
            </a:pPr>
            <a:r>
              <a:rPr lang="es-ES" sz="1300" b="1" dirty="0">
                <a:solidFill>
                  <a:srgbClr val="002060"/>
                </a:solidFill>
                <a:latin typeface="+mn-lt"/>
                <a:cs typeface="+mn-cs"/>
              </a:rPr>
              <a:t>Beneficio pronóstico con la reducción de colesterol-LDL</a:t>
            </a:r>
            <a:endParaRPr lang="es-ES" sz="1600" dirty="0">
              <a:solidFill>
                <a:srgbClr val="002060"/>
              </a:solidFill>
              <a:latin typeface="+mn-lt"/>
              <a:cs typeface="+mn-cs"/>
            </a:endParaRP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200" dirty="0">
                <a:solidFill>
                  <a:srgbClr val="002060"/>
                </a:solidFill>
                <a:latin typeface="+mn-lt"/>
                <a:cs typeface="+mn-cs"/>
              </a:rPr>
              <a:t>Fibras elásticas</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200" dirty="0">
                <a:solidFill>
                  <a:srgbClr val="002060"/>
                </a:solidFill>
                <a:latin typeface="+mn-lt"/>
                <a:cs typeface="+mn-cs"/>
              </a:rPr>
              <a:t>Colágeno</a:t>
            </a:r>
            <a:endParaRPr lang="es-ES" sz="1600" dirty="0">
              <a:solidFill>
                <a:srgbClr val="002060"/>
              </a:solidFill>
              <a:latin typeface="+mn-lt"/>
              <a:cs typeface="+mn-cs"/>
            </a:endParaRPr>
          </a:p>
          <a:p>
            <a:pPr defTabSz="1219080" eaLnBrk="1" fontAlgn="auto" hangingPunct="1">
              <a:spcBef>
                <a:spcPts val="800"/>
              </a:spcBef>
              <a:spcAft>
                <a:spcPts val="0"/>
              </a:spcAft>
              <a:buClr>
                <a:schemeClr val="accent5"/>
              </a:buClr>
              <a:defRPr/>
            </a:pPr>
            <a:r>
              <a:rPr lang="es-ES" sz="1300" b="1" dirty="0">
                <a:solidFill>
                  <a:srgbClr val="002060"/>
                </a:solidFill>
                <a:latin typeface="+mn-lt"/>
                <a:cs typeface="+mn-cs"/>
              </a:rPr>
              <a:t>Acortamiento de los telómeros</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200" dirty="0">
                <a:solidFill>
                  <a:srgbClr val="002060"/>
                </a:solidFill>
                <a:latin typeface="+mn-lt"/>
                <a:cs typeface="+mn-cs"/>
              </a:rPr>
              <a:t>Enfermedad aterosclerótica</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200" dirty="0">
                <a:solidFill>
                  <a:srgbClr val="002060"/>
                </a:solidFill>
                <a:latin typeface="+mn-lt"/>
                <a:cs typeface="+mn-cs"/>
              </a:rPr>
              <a:t>Infarto de miocardio</a:t>
            </a:r>
          </a:p>
        </p:txBody>
      </p:sp>
      <p:sp>
        <p:nvSpPr>
          <p:cNvPr id="33" name="Rectángulo 32">
            <a:extLst>
              <a:ext uri="{FF2B5EF4-FFF2-40B4-BE49-F238E27FC236}">
                <a16:creationId xmlns:a16="http://schemas.microsoft.com/office/drawing/2014/main" id="{E9D87802-00A3-21BB-518C-0C0B2BD78CF0}"/>
              </a:ext>
            </a:extLst>
          </p:cNvPr>
          <p:cNvSpPr/>
          <p:nvPr/>
        </p:nvSpPr>
        <p:spPr>
          <a:xfrm>
            <a:off x="744538" y="4462463"/>
            <a:ext cx="5116512" cy="1600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34" name="Rectángulo 33">
            <a:extLst>
              <a:ext uri="{FF2B5EF4-FFF2-40B4-BE49-F238E27FC236}">
                <a16:creationId xmlns:a16="http://schemas.microsoft.com/office/drawing/2014/main" id="{9376FAB6-8447-1E49-0640-45256C1A204F}"/>
              </a:ext>
            </a:extLst>
          </p:cNvPr>
          <p:cNvSpPr/>
          <p:nvPr/>
        </p:nvSpPr>
        <p:spPr>
          <a:xfrm>
            <a:off x="744538" y="3984625"/>
            <a:ext cx="5116512" cy="430213"/>
          </a:xfrm>
          <a:prstGeom prst="rect">
            <a:avLst/>
          </a:prstGeom>
          <a:solidFill>
            <a:srgbClr val="00275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35" name="CuadroTexto 34">
            <a:extLst>
              <a:ext uri="{FF2B5EF4-FFF2-40B4-BE49-F238E27FC236}">
                <a16:creationId xmlns:a16="http://schemas.microsoft.com/office/drawing/2014/main" id="{6CB53056-C19D-5FD8-DCB3-974F121D3EA2}"/>
              </a:ext>
            </a:extLst>
          </p:cNvPr>
          <p:cNvSpPr txBox="1"/>
          <p:nvPr/>
        </p:nvSpPr>
        <p:spPr>
          <a:xfrm>
            <a:off x="808038" y="3995738"/>
            <a:ext cx="4913312" cy="2009775"/>
          </a:xfrm>
          <a:prstGeom prst="rect">
            <a:avLst/>
          </a:prstGeom>
          <a:noFill/>
        </p:spPr>
        <p:txBody>
          <a:bodyPr lIns="121917" tIns="60958" rIns="121917" bIns="60958">
            <a:spAutoFit/>
          </a:bodyPr>
          <a:lstStyle/>
          <a:p>
            <a:pPr defTabSz="1219080" eaLnBrk="1" fontAlgn="auto" hangingPunct="1">
              <a:lnSpc>
                <a:spcPts val="2000"/>
              </a:lnSpc>
              <a:spcBef>
                <a:spcPts val="0"/>
              </a:spcBef>
              <a:spcAft>
                <a:spcPts val="0"/>
              </a:spcAft>
              <a:buClr>
                <a:schemeClr val="accent5"/>
              </a:buClr>
              <a:defRPr/>
            </a:pPr>
            <a:r>
              <a:rPr lang="es-ES" sz="1700" b="1" dirty="0">
                <a:solidFill>
                  <a:schemeClr val="bg1"/>
                </a:solidFill>
                <a:latin typeface="+mn-lt"/>
                <a:cs typeface="+mn-cs"/>
              </a:rPr>
              <a:t>Hipertensión arterial </a:t>
            </a:r>
            <a:r>
              <a:rPr lang="es-ES" sz="1700" b="1" baseline="30000" dirty="0">
                <a:solidFill>
                  <a:schemeClr val="bg1"/>
                </a:solidFill>
                <a:latin typeface="+mn-lt"/>
                <a:cs typeface="+mn-cs"/>
              </a:rPr>
              <a:t>5</a:t>
            </a:r>
          </a:p>
          <a:p>
            <a:pPr defTabSz="1219080" eaLnBrk="1" fontAlgn="auto" hangingPunct="1">
              <a:lnSpc>
                <a:spcPts val="2000"/>
              </a:lnSpc>
              <a:spcBef>
                <a:spcPts val="0"/>
              </a:spcBef>
              <a:spcAft>
                <a:spcPts val="0"/>
              </a:spcAft>
              <a:buClr>
                <a:schemeClr val="accent5"/>
              </a:buClr>
              <a:defRPr/>
            </a:pPr>
            <a:endParaRPr lang="es-ES" sz="1900" b="1" dirty="0">
              <a:solidFill>
                <a:schemeClr val="bg1"/>
              </a:solidFill>
              <a:latin typeface="+mn-lt"/>
              <a:cs typeface="+mn-cs"/>
            </a:endParaRPr>
          </a:p>
          <a:p>
            <a:pPr defTabSz="1219080" eaLnBrk="1" fontAlgn="auto" hangingPunct="1">
              <a:spcBef>
                <a:spcPts val="0"/>
              </a:spcBef>
              <a:spcAft>
                <a:spcPts val="0"/>
              </a:spcAft>
              <a:buClr>
                <a:schemeClr val="accent5"/>
              </a:buClr>
              <a:defRPr/>
            </a:pPr>
            <a:r>
              <a:rPr lang="es-ES" sz="1300" b="1" dirty="0">
                <a:solidFill>
                  <a:srgbClr val="002060"/>
                </a:solidFill>
                <a:latin typeface="+mn-lt"/>
                <a:cs typeface="+mn-cs"/>
              </a:rPr>
              <a:t>Tratamiento conforme a la práctica habitual en el resto de la población</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200" spc="-40" dirty="0">
                <a:solidFill>
                  <a:srgbClr val="002060"/>
                </a:solidFill>
                <a:latin typeface="+mn-lt"/>
                <a:cs typeface="+mn-cs"/>
              </a:rPr>
              <a:t>Fragilidad, polifarmacia y objetivos más astringentes</a:t>
            </a:r>
          </a:p>
          <a:p>
            <a:pPr defTabSz="1219080" eaLnBrk="1" fontAlgn="auto" hangingPunct="1">
              <a:spcBef>
                <a:spcPts val="800"/>
              </a:spcBef>
              <a:spcAft>
                <a:spcPts val="0"/>
              </a:spcAft>
              <a:buClr>
                <a:schemeClr val="accent5"/>
              </a:buClr>
              <a:defRPr/>
            </a:pPr>
            <a:r>
              <a:rPr lang="es-ES" sz="1300" b="1" dirty="0">
                <a:solidFill>
                  <a:srgbClr val="002060"/>
                </a:solidFill>
                <a:latin typeface="+mn-lt"/>
                <a:cs typeface="+mn-cs"/>
              </a:rPr>
              <a:t>Complicaciones en tensiones más bajas</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200" dirty="0">
                <a:solidFill>
                  <a:srgbClr val="002060"/>
                </a:solidFill>
                <a:latin typeface="+mn-lt"/>
                <a:cs typeface="+mn-cs"/>
              </a:rPr>
              <a:t>Objetivo en tensión arterial sistólica: ≥120/70 </a:t>
            </a:r>
            <a:r>
              <a:rPr lang="es-ES" sz="1200" dirty="0" err="1">
                <a:solidFill>
                  <a:srgbClr val="002060"/>
                </a:solidFill>
                <a:latin typeface="+mn-lt"/>
                <a:cs typeface="+mn-cs"/>
              </a:rPr>
              <a:t>mmHg</a:t>
            </a:r>
            <a:r>
              <a:rPr lang="es-ES" sz="1200" dirty="0">
                <a:solidFill>
                  <a:srgbClr val="002060"/>
                </a:solidFill>
                <a:latin typeface="+mn-lt"/>
                <a:cs typeface="+mn-cs"/>
              </a:rPr>
              <a:t>, ≤160 </a:t>
            </a:r>
            <a:r>
              <a:rPr lang="es-ES" sz="1200" dirty="0" err="1">
                <a:solidFill>
                  <a:srgbClr val="002060"/>
                </a:solidFill>
                <a:latin typeface="+mn-lt"/>
                <a:cs typeface="+mn-cs"/>
              </a:rPr>
              <a:t>mmHg</a:t>
            </a:r>
            <a:endParaRPr lang="es-ES" sz="1200" dirty="0">
              <a:solidFill>
                <a:srgbClr val="002060"/>
              </a:solidFill>
              <a:latin typeface="+mn-lt"/>
              <a:cs typeface="+mn-cs"/>
            </a:endParaRPr>
          </a:p>
          <a:p>
            <a:pPr defTabSz="1219080" eaLnBrk="1" fontAlgn="auto" hangingPunct="1">
              <a:spcBef>
                <a:spcPts val="800"/>
              </a:spcBef>
              <a:spcAft>
                <a:spcPts val="0"/>
              </a:spcAft>
              <a:buClr>
                <a:schemeClr val="accent5"/>
              </a:buClr>
              <a:defRPr/>
            </a:pPr>
            <a:r>
              <a:rPr lang="es-ES" sz="1300" b="1" dirty="0">
                <a:solidFill>
                  <a:srgbClr val="002060"/>
                </a:solidFill>
                <a:latin typeface="+mn-lt"/>
                <a:cs typeface="+mn-cs"/>
              </a:rPr>
              <a:t>Hipertensión arterial sistólica</a:t>
            </a:r>
          </a:p>
        </p:txBody>
      </p:sp>
      <p:sp>
        <p:nvSpPr>
          <p:cNvPr id="36" name="Rectángulo 35">
            <a:extLst>
              <a:ext uri="{FF2B5EF4-FFF2-40B4-BE49-F238E27FC236}">
                <a16:creationId xmlns:a16="http://schemas.microsoft.com/office/drawing/2014/main" id="{952DA945-7933-A293-A802-5F983D4C19EF}"/>
              </a:ext>
            </a:extLst>
          </p:cNvPr>
          <p:cNvSpPr/>
          <p:nvPr/>
        </p:nvSpPr>
        <p:spPr>
          <a:xfrm>
            <a:off x="6159500" y="1779588"/>
            <a:ext cx="5116513" cy="18176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37" name="Rectángulo 36">
            <a:extLst>
              <a:ext uri="{FF2B5EF4-FFF2-40B4-BE49-F238E27FC236}">
                <a16:creationId xmlns:a16="http://schemas.microsoft.com/office/drawing/2014/main" id="{4833F3C1-0D49-1F67-DE33-A71EFEE8ED13}"/>
              </a:ext>
            </a:extLst>
          </p:cNvPr>
          <p:cNvSpPr/>
          <p:nvPr/>
        </p:nvSpPr>
        <p:spPr>
          <a:xfrm>
            <a:off x="6159500" y="1287463"/>
            <a:ext cx="5116513" cy="431800"/>
          </a:xfrm>
          <a:prstGeom prst="rect">
            <a:avLst/>
          </a:prstGeom>
          <a:solidFill>
            <a:srgbClr val="00275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38" name="CuadroTexto 37">
            <a:extLst>
              <a:ext uri="{FF2B5EF4-FFF2-40B4-BE49-F238E27FC236}">
                <a16:creationId xmlns:a16="http://schemas.microsoft.com/office/drawing/2014/main" id="{9BBE1B79-4ABC-6285-550E-EBBBC4901C9D}"/>
              </a:ext>
            </a:extLst>
          </p:cNvPr>
          <p:cNvSpPr txBox="1"/>
          <p:nvPr/>
        </p:nvSpPr>
        <p:spPr>
          <a:xfrm>
            <a:off x="6224588" y="1300163"/>
            <a:ext cx="4764087" cy="2252662"/>
          </a:xfrm>
          <a:prstGeom prst="rect">
            <a:avLst/>
          </a:prstGeom>
          <a:noFill/>
        </p:spPr>
        <p:txBody>
          <a:bodyPr lIns="121917" tIns="60958" rIns="121917" bIns="60958">
            <a:spAutoFit/>
          </a:bodyPr>
          <a:lstStyle/>
          <a:p>
            <a:pPr defTabSz="1219080" eaLnBrk="1" fontAlgn="auto" hangingPunct="1">
              <a:lnSpc>
                <a:spcPts val="2000"/>
              </a:lnSpc>
              <a:spcBef>
                <a:spcPts val="0"/>
              </a:spcBef>
              <a:spcAft>
                <a:spcPts val="0"/>
              </a:spcAft>
              <a:buClr>
                <a:schemeClr val="accent5"/>
              </a:buClr>
              <a:defRPr/>
            </a:pPr>
            <a:r>
              <a:rPr lang="es-ES" sz="1700" b="1" dirty="0">
                <a:solidFill>
                  <a:schemeClr val="bg1"/>
                </a:solidFill>
                <a:latin typeface="+mn-lt"/>
                <a:cs typeface="+mn-cs"/>
              </a:rPr>
              <a:t>Dislipemia </a:t>
            </a:r>
            <a:r>
              <a:rPr lang="es-ES" sz="1700" b="1" baseline="30000" dirty="0">
                <a:solidFill>
                  <a:schemeClr val="bg1"/>
                </a:solidFill>
                <a:latin typeface="+mn-lt"/>
                <a:cs typeface="+mn-cs"/>
              </a:rPr>
              <a:t>6</a:t>
            </a:r>
          </a:p>
          <a:p>
            <a:pPr defTabSz="1219080" eaLnBrk="1" fontAlgn="auto" hangingPunct="1">
              <a:lnSpc>
                <a:spcPts val="2000"/>
              </a:lnSpc>
              <a:spcBef>
                <a:spcPts val="0"/>
              </a:spcBef>
              <a:spcAft>
                <a:spcPts val="0"/>
              </a:spcAft>
              <a:buClr>
                <a:schemeClr val="accent5"/>
              </a:buClr>
              <a:defRPr/>
            </a:pPr>
            <a:endParaRPr lang="es-ES" sz="1900" b="1" dirty="0">
              <a:solidFill>
                <a:schemeClr val="bg1"/>
              </a:solidFill>
              <a:latin typeface="+mn-lt"/>
              <a:cs typeface="+mn-cs"/>
            </a:endParaRPr>
          </a:p>
          <a:p>
            <a:pPr marL="228594" indent="-228594" defTabSz="1219080" eaLnBrk="1" fontAlgn="auto" hangingPunct="1">
              <a:lnSpc>
                <a:spcPts val="2133"/>
              </a:lnSpc>
              <a:spcBef>
                <a:spcPts val="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Afectación microvascular</a:t>
            </a:r>
          </a:p>
          <a:p>
            <a:pPr marL="228594" indent="-228594" defTabSz="1219080" eaLnBrk="1" fontAlgn="auto" hangingPunct="1">
              <a:lnSpc>
                <a:spcPts val="2133"/>
              </a:lnSpc>
              <a:spcBef>
                <a:spcPts val="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Deterioro físico y psicológico</a:t>
            </a:r>
          </a:p>
          <a:p>
            <a:pPr marL="228594" indent="-228594" defTabSz="1219080" eaLnBrk="1" fontAlgn="auto" hangingPunct="1">
              <a:lnSpc>
                <a:spcPts val="2133"/>
              </a:lnSpc>
              <a:spcBef>
                <a:spcPts val="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Fragilidad</a:t>
            </a:r>
          </a:p>
          <a:p>
            <a:pPr marL="228594" indent="-228594" defTabSz="1219080" eaLnBrk="1" fontAlgn="auto" hangingPunct="1">
              <a:lnSpc>
                <a:spcPts val="2133"/>
              </a:lnSpc>
              <a:spcBef>
                <a:spcPts val="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Diabetes</a:t>
            </a:r>
          </a:p>
          <a:p>
            <a:pPr marL="228594" indent="-228594" defTabSz="1219080" eaLnBrk="1" fontAlgn="auto" hangingPunct="1">
              <a:lnSpc>
                <a:spcPts val="2133"/>
              </a:lnSpc>
              <a:spcBef>
                <a:spcPts val="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Incapacidad y riesgo de caídas</a:t>
            </a:r>
          </a:p>
          <a:p>
            <a:pPr marL="228594" indent="-228594" defTabSz="1219080" eaLnBrk="1" fontAlgn="auto" hangingPunct="1">
              <a:lnSpc>
                <a:spcPts val="2133"/>
              </a:lnSpc>
              <a:spcBef>
                <a:spcPts val="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Sarcopenia</a:t>
            </a:r>
          </a:p>
        </p:txBody>
      </p:sp>
      <p:sp>
        <p:nvSpPr>
          <p:cNvPr id="39" name="Rectángulo 38">
            <a:extLst>
              <a:ext uri="{FF2B5EF4-FFF2-40B4-BE49-F238E27FC236}">
                <a16:creationId xmlns:a16="http://schemas.microsoft.com/office/drawing/2014/main" id="{0FA35088-9B1B-3C5D-8399-98F84A575A87}"/>
              </a:ext>
            </a:extLst>
          </p:cNvPr>
          <p:cNvSpPr/>
          <p:nvPr/>
        </p:nvSpPr>
        <p:spPr>
          <a:xfrm>
            <a:off x="6159500" y="4183063"/>
            <a:ext cx="5116513" cy="187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40" name="Rectángulo 39">
            <a:extLst>
              <a:ext uri="{FF2B5EF4-FFF2-40B4-BE49-F238E27FC236}">
                <a16:creationId xmlns:a16="http://schemas.microsoft.com/office/drawing/2014/main" id="{1F88A673-A46B-137E-6A99-3E61C060FF85}"/>
              </a:ext>
            </a:extLst>
          </p:cNvPr>
          <p:cNvSpPr/>
          <p:nvPr/>
        </p:nvSpPr>
        <p:spPr>
          <a:xfrm>
            <a:off x="6159500" y="3705225"/>
            <a:ext cx="5116513" cy="431800"/>
          </a:xfrm>
          <a:prstGeom prst="rect">
            <a:avLst/>
          </a:prstGeom>
          <a:solidFill>
            <a:srgbClr val="00275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41" name="CuadroTexto 40">
            <a:extLst>
              <a:ext uri="{FF2B5EF4-FFF2-40B4-BE49-F238E27FC236}">
                <a16:creationId xmlns:a16="http://schemas.microsoft.com/office/drawing/2014/main" id="{A9BF2DE7-0571-D26D-FFCF-0E084ABF6500}"/>
              </a:ext>
            </a:extLst>
          </p:cNvPr>
          <p:cNvSpPr txBox="1"/>
          <p:nvPr/>
        </p:nvSpPr>
        <p:spPr>
          <a:xfrm>
            <a:off x="6224588" y="3717925"/>
            <a:ext cx="4911725" cy="2079625"/>
          </a:xfrm>
          <a:prstGeom prst="rect">
            <a:avLst/>
          </a:prstGeom>
          <a:noFill/>
        </p:spPr>
        <p:txBody>
          <a:bodyPr lIns="121917" tIns="60958" rIns="121917" bIns="60958">
            <a:spAutoFit/>
          </a:bodyPr>
          <a:lstStyle/>
          <a:p>
            <a:pPr defTabSz="1219080" eaLnBrk="1" fontAlgn="auto" hangingPunct="1">
              <a:lnSpc>
                <a:spcPts val="2000"/>
              </a:lnSpc>
              <a:spcBef>
                <a:spcPts val="0"/>
              </a:spcBef>
              <a:spcAft>
                <a:spcPts val="0"/>
              </a:spcAft>
              <a:buClr>
                <a:schemeClr val="accent5"/>
              </a:buClr>
              <a:defRPr/>
            </a:pPr>
            <a:r>
              <a:rPr lang="es-ES" sz="1700" b="1" dirty="0">
                <a:solidFill>
                  <a:schemeClr val="bg1"/>
                </a:solidFill>
                <a:latin typeface="+mn-lt"/>
                <a:cs typeface="+mn-cs"/>
              </a:rPr>
              <a:t>Tabaquismo y otras comorbilidades </a:t>
            </a:r>
            <a:r>
              <a:rPr lang="es-ES" sz="1700" b="1" baseline="30000" dirty="0">
                <a:solidFill>
                  <a:schemeClr val="bg1"/>
                </a:solidFill>
                <a:latin typeface="+mn-lt"/>
                <a:cs typeface="+mn-cs"/>
              </a:rPr>
              <a:t>7</a:t>
            </a:r>
          </a:p>
          <a:p>
            <a:pPr defTabSz="1219080" eaLnBrk="1" fontAlgn="auto" hangingPunct="1">
              <a:lnSpc>
                <a:spcPts val="2000"/>
              </a:lnSpc>
              <a:spcBef>
                <a:spcPts val="0"/>
              </a:spcBef>
              <a:spcAft>
                <a:spcPts val="0"/>
              </a:spcAft>
              <a:buClr>
                <a:schemeClr val="accent5"/>
              </a:buClr>
              <a:defRPr/>
            </a:pPr>
            <a:endParaRPr lang="es-ES" sz="1900" b="1" dirty="0">
              <a:solidFill>
                <a:schemeClr val="bg1"/>
              </a:solidFill>
              <a:latin typeface="+mn-lt"/>
              <a:cs typeface="+mn-cs"/>
            </a:endParaRP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Dependencia y dificultad para el abandono del hábito tabáquico</a:t>
            </a:r>
          </a:p>
          <a:p>
            <a:pPr marL="228594" indent="-228594" defTabSz="1219080" eaLnBrk="1" fontAlgn="auto" hangingPunct="1">
              <a:spcBef>
                <a:spcPts val="40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Tabaco + DM2 = riesgo cardiovascular</a:t>
            </a:r>
          </a:p>
          <a:p>
            <a:pPr marL="228594" indent="-228594" defTabSz="1219080" eaLnBrk="1" fontAlgn="auto" hangingPunct="1">
              <a:spcBef>
                <a:spcPts val="40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Polifarmacia (&gt;5 fármacos/día)</a:t>
            </a:r>
          </a:p>
          <a:p>
            <a:pPr marL="228594" indent="-228594" defTabSz="1219080" eaLnBrk="1" fontAlgn="auto" hangingPunct="1">
              <a:spcBef>
                <a:spcPts val="40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Sangrados</a:t>
            </a:r>
          </a:p>
          <a:p>
            <a:pPr marL="228594" indent="-228594" defTabSz="1219080" eaLnBrk="1" fontAlgn="auto" hangingPunct="1">
              <a:spcBef>
                <a:spcPts val="40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Trombosis</a:t>
            </a:r>
          </a:p>
          <a:p>
            <a:pPr marL="228594" indent="-228594" defTabSz="1219080" eaLnBrk="1" fontAlgn="auto" hangingPunct="1">
              <a:spcBef>
                <a:spcPts val="400"/>
              </a:spcBef>
              <a:spcAft>
                <a:spcPts val="0"/>
              </a:spcAft>
              <a:buClr>
                <a:schemeClr val="accent5"/>
              </a:buClr>
              <a:buFont typeface="Arial" panose="020B0604020202020204" pitchFamily="34" charset="0"/>
              <a:buChar char="•"/>
              <a:defRPr/>
            </a:pPr>
            <a:r>
              <a:rPr lang="es-ES" sz="1300" b="1" dirty="0">
                <a:solidFill>
                  <a:srgbClr val="002060"/>
                </a:solidFill>
                <a:latin typeface="+mn-lt"/>
                <a:cs typeface="+mn-cs"/>
              </a:rPr>
              <a:t>Hipotensión arterial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Título">
            <a:extLst>
              <a:ext uri="{FF2B5EF4-FFF2-40B4-BE49-F238E27FC236}">
                <a16:creationId xmlns:a16="http://schemas.microsoft.com/office/drawing/2014/main" id="{6ACFC6CA-B3A3-4CC1-CE9D-88D43B8F9D29}"/>
              </a:ext>
            </a:extLst>
          </p:cNvPr>
          <p:cNvSpPr>
            <a:spLocks noGrp="1"/>
          </p:cNvSpPr>
          <p:nvPr>
            <p:ph type="title"/>
          </p:nvPr>
        </p:nvSpPr>
        <p:spPr>
          <a:xfrm>
            <a:off x="311150" y="142875"/>
            <a:ext cx="9747250" cy="1325563"/>
          </a:xfrm>
        </p:spPr>
        <p:txBody>
          <a:bodyPr/>
          <a:lstStyle/>
          <a:p>
            <a:r>
              <a:rPr lang="es-ES" altLang="en-US" sz="2800">
                <a:latin typeface="Arial" panose="020B0604020202020204" pitchFamily="34" charset="0"/>
                <a:cs typeface="Arial" panose="020B0604020202020204" pitchFamily="34" charset="0"/>
              </a:rPr>
              <a:t>La Sociedad Española de Medicina Interna recomienda:</a:t>
            </a:r>
          </a:p>
        </p:txBody>
      </p:sp>
      <p:sp>
        <p:nvSpPr>
          <p:cNvPr id="51203" name="2 Marcador de contenido">
            <a:extLst>
              <a:ext uri="{FF2B5EF4-FFF2-40B4-BE49-F238E27FC236}">
                <a16:creationId xmlns:a16="http://schemas.microsoft.com/office/drawing/2014/main" id="{2AEAFDC0-DA4C-D5DF-4DC0-DAEA1BAEEC10}"/>
              </a:ext>
            </a:extLst>
          </p:cNvPr>
          <p:cNvSpPr>
            <a:spLocks noGrp="1"/>
          </p:cNvSpPr>
          <p:nvPr>
            <p:ph idx="1"/>
          </p:nvPr>
        </p:nvSpPr>
        <p:spPr>
          <a:xfrm>
            <a:off x="1371600" y="1825625"/>
            <a:ext cx="9836150" cy="4351338"/>
          </a:xfrm>
        </p:spPr>
        <p:txBody>
          <a:bodyPr/>
          <a:lstStyle/>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usar ácido acetilsalicílico como prevención primaria en personas sin enfermedad cardiovascular. </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usar benzodiacepinas para el tratamiento del insomnio, la agitación o el delirio en personas de edad avanzada.</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En la mayoría de ocasiones que se detecta una cifra de presión arterial elevada no existe indicación para iniciar tratamiento antihipertensivo de manera inmediata.</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Todas las anteriores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a:extLst>
              <a:ext uri="{FF2B5EF4-FFF2-40B4-BE49-F238E27FC236}">
                <a16:creationId xmlns:a16="http://schemas.microsoft.com/office/drawing/2014/main" id="{5DABEA4E-E770-A6DA-3B7A-0F06EFD56AD6}"/>
              </a:ext>
            </a:extLst>
          </p:cNvPr>
          <p:cNvSpPr>
            <a:spLocks noGrp="1"/>
          </p:cNvSpPr>
          <p:nvPr>
            <p:ph type="title"/>
          </p:nvPr>
        </p:nvSpPr>
        <p:spPr/>
        <p:txBody>
          <a:bodyPr/>
          <a:lstStyle/>
          <a:p>
            <a:r>
              <a:rPr lang="es-ES" altLang="en-US" sz="2800">
                <a:latin typeface="Arial" panose="020B0604020202020204" pitchFamily="34" charset="0"/>
                <a:cs typeface="Arial" panose="020B0604020202020204" pitchFamily="34" charset="0"/>
              </a:rPr>
              <a:t>La Sociedad Española de Endocrinología y Nutrición recomienda:</a:t>
            </a:r>
          </a:p>
        </p:txBody>
      </p:sp>
      <p:sp>
        <p:nvSpPr>
          <p:cNvPr id="52227" name="2 Marcador de contenido">
            <a:extLst>
              <a:ext uri="{FF2B5EF4-FFF2-40B4-BE49-F238E27FC236}">
                <a16:creationId xmlns:a16="http://schemas.microsoft.com/office/drawing/2014/main" id="{F966785A-D546-DA36-7953-5ED81A04864D}"/>
              </a:ext>
            </a:extLst>
          </p:cNvPr>
          <p:cNvSpPr>
            <a:spLocks noGrp="1"/>
          </p:cNvSpPr>
          <p:nvPr>
            <p:ph idx="1"/>
          </p:nvPr>
        </p:nvSpPr>
        <p:spPr>
          <a:xfrm>
            <a:off x="1123950" y="2125663"/>
            <a:ext cx="9972675" cy="4051300"/>
          </a:xfrm>
        </p:spPr>
        <p:txBody>
          <a:bodyPr/>
          <a:lstStyle/>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utilizar glitazonas en pacientes diabéticos con insuficiencia cardiaca. </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utilizar sulfonilureas en el tratamiento de pacientes ancianos con insuficiencia renal. </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determinar tiroglobulina en la evaluación inicial de la malignidad de un nódulo tiroideo.</a:t>
            </a:r>
          </a:p>
          <a:p>
            <a:pPr marL="457200" indent="-457200">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Todas las anteriores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3B32CF18-836E-1FAF-35DE-579EC2F84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33" t="18121" r="43288" b="7027"/>
          <a:stretch>
            <a:fillRect/>
          </a:stretch>
        </p:blipFill>
        <p:spPr bwMode="auto">
          <a:xfrm>
            <a:off x="2927350" y="563563"/>
            <a:ext cx="5957888" cy="547528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4 Rectángulo">
            <a:extLst>
              <a:ext uri="{FF2B5EF4-FFF2-40B4-BE49-F238E27FC236}">
                <a16:creationId xmlns:a16="http://schemas.microsoft.com/office/drawing/2014/main" id="{CB9CFC16-DC94-EE17-B022-BD7A72075CAF}"/>
              </a:ext>
            </a:extLst>
          </p:cNvPr>
          <p:cNvSpPr>
            <a:spLocks noChangeArrowheads="1"/>
          </p:cNvSpPr>
          <p:nvPr/>
        </p:nvSpPr>
        <p:spPr bwMode="auto">
          <a:xfrm>
            <a:off x="439738" y="6467475"/>
            <a:ext cx="9642475" cy="215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800" dirty="0">
                <a:solidFill>
                  <a:schemeClr val="tx1">
                    <a:lumMod val="50000"/>
                    <a:lumOff val="50000"/>
                  </a:schemeClr>
                </a:solidFill>
              </a:rPr>
              <a:t>http://10.15.5.20:8162/organizacion/sns/planCalidadSNS/cal_sscc.htm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Título">
            <a:extLst>
              <a:ext uri="{FF2B5EF4-FFF2-40B4-BE49-F238E27FC236}">
                <a16:creationId xmlns:a16="http://schemas.microsoft.com/office/drawing/2014/main" id="{D0CD4C9B-F3F8-E55C-E6B5-6BFA8F8775E2}"/>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La Sociedad Española de Cardiología recomienda:</a:t>
            </a:r>
          </a:p>
        </p:txBody>
      </p:sp>
      <p:sp>
        <p:nvSpPr>
          <p:cNvPr id="54275" name="2 Marcador de contenido">
            <a:extLst>
              <a:ext uri="{FF2B5EF4-FFF2-40B4-BE49-F238E27FC236}">
                <a16:creationId xmlns:a16="http://schemas.microsoft.com/office/drawing/2014/main" id="{0D40DDD0-451B-4BAA-C1B1-46B05ABE5745}"/>
              </a:ext>
            </a:extLst>
          </p:cNvPr>
          <p:cNvSpPr>
            <a:spLocks noGrp="1"/>
          </p:cNvSpPr>
          <p:nvPr>
            <p:ph idx="1"/>
          </p:nvPr>
        </p:nvSpPr>
        <p:spPr>
          <a:xfrm>
            <a:off x="1192213" y="2141538"/>
            <a:ext cx="9807575" cy="4351337"/>
          </a:xfrm>
        </p:spPr>
        <p:txBody>
          <a:bodyPr/>
          <a:lstStyle/>
          <a:p>
            <a:pPr marL="457200" indent="-457200">
              <a:lnSpc>
                <a:spcPct val="100000"/>
              </a:lnSpc>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usar como primera línea de tratamiento clopidogrel en monoterapia tras un infarto de miocardio. </a:t>
            </a:r>
          </a:p>
          <a:p>
            <a:pPr marL="457200" indent="-457200">
              <a:lnSpc>
                <a:spcPct val="100000"/>
              </a:lnSpc>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prescribir fibratos de forma rutinaria para la prevención primaria de enfermedad cardiovascular. </a:t>
            </a:r>
          </a:p>
          <a:p>
            <a:pPr marL="457200" indent="-457200">
              <a:lnSpc>
                <a:spcPct val="100000"/>
              </a:lnSpc>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utilizar de forma rutinaria antagonistas de canales de calcio para reducir el riesgo cardiovascular después de un infarto de miocardio.</a:t>
            </a:r>
          </a:p>
          <a:p>
            <a:pPr marL="457200" indent="-457200">
              <a:lnSpc>
                <a:spcPct val="100000"/>
              </a:lnSpc>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Todas las anteriores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Título">
            <a:extLst>
              <a:ext uri="{FF2B5EF4-FFF2-40B4-BE49-F238E27FC236}">
                <a16:creationId xmlns:a16="http://schemas.microsoft.com/office/drawing/2014/main" id="{CF0304EC-96A7-31C8-FA81-15BAE66471C5}"/>
              </a:ext>
            </a:extLst>
          </p:cNvPr>
          <p:cNvSpPr>
            <a:spLocks noGrp="1"/>
          </p:cNvSpPr>
          <p:nvPr>
            <p:ph type="title"/>
          </p:nvPr>
        </p:nvSpPr>
        <p:spPr/>
        <p:txBody>
          <a:bodyPr/>
          <a:lstStyle/>
          <a:p>
            <a:endParaRPr lang="es-ES" altLang="en-US">
              <a:latin typeface="Arial" panose="020B0604020202020204" pitchFamily="34" charset="0"/>
              <a:cs typeface="Arial" panose="020B0604020202020204" pitchFamily="34" charset="0"/>
            </a:endParaRPr>
          </a:p>
        </p:txBody>
      </p:sp>
      <p:sp>
        <p:nvSpPr>
          <p:cNvPr id="55299" name="2 Marcador de contenido">
            <a:extLst>
              <a:ext uri="{FF2B5EF4-FFF2-40B4-BE49-F238E27FC236}">
                <a16:creationId xmlns:a16="http://schemas.microsoft.com/office/drawing/2014/main" id="{6F9F8634-3C29-DB51-C653-159706AD8EE9}"/>
              </a:ext>
            </a:extLst>
          </p:cNvPr>
          <p:cNvSpPr>
            <a:spLocks noGrp="1"/>
          </p:cNvSpPr>
          <p:nvPr>
            <p:ph idx="1"/>
          </p:nvPr>
        </p:nvSpPr>
        <p:spPr/>
        <p:txBody>
          <a:bodyPr/>
          <a:lstStyle/>
          <a:p>
            <a:endParaRPr lang="es-ES" altLang="en-US">
              <a:latin typeface="Arial" panose="020B0604020202020204" pitchFamily="34" charset="0"/>
              <a:cs typeface="Arial" panose="020B0604020202020204" pitchFamily="34" charset="0"/>
            </a:endParaRPr>
          </a:p>
        </p:txBody>
      </p:sp>
      <p:pic>
        <p:nvPicPr>
          <p:cNvPr id="55300" name="Picture 2">
            <a:extLst>
              <a:ext uri="{FF2B5EF4-FFF2-40B4-BE49-F238E27FC236}">
                <a16:creationId xmlns:a16="http://schemas.microsoft.com/office/drawing/2014/main" id="{48E8DD1E-1406-74BA-DD84-085103030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998" t="17442" r="43288" b="6250"/>
          <a:stretch>
            <a:fillRect/>
          </a:stretch>
        </p:blipFill>
        <p:spPr bwMode="auto">
          <a:xfrm>
            <a:off x="2211388" y="298450"/>
            <a:ext cx="5167312" cy="55816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4 Rectángulo">
            <a:extLst>
              <a:ext uri="{FF2B5EF4-FFF2-40B4-BE49-F238E27FC236}">
                <a16:creationId xmlns:a16="http://schemas.microsoft.com/office/drawing/2014/main" id="{42A93047-3718-3E83-E816-B72A2FDD9DBD}"/>
              </a:ext>
            </a:extLst>
          </p:cNvPr>
          <p:cNvSpPr>
            <a:spLocks noChangeArrowheads="1"/>
          </p:cNvSpPr>
          <p:nvPr/>
        </p:nvSpPr>
        <p:spPr bwMode="auto">
          <a:xfrm>
            <a:off x="422275" y="6359525"/>
            <a:ext cx="9642475" cy="215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800">
                <a:solidFill>
                  <a:schemeClr val="tx1">
                    <a:lumMod val="50000"/>
                    <a:lumOff val="50000"/>
                  </a:schemeClr>
                </a:solidFill>
              </a:rPr>
              <a:t>http://10.15.5.20:8162/organizacion/sns/planCalidadSNS/cal_sscc.htm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2 Marcador de contenido">
            <a:extLst>
              <a:ext uri="{FF2B5EF4-FFF2-40B4-BE49-F238E27FC236}">
                <a16:creationId xmlns:a16="http://schemas.microsoft.com/office/drawing/2014/main" id="{15CACF17-96E3-A283-0F1C-C8D72F54DCBA}"/>
              </a:ext>
            </a:extLst>
          </p:cNvPr>
          <p:cNvSpPr>
            <a:spLocks noGrp="1"/>
          </p:cNvSpPr>
          <p:nvPr>
            <p:ph idx="1"/>
          </p:nvPr>
        </p:nvSpPr>
        <p:spPr>
          <a:xfrm>
            <a:off x="1570038" y="2184400"/>
            <a:ext cx="9377362" cy="4351338"/>
          </a:xfrm>
        </p:spPr>
        <p:txBody>
          <a:bodyPr/>
          <a:lstStyle/>
          <a:p>
            <a:pPr marL="457200" indent="-457200">
              <a:lnSpc>
                <a:spcPct val="100000"/>
              </a:lnSpc>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tomar decisiones en personas mayores de 75 años sin haber evaluado su situación funcional.</a:t>
            </a:r>
          </a:p>
          <a:p>
            <a:pPr marL="457200" indent="-457200">
              <a:lnSpc>
                <a:spcPct val="100000"/>
              </a:lnSpc>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prescribir fármacos sin evaluar situación previa.</a:t>
            </a:r>
          </a:p>
          <a:p>
            <a:pPr marL="457200" indent="-457200">
              <a:lnSpc>
                <a:spcPct val="100000"/>
              </a:lnSpc>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No usar medidas terapéuticas intensivas para conseguir HbA1c &lt;7.5 en ancianos con multimorbilidad, frágiles, con expectativa de vida &lt;10 años</a:t>
            </a:r>
          </a:p>
          <a:p>
            <a:pPr marL="457200" indent="-457200">
              <a:lnSpc>
                <a:spcPct val="100000"/>
              </a:lnSpc>
              <a:buFont typeface="Calibri Light" panose="020F0302020204030204" pitchFamily="34" charset="0"/>
              <a:buAutoNum type="arabicPeriod"/>
            </a:pPr>
            <a:r>
              <a:rPr lang="es-ES" altLang="en-US">
                <a:latin typeface="Arial" panose="020B0604020202020204" pitchFamily="34" charset="0"/>
                <a:cs typeface="Arial" panose="020B0604020202020204" pitchFamily="34" charset="0"/>
              </a:rPr>
              <a:t>Todas las anteriores</a:t>
            </a:r>
          </a:p>
        </p:txBody>
      </p:sp>
      <p:sp>
        <p:nvSpPr>
          <p:cNvPr id="56323" name="1 Título">
            <a:extLst>
              <a:ext uri="{FF2B5EF4-FFF2-40B4-BE49-F238E27FC236}">
                <a16:creationId xmlns:a16="http://schemas.microsoft.com/office/drawing/2014/main" id="{45107A14-6DF2-C518-4070-492EEDB26733}"/>
              </a:ext>
            </a:extLst>
          </p:cNvPr>
          <p:cNvSpPr txBox="1">
            <a:spLocks/>
          </p:cNvSpPr>
          <p:nvPr/>
        </p:nvSpPr>
        <p:spPr bwMode="auto">
          <a:xfrm>
            <a:off x="574675" y="517525"/>
            <a:ext cx="92646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n-US" sz="3500" b="1">
                <a:solidFill>
                  <a:srgbClr val="002754"/>
                </a:solidFill>
              </a:rPr>
              <a:t>La Sociedad Española de Gerontología recomienda: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a:extLst>
              <a:ext uri="{FF2B5EF4-FFF2-40B4-BE49-F238E27FC236}">
                <a16:creationId xmlns:a16="http://schemas.microsoft.com/office/drawing/2014/main" id="{D5EC9758-F668-4C2B-5778-2722B6926662}"/>
              </a:ext>
            </a:extLst>
          </p:cNvPr>
          <p:cNvSpPr>
            <a:spLocks noGrp="1"/>
          </p:cNvSpPr>
          <p:nvPr>
            <p:ph type="title"/>
          </p:nvPr>
        </p:nvSpPr>
        <p:spPr>
          <a:xfrm>
            <a:off x="485775" y="365125"/>
            <a:ext cx="9264650" cy="1325563"/>
          </a:xfrm>
        </p:spPr>
        <p:txBody>
          <a:bodyPr/>
          <a:lstStyle/>
          <a:p>
            <a:r>
              <a:rPr lang="es-ES" altLang="en-US">
                <a:latin typeface="Arial" panose="020B0604020202020204" pitchFamily="34" charset="0"/>
                <a:cs typeface="Arial" panose="020B0604020202020204" pitchFamily="34" charset="0"/>
              </a:rPr>
              <a:t>¡Participa activamente en el taller!</a:t>
            </a:r>
          </a:p>
        </p:txBody>
      </p:sp>
      <p:sp>
        <p:nvSpPr>
          <p:cNvPr id="12291" name="2 Marcador de contenido">
            <a:extLst>
              <a:ext uri="{FF2B5EF4-FFF2-40B4-BE49-F238E27FC236}">
                <a16:creationId xmlns:a16="http://schemas.microsoft.com/office/drawing/2014/main" id="{72947E28-0517-3C53-0079-0CF43883DBB6}"/>
              </a:ext>
            </a:extLst>
          </p:cNvPr>
          <p:cNvSpPr>
            <a:spLocks noGrp="1"/>
          </p:cNvSpPr>
          <p:nvPr>
            <p:ph idx="1"/>
          </p:nvPr>
        </p:nvSpPr>
        <p:spPr>
          <a:xfrm>
            <a:off x="485775" y="1690688"/>
            <a:ext cx="11356975" cy="4351337"/>
          </a:xfrm>
        </p:spPr>
        <p:txBody>
          <a:bodyPr/>
          <a:lstStyle/>
          <a:p>
            <a:pPr marL="0" indent="0">
              <a:lnSpc>
                <a:spcPct val="100000"/>
              </a:lnSpc>
              <a:buFont typeface="Arial" panose="020B0604020202020204" pitchFamily="34" charset="0"/>
              <a:buNone/>
              <a:defRPr/>
            </a:pPr>
            <a:r>
              <a:rPr lang="es-ES" dirty="0">
                <a:solidFill>
                  <a:srgbClr val="222222"/>
                </a:solidFill>
                <a:latin typeface="Arial" panose="020B0604020202020204" pitchFamily="34" charset="0"/>
              </a:rPr>
              <a:t>Escanea con tu smartphone el código QR para responder a las preguntas o accede a la web con el código que detallamos a continuación:</a:t>
            </a:r>
            <a:endParaRPr lang="es-ES" dirty="0">
              <a:solidFill>
                <a:schemeClr val="bg2">
                  <a:lumMod val="10000"/>
                </a:schemeClr>
              </a:solidFill>
              <a:latin typeface="Arial" pitchFamily="34" charset="0"/>
              <a:cs typeface="Arial" pitchFamily="34" charset="0"/>
            </a:endParaRPr>
          </a:p>
        </p:txBody>
      </p:sp>
      <p:sp>
        <p:nvSpPr>
          <p:cNvPr id="12292" name="CuadroTexto 4">
            <a:extLst>
              <a:ext uri="{FF2B5EF4-FFF2-40B4-BE49-F238E27FC236}">
                <a16:creationId xmlns:a16="http://schemas.microsoft.com/office/drawing/2014/main" id="{5D303E53-D19C-D79E-D5DF-476C183FF121}"/>
              </a:ext>
            </a:extLst>
          </p:cNvPr>
          <p:cNvSpPr txBox="1">
            <a:spLocks noChangeArrowheads="1"/>
          </p:cNvSpPr>
          <p:nvPr/>
        </p:nvSpPr>
        <p:spPr bwMode="auto">
          <a:xfrm>
            <a:off x="6738938" y="3016250"/>
            <a:ext cx="4233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n-US" sz="2400" b="1">
                <a:solidFill>
                  <a:srgbClr val="002754"/>
                </a:solidFill>
              </a:rPr>
              <a:t>WEB: </a:t>
            </a:r>
            <a:r>
              <a:rPr lang="es-ES" altLang="en-US" sz="2400">
                <a:solidFill>
                  <a:srgbClr val="002754"/>
                </a:solidFill>
              </a:rPr>
              <a:t>menti.com</a:t>
            </a:r>
          </a:p>
          <a:p>
            <a:endParaRPr lang="es-ES" altLang="en-US" sz="2400">
              <a:solidFill>
                <a:srgbClr val="002754"/>
              </a:solidFill>
            </a:endParaRPr>
          </a:p>
          <a:p>
            <a:r>
              <a:rPr lang="es-ES" altLang="en-US" sz="2400" b="1">
                <a:solidFill>
                  <a:srgbClr val="002754"/>
                </a:solidFill>
              </a:rPr>
              <a:t>CÓDIGO</a:t>
            </a:r>
            <a:r>
              <a:rPr lang="es-ES" altLang="en-US" sz="2400">
                <a:solidFill>
                  <a:srgbClr val="002754"/>
                </a:solidFill>
              </a:rPr>
              <a:t>: 7139 3072</a:t>
            </a:r>
          </a:p>
        </p:txBody>
      </p:sp>
      <p:sp>
        <p:nvSpPr>
          <p:cNvPr id="6" name="CuadroTexto 5">
            <a:extLst>
              <a:ext uri="{FF2B5EF4-FFF2-40B4-BE49-F238E27FC236}">
                <a16:creationId xmlns:a16="http://schemas.microsoft.com/office/drawing/2014/main" id="{830E2E75-E0F8-1EC9-AA8C-D98FC0444771}"/>
              </a:ext>
            </a:extLst>
          </p:cNvPr>
          <p:cNvSpPr txBox="1"/>
          <p:nvPr/>
        </p:nvSpPr>
        <p:spPr>
          <a:xfrm>
            <a:off x="8782050" y="6442075"/>
            <a:ext cx="3060700" cy="307975"/>
          </a:xfrm>
          <a:prstGeom prst="rect">
            <a:avLst/>
          </a:prstGeom>
          <a:noFill/>
        </p:spPr>
        <p:txBody>
          <a:bodyPr>
            <a:spAutoFit/>
          </a:bodyPr>
          <a:lstStyle/>
          <a:p>
            <a:pPr algn="r">
              <a:defRPr/>
            </a:pPr>
            <a:r>
              <a:rPr lang="es-ES" sz="1400" i="1" dirty="0">
                <a:solidFill>
                  <a:schemeClr val="tx1">
                    <a:lumMod val="50000"/>
                    <a:lumOff val="50000"/>
                  </a:schemeClr>
                </a:solidFill>
              </a:rPr>
              <a:t>Franja horaria: 15:30h</a:t>
            </a:r>
          </a:p>
        </p:txBody>
      </p:sp>
      <p:pic>
        <p:nvPicPr>
          <p:cNvPr id="12294" name="Imagen 2" descr="Código QR&#10;&#10;Descripción generada automáticamente">
            <a:extLst>
              <a:ext uri="{FF2B5EF4-FFF2-40B4-BE49-F238E27FC236}">
                <a16:creationId xmlns:a16="http://schemas.microsoft.com/office/drawing/2014/main" id="{510273B9-4815-4B71-EF9A-F9FF3A0F5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2738438"/>
            <a:ext cx="38068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Título">
            <a:extLst>
              <a:ext uri="{FF2B5EF4-FFF2-40B4-BE49-F238E27FC236}">
                <a16:creationId xmlns:a16="http://schemas.microsoft.com/office/drawing/2014/main" id="{19823344-2DA1-71BB-21D9-D369C2C0D054}"/>
              </a:ext>
            </a:extLst>
          </p:cNvPr>
          <p:cNvSpPr>
            <a:spLocks noGrp="1"/>
          </p:cNvSpPr>
          <p:nvPr>
            <p:ph type="title"/>
          </p:nvPr>
        </p:nvSpPr>
        <p:spPr/>
        <p:txBody>
          <a:bodyPr/>
          <a:lstStyle/>
          <a:p>
            <a:endParaRPr lang="es-ES" altLang="en-US">
              <a:latin typeface="Arial" panose="020B0604020202020204" pitchFamily="34" charset="0"/>
              <a:cs typeface="Arial" panose="020B0604020202020204" pitchFamily="34" charset="0"/>
            </a:endParaRPr>
          </a:p>
        </p:txBody>
      </p:sp>
      <p:sp>
        <p:nvSpPr>
          <p:cNvPr id="58371" name="2 Marcador de contenido">
            <a:extLst>
              <a:ext uri="{FF2B5EF4-FFF2-40B4-BE49-F238E27FC236}">
                <a16:creationId xmlns:a16="http://schemas.microsoft.com/office/drawing/2014/main" id="{DD6E7148-FAAE-CFD9-1B38-46584CDFA067}"/>
              </a:ext>
            </a:extLst>
          </p:cNvPr>
          <p:cNvSpPr>
            <a:spLocks noGrp="1"/>
          </p:cNvSpPr>
          <p:nvPr>
            <p:ph idx="1"/>
          </p:nvPr>
        </p:nvSpPr>
        <p:spPr/>
        <p:txBody>
          <a:bodyPr/>
          <a:lstStyle/>
          <a:p>
            <a:endParaRPr lang="es-ES" altLang="en-US">
              <a:latin typeface="Arial" panose="020B0604020202020204" pitchFamily="34" charset="0"/>
              <a:cs typeface="Arial" panose="020B0604020202020204" pitchFamily="34" charset="0"/>
            </a:endParaRPr>
          </a:p>
        </p:txBody>
      </p:sp>
      <p:pic>
        <p:nvPicPr>
          <p:cNvPr id="58372" name="Picture 2">
            <a:extLst>
              <a:ext uri="{FF2B5EF4-FFF2-40B4-BE49-F238E27FC236}">
                <a16:creationId xmlns:a16="http://schemas.microsoft.com/office/drawing/2014/main" id="{E7599AF5-8B13-29C6-9B6D-4DB39AC16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72" t="15698" r="42960" b="6250"/>
          <a:stretch>
            <a:fillRect/>
          </a:stretch>
        </p:blipFill>
        <p:spPr bwMode="auto">
          <a:xfrm>
            <a:off x="2168525" y="446088"/>
            <a:ext cx="5253038" cy="57102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4 Rectángulo">
            <a:extLst>
              <a:ext uri="{FF2B5EF4-FFF2-40B4-BE49-F238E27FC236}">
                <a16:creationId xmlns:a16="http://schemas.microsoft.com/office/drawing/2014/main" id="{FF886FB0-A7AC-98A9-ABCA-A22463720EDE}"/>
              </a:ext>
            </a:extLst>
          </p:cNvPr>
          <p:cNvSpPr>
            <a:spLocks noChangeArrowheads="1"/>
          </p:cNvSpPr>
          <p:nvPr/>
        </p:nvSpPr>
        <p:spPr bwMode="auto">
          <a:xfrm>
            <a:off x="422275" y="6411913"/>
            <a:ext cx="9642475" cy="215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800">
                <a:solidFill>
                  <a:schemeClr val="tx1">
                    <a:lumMod val="50000"/>
                    <a:lumOff val="50000"/>
                  </a:schemeClr>
                </a:solidFill>
              </a:rPr>
              <a:t>http://10.15.5.20:8162/organizacion/sns/planCalidadSNS/cal_sscc.htm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A6588D0F-4C1B-96D3-449F-C56231855405}"/>
              </a:ext>
            </a:extLst>
          </p:cNvPr>
          <p:cNvSpPr/>
          <p:nvPr/>
        </p:nvSpPr>
        <p:spPr>
          <a:xfrm>
            <a:off x="787400" y="1701800"/>
            <a:ext cx="5308600" cy="8556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2" name="Rectangle 3">
            <a:extLst>
              <a:ext uri="{FF2B5EF4-FFF2-40B4-BE49-F238E27FC236}">
                <a16:creationId xmlns:a16="http://schemas.microsoft.com/office/drawing/2014/main" id="{B3F3028F-6378-0A7B-CC03-656F9CDF0FFB}"/>
              </a:ext>
            </a:extLst>
          </p:cNvPr>
          <p:cNvSpPr>
            <a:spLocks noChangeArrowheads="1"/>
          </p:cNvSpPr>
          <p:nvPr/>
        </p:nvSpPr>
        <p:spPr bwMode="auto">
          <a:xfrm>
            <a:off x="350838" y="6291263"/>
            <a:ext cx="11461750" cy="306387"/>
          </a:xfrm>
          <a:prstGeom prst="rect">
            <a:avLst/>
          </a:prstGeom>
          <a:noFill/>
          <a:ln>
            <a:noFill/>
          </a:ln>
        </p:spPr>
        <p:txBody>
          <a:bodyPr lIns="121857" tIns="60929" rIns="121857" bIns="609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defTabSz="609459" eaLnBrk="1" fontAlgn="auto" hangingPunct="1">
              <a:spcBef>
                <a:spcPts val="0"/>
              </a:spcBef>
              <a:spcAft>
                <a:spcPts val="0"/>
              </a:spcAft>
              <a:buFont typeface="Arial" panose="020B0604020202020204" pitchFamily="34" charset="0"/>
              <a:buNone/>
              <a:defRPr/>
            </a:pPr>
            <a:r>
              <a:rPr lang="pt-BR" sz="1200" i="1" dirty="0">
                <a:solidFill>
                  <a:srgbClr val="002855"/>
                </a:solidFill>
                <a:latin typeface="+mj-lt"/>
              </a:rPr>
              <a:t>1L, </a:t>
            </a:r>
            <a:r>
              <a:rPr lang="pt-BR" sz="1200" i="1" dirty="0" err="1">
                <a:solidFill>
                  <a:srgbClr val="002855"/>
                </a:solidFill>
                <a:latin typeface="+mj-lt"/>
              </a:rPr>
              <a:t>primera</a:t>
            </a:r>
            <a:r>
              <a:rPr lang="pt-BR" sz="1200" i="1" dirty="0">
                <a:solidFill>
                  <a:srgbClr val="002855"/>
                </a:solidFill>
                <a:latin typeface="+mj-lt"/>
              </a:rPr>
              <a:t> línea; agGLP-1RAs, agonistas de GLP-1RAs; DM2, diabetes mellitus tipo 2; iSGLT2, </a:t>
            </a:r>
            <a:r>
              <a:rPr lang="pt-BR" sz="1200" i="1" dirty="0" err="1">
                <a:solidFill>
                  <a:srgbClr val="002855"/>
                </a:solidFill>
                <a:latin typeface="+mj-lt"/>
              </a:rPr>
              <a:t>inhibidores</a:t>
            </a:r>
            <a:r>
              <a:rPr lang="pt-BR" sz="1200" i="1" dirty="0">
                <a:solidFill>
                  <a:srgbClr val="002855"/>
                </a:solidFill>
                <a:latin typeface="+mj-lt"/>
              </a:rPr>
              <a:t> de SGLT2.</a:t>
            </a:r>
          </a:p>
        </p:txBody>
      </p:sp>
      <p:sp>
        <p:nvSpPr>
          <p:cNvPr id="3" name="QuadreDeText 5">
            <a:extLst>
              <a:ext uri="{FF2B5EF4-FFF2-40B4-BE49-F238E27FC236}">
                <a16:creationId xmlns:a16="http://schemas.microsoft.com/office/drawing/2014/main" id="{BE6425F8-2F4B-6505-AA64-591367B32743}"/>
              </a:ext>
            </a:extLst>
          </p:cNvPr>
          <p:cNvSpPr txBox="1">
            <a:spLocks noChangeArrowheads="1"/>
          </p:cNvSpPr>
          <p:nvPr/>
        </p:nvSpPr>
        <p:spPr bwMode="auto">
          <a:xfrm>
            <a:off x="365125" y="349250"/>
            <a:ext cx="11461750" cy="552450"/>
          </a:xfrm>
          <a:prstGeom prst="rect">
            <a:avLst/>
          </a:prstGeom>
          <a:noFill/>
          <a:ln>
            <a:noFill/>
          </a:ln>
        </p:spPr>
        <p:txBody>
          <a:bodyPr lIns="121858" tIns="60928" rIns="121858" bIns="6092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defTabSz="609243" eaLnBrk="1" fontAlgn="auto" hangingPunct="1">
              <a:spcBef>
                <a:spcPct val="0"/>
              </a:spcBef>
              <a:spcAft>
                <a:spcPts val="0"/>
              </a:spcAft>
              <a:buFont typeface="Arial" panose="020B0604020202020204" pitchFamily="34" charset="0"/>
              <a:buNone/>
              <a:defRPr/>
            </a:pPr>
            <a:r>
              <a:rPr lang="es-ES" altLang="es-ES_tradnl" sz="2800" b="1" spc="-40" dirty="0">
                <a:solidFill>
                  <a:srgbClr val="002754"/>
                </a:solidFill>
                <a:latin typeface="Arial" panose="020B0604020202020204" pitchFamily="34" charset="0"/>
                <a:ea typeface="Calibri" charset="0"/>
              </a:rPr>
              <a:t>Objetivos del tratamiento de la persona anciana con DM2</a:t>
            </a:r>
          </a:p>
        </p:txBody>
      </p:sp>
      <p:sp>
        <p:nvSpPr>
          <p:cNvPr id="10" name="Rectángulo 9">
            <a:extLst>
              <a:ext uri="{FF2B5EF4-FFF2-40B4-BE49-F238E27FC236}">
                <a16:creationId xmlns:a16="http://schemas.microsoft.com/office/drawing/2014/main" id="{FD13F394-D31A-40F8-416D-232FE6BACA01}"/>
              </a:ext>
            </a:extLst>
          </p:cNvPr>
          <p:cNvSpPr/>
          <p:nvPr/>
        </p:nvSpPr>
        <p:spPr>
          <a:xfrm>
            <a:off x="787400" y="1195388"/>
            <a:ext cx="5308600" cy="444500"/>
          </a:xfrm>
          <a:prstGeom prst="rect">
            <a:avLst/>
          </a:prstGeom>
          <a:solidFill>
            <a:srgbClr val="00275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11" name="CuadroTexto 10">
            <a:extLst>
              <a:ext uri="{FF2B5EF4-FFF2-40B4-BE49-F238E27FC236}">
                <a16:creationId xmlns:a16="http://schemas.microsoft.com/office/drawing/2014/main" id="{73DCCA20-DBFE-CE89-4D57-5FDC404012C7}"/>
              </a:ext>
            </a:extLst>
          </p:cNvPr>
          <p:cNvSpPr txBox="1"/>
          <p:nvPr/>
        </p:nvSpPr>
        <p:spPr>
          <a:xfrm>
            <a:off x="862013" y="1225550"/>
            <a:ext cx="3654425" cy="1249363"/>
          </a:xfrm>
          <a:prstGeom prst="rect">
            <a:avLst/>
          </a:prstGeom>
          <a:noFill/>
        </p:spPr>
        <p:txBody>
          <a:bodyPr lIns="121917" tIns="60958" rIns="121917" bIns="60958">
            <a:spAutoFit/>
          </a:bodyPr>
          <a:lstStyle/>
          <a:p>
            <a:pPr defTabSz="1219080" eaLnBrk="1" fontAlgn="auto" hangingPunct="1">
              <a:lnSpc>
                <a:spcPts val="2000"/>
              </a:lnSpc>
              <a:spcBef>
                <a:spcPts val="0"/>
              </a:spcBef>
              <a:spcAft>
                <a:spcPts val="0"/>
              </a:spcAft>
              <a:buClr>
                <a:schemeClr val="accent5"/>
              </a:buClr>
              <a:defRPr/>
            </a:pPr>
            <a:r>
              <a:rPr lang="es-ES" b="1" dirty="0">
                <a:solidFill>
                  <a:schemeClr val="bg1"/>
                </a:solidFill>
                <a:latin typeface="+mn-lt"/>
                <a:cs typeface="+mn-cs"/>
              </a:rPr>
              <a:t>HbA1c menor al 7 %</a:t>
            </a:r>
          </a:p>
          <a:p>
            <a:pPr defTabSz="1219080" eaLnBrk="1" fontAlgn="auto" hangingPunct="1">
              <a:lnSpc>
                <a:spcPts val="1333"/>
              </a:lnSpc>
              <a:spcBef>
                <a:spcPts val="0"/>
              </a:spcBef>
              <a:spcAft>
                <a:spcPts val="0"/>
              </a:spcAft>
              <a:buClr>
                <a:schemeClr val="accent5"/>
              </a:buClr>
              <a:defRPr/>
            </a:pPr>
            <a:endParaRPr lang="es-ES" sz="1900" b="1" dirty="0">
              <a:solidFill>
                <a:schemeClr val="bg1"/>
              </a:solidFill>
              <a:latin typeface="+mn-lt"/>
              <a:cs typeface="+mn-cs"/>
            </a:endParaRPr>
          </a:p>
          <a:p>
            <a:pPr defTabSz="1219080" eaLnBrk="1" fontAlgn="auto" hangingPunct="1">
              <a:lnSpc>
                <a:spcPts val="800"/>
              </a:lnSpc>
              <a:spcBef>
                <a:spcPts val="0"/>
              </a:spcBef>
              <a:spcAft>
                <a:spcPts val="0"/>
              </a:spcAft>
              <a:buClr>
                <a:schemeClr val="accent5"/>
              </a:buClr>
              <a:defRPr/>
            </a:pPr>
            <a:endParaRPr lang="es-ES" sz="1900" b="1" dirty="0">
              <a:solidFill>
                <a:schemeClr val="bg1"/>
              </a:solidFill>
              <a:latin typeface="+mn-lt"/>
              <a:cs typeface="+mn-cs"/>
            </a:endParaRP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dirty="0">
                <a:solidFill>
                  <a:schemeClr val="accent1"/>
                </a:solidFill>
                <a:latin typeface="+mn-lt"/>
                <a:cs typeface="+mn-cs"/>
              </a:rPr>
              <a:t>Evitar la hiperglucemia e hipoglucemia</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dirty="0">
                <a:solidFill>
                  <a:schemeClr val="accent1"/>
                </a:solidFill>
                <a:latin typeface="+mn-lt"/>
                <a:cs typeface="+mn-cs"/>
              </a:rPr>
              <a:t>Menor al 8 % en ancianos con fragilidad y DM2 persistente </a:t>
            </a:r>
          </a:p>
        </p:txBody>
      </p:sp>
      <p:sp>
        <p:nvSpPr>
          <p:cNvPr id="13" name="CuadroTexto 12">
            <a:extLst>
              <a:ext uri="{FF2B5EF4-FFF2-40B4-BE49-F238E27FC236}">
                <a16:creationId xmlns:a16="http://schemas.microsoft.com/office/drawing/2014/main" id="{E0E29614-259E-CD8D-7CB7-562A79040C81}"/>
              </a:ext>
            </a:extLst>
          </p:cNvPr>
          <p:cNvSpPr txBox="1"/>
          <p:nvPr/>
        </p:nvSpPr>
        <p:spPr>
          <a:xfrm>
            <a:off x="6662738" y="1168400"/>
            <a:ext cx="5116512" cy="3246438"/>
          </a:xfrm>
          <a:prstGeom prst="rect">
            <a:avLst/>
          </a:prstGeom>
          <a:noFill/>
        </p:spPr>
        <p:txBody>
          <a:bodyPr lIns="121917" tIns="60958" rIns="121917" bIns="60958">
            <a:spAutoFit/>
          </a:bodyPr>
          <a:lstStyle/>
          <a:p>
            <a:pPr defTabSz="1219080" eaLnBrk="1" fontAlgn="auto" hangingPunct="1">
              <a:spcBef>
                <a:spcPts val="1600"/>
              </a:spcBef>
              <a:spcAft>
                <a:spcPts val="0"/>
              </a:spcAft>
              <a:buClr>
                <a:schemeClr val="accent5"/>
              </a:buClr>
              <a:defRPr/>
            </a:pPr>
            <a:r>
              <a:rPr lang="es-ES" sz="2100" b="1" dirty="0">
                <a:solidFill>
                  <a:srgbClr val="002754"/>
                </a:solidFill>
                <a:latin typeface="+mn-lt"/>
                <a:cs typeface="+mn-cs"/>
              </a:rPr>
              <a:t>Tratamiento de las comorbilidades</a:t>
            </a:r>
          </a:p>
          <a:p>
            <a:pPr marL="380990" indent="-380990" defTabSz="1219080" eaLnBrk="1" fontAlgn="auto" hangingPunct="1">
              <a:spcBef>
                <a:spcPts val="1600"/>
              </a:spcBef>
              <a:spcAft>
                <a:spcPts val="0"/>
              </a:spcAft>
              <a:buClr>
                <a:schemeClr val="accent5"/>
              </a:buClr>
              <a:buFont typeface="Arial" panose="020B0604020202020204" pitchFamily="34" charset="0"/>
              <a:buChar char="•"/>
              <a:defRPr/>
            </a:pPr>
            <a:r>
              <a:rPr lang="es-ES" sz="1700" dirty="0">
                <a:solidFill>
                  <a:srgbClr val="002754"/>
                </a:solidFill>
                <a:latin typeface="+mn-lt"/>
                <a:cs typeface="+mn-cs"/>
              </a:rPr>
              <a:t>Intensivo, incluso en ancianos</a:t>
            </a:r>
          </a:p>
          <a:p>
            <a:pPr marL="380990" indent="-380990" defTabSz="1219080" eaLnBrk="1" fontAlgn="auto" hangingPunct="1">
              <a:spcBef>
                <a:spcPts val="1600"/>
              </a:spcBef>
              <a:spcAft>
                <a:spcPts val="0"/>
              </a:spcAft>
              <a:buClr>
                <a:schemeClr val="accent5"/>
              </a:buClr>
              <a:buFont typeface="Arial" panose="020B0604020202020204" pitchFamily="34" charset="0"/>
              <a:buChar char="•"/>
              <a:defRPr/>
            </a:pPr>
            <a:r>
              <a:rPr lang="es-ES" sz="1700" dirty="0">
                <a:solidFill>
                  <a:srgbClr val="002754"/>
                </a:solidFill>
                <a:latin typeface="+mn-lt"/>
                <a:cs typeface="+mn-cs"/>
              </a:rPr>
              <a:t>Manteniendo una buena tolerancia</a:t>
            </a:r>
          </a:p>
          <a:p>
            <a:pPr marL="380990" indent="-380990" defTabSz="1219080" eaLnBrk="1" fontAlgn="auto" hangingPunct="1">
              <a:spcBef>
                <a:spcPts val="1600"/>
              </a:spcBef>
              <a:spcAft>
                <a:spcPts val="0"/>
              </a:spcAft>
              <a:buClr>
                <a:schemeClr val="accent5"/>
              </a:buClr>
              <a:buFont typeface="Arial" panose="020B0604020202020204" pitchFamily="34" charset="0"/>
              <a:buChar char="•"/>
              <a:defRPr/>
            </a:pPr>
            <a:r>
              <a:rPr lang="es-ES" sz="1700" dirty="0">
                <a:solidFill>
                  <a:srgbClr val="002754"/>
                </a:solidFill>
                <a:latin typeface="+mn-lt"/>
                <a:cs typeface="+mn-cs"/>
              </a:rPr>
              <a:t>Dislipemia</a:t>
            </a:r>
          </a:p>
          <a:p>
            <a:pPr marL="380990" indent="-380990" defTabSz="1219080" eaLnBrk="1" fontAlgn="auto" hangingPunct="1">
              <a:spcBef>
                <a:spcPts val="1600"/>
              </a:spcBef>
              <a:spcAft>
                <a:spcPts val="0"/>
              </a:spcAft>
              <a:buClr>
                <a:schemeClr val="accent5"/>
              </a:buClr>
              <a:buFont typeface="Arial" panose="020B0604020202020204" pitchFamily="34" charset="0"/>
              <a:buChar char="•"/>
              <a:defRPr/>
            </a:pPr>
            <a:r>
              <a:rPr lang="es-ES" sz="1700" dirty="0">
                <a:solidFill>
                  <a:srgbClr val="002754"/>
                </a:solidFill>
                <a:latin typeface="+mn-lt"/>
                <a:cs typeface="+mn-cs"/>
              </a:rPr>
              <a:t>Tabaquismo</a:t>
            </a:r>
          </a:p>
          <a:p>
            <a:pPr marL="380990" indent="-380990" defTabSz="1219080" eaLnBrk="1" fontAlgn="auto" hangingPunct="1">
              <a:spcBef>
                <a:spcPts val="1600"/>
              </a:spcBef>
              <a:spcAft>
                <a:spcPts val="0"/>
              </a:spcAft>
              <a:buClr>
                <a:schemeClr val="accent5"/>
              </a:buClr>
              <a:buFont typeface="Arial" panose="020B0604020202020204" pitchFamily="34" charset="0"/>
              <a:buChar char="•"/>
              <a:defRPr/>
            </a:pPr>
            <a:r>
              <a:rPr lang="es-ES" sz="1700" dirty="0">
                <a:solidFill>
                  <a:srgbClr val="002754"/>
                </a:solidFill>
                <a:latin typeface="+mn-lt"/>
                <a:cs typeface="+mn-cs"/>
              </a:rPr>
              <a:t>Hipertensión arterial</a:t>
            </a:r>
          </a:p>
          <a:p>
            <a:pPr marL="380990" indent="-380990" defTabSz="1219080" eaLnBrk="1" fontAlgn="auto" hangingPunct="1">
              <a:spcBef>
                <a:spcPts val="1600"/>
              </a:spcBef>
              <a:spcAft>
                <a:spcPts val="0"/>
              </a:spcAft>
              <a:buClr>
                <a:schemeClr val="accent5"/>
              </a:buClr>
              <a:buFont typeface="Arial" panose="020B0604020202020204" pitchFamily="34" charset="0"/>
              <a:buChar char="•"/>
              <a:defRPr/>
            </a:pPr>
            <a:r>
              <a:rPr lang="es-ES" sz="1700" dirty="0">
                <a:solidFill>
                  <a:srgbClr val="002754"/>
                </a:solidFill>
                <a:latin typeface="+mn-lt"/>
                <a:cs typeface="+mn-cs"/>
              </a:rPr>
              <a:t>Sobrepeso y obesidad</a:t>
            </a:r>
          </a:p>
        </p:txBody>
      </p:sp>
      <p:grpSp>
        <p:nvGrpSpPr>
          <p:cNvPr id="59400" name="Grupo 18">
            <a:extLst>
              <a:ext uri="{FF2B5EF4-FFF2-40B4-BE49-F238E27FC236}">
                <a16:creationId xmlns:a16="http://schemas.microsoft.com/office/drawing/2014/main" id="{40C2FE44-B10E-9920-9F60-5E7B0F30740D}"/>
              </a:ext>
            </a:extLst>
          </p:cNvPr>
          <p:cNvGrpSpPr>
            <a:grpSpLocks/>
          </p:cNvGrpSpPr>
          <p:nvPr/>
        </p:nvGrpSpPr>
        <p:grpSpPr bwMode="auto">
          <a:xfrm>
            <a:off x="4818063" y="1738313"/>
            <a:ext cx="928687" cy="790575"/>
            <a:chOff x="9867053" y="2480259"/>
            <a:chExt cx="942602" cy="800947"/>
          </a:xfrm>
        </p:grpSpPr>
        <p:grpSp>
          <p:nvGrpSpPr>
            <p:cNvPr id="59463" name="Grupo 19">
              <a:extLst>
                <a:ext uri="{FF2B5EF4-FFF2-40B4-BE49-F238E27FC236}">
                  <a16:creationId xmlns:a16="http://schemas.microsoft.com/office/drawing/2014/main" id="{AEBA9509-1231-D2D1-DDDC-ABD629B399F0}"/>
                </a:ext>
              </a:extLst>
            </p:cNvPr>
            <p:cNvGrpSpPr>
              <a:grpSpLocks/>
            </p:cNvGrpSpPr>
            <p:nvPr/>
          </p:nvGrpSpPr>
          <p:grpSpPr bwMode="auto">
            <a:xfrm>
              <a:off x="9867053" y="2480259"/>
              <a:ext cx="800947" cy="800947"/>
              <a:chOff x="6849291" y="2384995"/>
              <a:chExt cx="914400" cy="914400"/>
            </a:xfrm>
          </p:grpSpPr>
          <p:pic>
            <p:nvPicPr>
              <p:cNvPr id="59465" name="Gráfico 21" descr="Mano con dedo índice apuntando a la derecha con relleno sólido">
                <a:extLst>
                  <a:ext uri="{FF2B5EF4-FFF2-40B4-BE49-F238E27FC236}">
                    <a16:creationId xmlns:a16="http://schemas.microsoft.com/office/drawing/2014/main" id="{AAE5E595-E400-E7E1-E1F0-BF60D73E70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9291" y="238499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66" name="Gráfico 22" descr="Agua con relleno sólido">
                <a:extLst>
                  <a:ext uri="{FF2B5EF4-FFF2-40B4-BE49-F238E27FC236}">
                    <a16:creationId xmlns:a16="http://schemas.microsoft.com/office/drawing/2014/main" id="{8052CBAE-D1B8-8634-1531-E0327B61E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5263" y="2722693"/>
                <a:ext cx="298428" cy="29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9464" name="Gráfico 20" descr="Caramelo con relleno sólido">
              <a:extLst>
                <a:ext uri="{FF2B5EF4-FFF2-40B4-BE49-F238E27FC236}">
                  <a16:creationId xmlns:a16="http://schemas.microsoft.com/office/drawing/2014/main" id="{243566C4-0F44-18A7-0400-20837E5EA0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611905">
              <a:off x="10505177" y="2808324"/>
              <a:ext cx="304478" cy="30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ángulo 34">
            <a:extLst>
              <a:ext uri="{FF2B5EF4-FFF2-40B4-BE49-F238E27FC236}">
                <a16:creationId xmlns:a16="http://schemas.microsoft.com/office/drawing/2014/main" id="{CCCA338E-8E51-65C3-3730-4DD7F60D627B}"/>
              </a:ext>
            </a:extLst>
          </p:cNvPr>
          <p:cNvSpPr/>
          <p:nvPr/>
        </p:nvSpPr>
        <p:spPr>
          <a:xfrm>
            <a:off x="787400" y="3205163"/>
            <a:ext cx="5308600" cy="10636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36" name="Rectángulo 35">
            <a:extLst>
              <a:ext uri="{FF2B5EF4-FFF2-40B4-BE49-F238E27FC236}">
                <a16:creationId xmlns:a16="http://schemas.microsoft.com/office/drawing/2014/main" id="{9F0C5F8F-F816-7AD7-9318-8B2E0B2A9645}"/>
              </a:ext>
            </a:extLst>
          </p:cNvPr>
          <p:cNvSpPr/>
          <p:nvPr/>
        </p:nvSpPr>
        <p:spPr>
          <a:xfrm>
            <a:off x="787400" y="2697163"/>
            <a:ext cx="5308600" cy="444500"/>
          </a:xfrm>
          <a:prstGeom prst="rect">
            <a:avLst/>
          </a:prstGeom>
          <a:solidFill>
            <a:srgbClr val="00275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37" name="CuadroTexto 36">
            <a:extLst>
              <a:ext uri="{FF2B5EF4-FFF2-40B4-BE49-F238E27FC236}">
                <a16:creationId xmlns:a16="http://schemas.microsoft.com/office/drawing/2014/main" id="{C305AB58-D5E0-0A28-CFA5-0F9E41AD6078}"/>
              </a:ext>
            </a:extLst>
          </p:cNvPr>
          <p:cNvSpPr txBox="1"/>
          <p:nvPr/>
        </p:nvSpPr>
        <p:spPr>
          <a:xfrm>
            <a:off x="862013" y="2725738"/>
            <a:ext cx="4454525" cy="1449387"/>
          </a:xfrm>
          <a:prstGeom prst="rect">
            <a:avLst/>
          </a:prstGeom>
          <a:noFill/>
        </p:spPr>
        <p:txBody>
          <a:bodyPr lIns="121917" tIns="60958" rIns="121917" bIns="60958">
            <a:spAutoFit/>
          </a:bodyPr>
          <a:lstStyle/>
          <a:p>
            <a:pPr defTabSz="1219080" eaLnBrk="1" fontAlgn="auto" hangingPunct="1">
              <a:lnSpc>
                <a:spcPts val="2000"/>
              </a:lnSpc>
              <a:spcBef>
                <a:spcPts val="0"/>
              </a:spcBef>
              <a:spcAft>
                <a:spcPts val="0"/>
              </a:spcAft>
              <a:buClr>
                <a:schemeClr val="accent5"/>
              </a:buClr>
              <a:defRPr/>
            </a:pPr>
            <a:r>
              <a:rPr lang="es-ES" b="1" dirty="0">
                <a:solidFill>
                  <a:schemeClr val="bg1"/>
                </a:solidFill>
                <a:latin typeface="+mn-lt"/>
                <a:cs typeface="+mn-cs"/>
              </a:rPr>
              <a:t>Tratamiento individualizado</a:t>
            </a:r>
          </a:p>
          <a:p>
            <a:pPr defTabSz="1219080" eaLnBrk="1" fontAlgn="auto" hangingPunct="1">
              <a:lnSpc>
                <a:spcPts val="1333"/>
              </a:lnSpc>
              <a:spcBef>
                <a:spcPts val="0"/>
              </a:spcBef>
              <a:spcAft>
                <a:spcPts val="0"/>
              </a:spcAft>
              <a:buClr>
                <a:schemeClr val="accent5"/>
              </a:buClr>
              <a:defRPr/>
            </a:pPr>
            <a:endParaRPr lang="es-ES" sz="1900" b="1" dirty="0">
              <a:solidFill>
                <a:schemeClr val="bg1"/>
              </a:solidFill>
              <a:latin typeface="+mn-lt"/>
              <a:cs typeface="+mn-cs"/>
            </a:endParaRPr>
          </a:p>
          <a:p>
            <a:pPr defTabSz="1219080" eaLnBrk="1" fontAlgn="auto" hangingPunct="1">
              <a:lnSpc>
                <a:spcPts val="800"/>
              </a:lnSpc>
              <a:spcBef>
                <a:spcPts val="0"/>
              </a:spcBef>
              <a:spcAft>
                <a:spcPts val="0"/>
              </a:spcAft>
              <a:buClr>
                <a:schemeClr val="accent5"/>
              </a:buClr>
              <a:defRPr/>
            </a:pPr>
            <a:endParaRPr lang="es-ES" sz="1900" b="1" dirty="0">
              <a:solidFill>
                <a:schemeClr val="bg1"/>
              </a:solidFill>
              <a:latin typeface="+mn-lt"/>
              <a:cs typeface="+mn-cs"/>
            </a:endParaRP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spc="-53" dirty="0">
                <a:solidFill>
                  <a:schemeClr val="accent1"/>
                </a:solidFill>
                <a:latin typeface="+mn-lt"/>
                <a:cs typeface="+mn-cs"/>
              </a:rPr>
              <a:t>En función de comorbilidades, deterioro renal o fragilidad</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dirty="0">
                <a:solidFill>
                  <a:schemeClr val="accent1"/>
                </a:solidFill>
                <a:latin typeface="+mn-lt"/>
                <a:cs typeface="+mn-cs"/>
              </a:rPr>
              <a:t>Uso de iSGLT2/agGLP-1RAs en 1L con metformina</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dirty="0">
                <a:solidFill>
                  <a:schemeClr val="accent1"/>
                </a:solidFill>
                <a:latin typeface="+mn-lt"/>
                <a:cs typeface="+mn-cs"/>
              </a:rPr>
              <a:t>Inhibidores de DPP-4, limitados al control glucémico</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dirty="0">
                <a:solidFill>
                  <a:schemeClr val="accent1"/>
                </a:solidFill>
                <a:latin typeface="+mn-lt"/>
                <a:cs typeface="+mn-cs"/>
              </a:rPr>
              <a:t>Se deben evitar sulfonilureas y </a:t>
            </a:r>
            <a:r>
              <a:rPr lang="es-ES" sz="1300" dirty="0" err="1">
                <a:solidFill>
                  <a:schemeClr val="accent1"/>
                </a:solidFill>
                <a:latin typeface="+mn-lt"/>
                <a:cs typeface="+mn-cs"/>
              </a:rPr>
              <a:t>tiazolidinedionas</a:t>
            </a:r>
            <a:endParaRPr lang="es-ES" sz="1300" dirty="0">
              <a:solidFill>
                <a:schemeClr val="accent1"/>
              </a:solidFill>
              <a:latin typeface="+mn-lt"/>
              <a:cs typeface="+mn-cs"/>
            </a:endParaRPr>
          </a:p>
        </p:txBody>
      </p:sp>
      <p:grpSp>
        <p:nvGrpSpPr>
          <p:cNvPr id="6" name="Gráfico 3" descr="Grupo de hombres con relleno sólido">
            <a:extLst>
              <a:ext uri="{FF2B5EF4-FFF2-40B4-BE49-F238E27FC236}">
                <a16:creationId xmlns:a16="http://schemas.microsoft.com/office/drawing/2014/main" id="{63DFAEB7-E5FD-D5FD-4E3E-3272869B546B}"/>
              </a:ext>
            </a:extLst>
          </p:cNvPr>
          <p:cNvGrpSpPr/>
          <p:nvPr/>
        </p:nvGrpSpPr>
        <p:grpSpPr>
          <a:xfrm>
            <a:off x="5220230" y="3481163"/>
            <a:ext cx="633855" cy="573307"/>
            <a:chOff x="2225771" y="2520473"/>
            <a:chExt cx="2008956" cy="1817051"/>
          </a:xfrm>
          <a:solidFill>
            <a:srgbClr val="000000"/>
          </a:solidFill>
        </p:grpSpPr>
        <p:sp>
          <p:nvSpPr>
            <p:cNvPr id="44" name="Gráfico 3" descr="Grupo de hombres con relleno sólido">
              <a:extLst>
                <a:ext uri="{FF2B5EF4-FFF2-40B4-BE49-F238E27FC236}">
                  <a16:creationId xmlns:a16="http://schemas.microsoft.com/office/drawing/2014/main" id="{44945E0D-88E2-23F0-136D-1068149B02AF}"/>
                </a:ext>
              </a:extLst>
            </p:cNvPr>
            <p:cNvSpPr/>
            <p:nvPr/>
          </p:nvSpPr>
          <p:spPr>
            <a:xfrm>
              <a:off x="3651815" y="2520473"/>
              <a:ext cx="327819" cy="327818"/>
            </a:xfrm>
            <a:custGeom>
              <a:avLst/>
              <a:gdLst>
                <a:gd name="connsiteX0" fmla="*/ 327819 w 327818"/>
                <a:gd name="connsiteY0" fmla="*/ 163909 h 327818"/>
                <a:gd name="connsiteX1" fmla="*/ 163909 w 327818"/>
                <a:gd name="connsiteY1" fmla="*/ 327819 h 327818"/>
                <a:gd name="connsiteX2" fmla="*/ 0 w 327818"/>
                <a:gd name="connsiteY2" fmla="*/ 163909 h 327818"/>
                <a:gd name="connsiteX3" fmla="*/ 163909 w 327818"/>
                <a:gd name="connsiteY3" fmla="*/ 0 h 327818"/>
                <a:gd name="connsiteX4" fmla="*/ 327819 w 327818"/>
                <a:gd name="connsiteY4" fmla="*/ 163909 h 32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18" h="327818">
                  <a:moveTo>
                    <a:pt x="327819" y="163909"/>
                  </a:moveTo>
                  <a:cubicBezTo>
                    <a:pt x="327819" y="254434"/>
                    <a:pt x="254434" y="327819"/>
                    <a:pt x="163909" y="327819"/>
                  </a:cubicBezTo>
                  <a:cubicBezTo>
                    <a:pt x="73385" y="327819"/>
                    <a:pt x="0" y="254434"/>
                    <a:pt x="0" y="163909"/>
                  </a:cubicBezTo>
                  <a:cubicBezTo>
                    <a:pt x="0" y="73385"/>
                    <a:pt x="73385" y="0"/>
                    <a:pt x="163909" y="0"/>
                  </a:cubicBezTo>
                  <a:cubicBezTo>
                    <a:pt x="254434" y="0"/>
                    <a:pt x="327819" y="73385"/>
                    <a:pt x="327819" y="163909"/>
                  </a:cubicBezTo>
                  <a:close/>
                </a:path>
              </a:pathLst>
            </a:custGeom>
            <a:solidFill>
              <a:schemeClr val="accent3"/>
            </a:solidFill>
            <a:ln w="23316"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45" name="Gráfico 3" descr="Grupo de hombres con relleno sólido">
              <a:extLst>
                <a:ext uri="{FF2B5EF4-FFF2-40B4-BE49-F238E27FC236}">
                  <a16:creationId xmlns:a16="http://schemas.microsoft.com/office/drawing/2014/main" id="{CCCFE93D-2215-95FA-BBDC-7FFEFC23C7BC}"/>
                </a:ext>
              </a:extLst>
            </p:cNvPr>
            <p:cNvSpPr/>
            <p:nvPr/>
          </p:nvSpPr>
          <p:spPr>
            <a:xfrm>
              <a:off x="2481033" y="2520473"/>
              <a:ext cx="327819" cy="327818"/>
            </a:xfrm>
            <a:custGeom>
              <a:avLst/>
              <a:gdLst>
                <a:gd name="connsiteX0" fmla="*/ 327819 w 327818"/>
                <a:gd name="connsiteY0" fmla="*/ 163909 h 327818"/>
                <a:gd name="connsiteX1" fmla="*/ 163909 w 327818"/>
                <a:gd name="connsiteY1" fmla="*/ 327819 h 327818"/>
                <a:gd name="connsiteX2" fmla="*/ 0 w 327818"/>
                <a:gd name="connsiteY2" fmla="*/ 163909 h 327818"/>
                <a:gd name="connsiteX3" fmla="*/ 163909 w 327818"/>
                <a:gd name="connsiteY3" fmla="*/ 0 h 327818"/>
                <a:gd name="connsiteX4" fmla="*/ 327819 w 327818"/>
                <a:gd name="connsiteY4" fmla="*/ 163909 h 32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18" h="327818">
                  <a:moveTo>
                    <a:pt x="327819" y="163909"/>
                  </a:moveTo>
                  <a:cubicBezTo>
                    <a:pt x="327819" y="254434"/>
                    <a:pt x="254434" y="327819"/>
                    <a:pt x="163909" y="327819"/>
                  </a:cubicBezTo>
                  <a:cubicBezTo>
                    <a:pt x="73385" y="327819"/>
                    <a:pt x="0" y="254434"/>
                    <a:pt x="0" y="163909"/>
                  </a:cubicBezTo>
                  <a:cubicBezTo>
                    <a:pt x="0" y="73385"/>
                    <a:pt x="73385" y="0"/>
                    <a:pt x="163909" y="0"/>
                  </a:cubicBezTo>
                  <a:cubicBezTo>
                    <a:pt x="254434" y="0"/>
                    <a:pt x="327819" y="73385"/>
                    <a:pt x="327819" y="163909"/>
                  </a:cubicBezTo>
                  <a:close/>
                </a:path>
              </a:pathLst>
            </a:custGeom>
            <a:solidFill>
              <a:schemeClr val="accent2"/>
            </a:solidFill>
            <a:ln w="23316"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46" name="Gráfico 3" descr="Grupo de hombres con relleno sólido">
              <a:extLst>
                <a:ext uri="{FF2B5EF4-FFF2-40B4-BE49-F238E27FC236}">
                  <a16:creationId xmlns:a16="http://schemas.microsoft.com/office/drawing/2014/main" id="{6CC534F6-1E3B-F098-39CC-E8CA994A5B03}"/>
                </a:ext>
              </a:extLst>
            </p:cNvPr>
            <p:cNvSpPr/>
            <p:nvPr/>
          </p:nvSpPr>
          <p:spPr>
            <a:xfrm>
              <a:off x="3066426" y="2520473"/>
              <a:ext cx="327819" cy="327818"/>
            </a:xfrm>
            <a:custGeom>
              <a:avLst/>
              <a:gdLst>
                <a:gd name="connsiteX0" fmla="*/ 327819 w 327818"/>
                <a:gd name="connsiteY0" fmla="*/ 163909 h 327818"/>
                <a:gd name="connsiteX1" fmla="*/ 163909 w 327818"/>
                <a:gd name="connsiteY1" fmla="*/ 327819 h 327818"/>
                <a:gd name="connsiteX2" fmla="*/ 0 w 327818"/>
                <a:gd name="connsiteY2" fmla="*/ 163909 h 327818"/>
                <a:gd name="connsiteX3" fmla="*/ 163909 w 327818"/>
                <a:gd name="connsiteY3" fmla="*/ 0 h 327818"/>
                <a:gd name="connsiteX4" fmla="*/ 327819 w 327818"/>
                <a:gd name="connsiteY4" fmla="*/ 163909 h 32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18" h="327818">
                  <a:moveTo>
                    <a:pt x="327819" y="163909"/>
                  </a:moveTo>
                  <a:cubicBezTo>
                    <a:pt x="327819" y="254434"/>
                    <a:pt x="254434" y="327819"/>
                    <a:pt x="163909" y="327819"/>
                  </a:cubicBezTo>
                  <a:cubicBezTo>
                    <a:pt x="73385" y="327819"/>
                    <a:pt x="0" y="254434"/>
                    <a:pt x="0" y="163909"/>
                  </a:cubicBezTo>
                  <a:cubicBezTo>
                    <a:pt x="0" y="73385"/>
                    <a:pt x="73385" y="0"/>
                    <a:pt x="163909" y="0"/>
                  </a:cubicBezTo>
                  <a:cubicBezTo>
                    <a:pt x="254434" y="0"/>
                    <a:pt x="327819" y="73385"/>
                    <a:pt x="327819" y="163909"/>
                  </a:cubicBezTo>
                  <a:close/>
                </a:path>
              </a:pathLst>
            </a:custGeom>
            <a:solidFill>
              <a:schemeClr val="accent1"/>
            </a:solidFill>
            <a:ln w="23316"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47" name="Gráfico 3" descr="Grupo de hombres con relleno sólido">
              <a:extLst>
                <a:ext uri="{FF2B5EF4-FFF2-40B4-BE49-F238E27FC236}">
                  <a16:creationId xmlns:a16="http://schemas.microsoft.com/office/drawing/2014/main" id="{C2ABEC78-32E4-8A57-C9BC-72BD0C520AD6}"/>
                </a:ext>
              </a:extLst>
            </p:cNvPr>
            <p:cNvSpPr/>
            <p:nvPr/>
          </p:nvSpPr>
          <p:spPr>
            <a:xfrm>
              <a:off x="2815843" y="2897466"/>
              <a:ext cx="833521" cy="1440058"/>
            </a:xfrm>
            <a:custGeom>
              <a:avLst/>
              <a:gdLst>
                <a:gd name="connsiteX0" fmla="*/ 831288 w 833522"/>
                <a:gd name="connsiteY0" fmla="*/ 550267 h 1440060"/>
                <a:gd name="connsiteX1" fmla="*/ 725918 w 833522"/>
                <a:gd name="connsiteY1" fmla="*/ 161568 h 1440060"/>
                <a:gd name="connsiteX2" fmla="*/ 704844 w 833522"/>
                <a:gd name="connsiteY2" fmla="*/ 124103 h 1440060"/>
                <a:gd name="connsiteX3" fmla="*/ 543276 w 833522"/>
                <a:gd name="connsiteY3" fmla="*/ 21074 h 1440060"/>
                <a:gd name="connsiteX4" fmla="*/ 416832 w 833522"/>
                <a:gd name="connsiteY4" fmla="*/ 0 h 1440060"/>
                <a:gd name="connsiteX5" fmla="*/ 290387 w 833522"/>
                <a:gd name="connsiteY5" fmla="*/ 21074 h 1440060"/>
                <a:gd name="connsiteX6" fmla="*/ 128819 w 833522"/>
                <a:gd name="connsiteY6" fmla="*/ 124103 h 1440060"/>
                <a:gd name="connsiteX7" fmla="*/ 107745 w 833522"/>
                <a:gd name="connsiteY7" fmla="*/ 161568 h 1440060"/>
                <a:gd name="connsiteX8" fmla="*/ 2375 w 833522"/>
                <a:gd name="connsiteY8" fmla="*/ 550267 h 1440060"/>
                <a:gd name="connsiteX9" fmla="*/ 51548 w 833522"/>
                <a:gd name="connsiteY9" fmla="*/ 639246 h 1440060"/>
                <a:gd name="connsiteX10" fmla="*/ 70280 w 833522"/>
                <a:gd name="connsiteY10" fmla="*/ 641588 h 1440060"/>
                <a:gd name="connsiteX11" fmla="*/ 138186 w 833522"/>
                <a:gd name="connsiteY11" fmla="*/ 590074 h 1440060"/>
                <a:gd name="connsiteX12" fmla="*/ 231848 w 833522"/>
                <a:gd name="connsiteY12" fmla="*/ 248206 h 1440060"/>
                <a:gd name="connsiteX13" fmla="*/ 231848 w 833522"/>
                <a:gd name="connsiteY13" fmla="*/ 1440060 h 1440060"/>
                <a:gd name="connsiteX14" fmla="*/ 372342 w 833522"/>
                <a:gd name="connsiteY14" fmla="*/ 1440060 h 1440060"/>
                <a:gd name="connsiteX15" fmla="*/ 372342 w 833522"/>
                <a:gd name="connsiteY15" fmla="*/ 770374 h 1440060"/>
                <a:gd name="connsiteX16" fmla="*/ 466004 w 833522"/>
                <a:gd name="connsiteY16" fmla="*/ 770374 h 1440060"/>
                <a:gd name="connsiteX17" fmla="*/ 466004 w 833522"/>
                <a:gd name="connsiteY17" fmla="*/ 1437719 h 1440060"/>
                <a:gd name="connsiteX18" fmla="*/ 606498 w 833522"/>
                <a:gd name="connsiteY18" fmla="*/ 1437719 h 1440060"/>
                <a:gd name="connsiteX19" fmla="*/ 606498 w 833522"/>
                <a:gd name="connsiteY19" fmla="*/ 248206 h 1440060"/>
                <a:gd name="connsiteX20" fmla="*/ 700161 w 833522"/>
                <a:gd name="connsiteY20" fmla="*/ 590074 h 1440060"/>
                <a:gd name="connsiteX21" fmla="*/ 768066 w 833522"/>
                <a:gd name="connsiteY21" fmla="*/ 641588 h 1440060"/>
                <a:gd name="connsiteX22" fmla="*/ 786798 w 833522"/>
                <a:gd name="connsiteY22" fmla="*/ 639246 h 1440060"/>
                <a:gd name="connsiteX23" fmla="*/ 831288 w 833522"/>
                <a:gd name="connsiteY23" fmla="*/ 550267 h 144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3522" h="1440060">
                  <a:moveTo>
                    <a:pt x="831288" y="550267"/>
                  </a:moveTo>
                  <a:lnTo>
                    <a:pt x="725918" y="161568"/>
                  </a:lnTo>
                  <a:cubicBezTo>
                    <a:pt x="721235" y="147518"/>
                    <a:pt x="714210" y="133469"/>
                    <a:pt x="704844" y="124103"/>
                  </a:cubicBezTo>
                  <a:cubicBezTo>
                    <a:pt x="660354" y="77272"/>
                    <a:pt x="604156" y="42148"/>
                    <a:pt x="543276" y="21074"/>
                  </a:cubicBezTo>
                  <a:cubicBezTo>
                    <a:pt x="503469" y="7025"/>
                    <a:pt x="461321" y="0"/>
                    <a:pt x="416832" y="0"/>
                  </a:cubicBezTo>
                  <a:cubicBezTo>
                    <a:pt x="372342" y="0"/>
                    <a:pt x="330194" y="7025"/>
                    <a:pt x="290387" y="21074"/>
                  </a:cubicBezTo>
                  <a:cubicBezTo>
                    <a:pt x="227165" y="42148"/>
                    <a:pt x="173309" y="77272"/>
                    <a:pt x="128819" y="124103"/>
                  </a:cubicBezTo>
                  <a:cubicBezTo>
                    <a:pt x="119453" y="135811"/>
                    <a:pt x="112429" y="147518"/>
                    <a:pt x="107745" y="161568"/>
                  </a:cubicBezTo>
                  <a:lnTo>
                    <a:pt x="2375" y="550267"/>
                  </a:lnTo>
                  <a:cubicBezTo>
                    <a:pt x="-6991" y="587732"/>
                    <a:pt x="11741" y="629880"/>
                    <a:pt x="51548" y="639246"/>
                  </a:cubicBezTo>
                  <a:cubicBezTo>
                    <a:pt x="58573" y="641588"/>
                    <a:pt x="63256" y="641588"/>
                    <a:pt x="70280" y="641588"/>
                  </a:cubicBezTo>
                  <a:cubicBezTo>
                    <a:pt x="100721" y="641588"/>
                    <a:pt x="128819" y="620514"/>
                    <a:pt x="138186" y="590074"/>
                  </a:cubicBezTo>
                  <a:lnTo>
                    <a:pt x="231848" y="248206"/>
                  </a:lnTo>
                  <a:lnTo>
                    <a:pt x="231848" y="1440060"/>
                  </a:lnTo>
                  <a:lnTo>
                    <a:pt x="372342" y="1440060"/>
                  </a:lnTo>
                  <a:lnTo>
                    <a:pt x="372342" y="770374"/>
                  </a:lnTo>
                  <a:lnTo>
                    <a:pt x="466004" y="770374"/>
                  </a:lnTo>
                  <a:lnTo>
                    <a:pt x="466004" y="1437719"/>
                  </a:lnTo>
                  <a:lnTo>
                    <a:pt x="606498" y="1437719"/>
                  </a:lnTo>
                  <a:lnTo>
                    <a:pt x="606498" y="248206"/>
                  </a:lnTo>
                  <a:lnTo>
                    <a:pt x="700161" y="590074"/>
                  </a:lnTo>
                  <a:cubicBezTo>
                    <a:pt x="709527" y="620514"/>
                    <a:pt x="737625" y="641588"/>
                    <a:pt x="768066" y="641588"/>
                  </a:cubicBezTo>
                  <a:cubicBezTo>
                    <a:pt x="775090" y="641588"/>
                    <a:pt x="779774" y="641588"/>
                    <a:pt x="786798" y="639246"/>
                  </a:cubicBezTo>
                  <a:cubicBezTo>
                    <a:pt x="819580" y="629880"/>
                    <a:pt x="840654" y="587732"/>
                    <a:pt x="831288" y="550267"/>
                  </a:cubicBezTo>
                  <a:close/>
                </a:path>
              </a:pathLst>
            </a:custGeom>
            <a:solidFill>
              <a:schemeClr val="accent1"/>
            </a:solidFill>
            <a:ln w="23316"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48" name="Gráfico 3" descr="Grupo de hombres con relleno sólido">
              <a:extLst>
                <a:ext uri="{FF2B5EF4-FFF2-40B4-BE49-F238E27FC236}">
                  <a16:creationId xmlns:a16="http://schemas.microsoft.com/office/drawing/2014/main" id="{71D0490D-A878-15F2-AE08-BB1594438747}"/>
                </a:ext>
              </a:extLst>
            </p:cNvPr>
            <p:cNvSpPr/>
            <p:nvPr/>
          </p:nvSpPr>
          <p:spPr>
            <a:xfrm>
              <a:off x="2225771" y="2895122"/>
              <a:ext cx="676742" cy="1442402"/>
            </a:xfrm>
            <a:custGeom>
              <a:avLst/>
              <a:gdLst>
                <a:gd name="connsiteX0" fmla="*/ 543276 w 676744"/>
                <a:gd name="connsiteY0" fmla="*/ 540901 h 1442401"/>
                <a:gd name="connsiteX1" fmla="*/ 648646 w 676744"/>
                <a:gd name="connsiteY1" fmla="*/ 152202 h 1442401"/>
                <a:gd name="connsiteX2" fmla="*/ 676745 w 676744"/>
                <a:gd name="connsiteY2" fmla="*/ 96004 h 1442401"/>
                <a:gd name="connsiteX3" fmla="*/ 543276 w 676744"/>
                <a:gd name="connsiteY3" fmla="*/ 21074 h 1442401"/>
                <a:gd name="connsiteX4" fmla="*/ 416832 w 676744"/>
                <a:gd name="connsiteY4" fmla="*/ 0 h 1442401"/>
                <a:gd name="connsiteX5" fmla="*/ 290387 w 676744"/>
                <a:gd name="connsiteY5" fmla="*/ 21074 h 1442401"/>
                <a:gd name="connsiteX6" fmla="*/ 128819 w 676744"/>
                <a:gd name="connsiteY6" fmla="*/ 124103 h 1442401"/>
                <a:gd name="connsiteX7" fmla="*/ 107745 w 676744"/>
                <a:gd name="connsiteY7" fmla="*/ 161568 h 1442401"/>
                <a:gd name="connsiteX8" fmla="*/ 2375 w 676744"/>
                <a:gd name="connsiteY8" fmla="*/ 552608 h 1442401"/>
                <a:gd name="connsiteX9" fmla="*/ 51548 w 676744"/>
                <a:gd name="connsiteY9" fmla="*/ 641588 h 1442401"/>
                <a:gd name="connsiteX10" fmla="*/ 70280 w 676744"/>
                <a:gd name="connsiteY10" fmla="*/ 643929 h 1442401"/>
                <a:gd name="connsiteX11" fmla="*/ 138186 w 676744"/>
                <a:gd name="connsiteY11" fmla="*/ 592415 h 1442401"/>
                <a:gd name="connsiteX12" fmla="*/ 231848 w 676744"/>
                <a:gd name="connsiteY12" fmla="*/ 250547 h 1442401"/>
                <a:gd name="connsiteX13" fmla="*/ 231848 w 676744"/>
                <a:gd name="connsiteY13" fmla="*/ 1442402 h 1442401"/>
                <a:gd name="connsiteX14" fmla="*/ 372342 w 676744"/>
                <a:gd name="connsiteY14" fmla="*/ 1442402 h 1442401"/>
                <a:gd name="connsiteX15" fmla="*/ 372342 w 676744"/>
                <a:gd name="connsiteY15" fmla="*/ 772715 h 1442401"/>
                <a:gd name="connsiteX16" fmla="*/ 466004 w 676744"/>
                <a:gd name="connsiteY16" fmla="*/ 772715 h 1442401"/>
                <a:gd name="connsiteX17" fmla="*/ 466004 w 676744"/>
                <a:gd name="connsiteY17" fmla="*/ 1440060 h 1442401"/>
                <a:gd name="connsiteX18" fmla="*/ 606498 w 676744"/>
                <a:gd name="connsiteY18" fmla="*/ 1440060 h 1442401"/>
                <a:gd name="connsiteX19" fmla="*/ 606498 w 676744"/>
                <a:gd name="connsiteY19" fmla="*/ 681394 h 1442401"/>
                <a:gd name="connsiteX20" fmla="*/ 543276 w 676744"/>
                <a:gd name="connsiteY20" fmla="*/ 540901 h 144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6744" h="1442401">
                  <a:moveTo>
                    <a:pt x="543276" y="540901"/>
                  </a:moveTo>
                  <a:lnTo>
                    <a:pt x="648646" y="152202"/>
                  </a:lnTo>
                  <a:cubicBezTo>
                    <a:pt x="653329" y="131127"/>
                    <a:pt x="665037" y="112395"/>
                    <a:pt x="676745" y="96004"/>
                  </a:cubicBezTo>
                  <a:cubicBezTo>
                    <a:pt x="639280" y="63222"/>
                    <a:pt x="592449" y="37465"/>
                    <a:pt x="543276" y="21074"/>
                  </a:cubicBezTo>
                  <a:cubicBezTo>
                    <a:pt x="503469" y="7025"/>
                    <a:pt x="461321" y="0"/>
                    <a:pt x="416832" y="0"/>
                  </a:cubicBezTo>
                  <a:cubicBezTo>
                    <a:pt x="372342" y="0"/>
                    <a:pt x="330194" y="7025"/>
                    <a:pt x="290387" y="21074"/>
                  </a:cubicBezTo>
                  <a:cubicBezTo>
                    <a:pt x="227165" y="42148"/>
                    <a:pt x="173309" y="77272"/>
                    <a:pt x="128819" y="124103"/>
                  </a:cubicBezTo>
                  <a:cubicBezTo>
                    <a:pt x="119453" y="135811"/>
                    <a:pt x="112429" y="147518"/>
                    <a:pt x="107745" y="161568"/>
                  </a:cubicBezTo>
                  <a:lnTo>
                    <a:pt x="2375" y="552608"/>
                  </a:lnTo>
                  <a:cubicBezTo>
                    <a:pt x="-6991" y="590074"/>
                    <a:pt x="11741" y="632222"/>
                    <a:pt x="51548" y="641588"/>
                  </a:cubicBezTo>
                  <a:cubicBezTo>
                    <a:pt x="58573" y="643929"/>
                    <a:pt x="63256" y="643929"/>
                    <a:pt x="70280" y="643929"/>
                  </a:cubicBezTo>
                  <a:cubicBezTo>
                    <a:pt x="100721" y="643929"/>
                    <a:pt x="128819" y="622855"/>
                    <a:pt x="138186" y="592415"/>
                  </a:cubicBezTo>
                  <a:lnTo>
                    <a:pt x="231848" y="250547"/>
                  </a:lnTo>
                  <a:lnTo>
                    <a:pt x="231848" y="1442402"/>
                  </a:lnTo>
                  <a:lnTo>
                    <a:pt x="372342" y="1442402"/>
                  </a:lnTo>
                  <a:lnTo>
                    <a:pt x="372342" y="772715"/>
                  </a:lnTo>
                  <a:lnTo>
                    <a:pt x="466004" y="772715"/>
                  </a:lnTo>
                  <a:lnTo>
                    <a:pt x="466004" y="1440060"/>
                  </a:lnTo>
                  <a:lnTo>
                    <a:pt x="606498" y="1440060"/>
                  </a:lnTo>
                  <a:lnTo>
                    <a:pt x="606498" y="681394"/>
                  </a:lnTo>
                  <a:cubicBezTo>
                    <a:pt x="557325" y="657979"/>
                    <a:pt x="529227" y="599440"/>
                    <a:pt x="543276" y="540901"/>
                  </a:cubicBezTo>
                  <a:close/>
                </a:path>
              </a:pathLst>
            </a:custGeom>
            <a:solidFill>
              <a:schemeClr val="accent2"/>
            </a:solidFill>
            <a:ln w="23316"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49" name="Gráfico 3" descr="Grupo de hombres con relleno sólido">
              <a:extLst>
                <a:ext uri="{FF2B5EF4-FFF2-40B4-BE49-F238E27FC236}">
                  <a16:creationId xmlns:a16="http://schemas.microsoft.com/office/drawing/2014/main" id="{1BE1EA06-199C-2D11-FA92-961FAA1F1BDF}"/>
                </a:ext>
              </a:extLst>
            </p:cNvPr>
            <p:cNvSpPr/>
            <p:nvPr/>
          </p:nvSpPr>
          <p:spPr>
            <a:xfrm>
              <a:off x="3555810" y="2897466"/>
              <a:ext cx="678917" cy="1440058"/>
            </a:xfrm>
            <a:custGeom>
              <a:avLst/>
              <a:gdLst>
                <a:gd name="connsiteX0" fmla="*/ 676711 w 678917"/>
                <a:gd name="connsiteY0" fmla="*/ 550267 h 1440060"/>
                <a:gd name="connsiteX1" fmla="*/ 568999 w 678917"/>
                <a:gd name="connsiteY1" fmla="*/ 161568 h 1440060"/>
                <a:gd name="connsiteX2" fmla="*/ 547925 w 678917"/>
                <a:gd name="connsiteY2" fmla="*/ 124103 h 1440060"/>
                <a:gd name="connsiteX3" fmla="*/ 386358 w 678917"/>
                <a:gd name="connsiteY3" fmla="*/ 21074 h 1440060"/>
                <a:gd name="connsiteX4" fmla="*/ 259913 w 678917"/>
                <a:gd name="connsiteY4" fmla="*/ 0 h 1440060"/>
                <a:gd name="connsiteX5" fmla="*/ 133469 w 678917"/>
                <a:gd name="connsiteY5" fmla="*/ 21074 h 1440060"/>
                <a:gd name="connsiteX6" fmla="*/ 0 w 678917"/>
                <a:gd name="connsiteY6" fmla="*/ 96004 h 1440060"/>
                <a:gd name="connsiteX7" fmla="*/ 28099 w 678917"/>
                <a:gd name="connsiteY7" fmla="*/ 149860 h 1440060"/>
                <a:gd name="connsiteX8" fmla="*/ 133469 w 678917"/>
                <a:gd name="connsiteY8" fmla="*/ 538559 h 1440060"/>
                <a:gd name="connsiteX9" fmla="*/ 70247 w 678917"/>
                <a:gd name="connsiteY9" fmla="*/ 679053 h 1440060"/>
                <a:gd name="connsiteX10" fmla="*/ 70247 w 678917"/>
                <a:gd name="connsiteY10" fmla="*/ 1440060 h 1440060"/>
                <a:gd name="connsiteX11" fmla="*/ 210741 w 678917"/>
                <a:gd name="connsiteY11" fmla="*/ 1440060 h 1440060"/>
                <a:gd name="connsiteX12" fmla="*/ 210741 w 678917"/>
                <a:gd name="connsiteY12" fmla="*/ 770374 h 1440060"/>
                <a:gd name="connsiteX13" fmla="*/ 304403 w 678917"/>
                <a:gd name="connsiteY13" fmla="*/ 770374 h 1440060"/>
                <a:gd name="connsiteX14" fmla="*/ 304403 w 678917"/>
                <a:gd name="connsiteY14" fmla="*/ 1437719 h 1440060"/>
                <a:gd name="connsiteX15" fmla="*/ 444897 w 678917"/>
                <a:gd name="connsiteY15" fmla="*/ 1437719 h 1440060"/>
                <a:gd name="connsiteX16" fmla="*/ 444897 w 678917"/>
                <a:gd name="connsiteY16" fmla="*/ 248206 h 1440060"/>
                <a:gd name="connsiteX17" fmla="*/ 538559 w 678917"/>
                <a:gd name="connsiteY17" fmla="*/ 590074 h 1440060"/>
                <a:gd name="connsiteX18" fmla="*/ 606464 w 678917"/>
                <a:gd name="connsiteY18" fmla="*/ 641588 h 1440060"/>
                <a:gd name="connsiteX19" fmla="*/ 625197 w 678917"/>
                <a:gd name="connsiteY19" fmla="*/ 639246 h 1440060"/>
                <a:gd name="connsiteX20" fmla="*/ 676711 w 678917"/>
                <a:gd name="connsiteY20" fmla="*/ 550267 h 144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8917" h="1440060">
                  <a:moveTo>
                    <a:pt x="676711" y="550267"/>
                  </a:moveTo>
                  <a:lnTo>
                    <a:pt x="568999" y="161568"/>
                  </a:lnTo>
                  <a:cubicBezTo>
                    <a:pt x="564316" y="147518"/>
                    <a:pt x="557292" y="133469"/>
                    <a:pt x="547925" y="124103"/>
                  </a:cubicBezTo>
                  <a:cubicBezTo>
                    <a:pt x="503436" y="77272"/>
                    <a:pt x="447238" y="42148"/>
                    <a:pt x="386358" y="21074"/>
                  </a:cubicBezTo>
                  <a:cubicBezTo>
                    <a:pt x="346551" y="7025"/>
                    <a:pt x="304403" y="0"/>
                    <a:pt x="259913" y="0"/>
                  </a:cubicBezTo>
                  <a:cubicBezTo>
                    <a:pt x="215424" y="0"/>
                    <a:pt x="173276" y="7025"/>
                    <a:pt x="133469" y="21074"/>
                  </a:cubicBezTo>
                  <a:cubicBezTo>
                    <a:pt x="84296" y="37465"/>
                    <a:pt x="39806" y="63222"/>
                    <a:pt x="0" y="96004"/>
                  </a:cubicBezTo>
                  <a:cubicBezTo>
                    <a:pt x="14049" y="112395"/>
                    <a:pt x="23416" y="131127"/>
                    <a:pt x="28099" y="149860"/>
                  </a:cubicBezTo>
                  <a:lnTo>
                    <a:pt x="133469" y="538559"/>
                  </a:lnTo>
                  <a:cubicBezTo>
                    <a:pt x="149860" y="597098"/>
                    <a:pt x="119420" y="655637"/>
                    <a:pt x="70247" y="679053"/>
                  </a:cubicBezTo>
                  <a:lnTo>
                    <a:pt x="70247" y="1440060"/>
                  </a:lnTo>
                  <a:lnTo>
                    <a:pt x="210741" y="1440060"/>
                  </a:lnTo>
                  <a:lnTo>
                    <a:pt x="210741" y="770374"/>
                  </a:lnTo>
                  <a:lnTo>
                    <a:pt x="304403" y="770374"/>
                  </a:lnTo>
                  <a:lnTo>
                    <a:pt x="304403" y="1437719"/>
                  </a:lnTo>
                  <a:lnTo>
                    <a:pt x="444897" y="1437719"/>
                  </a:lnTo>
                  <a:lnTo>
                    <a:pt x="444897" y="248206"/>
                  </a:lnTo>
                  <a:lnTo>
                    <a:pt x="538559" y="590074"/>
                  </a:lnTo>
                  <a:cubicBezTo>
                    <a:pt x="547925" y="620514"/>
                    <a:pt x="576024" y="641588"/>
                    <a:pt x="606464" y="641588"/>
                  </a:cubicBezTo>
                  <a:cubicBezTo>
                    <a:pt x="613489" y="641588"/>
                    <a:pt x="618172" y="641588"/>
                    <a:pt x="625197" y="639246"/>
                  </a:cubicBezTo>
                  <a:cubicBezTo>
                    <a:pt x="665004" y="629880"/>
                    <a:pt x="686077" y="587732"/>
                    <a:pt x="676711" y="550267"/>
                  </a:cubicBezTo>
                  <a:close/>
                </a:path>
              </a:pathLst>
            </a:custGeom>
            <a:solidFill>
              <a:schemeClr val="accent3"/>
            </a:solidFill>
            <a:ln w="23316"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grpSp>
      <p:sp>
        <p:nvSpPr>
          <p:cNvPr id="60" name="Rectángulo 59">
            <a:extLst>
              <a:ext uri="{FF2B5EF4-FFF2-40B4-BE49-F238E27FC236}">
                <a16:creationId xmlns:a16="http://schemas.microsoft.com/office/drawing/2014/main" id="{49FEBB6E-6C4A-13D6-62BB-EC7F4BDC2ED8}"/>
              </a:ext>
            </a:extLst>
          </p:cNvPr>
          <p:cNvSpPr/>
          <p:nvPr/>
        </p:nvSpPr>
        <p:spPr>
          <a:xfrm>
            <a:off x="787400" y="4926013"/>
            <a:ext cx="5308600" cy="1098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61" name="Rectángulo 60">
            <a:extLst>
              <a:ext uri="{FF2B5EF4-FFF2-40B4-BE49-F238E27FC236}">
                <a16:creationId xmlns:a16="http://schemas.microsoft.com/office/drawing/2014/main" id="{2396CD89-C933-23A9-331C-63967739EF4D}"/>
              </a:ext>
            </a:extLst>
          </p:cNvPr>
          <p:cNvSpPr/>
          <p:nvPr/>
        </p:nvSpPr>
        <p:spPr>
          <a:xfrm>
            <a:off x="787400" y="4418013"/>
            <a:ext cx="5308600" cy="444500"/>
          </a:xfrm>
          <a:prstGeom prst="rect">
            <a:avLst/>
          </a:prstGeom>
          <a:solidFill>
            <a:srgbClr val="00275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9080" eaLnBrk="1" fontAlgn="auto" hangingPunct="1">
              <a:spcBef>
                <a:spcPts val="0"/>
              </a:spcBef>
              <a:spcAft>
                <a:spcPts val="0"/>
              </a:spcAft>
              <a:defRPr/>
            </a:pPr>
            <a:endParaRPr lang="es-ES" dirty="0"/>
          </a:p>
        </p:txBody>
      </p:sp>
      <p:sp>
        <p:nvSpPr>
          <p:cNvPr id="62" name="CuadroTexto 61">
            <a:extLst>
              <a:ext uri="{FF2B5EF4-FFF2-40B4-BE49-F238E27FC236}">
                <a16:creationId xmlns:a16="http://schemas.microsoft.com/office/drawing/2014/main" id="{284D12D3-3C3A-A8D0-50AB-634EB57375D9}"/>
              </a:ext>
            </a:extLst>
          </p:cNvPr>
          <p:cNvSpPr txBox="1"/>
          <p:nvPr/>
        </p:nvSpPr>
        <p:spPr>
          <a:xfrm>
            <a:off x="862013" y="4446588"/>
            <a:ext cx="4778375" cy="1249362"/>
          </a:xfrm>
          <a:prstGeom prst="rect">
            <a:avLst/>
          </a:prstGeom>
          <a:noFill/>
        </p:spPr>
        <p:txBody>
          <a:bodyPr lIns="121917" tIns="60958" rIns="121917" bIns="60958">
            <a:spAutoFit/>
          </a:bodyPr>
          <a:lstStyle/>
          <a:p>
            <a:pPr defTabSz="1219080" eaLnBrk="1" fontAlgn="auto" hangingPunct="1">
              <a:lnSpc>
                <a:spcPts val="2000"/>
              </a:lnSpc>
              <a:spcBef>
                <a:spcPts val="0"/>
              </a:spcBef>
              <a:spcAft>
                <a:spcPts val="0"/>
              </a:spcAft>
              <a:buClr>
                <a:schemeClr val="accent5"/>
              </a:buClr>
              <a:defRPr/>
            </a:pPr>
            <a:r>
              <a:rPr lang="es-ES" b="1" dirty="0">
                <a:solidFill>
                  <a:schemeClr val="bg1"/>
                </a:solidFill>
                <a:latin typeface="+mn-lt"/>
                <a:cs typeface="+mn-cs"/>
              </a:rPr>
              <a:t>Control evolutivo</a:t>
            </a:r>
          </a:p>
          <a:p>
            <a:pPr defTabSz="1219080" eaLnBrk="1" fontAlgn="auto" hangingPunct="1">
              <a:lnSpc>
                <a:spcPts val="1333"/>
              </a:lnSpc>
              <a:spcBef>
                <a:spcPts val="0"/>
              </a:spcBef>
              <a:spcAft>
                <a:spcPts val="0"/>
              </a:spcAft>
              <a:buClr>
                <a:schemeClr val="accent5"/>
              </a:buClr>
              <a:defRPr/>
            </a:pPr>
            <a:endParaRPr lang="es-ES" sz="1900" b="1" dirty="0">
              <a:solidFill>
                <a:schemeClr val="bg1"/>
              </a:solidFill>
              <a:latin typeface="+mn-lt"/>
              <a:cs typeface="+mn-cs"/>
            </a:endParaRPr>
          </a:p>
          <a:p>
            <a:pPr defTabSz="1219080" eaLnBrk="1" fontAlgn="auto" hangingPunct="1">
              <a:lnSpc>
                <a:spcPts val="800"/>
              </a:lnSpc>
              <a:spcBef>
                <a:spcPts val="0"/>
              </a:spcBef>
              <a:spcAft>
                <a:spcPts val="0"/>
              </a:spcAft>
              <a:buClr>
                <a:schemeClr val="accent5"/>
              </a:buClr>
              <a:defRPr/>
            </a:pPr>
            <a:endParaRPr lang="es-ES" sz="1900" b="1" dirty="0">
              <a:solidFill>
                <a:schemeClr val="bg1"/>
              </a:solidFill>
              <a:latin typeface="+mn-lt"/>
              <a:cs typeface="+mn-cs"/>
            </a:endParaRP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spc="-53" dirty="0">
                <a:solidFill>
                  <a:schemeClr val="accent1"/>
                </a:solidFill>
                <a:latin typeface="+mn-lt"/>
                <a:cs typeface="+mn-cs"/>
              </a:rPr>
              <a:t>Deterioro cognitivo</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spc="-53" dirty="0">
                <a:solidFill>
                  <a:schemeClr val="accent1"/>
                </a:solidFill>
                <a:latin typeface="+mn-lt"/>
                <a:cs typeface="+mn-cs"/>
              </a:rPr>
              <a:t>Complicaciones cardiovasculares</a:t>
            </a:r>
          </a:p>
          <a:p>
            <a:pPr marL="228594" indent="-228594" defTabSz="1219080" eaLnBrk="1" fontAlgn="auto" hangingPunct="1">
              <a:spcBef>
                <a:spcPts val="0"/>
              </a:spcBef>
              <a:spcAft>
                <a:spcPts val="0"/>
              </a:spcAft>
              <a:buClr>
                <a:schemeClr val="accent5"/>
              </a:buClr>
              <a:buFont typeface="Arial" panose="020B0604020202020204" pitchFamily="34" charset="0"/>
              <a:buChar char="•"/>
              <a:defRPr/>
            </a:pPr>
            <a:r>
              <a:rPr lang="es-ES" sz="1300" spc="-53" dirty="0">
                <a:solidFill>
                  <a:schemeClr val="accent1"/>
                </a:solidFill>
                <a:latin typeface="+mn-lt"/>
                <a:cs typeface="+mn-cs"/>
              </a:rPr>
              <a:t>Consejo nutricional</a:t>
            </a:r>
          </a:p>
        </p:txBody>
      </p:sp>
      <p:grpSp>
        <p:nvGrpSpPr>
          <p:cNvPr id="59408" name="Grupo 66">
            <a:extLst>
              <a:ext uri="{FF2B5EF4-FFF2-40B4-BE49-F238E27FC236}">
                <a16:creationId xmlns:a16="http://schemas.microsoft.com/office/drawing/2014/main" id="{6A7ED171-8193-B3ED-B477-3EB7688B7173}"/>
              </a:ext>
            </a:extLst>
          </p:cNvPr>
          <p:cNvGrpSpPr>
            <a:grpSpLocks/>
          </p:cNvGrpSpPr>
          <p:nvPr/>
        </p:nvGrpSpPr>
        <p:grpSpPr bwMode="auto">
          <a:xfrm rot="1832476">
            <a:off x="3630613" y="4776788"/>
            <a:ext cx="625475" cy="1374775"/>
            <a:chOff x="6883743" y="2688199"/>
            <a:chExt cx="1199313" cy="2621984"/>
          </a:xfrm>
        </p:grpSpPr>
        <p:grpSp>
          <p:nvGrpSpPr>
            <p:cNvPr id="59421" name="Grupo 24">
              <a:extLst>
                <a:ext uri="{FF2B5EF4-FFF2-40B4-BE49-F238E27FC236}">
                  <a16:creationId xmlns:a16="http://schemas.microsoft.com/office/drawing/2014/main" id="{EC811EBC-5AB6-02BC-1AF2-227A6800859D}"/>
                </a:ext>
              </a:extLst>
            </p:cNvPr>
            <p:cNvGrpSpPr>
              <a:grpSpLocks/>
            </p:cNvGrpSpPr>
            <p:nvPr/>
          </p:nvGrpSpPr>
          <p:grpSpPr bwMode="auto">
            <a:xfrm rot="2009634">
              <a:off x="6883743" y="4809878"/>
              <a:ext cx="207819" cy="500305"/>
              <a:chOff x="1421217" y="3170535"/>
              <a:chExt cx="232875" cy="560625"/>
            </a:xfrm>
          </p:grpSpPr>
          <p:sp>
            <p:nvSpPr>
              <p:cNvPr id="59457" name="Marcador de contenido 2" descr="Huellas con relleno sólido">
                <a:extLst>
                  <a:ext uri="{FF2B5EF4-FFF2-40B4-BE49-F238E27FC236}">
                    <a16:creationId xmlns:a16="http://schemas.microsoft.com/office/drawing/2014/main" id="{8B34DEF3-0E7A-5E5F-25C4-8E3127DE86CD}"/>
                  </a:ext>
                </a:extLst>
              </p:cNvPr>
              <p:cNvSpPr>
                <a:spLocks/>
              </p:cNvSpPr>
              <p:nvPr/>
            </p:nvSpPr>
            <p:spPr bwMode="auto">
              <a:xfrm>
                <a:off x="1576467" y="3170535"/>
                <a:ext cx="77625" cy="86250"/>
              </a:xfrm>
              <a:custGeom>
                <a:avLst/>
                <a:gdLst>
                  <a:gd name="T0" fmla="*/ 77625 w 77625"/>
                  <a:gd name="T1" fmla="*/ 43125 h 86250"/>
                  <a:gd name="T2" fmla="*/ 38813 w 77625"/>
                  <a:gd name="T3" fmla="*/ 86250 h 86250"/>
                  <a:gd name="T4" fmla="*/ 0 w 77625"/>
                  <a:gd name="T5" fmla="*/ 43125 h 86250"/>
                  <a:gd name="T6" fmla="*/ 38813 w 77625"/>
                  <a:gd name="T7" fmla="*/ 0 h 86250"/>
                  <a:gd name="T8" fmla="*/ 77625 w 77625"/>
                  <a:gd name="T9" fmla="*/ 43125 h 86250"/>
                  <a:gd name="T10" fmla="*/ 0 60000 65536"/>
                  <a:gd name="T11" fmla="*/ 0 60000 65536"/>
                  <a:gd name="T12" fmla="*/ 0 60000 65536"/>
                  <a:gd name="T13" fmla="*/ 0 60000 65536"/>
                  <a:gd name="T14" fmla="*/ 0 60000 65536"/>
                  <a:gd name="T15" fmla="*/ 0 w 77625"/>
                  <a:gd name="T16" fmla="*/ 0 h 86250"/>
                  <a:gd name="T17" fmla="*/ 77625 w 77625"/>
                  <a:gd name="T18" fmla="*/ 86250 h 86250"/>
                </a:gdLst>
                <a:ahLst/>
                <a:cxnLst>
                  <a:cxn ang="T10">
                    <a:pos x="T0" y="T1"/>
                  </a:cxn>
                  <a:cxn ang="T11">
                    <a:pos x="T2" y="T3"/>
                  </a:cxn>
                  <a:cxn ang="T12">
                    <a:pos x="T4" y="T5"/>
                  </a:cxn>
                  <a:cxn ang="T13">
                    <a:pos x="T6" y="T7"/>
                  </a:cxn>
                  <a:cxn ang="T14">
                    <a:pos x="T8" y="T9"/>
                  </a:cxn>
                </a:cxnLst>
                <a:rect l="T15" t="T16" r="T17" b="T18"/>
                <a:pathLst>
                  <a:path w="77625" h="86250">
                    <a:moveTo>
                      <a:pt x="77625" y="43125"/>
                    </a:moveTo>
                    <a:cubicBezTo>
                      <a:pt x="77625" y="66942"/>
                      <a:pt x="60248" y="86250"/>
                      <a:pt x="38813" y="86250"/>
                    </a:cubicBezTo>
                    <a:cubicBezTo>
                      <a:pt x="17377" y="86250"/>
                      <a:pt x="0" y="66942"/>
                      <a:pt x="0" y="43125"/>
                    </a:cubicBezTo>
                    <a:cubicBezTo>
                      <a:pt x="0" y="19308"/>
                      <a:pt x="17377" y="0"/>
                      <a:pt x="38813" y="0"/>
                    </a:cubicBezTo>
                    <a:cubicBezTo>
                      <a:pt x="60248" y="0"/>
                      <a:pt x="77625" y="19308"/>
                      <a:pt x="77625" y="431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58" name="Marcador de contenido 2" descr="Huellas con relleno sólido">
                <a:extLst>
                  <a:ext uri="{FF2B5EF4-FFF2-40B4-BE49-F238E27FC236}">
                    <a16:creationId xmlns:a16="http://schemas.microsoft.com/office/drawing/2014/main" id="{714E1FA0-A0CD-34CE-34CA-C66D4B82E10D}"/>
                  </a:ext>
                </a:extLst>
              </p:cNvPr>
              <p:cNvSpPr>
                <a:spLocks/>
              </p:cNvSpPr>
              <p:nvPr/>
            </p:nvSpPr>
            <p:spPr bwMode="auto">
              <a:xfrm>
                <a:off x="1516092" y="3205035"/>
                <a:ext cx="43125" cy="51750"/>
              </a:xfrm>
              <a:custGeom>
                <a:avLst/>
                <a:gdLst>
                  <a:gd name="T0" fmla="*/ 43125 w 43125"/>
                  <a:gd name="T1" fmla="*/ 25875 h 51750"/>
                  <a:gd name="T2" fmla="*/ 21563 w 43125"/>
                  <a:gd name="T3" fmla="*/ 51750 h 51750"/>
                  <a:gd name="T4" fmla="*/ 0 w 43125"/>
                  <a:gd name="T5" fmla="*/ 25875 h 51750"/>
                  <a:gd name="T6" fmla="*/ 21563 w 43125"/>
                  <a:gd name="T7" fmla="*/ 0 h 51750"/>
                  <a:gd name="T8" fmla="*/ 43125 w 43125"/>
                  <a:gd name="T9" fmla="*/ 25875 h 51750"/>
                  <a:gd name="T10" fmla="*/ 0 60000 65536"/>
                  <a:gd name="T11" fmla="*/ 0 60000 65536"/>
                  <a:gd name="T12" fmla="*/ 0 60000 65536"/>
                  <a:gd name="T13" fmla="*/ 0 60000 65536"/>
                  <a:gd name="T14" fmla="*/ 0 60000 65536"/>
                  <a:gd name="T15" fmla="*/ 0 w 43125"/>
                  <a:gd name="T16" fmla="*/ 0 h 51750"/>
                  <a:gd name="T17" fmla="*/ 43125 w 43125"/>
                  <a:gd name="T18" fmla="*/ 51750 h 51750"/>
                </a:gdLst>
                <a:ahLst/>
                <a:cxnLst>
                  <a:cxn ang="T10">
                    <a:pos x="T0" y="T1"/>
                  </a:cxn>
                  <a:cxn ang="T11">
                    <a:pos x="T2" y="T3"/>
                  </a:cxn>
                  <a:cxn ang="T12">
                    <a:pos x="T4" y="T5"/>
                  </a:cxn>
                  <a:cxn ang="T13">
                    <a:pos x="T6" y="T7"/>
                  </a:cxn>
                  <a:cxn ang="T14">
                    <a:pos x="T8" y="T9"/>
                  </a:cxn>
                </a:cxnLst>
                <a:rect l="T15" t="T16" r="T17" b="T18"/>
                <a:pathLst>
                  <a:path w="43125" h="51750">
                    <a:moveTo>
                      <a:pt x="43125" y="25875"/>
                    </a:moveTo>
                    <a:cubicBezTo>
                      <a:pt x="43125" y="40165"/>
                      <a:pt x="33471" y="51750"/>
                      <a:pt x="21563" y="51750"/>
                    </a:cubicBezTo>
                    <a:cubicBezTo>
                      <a:pt x="9654" y="51750"/>
                      <a:pt x="0" y="40165"/>
                      <a:pt x="0" y="25875"/>
                    </a:cubicBezTo>
                    <a:cubicBezTo>
                      <a:pt x="0" y="11585"/>
                      <a:pt x="9654" y="0"/>
                      <a:pt x="21563" y="0"/>
                    </a:cubicBezTo>
                    <a:cubicBezTo>
                      <a:pt x="33471" y="0"/>
                      <a:pt x="43125" y="11585"/>
                      <a:pt x="43125" y="258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59" name="Marcador de contenido 2" descr="Huellas con relleno sólido">
                <a:extLst>
                  <a:ext uri="{FF2B5EF4-FFF2-40B4-BE49-F238E27FC236}">
                    <a16:creationId xmlns:a16="http://schemas.microsoft.com/office/drawing/2014/main" id="{82FE901A-D1E9-1755-3FE9-1BA6241DF4A7}"/>
                  </a:ext>
                </a:extLst>
              </p:cNvPr>
              <p:cNvSpPr>
                <a:spLocks/>
              </p:cNvSpPr>
              <p:nvPr/>
            </p:nvSpPr>
            <p:spPr bwMode="auto">
              <a:xfrm>
                <a:off x="1472967" y="3239535"/>
                <a:ext cx="34500" cy="43125"/>
              </a:xfrm>
              <a:custGeom>
                <a:avLst/>
                <a:gdLst>
                  <a:gd name="T0" fmla="*/ 34500 w 34500"/>
                  <a:gd name="T1" fmla="*/ 21563 h 43125"/>
                  <a:gd name="T2" fmla="*/ 17250 w 34500"/>
                  <a:gd name="T3" fmla="*/ 43125 h 43125"/>
                  <a:gd name="T4" fmla="*/ 0 w 34500"/>
                  <a:gd name="T5" fmla="*/ 21563 h 43125"/>
                  <a:gd name="T6" fmla="*/ 17250 w 34500"/>
                  <a:gd name="T7" fmla="*/ 0 h 43125"/>
                  <a:gd name="T8" fmla="*/ 34500 w 34500"/>
                  <a:gd name="T9" fmla="*/ 21563 h 43125"/>
                  <a:gd name="T10" fmla="*/ 0 60000 65536"/>
                  <a:gd name="T11" fmla="*/ 0 60000 65536"/>
                  <a:gd name="T12" fmla="*/ 0 60000 65536"/>
                  <a:gd name="T13" fmla="*/ 0 60000 65536"/>
                  <a:gd name="T14" fmla="*/ 0 60000 65536"/>
                  <a:gd name="T15" fmla="*/ 0 w 34500"/>
                  <a:gd name="T16" fmla="*/ 0 h 43125"/>
                  <a:gd name="T17" fmla="*/ 34500 w 34500"/>
                  <a:gd name="T18" fmla="*/ 43125 h 43125"/>
                </a:gdLst>
                <a:ahLst/>
                <a:cxnLst>
                  <a:cxn ang="T10">
                    <a:pos x="T0" y="T1"/>
                  </a:cxn>
                  <a:cxn ang="T11">
                    <a:pos x="T2" y="T3"/>
                  </a:cxn>
                  <a:cxn ang="T12">
                    <a:pos x="T4" y="T5"/>
                  </a:cxn>
                  <a:cxn ang="T13">
                    <a:pos x="T6" y="T7"/>
                  </a:cxn>
                  <a:cxn ang="T14">
                    <a:pos x="T8" y="T9"/>
                  </a:cxn>
                </a:cxnLst>
                <a:rect l="T15" t="T16" r="T17" b="T18"/>
                <a:pathLst>
                  <a:path w="34500" h="43125">
                    <a:moveTo>
                      <a:pt x="34500" y="21563"/>
                    </a:moveTo>
                    <a:cubicBezTo>
                      <a:pt x="34500" y="33471"/>
                      <a:pt x="26777" y="43125"/>
                      <a:pt x="17250" y="43125"/>
                    </a:cubicBezTo>
                    <a:cubicBezTo>
                      <a:pt x="7723" y="43125"/>
                      <a:pt x="0" y="33471"/>
                      <a:pt x="0" y="21563"/>
                    </a:cubicBezTo>
                    <a:cubicBezTo>
                      <a:pt x="0" y="9654"/>
                      <a:pt x="7723" y="0"/>
                      <a:pt x="17250" y="0"/>
                    </a:cubicBezTo>
                    <a:cubicBezTo>
                      <a:pt x="26777" y="0"/>
                      <a:pt x="34500" y="9654"/>
                      <a:pt x="34500" y="215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60" name="Marcador de contenido 2" descr="Huellas con relleno sólido">
                <a:extLst>
                  <a:ext uri="{FF2B5EF4-FFF2-40B4-BE49-F238E27FC236}">
                    <a16:creationId xmlns:a16="http://schemas.microsoft.com/office/drawing/2014/main" id="{8E6A2EAA-43DC-B767-243E-F9D49D0B9866}"/>
                  </a:ext>
                </a:extLst>
              </p:cNvPr>
              <p:cNvSpPr>
                <a:spLocks/>
              </p:cNvSpPr>
              <p:nvPr/>
            </p:nvSpPr>
            <p:spPr bwMode="auto">
              <a:xfrm>
                <a:off x="1447092" y="3282660"/>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61" name="Marcador de contenido 2" descr="Huellas con relleno sólido">
                <a:extLst>
                  <a:ext uri="{FF2B5EF4-FFF2-40B4-BE49-F238E27FC236}">
                    <a16:creationId xmlns:a16="http://schemas.microsoft.com/office/drawing/2014/main" id="{5707D7A9-1FDC-7D65-20D9-BA21A8EEF3CC}"/>
                  </a:ext>
                </a:extLst>
              </p:cNvPr>
              <p:cNvSpPr>
                <a:spLocks/>
              </p:cNvSpPr>
              <p:nvPr/>
            </p:nvSpPr>
            <p:spPr bwMode="auto">
              <a:xfrm>
                <a:off x="1421217" y="3317160"/>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62" name="Marcador de contenido 2" descr="Huellas con relleno sólido">
                <a:extLst>
                  <a:ext uri="{FF2B5EF4-FFF2-40B4-BE49-F238E27FC236}">
                    <a16:creationId xmlns:a16="http://schemas.microsoft.com/office/drawing/2014/main" id="{427B5229-AB59-7B07-4C6E-7ACB3B955899}"/>
                  </a:ext>
                </a:extLst>
              </p:cNvPr>
              <p:cNvSpPr>
                <a:spLocks/>
              </p:cNvSpPr>
              <p:nvPr/>
            </p:nvSpPr>
            <p:spPr bwMode="auto">
              <a:xfrm>
                <a:off x="1429842" y="3282660"/>
                <a:ext cx="215625" cy="448500"/>
              </a:xfrm>
              <a:custGeom>
                <a:avLst/>
                <a:gdLst>
                  <a:gd name="T0" fmla="*/ 138000 w 215625"/>
                  <a:gd name="T1" fmla="*/ 0 h 448500"/>
                  <a:gd name="T2" fmla="*/ 0 w 215625"/>
                  <a:gd name="T3" fmla="*/ 129375 h 448500"/>
                  <a:gd name="T4" fmla="*/ 34500 w 215625"/>
                  <a:gd name="T5" fmla="*/ 276000 h 448500"/>
                  <a:gd name="T6" fmla="*/ 112125 w 215625"/>
                  <a:gd name="T7" fmla="*/ 448500 h 448500"/>
                  <a:gd name="T8" fmla="*/ 163875 w 215625"/>
                  <a:gd name="T9" fmla="*/ 258750 h 448500"/>
                  <a:gd name="T10" fmla="*/ 215625 w 215625"/>
                  <a:gd name="T11" fmla="*/ 60375 h 448500"/>
                  <a:gd name="T12" fmla="*/ 138000 w 215625"/>
                  <a:gd name="T13" fmla="*/ 0 h 448500"/>
                  <a:gd name="T14" fmla="*/ 0 60000 65536"/>
                  <a:gd name="T15" fmla="*/ 0 60000 65536"/>
                  <a:gd name="T16" fmla="*/ 0 60000 65536"/>
                  <a:gd name="T17" fmla="*/ 0 60000 65536"/>
                  <a:gd name="T18" fmla="*/ 0 60000 65536"/>
                  <a:gd name="T19" fmla="*/ 0 60000 65536"/>
                  <a:gd name="T20" fmla="*/ 0 60000 65536"/>
                  <a:gd name="T21" fmla="*/ 0 w 215625"/>
                  <a:gd name="T22" fmla="*/ 0 h 448500"/>
                  <a:gd name="T23" fmla="*/ 215625 w 215625"/>
                  <a:gd name="T24" fmla="*/ 448500 h 448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625" h="448500">
                    <a:moveTo>
                      <a:pt x="138000" y="0"/>
                    </a:moveTo>
                    <a:cubicBezTo>
                      <a:pt x="87975" y="0"/>
                      <a:pt x="0" y="73313"/>
                      <a:pt x="0" y="129375"/>
                    </a:cubicBezTo>
                    <a:cubicBezTo>
                      <a:pt x="0" y="208725"/>
                      <a:pt x="34500" y="216487"/>
                      <a:pt x="34500" y="276000"/>
                    </a:cubicBezTo>
                    <a:cubicBezTo>
                      <a:pt x="34500" y="335513"/>
                      <a:pt x="863" y="448500"/>
                      <a:pt x="112125" y="448500"/>
                    </a:cubicBezTo>
                    <a:cubicBezTo>
                      <a:pt x="239775" y="448500"/>
                      <a:pt x="163875" y="294975"/>
                      <a:pt x="163875" y="258750"/>
                    </a:cubicBezTo>
                    <a:cubicBezTo>
                      <a:pt x="163875" y="162150"/>
                      <a:pt x="215625" y="133688"/>
                      <a:pt x="215625" y="60375"/>
                    </a:cubicBezTo>
                    <a:cubicBezTo>
                      <a:pt x="215625" y="12075"/>
                      <a:pt x="188025" y="0"/>
                      <a:pt x="13800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59422" name="Grupo 25">
              <a:extLst>
                <a:ext uri="{FF2B5EF4-FFF2-40B4-BE49-F238E27FC236}">
                  <a16:creationId xmlns:a16="http://schemas.microsoft.com/office/drawing/2014/main" id="{E566A15D-1A17-DE4F-A0C0-FD37F6D68CD7}"/>
                </a:ext>
              </a:extLst>
            </p:cNvPr>
            <p:cNvGrpSpPr>
              <a:grpSpLocks/>
            </p:cNvGrpSpPr>
            <p:nvPr/>
          </p:nvGrpSpPr>
          <p:grpSpPr bwMode="auto">
            <a:xfrm rot="1338320">
              <a:off x="7443055" y="4467580"/>
              <a:ext cx="207819" cy="500305"/>
              <a:chOff x="1723092" y="3368910"/>
              <a:chExt cx="232875" cy="560625"/>
            </a:xfrm>
          </p:grpSpPr>
          <p:sp>
            <p:nvSpPr>
              <p:cNvPr id="59451" name="Marcador de contenido 2" descr="Huellas con relleno sólido">
                <a:extLst>
                  <a:ext uri="{FF2B5EF4-FFF2-40B4-BE49-F238E27FC236}">
                    <a16:creationId xmlns:a16="http://schemas.microsoft.com/office/drawing/2014/main" id="{6842F77A-FB01-47B7-D7CF-D55749A0384A}"/>
                  </a:ext>
                </a:extLst>
              </p:cNvPr>
              <p:cNvSpPr>
                <a:spLocks/>
              </p:cNvSpPr>
              <p:nvPr/>
            </p:nvSpPr>
            <p:spPr bwMode="auto">
              <a:xfrm>
                <a:off x="1723092" y="3368910"/>
                <a:ext cx="77625" cy="86250"/>
              </a:xfrm>
              <a:custGeom>
                <a:avLst/>
                <a:gdLst>
                  <a:gd name="T0" fmla="*/ 77625 w 77625"/>
                  <a:gd name="T1" fmla="*/ 43125 h 86250"/>
                  <a:gd name="T2" fmla="*/ 38813 w 77625"/>
                  <a:gd name="T3" fmla="*/ 86250 h 86250"/>
                  <a:gd name="T4" fmla="*/ 0 w 77625"/>
                  <a:gd name="T5" fmla="*/ 43125 h 86250"/>
                  <a:gd name="T6" fmla="*/ 38813 w 77625"/>
                  <a:gd name="T7" fmla="*/ 0 h 86250"/>
                  <a:gd name="T8" fmla="*/ 77625 w 77625"/>
                  <a:gd name="T9" fmla="*/ 43125 h 86250"/>
                  <a:gd name="T10" fmla="*/ 0 60000 65536"/>
                  <a:gd name="T11" fmla="*/ 0 60000 65536"/>
                  <a:gd name="T12" fmla="*/ 0 60000 65536"/>
                  <a:gd name="T13" fmla="*/ 0 60000 65536"/>
                  <a:gd name="T14" fmla="*/ 0 60000 65536"/>
                  <a:gd name="T15" fmla="*/ 0 w 77625"/>
                  <a:gd name="T16" fmla="*/ 0 h 86250"/>
                  <a:gd name="T17" fmla="*/ 77625 w 77625"/>
                  <a:gd name="T18" fmla="*/ 86250 h 86250"/>
                </a:gdLst>
                <a:ahLst/>
                <a:cxnLst>
                  <a:cxn ang="T10">
                    <a:pos x="T0" y="T1"/>
                  </a:cxn>
                  <a:cxn ang="T11">
                    <a:pos x="T2" y="T3"/>
                  </a:cxn>
                  <a:cxn ang="T12">
                    <a:pos x="T4" y="T5"/>
                  </a:cxn>
                  <a:cxn ang="T13">
                    <a:pos x="T6" y="T7"/>
                  </a:cxn>
                  <a:cxn ang="T14">
                    <a:pos x="T8" y="T9"/>
                  </a:cxn>
                </a:cxnLst>
                <a:rect l="T15" t="T16" r="T17" b="T18"/>
                <a:pathLst>
                  <a:path w="77625" h="86250">
                    <a:moveTo>
                      <a:pt x="77625" y="43125"/>
                    </a:moveTo>
                    <a:cubicBezTo>
                      <a:pt x="77625" y="66942"/>
                      <a:pt x="60248" y="86250"/>
                      <a:pt x="38813" y="86250"/>
                    </a:cubicBezTo>
                    <a:cubicBezTo>
                      <a:pt x="17377" y="86250"/>
                      <a:pt x="0" y="66942"/>
                      <a:pt x="0" y="43125"/>
                    </a:cubicBezTo>
                    <a:cubicBezTo>
                      <a:pt x="0" y="19308"/>
                      <a:pt x="17377" y="0"/>
                      <a:pt x="38813" y="0"/>
                    </a:cubicBezTo>
                    <a:cubicBezTo>
                      <a:pt x="60248" y="0"/>
                      <a:pt x="77625" y="19308"/>
                      <a:pt x="77625" y="4312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52" name="Marcador de contenido 2" descr="Huellas con relleno sólido">
                <a:extLst>
                  <a:ext uri="{FF2B5EF4-FFF2-40B4-BE49-F238E27FC236}">
                    <a16:creationId xmlns:a16="http://schemas.microsoft.com/office/drawing/2014/main" id="{1233ACCE-8C3E-7496-B14D-1F2157E1823B}"/>
                  </a:ext>
                </a:extLst>
              </p:cNvPr>
              <p:cNvSpPr>
                <a:spLocks/>
              </p:cNvSpPr>
              <p:nvPr/>
            </p:nvSpPr>
            <p:spPr bwMode="auto">
              <a:xfrm>
                <a:off x="1817967" y="3403410"/>
                <a:ext cx="43125" cy="51750"/>
              </a:xfrm>
              <a:custGeom>
                <a:avLst/>
                <a:gdLst>
                  <a:gd name="T0" fmla="*/ 43125 w 43125"/>
                  <a:gd name="T1" fmla="*/ 25875 h 51750"/>
                  <a:gd name="T2" fmla="*/ 21563 w 43125"/>
                  <a:gd name="T3" fmla="*/ 51750 h 51750"/>
                  <a:gd name="T4" fmla="*/ 0 w 43125"/>
                  <a:gd name="T5" fmla="*/ 25875 h 51750"/>
                  <a:gd name="T6" fmla="*/ 21563 w 43125"/>
                  <a:gd name="T7" fmla="*/ 0 h 51750"/>
                  <a:gd name="T8" fmla="*/ 43125 w 43125"/>
                  <a:gd name="T9" fmla="*/ 25875 h 51750"/>
                  <a:gd name="T10" fmla="*/ 0 60000 65536"/>
                  <a:gd name="T11" fmla="*/ 0 60000 65536"/>
                  <a:gd name="T12" fmla="*/ 0 60000 65536"/>
                  <a:gd name="T13" fmla="*/ 0 60000 65536"/>
                  <a:gd name="T14" fmla="*/ 0 60000 65536"/>
                  <a:gd name="T15" fmla="*/ 0 w 43125"/>
                  <a:gd name="T16" fmla="*/ 0 h 51750"/>
                  <a:gd name="T17" fmla="*/ 43125 w 43125"/>
                  <a:gd name="T18" fmla="*/ 51750 h 51750"/>
                </a:gdLst>
                <a:ahLst/>
                <a:cxnLst>
                  <a:cxn ang="T10">
                    <a:pos x="T0" y="T1"/>
                  </a:cxn>
                  <a:cxn ang="T11">
                    <a:pos x="T2" y="T3"/>
                  </a:cxn>
                  <a:cxn ang="T12">
                    <a:pos x="T4" y="T5"/>
                  </a:cxn>
                  <a:cxn ang="T13">
                    <a:pos x="T6" y="T7"/>
                  </a:cxn>
                  <a:cxn ang="T14">
                    <a:pos x="T8" y="T9"/>
                  </a:cxn>
                </a:cxnLst>
                <a:rect l="T15" t="T16" r="T17" b="T18"/>
                <a:pathLst>
                  <a:path w="43125" h="51750">
                    <a:moveTo>
                      <a:pt x="43125" y="25875"/>
                    </a:moveTo>
                    <a:cubicBezTo>
                      <a:pt x="43125" y="40165"/>
                      <a:pt x="33471" y="51750"/>
                      <a:pt x="21563" y="51750"/>
                    </a:cubicBezTo>
                    <a:cubicBezTo>
                      <a:pt x="9654" y="51750"/>
                      <a:pt x="0" y="40165"/>
                      <a:pt x="0" y="25875"/>
                    </a:cubicBezTo>
                    <a:cubicBezTo>
                      <a:pt x="0" y="11585"/>
                      <a:pt x="9654" y="0"/>
                      <a:pt x="21563" y="0"/>
                    </a:cubicBezTo>
                    <a:cubicBezTo>
                      <a:pt x="33471" y="0"/>
                      <a:pt x="43125" y="11585"/>
                      <a:pt x="43125" y="2587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53" name="Marcador de contenido 2" descr="Huellas con relleno sólido">
                <a:extLst>
                  <a:ext uri="{FF2B5EF4-FFF2-40B4-BE49-F238E27FC236}">
                    <a16:creationId xmlns:a16="http://schemas.microsoft.com/office/drawing/2014/main" id="{FD4CE326-44B1-3A0A-F55F-EE807E97CDB2}"/>
                  </a:ext>
                </a:extLst>
              </p:cNvPr>
              <p:cNvSpPr>
                <a:spLocks/>
              </p:cNvSpPr>
              <p:nvPr/>
            </p:nvSpPr>
            <p:spPr bwMode="auto">
              <a:xfrm>
                <a:off x="1869717" y="3437910"/>
                <a:ext cx="34500" cy="43125"/>
              </a:xfrm>
              <a:custGeom>
                <a:avLst/>
                <a:gdLst>
                  <a:gd name="T0" fmla="*/ 34500 w 34500"/>
                  <a:gd name="T1" fmla="*/ 21563 h 43125"/>
                  <a:gd name="T2" fmla="*/ 17250 w 34500"/>
                  <a:gd name="T3" fmla="*/ 43125 h 43125"/>
                  <a:gd name="T4" fmla="*/ 0 w 34500"/>
                  <a:gd name="T5" fmla="*/ 21563 h 43125"/>
                  <a:gd name="T6" fmla="*/ 17250 w 34500"/>
                  <a:gd name="T7" fmla="*/ 0 h 43125"/>
                  <a:gd name="T8" fmla="*/ 34500 w 34500"/>
                  <a:gd name="T9" fmla="*/ 21563 h 43125"/>
                  <a:gd name="T10" fmla="*/ 0 60000 65536"/>
                  <a:gd name="T11" fmla="*/ 0 60000 65536"/>
                  <a:gd name="T12" fmla="*/ 0 60000 65536"/>
                  <a:gd name="T13" fmla="*/ 0 60000 65536"/>
                  <a:gd name="T14" fmla="*/ 0 60000 65536"/>
                  <a:gd name="T15" fmla="*/ 0 w 34500"/>
                  <a:gd name="T16" fmla="*/ 0 h 43125"/>
                  <a:gd name="T17" fmla="*/ 34500 w 34500"/>
                  <a:gd name="T18" fmla="*/ 43125 h 43125"/>
                </a:gdLst>
                <a:ahLst/>
                <a:cxnLst>
                  <a:cxn ang="T10">
                    <a:pos x="T0" y="T1"/>
                  </a:cxn>
                  <a:cxn ang="T11">
                    <a:pos x="T2" y="T3"/>
                  </a:cxn>
                  <a:cxn ang="T12">
                    <a:pos x="T4" y="T5"/>
                  </a:cxn>
                  <a:cxn ang="T13">
                    <a:pos x="T6" y="T7"/>
                  </a:cxn>
                  <a:cxn ang="T14">
                    <a:pos x="T8" y="T9"/>
                  </a:cxn>
                </a:cxnLst>
                <a:rect l="T15" t="T16" r="T17" b="T18"/>
                <a:pathLst>
                  <a:path w="34500" h="43125">
                    <a:moveTo>
                      <a:pt x="34500" y="21563"/>
                    </a:moveTo>
                    <a:cubicBezTo>
                      <a:pt x="34500" y="33471"/>
                      <a:pt x="26777" y="43125"/>
                      <a:pt x="17250" y="43125"/>
                    </a:cubicBezTo>
                    <a:cubicBezTo>
                      <a:pt x="7723" y="43125"/>
                      <a:pt x="0" y="33471"/>
                      <a:pt x="0" y="21563"/>
                    </a:cubicBezTo>
                    <a:cubicBezTo>
                      <a:pt x="0" y="9654"/>
                      <a:pt x="7723" y="0"/>
                      <a:pt x="17250" y="0"/>
                    </a:cubicBezTo>
                    <a:cubicBezTo>
                      <a:pt x="26777" y="0"/>
                      <a:pt x="34500" y="9654"/>
                      <a:pt x="34500" y="2156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54" name="Marcador de contenido 2" descr="Huellas con relleno sólido">
                <a:extLst>
                  <a:ext uri="{FF2B5EF4-FFF2-40B4-BE49-F238E27FC236}">
                    <a16:creationId xmlns:a16="http://schemas.microsoft.com/office/drawing/2014/main" id="{E9066753-2025-1630-79D6-B02914228C27}"/>
                  </a:ext>
                </a:extLst>
              </p:cNvPr>
              <p:cNvSpPr>
                <a:spLocks/>
              </p:cNvSpPr>
              <p:nvPr/>
            </p:nvSpPr>
            <p:spPr bwMode="auto">
              <a:xfrm>
                <a:off x="1904217" y="3481035"/>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55" name="Marcador de contenido 2" descr="Huellas con relleno sólido">
                <a:extLst>
                  <a:ext uri="{FF2B5EF4-FFF2-40B4-BE49-F238E27FC236}">
                    <a16:creationId xmlns:a16="http://schemas.microsoft.com/office/drawing/2014/main" id="{F8EDD2A8-C776-CDD1-5CB9-C921EC94A770}"/>
                  </a:ext>
                </a:extLst>
              </p:cNvPr>
              <p:cNvSpPr>
                <a:spLocks/>
              </p:cNvSpPr>
              <p:nvPr/>
            </p:nvSpPr>
            <p:spPr bwMode="auto">
              <a:xfrm>
                <a:off x="1930092" y="3515535"/>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56" name="Marcador de contenido 2" descr="Huellas con relleno sólido">
                <a:extLst>
                  <a:ext uri="{FF2B5EF4-FFF2-40B4-BE49-F238E27FC236}">
                    <a16:creationId xmlns:a16="http://schemas.microsoft.com/office/drawing/2014/main" id="{565DE4E5-5880-7BC5-F560-EA6BC2A86834}"/>
                  </a:ext>
                </a:extLst>
              </p:cNvPr>
              <p:cNvSpPr>
                <a:spLocks/>
              </p:cNvSpPr>
              <p:nvPr/>
            </p:nvSpPr>
            <p:spPr bwMode="auto">
              <a:xfrm>
                <a:off x="1731717" y="3481035"/>
                <a:ext cx="215625" cy="448500"/>
              </a:xfrm>
              <a:custGeom>
                <a:avLst/>
                <a:gdLst>
                  <a:gd name="T0" fmla="*/ 77625 w 215625"/>
                  <a:gd name="T1" fmla="*/ 0 h 448500"/>
                  <a:gd name="T2" fmla="*/ 0 w 215625"/>
                  <a:gd name="T3" fmla="*/ 60375 h 448500"/>
                  <a:gd name="T4" fmla="*/ 51750 w 215625"/>
                  <a:gd name="T5" fmla="*/ 258750 h 448500"/>
                  <a:gd name="T6" fmla="*/ 103500 w 215625"/>
                  <a:gd name="T7" fmla="*/ 448500 h 448500"/>
                  <a:gd name="T8" fmla="*/ 181125 w 215625"/>
                  <a:gd name="T9" fmla="*/ 276000 h 448500"/>
                  <a:gd name="T10" fmla="*/ 215625 w 215625"/>
                  <a:gd name="T11" fmla="*/ 129375 h 448500"/>
                  <a:gd name="T12" fmla="*/ 77625 w 215625"/>
                  <a:gd name="T13" fmla="*/ 0 h 448500"/>
                  <a:gd name="T14" fmla="*/ 0 60000 65536"/>
                  <a:gd name="T15" fmla="*/ 0 60000 65536"/>
                  <a:gd name="T16" fmla="*/ 0 60000 65536"/>
                  <a:gd name="T17" fmla="*/ 0 60000 65536"/>
                  <a:gd name="T18" fmla="*/ 0 60000 65536"/>
                  <a:gd name="T19" fmla="*/ 0 60000 65536"/>
                  <a:gd name="T20" fmla="*/ 0 60000 65536"/>
                  <a:gd name="T21" fmla="*/ 0 w 215625"/>
                  <a:gd name="T22" fmla="*/ 0 h 448500"/>
                  <a:gd name="T23" fmla="*/ 215625 w 215625"/>
                  <a:gd name="T24" fmla="*/ 448500 h 448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625" h="448500">
                    <a:moveTo>
                      <a:pt x="77625" y="0"/>
                    </a:moveTo>
                    <a:cubicBezTo>
                      <a:pt x="27600" y="0"/>
                      <a:pt x="0" y="12075"/>
                      <a:pt x="0" y="60375"/>
                    </a:cubicBezTo>
                    <a:cubicBezTo>
                      <a:pt x="0" y="133688"/>
                      <a:pt x="51750" y="162150"/>
                      <a:pt x="51750" y="258750"/>
                    </a:cubicBezTo>
                    <a:cubicBezTo>
                      <a:pt x="51750" y="294975"/>
                      <a:pt x="-24150" y="448500"/>
                      <a:pt x="103500" y="448500"/>
                    </a:cubicBezTo>
                    <a:cubicBezTo>
                      <a:pt x="214763" y="448500"/>
                      <a:pt x="181125" y="335513"/>
                      <a:pt x="181125" y="276000"/>
                    </a:cubicBezTo>
                    <a:cubicBezTo>
                      <a:pt x="181125" y="216487"/>
                      <a:pt x="215625" y="208725"/>
                      <a:pt x="215625" y="129375"/>
                    </a:cubicBezTo>
                    <a:cubicBezTo>
                      <a:pt x="215625" y="73313"/>
                      <a:pt x="127650" y="0"/>
                      <a:pt x="7762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59423" name="Grupo 26">
              <a:extLst>
                <a:ext uri="{FF2B5EF4-FFF2-40B4-BE49-F238E27FC236}">
                  <a16:creationId xmlns:a16="http://schemas.microsoft.com/office/drawing/2014/main" id="{021998C2-5AC2-275C-2B1E-C15177627F07}"/>
                </a:ext>
              </a:extLst>
            </p:cNvPr>
            <p:cNvGrpSpPr>
              <a:grpSpLocks/>
            </p:cNvGrpSpPr>
            <p:nvPr/>
          </p:nvGrpSpPr>
          <p:grpSpPr bwMode="auto">
            <a:xfrm rot="841256">
              <a:off x="7210754" y="3929423"/>
              <a:ext cx="207819" cy="500305"/>
              <a:chOff x="1421217" y="3170535"/>
              <a:chExt cx="232875" cy="560625"/>
            </a:xfrm>
          </p:grpSpPr>
          <p:sp>
            <p:nvSpPr>
              <p:cNvPr id="59445" name="Marcador de contenido 2" descr="Huellas con relleno sólido">
                <a:extLst>
                  <a:ext uri="{FF2B5EF4-FFF2-40B4-BE49-F238E27FC236}">
                    <a16:creationId xmlns:a16="http://schemas.microsoft.com/office/drawing/2014/main" id="{FE667020-B32C-5031-ABE3-A5401F6890BE}"/>
                  </a:ext>
                </a:extLst>
              </p:cNvPr>
              <p:cNvSpPr>
                <a:spLocks/>
              </p:cNvSpPr>
              <p:nvPr/>
            </p:nvSpPr>
            <p:spPr bwMode="auto">
              <a:xfrm>
                <a:off x="1576467" y="3170535"/>
                <a:ext cx="77625" cy="86250"/>
              </a:xfrm>
              <a:custGeom>
                <a:avLst/>
                <a:gdLst>
                  <a:gd name="T0" fmla="*/ 77625 w 77625"/>
                  <a:gd name="T1" fmla="*/ 43125 h 86250"/>
                  <a:gd name="T2" fmla="*/ 38813 w 77625"/>
                  <a:gd name="T3" fmla="*/ 86250 h 86250"/>
                  <a:gd name="T4" fmla="*/ 0 w 77625"/>
                  <a:gd name="T5" fmla="*/ 43125 h 86250"/>
                  <a:gd name="T6" fmla="*/ 38813 w 77625"/>
                  <a:gd name="T7" fmla="*/ 0 h 86250"/>
                  <a:gd name="T8" fmla="*/ 77625 w 77625"/>
                  <a:gd name="T9" fmla="*/ 43125 h 86250"/>
                  <a:gd name="T10" fmla="*/ 0 60000 65536"/>
                  <a:gd name="T11" fmla="*/ 0 60000 65536"/>
                  <a:gd name="T12" fmla="*/ 0 60000 65536"/>
                  <a:gd name="T13" fmla="*/ 0 60000 65536"/>
                  <a:gd name="T14" fmla="*/ 0 60000 65536"/>
                  <a:gd name="T15" fmla="*/ 0 w 77625"/>
                  <a:gd name="T16" fmla="*/ 0 h 86250"/>
                  <a:gd name="T17" fmla="*/ 77625 w 77625"/>
                  <a:gd name="T18" fmla="*/ 86250 h 86250"/>
                </a:gdLst>
                <a:ahLst/>
                <a:cxnLst>
                  <a:cxn ang="T10">
                    <a:pos x="T0" y="T1"/>
                  </a:cxn>
                  <a:cxn ang="T11">
                    <a:pos x="T2" y="T3"/>
                  </a:cxn>
                  <a:cxn ang="T12">
                    <a:pos x="T4" y="T5"/>
                  </a:cxn>
                  <a:cxn ang="T13">
                    <a:pos x="T6" y="T7"/>
                  </a:cxn>
                  <a:cxn ang="T14">
                    <a:pos x="T8" y="T9"/>
                  </a:cxn>
                </a:cxnLst>
                <a:rect l="T15" t="T16" r="T17" b="T18"/>
                <a:pathLst>
                  <a:path w="77625" h="86250">
                    <a:moveTo>
                      <a:pt x="77625" y="43125"/>
                    </a:moveTo>
                    <a:cubicBezTo>
                      <a:pt x="77625" y="66942"/>
                      <a:pt x="60248" y="86250"/>
                      <a:pt x="38813" y="86250"/>
                    </a:cubicBezTo>
                    <a:cubicBezTo>
                      <a:pt x="17377" y="86250"/>
                      <a:pt x="0" y="66942"/>
                      <a:pt x="0" y="43125"/>
                    </a:cubicBezTo>
                    <a:cubicBezTo>
                      <a:pt x="0" y="19308"/>
                      <a:pt x="17377" y="0"/>
                      <a:pt x="38813" y="0"/>
                    </a:cubicBezTo>
                    <a:cubicBezTo>
                      <a:pt x="60248" y="0"/>
                      <a:pt x="77625" y="19308"/>
                      <a:pt x="77625" y="431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46" name="Marcador de contenido 2" descr="Huellas con relleno sólido">
                <a:extLst>
                  <a:ext uri="{FF2B5EF4-FFF2-40B4-BE49-F238E27FC236}">
                    <a16:creationId xmlns:a16="http://schemas.microsoft.com/office/drawing/2014/main" id="{EA4410C1-307E-2C21-25E4-E962D57B7A2F}"/>
                  </a:ext>
                </a:extLst>
              </p:cNvPr>
              <p:cNvSpPr>
                <a:spLocks/>
              </p:cNvSpPr>
              <p:nvPr/>
            </p:nvSpPr>
            <p:spPr bwMode="auto">
              <a:xfrm>
                <a:off x="1516092" y="3205035"/>
                <a:ext cx="43125" cy="51750"/>
              </a:xfrm>
              <a:custGeom>
                <a:avLst/>
                <a:gdLst>
                  <a:gd name="T0" fmla="*/ 43125 w 43125"/>
                  <a:gd name="T1" fmla="*/ 25875 h 51750"/>
                  <a:gd name="T2" fmla="*/ 21563 w 43125"/>
                  <a:gd name="T3" fmla="*/ 51750 h 51750"/>
                  <a:gd name="T4" fmla="*/ 0 w 43125"/>
                  <a:gd name="T5" fmla="*/ 25875 h 51750"/>
                  <a:gd name="T6" fmla="*/ 21563 w 43125"/>
                  <a:gd name="T7" fmla="*/ 0 h 51750"/>
                  <a:gd name="T8" fmla="*/ 43125 w 43125"/>
                  <a:gd name="T9" fmla="*/ 25875 h 51750"/>
                  <a:gd name="T10" fmla="*/ 0 60000 65536"/>
                  <a:gd name="T11" fmla="*/ 0 60000 65536"/>
                  <a:gd name="T12" fmla="*/ 0 60000 65536"/>
                  <a:gd name="T13" fmla="*/ 0 60000 65536"/>
                  <a:gd name="T14" fmla="*/ 0 60000 65536"/>
                  <a:gd name="T15" fmla="*/ 0 w 43125"/>
                  <a:gd name="T16" fmla="*/ 0 h 51750"/>
                  <a:gd name="T17" fmla="*/ 43125 w 43125"/>
                  <a:gd name="T18" fmla="*/ 51750 h 51750"/>
                </a:gdLst>
                <a:ahLst/>
                <a:cxnLst>
                  <a:cxn ang="T10">
                    <a:pos x="T0" y="T1"/>
                  </a:cxn>
                  <a:cxn ang="T11">
                    <a:pos x="T2" y="T3"/>
                  </a:cxn>
                  <a:cxn ang="T12">
                    <a:pos x="T4" y="T5"/>
                  </a:cxn>
                  <a:cxn ang="T13">
                    <a:pos x="T6" y="T7"/>
                  </a:cxn>
                  <a:cxn ang="T14">
                    <a:pos x="T8" y="T9"/>
                  </a:cxn>
                </a:cxnLst>
                <a:rect l="T15" t="T16" r="T17" b="T18"/>
                <a:pathLst>
                  <a:path w="43125" h="51750">
                    <a:moveTo>
                      <a:pt x="43125" y="25875"/>
                    </a:moveTo>
                    <a:cubicBezTo>
                      <a:pt x="43125" y="40165"/>
                      <a:pt x="33471" y="51750"/>
                      <a:pt x="21563" y="51750"/>
                    </a:cubicBezTo>
                    <a:cubicBezTo>
                      <a:pt x="9654" y="51750"/>
                      <a:pt x="0" y="40165"/>
                      <a:pt x="0" y="25875"/>
                    </a:cubicBezTo>
                    <a:cubicBezTo>
                      <a:pt x="0" y="11585"/>
                      <a:pt x="9654" y="0"/>
                      <a:pt x="21563" y="0"/>
                    </a:cubicBezTo>
                    <a:cubicBezTo>
                      <a:pt x="33471" y="0"/>
                      <a:pt x="43125" y="11585"/>
                      <a:pt x="43125" y="258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47" name="Marcador de contenido 2" descr="Huellas con relleno sólido">
                <a:extLst>
                  <a:ext uri="{FF2B5EF4-FFF2-40B4-BE49-F238E27FC236}">
                    <a16:creationId xmlns:a16="http://schemas.microsoft.com/office/drawing/2014/main" id="{B624FC45-6801-7326-93F9-6E845EDEA0E7}"/>
                  </a:ext>
                </a:extLst>
              </p:cNvPr>
              <p:cNvSpPr>
                <a:spLocks/>
              </p:cNvSpPr>
              <p:nvPr/>
            </p:nvSpPr>
            <p:spPr bwMode="auto">
              <a:xfrm>
                <a:off x="1472967" y="3239535"/>
                <a:ext cx="34500" cy="43125"/>
              </a:xfrm>
              <a:custGeom>
                <a:avLst/>
                <a:gdLst>
                  <a:gd name="T0" fmla="*/ 34500 w 34500"/>
                  <a:gd name="T1" fmla="*/ 21563 h 43125"/>
                  <a:gd name="T2" fmla="*/ 17250 w 34500"/>
                  <a:gd name="T3" fmla="*/ 43125 h 43125"/>
                  <a:gd name="T4" fmla="*/ 0 w 34500"/>
                  <a:gd name="T5" fmla="*/ 21563 h 43125"/>
                  <a:gd name="T6" fmla="*/ 17250 w 34500"/>
                  <a:gd name="T7" fmla="*/ 0 h 43125"/>
                  <a:gd name="T8" fmla="*/ 34500 w 34500"/>
                  <a:gd name="T9" fmla="*/ 21563 h 43125"/>
                  <a:gd name="T10" fmla="*/ 0 60000 65536"/>
                  <a:gd name="T11" fmla="*/ 0 60000 65536"/>
                  <a:gd name="T12" fmla="*/ 0 60000 65536"/>
                  <a:gd name="T13" fmla="*/ 0 60000 65536"/>
                  <a:gd name="T14" fmla="*/ 0 60000 65536"/>
                  <a:gd name="T15" fmla="*/ 0 w 34500"/>
                  <a:gd name="T16" fmla="*/ 0 h 43125"/>
                  <a:gd name="T17" fmla="*/ 34500 w 34500"/>
                  <a:gd name="T18" fmla="*/ 43125 h 43125"/>
                </a:gdLst>
                <a:ahLst/>
                <a:cxnLst>
                  <a:cxn ang="T10">
                    <a:pos x="T0" y="T1"/>
                  </a:cxn>
                  <a:cxn ang="T11">
                    <a:pos x="T2" y="T3"/>
                  </a:cxn>
                  <a:cxn ang="T12">
                    <a:pos x="T4" y="T5"/>
                  </a:cxn>
                  <a:cxn ang="T13">
                    <a:pos x="T6" y="T7"/>
                  </a:cxn>
                  <a:cxn ang="T14">
                    <a:pos x="T8" y="T9"/>
                  </a:cxn>
                </a:cxnLst>
                <a:rect l="T15" t="T16" r="T17" b="T18"/>
                <a:pathLst>
                  <a:path w="34500" h="43125">
                    <a:moveTo>
                      <a:pt x="34500" y="21563"/>
                    </a:moveTo>
                    <a:cubicBezTo>
                      <a:pt x="34500" y="33471"/>
                      <a:pt x="26777" y="43125"/>
                      <a:pt x="17250" y="43125"/>
                    </a:cubicBezTo>
                    <a:cubicBezTo>
                      <a:pt x="7723" y="43125"/>
                      <a:pt x="0" y="33471"/>
                      <a:pt x="0" y="21563"/>
                    </a:cubicBezTo>
                    <a:cubicBezTo>
                      <a:pt x="0" y="9654"/>
                      <a:pt x="7723" y="0"/>
                      <a:pt x="17250" y="0"/>
                    </a:cubicBezTo>
                    <a:cubicBezTo>
                      <a:pt x="26777" y="0"/>
                      <a:pt x="34500" y="9654"/>
                      <a:pt x="34500" y="215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48" name="Marcador de contenido 2" descr="Huellas con relleno sólido">
                <a:extLst>
                  <a:ext uri="{FF2B5EF4-FFF2-40B4-BE49-F238E27FC236}">
                    <a16:creationId xmlns:a16="http://schemas.microsoft.com/office/drawing/2014/main" id="{5A0BE8ED-9605-EA38-BA80-CB1679CB5379}"/>
                  </a:ext>
                </a:extLst>
              </p:cNvPr>
              <p:cNvSpPr>
                <a:spLocks/>
              </p:cNvSpPr>
              <p:nvPr/>
            </p:nvSpPr>
            <p:spPr bwMode="auto">
              <a:xfrm>
                <a:off x="1447092" y="3282660"/>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49" name="Marcador de contenido 2" descr="Huellas con relleno sólido">
                <a:extLst>
                  <a:ext uri="{FF2B5EF4-FFF2-40B4-BE49-F238E27FC236}">
                    <a16:creationId xmlns:a16="http://schemas.microsoft.com/office/drawing/2014/main" id="{70566FB8-0421-BFBC-2858-23F921869D5D}"/>
                  </a:ext>
                </a:extLst>
              </p:cNvPr>
              <p:cNvSpPr>
                <a:spLocks/>
              </p:cNvSpPr>
              <p:nvPr/>
            </p:nvSpPr>
            <p:spPr bwMode="auto">
              <a:xfrm>
                <a:off x="1421217" y="3317160"/>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50" name="Marcador de contenido 2" descr="Huellas con relleno sólido">
                <a:extLst>
                  <a:ext uri="{FF2B5EF4-FFF2-40B4-BE49-F238E27FC236}">
                    <a16:creationId xmlns:a16="http://schemas.microsoft.com/office/drawing/2014/main" id="{E132FC4F-4E40-E126-FC35-4ECE4B770519}"/>
                  </a:ext>
                </a:extLst>
              </p:cNvPr>
              <p:cNvSpPr>
                <a:spLocks/>
              </p:cNvSpPr>
              <p:nvPr/>
            </p:nvSpPr>
            <p:spPr bwMode="auto">
              <a:xfrm>
                <a:off x="1429842" y="3282660"/>
                <a:ext cx="215625" cy="448500"/>
              </a:xfrm>
              <a:custGeom>
                <a:avLst/>
                <a:gdLst>
                  <a:gd name="T0" fmla="*/ 138000 w 215625"/>
                  <a:gd name="T1" fmla="*/ 0 h 448500"/>
                  <a:gd name="T2" fmla="*/ 0 w 215625"/>
                  <a:gd name="T3" fmla="*/ 129375 h 448500"/>
                  <a:gd name="T4" fmla="*/ 34500 w 215625"/>
                  <a:gd name="T5" fmla="*/ 276000 h 448500"/>
                  <a:gd name="T6" fmla="*/ 112125 w 215625"/>
                  <a:gd name="T7" fmla="*/ 448500 h 448500"/>
                  <a:gd name="T8" fmla="*/ 163875 w 215625"/>
                  <a:gd name="T9" fmla="*/ 258750 h 448500"/>
                  <a:gd name="T10" fmla="*/ 215625 w 215625"/>
                  <a:gd name="T11" fmla="*/ 60375 h 448500"/>
                  <a:gd name="T12" fmla="*/ 138000 w 215625"/>
                  <a:gd name="T13" fmla="*/ 0 h 448500"/>
                  <a:gd name="T14" fmla="*/ 0 60000 65536"/>
                  <a:gd name="T15" fmla="*/ 0 60000 65536"/>
                  <a:gd name="T16" fmla="*/ 0 60000 65536"/>
                  <a:gd name="T17" fmla="*/ 0 60000 65536"/>
                  <a:gd name="T18" fmla="*/ 0 60000 65536"/>
                  <a:gd name="T19" fmla="*/ 0 60000 65536"/>
                  <a:gd name="T20" fmla="*/ 0 60000 65536"/>
                  <a:gd name="T21" fmla="*/ 0 w 215625"/>
                  <a:gd name="T22" fmla="*/ 0 h 448500"/>
                  <a:gd name="T23" fmla="*/ 215625 w 215625"/>
                  <a:gd name="T24" fmla="*/ 448500 h 448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625" h="448500">
                    <a:moveTo>
                      <a:pt x="138000" y="0"/>
                    </a:moveTo>
                    <a:cubicBezTo>
                      <a:pt x="87975" y="0"/>
                      <a:pt x="0" y="73313"/>
                      <a:pt x="0" y="129375"/>
                    </a:cubicBezTo>
                    <a:cubicBezTo>
                      <a:pt x="0" y="208725"/>
                      <a:pt x="34500" y="216487"/>
                      <a:pt x="34500" y="276000"/>
                    </a:cubicBezTo>
                    <a:cubicBezTo>
                      <a:pt x="34500" y="335513"/>
                      <a:pt x="863" y="448500"/>
                      <a:pt x="112125" y="448500"/>
                    </a:cubicBezTo>
                    <a:cubicBezTo>
                      <a:pt x="239775" y="448500"/>
                      <a:pt x="163875" y="294975"/>
                      <a:pt x="163875" y="258750"/>
                    </a:cubicBezTo>
                    <a:cubicBezTo>
                      <a:pt x="163875" y="162150"/>
                      <a:pt x="215625" y="133688"/>
                      <a:pt x="215625" y="60375"/>
                    </a:cubicBezTo>
                    <a:cubicBezTo>
                      <a:pt x="215625" y="12075"/>
                      <a:pt x="188025" y="0"/>
                      <a:pt x="13800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59424" name="Grupo 27">
              <a:extLst>
                <a:ext uri="{FF2B5EF4-FFF2-40B4-BE49-F238E27FC236}">
                  <a16:creationId xmlns:a16="http://schemas.microsoft.com/office/drawing/2014/main" id="{5147121D-7FA8-7DBA-9B3E-F0D91157F6E8}"/>
                </a:ext>
              </a:extLst>
            </p:cNvPr>
            <p:cNvGrpSpPr>
              <a:grpSpLocks/>
            </p:cNvGrpSpPr>
            <p:nvPr/>
          </p:nvGrpSpPr>
          <p:grpSpPr bwMode="auto">
            <a:xfrm rot="844539">
              <a:off x="7745431" y="3621465"/>
              <a:ext cx="207819" cy="500305"/>
              <a:chOff x="1723092" y="3368910"/>
              <a:chExt cx="232875" cy="560625"/>
            </a:xfrm>
          </p:grpSpPr>
          <p:sp>
            <p:nvSpPr>
              <p:cNvPr id="59439" name="Marcador de contenido 2" descr="Huellas con relleno sólido">
                <a:extLst>
                  <a:ext uri="{FF2B5EF4-FFF2-40B4-BE49-F238E27FC236}">
                    <a16:creationId xmlns:a16="http://schemas.microsoft.com/office/drawing/2014/main" id="{24A146ED-794B-3487-7D42-37FD1ADF464F}"/>
                  </a:ext>
                </a:extLst>
              </p:cNvPr>
              <p:cNvSpPr>
                <a:spLocks/>
              </p:cNvSpPr>
              <p:nvPr/>
            </p:nvSpPr>
            <p:spPr bwMode="auto">
              <a:xfrm>
                <a:off x="1723092" y="3368910"/>
                <a:ext cx="77625" cy="86250"/>
              </a:xfrm>
              <a:custGeom>
                <a:avLst/>
                <a:gdLst>
                  <a:gd name="T0" fmla="*/ 77625 w 77625"/>
                  <a:gd name="T1" fmla="*/ 43125 h 86250"/>
                  <a:gd name="T2" fmla="*/ 38813 w 77625"/>
                  <a:gd name="T3" fmla="*/ 86250 h 86250"/>
                  <a:gd name="T4" fmla="*/ 0 w 77625"/>
                  <a:gd name="T5" fmla="*/ 43125 h 86250"/>
                  <a:gd name="T6" fmla="*/ 38813 w 77625"/>
                  <a:gd name="T7" fmla="*/ 0 h 86250"/>
                  <a:gd name="T8" fmla="*/ 77625 w 77625"/>
                  <a:gd name="T9" fmla="*/ 43125 h 86250"/>
                  <a:gd name="T10" fmla="*/ 0 60000 65536"/>
                  <a:gd name="T11" fmla="*/ 0 60000 65536"/>
                  <a:gd name="T12" fmla="*/ 0 60000 65536"/>
                  <a:gd name="T13" fmla="*/ 0 60000 65536"/>
                  <a:gd name="T14" fmla="*/ 0 60000 65536"/>
                  <a:gd name="T15" fmla="*/ 0 w 77625"/>
                  <a:gd name="T16" fmla="*/ 0 h 86250"/>
                  <a:gd name="T17" fmla="*/ 77625 w 77625"/>
                  <a:gd name="T18" fmla="*/ 86250 h 86250"/>
                </a:gdLst>
                <a:ahLst/>
                <a:cxnLst>
                  <a:cxn ang="T10">
                    <a:pos x="T0" y="T1"/>
                  </a:cxn>
                  <a:cxn ang="T11">
                    <a:pos x="T2" y="T3"/>
                  </a:cxn>
                  <a:cxn ang="T12">
                    <a:pos x="T4" y="T5"/>
                  </a:cxn>
                  <a:cxn ang="T13">
                    <a:pos x="T6" y="T7"/>
                  </a:cxn>
                  <a:cxn ang="T14">
                    <a:pos x="T8" y="T9"/>
                  </a:cxn>
                </a:cxnLst>
                <a:rect l="T15" t="T16" r="T17" b="T18"/>
                <a:pathLst>
                  <a:path w="77625" h="86250">
                    <a:moveTo>
                      <a:pt x="77625" y="43125"/>
                    </a:moveTo>
                    <a:cubicBezTo>
                      <a:pt x="77625" y="66942"/>
                      <a:pt x="60248" y="86250"/>
                      <a:pt x="38813" y="86250"/>
                    </a:cubicBezTo>
                    <a:cubicBezTo>
                      <a:pt x="17377" y="86250"/>
                      <a:pt x="0" y="66942"/>
                      <a:pt x="0" y="43125"/>
                    </a:cubicBezTo>
                    <a:cubicBezTo>
                      <a:pt x="0" y="19308"/>
                      <a:pt x="17377" y="0"/>
                      <a:pt x="38813" y="0"/>
                    </a:cubicBezTo>
                    <a:cubicBezTo>
                      <a:pt x="60248" y="0"/>
                      <a:pt x="77625" y="19308"/>
                      <a:pt x="77625" y="4312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40" name="Marcador de contenido 2" descr="Huellas con relleno sólido">
                <a:extLst>
                  <a:ext uri="{FF2B5EF4-FFF2-40B4-BE49-F238E27FC236}">
                    <a16:creationId xmlns:a16="http://schemas.microsoft.com/office/drawing/2014/main" id="{11FB7FBF-2C52-32F5-15E0-F5EC208E9B66}"/>
                  </a:ext>
                </a:extLst>
              </p:cNvPr>
              <p:cNvSpPr>
                <a:spLocks/>
              </p:cNvSpPr>
              <p:nvPr/>
            </p:nvSpPr>
            <p:spPr bwMode="auto">
              <a:xfrm>
                <a:off x="1817967" y="3403410"/>
                <a:ext cx="43125" cy="51750"/>
              </a:xfrm>
              <a:custGeom>
                <a:avLst/>
                <a:gdLst>
                  <a:gd name="T0" fmla="*/ 43125 w 43125"/>
                  <a:gd name="T1" fmla="*/ 25875 h 51750"/>
                  <a:gd name="T2" fmla="*/ 21563 w 43125"/>
                  <a:gd name="T3" fmla="*/ 51750 h 51750"/>
                  <a:gd name="T4" fmla="*/ 0 w 43125"/>
                  <a:gd name="T5" fmla="*/ 25875 h 51750"/>
                  <a:gd name="T6" fmla="*/ 21563 w 43125"/>
                  <a:gd name="T7" fmla="*/ 0 h 51750"/>
                  <a:gd name="T8" fmla="*/ 43125 w 43125"/>
                  <a:gd name="T9" fmla="*/ 25875 h 51750"/>
                  <a:gd name="T10" fmla="*/ 0 60000 65536"/>
                  <a:gd name="T11" fmla="*/ 0 60000 65536"/>
                  <a:gd name="T12" fmla="*/ 0 60000 65536"/>
                  <a:gd name="T13" fmla="*/ 0 60000 65536"/>
                  <a:gd name="T14" fmla="*/ 0 60000 65536"/>
                  <a:gd name="T15" fmla="*/ 0 w 43125"/>
                  <a:gd name="T16" fmla="*/ 0 h 51750"/>
                  <a:gd name="T17" fmla="*/ 43125 w 43125"/>
                  <a:gd name="T18" fmla="*/ 51750 h 51750"/>
                </a:gdLst>
                <a:ahLst/>
                <a:cxnLst>
                  <a:cxn ang="T10">
                    <a:pos x="T0" y="T1"/>
                  </a:cxn>
                  <a:cxn ang="T11">
                    <a:pos x="T2" y="T3"/>
                  </a:cxn>
                  <a:cxn ang="T12">
                    <a:pos x="T4" y="T5"/>
                  </a:cxn>
                  <a:cxn ang="T13">
                    <a:pos x="T6" y="T7"/>
                  </a:cxn>
                  <a:cxn ang="T14">
                    <a:pos x="T8" y="T9"/>
                  </a:cxn>
                </a:cxnLst>
                <a:rect l="T15" t="T16" r="T17" b="T18"/>
                <a:pathLst>
                  <a:path w="43125" h="51750">
                    <a:moveTo>
                      <a:pt x="43125" y="25875"/>
                    </a:moveTo>
                    <a:cubicBezTo>
                      <a:pt x="43125" y="40165"/>
                      <a:pt x="33471" y="51750"/>
                      <a:pt x="21563" y="51750"/>
                    </a:cubicBezTo>
                    <a:cubicBezTo>
                      <a:pt x="9654" y="51750"/>
                      <a:pt x="0" y="40165"/>
                      <a:pt x="0" y="25875"/>
                    </a:cubicBezTo>
                    <a:cubicBezTo>
                      <a:pt x="0" y="11585"/>
                      <a:pt x="9654" y="0"/>
                      <a:pt x="21563" y="0"/>
                    </a:cubicBezTo>
                    <a:cubicBezTo>
                      <a:pt x="33471" y="0"/>
                      <a:pt x="43125" y="11585"/>
                      <a:pt x="43125" y="2587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41" name="Marcador de contenido 2" descr="Huellas con relleno sólido">
                <a:extLst>
                  <a:ext uri="{FF2B5EF4-FFF2-40B4-BE49-F238E27FC236}">
                    <a16:creationId xmlns:a16="http://schemas.microsoft.com/office/drawing/2014/main" id="{3B09A803-0BC7-62BA-FF6A-740476DC9956}"/>
                  </a:ext>
                </a:extLst>
              </p:cNvPr>
              <p:cNvSpPr>
                <a:spLocks/>
              </p:cNvSpPr>
              <p:nvPr/>
            </p:nvSpPr>
            <p:spPr bwMode="auto">
              <a:xfrm>
                <a:off x="1869717" y="3437910"/>
                <a:ext cx="34500" cy="43125"/>
              </a:xfrm>
              <a:custGeom>
                <a:avLst/>
                <a:gdLst>
                  <a:gd name="T0" fmla="*/ 34500 w 34500"/>
                  <a:gd name="T1" fmla="*/ 21563 h 43125"/>
                  <a:gd name="T2" fmla="*/ 17250 w 34500"/>
                  <a:gd name="T3" fmla="*/ 43125 h 43125"/>
                  <a:gd name="T4" fmla="*/ 0 w 34500"/>
                  <a:gd name="T5" fmla="*/ 21563 h 43125"/>
                  <a:gd name="T6" fmla="*/ 17250 w 34500"/>
                  <a:gd name="T7" fmla="*/ 0 h 43125"/>
                  <a:gd name="T8" fmla="*/ 34500 w 34500"/>
                  <a:gd name="T9" fmla="*/ 21563 h 43125"/>
                  <a:gd name="T10" fmla="*/ 0 60000 65536"/>
                  <a:gd name="T11" fmla="*/ 0 60000 65536"/>
                  <a:gd name="T12" fmla="*/ 0 60000 65536"/>
                  <a:gd name="T13" fmla="*/ 0 60000 65536"/>
                  <a:gd name="T14" fmla="*/ 0 60000 65536"/>
                  <a:gd name="T15" fmla="*/ 0 w 34500"/>
                  <a:gd name="T16" fmla="*/ 0 h 43125"/>
                  <a:gd name="T17" fmla="*/ 34500 w 34500"/>
                  <a:gd name="T18" fmla="*/ 43125 h 43125"/>
                </a:gdLst>
                <a:ahLst/>
                <a:cxnLst>
                  <a:cxn ang="T10">
                    <a:pos x="T0" y="T1"/>
                  </a:cxn>
                  <a:cxn ang="T11">
                    <a:pos x="T2" y="T3"/>
                  </a:cxn>
                  <a:cxn ang="T12">
                    <a:pos x="T4" y="T5"/>
                  </a:cxn>
                  <a:cxn ang="T13">
                    <a:pos x="T6" y="T7"/>
                  </a:cxn>
                  <a:cxn ang="T14">
                    <a:pos x="T8" y="T9"/>
                  </a:cxn>
                </a:cxnLst>
                <a:rect l="T15" t="T16" r="T17" b="T18"/>
                <a:pathLst>
                  <a:path w="34500" h="43125">
                    <a:moveTo>
                      <a:pt x="34500" y="21563"/>
                    </a:moveTo>
                    <a:cubicBezTo>
                      <a:pt x="34500" y="33471"/>
                      <a:pt x="26777" y="43125"/>
                      <a:pt x="17250" y="43125"/>
                    </a:cubicBezTo>
                    <a:cubicBezTo>
                      <a:pt x="7723" y="43125"/>
                      <a:pt x="0" y="33471"/>
                      <a:pt x="0" y="21563"/>
                    </a:cubicBezTo>
                    <a:cubicBezTo>
                      <a:pt x="0" y="9654"/>
                      <a:pt x="7723" y="0"/>
                      <a:pt x="17250" y="0"/>
                    </a:cubicBezTo>
                    <a:cubicBezTo>
                      <a:pt x="26777" y="0"/>
                      <a:pt x="34500" y="9654"/>
                      <a:pt x="34500" y="2156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42" name="Marcador de contenido 2" descr="Huellas con relleno sólido">
                <a:extLst>
                  <a:ext uri="{FF2B5EF4-FFF2-40B4-BE49-F238E27FC236}">
                    <a16:creationId xmlns:a16="http://schemas.microsoft.com/office/drawing/2014/main" id="{1CD7C02F-14D5-C9EF-ADF2-BEE1D05C6E1E}"/>
                  </a:ext>
                </a:extLst>
              </p:cNvPr>
              <p:cNvSpPr>
                <a:spLocks/>
              </p:cNvSpPr>
              <p:nvPr/>
            </p:nvSpPr>
            <p:spPr bwMode="auto">
              <a:xfrm>
                <a:off x="1904217" y="3481035"/>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43" name="Marcador de contenido 2" descr="Huellas con relleno sólido">
                <a:extLst>
                  <a:ext uri="{FF2B5EF4-FFF2-40B4-BE49-F238E27FC236}">
                    <a16:creationId xmlns:a16="http://schemas.microsoft.com/office/drawing/2014/main" id="{F3AA3457-1C08-FD8C-6294-459AE7552333}"/>
                  </a:ext>
                </a:extLst>
              </p:cNvPr>
              <p:cNvSpPr>
                <a:spLocks/>
              </p:cNvSpPr>
              <p:nvPr/>
            </p:nvSpPr>
            <p:spPr bwMode="auto">
              <a:xfrm>
                <a:off x="1930092" y="3515535"/>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44" name="Marcador de contenido 2" descr="Huellas con relleno sólido">
                <a:extLst>
                  <a:ext uri="{FF2B5EF4-FFF2-40B4-BE49-F238E27FC236}">
                    <a16:creationId xmlns:a16="http://schemas.microsoft.com/office/drawing/2014/main" id="{AF15C82B-BE00-53B4-D4AD-814239E0E520}"/>
                  </a:ext>
                </a:extLst>
              </p:cNvPr>
              <p:cNvSpPr>
                <a:spLocks/>
              </p:cNvSpPr>
              <p:nvPr/>
            </p:nvSpPr>
            <p:spPr bwMode="auto">
              <a:xfrm>
                <a:off x="1731717" y="3481035"/>
                <a:ext cx="215625" cy="448500"/>
              </a:xfrm>
              <a:custGeom>
                <a:avLst/>
                <a:gdLst>
                  <a:gd name="T0" fmla="*/ 77625 w 215625"/>
                  <a:gd name="T1" fmla="*/ 0 h 448500"/>
                  <a:gd name="T2" fmla="*/ 0 w 215625"/>
                  <a:gd name="T3" fmla="*/ 60375 h 448500"/>
                  <a:gd name="T4" fmla="*/ 51750 w 215625"/>
                  <a:gd name="T5" fmla="*/ 258750 h 448500"/>
                  <a:gd name="T6" fmla="*/ 103500 w 215625"/>
                  <a:gd name="T7" fmla="*/ 448500 h 448500"/>
                  <a:gd name="T8" fmla="*/ 181125 w 215625"/>
                  <a:gd name="T9" fmla="*/ 276000 h 448500"/>
                  <a:gd name="T10" fmla="*/ 215625 w 215625"/>
                  <a:gd name="T11" fmla="*/ 129375 h 448500"/>
                  <a:gd name="T12" fmla="*/ 77625 w 215625"/>
                  <a:gd name="T13" fmla="*/ 0 h 448500"/>
                  <a:gd name="T14" fmla="*/ 0 60000 65536"/>
                  <a:gd name="T15" fmla="*/ 0 60000 65536"/>
                  <a:gd name="T16" fmla="*/ 0 60000 65536"/>
                  <a:gd name="T17" fmla="*/ 0 60000 65536"/>
                  <a:gd name="T18" fmla="*/ 0 60000 65536"/>
                  <a:gd name="T19" fmla="*/ 0 60000 65536"/>
                  <a:gd name="T20" fmla="*/ 0 60000 65536"/>
                  <a:gd name="T21" fmla="*/ 0 w 215625"/>
                  <a:gd name="T22" fmla="*/ 0 h 448500"/>
                  <a:gd name="T23" fmla="*/ 215625 w 215625"/>
                  <a:gd name="T24" fmla="*/ 448500 h 448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625" h="448500">
                    <a:moveTo>
                      <a:pt x="77625" y="0"/>
                    </a:moveTo>
                    <a:cubicBezTo>
                      <a:pt x="27600" y="0"/>
                      <a:pt x="0" y="12075"/>
                      <a:pt x="0" y="60375"/>
                    </a:cubicBezTo>
                    <a:cubicBezTo>
                      <a:pt x="0" y="133688"/>
                      <a:pt x="51750" y="162150"/>
                      <a:pt x="51750" y="258750"/>
                    </a:cubicBezTo>
                    <a:cubicBezTo>
                      <a:pt x="51750" y="294975"/>
                      <a:pt x="-24150" y="448500"/>
                      <a:pt x="103500" y="448500"/>
                    </a:cubicBezTo>
                    <a:cubicBezTo>
                      <a:pt x="214763" y="448500"/>
                      <a:pt x="181125" y="335513"/>
                      <a:pt x="181125" y="276000"/>
                    </a:cubicBezTo>
                    <a:cubicBezTo>
                      <a:pt x="181125" y="216487"/>
                      <a:pt x="215625" y="208725"/>
                      <a:pt x="215625" y="129375"/>
                    </a:cubicBezTo>
                    <a:cubicBezTo>
                      <a:pt x="215625" y="73313"/>
                      <a:pt x="127650" y="0"/>
                      <a:pt x="7762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59425" name="Grupo 28">
              <a:extLst>
                <a:ext uri="{FF2B5EF4-FFF2-40B4-BE49-F238E27FC236}">
                  <a16:creationId xmlns:a16="http://schemas.microsoft.com/office/drawing/2014/main" id="{1FC01FB4-A8BA-B3E9-8B97-8DE608FC6CAA}"/>
                </a:ext>
              </a:extLst>
            </p:cNvPr>
            <p:cNvGrpSpPr>
              <a:grpSpLocks/>
            </p:cNvGrpSpPr>
            <p:nvPr/>
          </p:nvGrpSpPr>
          <p:grpSpPr bwMode="auto">
            <a:xfrm rot="427261">
              <a:off x="7332752" y="2990163"/>
              <a:ext cx="207819" cy="500305"/>
              <a:chOff x="1421217" y="3170535"/>
              <a:chExt cx="232875" cy="560625"/>
            </a:xfrm>
          </p:grpSpPr>
          <p:sp>
            <p:nvSpPr>
              <p:cNvPr id="59433" name="Marcador de contenido 2" descr="Huellas con relleno sólido">
                <a:extLst>
                  <a:ext uri="{FF2B5EF4-FFF2-40B4-BE49-F238E27FC236}">
                    <a16:creationId xmlns:a16="http://schemas.microsoft.com/office/drawing/2014/main" id="{216FCBB1-F05A-5D17-BFE4-09752EF3BA98}"/>
                  </a:ext>
                </a:extLst>
              </p:cNvPr>
              <p:cNvSpPr>
                <a:spLocks/>
              </p:cNvSpPr>
              <p:nvPr/>
            </p:nvSpPr>
            <p:spPr bwMode="auto">
              <a:xfrm>
                <a:off x="1576467" y="3170535"/>
                <a:ext cx="77625" cy="86250"/>
              </a:xfrm>
              <a:custGeom>
                <a:avLst/>
                <a:gdLst>
                  <a:gd name="T0" fmla="*/ 77625 w 77625"/>
                  <a:gd name="T1" fmla="*/ 43125 h 86250"/>
                  <a:gd name="T2" fmla="*/ 38813 w 77625"/>
                  <a:gd name="T3" fmla="*/ 86250 h 86250"/>
                  <a:gd name="T4" fmla="*/ 0 w 77625"/>
                  <a:gd name="T5" fmla="*/ 43125 h 86250"/>
                  <a:gd name="T6" fmla="*/ 38813 w 77625"/>
                  <a:gd name="T7" fmla="*/ 0 h 86250"/>
                  <a:gd name="T8" fmla="*/ 77625 w 77625"/>
                  <a:gd name="T9" fmla="*/ 43125 h 86250"/>
                  <a:gd name="T10" fmla="*/ 0 60000 65536"/>
                  <a:gd name="T11" fmla="*/ 0 60000 65536"/>
                  <a:gd name="T12" fmla="*/ 0 60000 65536"/>
                  <a:gd name="T13" fmla="*/ 0 60000 65536"/>
                  <a:gd name="T14" fmla="*/ 0 60000 65536"/>
                  <a:gd name="T15" fmla="*/ 0 w 77625"/>
                  <a:gd name="T16" fmla="*/ 0 h 86250"/>
                  <a:gd name="T17" fmla="*/ 77625 w 77625"/>
                  <a:gd name="T18" fmla="*/ 86250 h 86250"/>
                </a:gdLst>
                <a:ahLst/>
                <a:cxnLst>
                  <a:cxn ang="T10">
                    <a:pos x="T0" y="T1"/>
                  </a:cxn>
                  <a:cxn ang="T11">
                    <a:pos x="T2" y="T3"/>
                  </a:cxn>
                  <a:cxn ang="T12">
                    <a:pos x="T4" y="T5"/>
                  </a:cxn>
                  <a:cxn ang="T13">
                    <a:pos x="T6" y="T7"/>
                  </a:cxn>
                  <a:cxn ang="T14">
                    <a:pos x="T8" y="T9"/>
                  </a:cxn>
                </a:cxnLst>
                <a:rect l="T15" t="T16" r="T17" b="T18"/>
                <a:pathLst>
                  <a:path w="77625" h="86250">
                    <a:moveTo>
                      <a:pt x="77625" y="43125"/>
                    </a:moveTo>
                    <a:cubicBezTo>
                      <a:pt x="77625" y="66942"/>
                      <a:pt x="60248" y="86250"/>
                      <a:pt x="38813" y="86250"/>
                    </a:cubicBezTo>
                    <a:cubicBezTo>
                      <a:pt x="17377" y="86250"/>
                      <a:pt x="0" y="66942"/>
                      <a:pt x="0" y="43125"/>
                    </a:cubicBezTo>
                    <a:cubicBezTo>
                      <a:pt x="0" y="19308"/>
                      <a:pt x="17377" y="0"/>
                      <a:pt x="38813" y="0"/>
                    </a:cubicBezTo>
                    <a:cubicBezTo>
                      <a:pt x="60248" y="0"/>
                      <a:pt x="77625" y="19308"/>
                      <a:pt x="77625" y="431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34" name="Marcador de contenido 2" descr="Huellas con relleno sólido">
                <a:extLst>
                  <a:ext uri="{FF2B5EF4-FFF2-40B4-BE49-F238E27FC236}">
                    <a16:creationId xmlns:a16="http://schemas.microsoft.com/office/drawing/2014/main" id="{C7D0F12A-BF0C-95B7-AD33-9F2A362A327D}"/>
                  </a:ext>
                </a:extLst>
              </p:cNvPr>
              <p:cNvSpPr>
                <a:spLocks/>
              </p:cNvSpPr>
              <p:nvPr/>
            </p:nvSpPr>
            <p:spPr bwMode="auto">
              <a:xfrm>
                <a:off x="1516092" y="3205035"/>
                <a:ext cx="43125" cy="51750"/>
              </a:xfrm>
              <a:custGeom>
                <a:avLst/>
                <a:gdLst>
                  <a:gd name="T0" fmla="*/ 43125 w 43125"/>
                  <a:gd name="T1" fmla="*/ 25875 h 51750"/>
                  <a:gd name="T2" fmla="*/ 21563 w 43125"/>
                  <a:gd name="T3" fmla="*/ 51750 h 51750"/>
                  <a:gd name="T4" fmla="*/ 0 w 43125"/>
                  <a:gd name="T5" fmla="*/ 25875 h 51750"/>
                  <a:gd name="T6" fmla="*/ 21563 w 43125"/>
                  <a:gd name="T7" fmla="*/ 0 h 51750"/>
                  <a:gd name="T8" fmla="*/ 43125 w 43125"/>
                  <a:gd name="T9" fmla="*/ 25875 h 51750"/>
                  <a:gd name="T10" fmla="*/ 0 60000 65536"/>
                  <a:gd name="T11" fmla="*/ 0 60000 65536"/>
                  <a:gd name="T12" fmla="*/ 0 60000 65536"/>
                  <a:gd name="T13" fmla="*/ 0 60000 65536"/>
                  <a:gd name="T14" fmla="*/ 0 60000 65536"/>
                  <a:gd name="T15" fmla="*/ 0 w 43125"/>
                  <a:gd name="T16" fmla="*/ 0 h 51750"/>
                  <a:gd name="T17" fmla="*/ 43125 w 43125"/>
                  <a:gd name="T18" fmla="*/ 51750 h 51750"/>
                </a:gdLst>
                <a:ahLst/>
                <a:cxnLst>
                  <a:cxn ang="T10">
                    <a:pos x="T0" y="T1"/>
                  </a:cxn>
                  <a:cxn ang="T11">
                    <a:pos x="T2" y="T3"/>
                  </a:cxn>
                  <a:cxn ang="T12">
                    <a:pos x="T4" y="T5"/>
                  </a:cxn>
                  <a:cxn ang="T13">
                    <a:pos x="T6" y="T7"/>
                  </a:cxn>
                  <a:cxn ang="T14">
                    <a:pos x="T8" y="T9"/>
                  </a:cxn>
                </a:cxnLst>
                <a:rect l="T15" t="T16" r="T17" b="T18"/>
                <a:pathLst>
                  <a:path w="43125" h="51750">
                    <a:moveTo>
                      <a:pt x="43125" y="25875"/>
                    </a:moveTo>
                    <a:cubicBezTo>
                      <a:pt x="43125" y="40165"/>
                      <a:pt x="33471" y="51750"/>
                      <a:pt x="21563" y="51750"/>
                    </a:cubicBezTo>
                    <a:cubicBezTo>
                      <a:pt x="9654" y="51750"/>
                      <a:pt x="0" y="40165"/>
                      <a:pt x="0" y="25875"/>
                    </a:cubicBezTo>
                    <a:cubicBezTo>
                      <a:pt x="0" y="11585"/>
                      <a:pt x="9654" y="0"/>
                      <a:pt x="21563" y="0"/>
                    </a:cubicBezTo>
                    <a:cubicBezTo>
                      <a:pt x="33471" y="0"/>
                      <a:pt x="43125" y="11585"/>
                      <a:pt x="43125" y="258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35" name="Marcador de contenido 2" descr="Huellas con relleno sólido">
                <a:extLst>
                  <a:ext uri="{FF2B5EF4-FFF2-40B4-BE49-F238E27FC236}">
                    <a16:creationId xmlns:a16="http://schemas.microsoft.com/office/drawing/2014/main" id="{E882FDDB-C8A3-507E-02C6-A29E9A581A51}"/>
                  </a:ext>
                </a:extLst>
              </p:cNvPr>
              <p:cNvSpPr>
                <a:spLocks/>
              </p:cNvSpPr>
              <p:nvPr/>
            </p:nvSpPr>
            <p:spPr bwMode="auto">
              <a:xfrm>
                <a:off x="1472967" y="3239535"/>
                <a:ext cx="34500" cy="43125"/>
              </a:xfrm>
              <a:custGeom>
                <a:avLst/>
                <a:gdLst>
                  <a:gd name="T0" fmla="*/ 34500 w 34500"/>
                  <a:gd name="T1" fmla="*/ 21563 h 43125"/>
                  <a:gd name="T2" fmla="*/ 17250 w 34500"/>
                  <a:gd name="T3" fmla="*/ 43125 h 43125"/>
                  <a:gd name="T4" fmla="*/ 0 w 34500"/>
                  <a:gd name="T5" fmla="*/ 21563 h 43125"/>
                  <a:gd name="T6" fmla="*/ 17250 w 34500"/>
                  <a:gd name="T7" fmla="*/ 0 h 43125"/>
                  <a:gd name="T8" fmla="*/ 34500 w 34500"/>
                  <a:gd name="T9" fmla="*/ 21563 h 43125"/>
                  <a:gd name="T10" fmla="*/ 0 60000 65536"/>
                  <a:gd name="T11" fmla="*/ 0 60000 65536"/>
                  <a:gd name="T12" fmla="*/ 0 60000 65536"/>
                  <a:gd name="T13" fmla="*/ 0 60000 65536"/>
                  <a:gd name="T14" fmla="*/ 0 60000 65536"/>
                  <a:gd name="T15" fmla="*/ 0 w 34500"/>
                  <a:gd name="T16" fmla="*/ 0 h 43125"/>
                  <a:gd name="T17" fmla="*/ 34500 w 34500"/>
                  <a:gd name="T18" fmla="*/ 43125 h 43125"/>
                </a:gdLst>
                <a:ahLst/>
                <a:cxnLst>
                  <a:cxn ang="T10">
                    <a:pos x="T0" y="T1"/>
                  </a:cxn>
                  <a:cxn ang="T11">
                    <a:pos x="T2" y="T3"/>
                  </a:cxn>
                  <a:cxn ang="T12">
                    <a:pos x="T4" y="T5"/>
                  </a:cxn>
                  <a:cxn ang="T13">
                    <a:pos x="T6" y="T7"/>
                  </a:cxn>
                  <a:cxn ang="T14">
                    <a:pos x="T8" y="T9"/>
                  </a:cxn>
                </a:cxnLst>
                <a:rect l="T15" t="T16" r="T17" b="T18"/>
                <a:pathLst>
                  <a:path w="34500" h="43125">
                    <a:moveTo>
                      <a:pt x="34500" y="21563"/>
                    </a:moveTo>
                    <a:cubicBezTo>
                      <a:pt x="34500" y="33471"/>
                      <a:pt x="26777" y="43125"/>
                      <a:pt x="17250" y="43125"/>
                    </a:cubicBezTo>
                    <a:cubicBezTo>
                      <a:pt x="7723" y="43125"/>
                      <a:pt x="0" y="33471"/>
                      <a:pt x="0" y="21563"/>
                    </a:cubicBezTo>
                    <a:cubicBezTo>
                      <a:pt x="0" y="9654"/>
                      <a:pt x="7723" y="0"/>
                      <a:pt x="17250" y="0"/>
                    </a:cubicBezTo>
                    <a:cubicBezTo>
                      <a:pt x="26777" y="0"/>
                      <a:pt x="34500" y="9654"/>
                      <a:pt x="34500" y="215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36" name="Marcador de contenido 2" descr="Huellas con relleno sólido">
                <a:extLst>
                  <a:ext uri="{FF2B5EF4-FFF2-40B4-BE49-F238E27FC236}">
                    <a16:creationId xmlns:a16="http://schemas.microsoft.com/office/drawing/2014/main" id="{C2AA7F16-F2AE-9E85-57D2-0FA07D2D2595}"/>
                  </a:ext>
                </a:extLst>
              </p:cNvPr>
              <p:cNvSpPr>
                <a:spLocks/>
              </p:cNvSpPr>
              <p:nvPr/>
            </p:nvSpPr>
            <p:spPr bwMode="auto">
              <a:xfrm>
                <a:off x="1447092" y="3282660"/>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37" name="Marcador de contenido 2" descr="Huellas con relleno sólido">
                <a:extLst>
                  <a:ext uri="{FF2B5EF4-FFF2-40B4-BE49-F238E27FC236}">
                    <a16:creationId xmlns:a16="http://schemas.microsoft.com/office/drawing/2014/main" id="{DB198DA7-DF22-018F-A4F1-764F8366AC20}"/>
                  </a:ext>
                </a:extLst>
              </p:cNvPr>
              <p:cNvSpPr>
                <a:spLocks/>
              </p:cNvSpPr>
              <p:nvPr/>
            </p:nvSpPr>
            <p:spPr bwMode="auto">
              <a:xfrm>
                <a:off x="1421217" y="3317160"/>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38" name="Marcador de contenido 2" descr="Huellas con relleno sólido">
                <a:extLst>
                  <a:ext uri="{FF2B5EF4-FFF2-40B4-BE49-F238E27FC236}">
                    <a16:creationId xmlns:a16="http://schemas.microsoft.com/office/drawing/2014/main" id="{330488DD-7A0E-2AAF-D9D8-3AB786AC0E21}"/>
                  </a:ext>
                </a:extLst>
              </p:cNvPr>
              <p:cNvSpPr>
                <a:spLocks/>
              </p:cNvSpPr>
              <p:nvPr/>
            </p:nvSpPr>
            <p:spPr bwMode="auto">
              <a:xfrm>
                <a:off x="1429842" y="3282660"/>
                <a:ext cx="215625" cy="448500"/>
              </a:xfrm>
              <a:custGeom>
                <a:avLst/>
                <a:gdLst>
                  <a:gd name="T0" fmla="*/ 138000 w 215625"/>
                  <a:gd name="T1" fmla="*/ 0 h 448500"/>
                  <a:gd name="T2" fmla="*/ 0 w 215625"/>
                  <a:gd name="T3" fmla="*/ 129375 h 448500"/>
                  <a:gd name="T4" fmla="*/ 34500 w 215625"/>
                  <a:gd name="T5" fmla="*/ 276000 h 448500"/>
                  <a:gd name="T6" fmla="*/ 112125 w 215625"/>
                  <a:gd name="T7" fmla="*/ 448500 h 448500"/>
                  <a:gd name="T8" fmla="*/ 163875 w 215625"/>
                  <a:gd name="T9" fmla="*/ 258750 h 448500"/>
                  <a:gd name="T10" fmla="*/ 215625 w 215625"/>
                  <a:gd name="T11" fmla="*/ 60375 h 448500"/>
                  <a:gd name="T12" fmla="*/ 138000 w 215625"/>
                  <a:gd name="T13" fmla="*/ 0 h 448500"/>
                  <a:gd name="T14" fmla="*/ 0 60000 65536"/>
                  <a:gd name="T15" fmla="*/ 0 60000 65536"/>
                  <a:gd name="T16" fmla="*/ 0 60000 65536"/>
                  <a:gd name="T17" fmla="*/ 0 60000 65536"/>
                  <a:gd name="T18" fmla="*/ 0 60000 65536"/>
                  <a:gd name="T19" fmla="*/ 0 60000 65536"/>
                  <a:gd name="T20" fmla="*/ 0 60000 65536"/>
                  <a:gd name="T21" fmla="*/ 0 w 215625"/>
                  <a:gd name="T22" fmla="*/ 0 h 448500"/>
                  <a:gd name="T23" fmla="*/ 215625 w 215625"/>
                  <a:gd name="T24" fmla="*/ 448500 h 448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625" h="448500">
                    <a:moveTo>
                      <a:pt x="138000" y="0"/>
                    </a:moveTo>
                    <a:cubicBezTo>
                      <a:pt x="87975" y="0"/>
                      <a:pt x="0" y="73313"/>
                      <a:pt x="0" y="129375"/>
                    </a:cubicBezTo>
                    <a:cubicBezTo>
                      <a:pt x="0" y="208725"/>
                      <a:pt x="34500" y="216487"/>
                      <a:pt x="34500" y="276000"/>
                    </a:cubicBezTo>
                    <a:cubicBezTo>
                      <a:pt x="34500" y="335513"/>
                      <a:pt x="863" y="448500"/>
                      <a:pt x="112125" y="448500"/>
                    </a:cubicBezTo>
                    <a:cubicBezTo>
                      <a:pt x="239775" y="448500"/>
                      <a:pt x="163875" y="294975"/>
                      <a:pt x="163875" y="258750"/>
                    </a:cubicBezTo>
                    <a:cubicBezTo>
                      <a:pt x="163875" y="162150"/>
                      <a:pt x="215625" y="133688"/>
                      <a:pt x="215625" y="60375"/>
                    </a:cubicBezTo>
                    <a:cubicBezTo>
                      <a:pt x="215625" y="12075"/>
                      <a:pt x="188025" y="0"/>
                      <a:pt x="13800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59426" name="Grupo 29">
              <a:extLst>
                <a:ext uri="{FF2B5EF4-FFF2-40B4-BE49-F238E27FC236}">
                  <a16:creationId xmlns:a16="http://schemas.microsoft.com/office/drawing/2014/main" id="{80D72D1D-B307-F650-AB69-7749E49DEE02}"/>
                </a:ext>
              </a:extLst>
            </p:cNvPr>
            <p:cNvGrpSpPr>
              <a:grpSpLocks/>
            </p:cNvGrpSpPr>
            <p:nvPr/>
          </p:nvGrpSpPr>
          <p:grpSpPr bwMode="auto">
            <a:xfrm rot="572200">
              <a:off x="7875237" y="2688199"/>
              <a:ext cx="207819" cy="500305"/>
              <a:chOff x="1723092" y="3368910"/>
              <a:chExt cx="232875" cy="560625"/>
            </a:xfrm>
          </p:grpSpPr>
          <p:sp>
            <p:nvSpPr>
              <p:cNvPr id="59427" name="Marcador de contenido 2" descr="Huellas con relleno sólido">
                <a:extLst>
                  <a:ext uri="{FF2B5EF4-FFF2-40B4-BE49-F238E27FC236}">
                    <a16:creationId xmlns:a16="http://schemas.microsoft.com/office/drawing/2014/main" id="{9F1DB4AD-5B93-EF88-BC4D-A7F9FDEF6E23}"/>
                  </a:ext>
                </a:extLst>
              </p:cNvPr>
              <p:cNvSpPr>
                <a:spLocks/>
              </p:cNvSpPr>
              <p:nvPr/>
            </p:nvSpPr>
            <p:spPr bwMode="auto">
              <a:xfrm>
                <a:off x="1723092" y="3368910"/>
                <a:ext cx="77625" cy="86250"/>
              </a:xfrm>
              <a:custGeom>
                <a:avLst/>
                <a:gdLst>
                  <a:gd name="T0" fmla="*/ 77625 w 77625"/>
                  <a:gd name="T1" fmla="*/ 43125 h 86250"/>
                  <a:gd name="T2" fmla="*/ 38813 w 77625"/>
                  <a:gd name="T3" fmla="*/ 86250 h 86250"/>
                  <a:gd name="T4" fmla="*/ 0 w 77625"/>
                  <a:gd name="T5" fmla="*/ 43125 h 86250"/>
                  <a:gd name="T6" fmla="*/ 38813 w 77625"/>
                  <a:gd name="T7" fmla="*/ 0 h 86250"/>
                  <a:gd name="T8" fmla="*/ 77625 w 77625"/>
                  <a:gd name="T9" fmla="*/ 43125 h 86250"/>
                  <a:gd name="T10" fmla="*/ 0 60000 65536"/>
                  <a:gd name="T11" fmla="*/ 0 60000 65536"/>
                  <a:gd name="T12" fmla="*/ 0 60000 65536"/>
                  <a:gd name="T13" fmla="*/ 0 60000 65536"/>
                  <a:gd name="T14" fmla="*/ 0 60000 65536"/>
                  <a:gd name="T15" fmla="*/ 0 w 77625"/>
                  <a:gd name="T16" fmla="*/ 0 h 86250"/>
                  <a:gd name="T17" fmla="*/ 77625 w 77625"/>
                  <a:gd name="T18" fmla="*/ 86250 h 86250"/>
                </a:gdLst>
                <a:ahLst/>
                <a:cxnLst>
                  <a:cxn ang="T10">
                    <a:pos x="T0" y="T1"/>
                  </a:cxn>
                  <a:cxn ang="T11">
                    <a:pos x="T2" y="T3"/>
                  </a:cxn>
                  <a:cxn ang="T12">
                    <a:pos x="T4" y="T5"/>
                  </a:cxn>
                  <a:cxn ang="T13">
                    <a:pos x="T6" y="T7"/>
                  </a:cxn>
                  <a:cxn ang="T14">
                    <a:pos x="T8" y="T9"/>
                  </a:cxn>
                </a:cxnLst>
                <a:rect l="T15" t="T16" r="T17" b="T18"/>
                <a:pathLst>
                  <a:path w="77625" h="86250">
                    <a:moveTo>
                      <a:pt x="77625" y="43125"/>
                    </a:moveTo>
                    <a:cubicBezTo>
                      <a:pt x="77625" y="66942"/>
                      <a:pt x="60248" y="86250"/>
                      <a:pt x="38813" y="86250"/>
                    </a:cubicBezTo>
                    <a:cubicBezTo>
                      <a:pt x="17377" y="86250"/>
                      <a:pt x="0" y="66942"/>
                      <a:pt x="0" y="43125"/>
                    </a:cubicBezTo>
                    <a:cubicBezTo>
                      <a:pt x="0" y="19308"/>
                      <a:pt x="17377" y="0"/>
                      <a:pt x="38813" y="0"/>
                    </a:cubicBezTo>
                    <a:cubicBezTo>
                      <a:pt x="60248" y="0"/>
                      <a:pt x="77625" y="19308"/>
                      <a:pt x="77625" y="4312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28" name="Marcador de contenido 2" descr="Huellas con relleno sólido">
                <a:extLst>
                  <a:ext uri="{FF2B5EF4-FFF2-40B4-BE49-F238E27FC236}">
                    <a16:creationId xmlns:a16="http://schemas.microsoft.com/office/drawing/2014/main" id="{130905C7-43D7-E13F-99AD-0A97EFB3B1ED}"/>
                  </a:ext>
                </a:extLst>
              </p:cNvPr>
              <p:cNvSpPr>
                <a:spLocks/>
              </p:cNvSpPr>
              <p:nvPr/>
            </p:nvSpPr>
            <p:spPr bwMode="auto">
              <a:xfrm>
                <a:off x="1817967" y="3403410"/>
                <a:ext cx="43125" cy="51750"/>
              </a:xfrm>
              <a:custGeom>
                <a:avLst/>
                <a:gdLst>
                  <a:gd name="T0" fmla="*/ 43125 w 43125"/>
                  <a:gd name="T1" fmla="*/ 25875 h 51750"/>
                  <a:gd name="T2" fmla="*/ 21563 w 43125"/>
                  <a:gd name="T3" fmla="*/ 51750 h 51750"/>
                  <a:gd name="T4" fmla="*/ 0 w 43125"/>
                  <a:gd name="T5" fmla="*/ 25875 h 51750"/>
                  <a:gd name="T6" fmla="*/ 21563 w 43125"/>
                  <a:gd name="T7" fmla="*/ 0 h 51750"/>
                  <a:gd name="T8" fmla="*/ 43125 w 43125"/>
                  <a:gd name="T9" fmla="*/ 25875 h 51750"/>
                  <a:gd name="T10" fmla="*/ 0 60000 65536"/>
                  <a:gd name="T11" fmla="*/ 0 60000 65536"/>
                  <a:gd name="T12" fmla="*/ 0 60000 65536"/>
                  <a:gd name="T13" fmla="*/ 0 60000 65536"/>
                  <a:gd name="T14" fmla="*/ 0 60000 65536"/>
                  <a:gd name="T15" fmla="*/ 0 w 43125"/>
                  <a:gd name="T16" fmla="*/ 0 h 51750"/>
                  <a:gd name="T17" fmla="*/ 43125 w 43125"/>
                  <a:gd name="T18" fmla="*/ 51750 h 51750"/>
                </a:gdLst>
                <a:ahLst/>
                <a:cxnLst>
                  <a:cxn ang="T10">
                    <a:pos x="T0" y="T1"/>
                  </a:cxn>
                  <a:cxn ang="T11">
                    <a:pos x="T2" y="T3"/>
                  </a:cxn>
                  <a:cxn ang="T12">
                    <a:pos x="T4" y="T5"/>
                  </a:cxn>
                  <a:cxn ang="T13">
                    <a:pos x="T6" y="T7"/>
                  </a:cxn>
                  <a:cxn ang="T14">
                    <a:pos x="T8" y="T9"/>
                  </a:cxn>
                </a:cxnLst>
                <a:rect l="T15" t="T16" r="T17" b="T18"/>
                <a:pathLst>
                  <a:path w="43125" h="51750">
                    <a:moveTo>
                      <a:pt x="43125" y="25875"/>
                    </a:moveTo>
                    <a:cubicBezTo>
                      <a:pt x="43125" y="40165"/>
                      <a:pt x="33471" y="51750"/>
                      <a:pt x="21563" y="51750"/>
                    </a:cubicBezTo>
                    <a:cubicBezTo>
                      <a:pt x="9654" y="51750"/>
                      <a:pt x="0" y="40165"/>
                      <a:pt x="0" y="25875"/>
                    </a:cubicBezTo>
                    <a:cubicBezTo>
                      <a:pt x="0" y="11585"/>
                      <a:pt x="9654" y="0"/>
                      <a:pt x="21563" y="0"/>
                    </a:cubicBezTo>
                    <a:cubicBezTo>
                      <a:pt x="33471" y="0"/>
                      <a:pt x="43125" y="11585"/>
                      <a:pt x="43125" y="2587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29" name="Marcador de contenido 2" descr="Huellas con relleno sólido">
                <a:extLst>
                  <a:ext uri="{FF2B5EF4-FFF2-40B4-BE49-F238E27FC236}">
                    <a16:creationId xmlns:a16="http://schemas.microsoft.com/office/drawing/2014/main" id="{06375B98-E9CF-10A2-BF0F-9058BD8EC169}"/>
                  </a:ext>
                </a:extLst>
              </p:cNvPr>
              <p:cNvSpPr>
                <a:spLocks/>
              </p:cNvSpPr>
              <p:nvPr/>
            </p:nvSpPr>
            <p:spPr bwMode="auto">
              <a:xfrm>
                <a:off x="1869717" y="3437910"/>
                <a:ext cx="34500" cy="43125"/>
              </a:xfrm>
              <a:custGeom>
                <a:avLst/>
                <a:gdLst>
                  <a:gd name="T0" fmla="*/ 34500 w 34500"/>
                  <a:gd name="T1" fmla="*/ 21563 h 43125"/>
                  <a:gd name="T2" fmla="*/ 17250 w 34500"/>
                  <a:gd name="T3" fmla="*/ 43125 h 43125"/>
                  <a:gd name="T4" fmla="*/ 0 w 34500"/>
                  <a:gd name="T5" fmla="*/ 21563 h 43125"/>
                  <a:gd name="T6" fmla="*/ 17250 w 34500"/>
                  <a:gd name="T7" fmla="*/ 0 h 43125"/>
                  <a:gd name="T8" fmla="*/ 34500 w 34500"/>
                  <a:gd name="T9" fmla="*/ 21563 h 43125"/>
                  <a:gd name="T10" fmla="*/ 0 60000 65536"/>
                  <a:gd name="T11" fmla="*/ 0 60000 65536"/>
                  <a:gd name="T12" fmla="*/ 0 60000 65536"/>
                  <a:gd name="T13" fmla="*/ 0 60000 65536"/>
                  <a:gd name="T14" fmla="*/ 0 60000 65536"/>
                  <a:gd name="T15" fmla="*/ 0 w 34500"/>
                  <a:gd name="T16" fmla="*/ 0 h 43125"/>
                  <a:gd name="T17" fmla="*/ 34500 w 34500"/>
                  <a:gd name="T18" fmla="*/ 43125 h 43125"/>
                </a:gdLst>
                <a:ahLst/>
                <a:cxnLst>
                  <a:cxn ang="T10">
                    <a:pos x="T0" y="T1"/>
                  </a:cxn>
                  <a:cxn ang="T11">
                    <a:pos x="T2" y="T3"/>
                  </a:cxn>
                  <a:cxn ang="T12">
                    <a:pos x="T4" y="T5"/>
                  </a:cxn>
                  <a:cxn ang="T13">
                    <a:pos x="T6" y="T7"/>
                  </a:cxn>
                  <a:cxn ang="T14">
                    <a:pos x="T8" y="T9"/>
                  </a:cxn>
                </a:cxnLst>
                <a:rect l="T15" t="T16" r="T17" b="T18"/>
                <a:pathLst>
                  <a:path w="34500" h="43125">
                    <a:moveTo>
                      <a:pt x="34500" y="21563"/>
                    </a:moveTo>
                    <a:cubicBezTo>
                      <a:pt x="34500" y="33471"/>
                      <a:pt x="26777" y="43125"/>
                      <a:pt x="17250" y="43125"/>
                    </a:cubicBezTo>
                    <a:cubicBezTo>
                      <a:pt x="7723" y="43125"/>
                      <a:pt x="0" y="33471"/>
                      <a:pt x="0" y="21563"/>
                    </a:cubicBezTo>
                    <a:cubicBezTo>
                      <a:pt x="0" y="9654"/>
                      <a:pt x="7723" y="0"/>
                      <a:pt x="17250" y="0"/>
                    </a:cubicBezTo>
                    <a:cubicBezTo>
                      <a:pt x="26777" y="0"/>
                      <a:pt x="34500" y="9654"/>
                      <a:pt x="34500" y="2156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30" name="Marcador de contenido 2" descr="Huellas con relleno sólido">
                <a:extLst>
                  <a:ext uri="{FF2B5EF4-FFF2-40B4-BE49-F238E27FC236}">
                    <a16:creationId xmlns:a16="http://schemas.microsoft.com/office/drawing/2014/main" id="{B099DA39-229E-C259-3C19-70A7A5F9B09A}"/>
                  </a:ext>
                </a:extLst>
              </p:cNvPr>
              <p:cNvSpPr>
                <a:spLocks/>
              </p:cNvSpPr>
              <p:nvPr/>
            </p:nvSpPr>
            <p:spPr bwMode="auto">
              <a:xfrm>
                <a:off x="1904217" y="3481035"/>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31" name="Marcador de contenido 2" descr="Huellas con relleno sólido">
                <a:extLst>
                  <a:ext uri="{FF2B5EF4-FFF2-40B4-BE49-F238E27FC236}">
                    <a16:creationId xmlns:a16="http://schemas.microsoft.com/office/drawing/2014/main" id="{13E70BCE-E372-292C-CAE7-29081974FAD9}"/>
                  </a:ext>
                </a:extLst>
              </p:cNvPr>
              <p:cNvSpPr>
                <a:spLocks/>
              </p:cNvSpPr>
              <p:nvPr/>
            </p:nvSpPr>
            <p:spPr bwMode="auto">
              <a:xfrm>
                <a:off x="1930092" y="3515535"/>
                <a:ext cx="25875" cy="34500"/>
              </a:xfrm>
              <a:custGeom>
                <a:avLst/>
                <a:gdLst>
                  <a:gd name="T0" fmla="*/ 25875 w 25875"/>
                  <a:gd name="T1" fmla="*/ 17250 h 34500"/>
                  <a:gd name="T2" fmla="*/ 12938 w 25875"/>
                  <a:gd name="T3" fmla="*/ 34500 h 34500"/>
                  <a:gd name="T4" fmla="*/ 0 w 25875"/>
                  <a:gd name="T5" fmla="*/ 17250 h 34500"/>
                  <a:gd name="T6" fmla="*/ 12938 w 25875"/>
                  <a:gd name="T7" fmla="*/ 0 h 34500"/>
                  <a:gd name="T8" fmla="*/ 25875 w 25875"/>
                  <a:gd name="T9" fmla="*/ 17250 h 34500"/>
                  <a:gd name="T10" fmla="*/ 0 60000 65536"/>
                  <a:gd name="T11" fmla="*/ 0 60000 65536"/>
                  <a:gd name="T12" fmla="*/ 0 60000 65536"/>
                  <a:gd name="T13" fmla="*/ 0 60000 65536"/>
                  <a:gd name="T14" fmla="*/ 0 60000 65536"/>
                  <a:gd name="T15" fmla="*/ 0 w 25875"/>
                  <a:gd name="T16" fmla="*/ 0 h 34500"/>
                  <a:gd name="T17" fmla="*/ 25875 w 25875"/>
                  <a:gd name="T18" fmla="*/ 34500 h 34500"/>
                </a:gdLst>
                <a:ahLst/>
                <a:cxnLst>
                  <a:cxn ang="T10">
                    <a:pos x="T0" y="T1"/>
                  </a:cxn>
                  <a:cxn ang="T11">
                    <a:pos x="T2" y="T3"/>
                  </a:cxn>
                  <a:cxn ang="T12">
                    <a:pos x="T4" y="T5"/>
                  </a:cxn>
                  <a:cxn ang="T13">
                    <a:pos x="T6" y="T7"/>
                  </a:cxn>
                  <a:cxn ang="T14">
                    <a:pos x="T8" y="T9"/>
                  </a:cxn>
                </a:cxnLst>
                <a:rect l="T15" t="T16" r="T17" b="T18"/>
                <a:pathLst>
                  <a:path w="25875" h="34500">
                    <a:moveTo>
                      <a:pt x="25875" y="17250"/>
                    </a:moveTo>
                    <a:cubicBezTo>
                      <a:pt x="25875" y="26777"/>
                      <a:pt x="20083" y="34500"/>
                      <a:pt x="12938" y="34500"/>
                    </a:cubicBezTo>
                    <a:cubicBezTo>
                      <a:pt x="5792" y="34500"/>
                      <a:pt x="0" y="26777"/>
                      <a:pt x="0" y="17250"/>
                    </a:cubicBezTo>
                    <a:cubicBezTo>
                      <a:pt x="0" y="7723"/>
                      <a:pt x="5792" y="0"/>
                      <a:pt x="12938" y="0"/>
                    </a:cubicBezTo>
                    <a:cubicBezTo>
                      <a:pt x="20083" y="0"/>
                      <a:pt x="25875" y="7723"/>
                      <a:pt x="25875" y="1725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32" name="Marcador de contenido 2" descr="Huellas con relleno sólido">
                <a:extLst>
                  <a:ext uri="{FF2B5EF4-FFF2-40B4-BE49-F238E27FC236}">
                    <a16:creationId xmlns:a16="http://schemas.microsoft.com/office/drawing/2014/main" id="{9A6CD712-6814-DF9A-2CB9-E149F94F5BB3}"/>
                  </a:ext>
                </a:extLst>
              </p:cNvPr>
              <p:cNvSpPr>
                <a:spLocks/>
              </p:cNvSpPr>
              <p:nvPr/>
            </p:nvSpPr>
            <p:spPr bwMode="auto">
              <a:xfrm>
                <a:off x="1731717" y="3481035"/>
                <a:ext cx="215625" cy="448500"/>
              </a:xfrm>
              <a:custGeom>
                <a:avLst/>
                <a:gdLst>
                  <a:gd name="T0" fmla="*/ 77625 w 215625"/>
                  <a:gd name="T1" fmla="*/ 0 h 448500"/>
                  <a:gd name="T2" fmla="*/ 0 w 215625"/>
                  <a:gd name="T3" fmla="*/ 60375 h 448500"/>
                  <a:gd name="T4" fmla="*/ 51750 w 215625"/>
                  <a:gd name="T5" fmla="*/ 258750 h 448500"/>
                  <a:gd name="T6" fmla="*/ 103500 w 215625"/>
                  <a:gd name="T7" fmla="*/ 448500 h 448500"/>
                  <a:gd name="T8" fmla="*/ 181125 w 215625"/>
                  <a:gd name="T9" fmla="*/ 276000 h 448500"/>
                  <a:gd name="T10" fmla="*/ 215625 w 215625"/>
                  <a:gd name="T11" fmla="*/ 129375 h 448500"/>
                  <a:gd name="T12" fmla="*/ 77625 w 215625"/>
                  <a:gd name="T13" fmla="*/ 0 h 448500"/>
                  <a:gd name="T14" fmla="*/ 0 60000 65536"/>
                  <a:gd name="T15" fmla="*/ 0 60000 65536"/>
                  <a:gd name="T16" fmla="*/ 0 60000 65536"/>
                  <a:gd name="T17" fmla="*/ 0 60000 65536"/>
                  <a:gd name="T18" fmla="*/ 0 60000 65536"/>
                  <a:gd name="T19" fmla="*/ 0 60000 65536"/>
                  <a:gd name="T20" fmla="*/ 0 60000 65536"/>
                  <a:gd name="T21" fmla="*/ 0 w 215625"/>
                  <a:gd name="T22" fmla="*/ 0 h 448500"/>
                  <a:gd name="T23" fmla="*/ 215625 w 215625"/>
                  <a:gd name="T24" fmla="*/ 448500 h 448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625" h="448500">
                    <a:moveTo>
                      <a:pt x="77625" y="0"/>
                    </a:moveTo>
                    <a:cubicBezTo>
                      <a:pt x="27600" y="0"/>
                      <a:pt x="0" y="12075"/>
                      <a:pt x="0" y="60375"/>
                    </a:cubicBezTo>
                    <a:cubicBezTo>
                      <a:pt x="0" y="133688"/>
                      <a:pt x="51750" y="162150"/>
                      <a:pt x="51750" y="258750"/>
                    </a:cubicBezTo>
                    <a:cubicBezTo>
                      <a:pt x="51750" y="294975"/>
                      <a:pt x="-24150" y="448500"/>
                      <a:pt x="103500" y="448500"/>
                    </a:cubicBezTo>
                    <a:cubicBezTo>
                      <a:pt x="214763" y="448500"/>
                      <a:pt x="181125" y="335513"/>
                      <a:pt x="181125" y="276000"/>
                    </a:cubicBezTo>
                    <a:cubicBezTo>
                      <a:pt x="181125" y="216487"/>
                      <a:pt x="215625" y="208725"/>
                      <a:pt x="215625" y="129375"/>
                    </a:cubicBezTo>
                    <a:cubicBezTo>
                      <a:pt x="215625" y="73313"/>
                      <a:pt x="127650" y="0"/>
                      <a:pt x="7762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grpSp>
        <p:nvGrpSpPr>
          <p:cNvPr id="59409" name="Grupo 79">
            <a:extLst>
              <a:ext uri="{FF2B5EF4-FFF2-40B4-BE49-F238E27FC236}">
                <a16:creationId xmlns:a16="http://schemas.microsoft.com/office/drawing/2014/main" id="{1967D0AA-ADBC-B3BE-EC98-D716CC3DBDFC}"/>
              </a:ext>
            </a:extLst>
          </p:cNvPr>
          <p:cNvGrpSpPr>
            <a:grpSpLocks/>
          </p:cNvGrpSpPr>
          <p:nvPr/>
        </p:nvGrpSpPr>
        <p:grpSpPr bwMode="auto">
          <a:xfrm>
            <a:off x="4656138" y="5284788"/>
            <a:ext cx="1203325" cy="419100"/>
            <a:chOff x="7158068" y="4640382"/>
            <a:chExt cx="1201004" cy="418460"/>
          </a:xfrm>
        </p:grpSpPr>
        <p:pic>
          <p:nvPicPr>
            <p:cNvPr id="59418" name="Gráfico 67" descr="Cabeza con engranajes con relleno sólido">
              <a:extLst>
                <a:ext uri="{FF2B5EF4-FFF2-40B4-BE49-F238E27FC236}">
                  <a16:creationId xmlns:a16="http://schemas.microsoft.com/office/drawing/2014/main" id="{D10B0885-1595-114E-04E0-A0608F5CDA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58068" y="4640382"/>
              <a:ext cx="418460" cy="41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9" name="Gráfico 68" descr="Corazón con pulso con relleno sólido">
              <a:extLst>
                <a:ext uri="{FF2B5EF4-FFF2-40B4-BE49-F238E27FC236}">
                  <a16:creationId xmlns:a16="http://schemas.microsoft.com/office/drawing/2014/main" id="{066BC240-B3F7-1002-97DE-0730A1352D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58817" y="4640418"/>
              <a:ext cx="418389" cy="41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áfico 37">
              <a:extLst>
                <a:ext uri="{FF2B5EF4-FFF2-40B4-BE49-F238E27FC236}">
                  <a16:creationId xmlns:a16="http://schemas.microsoft.com/office/drawing/2014/main" id="{9535F4C4-9D85-8F45-4DA1-15C978BA61CE}"/>
                </a:ext>
              </a:extLst>
            </p:cNvPr>
            <p:cNvGrpSpPr/>
            <p:nvPr/>
          </p:nvGrpSpPr>
          <p:grpSpPr>
            <a:xfrm>
              <a:off x="7977206" y="4677027"/>
              <a:ext cx="381866" cy="345171"/>
              <a:chOff x="10508015" y="4542977"/>
              <a:chExt cx="1011543" cy="914340"/>
            </a:xfrm>
            <a:solidFill>
              <a:srgbClr val="94C11F"/>
            </a:solidFill>
          </p:grpSpPr>
          <p:grpSp>
            <p:nvGrpSpPr>
              <p:cNvPr id="19" name="Gráfico 37">
                <a:extLst>
                  <a:ext uri="{FF2B5EF4-FFF2-40B4-BE49-F238E27FC236}">
                    <a16:creationId xmlns:a16="http://schemas.microsoft.com/office/drawing/2014/main" id="{C29CF0CF-FC5E-4B42-891E-A9AA067AE532}"/>
                  </a:ext>
                </a:extLst>
              </p:cNvPr>
              <p:cNvGrpSpPr/>
              <p:nvPr/>
            </p:nvGrpSpPr>
            <p:grpSpPr>
              <a:xfrm>
                <a:off x="11046107" y="4899451"/>
                <a:ext cx="473451" cy="557866"/>
                <a:chOff x="11046107" y="4899451"/>
                <a:chExt cx="473451" cy="557866"/>
              </a:xfrm>
              <a:solidFill>
                <a:srgbClr val="94C11F"/>
              </a:solidFill>
            </p:grpSpPr>
            <p:sp>
              <p:nvSpPr>
                <p:cNvPr id="124" name="Forma libre: forma 123">
                  <a:extLst>
                    <a:ext uri="{FF2B5EF4-FFF2-40B4-BE49-F238E27FC236}">
                      <a16:creationId xmlns:a16="http://schemas.microsoft.com/office/drawing/2014/main" id="{B5C1004E-8F9A-2E18-9AC3-1E0E29D84165}"/>
                    </a:ext>
                  </a:extLst>
                </p:cNvPr>
                <p:cNvSpPr/>
                <p:nvPr/>
              </p:nvSpPr>
              <p:spPr>
                <a:xfrm>
                  <a:off x="11046107" y="5047902"/>
                  <a:ext cx="473451" cy="409415"/>
                </a:xfrm>
                <a:custGeom>
                  <a:avLst/>
                  <a:gdLst>
                    <a:gd name="connsiteX0" fmla="*/ 250702 w 473451"/>
                    <a:gd name="connsiteY0" fmla="*/ 397521 h 409415"/>
                    <a:gd name="connsiteX1" fmla="*/ 261404 w 473451"/>
                    <a:gd name="connsiteY1" fmla="*/ 401450 h 409415"/>
                    <a:gd name="connsiteX2" fmla="*/ 397819 w 473451"/>
                    <a:gd name="connsiteY2" fmla="*/ 363452 h 409415"/>
                    <a:gd name="connsiteX3" fmla="*/ 470904 w 473451"/>
                    <a:gd name="connsiteY3" fmla="*/ 186667 h 409415"/>
                    <a:gd name="connsiteX4" fmla="*/ 459524 w 473451"/>
                    <a:gd name="connsiteY4" fmla="*/ 90622 h 409415"/>
                    <a:gd name="connsiteX5" fmla="*/ 261472 w 473451"/>
                    <a:gd name="connsiteY5" fmla="*/ 9071 h 409415"/>
                    <a:gd name="connsiteX6" fmla="*/ 209114 w 473451"/>
                    <a:gd name="connsiteY6" fmla="*/ 9071 h 409415"/>
                    <a:gd name="connsiteX7" fmla="*/ 11061 w 473451"/>
                    <a:gd name="connsiteY7" fmla="*/ 90622 h 409415"/>
                    <a:gd name="connsiteX8" fmla="*/ -250 w 473451"/>
                    <a:gd name="connsiteY8" fmla="*/ 187074 h 409415"/>
                    <a:gd name="connsiteX9" fmla="*/ 73241 w 473451"/>
                    <a:gd name="connsiteY9" fmla="*/ 363993 h 409415"/>
                    <a:gd name="connsiteX10" fmla="*/ 209723 w 473451"/>
                    <a:gd name="connsiteY10" fmla="*/ 401247 h 409415"/>
                    <a:gd name="connsiteX11" fmla="*/ 219477 w 473451"/>
                    <a:gd name="connsiteY11" fmla="*/ 397657 h 409415"/>
                    <a:gd name="connsiteX12" fmla="*/ 250702 w 473451"/>
                    <a:gd name="connsiteY12" fmla="*/ 397521 h 40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451" h="409415">
                      <a:moveTo>
                        <a:pt x="250702" y="397521"/>
                      </a:moveTo>
                      <a:cubicBezTo>
                        <a:pt x="254292" y="398944"/>
                        <a:pt x="257882" y="400231"/>
                        <a:pt x="261404" y="401450"/>
                      </a:cubicBezTo>
                      <a:cubicBezTo>
                        <a:pt x="310443" y="418180"/>
                        <a:pt x="364088" y="402737"/>
                        <a:pt x="397819" y="363452"/>
                      </a:cubicBezTo>
                      <a:cubicBezTo>
                        <a:pt x="450584" y="302221"/>
                        <a:pt x="466569" y="232455"/>
                        <a:pt x="470904" y="186667"/>
                      </a:cubicBezTo>
                      <a:cubicBezTo>
                        <a:pt x="474019" y="154156"/>
                        <a:pt x="470836" y="121237"/>
                        <a:pt x="459524" y="90622"/>
                      </a:cubicBezTo>
                      <a:cubicBezTo>
                        <a:pt x="418003" y="-21748"/>
                        <a:pt x="311189" y="-5560"/>
                        <a:pt x="261472" y="9071"/>
                      </a:cubicBezTo>
                      <a:cubicBezTo>
                        <a:pt x="244335" y="14083"/>
                        <a:pt x="226251" y="14083"/>
                        <a:pt x="209114" y="9071"/>
                      </a:cubicBezTo>
                      <a:cubicBezTo>
                        <a:pt x="159398" y="-5560"/>
                        <a:pt x="52582" y="-21748"/>
                        <a:pt x="11061" y="90622"/>
                      </a:cubicBezTo>
                      <a:cubicBezTo>
                        <a:pt x="-250" y="121373"/>
                        <a:pt x="-3434" y="154426"/>
                        <a:pt x="-250" y="187074"/>
                      </a:cubicBezTo>
                      <a:cubicBezTo>
                        <a:pt x="4152" y="232997"/>
                        <a:pt x="20273" y="302830"/>
                        <a:pt x="73241" y="363993"/>
                      </a:cubicBezTo>
                      <a:cubicBezTo>
                        <a:pt x="107040" y="403076"/>
                        <a:pt x="160888" y="418045"/>
                        <a:pt x="209723" y="401247"/>
                      </a:cubicBezTo>
                      <a:cubicBezTo>
                        <a:pt x="212975" y="400163"/>
                        <a:pt x="216226" y="398944"/>
                        <a:pt x="219477" y="397657"/>
                      </a:cubicBezTo>
                      <a:cubicBezTo>
                        <a:pt x="229502" y="393661"/>
                        <a:pt x="240678" y="393457"/>
                        <a:pt x="250702" y="397521"/>
                      </a:cubicBezTo>
                      <a:close/>
                    </a:path>
                  </a:pathLst>
                </a:custGeom>
                <a:solidFill>
                  <a:srgbClr val="2B2E83"/>
                </a:solidFill>
                <a:ln w="671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25" name="Forma libre: forma 124">
                  <a:extLst>
                    <a:ext uri="{FF2B5EF4-FFF2-40B4-BE49-F238E27FC236}">
                      <a16:creationId xmlns:a16="http://schemas.microsoft.com/office/drawing/2014/main" id="{CC313811-AF74-25FB-A522-CC994799A959}"/>
                    </a:ext>
                  </a:extLst>
                </p:cNvPr>
                <p:cNvSpPr/>
                <p:nvPr/>
              </p:nvSpPr>
              <p:spPr>
                <a:xfrm>
                  <a:off x="11241594" y="4899451"/>
                  <a:ext cx="232876" cy="141333"/>
                </a:xfrm>
                <a:custGeom>
                  <a:avLst/>
                  <a:gdLst>
                    <a:gd name="connsiteX0" fmla="*/ 19587 w 232876"/>
                    <a:gd name="connsiteY0" fmla="*/ 137134 h 141333"/>
                    <a:gd name="connsiteX1" fmla="*/ 39840 w 232876"/>
                    <a:gd name="connsiteY1" fmla="*/ 140047 h 141333"/>
                    <a:gd name="connsiteX2" fmla="*/ 60024 w 232876"/>
                    <a:gd name="connsiteY2" fmla="*/ 137134 h 141333"/>
                    <a:gd name="connsiteX3" fmla="*/ 119223 w 232876"/>
                    <a:gd name="connsiteY3" fmla="*/ 126433 h 141333"/>
                    <a:gd name="connsiteX4" fmla="*/ 151600 w 232876"/>
                    <a:gd name="connsiteY4" fmla="*/ 111396 h 141333"/>
                    <a:gd name="connsiteX5" fmla="*/ 185061 w 232876"/>
                    <a:gd name="connsiteY5" fmla="*/ 93785 h 141333"/>
                    <a:gd name="connsiteX6" fmla="*/ 231458 w 232876"/>
                    <a:gd name="connsiteY6" fmla="*/ 6070 h 141333"/>
                    <a:gd name="connsiteX7" fmla="*/ 47222 w 232876"/>
                    <a:gd name="connsiteY7" fmla="*/ 118847 h 141333"/>
                    <a:gd name="connsiteX8" fmla="*/ 53386 w 232876"/>
                    <a:gd name="connsiteY8" fmla="*/ 24291 h 141333"/>
                    <a:gd name="connsiteX9" fmla="*/ 26225 w 232876"/>
                    <a:gd name="connsiteY9" fmla="*/ 12370 h 141333"/>
                    <a:gd name="connsiteX10" fmla="*/ 4008 w 232876"/>
                    <a:gd name="connsiteY10" fmla="*/ 133070 h 141333"/>
                    <a:gd name="connsiteX11" fmla="*/ 19587 w 232876"/>
                    <a:gd name="connsiteY11" fmla="*/ 137134 h 14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876" h="141333">
                      <a:moveTo>
                        <a:pt x="19587" y="137134"/>
                      </a:moveTo>
                      <a:cubicBezTo>
                        <a:pt x="26157" y="139099"/>
                        <a:pt x="32999" y="140047"/>
                        <a:pt x="39840" y="140047"/>
                      </a:cubicBezTo>
                      <a:cubicBezTo>
                        <a:pt x="46613" y="140047"/>
                        <a:pt x="53454" y="139099"/>
                        <a:pt x="60024" y="137134"/>
                      </a:cubicBezTo>
                      <a:cubicBezTo>
                        <a:pt x="74519" y="132867"/>
                        <a:pt x="95720" y="127990"/>
                        <a:pt x="119223" y="126433"/>
                      </a:cubicBezTo>
                      <a:cubicBezTo>
                        <a:pt x="130331" y="119050"/>
                        <a:pt x="141169" y="114038"/>
                        <a:pt x="151600" y="111396"/>
                      </a:cubicBezTo>
                      <a:cubicBezTo>
                        <a:pt x="164875" y="106587"/>
                        <a:pt x="175916" y="100558"/>
                        <a:pt x="185061" y="93785"/>
                      </a:cubicBezTo>
                      <a:cubicBezTo>
                        <a:pt x="216150" y="70688"/>
                        <a:pt x="231593" y="41495"/>
                        <a:pt x="231458" y="6070"/>
                      </a:cubicBezTo>
                      <a:cubicBezTo>
                        <a:pt x="138460" y="-18652"/>
                        <a:pt x="77093" y="18940"/>
                        <a:pt x="47222" y="118847"/>
                      </a:cubicBezTo>
                      <a:cubicBezTo>
                        <a:pt x="28935" y="90398"/>
                        <a:pt x="30967" y="58835"/>
                        <a:pt x="53386" y="24291"/>
                      </a:cubicBezTo>
                      <a:lnTo>
                        <a:pt x="26225" y="12370"/>
                      </a:lnTo>
                      <a:cubicBezTo>
                        <a:pt x="4821" y="39666"/>
                        <a:pt x="-9876" y="83015"/>
                        <a:pt x="4008" y="133070"/>
                      </a:cubicBezTo>
                      <a:cubicBezTo>
                        <a:pt x="9766" y="134425"/>
                        <a:pt x="15049" y="135780"/>
                        <a:pt x="19587" y="137134"/>
                      </a:cubicBezTo>
                      <a:close/>
                    </a:path>
                  </a:pathLst>
                </a:custGeom>
                <a:solidFill>
                  <a:srgbClr val="2B2E83"/>
                </a:solidFill>
                <a:ln w="671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grpSp>
          <p:sp>
            <p:nvSpPr>
              <p:cNvPr id="118" name="Forma libre: forma 117">
                <a:extLst>
                  <a:ext uri="{FF2B5EF4-FFF2-40B4-BE49-F238E27FC236}">
                    <a16:creationId xmlns:a16="http://schemas.microsoft.com/office/drawing/2014/main" id="{B86C1F5F-7E89-311C-460A-E1EF57B59057}"/>
                  </a:ext>
                </a:extLst>
              </p:cNvPr>
              <p:cNvSpPr/>
              <p:nvPr/>
            </p:nvSpPr>
            <p:spPr>
              <a:xfrm>
                <a:off x="10508015" y="4802977"/>
                <a:ext cx="247260" cy="159540"/>
              </a:xfrm>
              <a:custGeom>
                <a:avLst/>
                <a:gdLst>
                  <a:gd name="connsiteX0" fmla="*/ 34040 w 247260"/>
                  <a:gd name="connsiteY0" fmla="*/ 13136 h 159540"/>
                  <a:gd name="connsiteX1" fmla="*/ 33499 w 247260"/>
                  <a:gd name="connsiteY1" fmla="*/ 13474 h 159540"/>
                  <a:gd name="connsiteX2" fmla="*/ 30315 w 247260"/>
                  <a:gd name="connsiteY2" fmla="*/ 15371 h 159540"/>
                  <a:gd name="connsiteX3" fmla="*/ 26590 w 247260"/>
                  <a:gd name="connsiteY3" fmla="*/ 17809 h 159540"/>
                  <a:gd name="connsiteX4" fmla="*/ 23406 w 247260"/>
                  <a:gd name="connsiteY4" fmla="*/ 20112 h 159540"/>
                  <a:gd name="connsiteX5" fmla="*/ 22797 w 247260"/>
                  <a:gd name="connsiteY5" fmla="*/ 20587 h 159540"/>
                  <a:gd name="connsiteX6" fmla="*/ 17987 w 247260"/>
                  <a:gd name="connsiteY6" fmla="*/ 24989 h 159540"/>
                  <a:gd name="connsiteX7" fmla="*/ 17987 w 247260"/>
                  <a:gd name="connsiteY7" fmla="*/ 24989 h 159540"/>
                  <a:gd name="connsiteX8" fmla="*/ 17987 w 247260"/>
                  <a:gd name="connsiteY8" fmla="*/ 118596 h 159540"/>
                  <a:gd name="connsiteX9" fmla="*/ 89311 w 247260"/>
                  <a:gd name="connsiteY9" fmla="*/ 133227 h 159540"/>
                  <a:gd name="connsiteX10" fmla="*/ 97372 w 247260"/>
                  <a:gd name="connsiteY10" fmla="*/ 143929 h 159540"/>
                  <a:gd name="connsiteX11" fmla="*/ 166527 w 247260"/>
                  <a:gd name="connsiteY11" fmla="*/ 143929 h 159540"/>
                  <a:gd name="connsiteX12" fmla="*/ 179058 w 247260"/>
                  <a:gd name="connsiteY12" fmla="*/ 96380 h 159540"/>
                  <a:gd name="connsiteX13" fmla="*/ 245843 w 247260"/>
                  <a:gd name="connsiteY13" fmla="*/ 61227 h 159540"/>
                  <a:gd name="connsiteX14" fmla="*/ 34040 w 247260"/>
                  <a:gd name="connsiteY14" fmla="*/ 13136 h 1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260" h="159540">
                    <a:moveTo>
                      <a:pt x="34040" y="13136"/>
                    </a:moveTo>
                    <a:cubicBezTo>
                      <a:pt x="33905" y="13204"/>
                      <a:pt x="33702" y="13339"/>
                      <a:pt x="33499" y="13474"/>
                    </a:cubicBezTo>
                    <a:cubicBezTo>
                      <a:pt x="32347" y="14084"/>
                      <a:pt x="31332" y="14694"/>
                      <a:pt x="30315" y="15371"/>
                    </a:cubicBezTo>
                    <a:cubicBezTo>
                      <a:pt x="29028" y="16116"/>
                      <a:pt x="27809" y="16929"/>
                      <a:pt x="26590" y="17809"/>
                    </a:cubicBezTo>
                    <a:cubicBezTo>
                      <a:pt x="25439" y="18622"/>
                      <a:pt x="24355" y="19435"/>
                      <a:pt x="23406" y="20112"/>
                    </a:cubicBezTo>
                    <a:cubicBezTo>
                      <a:pt x="23203" y="20315"/>
                      <a:pt x="23000" y="20451"/>
                      <a:pt x="22797" y="20587"/>
                    </a:cubicBezTo>
                    <a:cubicBezTo>
                      <a:pt x="19613" y="23160"/>
                      <a:pt x="17987" y="24989"/>
                      <a:pt x="17987" y="24989"/>
                    </a:cubicBezTo>
                    <a:lnTo>
                      <a:pt x="17987" y="24989"/>
                    </a:lnTo>
                    <a:cubicBezTo>
                      <a:pt x="-7886" y="50795"/>
                      <a:pt x="-7886" y="92723"/>
                      <a:pt x="17987" y="118596"/>
                    </a:cubicBezTo>
                    <a:cubicBezTo>
                      <a:pt x="37292" y="137900"/>
                      <a:pt x="65536" y="142778"/>
                      <a:pt x="89311" y="133227"/>
                    </a:cubicBezTo>
                    <a:cubicBezTo>
                      <a:pt x="91479" y="137088"/>
                      <a:pt x="94120" y="140678"/>
                      <a:pt x="97372" y="143929"/>
                    </a:cubicBezTo>
                    <a:cubicBezTo>
                      <a:pt x="116472" y="163030"/>
                      <a:pt x="147426" y="163030"/>
                      <a:pt x="166527" y="143929"/>
                    </a:cubicBezTo>
                    <a:cubicBezTo>
                      <a:pt x="179397" y="131059"/>
                      <a:pt x="183596" y="112772"/>
                      <a:pt x="179058" y="96380"/>
                    </a:cubicBezTo>
                    <a:cubicBezTo>
                      <a:pt x="193756" y="72944"/>
                      <a:pt x="216040" y="61227"/>
                      <a:pt x="245843" y="61227"/>
                    </a:cubicBezTo>
                    <a:cubicBezTo>
                      <a:pt x="128732" y="-23372"/>
                      <a:pt x="62827" y="-2849"/>
                      <a:pt x="34040" y="13136"/>
                    </a:cubicBezTo>
                    <a:close/>
                  </a:path>
                </a:pathLst>
              </a:custGeom>
              <a:solidFill>
                <a:srgbClr val="2B2E83"/>
              </a:solidFill>
              <a:ln w="671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19" name="Forma libre: forma 118">
                <a:extLst>
                  <a:ext uri="{FF2B5EF4-FFF2-40B4-BE49-F238E27FC236}">
                    <a16:creationId xmlns:a16="http://schemas.microsoft.com/office/drawing/2014/main" id="{C1C08824-9636-BDE2-AC42-3AC634CD3858}"/>
                  </a:ext>
                </a:extLst>
              </p:cNvPr>
              <p:cNvSpPr/>
              <p:nvPr/>
            </p:nvSpPr>
            <p:spPr>
              <a:xfrm>
                <a:off x="10767994" y="4542977"/>
                <a:ext cx="159562" cy="247260"/>
              </a:xfrm>
              <a:custGeom>
                <a:avLst/>
                <a:gdLst>
                  <a:gd name="connsiteX0" fmla="*/ 13025 w 159562"/>
                  <a:gd name="connsiteY0" fmla="*/ 34241 h 247260"/>
                  <a:gd name="connsiteX1" fmla="*/ 13364 w 159562"/>
                  <a:gd name="connsiteY1" fmla="*/ 33631 h 247260"/>
                  <a:gd name="connsiteX2" fmla="*/ 15193 w 159562"/>
                  <a:gd name="connsiteY2" fmla="*/ 30447 h 247260"/>
                  <a:gd name="connsiteX3" fmla="*/ 17699 w 159562"/>
                  <a:gd name="connsiteY3" fmla="*/ 26722 h 247260"/>
                  <a:gd name="connsiteX4" fmla="*/ 20002 w 159562"/>
                  <a:gd name="connsiteY4" fmla="*/ 23538 h 247260"/>
                  <a:gd name="connsiteX5" fmla="*/ 20476 w 159562"/>
                  <a:gd name="connsiteY5" fmla="*/ 22997 h 247260"/>
                  <a:gd name="connsiteX6" fmla="*/ 24879 w 159562"/>
                  <a:gd name="connsiteY6" fmla="*/ 18120 h 247260"/>
                  <a:gd name="connsiteX7" fmla="*/ 24879 w 159562"/>
                  <a:gd name="connsiteY7" fmla="*/ 18120 h 247260"/>
                  <a:gd name="connsiteX8" fmla="*/ 118487 w 159562"/>
                  <a:gd name="connsiteY8" fmla="*/ 18120 h 247260"/>
                  <a:gd name="connsiteX9" fmla="*/ 133116 w 159562"/>
                  <a:gd name="connsiteY9" fmla="*/ 89511 h 247260"/>
                  <a:gd name="connsiteX10" fmla="*/ 143819 w 159562"/>
                  <a:gd name="connsiteY10" fmla="*/ 97503 h 247260"/>
                  <a:gd name="connsiteX11" fmla="*/ 143819 w 159562"/>
                  <a:gd name="connsiteY11" fmla="*/ 166659 h 247260"/>
                  <a:gd name="connsiteX12" fmla="*/ 96270 w 159562"/>
                  <a:gd name="connsiteY12" fmla="*/ 179190 h 247260"/>
                  <a:gd name="connsiteX13" fmla="*/ 61116 w 159562"/>
                  <a:gd name="connsiteY13" fmla="*/ 245975 h 247260"/>
                  <a:gd name="connsiteX14" fmla="*/ 13025 w 159562"/>
                  <a:gd name="connsiteY14" fmla="*/ 34241 h 24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62" h="247260">
                    <a:moveTo>
                      <a:pt x="13025" y="34241"/>
                    </a:moveTo>
                    <a:cubicBezTo>
                      <a:pt x="13093" y="34037"/>
                      <a:pt x="13229" y="33834"/>
                      <a:pt x="13364" y="33631"/>
                    </a:cubicBezTo>
                    <a:cubicBezTo>
                      <a:pt x="13974" y="32479"/>
                      <a:pt x="14583" y="31463"/>
                      <a:pt x="15193" y="30447"/>
                    </a:cubicBezTo>
                    <a:cubicBezTo>
                      <a:pt x="16006" y="29161"/>
                      <a:pt x="16819" y="27941"/>
                      <a:pt x="17699" y="26722"/>
                    </a:cubicBezTo>
                    <a:cubicBezTo>
                      <a:pt x="18512" y="25571"/>
                      <a:pt x="19257" y="24487"/>
                      <a:pt x="20002" y="23538"/>
                    </a:cubicBezTo>
                    <a:cubicBezTo>
                      <a:pt x="20138" y="23336"/>
                      <a:pt x="20341" y="23132"/>
                      <a:pt x="20476" y="22997"/>
                    </a:cubicBezTo>
                    <a:cubicBezTo>
                      <a:pt x="23050" y="19746"/>
                      <a:pt x="24811" y="18120"/>
                      <a:pt x="24879" y="18120"/>
                    </a:cubicBezTo>
                    <a:lnTo>
                      <a:pt x="24879" y="18120"/>
                    </a:lnTo>
                    <a:cubicBezTo>
                      <a:pt x="50685" y="-7755"/>
                      <a:pt x="92612" y="-7755"/>
                      <a:pt x="118487" y="18120"/>
                    </a:cubicBezTo>
                    <a:cubicBezTo>
                      <a:pt x="137790" y="37424"/>
                      <a:pt x="142667" y="65669"/>
                      <a:pt x="133116" y="89511"/>
                    </a:cubicBezTo>
                    <a:cubicBezTo>
                      <a:pt x="136978" y="91611"/>
                      <a:pt x="140568" y="94252"/>
                      <a:pt x="143819" y="97503"/>
                    </a:cubicBezTo>
                    <a:cubicBezTo>
                      <a:pt x="162919" y="116605"/>
                      <a:pt x="162919" y="147558"/>
                      <a:pt x="143819" y="166659"/>
                    </a:cubicBezTo>
                    <a:cubicBezTo>
                      <a:pt x="130949" y="179528"/>
                      <a:pt x="112661" y="183728"/>
                      <a:pt x="96270" y="179190"/>
                    </a:cubicBezTo>
                    <a:cubicBezTo>
                      <a:pt x="72834" y="193888"/>
                      <a:pt x="61116" y="216172"/>
                      <a:pt x="61116" y="245975"/>
                    </a:cubicBezTo>
                    <a:cubicBezTo>
                      <a:pt x="-23551" y="128864"/>
                      <a:pt x="-2960" y="62959"/>
                      <a:pt x="13025" y="34241"/>
                    </a:cubicBezTo>
                    <a:close/>
                  </a:path>
                </a:pathLst>
              </a:custGeom>
              <a:solidFill>
                <a:srgbClr val="2B2E83"/>
              </a:solidFill>
              <a:ln w="671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20" name="Forma libre: forma 119">
                <a:extLst>
                  <a:ext uri="{FF2B5EF4-FFF2-40B4-BE49-F238E27FC236}">
                    <a16:creationId xmlns:a16="http://schemas.microsoft.com/office/drawing/2014/main" id="{B3FF95BA-8F72-5AF3-A7B6-F600C172E615}"/>
                  </a:ext>
                </a:extLst>
              </p:cNvPr>
              <p:cNvSpPr/>
              <p:nvPr/>
            </p:nvSpPr>
            <p:spPr>
              <a:xfrm>
                <a:off x="10607846" y="4597871"/>
                <a:ext cx="701896" cy="854154"/>
              </a:xfrm>
              <a:custGeom>
                <a:avLst/>
                <a:gdLst>
                  <a:gd name="connsiteX0" fmla="*/ 416878 w 701896"/>
                  <a:gd name="connsiteY0" fmla="*/ 639137 h 854154"/>
                  <a:gd name="connsiteX1" fmla="*/ 429477 w 701896"/>
                  <a:gd name="connsiteY1" fmla="*/ 533270 h 854154"/>
                  <a:gd name="connsiteX2" fmla="*/ 579981 w 701896"/>
                  <a:gd name="connsiteY2" fmla="*/ 427537 h 854154"/>
                  <a:gd name="connsiteX3" fmla="*/ 614863 w 701896"/>
                  <a:gd name="connsiteY3" fmla="*/ 430247 h 854154"/>
                  <a:gd name="connsiteX4" fmla="*/ 643244 w 701896"/>
                  <a:gd name="connsiteY4" fmla="*/ 300876 h 854154"/>
                  <a:gd name="connsiteX5" fmla="*/ 653404 w 701896"/>
                  <a:gd name="connsiteY5" fmla="*/ 287939 h 854154"/>
                  <a:gd name="connsiteX6" fmla="*/ 700478 w 701896"/>
                  <a:gd name="connsiteY6" fmla="*/ 308530 h 854154"/>
                  <a:gd name="connsiteX7" fmla="*/ 697770 w 701896"/>
                  <a:gd name="connsiteY7" fmla="*/ 293155 h 854154"/>
                  <a:gd name="connsiteX8" fmla="*/ 624753 w 701896"/>
                  <a:gd name="connsiteY8" fmla="*/ 121519 h 854154"/>
                  <a:gd name="connsiteX9" fmla="*/ 583436 w 701896"/>
                  <a:gd name="connsiteY9" fmla="*/ 16125 h 854154"/>
                  <a:gd name="connsiteX10" fmla="*/ 564605 w 701896"/>
                  <a:gd name="connsiteY10" fmla="*/ -1282 h 854154"/>
                  <a:gd name="connsiteX11" fmla="*/ 531958 w 701896"/>
                  <a:gd name="connsiteY11" fmla="*/ 5559 h 854154"/>
                  <a:gd name="connsiteX12" fmla="*/ 522543 w 701896"/>
                  <a:gd name="connsiteY12" fmla="*/ 31975 h 854154"/>
                  <a:gd name="connsiteX13" fmla="*/ 540899 w 701896"/>
                  <a:gd name="connsiteY13" fmla="*/ 146647 h 854154"/>
                  <a:gd name="connsiteX14" fmla="*/ 521188 w 701896"/>
                  <a:gd name="connsiteY14" fmla="*/ 226031 h 854154"/>
                  <a:gd name="connsiteX15" fmla="*/ 52609 w 701896"/>
                  <a:gd name="connsiteY15" fmla="*/ 720891 h 854154"/>
                  <a:gd name="connsiteX16" fmla="*/ 18945 w 701896"/>
                  <a:gd name="connsiteY16" fmla="*/ 735250 h 854154"/>
                  <a:gd name="connsiteX17" fmla="*/ 17522 w 701896"/>
                  <a:gd name="connsiteY17" fmla="*/ 736131 h 854154"/>
                  <a:gd name="connsiteX18" fmla="*/ 15965 w 701896"/>
                  <a:gd name="connsiteY18" fmla="*/ 802916 h 854154"/>
                  <a:gd name="connsiteX19" fmla="*/ 445733 w 701896"/>
                  <a:gd name="connsiteY19" fmla="*/ 779345 h 854154"/>
                  <a:gd name="connsiteX20" fmla="*/ 456300 w 701896"/>
                  <a:gd name="connsiteY20" fmla="*/ 771014 h 854154"/>
                  <a:gd name="connsiteX21" fmla="*/ 416878 w 701896"/>
                  <a:gd name="connsiteY21" fmla="*/ 639137 h 85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1896" h="854154">
                    <a:moveTo>
                      <a:pt x="416878" y="639137"/>
                    </a:moveTo>
                    <a:cubicBezTo>
                      <a:pt x="413221" y="601409"/>
                      <a:pt x="417421" y="565781"/>
                      <a:pt x="429477" y="533270"/>
                    </a:cubicBezTo>
                    <a:cubicBezTo>
                      <a:pt x="455012" y="464114"/>
                      <a:pt x="507032" y="427537"/>
                      <a:pt x="579981" y="427537"/>
                    </a:cubicBezTo>
                    <a:cubicBezTo>
                      <a:pt x="592240" y="427537"/>
                      <a:pt x="603958" y="428621"/>
                      <a:pt x="614863" y="430247"/>
                    </a:cubicBezTo>
                    <a:cubicBezTo>
                      <a:pt x="605042" y="384121"/>
                      <a:pt x="615406" y="336436"/>
                      <a:pt x="643244" y="300876"/>
                    </a:cubicBezTo>
                    <a:lnTo>
                      <a:pt x="653404" y="287939"/>
                    </a:lnTo>
                    <a:lnTo>
                      <a:pt x="700478" y="308530"/>
                    </a:lnTo>
                    <a:cubicBezTo>
                      <a:pt x="699598" y="301893"/>
                      <a:pt x="698717" y="296745"/>
                      <a:pt x="697770" y="293155"/>
                    </a:cubicBezTo>
                    <a:cubicBezTo>
                      <a:pt x="689235" y="230501"/>
                      <a:pt x="662751" y="172047"/>
                      <a:pt x="624753" y="121519"/>
                    </a:cubicBezTo>
                    <a:cubicBezTo>
                      <a:pt x="591089" y="76747"/>
                      <a:pt x="584316" y="36852"/>
                      <a:pt x="583436" y="16125"/>
                    </a:cubicBezTo>
                    <a:cubicBezTo>
                      <a:pt x="583029" y="6101"/>
                      <a:pt x="574562" y="-1485"/>
                      <a:pt x="564605" y="-1282"/>
                    </a:cubicBezTo>
                    <a:cubicBezTo>
                      <a:pt x="552413" y="-1079"/>
                      <a:pt x="540967" y="2105"/>
                      <a:pt x="531958" y="5559"/>
                    </a:cubicBezTo>
                    <a:cubicBezTo>
                      <a:pt x="521324" y="9691"/>
                      <a:pt x="517056" y="22086"/>
                      <a:pt x="522543" y="31975"/>
                    </a:cubicBezTo>
                    <a:cubicBezTo>
                      <a:pt x="550516" y="82436"/>
                      <a:pt x="547537" y="122737"/>
                      <a:pt x="540899" y="146647"/>
                    </a:cubicBezTo>
                    <a:cubicBezTo>
                      <a:pt x="533583" y="172928"/>
                      <a:pt x="526810" y="199344"/>
                      <a:pt x="521188" y="226031"/>
                    </a:cubicBezTo>
                    <a:cubicBezTo>
                      <a:pt x="443023" y="595313"/>
                      <a:pt x="116820" y="703077"/>
                      <a:pt x="52609" y="720891"/>
                    </a:cubicBezTo>
                    <a:cubicBezTo>
                      <a:pt x="40755" y="724142"/>
                      <a:pt x="29376" y="728816"/>
                      <a:pt x="18945" y="735250"/>
                    </a:cubicBezTo>
                    <a:cubicBezTo>
                      <a:pt x="18471" y="735589"/>
                      <a:pt x="17996" y="735860"/>
                      <a:pt x="17522" y="736131"/>
                    </a:cubicBezTo>
                    <a:cubicBezTo>
                      <a:pt x="-6388" y="751439"/>
                      <a:pt x="-8487" y="788556"/>
                      <a:pt x="15965" y="802916"/>
                    </a:cubicBezTo>
                    <a:cubicBezTo>
                      <a:pt x="168703" y="892595"/>
                      <a:pt x="357951" y="847078"/>
                      <a:pt x="445733" y="779345"/>
                    </a:cubicBezTo>
                    <a:cubicBezTo>
                      <a:pt x="449323" y="776567"/>
                      <a:pt x="452778" y="773790"/>
                      <a:pt x="456300" y="771014"/>
                    </a:cubicBezTo>
                    <a:cubicBezTo>
                      <a:pt x="430425" y="722923"/>
                      <a:pt x="420333" y="675103"/>
                      <a:pt x="416878" y="639137"/>
                    </a:cubicBezTo>
                    <a:close/>
                  </a:path>
                </a:pathLst>
              </a:custGeom>
              <a:solidFill>
                <a:srgbClr val="94C11F"/>
              </a:solidFill>
              <a:ln w="671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21" name="Forma libre: forma 120">
                <a:extLst>
                  <a:ext uri="{FF2B5EF4-FFF2-40B4-BE49-F238E27FC236}">
                    <a16:creationId xmlns:a16="http://schemas.microsoft.com/office/drawing/2014/main" id="{BF979380-90D7-C206-B604-F30F042BF732}"/>
                  </a:ext>
                </a:extLst>
              </p:cNvPr>
              <p:cNvSpPr/>
              <p:nvPr/>
            </p:nvSpPr>
            <p:spPr>
              <a:xfrm>
                <a:off x="10760122" y="4795084"/>
                <a:ext cx="310791" cy="270963"/>
              </a:xfrm>
              <a:custGeom>
                <a:avLst/>
                <a:gdLst>
                  <a:gd name="connsiteX0" fmla="*/ 48058 w 310791"/>
                  <a:gd name="connsiteY0" fmla="*/ 264869 h 270963"/>
                  <a:gd name="connsiteX1" fmla="*/ 54628 w 310791"/>
                  <a:gd name="connsiteY1" fmla="*/ 269678 h 270963"/>
                  <a:gd name="connsiteX2" fmla="*/ 309373 w 310791"/>
                  <a:gd name="connsiteY2" fmla="*/ 112943 h 270963"/>
                  <a:gd name="connsiteX3" fmla="*/ 264737 w 310791"/>
                  <a:gd name="connsiteY3" fmla="*/ 48190 h 270963"/>
                  <a:gd name="connsiteX4" fmla="*/ 118365 w 310791"/>
                  <a:gd name="connsiteY4" fmla="*/ 12630 h 270963"/>
                  <a:gd name="connsiteX5" fmla="*/ 116536 w 310791"/>
                  <a:gd name="connsiteY5" fmla="*/ 13781 h 270963"/>
                  <a:gd name="connsiteX6" fmla="*/ 13582 w 310791"/>
                  <a:gd name="connsiteY6" fmla="*/ 116668 h 270963"/>
                  <a:gd name="connsiteX7" fmla="*/ 12498 w 310791"/>
                  <a:gd name="connsiteY7" fmla="*/ 118497 h 270963"/>
                  <a:gd name="connsiteX8" fmla="*/ 48058 w 310791"/>
                  <a:gd name="connsiteY8" fmla="*/ 264869 h 27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91" h="270963">
                    <a:moveTo>
                      <a:pt x="48058" y="264869"/>
                    </a:moveTo>
                    <a:cubicBezTo>
                      <a:pt x="50158" y="266427"/>
                      <a:pt x="52393" y="268052"/>
                      <a:pt x="54628" y="269678"/>
                    </a:cubicBezTo>
                    <a:cubicBezTo>
                      <a:pt x="141191" y="242652"/>
                      <a:pt x="235002" y="195510"/>
                      <a:pt x="309373" y="112943"/>
                    </a:cubicBezTo>
                    <a:cubicBezTo>
                      <a:pt x="292982" y="87678"/>
                      <a:pt x="277810" y="66004"/>
                      <a:pt x="264737" y="48190"/>
                    </a:cubicBezTo>
                    <a:cubicBezTo>
                      <a:pt x="229448" y="302"/>
                      <a:pt x="165373" y="-15479"/>
                      <a:pt x="118365" y="12630"/>
                    </a:cubicBezTo>
                    <a:cubicBezTo>
                      <a:pt x="117756" y="13036"/>
                      <a:pt x="117146" y="13375"/>
                      <a:pt x="116536" y="13781"/>
                    </a:cubicBezTo>
                    <a:cubicBezTo>
                      <a:pt x="74271" y="39385"/>
                      <a:pt x="39185" y="74403"/>
                      <a:pt x="13582" y="116668"/>
                    </a:cubicBezTo>
                    <a:cubicBezTo>
                      <a:pt x="13243" y="117278"/>
                      <a:pt x="12837" y="117887"/>
                      <a:pt x="12498" y="118497"/>
                    </a:cubicBezTo>
                    <a:cubicBezTo>
                      <a:pt x="-15612" y="165504"/>
                      <a:pt x="171" y="229579"/>
                      <a:pt x="48058" y="264869"/>
                    </a:cubicBezTo>
                    <a:close/>
                  </a:path>
                </a:pathLst>
              </a:custGeom>
              <a:solidFill>
                <a:srgbClr val="2B2E83"/>
              </a:solidFill>
              <a:ln w="671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22" name="Forma libre: forma 121">
                <a:extLst>
                  <a:ext uri="{FF2B5EF4-FFF2-40B4-BE49-F238E27FC236}">
                    <a16:creationId xmlns:a16="http://schemas.microsoft.com/office/drawing/2014/main" id="{6B19E4CA-35D0-E5D4-339C-82C412554BED}"/>
                  </a:ext>
                </a:extLst>
              </p:cNvPr>
              <p:cNvSpPr/>
              <p:nvPr/>
            </p:nvSpPr>
            <p:spPr>
              <a:xfrm>
                <a:off x="10528045" y="4924485"/>
                <a:ext cx="550658" cy="362441"/>
              </a:xfrm>
              <a:custGeom>
                <a:avLst/>
                <a:gdLst>
                  <a:gd name="connsiteX0" fmla="*/ 549241 w 550658"/>
                  <a:gd name="connsiteY0" fmla="*/ -1286 h 362441"/>
                  <a:gd name="connsiteX1" fmla="*/ 60883 w 550658"/>
                  <a:gd name="connsiteY1" fmla="*/ 197647 h 362441"/>
                  <a:gd name="connsiteX2" fmla="*/ 26880 w 550658"/>
                  <a:gd name="connsiteY2" fmla="*/ 201914 h 362441"/>
                  <a:gd name="connsiteX3" fmla="*/ 25390 w 550658"/>
                  <a:gd name="connsiteY3" fmla="*/ 202321 h 362441"/>
                  <a:gd name="connsiteX4" fmla="*/ 6696 w 550658"/>
                  <a:gd name="connsiteY4" fmla="*/ 261926 h 362441"/>
                  <a:gd name="connsiteX5" fmla="*/ 165870 w 550658"/>
                  <a:gd name="connsiteY5" fmla="*/ 361155 h 362441"/>
                  <a:gd name="connsiteX6" fmla="*/ 549241 w 550658"/>
                  <a:gd name="connsiteY6" fmla="*/ -1286 h 36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658" h="362441">
                    <a:moveTo>
                      <a:pt x="549241" y="-1286"/>
                    </a:moveTo>
                    <a:cubicBezTo>
                      <a:pt x="389119" y="185320"/>
                      <a:pt x="150494" y="195480"/>
                      <a:pt x="60883" y="197647"/>
                    </a:cubicBezTo>
                    <a:cubicBezTo>
                      <a:pt x="49436" y="197986"/>
                      <a:pt x="37921" y="198799"/>
                      <a:pt x="26880" y="201914"/>
                    </a:cubicBezTo>
                    <a:cubicBezTo>
                      <a:pt x="26407" y="202050"/>
                      <a:pt x="25932" y="202185"/>
                      <a:pt x="25390" y="202321"/>
                    </a:cubicBezTo>
                    <a:cubicBezTo>
                      <a:pt x="-10" y="209839"/>
                      <a:pt x="-9764" y="241064"/>
                      <a:pt x="6696" y="261926"/>
                    </a:cubicBezTo>
                    <a:cubicBezTo>
                      <a:pt x="50926" y="317941"/>
                      <a:pt x="107619" y="347473"/>
                      <a:pt x="165870" y="361155"/>
                    </a:cubicBezTo>
                    <a:cubicBezTo>
                      <a:pt x="259003" y="327424"/>
                      <a:pt x="458139" y="230497"/>
                      <a:pt x="549241" y="-1286"/>
                    </a:cubicBezTo>
                    <a:close/>
                  </a:path>
                </a:pathLst>
              </a:custGeom>
              <a:solidFill>
                <a:srgbClr val="94C11F"/>
              </a:solidFill>
              <a:ln w="671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23" name="Forma libre: forma 122">
                <a:extLst>
                  <a:ext uri="{FF2B5EF4-FFF2-40B4-BE49-F238E27FC236}">
                    <a16:creationId xmlns:a16="http://schemas.microsoft.com/office/drawing/2014/main" id="{B00ED9C8-C360-165F-3431-2C0AD212AA9E}"/>
                  </a:ext>
                </a:extLst>
              </p:cNvPr>
              <p:cNvSpPr/>
              <p:nvPr/>
            </p:nvSpPr>
            <p:spPr>
              <a:xfrm>
                <a:off x="10557466" y="4592428"/>
                <a:ext cx="257821" cy="257889"/>
              </a:xfrm>
              <a:custGeom>
                <a:avLst/>
                <a:gdLst>
                  <a:gd name="connsiteX0" fmla="*/ 7755 w 257821"/>
                  <a:gd name="connsiteY0" fmla="*/ 192122 h 257889"/>
                  <a:gd name="connsiteX1" fmla="*/ 42570 w 257821"/>
                  <a:gd name="connsiteY1" fmla="*/ 188058 h 257889"/>
                  <a:gd name="connsiteX2" fmla="*/ 208788 w 257821"/>
                  <a:gd name="connsiteY2" fmla="*/ 254571 h 257889"/>
                  <a:gd name="connsiteX3" fmla="*/ 211565 w 257821"/>
                  <a:gd name="connsiteY3" fmla="*/ 256604 h 257889"/>
                  <a:gd name="connsiteX4" fmla="*/ 256404 w 257821"/>
                  <a:gd name="connsiteY4" fmla="*/ 211697 h 257889"/>
                  <a:gd name="connsiteX5" fmla="*/ 254440 w 257821"/>
                  <a:gd name="connsiteY5" fmla="*/ 208919 h 257889"/>
                  <a:gd name="connsiteX6" fmla="*/ 191989 w 257821"/>
                  <a:gd name="connsiteY6" fmla="*/ 7887 h 257889"/>
                  <a:gd name="connsiteX7" fmla="*/ 105359 w 257821"/>
                  <a:gd name="connsiteY7" fmla="*/ 16218 h 257889"/>
                  <a:gd name="connsiteX8" fmla="*/ 26923 w 257821"/>
                  <a:gd name="connsiteY8" fmla="*/ 27055 h 257889"/>
                  <a:gd name="connsiteX9" fmla="*/ 16086 w 257821"/>
                  <a:gd name="connsiteY9" fmla="*/ 105490 h 257889"/>
                  <a:gd name="connsiteX10" fmla="*/ 7755 w 257821"/>
                  <a:gd name="connsiteY10" fmla="*/ 192122 h 2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21" h="257889">
                    <a:moveTo>
                      <a:pt x="7755" y="192122"/>
                    </a:moveTo>
                    <a:cubicBezTo>
                      <a:pt x="18795" y="189412"/>
                      <a:pt x="30445" y="188058"/>
                      <a:pt x="42570" y="188058"/>
                    </a:cubicBezTo>
                    <a:cubicBezTo>
                      <a:pt x="91744" y="188058"/>
                      <a:pt x="147692" y="210409"/>
                      <a:pt x="208788" y="254571"/>
                    </a:cubicBezTo>
                    <a:lnTo>
                      <a:pt x="211565" y="256604"/>
                    </a:lnTo>
                    <a:lnTo>
                      <a:pt x="256404" y="211697"/>
                    </a:lnTo>
                    <a:lnTo>
                      <a:pt x="254440" y="208919"/>
                    </a:lnTo>
                    <a:cubicBezTo>
                      <a:pt x="189077" y="118495"/>
                      <a:pt x="181084" y="52794"/>
                      <a:pt x="191989" y="7887"/>
                    </a:cubicBezTo>
                    <a:cubicBezTo>
                      <a:pt x="164490" y="-6676"/>
                      <a:pt x="130217" y="-3899"/>
                      <a:pt x="105359" y="16218"/>
                    </a:cubicBezTo>
                    <a:cubicBezTo>
                      <a:pt x="80365" y="2197"/>
                      <a:pt x="48192" y="5787"/>
                      <a:pt x="26923" y="27055"/>
                    </a:cubicBezTo>
                    <a:cubicBezTo>
                      <a:pt x="5656" y="48324"/>
                      <a:pt x="2066" y="80497"/>
                      <a:pt x="16086" y="105490"/>
                    </a:cubicBezTo>
                    <a:cubicBezTo>
                      <a:pt x="-4031" y="130417"/>
                      <a:pt x="-6808" y="164621"/>
                      <a:pt x="7755" y="192122"/>
                    </a:cubicBezTo>
                    <a:close/>
                  </a:path>
                </a:pathLst>
              </a:custGeom>
              <a:solidFill>
                <a:srgbClr val="2B2E83"/>
              </a:solidFill>
              <a:ln w="671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grpSp>
      </p:grpSp>
      <p:grpSp>
        <p:nvGrpSpPr>
          <p:cNvPr id="20" name="Gráfico 85">
            <a:extLst>
              <a:ext uri="{FF2B5EF4-FFF2-40B4-BE49-F238E27FC236}">
                <a16:creationId xmlns:a16="http://schemas.microsoft.com/office/drawing/2014/main" id="{99691A20-1E13-9AAD-8638-6C127CBD8271}"/>
              </a:ext>
            </a:extLst>
          </p:cNvPr>
          <p:cNvGrpSpPr/>
          <p:nvPr/>
        </p:nvGrpSpPr>
        <p:grpSpPr>
          <a:xfrm>
            <a:off x="9871849" y="2915248"/>
            <a:ext cx="772496" cy="811251"/>
            <a:chOff x="9601264" y="2901392"/>
            <a:chExt cx="772496" cy="811250"/>
          </a:xfrm>
          <a:solidFill>
            <a:srgbClr val="2B2E83"/>
          </a:solidFill>
        </p:grpSpPr>
        <p:sp>
          <p:nvSpPr>
            <p:cNvPr id="127" name="Forma libre: forma 126">
              <a:extLst>
                <a:ext uri="{FF2B5EF4-FFF2-40B4-BE49-F238E27FC236}">
                  <a16:creationId xmlns:a16="http://schemas.microsoft.com/office/drawing/2014/main" id="{970584BB-395B-6B88-C2C9-62CF06A26A0C}"/>
                </a:ext>
              </a:extLst>
            </p:cNvPr>
            <p:cNvSpPr/>
            <p:nvPr/>
          </p:nvSpPr>
          <p:spPr>
            <a:xfrm>
              <a:off x="9876622" y="3289520"/>
              <a:ext cx="214641" cy="134702"/>
            </a:xfrm>
            <a:custGeom>
              <a:avLst/>
              <a:gdLst>
                <a:gd name="connsiteX0" fmla="*/ 108668 w 214641"/>
                <a:gd name="connsiteY0" fmla="*/ 133415 h 134702"/>
                <a:gd name="connsiteX1" fmla="*/ 108609 w 214641"/>
                <a:gd name="connsiteY1" fmla="*/ 133415 h 134702"/>
                <a:gd name="connsiteX2" fmla="*/ 100139 w 214641"/>
                <a:gd name="connsiteY2" fmla="*/ 127906 h 134702"/>
                <a:gd name="connsiteX3" fmla="*/ 80295 w 214641"/>
                <a:gd name="connsiteY3" fmla="*/ 96096 h 134702"/>
                <a:gd name="connsiteX4" fmla="*/ 1926 w 214641"/>
                <a:gd name="connsiteY4" fmla="*/ 14884 h 134702"/>
                <a:gd name="connsiteX5" fmla="*/ 1156 w 214641"/>
                <a:gd name="connsiteY5" fmla="*/ 1793 h 134702"/>
                <a:gd name="connsiteX6" fmla="*/ 14247 w 214641"/>
                <a:gd name="connsiteY6" fmla="*/ 1082 h 134702"/>
                <a:gd name="connsiteX7" fmla="*/ 94985 w 214641"/>
                <a:gd name="connsiteY7" fmla="*/ 84841 h 134702"/>
                <a:gd name="connsiteX8" fmla="*/ 108787 w 214641"/>
                <a:gd name="connsiteY8" fmla="*/ 104627 h 134702"/>
                <a:gd name="connsiteX9" fmla="*/ 122115 w 214641"/>
                <a:gd name="connsiteY9" fmla="*/ 85789 h 134702"/>
                <a:gd name="connsiteX10" fmla="*/ 197997 w 214641"/>
                <a:gd name="connsiteY10" fmla="*/ 7598 h 134702"/>
                <a:gd name="connsiteX11" fmla="*/ 211088 w 214641"/>
                <a:gd name="connsiteY11" fmla="*/ 8368 h 134702"/>
                <a:gd name="connsiteX12" fmla="*/ 210377 w 214641"/>
                <a:gd name="connsiteY12" fmla="*/ 21459 h 134702"/>
                <a:gd name="connsiteX13" fmla="*/ 136746 w 214641"/>
                <a:gd name="connsiteY13" fmla="*/ 97163 h 134702"/>
                <a:gd name="connsiteX14" fmla="*/ 117139 w 214641"/>
                <a:gd name="connsiteY14" fmla="*/ 127965 h 134702"/>
                <a:gd name="connsiteX15" fmla="*/ 108668 w 214641"/>
                <a:gd name="connsiteY15" fmla="*/ 133415 h 13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641" h="134702">
                  <a:moveTo>
                    <a:pt x="108668" y="133415"/>
                  </a:moveTo>
                  <a:cubicBezTo>
                    <a:pt x="108609" y="133415"/>
                    <a:pt x="108609" y="133415"/>
                    <a:pt x="108609" y="133415"/>
                  </a:cubicBezTo>
                  <a:cubicBezTo>
                    <a:pt x="104937" y="133415"/>
                    <a:pt x="101620" y="131224"/>
                    <a:pt x="100139" y="127906"/>
                  </a:cubicBezTo>
                  <a:cubicBezTo>
                    <a:pt x="96170" y="118843"/>
                    <a:pt x="89476" y="108121"/>
                    <a:pt x="80295" y="96096"/>
                  </a:cubicBezTo>
                  <a:cubicBezTo>
                    <a:pt x="57785" y="66775"/>
                    <a:pt x="25264" y="35735"/>
                    <a:pt x="1926" y="14884"/>
                  </a:cubicBezTo>
                  <a:cubicBezTo>
                    <a:pt x="-1925" y="11507"/>
                    <a:pt x="-2221" y="5643"/>
                    <a:pt x="1156" y="1793"/>
                  </a:cubicBezTo>
                  <a:cubicBezTo>
                    <a:pt x="4591" y="-1998"/>
                    <a:pt x="10455" y="-2354"/>
                    <a:pt x="14247" y="1082"/>
                  </a:cubicBezTo>
                  <a:cubicBezTo>
                    <a:pt x="38178" y="22466"/>
                    <a:pt x="71646" y="54335"/>
                    <a:pt x="94985" y="84841"/>
                  </a:cubicBezTo>
                  <a:cubicBezTo>
                    <a:pt x="100317" y="91772"/>
                    <a:pt x="104937" y="98407"/>
                    <a:pt x="108787" y="104627"/>
                  </a:cubicBezTo>
                  <a:cubicBezTo>
                    <a:pt x="112519" y="98703"/>
                    <a:pt x="116962" y="92364"/>
                    <a:pt x="122115" y="85789"/>
                  </a:cubicBezTo>
                  <a:cubicBezTo>
                    <a:pt x="144210" y="57297"/>
                    <a:pt x="175605" y="27560"/>
                    <a:pt x="197997" y="7598"/>
                  </a:cubicBezTo>
                  <a:cubicBezTo>
                    <a:pt x="201847" y="4221"/>
                    <a:pt x="207712" y="4577"/>
                    <a:pt x="211088" y="8368"/>
                  </a:cubicBezTo>
                  <a:cubicBezTo>
                    <a:pt x="214523" y="12218"/>
                    <a:pt x="214168" y="18083"/>
                    <a:pt x="210377" y="21459"/>
                  </a:cubicBezTo>
                  <a:cubicBezTo>
                    <a:pt x="188519" y="40889"/>
                    <a:pt x="158012" y="69796"/>
                    <a:pt x="136746" y="97163"/>
                  </a:cubicBezTo>
                  <a:cubicBezTo>
                    <a:pt x="127743" y="108773"/>
                    <a:pt x="121109" y="119139"/>
                    <a:pt x="117139" y="127965"/>
                  </a:cubicBezTo>
                  <a:cubicBezTo>
                    <a:pt x="115599" y="131283"/>
                    <a:pt x="112282" y="133415"/>
                    <a:pt x="108668" y="133415"/>
                  </a:cubicBezTo>
                  <a:close/>
                </a:path>
              </a:pathLst>
            </a:custGeom>
            <a:solidFill>
              <a:srgbClr val="2B2E83"/>
            </a:solidFill>
            <a:ln w="5862" cap="flat">
              <a:solidFill>
                <a:schemeClr val="accent1"/>
              </a:solid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28" name="Forma libre: forma 127">
              <a:extLst>
                <a:ext uri="{FF2B5EF4-FFF2-40B4-BE49-F238E27FC236}">
                  <a16:creationId xmlns:a16="http://schemas.microsoft.com/office/drawing/2014/main" id="{ED8EB2C3-E25C-474E-D9BC-F02C7D93BE88}"/>
                </a:ext>
              </a:extLst>
            </p:cNvPr>
            <p:cNvSpPr/>
            <p:nvPr/>
          </p:nvSpPr>
          <p:spPr>
            <a:xfrm>
              <a:off x="9702455" y="2901392"/>
              <a:ext cx="569991" cy="310469"/>
            </a:xfrm>
            <a:custGeom>
              <a:avLst/>
              <a:gdLst>
                <a:gd name="connsiteX0" fmla="*/ 77228 w 569991"/>
                <a:gd name="connsiteY0" fmla="*/ 309182 h 310469"/>
                <a:gd name="connsiteX1" fmla="*/ 70534 w 569991"/>
                <a:gd name="connsiteY1" fmla="*/ 306338 h 310469"/>
                <a:gd name="connsiteX2" fmla="*/ 48913 w 569991"/>
                <a:gd name="connsiteY2" fmla="*/ 282822 h 310469"/>
                <a:gd name="connsiteX3" fmla="*/ 34814 w 569991"/>
                <a:gd name="connsiteY3" fmla="*/ 264459 h 310469"/>
                <a:gd name="connsiteX4" fmla="*/ 8099 w 569991"/>
                <a:gd name="connsiteY4" fmla="*/ 210909 h 310469"/>
                <a:gd name="connsiteX5" fmla="*/ 16511 w 569991"/>
                <a:gd name="connsiteY5" fmla="*/ 83434 h 310469"/>
                <a:gd name="connsiteX6" fmla="*/ 145527 w 569991"/>
                <a:gd name="connsiteY6" fmla="*/ -978 h 310469"/>
                <a:gd name="connsiteX7" fmla="*/ 285087 w 569991"/>
                <a:gd name="connsiteY7" fmla="*/ 80294 h 310469"/>
                <a:gd name="connsiteX8" fmla="*/ 425476 w 569991"/>
                <a:gd name="connsiteY8" fmla="*/ 444 h 310469"/>
                <a:gd name="connsiteX9" fmla="*/ 553604 w 569991"/>
                <a:gd name="connsiteY9" fmla="*/ 86217 h 310469"/>
                <a:gd name="connsiteX10" fmla="*/ 566458 w 569991"/>
                <a:gd name="connsiteY10" fmla="*/ 121700 h 310469"/>
                <a:gd name="connsiteX11" fmla="*/ 548865 w 569991"/>
                <a:gd name="connsiteY11" fmla="*/ 198529 h 310469"/>
                <a:gd name="connsiteX12" fmla="*/ 475590 w 569991"/>
                <a:gd name="connsiteY12" fmla="*/ 233952 h 310469"/>
                <a:gd name="connsiteX13" fmla="*/ 474760 w 569991"/>
                <a:gd name="connsiteY13" fmla="*/ 233952 h 310469"/>
                <a:gd name="connsiteX14" fmla="*/ 466112 w 569991"/>
                <a:gd name="connsiteY14" fmla="*/ 228088 h 310469"/>
                <a:gd name="connsiteX15" fmla="*/ 452547 w 569991"/>
                <a:gd name="connsiteY15" fmla="*/ 193494 h 310469"/>
                <a:gd name="connsiteX16" fmla="*/ 426424 w 569991"/>
                <a:gd name="connsiteY16" fmla="*/ 287501 h 310469"/>
                <a:gd name="connsiteX17" fmla="*/ 417953 w 569991"/>
                <a:gd name="connsiteY17" fmla="*/ 294314 h 310469"/>
                <a:gd name="connsiteX18" fmla="*/ 408890 w 569991"/>
                <a:gd name="connsiteY18" fmla="*/ 288449 h 310469"/>
                <a:gd name="connsiteX19" fmla="*/ 387387 w 569991"/>
                <a:gd name="connsiteY19" fmla="*/ 233952 h 310469"/>
                <a:gd name="connsiteX20" fmla="*/ 358066 w 569991"/>
                <a:gd name="connsiteY20" fmla="*/ 233952 h 310469"/>
                <a:gd name="connsiteX21" fmla="*/ 349417 w 569991"/>
                <a:gd name="connsiteY21" fmla="*/ 228088 h 310469"/>
                <a:gd name="connsiteX22" fmla="*/ 335793 w 569991"/>
                <a:gd name="connsiteY22" fmla="*/ 193494 h 310469"/>
                <a:gd name="connsiteX23" fmla="*/ 309729 w 569991"/>
                <a:gd name="connsiteY23" fmla="*/ 287501 h 310469"/>
                <a:gd name="connsiteX24" fmla="*/ 301258 w 569991"/>
                <a:gd name="connsiteY24" fmla="*/ 294314 h 310469"/>
                <a:gd name="connsiteX25" fmla="*/ 292136 w 569991"/>
                <a:gd name="connsiteY25" fmla="*/ 288449 h 310469"/>
                <a:gd name="connsiteX26" fmla="*/ 270693 w 569991"/>
                <a:gd name="connsiteY26" fmla="*/ 233952 h 310469"/>
                <a:gd name="connsiteX27" fmla="*/ 222593 w 569991"/>
                <a:gd name="connsiteY27" fmla="*/ 233952 h 310469"/>
                <a:gd name="connsiteX28" fmla="*/ 213292 w 569991"/>
                <a:gd name="connsiteY28" fmla="*/ 224711 h 310469"/>
                <a:gd name="connsiteX29" fmla="*/ 222593 w 569991"/>
                <a:gd name="connsiteY29" fmla="*/ 215411 h 310469"/>
                <a:gd name="connsiteX30" fmla="*/ 276971 w 569991"/>
                <a:gd name="connsiteY30" fmla="*/ 215411 h 310469"/>
                <a:gd name="connsiteX31" fmla="*/ 285620 w 569991"/>
                <a:gd name="connsiteY31" fmla="*/ 221275 h 310469"/>
                <a:gd name="connsiteX32" fmla="*/ 299244 w 569991"/>
                <a:gd name="connsiteY32" fmla="*/ 255870 h 310469"/>
                <a:gd name="connsiteX33" fmla="*/ 325308 w 569991"/>
                <a:gd name="connsiteY33" fmla="*/ 161862 h 310469"/>
                <a:gd name="connsiteX34" fmla="*/ 333779 w 569991"/>
                <a:gd name="connsiteY34" fmla="*/ 155050 h 310469"/>
                <a:gd name="connsiteX35" fmla="*/ 342901 w 569991"/>
                <a:gd name="connsiteY35" fmla="*/ 160914 h 310469"/>
                <a:gd name="connsiteX36" fmla="*/ 364344 w 569991"/>
                <a:gd name="connsiteY36" fmla="*/ 215411 h 310469"/>
                <a:gd name="connsiteX37" fmla="*/ 393726 w 569991"/>
                <a:gd name="connsiteY37" fmla="*/ 215411 h 310469"/>
                <a:gd name="connsiteX38" fmla="*/ 402374 w 569991"/>
                <a:gd name="connsiteY38" fmla="*/ 221275 h 310469"/>
                <a:gd name="connsiteX39" fmla="*/ 415939 w 569991"/>
                <a:gd name="connsiteY39" fmla="*/ 255870 h 310469"/>
                <a:gd name="connsiteX40" fmla="*/ 442062 w 569991"/>
                <a:gd name="connsiteY40" fmla="*/ 161862 h 310469"/>
                <a:gd name="connsiteX41" fmla="*/ 450533 w 569991"/>
                <a:gd name="connsiteY41" fmla="*/ 155050 h 310469"/>
                <a:gd name="connsiteX42" fmla="*/ 459656 w 569991"/>
                <a:gd name="connsiteY42" fmla="*/ 160914 h 310469"/>
                <a:gd name="connsiteX43" fmla="*/ 481040 w 569991"/>
                <a:gd name="connsiteY43" fmla="*/ 215234 h 310469"/>
                <a:gd name="connsiteX44" fmla="*/ 534352 w 569991"/>
                <a:gd name="connsiteY44" fmla="*/ 186978 h 310469"/>
                <a:gd name="connsiteX45" fmla="*/ 548391 w 569991"/>
                <a:gd name="connsiteY45" fmla="*/ 125846 h 310469"/>
                <a:gd name="connsiteX46" fmla="*/ 537017 w 569991"/>
                <a:gd name="connsiteY46" fmla="*/ 94569 h 310469"/>
                <a:gd name="connsiteX47" fmla="*/ 424055 w 569991"/>
                <a:gd name="connsiteY47" fmla="*/ 18985 h 310469"/>
                <a:gd name="connsiteX48" fmla="*/ 293439 w 569991"/>
                <a:gd name="connsiteY48" fmla="*/ 103337 h 310469"/>
                <a:gd name="connsiteX49" fmla="*/ 284968 w 569991"/>
                <a:gd name="connsiteY49" fmla="*/ 108845 h 310469"/>
                <a:gd name="connsiteX50" fmla="*/ 284909 w 569991"/>
                <a:gd name="connsiteY50" fmla="*/ 108845 h 310469"/>
                <a:gd name="connsiteX51" fmla="*/ 276438 w 569991"/>
                <a:gd name="connsiteY51" fmla="*/ 103277 h 310469"/>
                <a:gd name="connsiteX52" fmla="*/ 146711 w 569991"/>
                <a:gd name="connsiteY52" fmla="*/ 17562 h 310469"/>
                <a:gd name="connsiteX53" fmla="*/ 32978 w 569991"/>
                <a:gd name="connsiteY53" fmla="*/ 91963 h 310469"/>
                <a:gd name="connsiteX54" fmla="*/ 25752 w 569991"/>
                <a:gd name="connsiteY54" fmla="*/ 205223 h 310469"/>
                <a:gd name="connsiteX55" fmla="*/ 50038 w 569991"/>
                <a:gd name="connsiteY55" fmla="*/ 253914 h 310469"/>
                <a:gd name="connsiteX56" fmla="*/ 62951 w 569991"/>
                <a:gd name="connsiteY56" fmla="*/ 270679 h 310469"/>
                <a:gd name="connsiteX57" fmla="*/ 83862 w 569991"/>
                <a:gd name="connsiteY57" fmla="*/ 293425 h 310469"/>
                <a:gd name="connsiteX58" fmla="*/ 83625 w 569991"/>
                <a:gd name="connsiteY58" fmla="*/ 306575 h 310469"/>
                <a:gd name="connsiteX59" fmla="*/ 77228 w 569991"/>
                <a:gd name="connsiteY59" fmla="*/ 309182 h 3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9991" h="310469">
                  <a:moveTo>
                    <a:pt x="77228" y="309182"/>
                  </a:moveTo>
                  <a:cubicBezTo>
                    <a:pt x="74799" y="309182"/>
                    <a:pt x="72371" y="308234"/>
                    <a:pt x="70534" y="306338"/>
                  </a:cubicBezTo>
                  <a:cubicBezTo>
                    <a:pt x="62122" y="297631"/>
                    <a:pt x="54836" y="289693"/>
                    <a:pt x="48913" y="282822"/>
                  </a:cubicBezTo>
                  <a:cubicBezTo>
                    <a:pt x="44056" y="277194"/>
                    <a:pt x="39316" y="271034"/>
                    <a:pt x="34814" y="264459"/>
                  </a:cubicBezTo>
                  <a:cubicBezTo>
                    <a:pt x="23145" y="247636"/>
                    <a:pt x="14141" y="229628"/>
                    <a:pt x="8099" y="210909"/>
                  </a:cubicBezTo>
                  <a:cubicBezTo>
                    <a:pt x="-6651" y="165475"/>
                    <a:pt x="-3808" y="122589"/>
                    <a:pt x="16511" y="83434"/>
                  </a:cubicBezTo>
                  <a:cubicBezTo>
                    <a:pt x="41627" y="34919"/>
                    <a:pt x="91029" y="2576"/>
                    <a:pt x="145527" y="-978"/>
                  </a:cubicBezTo>
                  <a:cubicBezTo>
                    <a:pt x="222770" y="-6013"/>
                    <a:pt x="267671" y="51623"/>
                    <a:pt x="285087" y="80294"/>
                  </a:cubicBezTo>
                  <a:cubicBezTo>
                    <a:pt x="302798" y="51801"/>
                    <a:pt x="348351" y="-5480"/>
                    <a:pt x="425476" y="444"/>
                  </a:cubicBezTo>
                  <a:cubicBezTo>
                    <a:pt x="479914" y="4590"/>
                    <a:pt x="529021" y="37466"/>
                    <a:pt x="553604" y="86217"/>
                  </a:cubicBezTo>
                  <a:cubicBezTo>
                    <a:pt x="559349" y="97590"/>
                    <a:pt x="563674" y="109497"/>
                    <a:pt x="566458" y="121700"/>
                  </a:cubicBezTo>
                  <a:cubicBezTo>
                    <a:pt x="572737" y="148652"/>
                    <a:pt x="566280" y="176671"/>
                    <a:pt x="548865" y="198529"/>
                  </a:cubicBezTo>
                  <a:cubicBezTo>
                    <a:pt x="530975" y="221039"/>
                    <a:pt x="504260" y="233952"/>
                    <a:pt x="475590" y="233952"/>
                  </a:cubicBezTo>
                  <a:lnTo>
                    <a:pt x="474760" y="233952"/>
                  </a:lnTo>
                  <a:cubicBezTo>
                    <a:pt x="470969" y="233952"/>
                    <a:pt x="467534" y="231642"/>
                    <a:pt x="466112" y="228088"/>
                  </a:cubicBezTo>
                  <a:lnTo>
                    <a:pt x="452547" y="193494"/>
                  </a:lnTo>
                  <a:lnTo>
                    <a:pt x="426424" y="287501"/>
                  </a:lnTo>
                  <a:cubicBezTo>
                    <a:pt x="425358" y="291352"/>
                    <a:pt x="421981" y="294077"/>
                    <a:pt x="417953" y="294314"/>
                  </a:cubicBezTo>
                  <a:cubicBezTo>
                    <a:pt x="414043" y="294550"/>
                    <a:pt x="410311" y="292122"/>
                    <a:pt x="408890" y="288449"/>
                  </a:cubicBezTo>
                  <a:lnTo>
                    <a:pt x="387387" y="233952"/>
                  </a:lnTo>
                  <a:lnTo>
                    <a:pt x="358066" y="233952"/>
                  </a:lnTo>
                  <a:cubicBezTo>
                    <a:pt x="354215" y="233952"/>
                    <a:pt x="350839" y="231642"/>
                    <a:pt x="349417" y="228088"/>
                  </a:cubicBezTo>
                  <a:lnTo>
                    <a:pt x="335793" y="193494"/>
                  </a:lnTo>
                  <a:lnTo>
                    <a:pt x="309729" y="287501"/>
                  </a:lnTo>
                  <a:cubicBezTo>
                    <a:pt x="308662" y="291352"/>
                    <a:pt x="305227" y="294077"/>
                    <a:pt x="301258" y="294314"/>
                  </a:cubicBezTo>
                  <a:cubicBezTo>
                    <a:pt x="297349" y="294550"/>
                    <a:pt x="293617" y="292122"/>
                    <a:pt x="292136" y="288449"/>
                  </a:cubicBezTo>
                  <a:lnTo>
                    <a:pt x="270693" y="233952"/>
                  </a:lnTo>
                  <a:lnTo>
                    <a:pt x="222593" y="233952"/>
                  </a:lnTo>
                  <a:cubicBezTo>
                    <a:pt x="217439" y="233952"/>
                    <a:pt x="213292" y="229806"/>
                    <a:pt x="213292" y="224711"/>
                  </a:cubicBezTo>
                  <a:cubicBezTo>
                    <a:pt x="213292" y="219558"/>
                    <a:pt x="217439" y="215411"/>
                    <a:pt x="222593" y="215411"/>
                  </a:cubicBezTo>
                  <a:lnTo>
                    <a:pt x="276971" y="215411"/>
                  </a:lnTo>
                  <a:cubicBezTo>
                    <a:pt x="280822" y="215411"/>
                    <a:pt x="284257" y="217721"/>
                    <a:pt x="285620" y="221275"/>
                  </a:cubicBezTo>
                  <a:lnTo>
                    <a:pt x="299244" y="255870"/>
                  </a:lnTo>
                  <a:lnTo>
                    <a:pt x="325308" y="161862"/>
                  </a:lnTo>
                  <a:cubicBezTo>
                    <a:pt x="326375" y="158012"/>
                    <a:pt x="329810" y="155286"/>
                    <a:pt x="333779" y="155050"/>
                  </a:cubicBezTo>
                  <a:cubicBezTo>
                    <a:pt x="337747" y="154813"/>
                    <a:pt x="341420" y="157241"/>
                    <a:pt x="342901" y="160914"/>
                  </a:cubicBezTo>
                  <a:lnTo>
                    <a:pt x="364344" y="215411"/>
                  </a:lnTo>
                  <a:lnTo>
                    <a:pt x="393726" y="215411"/>
                  </a:lnTo>
                  <a:cubicBezTo>
                    <a:pt x="397516" y="215411"/>
                    <a:pt x="400952" y="217721"/>
                    <a:pt x="402374" y="221275"/>
                  </a:cubicBezTo>
                  <a:lnTo>
                    <a:pt x="415939" y="255870"/>
                  </a:lnTo>
                  <a:lnTo>
                    <a:pt x="442062" y="161862"/>
                  </a:lnTo>
                  <a:cubicBezTo>
                    <a:pt x="443128" y="158012"/>
                    <a:pt x="446505" y="155286"/>
                    <a:pt x="450533" y="155050"/>
                  </a:cubicBezTo>
                  <a:cubicBezTo>
                    <a:pt x="454443" y="154813"/>
                    <a:pt x="458175" y="157241"/>
                    <a:pt x="459656" y="160914"/>
                  </a:cubicBezTo>
                  <a:lnTo>
                    <a:pt x="481040" y="215234"/>
                  </a:lnTo>
                  <a:cubicBezTo>
                    <a:pt x="501949" y="213694"/>
                    <a:pt x="521143" y="203623"/>
                    <a:pt x="534352" y="186978"/>
                  </a:cubicBezTo>
                  <a:cubicBezTo>
                    <a:pt x="548213" y="169562"/>
                    <a:pt x="553367" y="147289"/>
                    <a:pt x="548391" y="125846"/>
                  </a:cubicBezTo>
                  <a:cubicBezTo>
                    <a:pt x="545903" y="115125"/>
                    <a:pt x="542112" y="104640"/>
                    <a:pt x="537017" y="94569"/>
                  </a:cubicBezTo>
                  <a:cubicBezTo>
                    <a:pt x="515337" y="51565"/>
                    <a:pt x="472036" y="22598"/>
                    <a:pt x="424055" y="18985"/>
                  </a:cubicBezTo>
                  <a:cubicBezTo>
                    <a:pt x="335082" y="12172"/>
                    <a:pt x="293853" y="102448"/>
                    <a:pt x="293439" y="103337"/>
                  </a:cubicBezTo>
                  <a:cubicBezTo>
                    <a:pt x="291958" y="106713"/>
                    <a:pt x="288641" y="108845"/>
                    <a:pt x="284968" y="108845"/>
                  </a:cubicBezTo>
                  <a:cubicBezTo>
                    <a:pt x="284968" y="108845"/>
                    <a:pt x="284968" y="108845"/>
                    <a:pt x="284909" y="108845"/>
                  </a:cubicBezTo>
                  <a:cubicBezTo>
                    <a:pt x="281237" y="108845"/>
                    <a:pt x="277919" y="106654"/>
                    <a:pt x="276438" y="103277"/>
                  </a:cubicBezTo>
                  <a:cubicBezTo>
                    <a:pt x="274839" y="99546"/>
                    <a:pt x="235506" y="11639"/>
                    <a:pt x="146711" y="17562"/>
                  </a:cubicBezTo>
                  <a:cubicBezTo>
                    <a:pt x="98730" y="20702"/>
                    <a:pt x="55133" y="49195"/>
                    <a:pt x="32978" y="91963"/>
                  </a:cubicBezTo>
                  <a:cubicBezTo>
                    <a:pt x="15030" y="126557"/>
                    <a:pt x="12601" y="164646"/>
                    <a:pt x="25752" y="205223"/>
                  </a:cubicBezTo>
                  <a:cubicBezTo>
                    <a:pt x="31260" y="222164"/>
                    <a:pt x="39435" y="238572"/>
                    <a:pt x="50038" y="253914"/>
                  </a:cubicBezTo>
                  <a:cubicBezTo>
                    <a:pt x="54185" y="259957"/>
                    <a:pt x="58568" y="265584"/>
                    <a:pt x="62951" y="270679"/>
                  </a:cubicBezTo>
                  <a:cubicBezTo>
                    <a:pt x="68698" y="277313"/>
                    <a:pt x="75687" y="285013"/>
                    <a:pt x="83862" y="293425"/>
                  </a:cubicBezTo>
                  <a:cubicBezTo>
                    <a:pt x="87416" y="297157"/>
                    <a:pt x="87357" y="303021"/>
                    <a:pt x="83625" y="306575"/>
                  </a:cubicBezTo>
                  <a:cubicBezTo>
                    <a:pt x="81848" y="308293"/>
                    <a:pt x="79538" y="309182"/>
                    <a:pt x="77228" y="309182"/>
                  </a:cubicBezTo>
                  <a:close/>
                </a:path>
              </a:pathLst>
            </a:custGeom>
            <a:solidFill>
              <a:srgbClr val="2B2E83"/>
            </a:solidFill>
            <a:ln w="5862" cap="flat">
              <a:solidFill>
                <a:schemeClr val="accent1"/>
              </a:solid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29" name="Forma libre: forma 128">
              <a:extLst>
                <a:ext uri="{FF2B5EF4-FFF2-40B4-BE49-F238E27FC236}">
                  <a16:creationId xmlns:a16="http://schemas.microsoft.com/office/drawing/2014/main" id="{641382D7-231C-2F84-D817-7842126E0E61}"/>
                </a:ext>
              </a:extLst>
            </p:cNvPr>
            <p:cNvSpPr/>
            <p:nvPr/>
          </p:nvSpPr>
          <p:spPr>
            <a:xfrm>
              <a:off x="9601264" y="3234608"/>
              <a:ext cx="772496" cy="478034"/>
            </a:xfrm>
            <a:custGeom>
              <a:avLst/>
              <a:gdLst>
                <a:gd name="connsiteX0" fmla="*/ 749158 w 772496"/>
                <a:gd name="connsiteY0" fmla="*/ 188564 h 478034"/>
                <a:gd name="connsiteX1" fmla="*/ 703072 w 772496"/>
                <a:gd name="connsiteY1" fmla="*/ 188564 h 478034"/>
                <a:gd name="connsiteX2" fmla="*/ 703072 w 772496"/>
                <a:gd name="connsiteY2" fmla="*/ 125774 h 478034"/>
                <a:gd name="connsiteX3" fmla="*/ 646502 w 772496"/>
                <a:gd name="connsiteY3" fmla="*/ 69204 h 478034"/>
                <a:gd name="connsiteX4" fmla="*/ 624526 w 772496"/>
                <a:gd name="connsiteY4" fmla="*/ 67900 h 478034"/>
                <a:gd name="connsiteX5" fmla="*/ 624526 w 772496"/>
                <a:gd name="connsiteY5" fmla="*/ 55283 h 478034"/>
                <a:gd name="connsiteX6" fmla="*/ 567896 w 772496"/>
                <a:gd name="connsiteY6" fmla="*/ -1288 h 478034"/>
                <a:gd name="connsiteX7" fmla="*/ 511325 w 772496"/>
                <a:gd name="connsiteY7" fmla="*/ 55283 h 478034"/>
                <a:gd name="connsiteX8" fmla="*/ 511325 w 772496"/>
                <a:gd name="connsiteY8" fmla="*/ 191348 h 478034"/>
                <a:gd name="connsiteX9" fmla="*/ 251397 w 772496"/>
                <a:gd name="connsiteY9" fmla="*/ 191348 h 478034"/>
                <a:gd name="connsiteX10" fmla="*/ 251397 w 772496"/>
                <a:gd name="connsiteY10" fmla="*/ 55283 h 478034"/>
                <a:gd name="connsiteX11" fmla="*/ 194827 w 772496"/>
                <a:gd name="connsiteY11" fmla="*/ -1288 h 478034"/>
                <a:gd name="connsiteX12" fmla="*/ 138257 w 772496"/>
                <a:gd name="connsiteY12" fmla="*/ 55283 h 478034"/>
                <a:gd name="connsiteX13" fmla="*/ 138257 w 772496"/>
                <a:gd name="connsiteY13" fmla="*/ 67012 h 478034"/>
                <a:gd name="connsiteX14" fmla="*/ 118709 w 772496"/>
                <a:gd name="connsiteY14" fmla="*/ 67012 h 478034"/>
                <a:gd name="connsiteX15" fmla="*/ 62139 w 772496"/>
                <a:gd name="connsiteY15" fmla="*/ 123582 h 478034"/>
                <a:gd name="connsiteX16" fmla="*/ 62139 w 772496"/>
                <a:gd name="connsiteY16" fmla="*/ 188564 h 478034"/>
                <a:gd name="connsiteX17" fmla="*/ 20911 w 772496"/>
                <a:gd name="connsiteY17" fmla="*/ 188564 h 478034"/>
                <a:gd name="connsiteX18" fmla="*/ -1184 w 772496"/>
                <a:gd name="connsiteY18" fmla="*/ 210719 h 478034"/>
                <a:gd name="connsiteX19" fmla="*/ -1184 w 772496"/>
                <a:gd name="connsiteY19" fmla="*/ 264742 h 478034"/>
                <a:gd name="connsiteX20" fmla="*/ 20911 w 772496"/>
                <a:gd name="connsiteY20" fmla="*/ 286896 h 478034"/>
                <a:gd name="connsiteX21" fmla="*/ 62139 w 772496"/>
                <a:gd name="connsiteY21" fmla="*/ 286896 h 478034"/>
                <a:gd name="connsiteX22" fmla="*/ 62139 w 772496"/>
                <a:gd name="connsiteY22" fmla="*/ 347494 h 478034"/>
                <a:gd name="connsiteX23" fmla="*/ 118709 w 772496"/>
                <a:gd name="connsiteY23" fmla="*/ 404064 h 478034"/>
                <a:gd name="connsiteX24" fmla="*/ 138257 w 772496"/>
                <a:gd name="connsiteY24" fmla="*/ 404064 h 478034"/>
                <a:gd name="connsiteX25" fmla="*/ 138257 w 772496"/>
                <a:gd name="connsiteY25" fmla="*/ 420177 h 478034"/>
                <a:gd name="connsiteX26" fmla="*/ 194827 w 772496"/>
                <a:gd name="connsiteY26" fmla="*/ 476747 h 478034"/>
                <a:gd name="connsiteX27" fmla="*/ 251397 w 772496"/>
                <a:gd name="connsiteY27" fmla="*/ 420177 h 478034"/>
                <a:gd name="connsiteX28" fmla="*/ 251397 w 772496"/>
                <a:gd name="connsiteY28" fmla="*/ 284111 h 478034"/>
                <a:gd name="connsiteX29" fmla="*/ 511325 w 772496"/>
                <a:gd name="connsiteY29" fmla="*/ 284111 h 478034"/>
                <a:gd name="connsiteX30" fmla="*/ 511325 w 772496"/>
                <a:gd name="connsiteY30" fmla="*/ 420177 h 478034"/>
                <a:gd name="connsiteX31" fmla="*/ 567896 w 772496"/>
                <a:gd name="connsiteY31" fmla="*/ 476747 h 478034"/>
                <a:gd name="connsiteX32" fmla="*/ 624526 w 772496"/>
                <a:gd name="connsiteY32" fmla="*/ 420177 h 478034"/>
                <a:gd name="connsiteX33" fmla="*/ 624526 w 772496"/>
                <a:gd name="connsiteY33" fmla="*/ 406257 h 478034"/>
                <a:gd name="connsiteX34" fmla="*/ 646502 w 772496"/>
                <a:gd name="connsiteY34" fmla="*/ 406257 h 478034"/>
                <a:gd name="connsiteX35" fmla="*/ 703072 w 772496"/>
                <a:gd name="connsiteY35" fmla="*/ 349686 h 478034"/>
                <a:gd name="connsiteX36" fmla="*/ 703072 w 772496"/>
                <a:gd name="connsiteY36" fmla="*/ 286896 h 478034"/>
                <a:gd name="connsiteX37" fmla="*/ 749158 w 772496"/>
                <a:gd name="connsiteY37" fmla="*/ 286896 h 478034"/>
                <a:gd name="connsiteX38" fmla="*/ 771312 w 772496"/>
                <a:gd name="connsiteY38" fmla="*/ 264742 h 478034"/>
                <a:gd name="connsiteX39" fmla="*/ 771312 w 772496"/>
                <a:gd name="connsiteY39" fmla="*/ 210719 h 478034"/>
                <a:gd name="connsiteX40" fmla="*/ 749158 w 772496"/>
                <a:gd name="connsiteY40" fmla="*/ 188564 h 47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2496" h="478034">
                  <a:moveTo>
                    <a:pt x="749158" y="188564"/>
                  </a:moveTo>
                  <a:lnTo>
                    <a:pt x="703072" y="188564"/>
                  </a:lnTo>
                  <a:lnTo>
                    <a:pt x="703072" y="125774"/>
                  </a:lnTo>
                  <a:cubicBezTo>
                    <a:pt x="703072" y="94556"/>
                    <a:pt x="677719" y="69204"/>
                    <a:pt x="646502" y="69204"/>
                  </a:cubicBezTo>
                  <a:lnTo>
                    <a:pt x="624526" y="67900"/>
                  </a:lnTo>
                  <a:lnTo>
                    <a:pt x="624526" y="55283"/>
                  </a:lnTo>
                  <a:cubicBezTo>
                    <a:pt x="624526" y="24006"/>
                    <a:pt x="599172" y="-1288"/>
                    <a:pt x="567896" y="-1288"/>
                  </a:cubicBezTo>
                  <a:cubicBezTo>
                    <a:pt x="536678" y="-1288"/>
                    <a:pt x="511325" y="24006"/>
                    <a:pt x="511325" y="55283"/>
                  </a:cubicBezTo>
                  <a:lnTo>
                    <a:pt x="511325" y="191348"/>
                  </a:lnTo>
                  <a:lnTo>
                    <a:pt x="251397" y="191348"/>
                  </a:lnTo>
                  <a:lnTo>
                    <a:pt x="251397" y="55283"/>
                  </a:lnTo>
                  <a:cubicBezTo>
                    <a:pt x="251397" y="24006"/>
                    <a:pt x="226104" y="-1288"/>
                    <a:pt x="194827" y="-1288"/>
                  </a:cubicBezTo>
                  <a:cubicBezTo>
                    <a:pt x="163610" y="-1288"/>
                    <a:pt x="138257" y="24006"/>
                    <a:pt x="138257" y="55283"/>
                  </a:cubicBezTo>
                  <a:lnTo>
                    <a:pt x="138257" y="67012"/>
                  </a:lnTo>
                  <a:lnTo>
                    <a:pt x="118709" y="67012"/>
                  </a:lnTo>
                  <a:cubicBezTo>
                    <a:pt x="87492" y="67012"/>
                    <a:pt x="62139" y="92364"/>
                    <a:pt x="62139" y="123582"/>
                  </a:cubicBezTo>
                  <a:lnTo>
                    <a:pt x="62139" y="188564"/>
                  </a:lnTo>
                  <a:lnTo>
                    <a:pt x="20911" y="188564"/>
                  </a:lnTo>
                  <a:cubicBezTo>
                    <a:pt x="8708" y="188564"/>
                    <a:pt x="-1184" y="198516"/>
                    <a:pt x="-1184" y="210719"/>
                  </a:cubicBezTo>
                  <a:lnTo>
                    <a:pt x="-1184" y="264742"/>
                  </a:lnTo>
                  <a:cubicBezTo>
                    <a:pt x="-1184" y="276944"/>
                    <a:pt x="8708" y="286896"/>
                    <a:pt x="20911" y="286896"/>
                  </a:cubicBezTo>
                  <a:lnTo>
                    <a:pt x="62139" y="286896"/>
                  </a:lnTo>
                  <a:lnTo>
                    <a:pt x="62139" y="347494"/>
                  </a:lnTo>
                  <a:cubicBezTo>
                    <a:pt x="62139" y="378712"/>
                    <a:pt x="87492" y="404064"/>
                    <a:pt x="118709" y="404064"/>
                  </a:cubicBezTo>
                  <a:lnTo>
                    <a:pt x="138257" y="404064"/>
                  </a:lnTo>
                  <a:lnTo>
                    <a:pt x="138257" y="420177"/>
                  </a:lnTo>
                  <a:cubicBezTo>
                    <a:pt x="138257" y="451453"/>
                    <a:pt x="163610" y="476747"/>
                    <a:pt x="194827" y="476747"/>
                  </a:cubicBezTo>
                  <a:cubicBezTo>
                    <a:pt x="226104" y="476747"/>
                    <a:pt x="251397" y="451453"/>
                    <a:pt x="251397" y="420177"/>
                  </a:cubicBezTo>
                  <a:lnTo>
                    <a:pt x="251397" y="284111"/>
                  </a:lnTo>
                  <a:lnTo>
                    <a:pt x="511325" y="284111"/>
                  </a:lnTo>
                  <a:lnTo>
                    <a:pt x="511325" y="420177"/>
                  </a:lnTo>
                  <a:cubicBezTo>
                    <a:pt x="511325" y="451453"/>
                    <a:pt x="536678" y="476747"/>
                    <a:pt x="567896" y="476747"/>
                  </a:cubicBezTo>
                  <a:cubicBezTo>
                    <a:pt x="599172" y="476747"/>
                    <a:pt x="624526" y="451453"/>
                    <a:pt x="624526" y="420177"/>
                  </a:cubicBezTo>
                  <a:lnTo>
                    <a:pt x="624526" y="406257"/>
                  </a:lnTo>
                  <a:lnTo>
                    <a:pt x="646502" y="406257"/>
                  </a:lnTo>
                  <a:cubicBezTo>
                    <a:pt x="677719" y="406257"/>
                    <a:pt x="703072" y="380904"/>
                    <a:pt x="703072" y="349686"/>
                  </a:cubicBezTo>
                  <a:lnTo>
                    <a:pt x="703072" y="286896"/>
                  </a:lnTo>
                  <a:lnTo>
                    <a:pt x="749158" y="286896"/>
                  </a:lnTo>
                  <a:cubicBezTo>
                    <a:pt x="761361" y="286896"/>
                    <a:pt x="771312" y="276944"/>
                    <a:pt x="771312" y="264742"/>
                  </a:cubicBezTo>
                  <a:lnTo>
                    <a:pt x="771312" y="210719"/>
                  </a:lnTo>
                  <a:cubicBezTo>
                    <a:pt x="771312" y="198516"/>
                    <a:pt x="761361" y="188564"/>
                    <a:pt x="749158" y="188564"/>
                  </a:cubicBezTo>
                  <a:close/>
                </a:path>
              </a:pathLst>
            </a:custGeom>
            <a:solidFill>
              <a:schemeClr val="accent2"/>
            </a:solidFill>
            <a:ln w="586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grpSp>
      <p:grpSp>
        <p:nvGrpSpPr>
          <p:cNvPr id="59411" name="Grupo 101">
            <a:extLst>
              <a:ext uri="{FF2B5EF4-FFF2-40B4-BE49-F238E27FC236}">
                <a16:creationId xmlns:a16="http://schemas.microsoft.com/office/drawing/2014/main" id="{CBAD7107-128D-A8D2-5331-9C9EEC26AA17}"/>
              </a:ext>
            </a:extLst>
          </p:cNvPr>
          <p:cNvGrpSpPr>
            <a:grpSpLocks/>
          </p:cNvGrpSpPr>
          <p:nvPr/>
        </p:nvGrpSpPr>
        <p:grpSpPr bwMode="auto">
          <a:xfrm>
            <a:off x="9844088" y="3752850"/>
            <a:ext cx="736600" cy="557213"/>
            <a:chOff x="10203030" y="3741977"/>
            <a:chExt cx="537278" cy="405609"/>
          </a:xfrm>
        </p:grpSpPr>
        <p:sp>
          <p:nvSpPr>
            <p:cNvPr id="59414" name="Gráfico 87" descr="Fumar con relleno sólido">
              <a:extLst>
                <a:ext uri="{FF2B5EF4-FFF2-40B4-BE49-F238E27FC236}">
                  <a16:creationId xmlns:a16="http://schemas.microsoft.com/office/drawing/2014/main" id="{678D773D-6570-8656-BD60-6BCFCD1972C0}"/>
                </a:ext>
              </a:extLst>
            </p:cNvPr>
            <p:cNvSpPr>
              <a:spLocks/>
            </p:cNvSpPr>
            <p:nvPr/>
          </p:nvSpPr>
          <p:spPr bwMode="auto">
            <a:xfrm>
              <a:off x="10203030" y="4072705"/>
              <a:ext cx="99842" cy="74881"/>
            </a:xfrm>
            <a:custGeom>
              <a:avLst/>
              <a:gdLst>
                <a:gd name="T0" fmla="*/ 0 w 99842"/>
                <a:gd name="T1" fmla="*/ 0 h 74881"/>
                <a:gd name="T2" fmla="*/ 99843 w 99842"/>
                <a:gd name="T3" fmla="*/ 0 h 74881"/>
                <a:gd name="T4" fmla="*/ 99843 w 99842"/>
                <a:gd name="T5" fmla="*/ 74882 h 74881"/>
                <a:gd name="T6" fmla="*/ 0 w 99842"/>
                <a:gd name="T7" fmla="*/ 74882 h 74881"/>
                <a:gd name="T8" fmla="*/ 0 60000 65536"/>
                <a:gd name="T9" fmla="*/ 0 60000 65536"/>
                <a:gd name="T10" fmla="*/ 0 60000 65536"/>
                <a:gd name="T11" fmla="*/ 0 60000 65536"/>
                <a:gd name="T12" fmla="*/ 0 w 99842"/>
                <a:gd name="T13" fmla="*/ 0 h 74881"/>
                <a:gd name="T14" fmla="*/ 99842 w 99842"/>
                <a:gd name="T15" fmla="*/ 74881 h 74881"/>
              </a:gdLst>
              <a:ahLst/>
              <a:cxnLst>
                <a:cxn ang="T8">
                  <a:pos x="T0" y="T1"/>
                </a:cxn>
                <a:cxn ang="T9">
                  <a:pos x="T2" y="T3"/>
                </a:cxn>
                <a:cxn ang="T10">
                  <a:pos x="T4" y="T5"/>
                </a:cxn>
                <a:cxn ang="T11">
                  <a:pos x="T6" y="T7"/>
                </a:cxn>
              </a:cxnLst>
              <a:rect l="T12" t="T13" r="T14" b="T15"/>
              <a:pathLst>
                <a:path w="99842" h="74881">
                  <a:moveTo>
                    <a:pt x="0" y="0"/>
                  </a:moveTo>
                  <a:lnTo>
                    <a:pt x="99843" y="0"/>
                  </a:lnTo>
                  <a:lnTo>
                    <a:pt x="99843" y="74882"/>
                  </a:lnTo>
                  <a:lnTo>
                    <a:pt x="0" y="7488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59415" name="Gráfico 87" descr="Fumar con relleno sólido">
              <a:extLst>
                <a:ext uri="{FF2B5EF4-FFF2-40B4-BE49-F238E27FC236}">
                  <a16:creationId xmlns:a16="http://schemas.microsoft.com/office/drawing/2014/main" id="{B32B226F-7451-DDD3-7466-2551218BBC6E}"/>
                </a:ext>
              </a:extLst>
            </p:cNvPr>
            <p:cNvSpPr>
              <a:spLocks/>
            </p:cNvSpPr>
            <p:nvPr/>
          </p:nvSpPr>
          <p:spPr bwMode="auto">
            <a:xfrm>
              <a:off x="10327833" y="4072705"/>
              <a:ext cx="349448" cy="74881"/>
            </a:xfrm>
            <a:custGeom>
              <a:avLst/>
              <a:gdLst>
                <a:gd name="T0" fmla="*/ 0 w 349448"/>
                <a:gd name="T1" fmla="*/ 0 h 74881"/>
                <a:gd name="T2" fmla="*/ 349449 w 349448"/>
                <a:gd name="T3" fmla="*/ 0 h 74881"/>
                <a:gd name="T4" fmla="*/ 349449 w 349448"/>
                <a:gd name="T5" fmla="*/ 74882 h 74881"/>
                <a:gd name="T6" fmla="*/ 0 w 349448"/>
                <a:gd name="T7" fmla="*/ 74882 h 74881"/>
                <a:gd name="T8" fmla="*/ 0 60000 65536"/>
                <a:gd name="T9" fmla="*/ 0 60000 65536"/>
                <a:gd name="T10" fmla="*/ 0 60000 65536"/>
                <a:gd name="T11" fmla="*/ 0 60000 65536"/>
                <a:gd name="T12" fmla="*/ 0 w 349448"/>
                <a:gd name="T13" fmla="*/ 0 h 74881"/>
                <a:gd name="T14" fmla="*/ 349448 w 349448"/>
                <a:gd name="T15" fmla="*/ 74881 h 74881"/>
              </a:gdLst>
              <a:ahLst/>
              <a:cxnLst>
                <a:cxn ang="T8">
                  <a:pos x="T0" y="T1"/>
                </a:cxn>
                <a:cxn ang="T9">
                  <a:pos x="T2" y="T3"/>
                </a:cxn>
                <a:cxn ang="T10">
                  <a:pos x="T4" y="T5"/>
                </a:cxn>
                <a:cxn ang="T11">
                  <a:pos x="T6" y="T7"/>
                </a:cxn>
              </a:cxnLst>
              <a:rect l="T12" t="T13" r="T14" b="T15"/>
              <a:pathLst>
                <a:path w="349448" h="74881">
                  <a:moveTo>
                    <a:pt x="0" y="0"/>
                  </a:moveTo>
                  <a:lnTo>
                    <a:pt x="349449" y="0"/>
                  </a:lnTo>
                  <a:lnTo>
                    <a:pt x="349449" y="74882"/>
                  </a:lnTo>
                  <a:lnTo>
                    <a:pt x="0" y="74882"/>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33" name="Gráfico 87" descr="Fumar con relleno sólido">
              <a:extLst>
                <a:ext uri="{FF2B5EF4-FFF2-40B4-BE49-F238E27FC236}">
                  <a16:creationId xmlns:a16="http://schemas.microsoft.com/office/drawing/2014/main" id="{92842619-280B-8B84-100D-6679D7B5B887}"/>
                </a:ext>
              </a:extLst>
            </p:cNvPr>
            <p:cNvSpPr/>
            <p:nvPr/>
          </p:nvSpPr>
          <p:spPr>
            <a:xfrm>
              <a:off x="10414930" y="3741977"/>
              <a:ext cx="325378" cy="312007"/>
            </a:xfrm>
            <a:custGeom>
              <a:avLst/>
              <a:gdLst>
                <a:gd name="connsiteX0" fmla="*/ 324488 w 325112"/>
                <a:gd name="connsiteY0" fmla="*/ 262087 h 312007"/>
                <a:gd name="connsiteX1" fmla="*/ 324488 w 325112"/>
                <a:gd name="connsiteY1" fmla="*/ 262087 h 312007"/>
                <a:gd name="connsiteX2" fmla="*/ 324488 w 325112"/>
                <a:gd name="connsiteY2" fmla="*/ 262087 h 312007"/>
                <a:gd name="connsiteX3" fmla="*/ 323864 w 325112"/>
                <a:gd name="connsiteY3" fmla="*/ 253974 h 312007"/>
                <a:gd name="connsiteX4" fmla="*/ 323864 w 325112"/>
                <a:gd name="connsiteY4" fmla="*/ 253350 h 312007"/>
                <a:gd name="connsiteX5" fmla="*/ 323240 w 325112"/>
                <a:gd name="connsiteY5" fmla="*/ 247110 h 312007"/>
                <a:gd name="connsiteX6" fmla="*/ 243366 w 325112"/>
                <a:gd name="connsiteY6" fmla="*/ 180965 h 312007"/>
                <a:gd name="connsiteX7" fmla="*/ 224646 w 325112"/>
                <a:gd name="connsiteY7" fmla="*/ 162244 h 312007"/>
                <a:gd name="connsiteX8" fmla="*/ 224646 w 325112"/>
                <a:gd name="connsiteY8" fmla="*/ 162244 h 312007"/>
                <a:gd name="connsiteX9" fmla="*/ 224646 w 325112"/>
                <a:gd name="connsiteY9" fmla="*/ 162244 h 312007"/>
                <a:gd name="connsiteX10" fmla="*/ 224646 w 325112"/>
                <a:gd name="connsiteY10" fmla="*/ 162244 h 312007"/>
                <a:gd name="connsiteX11" fmla="*/ 224646 w 325112"/>
                <a:gd name="connsiteY11" fmla="*/ 156004 h 312007"/>
                <a:gd name="connsiteX12" fmla="*/ 162244 w 325112"/>
                <a:gd name="connsiteY12" fmla="*/ 93602 h 312007"/>
                <a:gd name="connsiteX13" fmla="*/ 143524 w 325112"/>
                <a:gd name="connsiteY13" fmla="*/ 74882 h 312007"/>
                <a:gd name="connsiteX14" fmla="*/ 71762 w 325112"/>
                <a:gd name="connsiteY14" fmla="*/ 0 h 312007"/>
                <a:gd name="connsiteX15" fmla="*/ 0 w 325112"/>
                <a:gd name="connsiteY15" fmla="*/ 74882 h 312007"/>
                <a:gd name="connsiteX16" fmla="*/ 39937 w 325112"/>
                <a:gd name="connsiteY16" fmla="*/ 141652 h 312007"/>
                <a:gd name="connsiteX17" fmla="*/ 38065 w 325112"/>
                <a:gd name="connsiteY17" fmla="*/ 156628 h 312007"/>
                <a:gd name="connsiteX18" fmla="*/ 97346 w 325112"/>
                <a:gd name="connsiteY18" fmla="*/ 218405 h 312007"/>
                <a:gd name="connsiteX19" fmla="*/ 134163 w 325112"/>
                <a:gd name="connsiteY19" fmla="*/ 205301 h 312007"/>
                <a:gd name="connsiteX20" fmla="*/ 187829 w 325112"/>
                <a:gd name="connsiteY20" fmla="*/ 230886 h 312007"/>
                <a:gd name="connsiteX21" fmla="*/ 256470 w 325112"/>
                <a:gd name="connsiteY21" fmla="*/ 230886 h 312007"/>
                <a:gd name="connsiteX22" fmla="*/ 287671 w 325112"/>
                <a:gd name="connsiteY22" fmla="*/ 262087 h 312007"/>
                <a:gd name="connsiteX23" fmla="*/ 287671 w 325112"/>
                <a:gd name="connsiteY23" fmla="*/ 312008 h 312007"/>
                <a:gd name="connsiteX24" fmla="*/ 325112 w 325112"/>
                <a:gd name="connsiteY24" fmla="*/ 312008 h 312007"/>
                <a:gd name="connsiteX25" fmla="*/ 324488 w 325112"/>
                <a:gd name="connsiteY25" fmla="*/ 262087 h 31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112" h="312007">
                  <a:moveTo>
                    <a:pt x="324488" y="262087"/>
                  </a:moveTo>
                  <a:lnTo>
                    <a:pt x="324488" y="262087"/>
                  </a:lnTo>
                  <a:cubicBezTo>
                    <a:pt x="324488" y="262087"/>
                    <a:pt x="324488" y="261463"/>
                    <a:pt x="324488" y="262087"/>
                  </a:cubicBezTo>
                  <a:cubicBezTo>
                    <a:pt x="324488" y="258966"/>
                    <a:pt x="324488" y="256470"/>
                    <a:pt x="323864" y="253974"/>
                  </a:cubicBezTo>
                  <a:cubicBezTo>
                    <a:pt x="323864" y="253974"/>
                    <a:pt x="323864" y="253974"/>
                    <a:pt x="323864" y="253350"/>
                  </a:cubicBezTo>
                  <a:cubicBezTo>
                    <a:pt x="323864" y="251478"/>
                    <a:pt x="323240" y="248982"/>
                    <a:pt x="323240" y="247110"/>
                  </a:cubicBezTo>
                  <a:cubicBezTo>
                    <a:pt x="316376" y="209669"/>
                    <a:pt x="283303" y="180965"/>
                    <a:pt x="243366" y="180965"/>
                  </a:cubicBezTo>
                  <a:cubicBezTo>
                    <a:pt x="232758" y="180965"/>
                    <a:pt x="224646" y="172852"/>
                    <a:pt x="224646" y="162244"/>
                  </a:cubicBezTo>
                  <a:lnTo>
                    <a:pt x="224646" y="162244"/>
                  </a:lnTo>
                  <a:cubicBezTo>
                    <a:pt x="224646" y="162244"/>
                    <a:pt x="224646" y="162244"/>
                    <a:pt x="224646" y="162244"/>
                  </a:cubicBezTo>
                  <a:lnTo>
                    <a:pt x="224646" y="162244"/>
                  </a:lnTo>
                  <a:lnTo>
                    <a:pt x="224646" y="156004"/>
                  </a:lnTo>
                  <a:cubicBezTo>
                    <a:pt x="224646" y="121683"/>
                    <a:pt x="196565" y="93602"/>
                    <a:pt x="162244" y="93602"/>
                  </a:cubicBezTo>
                  <a:cubicBezTo>
                    <a:pt x="151636" y="93602"/>
                    <a:pt x="143524" y="85490"/>
                    <a:pt x="143524" y="74882"/>
                  </a:cubicBezTo>
                  <a:cubicBezTo>
                    <a:pt x="143524" y="33697"/>
                    <a:pt x="111699" y="0"/>
                    <a:pt x="71762" y="0"/>
                  </a:cubicBezTo>
                  <a:cubicBezTo>
                    <a:pt x="31825" y="0"/>
                    <a:pt x="0" y="33697"/>
                    <a:pt x="0" y="74882"/>
                  </a:cubicBezTo>
                  <a:cubicBezTo>
                    <a:pt x="0" y="104211"/>
                    <a:pt x="16224" y="129795"/>
                    <a:pt x="39937" y="141652"/>
                  </a:cubicBezTo>
                  <a:cubicBezTo>
                    <a:pt x="38689" y="146644"/>
                    <a:pt x="38065" y="151636"/>
                    <a:pt x="38065" y="156628"/>
                  </a:cubicBezTo>
                  <a:cubicBezTo>
                    <a:pt x="38065" y="190949"/>
                    <a:pt x="64274" y="218405"/>
                    <a:pt x="97346" y="218405"/>
                  </a:cubicBezTo>
                  <a:cubicBezTo>
                    <a:pt x="111075" y="218405"/>
                    <a:pt x="124179" y="213413"/>
                    <a:pt x="134163" y="205301"/>
                  </a:cubicBezTo>
                  <a:cubicBezTo>
                    <a:pt x="146644" y="220902"/>
                    <a:pt x="165988" y="230886"/>
                    <a:pt x="187829" y="230886"/>
                  </a:cubicBezTo>
                  <a:lnTo>
                    <a:pt x="256470" y="230886"/>
                  </a:lnTo>
                  <a:cubicBezTo>
                    <a:pt x="273943" y="230886"/>
                    <a:pt x="287671" y="244614"/>
                    <a:pt x="287671" y="262087"/>
                  </a:cubicBezTo>
                  <a:lnTo>
                    <a:pt x="287671" y="312008"/>
                  </a:lnTo>
                  <a:lnTo>
                    <a:pt x="325112" y="312008"/>
                  </a:lnTo>
                  <a:lnTo>
                    <a:pt x="324488" y="262087"/>
                  </a:lnTo>
                  <a:close/>
                </a:path>
              </a:pathLst>
            </a:custGeom>
            <a:solidFill>
              <a:schemeClr val="accent3"/>
            </a:solidFill>
            <a:ln w="6152"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59417" name="Gráfico 87" descr="Fumar con relleno sólido">
              <a:extLst>
                <a:ext uri="{FF2B5EF4-FFF2-40B4-BE49-F238E27FC236}">
                  <a16:creationId xmlns:a16="http://schemas.microsoft.com/office/drawing/2014/main" id="{A24F3195-C173-79BA-8C56-44B19CA0A9B2}"/>
                </a:ext>
              </a:extLst>
            </p:cNvPr>
            <p:cNvSpPr>
              <a:spLocks/>
            </p:cNvSpPr>
            <p:nvPr/>
          </p:nvSpPr>
          <p:spPr bwMode="auto">
            <a:xfrm>
              <a:off x="10702243" y="4072705"/>
              <a:ext cx="37440" cy="74881"/>
            </a:xfrm>
            <a:custGeom>
              <a:avLst/>
              <a:gdLst>
                <a:gd name="T0" fmla="*/ 0 w 37440"/>
                <a:gd name="T1" fmla="*/ 0 h 74881"/>
                <a:gd name="T2" fmla="*/ 37441 w 37440"/>
                <a:gd name="T3" fmla="*/ 0 h 74881"/>
                <a:gd name="T4" fmla="*/ 37441 w 37440"/>
                <a:gd name="T5" fmla="*/ 74882 h 74881"/>
                <a:gd name="T6" fmla="*/ 0 w 37440"/>
                <a:gd name="T7" fmla="*/ 74882 h 74881"/>
                <a:gd name="T8" fmla="*/ 0 60000 65536"/>
                <a:gd name="T9" fmla="*/ 0 60000 65536"/>
                <a:gd name="T10" fmla="*/ 0 60000 65536"/>
                <a:gd name="T11" fmla="*/ 0 60000 65536"/>
                <a:gd name="T12" fmla="*/ 0 w 37440"/>
                <a:gd name="T13" fmla="*/ 0 h 74881"/>
                <a:gd name="T14" fmla="*/ 37440 w 37440"/>
                <a:gd name="T15" fmla="*/ 74881 h 74881"/>
              </a:gdLst>
              <a:ahLst/>
              <a:cxnLst>
                <a:cxn ang="T8">
                  <a:pos x="T0" y="T1"/>
                </a:cxn>
                <a:cxn ang="T9">
                  <a:pos x="T2" y="T3"/>
                </a:cxn>
                <a:cxn ang="T10">
                  <a:pos x="T4" y="T5"/>
                </a:cxn>
                <a:cxn ang="T11">
                  <a:pos x="T6" y="T7"/>
                </a:cxn>
              </a:cxnLst>
              <a:rect l="T12" t="T13" r="T14" b="T15"/>
              <a:pathLst>
                <a:path w="37440" h="74881">
                  <a:moveTo>
                    <a:pt x="0" y="0"/>
                  </a:moveTo>
                  <a:lnTo>
                    <a:pt x="37441" y="0"/>
                  </a:lnTo>
                  <a:lnTo>
                    <a:pt x="37441" y="74882"/>
                  </a:lnTo>
                  <a:lnTo>
                    <a:pt x="0" y="7488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grpSp>
      <p:grpSp>
        <p:nvGrpSpPr>
          <p:cNvPr id="22" name="Gráfico 93">
            <a:extLst>
              <a:ext uri="{FF2B5EF4-FFF2-40B4-BE49-F238E27FC236}">
                <a16:creationId xmlns:a16="http://schemas.microsoft.com/office/drawing/2014/main" id="{72AFE526-F016-8A26-6C7A-FA992C1F487D}"/>
              </a:ext>
            </a:extLst>
          </p:cNvPr>
          <p:cNvGrpSpPr/>
          <p:nvPr/>
        </p:nvGrpSpPr>
        <p:grpSpPr>
          <a:xfrm>
            <a:off x="10782371" y="3043458"/>
            <a:ext cx="718719" cy="1301924"/>
            <a:chOff x="12594084" y="2974687"/>
            <a:chExt cx="780103" cy="1413118"/>
          </a:xfrm>
          <a:solidFill>
            <a:schemeClr val="accent1"/>
          </a:solidFill>
        </p:grpSpPr>
        <p:sp>
          <p:nvSpPr>
            <p:cNvPr id="136" name="Forma libre: forma 135">
              <a:extLst>
                <a:ext uri="{FF2B5EF4-FFF2-40B4-BE49-F238E27FC236}">
                  <a16:creationId xmlns:a16="http://schemas.microsoft.com/office/drawing/2014/main" id="{DA30A8CE-B1FE-F4BE-1CC6-731E2A0A9169}"/>
                </a:ext>
              </a:extLst>
            </p:cNvPr>
            <p:cNvSpPr/>
            <p:nvPr/>
          </p:nvSpPr>
          <p:spPr>
            <a:xfrm>
              <a:off x="12594084" y="3228189"/>
              <a:ext cx="780103" cy="712925"/>
            </a:xfrm>
            <a:custGeom>
              <a:avLst/>
              <a:gdLst>
                <a:gd name="connsiteX0" fmla="*/ 67702 w 780103"/>
                <a:gd name="connsiteY0" fmla="*/ 668570 h 712925"/>
                <a:gd name="connsiteX1" fmla="*/ 74795 w 780103"/>
                <a:gd name="connsiteY1" fmla="*/ 668132 h 712925"/>
                <a:gd name="connsiteX2" fmla="*/ 121979 w 780103"/>
                <a:gd name="connsiteY2" fmla="*/ 629651 h 712925"/>
                <a:gd name="connsiteX3" fmla="*/ 62791 w 780103"/>
                <a:gd name="connsiteY3" fmla="*/ 453539 h 712925"/>
                <a:gd name="connsiteX4" fmla="*/ 101580 w 780103"/>
                <a:gd name="connsiteY4" fmla="*/ 276469 h 712925"/>
                <a:gd name="connsiteX5" fmla="*/ 118823 w 780103"/>
                <a:gd name="connsiteY5" fmla="*/ 276469 h 712925"/>
                <a:gd name="connsiteX6" fmla="*/ 78415 w 780103"/>
                <a:gd name="connsiteY6" fmla="*/ 453539 h 712925"/>
                <a:gd name="connsiteX7" fmla="*/ 390058 w 780103"/>
                <a:gd name="connsiteY7" fmla="*/ 712926 h 712925"/>
                <a:gd name="connsiteX8" fmla="*/ 701702 w 780103"/>
                <a:gd name="connsiteY8" fmla="*/ 453539 h 712925"/>
                <a:gd name="connsiteX9" fmla="*/ 661293 w 780103"/>
                <a:gd name="connsiteY9" fmla="*/ 276469 h 712925"/>
                <a:gd name="connsiteX10" fmla="*/ 678532 w 780103"/>
                <a:gd name="connsiteY10" fmla="*/ 276469 h 712925"/>
                <a:gd name="connsiteX11" fmla="*/ 717321 w 780103"/>
                <a:gd name="connsiteY11" fmla="*/ 453539 h 712925"/>
                <a:gd name="connsiteX12" fmla="*/ 658132 w 780103"/>
                <a:gd name="connsiteY12" fmla="*/ 629651 h 712925"/>
                <a:gd name="connsiteX13" fmla="*/ 705316 w 780103"/>
                <a:gd name="connsiteY13" fmla="*/ 668132 h 712925"/>
                <a:gd name="connsiteX14" fmla="*/ 712404 w 780103"/>
                <a:gd name="connsiteY14" fmla="*/ 668570 h 712925"/>
                <a:gd name="connsiteX15" fmla="*/ 769187 w 780103"/>
                <a:gd name="connsiteY15" fmla="*/ 618298 h 712925"/>
                <a:gd name="connsiteX16" fmla="*/ 678740 w 780103"/>
                <a:gd name="connsiteY16" fmla="*/ 94628 h 712925"/>
                <a:gd name="connsiteX17" fmla="*/ 531642 w 780103"/>
                <a:gd name="connsiteY17" fmla="*/ 0 h 712925"/>
                <a:gd name="connsiteX18" fmla="*/ 390048 w 780103"/>
                <a:gd name="connsiteY18" fmla="*/ 74604 h 712925"/>
                <a:gd name="connsiteX19" fmla="*/ 248454 w 780103"/>
                <a:gd name="connsiteY19" fmla="*/ 0 h 712925"/>
                <a:gd name="connsiteX20" fmla="*/ 101351 w 780103"/>
                <a:gd name="connsiteY20" fmla="*/ 94628 h 712925"/>
                <a:gd name="connsiteX21" fmla="*/ 10920 w 780103"/>
                <a:gd name="connsiteY21" fmla="*/ 618298 h 712925"/>
                <a:gd name="connsiteX22" fmla="*/ 67702 w 780103"/>
                <a:gd name="connsiteY22" fmla="*/ 668570 h 7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103" h="712925">
                  <a:moveTo>
                    <a:pt x="67702" y="668570"/>
                  </a:moveTo>
                  <a:cubicBezTo>
                    <a:pt x="70040" y="668570"/>
                    <a:pt x="72410" y="668429"/>
                    <a:pt x="74795" y="668132"/>
                  </a:cubicBezTo>
                  <a:cubicBezTo>
                    <a:pt x="97335" y="665351"/>
                    <a:pt x="115131" y="649806"/>
                    <a:pt x="121979" y="629651"/>
                  </a:cubicBezTo>
                  <a:cubicBezTo>
                    <a:pt x="82701" y="584488"/>
                    <a:pt x="62791" y="525518"/>
                    <a:pt x="62791" y="453539"/>
                  </a:cubicBezTo>
                  <a:cubicBezTo>
                    <a:pt x="62791" y="394273"/>
                    <a:pt x="76467" y="333230"/>
                    <a:pt x="101580" y="276469"/>
                  </a:cubicBezTo>
                  <a:lnTo>
                    <a:pt x="118823" y="276469"/>
                  </a:lnTo>
                  <a:cubicBezTo>
                    <a:pt x="93325" y="331845"/>
                    <a:pt x="78415" y="393012"/>
                    <a:pt x="78415" y="453539"/>
                  </a:cubicBezTo>
                  <a:cubicBezTo>
                    <a:pt x="78415" y="644952"/>
                    <a:pt x="227227" y="712926"/>
                    <a:pt x="390058" y="712926"/>
                  </a:cubicBezTo>
                  <a:cubicBezTo>
                    <a:pt x="552890" y="712926"/>
                    <a:pt x="701702" y="644952"/>
                    <a:pt x="701702" y="453539"/>
                  </a:cubicBezTo>
                  <a:cubicBezTo>
                    <a:pt x="701702" y="393012"/>
                    <a:pt x="686792" y="331845"/>
                    <a:pt x="661293" y="276469"/>
                  </a:cubicBezTo>
                  <a:lnTo>
                    <a:pt x="678532" y="276469"/>
                  </a:lnTo>
                  <a:cubicBezTo>
                    <a:pt x="703650" y="333230"/>
                    <a:pt x="717321" y="394273"/>
                    <a:pt x="717321" y="453539"/>
                  </a:cubicBezTo>
                  <a:cubicBezTo>
                    <a:pt x="717321" y="525518"/>
                    <a:pt x="697405" y="584488"/>
                    <a:pt x="658132" y="629651"/>
                  </a:cubicBezTo>
                  <a:cubicBezTo>
                    <a:pt x="664981" y="649800"/>
                    <a:pt x="682776" y="665351"/>
                    <a:pt x="705316" y="668132"/>
                  </a:cubicBezTo>
                  <a:cubicBezTo>
                    <a:pt x="707702" y="668429"/>
                    <a:pt x="710066" y="668570"/>
                    <a:pt x="712404" y="668570"/>
                  </a:cubicBezTo>
                  <a:cubicBezTo>
                    <a:pt x="740913" y="668570"/>
                    <a:pt x="765609" y="647311"/>
                    <a:pt x="769187" y="618298"/>
                  </a:cubicBezTo>
                  <a:cubicBezTo>
                    <a:pt x="798710" y="379144"/>
                    <a:pt x="768286" y="202959"/>
                    <a:pt x="678740" y="94628"/>
                  </a:cubicBezTo>
                  <a:cubicBezTo>
                    <a:pt x="624692" y="29237"/>
                    <a:pt x="564077" y="7317"/>
                    <a:pt x="531642" y="0"/>
                  </a:cubicBezTo>
                  <a:cubicBezTo>
                    <a:pt x="500623" y="45017"/>
                    <a:pt x="448736" y="74604"/>
                    <a:pt x="390048" y="74604"/>
                  </a:cubicBezTo>
                  <a:cubicBezTo>
                    <a:pt x="331360" y="74604"/>
                    <a:pt x="279473" y="45017"/>
                    <a:pt x="248454" y="0"/>
                  </a:cubicBezTo>
                  <a:cubicBezTo>
                    <a:pt x="216019" y="7317"/>
                    <a:pt x="155404" y="29237"/>
                    <a:pt x="101351" y="94628"/>
                  </a:cubicBezTo>
                  <a:cubicBezTo>
                    <a:pt x="11821" y="202954"/>
                    <a:pt x="-18609" y="379144"/>
                    <a:pt x="10920" y="618298"/>
                  </a:cubicBezTo>
                  <a:cubicBezTo>
                    <a:pt x="14503" y="647316"/>
                    <a:pt x="39194" y="668570"/>
                    <a:pt x="67702" y="668570"/>
                  </a:cubicBezTo>
                  <a:close/>
                </a:path>
              </a:pathLst>
            </a:custGeom>
            <a:grpFill/>
            <a:ln w="5207"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37" name="Forma libre: forma 136">
              <a:extLst>
                <a:ext uri="{FF2B5EF4-FFF2-40B4-BE49-F238E27FC236}">
                  <a16:creationId xmlns:a16="http://schemas.microsoft.com/office/drawing/2014/main" id="{D5FD61E0-F959-2415-E5E5-335C5EE3B337}"/>
                </a:ext>
              </a:extLst>
            </p:cNvPr>
            <p:cNvSpPr/>
            <p:nvPr/>
          </p:nvSpPr>
          <p:spPr>
            <a:xfrm>
              <a:off x="12725724" y="3868292"/>
              <a:ext cx="244336" cy="519513"/>
            </a:xfrm>
            <a:custGeom>
              <a:avLst/>
              <a:gdLst>
                <a:gd name="connsiteX0" fmla="*/ 0 w 244336"/>
                <a:gd name="connsiteY0" fmla="*/ 0 h 519513"/>
                <a:gd name="connsiteX1" fmla="*/ 90691 w 244336"/>
                <a:gd name="connsiteY1" fmla="*/ 457336 h 519513"/>
                <a:gd name="connsiteX2" fmla="*/ 167498 w 244336"/>
                <a:gd name="connsiteY2" fmla="*/ 519513 h 519513"/>
                <a:gd name="connsiteX3" fmla="*/ 244336 w 244336"/>
                <a:gd name="connsiteY3" fmla="*/ 457336 h 519513"/>
                <a:gd name="connsiteX4" fmla="*/ 244336 w 244336"/>
                <a:gd name="connsiteY4" fmla="*/ 88243 h 519513"/>
                <a:gd name="connsiteX5" fmla="*/ 32477 w 244336"/>
                <a:gd name="connsiteY5" fmla="*/ 27644 h 519513"/>
                <a:gd name="connsiteX6" fmla="*/ 0 w 244336"/>
                <a:gd name="connsiteY6" fmla="*/ 0 h 51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36" h="519513">
                  <a:moveTo>
                    <a:pt x="0" y="0"/>
                  </a:moveTo>
                  <a:lnTo>
                    <a:pt x="90691" y="457336"/>
                  </a:lnTo>
                  <a:cubicBezTo>
                    <a:pt x="90691" y="491677"/>
                    <a:pt x="125084" y="519513"/>
                    <a:pt x="167498" y="519513"/>
                  </a:cubicBezTo>
                  <a:cubicBezTo>
                    <a:pt x="209932" y="519513"/>
                    <a:pt x="244336" y="491672"/>
                    <a:pt x="244336" y="457336"/>
                  </a:cubicBezTo>
                  <a:lnTo>
                    <a:pt x="244336" y="88243"/>
                  </a:lnTo>
                  <a:cubicBezTo>
                    <a:pt x="158577" y="86191"/>
                    <a:pt x="85541" y="65370"/>
                    <a:pt x="32477" y="27644"/>
                  </a:cubicBezTo>
                  <a:cubicBezTo>
                    <a:pt x="20597" y="19191"/>
                    <a:pt x="9807" y="9947"/>
                    <a:pt x="0" y="0"/>
                  </a:cubicBezTo>
                  <a:close/>
                </a:path>
              </a:pathLst>
            </a:custGeom>
            <a:grpFill/>
            <a:ln w="5207"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38" name="Forma libre: forma 137">
              <a:extLst>
                <a:ext uri="{FF2B5EF4-FFF2-40B4-BE49-F238E27FC236}">
                  <a16:creationId xmlns:a16="http://schemas.microsoft.com/office/drawing/2014/main" id="{A6900DBF-1860-DEAF-191F-5508F772E8DF}"/>
                </a:ext>
              </a:extLst>
            </p:cNvPr>
            <p:cNvSpPr/>
            <p:nvPr/>
          </p:nvSpPr>
          <p:spPr>
            <a:xfrm>
              <a:off x="12998214" y="3868292"/>
              <a:ext cx="244336" cy="519513"/>
            </a:xfrm>
            <a:custGeom>
              <a:avLst/>
              <a:gdLst>
                <a:gd name="connsiteX0" fmla="*/ 0 w 244336"/>
                <a:gd name="connsiteY0" fmla="*/ 88243 h 519513"/>
                <a:gd name="connsiteX1" fmla="*/ 0 w 244336"/>
                <a:gd name="connsiteY1" fmla="*/ 457336 h 519513"/>
                <a:gd name="connsiteX2" fmla="*/ 76833 w 244336"/>
                <a:gd name="connsiteY2" fmla="*/ 519513 h 519513"/>
                <a:gd name="connsiteX3" fmla="*/ 153655 w 244336"/>
                <a:gd name="connsiteY3" fmla="*/ 457336 h 519513"/>
                <a:gd name="connsiteX4" fmla="*/ 244336 w 244336"/>
                <a:gd name="connsiteY4" fmla="*/ 0 h 519513"/>
                <a:gd name="connsiteX5" fmla="*/ 211854 w 244336"/>
                <a:gd name="connsiteY5" fmla="*/ 27644 h 519513"/>
                <a:gd name="connsiteX6" fmla="*/ 0 w 244336"/>
                <a:gd name="connsiteY6" fmla="*/ 88243 h 51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36" h="519513">
                  <a:moveTo>
                    <a:pt x="0" y="88243"/>
                  </a:moveTo>
                  <a:lnTo>
                    <a:pt x="0" y="457336"/>
                  </a:lnTo>
                  <a:cubicBezTo>
                    <a:pt x="0" y="491677"/>
                    <a:pt x="34404" y="519513"/>
                    <a:pt x="76833" y="519513"/>
                  </a:cubicBezTo>
                  <a:cubicBezTo>
                    <a:pt x="119252" y="519513"/>
                    <a:pt x="153655" y="491672"/>
                    <a:pt x="153655" y="457336"/>
                  </a:cubicBezTo>
                  <a:lnTo>
                    <a:pt x="244336" y="0"/>
                  </a:lnTo>
                  <a:cubicBezTo>
                    <a:pt x="234529" y="9952"/>
                    <a:pt x="223739" y="19197"/>
                    <a:pt x="211854" y="27644"/>
                  </a:cubicBezTo>
                  <a:cubicBezTo>
                    <a:pt x="158795" y="65370"/>
                    <a:pt x="85759" y="86191"/>
                    <a:pt x="0" y="88243"/>
                  </a:cubicBezTo>
                  <a:close/>
                </a:path>
              </a:pathLst>
            </a:custGeom>
            <a:grpFill/>
            <a:ln w="5207"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sp>
          <p:nvSpPr>
            <p:cNvPr id="139" name="Forma libre: forma 138">
              <a:extLst>
                <a:ext uri="{FF2B5EF4-FFF2-40B4-BE49-F238E27FC236}">
                  <a16:creationId xmlns:a16="http://schemas.microsoft.com/office/drawing/2014/main" id="{F4489760-F662-C1F5-A4DF-0F9FFCB9C337}"/>
                </a:ext>
              </a:extLst>
            </p:cNvPr>
            <p:cNvSpPr/>
            <p:nvPr/>
          </p:nvSpPr>
          <p:spPr>
            <a:xfrm>
              <a:off x="12827898" y="2974687"/>
              <a:ext cx="312476" cy="312476"/>
            </a:xfrm>
            <a:custGeom>
              <a:avLst/>
              <a:gdLst>
                <a:gd name="connsiteX0" fmla="*/ 312477 w 312476"/>
                <a:gd name="connsiteY0" fmla="*/ 156238 h 312476"/>
                <a:gd name="connsiteX1" fmla="*/ 156238 w 312476"/>
                <a:gd name="connsiteY1" fmla="*/ 312477 h 312476"/>
                <a:gd name="connsiteX2" fmla="*/ 0 w 312476"/>
                <a:gd name="connsiteY2" fmla="*/ 156238 h 312476"/>
                <a:gd name="connsiteX3" fmla="*/ 156238 w 312476"/>
                <a:gd name="connsiteY3" fmla="*/ 0 h 312476"/>
                <a:gd name="connsiteX4" fmla="*/ 312477 w 312476"/>
                <a:gd name="connsiteY4" fmla="*/ 156238 h 31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76" h="312476">
                  <a:moveTo>
                    <a:pt x="312477" y="156238"/>
                  </a:moveTo>
                  <a:cubicBezTo>
                    <a:pt x="312477" y="242526"/>
                    <a:pt x="242527" y="312477"/>
                    <a:pt x="156238" y="312477"/>
                  </a:cubicBezTo>
                  <a:cubicBezTo>
                    <a:pt x="69950" y="312477"/>
                    <a:pt x="0" y="242526"/>
                    <a:pt x="0" y="156238"/>
                  </a:cubicBezTo>
                  <a:cubicBezTo>
                    <a:pt x="0" y="69950"/>
                    <a:pt x="69950" y="0"/>
                    <a:pt x="156238" y="0"/>
                  </a:cubicBezTo>
                  <a:cubicBezTo>
                    <a:pt x="242527" y="0"/>
                    <a:pt x="312477" y="69950"/>
                    <a:pt x="312477" y="156238"/>
                  </a:cubicBezTo>
                  <a:close/>
                </a:path>
              </a:pathLst>
            </a:custGeom>
            <a:grpFill/>
            <a:ln w="5207" cap="flat">
              <a:noFill/>
              <a:prstDash val="solid"/>
              <a:miter/>
            </a:ln>
          </p:spPr>
          <p:txBody>
            <a:bodyPr anchor="ctr"/>
            <a:lstStyle/>
            <a:p>
              <a:pPr defTabSz="1219080" eaLnBrk="1" fontAlgn="auto" hangingPunct="1">
                <a:spcBef>
                  <a:spcPts val="0"/>
                </a:spcBef>
                <a:spcAft>
                  <a:spcPts val="0"/>
                </a:spcAft>
                <a:defRPr/>
              </a:pPr>
              <a:endParaRPr lang="es-ES" dirty="0">
                <a:latin typeface="+mn-lt"/>
                <a:cs typeface="+mn-cs"/>
              </a:endParaRPr>
            </a:p>
          </p:txBody>
        </p:sp>
      </p:grpSp>
      <p:sp>
        <p:nvSpPr>
          <p:cNvPr id="59413" name="CuadroTexto 139">
            <a:extLst>
              <a:ext uri="{FF2B5EF4-FFF2-40B4-BE49-F238E27FC236}">
                <a16:creationId xmlns:a16="http://schemas.microsoft.com/office/drawing/2014/main" id="{8BD586BF-8533-C271-F5D1-BB76531E5059}"/>
              </a:ext>
            </a:extLst>
          </p:cNvPr>
          <p:cNvSpPr txBox="1">
            <a:spLocks noChangeArrowheads="1"/>
          </p:cNvSpPr>
          <p:nvPr/>
        </p:nvSpPr>
        <p:spPr bwMode="auto">
          <a:xfrm>
            <a:off x="6821488" y="4881563"/>
            <a:ext cx="4570412" cy="1092200"/>
          </a:xfrm>
          <a:prstGeom prst="rect">
            <a:avLst/>
          </a:prstGeom>
          <a:solidFill>
            <a:srgbClr val="0027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
                <a:schemeClr val="bg1"/>
              </a:buClr>
              <a:buFontTx/>
              <a:buNone/>
            </a:pPr>
            <a:r>
              <a:rPr lang="es-ES" altLang="en-US" sz="2100" b="1">
                <a:solidFill>
                  <a:schemeClr val="bg1"/>
                </a:solidFill>
              </a:rPr>
              <a:t>Se debe priorizar el tratamiento de las </a:t>
            </a:r>
            <a:r>
              <a:rPr lang="es-ES" altLang="en-US" sz="2100" b="1">
                <a:solidFill>
                  <a:srgbClr val="03F0C2"/>
                </a:solidFill>
              </a:rPr>
              <a:t>comorbilidades asociadas a la DM2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Título">
            <a:extLst>
              <a:ext uri="{FF2B5EF4-FFF2-40B4-BE49-F238E27FC236}">
                <a16:creationId xmlns:a16="http://schemas.microsoft.com/office/drawing/2014/main" id="{1BC40904-6F89-5C8D-5F20-FADF9BD9AA73}"/>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Guión</a:t>
            </a:r>
          </a:p>
        </p:txBody>
      </p:sp>
      <p:sp>
        <p:nvSpPr>
          <p:cNvPr id="12291" name="2 Marcador de contenido">
            <a:extLst>
              <a:ext uri="{FF2B5EF4-FFF2-40B4-BE49-F238E27FC236}">
                <a16:creationId xmlns:a16="http://schemas.microsoft.com/office/drawing/2014/main" id="{350F5D5C-E482-21EB-9F6C-284251061D00}"/>
              </a:ext>
            </a:extLst>
          </p:cNvPr>
          <p:cNvSpPr>
            <a:spLocks noGrp="1"/>
          </p:cNvSpPr>
          <p:nvPr>
            <p:ph idx="1"/>
          </p:nvPr>
        </p:nvSpPr>
        <p:spPr>
          <a:xfrm>
            <a:off x="1781175" y="2097088"/>
            <a:ext cx="10015538" cy="4351337"/>
          </a:xfrm>
        </p:spPr>
        <p:txBody>
          <a:bodyPr/>
          <a:lstStyle/>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Introducción</a:t>
            </a:r>
          </a:p>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Valoración integral del paciente mayor</a:t>
            </a:r>
          </a:p>
          <a:p>
            <a:pPr indent="-396000">
              <a:buFont typeface="Courier New" panose="02070309020205020404" pitchFamily="49" charset="0"/>
              <a:buChar char="o"/>
              <a:defRPr/>
            </a:pPr>
            <a:r>
              <a:rPr lang="es-ES" dirty="0" err="1">
                <a:solidFill>
                  <a:schemeClr val="bg2">
                    <a:lumMod val="75000"/>
                  </a:schemeClr>
                </a:solidFill>
                <a:latin typeface="Arial" pitchFamily="34" charset="0"/>
                <a:cs typeface="Arial" pitchFamily="34" charset="0"/>
              </a:rPr>
              <a:t>Polimedicación</a:t>
            </a:r>
            <a:endParaRPr lang="es-ES" dirty="0">
              <a:solidFill>
                <a:schemeClr val="bg2">
                  <a:lumMod val="75000"/>
                </a:schemeClr>
              </a:solidFill>
              <a:latin typeface="Arial" pitchFamily="34" charset="0"/>
              <a:cs typeface="Arial" pitchFamily="34" charset="0"/>
            </a:endParaRPr>
          </a:p>
          <a:p>
            <a:pPr indent="-396000">
              <a:buFont typeface="Courier New" panose="02070309020205020404" pitchFamily="49" charset="0"/>
              <a:buChar char="o"/>
              <a:defRPr/>
            </a:pPr>
            <a:r>
              <a:rPr lang="es-ES" dirty="0" err="1">
                <a:solidFill>
                  <a:schemeClr val="bg2">
                    <a:lumMod val="10000"/>
                  </a:schemeClr>
                </a:solidFill>
                <a:latin typeface="Arial" pitchFamily="34" charset="0"/>
                <a:cs typeface="Arial" pitchFamily="34" charset="0"/>
              </a:rPr>
              <a:t>Euprescripción</a:t>
            </a:r>
            <a:endParaRPr lang="es-ES" dirty="0">
              <a:solidFill>
                <a:schemeClr val="bg2">
                  <a:lumMod val="10000"/>
                </a:schemeClr>
              </a:solidFill>
              <a:latin typeface="Arial" pitchFamily="34" charset="0"/>
              <a:cs typeface="Arial" pitchFamily="34" charset="0"/>
            </a:endParaRPr>
          </a:p>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Caso clínico</a:t>
            </a:r>
          </a:p>
          <a:p>
            <a:pPr indent="-396000">
              <a:buFont typeface="Courier New" panose="02070309020205020404" pitchFamily="49" charset="0"/>
              <a:buChar char="o"/>
              <a:defRPr/>
            </a:pPr>
            <a:endParaRPr lang="es-ES" dirty="0">
              <a:solidFill>
                <a:schemeClr val="bg2">
                  <a:lumMod val="10000"/>
                </a:schemeClr>
              </a:solidFill>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Título">
            <a:extLst>
              <a:ext uri="{FF2B5EF4-FFF2-40B4-BE49-F238E27FC236}">
                <a16:creationId xmlns:a16="http://schemas.microsoft.com/office/drawing/2014/main" id="{5DEACD66-57A8-D9E3-D36C-790D67316D8F}"/>
              </a:ext>
            </a:extLst>
          </p:cNvPr>
          <p:cNvSpPr>
            <a:spLocks noGrp="1"/>
          </p:cNvSpPr>
          <p:nvPr>
            <p:ph type="title"/>
          </p:nvPr>
        </p:nvSpPr>
        <p:spPr>
          <a:xfrm>
            <a:off x="422275" y="263525"/>
            <a:ext cx="9264650" cy="1325563"/>
          </a:xfrm>
        </p:spPr>
        <p:txBody>
          <a:bodyPr/>
          <a:lstStyle/>
          <a:p>
            <a:r>
              <a:rPr lang="es-ES" altLang="en-US">
                <a:latin typeface="Arial" panose="020B0604020202020204" pitchFamily="34" charset="0"/>
                <a:cs typeface="Arial" panose="020B0604020202020204" pitchFamily="34" charset="0"/>
              </a:rPr>
              <a:t>Euprescripción</a:t>
            </a:r>
          </a:p>
        </p:txBody>
      </p:sp>
      <p:sp>
        <p:nvSpPr>
          <p:cNvPr id="61443" name="Título 1">
            <a:extLst>
              <a:ext uri="{FF2B5EF4-FFF2-40B4-BE49-F238E27FC236}">
                <a16:creationId xmlns:a16="http://schemas.microsoft.com/office/drawing/2014/main" id="{2D1D37D5-50D3-E39B-E1C7-A39A392C1D5B}"/>
              </a:ext>
            </a:extLst>
          </p:cNvPr>
          <p:cNvSpPr txBox="1">
            <a:spLocks/>
          </p:cNvSpPr>
          <p:nvPr/>
        </p:nvSpPr>
        <p:spPr bwMode="auto">
          <a:xfrm>
            <a:off x="1344613" y="1984375"/>
            <a:ext cx="9266237"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0958" rIns="121917" bIns="60958"/>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n-US" sz="3600" b="1">
                <a:solidFill>
                  <a:srgbClr val="002754"/>
                </a:solidFill>
              </a:rPr>
              <a:t>Las 5 “W”</a:t>
            </a:r>
            <a:br>
              <a:rPr lang="es-ES" altLang="en-US" sz="2400" b="1">
                <a:solidFill>
                  <a:srgbClr val="002754"/>
                </a:solidFill>
              </a:rPr>
            </a:br>
            <a:br>
              <a:rPr lang="es-ES" altLang="en-US" sz="2400" b="1">
                <a:solidFill>
                  <a:srgbClr val="002754"/>
                </a:solidFill>
              </a:rPr>
            </a:br>
            <a:r>
              <a:rPr lang="es-ES" altLang="en-US" sz="2400">
                <a:solidFill>
                  <a:srgbClr val="002754"/>
                </a:solidFill>
              </a:rPr>
              <a:t>What? </a:t>
            </a:r>
            <a:r>
              <a:rPr lang="es-ES" altLang="en-US" sz="2400">
                <a:solidFill>
                  <a:schemeClr val="tx1"/>
                </a:solidFill>
              </a:rPr>
              <a:t>¿Qué? </a:t>
            </a:r>
            <a:br>
              <a:rPr lang="es-ES" altLang="en-US" sz="2400">
                <a:solidFill>
                  <a:schemeClr val="tx1"/>
                </a:solidFill>
              </a:rPr>
            </a:br>
            <a:br>
              <a:rPr lang="es-ES" altLang="en-US" sz="2400">
                <a:solidFill>
                  <a:schemeClr val="tx1"/>
                </a:solidFill>
              </a:rPr>
            </a:br>
            <a:r>
              <a:rPr lang="en-US" altLang="en-US" sz="2400">
                <a:solidFill>
                  <a:srgbClr val="002754"/>
                </a:solidFill>
              </a:rPr>
              <a:t>Where? </a:t>
            </a:r>
            <a:r>
              <a:rPr lang="en-US" altLang="en-US" sz="2400">
                <a:solidFill>
                  <a:schemeClr val="tx1"/>
                </a:solidFill>
              </a:rPr>
              <a:t>¿Dónde?</a:t>
            </a:r>
            <a:br>
              <a:rPr lang="es-ES" altLang="en-US" sz="2400">
                <a:solidFill>
                  <a:schemeClr val="tx1"/>
                </a:solidFill>
              </a:rPr>
            </a:br>
            <a:br>
              <a:rPr lang="es-ES" altLang="en-US" sz="2400">
                <a:solidFill>
                  <a:srgbClr val="002754"/>
                </a:solidFill>
              </a:rPr>
            </a:br>
            <a:r>
              <a:rPr lang="en-US" altLang="en-US" sz="2400">
                <a:solidFill>
                  <a:srgbClr val="002754"/>
                </a:solidFill>
              </a:rPr>
              <a:t>Who? To Whom? </a:t>
            </a:r>
            <a:r>
              <a:rPr lang="en-US" altLang="en-US" sz="2400">
                <a:solidFill>
                  <a:schemeClr val="tx1"/>
                </a:solidFill>
              </a:rPr>
              <a:t>¿Quién? ¿A quién?</a:t>
            </a:r>
            <a:br>
              <a:rPr lang="en-US" altLang="en-US" sz="2400">
                <a:solidFill>
                  <a:schemeClr val="tx1"/>
                </a:solidFill>
              </a:rPr>
            </a:br>
            <a:br>
              <a:rPr lang="en-US" altLang="en-US" sz="2400">
                <a:solidFill>
                  <a:schemeClr val="tx1"/>
                </a:solidFill>
              </a:rPr>
            </a:br>
            <a:r>
              <a:rPr lang="en-US" altLang="en-US" sz="2400">
                <a:solidFill>
                  <a:srgbClr val="002754"/>
                </a:solidFill>
              </a:rPr>
              <a:t>When? </a:t>
            </a:r>
            <a:r>
              <a:rPr lang="en-US" altLang="en-US" sz="2400">
                <a:solidFill>
                  <a:schemeClr val="tx1"/>
                </a:solidFill>
              </a:rPr>
              <a:t>¿Cuándo?</a:t>
            </a:r>
            <a:br>
              <a:rPr lang="en-US" altLang="en-US" sz="2400">
                <a:solidFill>
                  <a:schemeClr val="tx1"/>
                </a:solidFill>
              </a:rPr>
            </a:br>
            <a:br>
              <a:rPr lang="en-US" altLang="en-US" sz="2400">
                <a:solidFill>
                  <a:schemeClr val="tx1"/>
                </a:solidFill>
              </a:rPr>
            </a:br>
            <a:r>
              <a:rPr lang="es-ES" altLang="en-US" sz="2400">
                <a:solidFill>
                  <a:srgbClr val="002754"/>
                </a:solidFill>
              </a:rPr>
              <a:t>Why? </a:t>
            </a:r>
            <a:r>
              <a:rPr lang="es-ES" altLang="en-US" sz="2400">
                <a:solidFill>
                  <a:schemeClr val="tx1"/>
                </a:solidFill>
              </a:rPr>
              <a:t>¿Por qué?</a:t>
            </a:r>
            <a:br>
              <a:rPr lang="en-US" altLang="en-US" sz="2400">
                <a:solidFill>
                  <a:srgbClr val="002754"/>
                </a:solidFill>
              </a:rPr>
            </a:br>
            <a:br>
              <a:rPr lang="es-ES" altLang="en-US" sz="2400" b="1">
                <a:solidFill>
                  <a:srgbClr val="002754"/>
                </a:solidFill>
              </a:rPr>
            </a:br>
            <a:br>
              <a:rPr lang="es-ES" altLang="en-US" sz="2400" b="1">
                <a:solidFill>
                  <a:srgbClr val="002754"/>
                </a:solidFill>
              </a:rPr>
            </a:br>
            <a:br>
              <a:rPr lang="es-ES" altLang="en-US" sz="2400" b="1">
                <a:solidFill>
                  <a:srgbClr val="002754"/>
                </a:solidFill>
              </a:rPr>
            </a:br>
            <a:endParaRPr lang="es-ES" altLang="en-US" sz="2400" b="1">
              <a:solidFill>
                <a:schemeClr val="tx1"/>
              </a:solidFill>
            </a:endParaRPr>
          </a:p>
        </p:txBody>
      </p:sp>
      <p:sp>
        <p:nvSpPr>
          <p:cNvPr id="3" name="Título 1">
            <a:extLst>
              <a:ext uri="{FF2B5EF4-FFF2-40B4-BE49-F238E27FC236}">
                <a16:creationId xmlns:a16="http://schemas.microsoft.com/office/drawing/2014/main" id="{C05BEEBD-7CF1-BCE0-394C-0AF62F548627}"/>
              </a:ext>
            </a:extLst>
          </p:cNvPr>
          <p:cNvSpPr txBox="1">
            <a:spLocks/>
          </p:cNvSpPr>
          <p:nvPr/>
        </p:nvSpPr>
        <p:spPr bwMode="auto">
          <a:xfrm>
            <a:off x="7058025" y="1984375"/>
            <a:ext cx="338137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0958" rIns="121917" bIns="60958"/>
          <a:lstStyle>
            <a:lvl1pPr defTabSz="9128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spcBef>
                <a:spcPct val="0"/>
              </a:spcBef>
              <a:buFontTx/>
              <a:buNone/>
            </a:pPr>
            <a:r>
              <a:rPr lang="es-ES" altLang="en-US" sz="3600" b="1">
                <a:solidFill>
                  <a:srgbClr val="2F1F69"/>
                </a:solidFill>
              </a:rPr>
              <a:t>…y una “H”</a:t>
            </a:r>
            <a:br>
              <a:rPr lang="es-ES" altLang="en-US" sz="1800" b="1">
                <a:solidFill>
                  <a:srgbClr val="2F1F69"/>
                </a:solidFill>
                <a:latin typeface="Century Gothic" panose="020B0502020202020204" pitchFamily="34" charset="0"/>
              </a:rPr>
            </a:br>
            <a:br>
              <a:rPr lang="en-US" altLang="en-US" sz="1800" b="1">
                <a:solidFill>
                  <a:srgbClr val="2F1F69"/>
                </a:solidFill>
                <a:latin typeface="Century Gothic" panose="020B0502020202020204" pitchFamily="34" charset="0"/>
              </a:rPr>
            </a:br>
            <a:r>
              <a:rPr lang="en-US" altLang="en-US" sz="4300">
                <a:solidFill>
                  <a:srgbClr val="2F1F69"/>
                </a:solidFill>
              </a:rPr>
              <a:t>H</a:t>
            </a:r>
            <a:r>
              <a:rPr lang="en-US" altLang="en-US" sz="2400">
                <a:solidFill>
                  <a:srgbClr val="2F1F69"/>
                </a:solidFill>
              </a:rPr>
              <a:t>ow? </a:t>
            </a:r>
            <a:r>
              <a:rPr lang="en-US" altLang="en-US" sz="2400">
                <a:solidFill>
                  <a:schemeClr val="tx1"/>
                </a:solidFill>
              </a:rPr>
              <a:t>¿Cómo?</a:t>
            </a:r>
            <a:br>
              <a:rPr lang="en-US" altLang="en-US" sz="1800" b="1">
                <a:solidFill>
                  <a:srgbClr val="2F1F69"/>
                </a:solidFill>
                <a:latin typeface="Century Gothic" panose="020B0502020202020204" pitchFamily="34" charset="0"/>
              </a:rPr>
            </a:br>
            <a:br>
              <a:rPr lang="es-ES" altLang="en-US" sz="1800" b="1">
                <a:solidFill>
                  <a:srgbClr val="2F1F69"/>
                </a:solidFill>
                <a:latin typeface="Century Gothic" panose="020B0502020202020204" pitchFamily="34" charset="0"/>
              </a:rPr>
            </a:br>
            <a:br>
              <a:rPr lang="es-ES" altLang="en-US" sz="1800" b="1">
                <a:solidFill>
                  <a:srgbClr val="2F1F69"/>
                </a:solidFill>
                <a:latin typeface="Century Gothic" panose="020B0502020202020204" pitchFamily="34" charset="0"/>
              </a:rPr>
            </a:br>
            <a:br>
              <a:rPr lang="es-ES" altLang="en-US" sz="1800" b="1">
                <a:solidFill>
                  <a:srgbClr val="2F1F69"/>
                </a:solidFill>
                <a:latin typeface="Century Gothic" panose="020B0502020202020204" pitchFamily="34" charset="0"/>
              </a:rPr>
            </a:br>
            <a:endParaRPr lang="es-ES" altLang="en-US" sz="1800" b="1">
              <a:solidFill>
                <a:schemeClr val="tx1"/>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Título">
            <a:extLst>
              <a:ext uri="{FF2B5EF4-FFF2-40B4-BE49-F238E27FC236}">
                <a16:creationId xmlns:a16="http://schemas.microsoft.com/office/drawing/2014/main" id="{7EE6EDAC-DFD1-01B5-FD3F-2BB492BEBAA3}"/>
              </a:ext>
            </a:extLst>
          </p:cNvPr>
          <p:cNvSpPr>
            <a:spLocks noGrp="1"/>
          </p:cNvSpPr>
          <p:nvPr>
            <p:ph type="title"/>
          </p:nvPr>
        </p:nvSpPr>
        <p:spPr>
          <a:xfrm>
            <a:off x="422275" y="290513"/>
            <a:ext cx="9264650" cy="1325562"/>
          </a:xfrm>
        </p:spPr>
        <p:txBody>
          <a:bodyPr/>
          <a:lstStyle/>
          <a:p>
            <a:r>
              <a:rPr lang="es-ES" altLang="en-US">
                <a:latin typeface="Arial" panose="020B0604020202020204" pitchFamily="34" charset="0"/>
                <a:cs typeface="Arial" panose="020B0604020202020204" pitchFamily="34" charset="0"/>
              </a:rPr>
              <a:t>Euprescripción</a:t>
            </a:r>
          </a:p>
        </p:txBody>
      </p:sp>
      <p:sp>
        <p:nvSpPr>
          <p:cNvPr id="2" name="Título 1">
            <a:extLst>
              <a:ext uri="{FF2B5EF4-FFF2-40B4-BE49-F238E27FC236}">
                <a16:creationId xmlns:a16="http://schemas.microsoft.com/office/drawing/2014/main" id="{8D3CAB26-8E9E-D9C5-F43A-F39C63865005}"/>
              </a:ext>
            </a:extLst>
          </p:cNvPr>
          <p:cNvSpPr txBox="1">
            <a:spLocks/>
          </p:cNvSpPr>
          <p:nvPr/>
        </p:nvSpPr>
        <p:spPr bwMode="auto">
          <a:xfrm>
            <a:off x="1344613" y="1984375"/>
            <a:ext cx="9266237" cy="3946525"/>
          </a:xfrm>
          <a:prstGeom prst="rect">
            <a:avLst/>
          </a:prstGeom>
          <a:noFill/>
          <a:ln>
            <a:noFill/>
          </a:ln>
        </p:spPr>
        <p:txBody>
          <a:bodyPr tIns="60958" rIns="121917" bIns="60958"/>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r>
              <a:rPr lang="es-ES" altLang="en-US" sz="3600" b="1" dirty="0">
                <a:solidFill>
                  <a:srgbClr val="002754"/>
                </a:solidFill>
              </a:rPr>
              <a:t>Las 5 “W”</a:t>
            </a:r>
            <a:br>
              <a:rPr lang="es-ES" altLang="en-US" sz="2400" b="1" dirty="0">
                <a:solidFill>
                  <a:srgbClr val="002754"/>
                </a:solidFill>
              </a:rPr>
            </a:br>
            <a:br>
              <a:rPr lang="es-ES" altLang="en-US" sz="2400" b="1" dirty="0">
                <a:solidFill>
                  <a:srgbClr val="002754"/>
                </a:solidFill>
              </a:rPr>
            </a:br>
            <a:r>
              <a:rPr lang="es-ES" altLang="en-US" sz="2400" dirty="0" err="1">
                <a:solidFill>
                  <a:srgbClr val="002754"/>
                </a:solidFill>
              </a:rPr>
              <a:t>What</a:t>
            </a:r>
            <a:r>
              <a:rPr lang="es-ES" altLang="en-US" sz="2400" dirty="0">
                <a:solidFill>
                  <a:srgbClr val="002754"/>
                </a:solidFill>
              </a:rPr>
              <a:t>? </a:t>
            </a:r>
            <a:r>
              <a:rPr lang="es-ES" altLang="en-US" sz="2400" dirty="0"/>
              <a:t>¿Qué? </a:t>
            </a:r>
            <a:br>
              <a:rPr lang="es-ES" altLang="en-US" sz="2400" dirty="0"/>
            </a:br>
            <a:br>
              <a:rPr lang="es-ES" altLang="en-US" sz="2400" dirty="0"/>
            </a:br>
            <a:r>
              <a:rPr lang="en-US" altLang="en-US" sz="2400" dirty="0">
                <a:solidFill>
                  <a:schemeClr val="bg1">
                    <a:lumMod val="75000"/>
                  </a:schemeClr>
                </a:solidFill>
              </a:rPr>
              <a:t>Where? ¿</a:t>
            </a:r>
            <a:r>
              <a:rPr lang="en-US" altLang="en-US" sz="2400" dirty="0" err="1">
                <a:solidFill>
                  <a:schemeClr val="bg1">
                    <a:lumMod val="75000"/>
                  </a:schemeClr>
                </a:solidFill>
              </a:rPr>
              <a:t>Dónde</a:t>
            </a:r>
            <a:r>
              <a:rPr lang="en-US" altLang="en-US" sz="2400" dirty="0">
                <a:solidFill>
                  <a:schemeClr val="bg1">
                    <a:lumMod val="75000"/>
                  </a:schemeClr>
                </a:solidFill>
              </a:rPr>
              <a:t>?</a:t>
            </a:r>
            <a:br>
              <a:rPr lang="es-ES" altLang="en-US" sz="2400" dirty="0">
                <a:solidFill>
                  <a:schemeClr val="bg1">
                    <a:lumMod val="75000"/>
                  </a:schemeClr>
                </a:solidFill>
              </a:rPr>
            </a:br>
            <a:br>
              <a:rPr lang="es-ES" altLang="en-US" sz="2400" dirty="0">
                <a:solidFill>
                  <a:schemeClr val="bg1">
                    <a:lumMod val="75000"/>
                  </a:schemeClr>
                </a:solidFill>
              </a:rPr>
            </a:br>
            <a:r>
              <a:rPr lang="en-US" altLang="en-US" sz="2400" dirty="0">
                <a:solidFill>
                  <a:schemeClr val="bg1">
                    <a:lumMod val="75000"/>
                  </a:schemeClr>
                </a:solidFill>
              </a:rPr>
              <a:t>Who? To Whom? ¿</a:t>
            </a:r>
            <a:r>
              <a:rPr lang="en-US" altLang="en-US" sz="2400" dirty="0" err="1">
                <a:solidFill>
                  <a:schemeClr val="bg1">
                    <a:lumMod val="75000"/>
                  </a:schemeClr>
                </a:solidFill>
              </a:rPr>
              <a:t>Quién</a:t>
            </a:r>
            <a:r>
              <a:rPr lang="en-US" altLang="en-US" sz="2400" dirty="0">
                <a:solidFill>
                  <a:schemeClr val="bg1">
                    <a:lumMod val="75000"/>
                  </a:schemeClr>
                </a:solidFill>
              </a:rPr>
              <a:t>? ¿A </a:t>
            </a:r>
            <a:r>
              <a:rPr lang="en-US" altLang="en-US" sz="2400" dirty="0" err="1">
                <a:solidFill>
                  <a:schemeClr val="bg1">
                    <a:lumMod val="75000"/>
                  </a:schemeClr>
                </a:solidFill>
              </a:rPr>
              <a:t>quién</a:t>
            </a:r>
            <a:r>
              <a:rPr lang="en-US" altLang="en-US" sz="2400" dirty="0">
                <a:solidFill>
                  <a:schemeClr val="bg1">
                    <a:lumMod val="75000"/>
                  </a:schemeClr>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n-US" altLang="en-US" sz="2400" dirty="0">
                <a:solidFill>
                  <a:schemeClr val="bg1">
                    <a:lumMod val="75000"/>
                  </a:schemeClr>
                </a:solidFill>
              </a:rPr>
              <a:t>When? ¿</a:t>
            </a:r>
            <a:r>
              <a:rPr lang="en-US" altLang="en-US" sz="2400" dirty="0" err="1">
                <a:solidFill>
                  <a:schemeClr val="bg1">
                    <a:lumMod val="75000"/>
                  </a:schemeClr>
                </a:solidFill>
              </a:rPr>
              <a:t>Cuándo</a:t>
            </a:r>
            <a:r>
              <a:rPr lang="en-US" altLang="en-US" sz="2400" dirty="0">
                <a:solidFill>
                  <a:schemeClr val="bg1">
                    <a:lumMod val="75000"/>
                  </a:schemeClr>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s-ES" altLang="en-US" sz="2400" dirty="0" err="1">
                <a:solidFill>
                  <a:schemeClr val="bg1">
                    <a:lumMod val="75000"/>
                  </a:schemeClr>
                </a:solidFill>
              </a:rPr>
              <a:t>Why</a:t>
            </a:r>
            <a:r>
              <a:rPr lang="es-ES" altLang="en-US" sz="2400" dirty="0">
                <a:solidFill>
                  <a:schemeClr val="bg1">
                    <a:lumMod val="75000"/>
                  </a:schemeClr>
                </a:solidFill>
              </a:rPr>
              <a:t>? ¿Por qué?</a:t>
            </a:r>
            <a:br>
              <a:rPr lang="en-US" altLang="en-US" sz="2400" dirty="0">
                <a:solidFill>
                  <a:srgbClr val="002754"/>
                </a:solidFill>
              </a:rPr>
            </a:br>
            <a:br>
              <a:rPr lang="es-ES" altLang="en-US" sz="2400" b="1" dirty="0">
                <a:solidFill>
                  <a:srgbClr val="002754"/>
                </a:solidFill>
              </a:rPr>
            </a:br>
            <a:br>
              <a:rPr lang="es-ES" altLang="en-US" sz="2400" b="1" dirty="0">
                <a:solidFill>
                  <a:srgbClr val="002754"/>
                </a:solidFill>
              </a:rPr>
            </a:br>
            <a:br>
              <a:rPr lang="es-ES" altLang="en-US" sz="2400" b="1" dirty="0">
                <a:solidFill>
                  <a:srgbClr val="002754"/>
                </a:solidFill>
              </a:rPr>
            </a:br>
            <a:endParaRPr lang="es-ES" altLang="en-US" sz="2400" b="1" dirty="0"/>
          </a:p>
        </p:txBody>
      </p:sp>
      <p:sp>
        <p:nvSpPr>
          <p:cNvPr id="3" name="Título 1">
            <a:extLst>
              <a:ext uri="{FF2B5EF4-FFF2-40B4-BE49-F238E27FC236}">
                <a16:creationId xmlns:a16="http://schemas.microsoft.com/office/drawing/2014/main" id="{5855BEF8-25E7-B5E3-43E5-3AE82699CE30}"/>
              </a:ext>
            </a:extLst>
          </p:cNvPr>
          <p:cNvSpPr txBox="1">
            <a:spLocks/>
          </p:cNvSpPr>
          <p:nvPr/>
        </p:nvSpPr>
        <p:spPr bwMode="auto">
          <a:xfrm>
            <a:off x="7058025" y="1984375"/>
            <a:ext cx="3381375" cy="2166938"/>
          </a:xfrm>
          <a:prstGeom prst="rect">
            <a:avLst/>
          </a:prstGeom>
          <a:noFill/>
          <a:ln>
            <a:noFill/>
          </a:ln>
        </p:spPr>
        <p:txBody>
          <a:bodyPr lIns="0" tIns="60958" rIns="121917" bIns="60958"/>
          <a:lstStyle>
            <a:lvl1pPr defTabSz="912813" eaLnBrk="0" hangingPunct="0">
              <a:defRPr>
                <a:solidFill>
                  <a:schemeClr val="tx1"/>
                </a:solidFill>
                <a:latin typeface="Arial" panose="020B0604020202020204" pitchFamily="34" charset="0"/>
                <a:cs typeface="Arial" panose="020B0604020202020204" pitchFamily="34" charset="0"/>
              </a:defRPr>
            </a:lvl1pPr>
            <a:lvl2pPr marL="742950" indent="-285750" defTabSz="912813" eaLnBrk="0" hangingPunct="0">
              <a:defRPr>
                <a:solidFill>
                  <a:schemeClr val="tx1"/>
                </a:solidFill>
                <a:latin typeface="Arial" panose="020B0604020202020204" pitchFamily="34" charset="0"/>
                <a:cs typeface="Arial" panose="020B0604020202020204" pitchFamily="34" charset="0"/>
              </a:defRPr>
            </a:lvl2pPr>
            <a:lvl3pPr marL="1143000" indent="-228600" defTabSz="912813" eaLnBrk="0" hangingPunct="0">
              <a:defRPr>
                <a:solidFill>
                  <a:schemeClr val="tx1"/>
                </a:solidFill>
                <a:latin typeface="Arial" panose="020B0604020202020204" pitchFamily="34" charset="0"/>
                <a:cs typeface="Arial" panose="020B0604020202020204" pitchFamily="34" charset="0"/>
              </a:defRPr>
            </a:lvl3pPr>
            <a:lvl4pPr marL="1600200" indent="-228600" defTabSz="912813" eaLnBrk="0" hangingPunct="0">
              <a:defRPr>
                <a:solidFill>
                  <a:schemeClr val="tx1"/>
                </a:solidFill>
                <a:latin typeface="Arial" panose="020B0604020202020204" pitchFamily="34" charset="0"/>
                <a:cs typeface="Arial" panose="020B0604020202020204" pitchFamily="34" charset="0"/>
              </a:defRPr>
            </a:lvl4pPr>
            <a:lvl5pPr marL="2057400" indent="-228600" defTabSz="912813"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s-ES" altLang="en-US" sz="3600" b="1" dirty="0">
                <a:solidFill>
                  <a:schemeClr val="bg1">
                    <a:lumMod val="75000"/>
                  </a:schemeClr>
                </a:solidFill>
              </a:rPr>
              <a:t>…y una “H”</a:t>
            </a:r>
            <a:br>
              <a:rPr lang="es-ES" altLang="en-US" b="1" dirty="0">
                <a:solidFill>
                  <a:schemeClr val="bg1">
                    <a:lumMod val="75000"/>
                  </a:schemeClr>
                </a:solidFill>
                <a:latin typeface="Century Gothic" panose="020B0502020202020204" pitchFamily="34" charset="0"/>
              </a:rPr>
            </a:br>
            <a:br>
              <a:rPr lang="en-US" altLang="en-US" b="1" dirty="0">
                <a:solidFill>
                  <a:schemeClr val="bg1">
                    <a:lumMod val="75000"/>
                  </a:schemeClr>
                </a:solidFill>
                <a:latin typeface="Century Gothic" panose="020B0502020202020204" pitchFamily="34" charset="0"/>
              </a:rPr>
            </a:br>
            <a:r>
              <a:rPr lang="en-US" altLang="en-US" sz="4300" dirty="0">
                <a:solidFill>
                  <a:schemeClr val="bg1">
                    <a:lumMod val="75000"/>
                  </a:schemeClr>
                </a:solidFill>
              </a:rPr>
              <a:t>H</a:t>
            </a:r>
            <a:r>
              <a:rPr lang="en-US" altLang="en-US" sz="2400" dirty="0">
                <a:solidFill>
                  <a:schemeClr val="bg1">
                    <a:lumMod val="75000"/>
                  </a:schemeClr>
                </a:solidFill>
              </a:rPr>
              <a:t>ow? ¿</a:t>
            </a:r>
            <a:r>
              <a:rPr lang="en-US" altLang="en-US" sz="2400" dirty="0" err="1">
                <a:solidFill>
                  <a:schemeClr val="bg1">
                    <a:lumMod val="75000"/>
                  </a:schemeClr>
                </a:solidFill>
              </a:rPr>
              <a:t>Cómo</a:t>
            </a:r>
            <a:r>
              <a:rPr lang="en-US" altLang="en-US" sz="2400" dirty="0">
                <a:solidFill>
                  <a:schemeClr val="bg1">
                    <a:lumMod val="75000"/>
                  </a:schemeClr>
                </a:solidFill>
              </a:rPr>
              <a:t>?</a:t>
            </a:r>
            <a:br>
              <a:rPr lang="en-U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endParaRPr lang="es-ES" altLang="en-US" b="1"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BA9737F5-0EBE-B068-1B50-5441F28C553A}"/>
              </a:ext>
            </a:extLst>
          </p:cNvPr>
          <p:cNvSpPr txBox="1">
            <a:spLocks/>
          </p:cNvSpPr>
          <p:nvPr/>
        </p:nvSpPr>
        <p:spPr bwMode="auto">
          <a:xfrm>
            <a:off x="450850" y="1017588"/>
            <a:ext cx="9267825" cy="1144587"/>
          </a:xfrm>
          <a:prstGeom prst="rect">
            <a:avLst/>
          </a:prstGeom>
          <a:noFill/>
          <a:ln w="9525">
            <a:noFill/>
            <a:miter lim="800000"/>
            <a:headEnd/>
            <a:tailEnd/>
          </a:ln>
        </p:spPr>
        <p:txBody>
          <a:bodyPr tIns="60958" rIns="121917" bIns="60958">
            <a:normAutofit fontScale="62500" lnSpcReduction="20000"/>
          </a:bodyPr>
          <a:lstStyle/>
          <a:p>
            <a:pPr>
              <a:lnSpc>
                <a:spcPct val="90000"/>
              </a:lnSpc>
              <a:defRPr/>
            </a:pPr>
            <a:r>
              <a:rPr lang="es-ES" sz="3500" b="1" dirty="0">
                <a:solidFill>
                  <a:srgbClr val="002754"/>
                </a:solidFill>
                <a:latin typeface="Arial" charset="0"/>
                <a:ea typeface="Arial" charset="0"/>
              </a:rPr>
              <a:t>PREGUNTA 1. </a:t>
            </a:r>
            <a:r>
              <a:rPr lang="es-ES" sz="4300" b="1" dirty="0" err="1">
                <a:solidFill>
                  <a:srgbClr val="002754"/>
                </a:solidFill>
                <a:latin typeface="Arial" charset="0"/>
                <a:ea typeface="Arial" charset="0"/>
              </a:rPr>
              <a:t>W</a:t>
            </a:r>
            <a:r>
              <a:rPr lang="es-ES" sz="3500" b="1" dirty="0" err="1">
                <a:solidFill>
                  <a:srgbClr val="002754"/>
                </a:solidFill>
                <a:latin typeface="Arial" charset="0"/>
                <a:ea typeface="Arial" charset="0"/>
              </a:rPr>
              <a:t>hat</a:t>
            </a:r>
            <a:r>
              <a:rPr lang="es-ES" sz="3500" b="1" dirty="0">
                <a:solidFill>
                  <a:srgbClr val="002754"/>
                </a:solidFill>
                <a:latin typeface="Arial" charset="0"/>
                <a:ea typeface="Arial" charset="0"/>
              </a:rPr>
              <a:t>? </a:t>
            </a:r>
            <a:r>
              <a:rPr lang="es-ES" sz="3500" b="1" dirty="0">
                <a:latin typeface="Arial" charset="0"/>
                <a:ea typeface="Arial" charset="0"/>
              </a:rPr>
              <a:t>¿Qué es la </a:t>
            </a:r>
            <a:r>
              <a:rPr lang="es-ES" sz="3500" b="1" dirty="0" err="1">
                <a:latin typeface="Arial" charset="0"/>
                <a:ea typeface="Arial" charset="0"/>
              </a:rPr>
              <a:t>deprescripción</a:t>
            </a:r>
            <a:r>
              <a:rPr lang="es-ES" sz="3500" b="1" dirty="0">
                <a:latin typeface="Arial" charset="0"/>
                <a:ea typeface="Arial" charset="0"/>
              </a:rPr>
              <a:t>?</a:t>
            </a:r>
            <a:br>
              <a:rPr lang="es-ES" sz="3500" b="1" dirty="0">
                <a:latin typeface="Arial" charset="0"/>
                <a:ea typeface="Arial" charset="0"/>
              </a:rPr>
            </a:br>
            <a:br>
              <a:rPr lang="es-ES" sz="3500" b="1" dirty="0">
                <a:latin typeface="Arial" charset="0"/>
                <a:ea typeface="Arial" charset="0"/>
              </a:rPr>
            </a:br>
            <a:br>
              <a:rPr lang="es-ES" sz="3500" b="1" dirty="0">
                <a:latin typeface="Arial" charset="0"/>
                <a:ea typeface="Arial" charset="0"/>
              </a:rPr>
            </a:br>
            <a:endParaRPr lang="es-ES" sz="3500" b="1" dirty="0">
              <a:latin typeface="Arial" charset="0"/>
              <a:ea typeface="Arial" charset="0"/>
            </a:endParaRPr>
          </a:p>
        </p:txBody>
      </p:sp>
      <p:sp>
        <p:nvSpPr>
          <p:cNvPr id="5" name="Título 7">
            <a:extLst>
              <a:ext uri="{FF2B5EF4-FFF2-40B4-BE49-F238E27FC236}">
                <a16:creationId xmlns:a16="http://schemas.microsoft.com/office/drawing/2014/main" id="{1DC13AF9-AEDE-0F9F-0BE3-52FFF2447C33}"/>
              </a:ext>
            </a:extLst>
          </p:cNvPr>
          <p:cNvSpPr txBox="1">
            <a:spLocks/>
          </p:cNvSpPr>
          <p:nvPr/>
        </p:nvSpPr>
        <p:spPr bwMode="auto">
          <a:xfrm>
            <a:off x="277813" y="374650"/>
            <a:ext cx="9879012" cy="950913"/>
          </a:xfrm>
          <a:prstGeom prst="rect">
            <a:avLst/>
          </a:prstGeom>
          <a:noFill/>
          <a:ln w="9525">
            <a:noFill/>
            <a:miter lim="800000"/>
            <a:headEnd/>
            <a:tailEnd/>
          </a:ln>
        </p:spPr>
        <p:txBody>
          <a:bodyPr tIns="60958" rIns="121917" bIns="60958">
            <a:normAutofit fontScale="92500"/>
          </a:bodyPr>
          <a:lstStyle/>
          <a:p>
            <a:pPr>
              <a:lnSpc>
                <a:spcPct val="90000"/>
              </a:lnSpc>
              <a:defRPr/>
            </a:pPr>
            <a:r>
              <a:rPr lang="en-US" sz="3500" b="1" dirty="0">
                <a:solidFill>
                  <a:srgbClr val="002754"/>
                </a:solidFill>
                <a:latin typeface="Arial" charset="0"/>
                <a:ea typeface="Arial" charset="0"/>
              </a:rPr>
              <a:t>¿CÓMO PODEMOS DEFINIR DEPRESCRIPCIÓN?</a:t>
            </a:r>
          </a:p>
        </p:txBody>
      </p:sp>
      <p:sp>
        <p:nvSpPr>
          <p:cNvPr id="6" name="CuadroTexto 3">
            <a:extLst>
              <a:ext uri="{FF2B5EF4-FFF2-40B4-BE49-F238E27FC236}">
                <a16:creationId xmlns:a16="http://schemas.microsoft.com/office/drawing/2014/main" id="{97DE655C-A74D-7826-70AA-EE45CFDBB682}"/>
              </a:ext>
            </a:extLst>
          </p:cNvPr>
          <p:cNvSpPr txBox="1">
            <a:spLocks noChangeArrowheads="1"/>
          </p:cNvSpPr>
          <p:nvPr/>
        </p:nvSpPr>
        <p:spPr bwMode="auto">
          <a:xfrm>
            <a:off x="4056063" y="5607050"/>
            <a:ext cx="436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rgbClr val="FF0000"/>
                </a:solidFill>
                <a:latin typeface="Arial Black" panose="020B0A04020102020204" pitchFamily="34" charset="0"/>
              </a:rPr>
              <a:t>EUPRESCRIPCIÓN</a:t>
            </a:r>
          </a:p>
        </p:txBody>
      </p:sp>
      <p:sp>
        <p:nvSpPr>
          <p:cNvPr id="46087" name="CuadroTexto 4">
            <a:extLst>
              <a:ext uri="{FF2B5EF4-FFF2-40B4-BE49-F238E27FC236}">
                <a16:creationId xmlns:a16="http://schemas.microsoft.com/office/drawing/2014/main" id="{45B88F78-0FC5-75C9-98BE-74E8D9B3D239}"/>
              </a:ext>
            </a:extLst>
          </p:cNvPr>
          <p:cNvSpPr txBox="1">
            <a:spLocks noChangeArrowheads="1"/>
          </p:cNvSpPr>
          <p:nvPr/>
        </p:nvSpPr>
        <p:spPr bwMode="auto">
          <a:xfrm>
            <a:off x="277813" y="6257925"/>
            <a:ext cx="11547475" cy="400050"/>
          </a:xfrm>
          <a:prstGeom prst="rect">
            <a:avLst/>
          </a:prstGeom>
          <a:noFill/>
          <a:ln>
            <a:noFill/>
          </a:ln>
        </p:spPr>
        <p:txBody>
          <a:bodyPr lIns="121917" tIns="60958" rIns="121917" bIns="60958">
            <a:spAutoFit/>
          </a:bodyPr>
          <a:lstStyle>
            <a:lvl1pPr marL="303213" indent="-3032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hangingPunct="1">
              <a:defRPr/>
            </a:pPr>
            <a:r>
              <a:rPr lang="es-ES" altLang="en-US" sz="900" dirty="0">
                <a:solidFill>
                  <a:schemeClr val="tx1">
                    <a:lumMod val="50000"/>
                    <a:lumOff val="50000"/>
                  </a:schemeClr>
                </a:solidFill>
                <a:latin typeface="Calibri" panose="020F0502020204030204" pitchFamily="34" charset="0"/>
              </a:rPr>
              <a:t>Gavilán-Moral, </a:t>
            </a:r>
            <a:r>
              <a:rPr lang="es-ES" altLang="en-US" sz="900" i="1" dirty="0">
                <a:solidFill>
                  <a:schemeClr val="tx1">
                    <a:lumMod val="50000"/>
                    <a:lumOff val="50000"/>
                  </a:schemeClr>
                </a:solidFill>
                <a:latin typeface="Calibri" panose="020F0502020204030204" pitchFamily="34" charset="0"/>
              </a:rPr>
              <a:t>et al</a:t>
            </a:r>
            <a:r>
              <a:rPr lang="es-ES" altLang="en-US" sz="900" dirty="0">
                <a:solidFill>
                  <a:schemeClr val="tx1">
                    <a:lumMod val="50000"/>
                    <a:lumOff val="50000"/>
                  </a:schemeClr>
                </a:solidFill>
                <a:latin typeface="Calibri" panose="020F0502020204030204" pitchFamily="34" charset="0"/>
              </a:rPr>
              <a:t>. Ancianos frágiles polimedicados: ¿es la </a:t>
            </a:r>
            <a:r>
              <a:rPr lang="es-ES" altLang="en-US" sz="900" dirty="0" err="1">
                <a:solidFill>
                  <a:schemeClr val="tx1">
                    <a:lumMod val="50000"/>
                    <a:lumOff val="50000"/>
                  </a:schemeClr>
                </a:solidFill>
                <a:latin typeface="Calibri" panose="020F0502020204030204" pitchFamily="34" charset="0"/>
              </a:rPr>
              <a:t>deprescripción</a:t>
            </a:r>
            <a:r>
              <a:rPr lang="es-ES" altLang="en-US" sz="900" dirty="0">
                <a:solidFill>
                  <a:schemeClr val="tx1">
                    <a:lumMod val="50000"/>
                    <a:lumOff val="50000"/>
                  </a:schemeClr>
                </a:solidFill>
                <a:latin typeface="Calibri" panose="020F0502020204030204" pitchFamily="34" charset="0"/>
              </a:rPr>
              <a:t> de medicamentos una salida? </a:t>
            </a:r>
            <a:r>
              <a:rPr lang="es-ES" altLang="en-US" sz="900" dirty="0" err="1">
                <a:solidFill>
                  <a:schemeClr val="tx1">
                    <a:lumMod val="50000"/>
                    <a:lumOff val="50000"/>
                  </a:schemeClr>
                </a:solidFill>
                <a:latin typeface="Calibri" panose="020F0502020204030204" pitchFamily="34" charset="0"/>
              </a:rPr>
              <a:t>Rev</a:t>
            </a:r>
            <a:r>
              <a:rPr lang="es-ES" altLang="en-US" sz="900" dirty="0">
                <a:solidFill>
                  <a:schemeClr val="tx1">
                    <a:lumMod val="50000"/>
                    <a:lumOff val="50000"/>
                  </a:schemeClr>
                </a:solidFill>
                <a:latin typeface="Calibri" panose="020F0502020204030204" pitchFamily="34" charset="0"/>
              </a:rPr>
              <a:t> </a:t>
            </a:r>
            <a:r>
              <a:rPr lang="es-ES" altLang="en-US" sz="900" dirty="0" err="1">
                <a:solidFill>
                  <a:schemeClr val="tx1">
                    <a:lumMod val="50000"/>
                    <a:lumOff val="50000"/>
                  </a:schemeClr>
                </a:solidFill>
                <a:latin typeface="Calibri" panose="020F0502020204030204" pitchFamily="34" charset="0"/>
              </a:rPr>
              <a:t>Esp</a:t>
            </a:r>
            <a:r>
              <a:rPr lang="es-ES" altLang="en-US" sz="900" dirty="0">
                <a:solidFill>
                  <a:schemeClr val="tx1">
                    <a:lumMod val="50000"/>
                    <a:lumOff val="50000"/>
                  </a:schemeClr>
                </a:solidFill>
                <a:latin typeface="Calibri" panose="020F0502020204030204" pitchFamily="34" charset="0"/>
              </a:rPr>
              <a:t> </a:t>
            </a:r>
            <a:r>
              <a:rPr lang="es-ES" altLang="en-US" sz="900" dirty="0" err="1">
                <a:solidFill>
                  <a:schemeClr val="tx1">
                    <a:lumMod val="50000"/>
                    <a:lumOff val="50000"/>
                  </a:schemeClr>
                </a:solidFill>
                <a:latin typeface="Calibri" panose="020F0502020204030204" pitchFamily="34" charset="0"/>
              </a:rPr>
              <a:t>Geriatr</a:t>
            </a:r>
            <a:r>
              <a:rPr lang="es-ES" altLang="en-US" sz="900" dirty="0">
                <a:solidFill>
                  <a:schemeClr val="tx1">
                    <a:lumMod val="50000"/>
                    <a:lumOff val="50000"/>
                  </a:schemeClr>
                </a:solidFill>
                <a:latin typeface="Calibri" panose="020F0502020204030204" pitchFamily="34" charset="0"/>
              </a:rPr>
              <a:t> </a:t>
            </a:r>
            <a:r>
              <a:rPr lang="es-ES" altLang="en-US" sz="900" dirty="0" err="1">
                <a:solidFill>
                  <a:schemeClr val="tx1">
                    <a:lumMod val="50000"/>
                    <a:lumOff val="50000"/>
                  </a:schemeClr>
                </a:solidFill>
                <a:latin typeface="Calibri" panose="020F0502020204030204" pitchFamily="34" charset="0"/>
              </a:rPr>
              <a:t>Gerontol</a:t>
            </a:r>
            <a:r>
              <a:rPr lang="es-ES" altLang="en-US" sz="900" dirty="0">
                <a:solidFill>
                  <a:schemeClr val="tx1">
                    <a:lumMod val="50000"/>
                    <a:lumOff val="50000"/>
                  </a:schemeClr>
                </a:solidFill>
                <a:latin typeface="Calibri" panose="020F0502020204030204" pitchFamily="34" charset="0"/>
              </a:rPr>
              <a:t>. 2012. </a:t>
            </a:r>
            <a:r>
              <a:rPr lang="es-ES" altLang="en-US" sz="900" dirty="0" err="1">
                <a:solidFill>
                  <a:schemeClr val="tx1">
                    <a:lumMod val="50000"/>
                    <a:lumOff val="50000"/>
                  </a:schemeClr>
                </a:solidFill>
                <a:latin typeface="Calibri" panose="020F0502020204030204" pitchFamily="34" charset="0"/>
              </a:rPr>
              <a:t>Wehling</a:t>
            </a:r>
            <a:r>
              <a:rPr lang="es-ES" altLang="en-US" sz="900" dirty="0">
                <a:solidFill>
                  <a:schemeClr val="tx1">
                    <a:lumMod val="50000"/>
                    <a:lumOff val="50000"/>
                  </a:schemeClr>
                </a:solidFill>
                <a:latin typeface="Calibri" panose="020F0502020204030204" pitchFamily="34" charset="0"/>
              </a:rPr>
              <a:t> M, </a:t>
            </a:r>
            <a:r>
              <a:rPr lang="es-ES" altLang="en-US" sz="900" dirty="0" err="1">
                <a:solidFill>
                  <a:schemeClr val="tx1">
                    <a:lumMod val="50000"/>
                    <a:lumOff val="50000"/>
                  </a:schemeClr>
                </a:solidFill>
                <a:latin typeface="Calibri" panose="020F0502020204030204" pitchFamily="34" charset="0"/>
              </a:rPr>
              <a:t>Petrovic</a:t>
            </a:r>
            <a:r>
              <a:rPr lang="es-ES" altLang="en-US" sz="900" dirty="0">
                <a:solidFill>
                  <a:schemeClr val="tx1">
                    <a:lumMod val="50000"/>
                    <a:lumOff val="50000"/>
                  </a:schemeClr>
                </a:solidFill>
                <a:latin typeface="Calibri" panose="020F0502020204030204" pitchFamily="34" charset="0"/>
              </a:rPr>
              <a:t> M. </a:t>
            </a:r>
            <a:r>
              <a:rPr lang="en-US" altLang="en-US" sz="900" dirty="0">
                <a:solidFill>
                  <a:schemeClr val="tx1">
                    <a:lumMod val="50000"/>
                    <a:lumOff val="50000"/>
                  </a:schemeClr>
                </a:solidFill>
                <a:latin typeface="Calibri" panose="020F0502020204030204" pitchFamily="34" charset="0"/>
              </a:rPr>
              <a:t>Deprescribing or </a:t>
            </a:r>
            <a:r>
              <a:rPr lang="en-US" altLang="en-US" sz="900" dirty="0" err="1">
                <a:solidFill>
                  <a:schemeClr val="tx1">
                    <a:lumMod val="50000"/>
                    <a:lumOff val="50000"/>
                  </a:schemeClr>
                </a:solidFill>
                <a:latin typeface="Calibri" panose="020F0502020204030204" pitchFamily="34" charset="0"/>
              </a:rPr>
              <a:t>represcribing</a:t>
            </a:r>
            <a:r>
              <a:rPr lang="en-US" altLang="en-US" sz="900" dirty="0">
                <a:solidFill>
                  <a:schemeClr val="tx1">
                    <a:lumMod val="50000"/>
                    <a:lumOff val="50000"/>
                  </a:schemeClr>
                </a:solidFill>
                <a:latin typeface="Calibri" panose="020F0502020204030204" pitchFamily="34" charset="0"/>
              </a:rPr>
              <a:t>: not just a semantic dilemma. European Geriatric Medicine. 2022.</a:t>
            </a:r>
            <a:endParaRPr lang="es-ES" altLang="en-US" sz="900" dirty="0">
              <a:solidFill>
                <a:schemeClr val="tx1">
                  <a:lumMod val="50000"/>
                  <a:lumOff val="50000"/>
                </a:schemeClr>
              </a:solidFill>
              <a:latin typeface="Calibri" panose="020F0502020204030204" pitchFamily="34" charset="0"/>
            </a:endParaRPr>
          </a:p>
        </p:txBody>
      </p:sp>
      <p:sp>
        <p:nvSpPr>
          <p:cNvPr id="8" name="CuadroTexto 5">
            <a:extLst>
              <a:ext uri="{FF2B5EF4-FFF2-40B4-BE49-F238E27FC236}">
                <a16:creationId xmlns:a16="http://schemas.microsoft.com/office/drawing/2014/main" id="{F7AAEB37-1D99-DCB5-9AEA-49154CF6F29B}"/>
              </a:ext>
            </a:extLst>
          </p:cNvPr>
          <p:cNvSpPr txBox="1">
            <a:spLocks noChangeArrowheads="1"/>
          </p:cNvSpPr>
          <p:nvPr/>
        </p:nvSpPr>
        <p:spPr bwMode="auto">
          <a:xfrm>
            <a:off x="741363" y="2859088"/>
            <a:ext cx="2543175" cy="123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r" eaLnBrk="1" hangingPunct="1">
              <a:lnSpc>
                <a:spcPct val="100000"/>
              </a:lnSpc>
              <a:spcBef>
                <a:spcPct val="0"/>
              </a:spcBef>
              <a:buFontTx/>
              <a:buNone/>
            </a:pPr>
            <a:r>
              <a:rPr lang="es-ES" altLang="en-US" sz="1800">
                <a:solidFill>
                  <a:schemeClr val="tx1"/>
                </a:solidFill>
                <a:latin typeface="Calibri" panose="020F0502020204030204" pitchFamily="34" charset="0"/>
              </a:rPr>
              <a:t>…la </a:t>
            </a:r>
            <a:r>
              <a:rPr lang="es-ES" altLang="en-US" sz="1800" b="1">
                <a:solidFill>
                  <a:schemeClr val="tx1"/>
                </a:solidFill>
                <a:latin typeface="Calibri" panose="020F0502020204030204" pitchFamily="34" charset="0"/>
              </a:rPr>
              <a:t>modificación de dosis</a:t>
            </a:r>
            <a:r>
              <a:rPr lang="es-ES" altLang="en-US" sz="1800">
                <a:solidFill>
                  <a:schemeClr val="tx1"/>
                </a:solidFill>
                <a:latin typeface="Calibri" panose="020F0502020204030204" pitchFamily="34" charset="0"/>
              </a:rPr>
              <a:t>, </a:t>
            </a:r>
            <a:r>
              <a:rPr lang="es-ES" altLang="en-US" sz="1800" b="1">
                <a:solidFill>
                  <a:schemeClr val="tx1"/>
                </a:solidFill>
                <a:latin typeface="Calibri" panose="020F0502020204030204" pitchFamily="34" charset="0"/>
              </a:rPr>
              <a:t>sustitución</a:t>
            </a:r>
            <a:r>
              <a:rPr lang="es-ES" altLang="en-US" sz="1800">
                <a:solidFill>
                  <a:schemeClr val="tx1"/>
                </a:solidFill>
                <a:latin typeface="Calibri" panose="020F0502020204030204" pitchFamily="34" charset="0"/>
              </a:rPr>
              <a:t> o </a:t>
            </a:r>
            <a:r>
              <a:rPr lang="es-ES" altLang="en-US" sz="1800" b="1">
                <a:solidFill>
                  <a:schemeClr val="tx1"/>
                </a:solidFill>
                <a:latin typeface="Calibri" panose="020F0502020204030204" pitchFamily="34" charset="0"/>
              </a:rPr>
              <a:t>eliminación</a:t>
            </a:r>
            <a:r>
              <a:rPr lang="es-ES" altLang="en-US" sz="1800">
                <a:solidFill>
                  <a:schemeClr val="tx1"/>
                </a:solidFill>
                <a:latin typeface="Calibri" panose="020F0502020204030204" pitchFamily="34" charset="0"/>
              </a:rPr>
              <a:t> de unos fármacos…</a:t>
            </a:r>
          </a:p>
        </p:txBody>
      </p:sp>
      <p:pic>
        <p:nvPicPr>
          <p:cNvPr id="9" name="Imagen 11">
            <a:extLst>
              <a:ext uri="{FF2B5EF4-FFF2-40B4-BE49-F238E27FC236}">
                <a16:creationId xmlns:a16="http://schemas.microsoft.com/office/drawing/2014/main" id="{D2EAE640-2C4A-A090-2838-1380E3287462}"/>
              </a:ext>
            </a:extLst>
          </p:cNvPr>
          <p:cNvPicPr>
            <a:picLocks noChangeAspect="1"/>
          </p:cNvPicPr>
          <p:nvPr/>
        </p:nvPicPr>
        <p:blipFill>
          <a:blip r:embed="rId2">
            <a:extLst>
              <a:ext uri="{28A0092B-C50C-407E-A947-70E740481C1C}">
                <a14:useLocalDpi xmlns:a14="http://schemas.microsoft.com/office/drawing/2010/main" val="0"/>
              </a:ext>
            </a:extLst>
          </a:blip>
          <a:srcRect l="13037" t="20802" r="22298" b="17569"/>
          <a:stretch>
            <a:fillRect/>
          </a:stretch>
        </p:blipFill>
        <p:spPr bwMode="auto">
          <a:xfrm>
            <a:off x="3913188" y="2603500"/>
            <a:ext cx="43656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ector recto de flecha 13">
            <a:extLst>
              <a:ext uri="{FF2B5EF4-FFF2-40B4-BE49-F238E27FC236}">
                <a16:creationId xmlns:a16="http://schemas.microsoft.com/office/drawing/2014/main" id="{41F7C434-6271-C66B-CE18-63F3DEEA2FB9}"/>
              </a:ext>
            </a:extLst>
          </p:cNvPr>
          <p:cNvCxnSpPr>
            <a:endCxn id="8" idx="3"/>
          </p:cNvCxnSpPr>
          <p:nvPr/>
        </p:nvCxnSpPr>
        <p:spPr>
          <a:xfrm rot="10800000">
            <a:off x="3284538" y="3475038"/>
            <a:ext cx="1092200" cy="371475"/>
          </a:xfrm>
          <a:prstGeom prst="straightConnector1">
            <a:avLst/>
          </a:prstGeom>
          <a:ln w="28575">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4">
            <a:extLst>
              <a:ext uri="{FF2B5EF4-FFF2-40B4-BE49-F238E27FC236}">
                <a16:creationId xmlns:a16="http://schemas.microsoft.com/office/drawing/2014/main" id="{50775E80-BAF1-4B35-5CC9-C9809DADF47C}"/>
              </a:ext>
            </a:extLst>
          </p:cNvPr>
          <p:cNvCxnSpPr>
            <a:cxnSpLocks/>
          </p:cNvCxnSpPr>
          <p:nvPr/>
        </p:nvCxnSpPr>
        <p:spPr>
          <a:xfrm>
            <a:off x="7583488" y="3824288"/>
            <a:ext cx="1146175" cy="0"/>
          </a:xfrm>
          <a:prstGeom prst="straightConnector1">
            <a:avLst/>
          </a:prstGeom>
          <a:ln w="28575">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63498" name="CuadroTexto 1">
            <a:extLst>
              <a:ext uri="{FF2B5EF4-FFF2-40B4-BE49-F238E27FC236}">
                <a16:creationId xmlns:a16="http://schemas.microsoft.com/office/drawing/2014/main" id="{2E51F8A5-CA89-84AF-F551-71862990147D}"/>
              </a:ext>
            </a:extLst>
          </p:cNvPr>
          <p:cNvSpPr txBox="1">
            <a:spLocks noChangeArrowheads="1"/>
          </p:cNvSpPr>
          <p:nvPr/>
        </p:nvSpPr>
        <p:spPr bwMode="auto">
          <a:xfrm>
            <a:off x="277813" y="1674813"/>
            <a:ext cx="111283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chemeClr val="tx1"/>
                </a:solidFill>
                <a:latin typeface="Calibri" panose="020F0502020204030204" pitchFamily="34" charset="0"/>
              </a:rPr>
              <a:t>Proceso de </a:t>
            </a:r>
            <a:r>
              <a:rPr lang="es-ES" altLang="en-US" sz="1800" b="1">
                <a:solidFill>
                  <a:schemeClr val="tx1"/>
                </a:solidFill>
                <a:latin typeface="Calibri" panose="020F0502020204030204" pitchFamily="34" charset="0"/>
              </a:rPr>
              <a:t>desmontaje</a:t>
            </a:r>
            <a:r>
              <a:rPr lang="es-ES" altLang="en-US" sz="1800">
                <a:solidFill>
                  <a:schemeClr val="tx1"/>
                </a:solidFill>
                <a:latin typeface="Calibri" panose="020F0502020204030204" pitchFamily="34" charset="0"/>
              </a:rPr>
              <a:t> de la prescripción de medicamentos por medio de su </a:t>
            </a:r>
          </a:p>
          <a:p>
            <a:pPr algn="ctr" eaLnBrk="1" hangingPunct="1">
              <a:lnSpc>
                <a:spcPct val="100000"/>
              </a:lnSpc>
              <a:spcBef>
                <a:spcPct val="0"/>
              </a:spcBef>
              <a:buFontTx/>
              <a:buNone/>
            </a:pPr>
            <a:r>
              <a:rPr lang="es-ES" altLang="en-US" sz="1800" b="1">
                <a:solidFill>
                  <a:schemeClr val="tx1"/>
                </a:solidFill>
                <a:latin typeface="Calibri" panose="020F0502020204030204" pitchFamily="34" charset="0"/>
              </a:rPr>
              <a:t>revisión</a:t>
            </a:r>
            <a:r>
              <a:rPr lang="es-ES" altLang="en-US" sz="1800">
                <a:solidFill>
                  <a:schemeClr val="tx1"/>
                </a:solidFill>
                <a:latin typeface="Calibri" panose="020F0502020204030204" pitchFamily="34" charset="0"/>
              </a:rPr>
              <a:t>, que concluye con…</a:t>
            </a:r>
          </a:p>
        </p:txBody>
      </p:sp>
      <p:sp>
        <p:nvSpPr>
          <p:cNvPr id="14" name="CuadroTexto 6">
            <a:extLst>
              <a:ext uri="{FF2B5EF4-FFF2-40B4-BE49-F238E27FC236}">
                <a16:creationId xmlns:a16="http://schemas.microsoft.com/office/drawing/2014/main" id="{5754A5E3-0275-7E87-B263-C56363C7DDA9}"/>
              </a:ext>
            </a:extLst>
          </p:cNvPr>
          <p:cNvSpPr txBox="1">
            <a:spLocks noChangeArrowheads="1"/>
          </p:cNvSpPr>
          <p:nvPr/>
        </p:nvSpPr>
        <p:spPr bwMode="auto">
          <a:xfrm>
            <a:off x="8712200" y="3371850"/>
            <a:ext cx="254476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800">
                <a:solidFill>
                  <a:schemeClr val="tx1"/>
                </a:solidFill>
                <a:latin typeface="Calibri" panose="020F0502020204030204" pitchFamily="34" charset="0"/>
              </a:rPr>
              <a:t>…y la </a:t>
            </a:r>
            <a:r>
              <a:rPr lang="es-ES" altLang="en-US" sz="1800" b="1">
                <a:solidFill>
                  <a:schemeClr val="tx1"/>
                </a:solidFill>
                <a:latin typeface="Calibri" panose="020F0502020204030204" pitchFamily="34" charset="0"/>
              </a:rPr>
              <a:t>adición</a:t>
            </a:r>
            <a:r>
              <a:rPr lang="es-ES" altLang="en-US" sz="1800">
                <a:solidFill>
                  <a:schemeClr val="tx1"/>
                </a:solidFill>
                <a:latin typeface="Calibri" panose="020F0502020204030204" pitchFamily="34" charset="0"/>
              </a:rPr>
              <a:t> de otros.</a:t>
            </a:r>
          </a:p>
        </p:txBody>
      </p:sp>
      <p:sp>
        <p:nvSpPr>
          <p:cNvPr id="16" name="CuadroTexto 2">
            <a:extLst>
              <a:ext uri="{FF2B5EF4-FFF2-40B4-BE49-F238E27FC236}">
                <a16:creationId xmlns:a16="http://schemas.microsoft.com/office/drawing/2014/main" id="{3BC8F642-9BD8-EB6A-E28F-472DB44F0B70}"/>
              </a:ext>
            </a:extLst>
          </p:cNvPr>
          <p:cNvSpPr txBox="1">
            <a:spLocks noChangeArrowheads="1"/>
          </p:cNvSpPr>
          <p:nvPr/>
        </p:nvSpPr>
        <p:spPr bwMode="auto">
          <a:xfrm>
            <a:off x="1541463" y="5113338"/>
            <a:ext cx="97155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b="1">
                <a:solidFill>
                  <a:schemeClr val="tx1"/>
                </a:solidFill>
                <a:latin typeface="Calibri" panose="020F0502020204030204" pitchFamily="34" charset="0"/>
              </a:rPr>
              <a:t>PRESCRIPCIÓN ADECUADA </a:t>
            </a:r>
            <a:r>
              <a:rPr lang="es-ES" altLang="en-US" sz="1800">
                <a:solidFill>
                  <a:schemeClr val="tx1"/>
                </a:solidFill>
                <a:latin typeface="Calibri" panose="020F0502020204030204" pitchFamily="34" charset="0"/>
              </a:rPr>
              <a:t>= </a:t>
            </a:r>
            <a:r>
              <a:rPr lang="es-ES" altLang="en-US" sz="1800" b="1">
                <a:solidFill>
                  <a:schemeClr val="tx1"/>
                </a:solidFill>
                <a:latin typeface="Calibri" panose="020F0502020204030204" pitchFamily="34" charset="0"/>
              </a:rPr>
              <a:t>REPRESCRIPCIÓN</a:t>
            </a:r>
            <a:r>
              <a:rPr lang="es-ES" altLang="en-US" sz="1800">
                <a:solidFill>
                  <a:schemeClr val="tx1"/>
                </a:solidFill>
                <a:latin typeface="Calibri" panose="020F0502020204030204" pitchFamily="34" charset="0"/>
              </a:rPr>
              <a:t> o “DEPRESCRIPCIÓN 2.0”</a:t>
            </a:r>
          </a:p>
          <a:p>
            <a:pPr algn="ctr" eaLnBrk="1" hangingPunct="1">
              <a:lnSpc>
                <a:spcPct val="100000"/>
              </a:lnSpc>
              <a:spcBef>
                <a:spcPct val="0"/>
              </a:spcBef>
              <a:buFontTx/>
              <a:buNone/>
            </a:pPr>
            <a:endParaRPr lang="es-ES" altLang="en-US" sz="1800">
              <a:solidFill>
                <a:schemeClr val="tx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4" grpId="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3 Grupo">
            <a:extLst>
              <a:ext uri="{FF2B5EF4-FFF2-40B4-BE49-F238E27FC236}">
                <a16:creationId xmlns:a16="http://schemas.microsoft.com/office/drawing/2014/main" id="{8D13DE95-E2EB-D5F2-BC85-10E83545D03E}"/>
              </a:ext>
            </a:extLst>
          </p:cNvPr>
          <p:cNvGrpSpPr>
            <a:grpSpLocks/>
          </p:cNvGrpSpPr>
          <p:nvPr/>
        </p:nvGrpSpPr>
        <p:grpSpPr bwMode="auto">
          <a:xfrm>
            <a:off x="450850" y="1503363"/>
            <a:ext cx="11361738" cy="5256212"/>
            <a:chOff x="479425" y="1069145"/>
            <a:chExt cx="11362081" cy="5258631"/>
          </a:xfrm>
        </p:grpSpPr>
        <p:sp>
          <p:nvSpPr>
            <p:cNvPr id="64516" name="CuadroTexto 1">
              <a:extLst>
                <a:ext uri="{FF2B5EF4-FFF2-40B4-BE49-F238E27FC236}">
                  <a16:creationId xmlns:a16="http://schemas.microsoft.com/office/drawing/2014/main" id="{23D70F0A-57D7-26EE-6614-76E413824D7C}"/>
                </a:ext>
              </a:extLst>
            </p:cNvPr>
            <p:cNvSpPr txBox="1">
              <a:spLocks noChangeArrowheads="1"/>
            </p:cNvSpPr>
            <p:nvPr/>
          </p:nvSpPr>
          <p:spPr bwMode="auto">
            <a:xfrm>
              <a:off x="479425" y="1069145"/>
              <a:ext cx="11131550" cy="73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2000">
                  <a:solidFill>
                    <a:schemeClr val="tx1"/>
                  </a:solidFill>
                  <a:latin typeface="Calibri" panose="020F0502020204030204" pitchFamily="34" charset="0"/>
                </a:rPr>
                <a:t>Sucesión encadenada de prescripciones en la que un fármaco produce un efecto adverso que no se reconoce como tal y se trata con otro fármaco.</a:t>
              </a:r>
            </a:p>
          </p:txBody>
        </p:sp>
        <p:pic>
          <p:nvPicPr>
            <p:cNvPr id="6" name="Imagen 9">
              <a:extLst>
                <a:ext uri="{FF2B5EF4-FFF2-40B4-BE49-F238E27FC236}">
                  <a16:creationId xmlns:a16="http://schemas.microsoft.com/office/drawing/2014/main" id="{7DC5D7FD-B309-EF0A-8938-EDE587F711F0}"/>
                </a:ext>
              </a:extLst>
            </p:cNvPr>
            <p:cNvPicPr>
              <a:picLocks noChangeAspect="1"/>
            </p:cNvPicPr>
            <p:nvPr/>
          </p:nvPicPr>
          <p:blipFill rotWithShape="1">
            <a:blip r:embed="rId2"/>
            <a:srcRect l="26" t="183" r="34" b="46"/>
            <a:stretch/>
          </p:blipFill>
          <p:spPr>
            <a:xfrm>
              <a:off x="1550409" y="2023269"/>
              <a:ext cx="9503171" cy="3742864"/>
            </a:xfrm>
            <a:prstGeom prst="rect">
              <a:avLst/>
            </a:prstGeom>
            <a:ln>
              <a:noFill/>
            </a:ln>
            <a:effectLst>
              <a:softEdge rad="112500"/>
            </a:effectLst>
          </p:spPr>
        </p:pic>
        <p:sp>
          <p:nvSpPr>
            <p:cNvPr id="64518" name="CuadroTexto 12">
              <a:extLst>
                <a:ext uri="{FF2B5EF4-FFF2-40B4-BE49-F238E27FC236}">
                  <a16:creationId xmlns:a16="http://schemas.microsoft.com/office/drawing/2014/main" id="{A1DE0D9A-59BD-BCCB-5240-2B4F69F9BC7D}"/>
                </a:ext>
              </a:extLst>
            </p:cNvPr>
            <p:cNvSpPr txBox="1">
              <a:spLocks noChangeArrowheads="1"/>
            </p:cNvSpPr>
            <p:nvPr/>
          </p:nvSpPr>
          <p:spPr bwMode="auto">
            <a:xfrm>
              <a:off x="8095006" y="5938838"/>
              <a:ext cx="3746500" cy="388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700">
                  <a:solidFill>
                    <a:schemeClr val="tx1"/>
                  </a:solidFill>
                  <a:latin typeface="Calibri" panose="020F0502020204030204" pitchFamily="34" charset="0"/>
                </a:rPr>
                <a:t>Boletín INFAC. Año 2013</a:t>
              </a:r>
            </a:p>
          </p:txBody>
        </p:sp>
      </p:grpSp>
      <p:sp>
        <p:nvSpPr>
          <p:cNvPr id="64515" name="Título 7">
            <a:extLst>
              <a:ext uri="{FF2B5EF4-FFF2-40B4-BE49-F238E27FC236}">
                <a16:creationId xmlns:a16="http://schemas.microsoft.com/office/drawing/2014/main" id="{AD4B932C-CEEB-942D-A70E-C65FF33BBE3F}"/>
              </a:ext>
            </a:extLst>
          </p:cNvPr>
          <p:cNvSpPr txBox="1">
            <a:spLocks/>
          </p:cNvSpPr>
          <p:nvPr/>
        </p:nvSpPr>
        <p:spPr bwMode="auto">
          <a:xfrm>
            <a:off x="450850" y="658813"/>
            <a:ext cx="914876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0958" rIns="121917" bIns="60958"/>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n-US" altLang="en-US" sz="2900" b="1">
                <a:solidFill>
                  <a:srgbClr val="002754"/>
                </a:solidFill>
              </a:rPr>
              <a:t>¿QUÉ ES LA CASCADA TERAPÉUTICA?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Título">
            <a:extLst>
              <a:ext uri="{FF2B5EF4-FFF2-40B4-BE49-F238E27FC236}">
                <a16:creationId xmlns:a16="http://schemas.microsoft.com/office/drawing/2014/main" id="{B9AF85C0-30D7-9D01-6A71-885983F22471}"/>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Euprescripción</a:t>
            </a:r>
          </a:p>
        </p:txBody>
      </p:sp>
      <p:sp>
        <p:nvSpPr>
          <p:cNvPr id="2" name="Título 1">
            <a:extLst>
              <a:ext uri="{FF2B5EF4-FFF2-40B4-BE49-F238E27FC236}">
                <a16:creationId xmlns:a16="http://schemas.microsoft.com/office/drawing/2014/main" id="{6EE9784E-B715-251E-A22B-9DDFB4C07EB1}"/>
              </a:ext>
            </a:extLst>
          </p:cNvPr>
          <p:cNvSpPr txBox="1">
            <a:spLocks/>
          </p:cNvSpPr>
          <p:nvPr/>
        </p:nvSpPr>
        <p:spPr bwMode="auto">
          <a:xfrm>
            <a:off x="1344613" y="1984375"/>
            <a:ext cx="9266237" cy="3946525"/>
          </a:xfrm>
          <a:prstGeom prst="rect">
            <a:avLst/>
          </a:prstGeom>
          <a:noFill/>
          <a:ln>
            <a:noFill/>
          </a:ln>
        </p:spPr>
        <p:txBody>
          <a:bodyPr tIns="60958" rIns="121917" bIns="60958"/>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r>
              <a:rPr lang="es-ES" altLang="en-US" sz="3600" b="1" dirty="0">
                <a:solidFill>
                  <a:srgbClr val="002754"/>
                </a:solidFill>
              </a:rPr>
              <a:t>Las 5 “W”</a:t>
            </a:r>
            <a:br>
              <a:rPr lang="es-ES" altLang="en-US" sz="2400" b="1" dirty="0">
                <a:solidFill>
                  <a:srgbClr val="002754"/>
                </a:solidFill>
              </a:rPr>
            </a:br>
            <a:br>
              <a:rPr lang="es-ES" altLang="en-US" sz="2400" b="1" dirty="0">
                <a:solidFill>
                  <a:schemeClr val="bg1">
                    <a:lumMod val="75000"/>
                  </a:schemeClr>
                </a:solidFill>
              </a:rPr>
            </a:br>
            <a:r>
              <a:rPr lang="es-ES" altLang="en-US" sz="2400" dirty="0" err="1">
                <a:solidFill>
                  <a:schemeClr val="bg1">
                    <a:lumMod val="75000"/>
                  </a:schemeClr>
                </a:solidFill>
              </a:rPr>
              <a:t>What</a:t>
            </a:r>
            <a:r>
              <a:rPr lang="es-ES" altLang="en-US" sz="2400" dirty="0">
                <a:solidFill>
                  <a:schemeClr val="bg1">
                    <a:lumMod val="75000"/>
                  </a:schemeClr>
                </a:solidFill>
              </a:rPr>
              <a:t>? ¿Qué? </a:t>
            </a:r>
            <a:br>
              <a:rPr lang="es-ES" altLang="en-US" sz="2400" dirty="0">
                <a:solidFill>
                  <a:schemeClr val="bg1">
                    <a:lumMod val="75000"/>
                  </a:schemeClr>
                </a:solidFill>
              </a:rPr>
            </a:br>
            <a:br>
              <a:rPr lang="es-ES" altLang="en-US" sz="2400" dirty="0"/>
            </a:br>
            <a:r>
              <a:rPr lang="en-US" altLang="en-US" sz="2400" dirty="0">
                <a:solidFill>
                  <a:srgbClr val="002754"/>
                </a:solidFill>
              </a:rPr>
              <a:t>Where? </a:t>
            </a:r>
            <a:r>
              <a:rPr lang="en-US" altLang="en-US" sz="2400" dirty="0"/>
              <a:t>¿</a:t>
            </a:r>
            <a:r>
              <a:rPr lang="en-US" altLang="en-US" sz="2400" dirty="0" err="1"/>
              <a:t>Dónde</a:t>
            </a:r>
            <a:r>
              <a:rPr lang="en-US" altLang="en-US" sz="2400" dirty="0"/>
              <a:t>?</a:t>
            </a:r>
            <a:br>
              <a:rPr lang="es-ES" altLang="en-US" sz="2400" dirty="0"/>
            </a:br>
            <a:br>
              <a:rPr lang="es-ES" altLang="en-US" sz="2400" dirty="0">
                <a:solidFill>
                  <a:srgbClr val="002754"/>
                </a:solidFill>
              </a:rPr>
            </a:br>
            <a:r>
              <a:rPr lang="en-US" altLang="en-US" sz="2400" dirty="0">
                <a:solidFill>
                  <a:schemeClr val="bg1">
                    <a:lumMod val="75000"/>
                  </a:schemeClr>
                </a:solidFill>
              </a:rPr>
              <a:t>Who? To Whom? ¿</a:t>
            </a:r>
            <a:r>
              <a:rPr lang="en-US" altLang="en-US" sz="2400" dirty="0" err="1">
                <a:solidFill>
                  <a:schemeClr val="bg1">
                    <a:lumMod val="75000"/>
                  </a:schemeClr>
                </a:solidFill>
              </a:rPr>
              <a:t>Quién</a:t>
            </a:r>
            <a:r>
              <a:rPr lang="en-US" altLang="en-US" sz="2400" dirty="0">
                <a:solidFill>
                  <a:schemeClr val="bg1">
                    <a:lumMod val="75000"/>
                  </a:schemeClr>
                </a:solidFill>
              </a:rPr>
              <a:t>? ¿A </a:t>
            </a:r>
            <a:r>
              <a:rPr lang="en-US" altLang="en-US" sz="2400" dirty="0" err="1">
                <a:solidFill>
                  <a:schemeClr val="bg1">
                    <a:lumMod val="75000"/>
                  </a:schemeClr>
                </a:solidFill>
              </a:rPr>
              <a:t>quién</a:t>
            </a:r>
            <a:r>
              <a:rPr lang="en-US" altLang="en-US" sz="2400" dirty="0">
                <a:solidFill>
                  <a:schemeClr val="bg1">
                    <a:lumMod val="75000"/>
                  </a:schemeClr>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n-US" altLang="en-US" sz="2400" dirty="0">
                <a:solidFill>
                  <a:schemeClr val="bg1">
                    <a:lumMod val="75000"/>
                  </a:schemeClr>
                </a:solidFill>
              </a:rPr>
              <a:t>When? ¿</a:t>
            </a:r>
            <a:r>
              <a:rPr lang="en-US" altLang="en-US" sz="2400" dirty="0" err="1">
                <a:solidFill>
                  <a:schemeClr val="bg1">
                    <a:lumMod val="75000"/>
                  </a:schemeClr>
                </a:solidFill>
              </a:rPr>
              <a:t>Cuándo</a:t>
            </a:r>
            <a:r>
              <a:rPr lang="en-US" altLang="en-US" sz="2400" dirty="0">
                <a:solidFill>
                  <a:schemeClr val="bg1">
                    <a:lumMod val="75000"/>
                  </a:schemeClr>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s-ES" altLang="en-US" sz="2400" dirty="0" err="1">
                <a:solidFill>
                  <a:schemeClr val="bg1">
                    <a:lumMod val="75000"/>
                  </a:schemeClr>
                </a:solidFill>
              </a:rPr>
              <a:t>Why</a:t>
            </a:r>
            <a:r>
              <a:rPr lang="es-ES" altLang="en-US" sz="2400" dirty="0">
                <a:solidFill>
                  <a:schemeClr val="bg1">
                    <a:lumMod val="75000"/>
                  </a:schemeClr>
                </a:solidFill>
              </a:rPr>
              <a:t>? ¿Por qué?</a:t>
            </a:r>
            <a:br>
              <a:rPr lang="en-US" altLang="en-US" sz="2400" dirty="0">
                <a:solidFill>
                  <a:srgbClr val="002754"/>
                </a:solidFill>
              </a:rPr>
            </a:br>
            <a:br>
              <a:rPr lang="es-ES" altLang="en-US" sz="2400" b="1" dirty="0">
                <a:solidFill>
                  <a:srgbClr val="002754"/>
                </a:solidFill>
              </a:rPr>
            </a:br>
            <a:br>
              <a:rPr lang="es-ES" altLang="en-US" sz="2400" b="1" dirty="0">
                <a:solidFill>
                  <a:srgbClr val="002754"/>
                </a:solidFill>
              </a:rPr>
            </a:br>
            <a:br>
              <a:rPr lang="es-ES" altLang="en-US" sz="2400" b="1" dirty="0">
                <a:solidFill>
                  <a:srgbClr val="002754"/>
                </a:solidFill>
              </a:rPr>
            </a:br>
            <a:endParaRPr lang="es-ES" altLang="en-US" sz="2400" b="1" dirty="0"/>
          </a:p>
        </p:txBody>
      </p:sp>
      <p:sp>
        <p:nvSpPr>
          <p:cNvPr id="3" name="Título 1">
            <a:extLst>
              <a:ext uri="{FF2B5EF4-FFF2-40B4-BE49-F238E27FC236}">
                <a16:creationId xmlns:a16="http://schemas.microsoft.com/office/drawing/2014/main" id="{699BEECB-2B61-8C3A-69D8-B589AD6B7232}"/>
              </a:ext>
            </a:extLst>
          </p:cNvPr>
          <p:cNvSpPr txBox="1">
            <a:spLocks/>
          </p:cNvSpPr>
          <p:nvPr/>
        </p:nvSpPr>
        <p:spPr bwMode="auto">
          <a:xfrm>
            <a:off x="7058025" y="1984375"/>
            <a:ext cx="3381375" cy="2166938"/>
          </a:xfrm>
          <a:prstGeom prst="rect">
            <a:avLst/>
          </a:prstGeom>
          <a:noFill/>
          <a:ln>
            <a:noFill/>
          </a:ln>
        </p:spPr>
        <p:txBody>
          <a:bodyPr lIns="0" tIns="60958" rIns="121917" bIns="60958"/>
          <a:lstStyle>
            <a:lvl1pPr defTabSz="912813" eaLnBrk="0" hangingPunct="0">
              <a:defRPr>
                <a:solidFill>
                  <a:schemeClr val="tx1"/>
                </a:solidFill>
                <a:latin typeface="Arial" panose="020B0604020202020204" pitchFamily="34" charset="0"/>
                <a:cs typeface="Arial" panose="020B0604020202020204" pitchFamily="34" charset="0"/>
              </a:defRPr>
            </a:lvl1pPr>
            <a:lvl2pPr marL="742950" indent="-285750" defTabSz="912813" eaLnBrk="0" hangingPunct="0">
              <a:defRPr>
                <a:solidFill>
                  <a:schemeClr val="tx1"/>
                </a:solidFill>
                <a:latin typeface="Arial" panose="020B0604020202020204" pitchFamily="34" charset="0"/>
                <a:cs typeface="Arial" panose="020B0604020202020204" pitchFamily="34" charset="0"/>
              </a:defRPr>
            </a:lvl2pPr>
            <a:lvl3pPr marL="1143000" indent="-228600" defTabSz="912813" eaLnBrk="0" hangingPunct="0">
              <a:defRPr>
                <a:solidFill>
                  <a:schemeClr val="tx1"/>
                </a:solidFill>
                <a:latin typeface="Arial" panose="020B0604020202020204" pitchFamily="34" charset="0"/>
                <a:cs typeface="Arial" panose="020B0604020202020204" pitchFamily="34" charset="0"/>
              </a:defRPr>
            </a:lvl3pPr>
            <a:lvl4pPr marL="1600200" indent="-228600" defTabSz="912813" eaLnBrk="0" hangingPunct="0">
              <a:defRPr>
                <a:solidFill>
                  <a:schemeClr val="tx1"/>
                </a:solidFill>
                <a:latin typeface="Arial" panose="020B0604020202020204" pitchFamily="34" charset="0"/>
                <a:cs typeface="Arial" panose="020B0604020202020204" pitchFamily="34" charset="0"/>
              </a:defRPr>
            </a:lvl4pPr>
            <a:lvl5pPr marL="2057400" indent="-228600" defTabSz="912813"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s-ES" altLang="en-US" sz="3600" b="1" dirty="0">
                <a:solidFill>
                  <a:schemeClr val="bg1">
                    <a:lumMod val="75000"/>
                  </a:schemeClr>
                </a:solidFill>
              </a:rPr>
              <a:t>…y una “H”</a:t>
            </a:r>
            <a:br>
              <a:rPr lang="es-ES" altLang="en-US" b="1" dirty="0">
                <a:solidFill>
                  <a:schemeClr val="bg1">
                    <a:lumMod val="75000"/>
                  </a:schemeClr>
                </a:solidFill>
                <a:latin typeface="Century Gothic" panose="020B0502020202020204" pitchFamily="34" charset="0"/>
              </a:rPr>
            </a:br>
            <a:br>
              <a:rPr lang="en-US" altLang="en-US" b="1" dirty="0">
                <a:solidFill>
                  <a:schemeClr val="bg1">
                    <a:lumMod val="75000"/>
                  </a:schemeClr>
                </a:solidFill>
                <a:latin typeface="Century Gothic" panose="020B0502020202020204" pitchFamily="34" charset="0"/>
              </a:rPr>
            </a:br>
            <a:r>
              <a:rPr lang="en-US" altLang="en-US" sz="4300" dirty="0">
                <a:solidFill>
                  <a:schemeClr val="bg1">
                    <a:lumMod val="75000"/>
                  </a:schemeClr>
                </a:solidFill>
              </a:rPr>
              <a:t>H</a:t>
            </a:r>
            <a:r>
              <a:rPr lang="en-US" altLang="en-US" sz="2400" dirty="0">
                <a:solidFill>
                  <a:schemeClr val="bg1">
                    <a:lumMod val="75000"/>
                  </a:schemeClr>
                </a:solidFill>
              </a:rPr>
              <a:t>ow? ¿</a:t>
            </a:r>
            <a:r>
              <a:rPr lang="en-US" altLang="en-US" sz="2400" dirty="0" err="1">
                <a:solidFill>
                  <a:schemeClr val="bg1">
                    <a:lumMod val="75000"/>
                  </a:schemeClr>
                </a:solidFill>
              </a:rPr>
              <a:t>Cómo</a:t>
            </a:r>
            <a:r>
              <a:rPr lang="en-US" altLang="en-US" sz="2400" dirty="0">
                <a:solidFill>
                  <a:schemeClr val="bg1">
                    <a:lumMod val="75000"/>
                  </a:schemeClr>
                </a:solidFill>
              </a:rPr>
              <a:t>?</a:t>
            </a:r>
            <a:br>
              <a:rPr lang="en-U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endParaRPr lang="es-ES" altLang="en-US" b="1"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Título">
            <a:extLst>
              <a:ext uri="{FF2B5EF4-FFF2-40B4-BE49-F238E27FC236}">
                <a16:creationId xmlns:a16="http://schemas.microsoft.com/office/drawing/2014/main" id="{655AF73F-E945-1DBB-75BA-726B7BC0E751}"/>
              </a:ext>
            </a:extLst>
          </p:cNvPr>
          <p:cNvSpPr>
            <a:spLocks noGrp="1"/>
          </p:cNvSpPr>
          <p:nvPr>
            <p:ph type="title"/>
          </p:nvPr>
        </p:nvSpPr>
        <p:spPr/>
        <p:txBody>
          <a:bodyPr/>
          <a:lstStyle/>
          <a:p>
            <a:r>
              <a:rPr lang="en-US" altLang="en-US" sz="3600">
                <a:latin typeface="Arial" panose="020B0604020202020204" pitchFamily="34" charset="0"/>
                <a:cs typeface="Arial" panose="020B0604020202020204" pitchFamily="34" charset="0"/>
              </a:rPr>
              <a:t>¿En qué ámbito se debe realizar la “euprescripción”?</a:t>
            </a:r>
            <a:endParaRPr lang="es-ES" altLang="en-US">
              <a:latin typeface="Arial" panose="020B0604020202020204" pitchFamily="34" charset="0"/>
              <a:cs typeface="Arial" panose="020B0604020202020204" pitchFamily="34" charset="0"/>
            </a:endParaRPr>
          </a:p>
        </p:txBody>
      </p:sp>
      <p:sp>
        <p:nvSpPr>
          <p:cNvPr id="3" name="2 Marcador de contenido">
            <a:extLst>
              <a:ext uri="{FF2B5EF4-FFF2-40B4-BE49-F238E27FC236}">
                <a16:creationId xmlns:a16="http://schemas.microsoft.com/office/drawing/2014/main" id="{55651C72-40C2-CD34-34B8-214A6DACFE95}"/>
              </a:ext>
            </a:extLst>
          </p:cNvPr>
          <p:cNvSpPr>
            <a:spLocks noGrp="1"/>
          </p:cNvSpPr>
          <p:nvPr>
            <p:ph idx="1"/>
          </p:nvPr>
        </p:nvSpPr>
        <p:spPr/>
        <p:txBody>
          <a:bodyPr/>
          <a:lstStyle/>
          <a:p>
            <a:pPr marL="514350" indent="-514350" eaLnBrk="1" hangingPunct="1">
              <a:buFont typeface="+mj-lt"/>
              <a:buAutoNum type="arabicPeriod"/>
              <a:defRPr/>
            </a:pPr>
            <a:r>
              <a:rPr lang="es-ES" altLang="en-US" sz="2800" dirty="0">
                <a:latin typeface="Calibri" panose="020F0502020204030204" pitchFamily="34" charset="0"/>
              </a:rPr>
              <a:t>En las visitas del Centro de Salud.</a:t>
            </a:r>
          </a:p>
          <a:p>
            <a:pPr marL="514350" indent="-514350" eaLnBrk="1" hangingPunct="1">
              <a:buFont typeface="+mj-lt"/>
              <a:buAutoNum type="arabicPeriod"/>
              <a:defRPr/>
            </a:pPr>
            <a:r>
              <a:rPr lang="es-ES" altLang="en-US" sz="2800" dirty="0">
                <a:latin typeface="Calibri" panose="020F0502020204030204" pitchFamily="34" charset="0"/>
              </a:rPr>
              <a:t>Al alta hospitalaria </a:t>
            </a:r>
            <a:r>
              <a:rPr lang="es-ES" altLang="en-US" sz="2800" dirty="0">
                <a:latin typeface="Calibri" panose="020F0502020204030204" pitchFamily="34" charset="0"/>
                <a:sym typeface="Wingdings" panose="05000000000000000000" pitchFamily="2" charset="2"/>
              </a:rPr>
              <a:t>.</a:t>
            </a:r>
            <a:endParaRPr lang="es-ES" altLang="en-US" sz="2800" dirty="0">
              <a:latin typeface="Calibri" panose="020F0502020204030204" pitchFamily="34" charset="0"/>
            </a:endParaRPr>
          </a:p>
          <a:p>
            <a:pPr marL="514350" indent="-514350" eaLnBrk="1" hangingPunct="1">
              <a:buFont typeface="+mj-lt"/>
              <a:buAutoNum type="arabicPeriod"/>
              <a:defRPr/>
            </a:pPr>
            <a:r>
              <a:rPr lang="es-ES" altLang="en-US" sz="2800" dirty="0">
                <a:latin typeface="Calibri" panose="020F0502020204030204" pitchFamily="34" charset="0"/>
              </a:rPr>
              <a:t>Durante el ingreso hospitalario.</a:t>
            </a:r>
          </a:p>
          <a:p>
            <a:pPr marL="514350" indent="-514350" eaLnBrk="1" hangingPunct="1">
              <a:buFont typeface="+mj-lt"/>
              <a:buAutoNum type="arabicPeriod"/>
              <a:defRPr/>
            </a:pPr>
            <a:r>
              <a:rPr lang="es-ES" altLang="en-US" sz="2800" dirty="0">
                <a:latin typeface="Calibri" panose="020F0502020204030204" pitchFamily="34" charset="0"/>
              </a:rPr>
              <a:t>En el ingreso a una residencia.</a:t>
            </a:r>
          </a:p>
          <a:p>
            <a:pPr marL="514350" indent="-514350" eaLnBrk="1" hangingPunct="1">
              <a:buFont typeface="+mj-lt"/>
              <a:buAutoNum type="arabicPeriod"/>
              <a:defRPr/>
            </a:pPr>
            <a:r>
              <a:rPr lang="es-ES" altLang="en-US" sz="2800" dirty="0">
                <a:latin typeface="Calibri" panose="020F0502020204030204" pitchFamily="34" charset="0"/>
              </a:rPr>
              <a:t>En todos ellos.</a:t>
            </a:r>
          </a:p>
          <a:p>
            <a:pPr marL="457200" indent="-457200">
              <a:buFont typeface="+mj-lt"/>
              <a:buAutoNum type="arabicPeriod"/>
              <a:defRPr/>
            </a:pPr>
            <a:endParaRPr lang="es-E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3042189-CEB9-F2E1-373B-116260D90C74}"/>
              </a:ext>
            </a:extLst>
          </p:cNvPr>
          <p:cNvSpPr txBox="1">
            <a:spLocks/>
          </p:cNvSpPr>
          <p:nvPr/>
        </p:nvSpPr>
        <p:spPr bwMode="auto">
          <a:xfrm>
            <a:off x="344488" y="403225"/>
            <a:ext cx="9267825" cy="1735138"/>
          </a:xfrm>
          <a:prstGeom prst="rect">
            <a:avLst/>
          </a:prstGeom>
          <a:noFill/>
          <a:ln w="9525">
            <a:noFill/>
            <a:miter lim="800000"/>
            <a:headEnd/>
            <a:tailEnd/>
          </a:ln>
        </p:spPr>
        <p:txBody>
          <a:bodyPr tIns="60958" rIns="121917" bIns="60958">
            <a:normAutofit fontScale="92500" lnSpcReduction="20000"/>
          </a:bodyPr>
          <a:lstStyle/>
          <a:p>
            <a:pPr>
              <a:lnSpc>
                <a:spcPct val="120000"/>
              </a:lnSpc>
              <a:defRPr/>
            </a:pPr>
            <a:r>
              <a:rPr lang="es-ES" sz="3000" b="1" dirty="0">
                <a:solidFill>
                  <a:srgbClr val="002754"/>
                </a:solidFill>
                <a:latin typeface="Arial" charset="0"/>
                <a:ea typeface="Arial" charset="0"/>
              </a:rPr>
              <a:t>PREGUNTA 2. </a:t>
            </a:r>
            <a:r>
              <a:rPr lang="en-US" sz="3000" b="1" dirty="0">
                <a:solidFill>
                  <a:srgbClr val="002754"/>
                </a:solidFill>
                <a:latin typeface="Arial" charset="0"/>
                <a:ea typeface="Arial" charset="0"/>
              </a:rPr>
              <a:t>Where? ¿En </a:t>
            </a:r>
            <a:r>
              <a:rPr lang="en-US" sz="3000" b="1" dirty="0" err="1">
                <a:solidFill>
                  <a:srgbClr val="002754"/>
                </a:solidFill>
                <a:latin typeface="Arial" charset="0"/>
                <a:ea typeface="Arial" charset="0"/>
              </a:rPr>
              <a:t>qué</a:t>
            </a:r>
            <a:r>
              <a:rPr lang="en-US" sz="3000" b="1" dirty="0">
                <a:solidFill>
                  <a:srgbClr val="002754"/>
                </a:solidFill>
                <a:latin typeface="Arial" charset="0"/>
                <a:ea typeface="Arial" charset="0"/>
              </a:rPr>
              <a:t> </a:t>
            </a:r>
            <a:r>
              <a:rPr lang="en-US" sz="3000" b="1" dirty="0" err="1">
                <a:solidFill>
                  <a:srgbClr val="002754"/>
                </a:solidFill>
                <a:latin typeface="Arial" charset="0"/>
                <a:ea typeface="Arial" charset="0"/>
              </a:rPr>
              <a:t>ámbito</a:t>
            </a:r>
            <a:r>
              <a:rPr lang="en-US" sz="3000" b="1" dirty="0">
                <a:solidFill>
                  <a:srgbClr val="002754"/>
                </a:solidFill>
                <a:latin typeface="Arial" charset="0"/>
                <a:ea typeface="Arial" charset="0"/>
              </a:rPr>
              <a:t> se </a:t>
            </a:r>
            <a:r>
              <a:rPr lang="en-US" sz="3000" b="1" dirty="0" err="1">
                <a:solidFill>
                  <a:srgbClr val="002754"/>
                </a:solidFill>
                <a:latin typeface="Arial" charset="0"/>
                <a:ea typeface="Arial" charset="0"/>
              </a:rPr>
              <a:t>debe</a:t>
            </a:r>
            <a:r>
              <a:rPr lang="en-US" sz="3000" b="1" dirty="0">
                <a:solidFill>
                  <a:srgbClr val="002754"/>
                </a:solidFill>
                <a:latin typeface="Arial" charset="0"/>
                <a:ea typeface="Arial" charset="0"/>
              </a:rPr>
              <a:t> </a:t>
            </a:r>
            <a:r>
              <a:rPr lang="en-US" sz="3000" b="1" dirty="0" err="1">
                <a:solidFill>
                  <a:srgbClr val="002754"/>
                </a:solidFill>
                <a:latin typeface="Arial" charset="0"/>
                <a:ea typeface="Arial" charset="0"/>
              </a:rPr>
              <a:t>realizar</a:t>
            </a:r>
            <a:r>
              <a:rPr lang="en-US" sz="3000" b="1" dirty="0">
                <a:solidFill>
                  <a:srgbClr val="002754"/>
                </a:solidFill>
                <a:latin typeface="Arial" charset="0"/>
                <a:ea typeface="Arial" charset="0"/>
              </a:rPr>
              <a:t> la “</a:t>
            </a:r>
            <a:r>
              <a:rPr lang="en-US" sz="3000" b="1" dirty="0" err="1">
                <a:solidFill>
                  <a:srgbClr val="002754"/>
                </a:solidFill>
                <a:latin typeface="Arial" charset="0"/>
                <a:ea typeface="Arial" charset="0"/>
              </a:rPr>
              <a:t>euprescripción</a:t>
            </a:r>
            <a:r>
              <a:rPr lang="en-US" sz="3000" b="1" dirty="0">
                <a:solidFill>
                  <a:srgbClr val="002754"/>
                </a:solidFill>
                <a:latin typeface="Arial" charset="0"/>
                <a:ea typeface="Arial" charset="0"/>
              </a:rPr>
              <a:t>”?</a:t>
            </a:r>
            <a:br>
              <a:rPr lang="en-US" sz="2400" b="1" dirty="0">
                <a:solidFill>
                  <a:srgbClr val="002754"/>
                </a:solidFill>
                <a:latin typeface="Arial" charset="0"/>
                <a:ea typeface="Arial" charset="0"/>
              </a:rPr>
            </a:br>
            <a:br>
              <a:rPr lang="en-US" sz="2400" b="1" dirty="0">
                <a:solidFill>
                  <a:srgbClr val="002754"/>
                </a:solidFill>
                <a:latin typeface="Arial" charset="0"/>
                <a:ea typeface="Arial" charset="0"/>
              </a:rPr>
            </a:br>
            <a:endParaRPr lang="es-ES" sz="2400" b="1" dirty="0">
              <a:solidFill>
                <a:srgbClr val="002754"/>
              </a:solidFill>
              <a:latin typeface="Arial" charset="0"/>
              <a:ea typeface="Arial" charset="0"/>
            </a:endParaRPr>
          </a:p>
        </p:txBody>
      </p:sp>
      <p:sp>
        <p:nvSpPr>
          <p:cNvPr id="49157" name="CuadroTexto 2">
            <a:extLst>
              <a:ext uri="{FF2B5EF4-FFF2-40B4-BE49-F238E27FC236}">
                <a16:creationId xmlns:a16="http://schemas.microsoft.com/office/drawing/2014/main" id="{D56B2931-D1D6-1413-B515-B7AA21397E76}"/>
              </a:ext>
            </a:extLst>
          </p:cNvPr>
          <p:cNvSpPr txBox="1">
            <a:spLocks noChangeArrowheads="1"/>
          </p:cNvSpPr>
          <p:nvPr/>
        </p:nvSpPr>
        <p:spPr bwMode="auto">
          <a:xfrm>
            <a:off x="344488" y="1730375"/>
            <a:ext cx="11077575" cy="4186238"/>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2400" dirty="0">
                <a:latin typeface="Calibri" panose="020F0502020204030204" pitchFamily="34" charset="0"/>
              </a:rPr>
              <a:t>En cualquier acto médico que lo precise:</a:t>
            </a:r>
          </a:p>
          <a:p>
            <a:pPr eaLnBrk="1" hangingPunct="1">
              <a:defRPr/>
            </a:pPr>
            <a:endParaRPr lang="es-ES" altLang="en-US" sz="2400" dirty="0">
              <a:latin typeface="Calibri" panose="020F0502020204030204" pitchFamily="34" charset="0"/>
            </a:endParaRPr>
          </a:p>
          <a:p>
            <a:pPr marL="342900" indent="-342900" eaLnBrk="1" hangingPunct="1">
              <a:buFont typeface="Arial" panose="020B0604020202020204" pitchFamily="34" charset="0"/>
              <a:buChar char="•"/>
              <a:defRPr/>
            </a:pPr>
            <a:r>
              <a:rPr lang="es-ES" altLang="en-US" sz="2400" dirty="0">
                <a:latin typeface="Calibri" panose="020F0502020204030204" pitchFamily="34" charset="0"/>
              </a:rPr>
              <a:t>En las visitas del Centro de Salud y en el domicilio…¿siempre? O ¿únicamente cuándo sospechemos de algún efecto secundario que ya se haya producido? </a:t>
            </a:r>
          </a:p>
          <a:p>
            <a:pPr eaLnBrk="1" hangingPunct="1">
              <a:defRPr/>
            </a:pPr>
            <a:endParaRPr lang="es-ES" altLang="en-US" sz="2400" dirty="0">
              <a:latin typeface="Calibri" panose="020F0502020204030204" pitchFamily="34" charset="0"/>
            </a:endParaRPr>
          </a:p>
          <a:p>
            <a:pPr marL="342900" indent="-342900" eaLnBrk="1" hangingPunct="1">
              <a:buFont typeface="Arial" panose="020B0604020202020204" pitchFamily="34" charset="0"/>
              <a:buChar char="•"/>
              <a:defRPr/>
            </a:pPr>
            <a:r>
              <a:rPr lang="es-ES" altLang="en-US" sz="2400" dirty="0">
                <a:latin typeface="Calibri" panose="020F0502020204030204" pitchFamily="34" charset="0"/>
              </a:rPr>
              <a:t>Durante el ingreso hospitalario.</a:t>
            </a:r>
          </a:p>
          <a:p>
            <a:pPr marL="342900" indent="-342900" eaLnBrk="1" hangingPunct="1">
              <a:buFont typeface="Arial" panose="020B0604020202020204" pitchFamily="34" charset="0"/>
              <a:buChar char="•"/>
              <a:defRPr/>
            </a:pPr>
            <a:r>
              <a:rPr lang="es-ES" altLang="en-US" sz="2400" dirty="0">
                <a:latin typeface="Calibri" panose="020F0502020204030204" pitchFamily="34" charset="0"/>
              </a:rPr>
              <a:t>Al alta hospitalaria </a:t>
            </a:r>
            <a:r>
              <a:rPr lang="es-ES" altLang="en-US" sz="2400" dirty="0">
                <a:latin typeface="Calibri" panose="020F0502020204030204" pitchFamily="34" charset="0"/>
                <a:sym typeface="Wingdings" panose="05000000000000000000" pitchFamily="2" charset="2"/>
              </a:rPr>
              <a:t> CONCILIACIÓN.</a:t>
            </a:r>
          </a:p>
          <a:p>
            <a:pPr eaLnBrk="1" hangingPunct="1">
              <a:defRPr/>
            </a:pPr>
            <a:endParaRPr lang="es-ES" altLang="en-US" sz="2400" dirty="0">
              <a:latin typeface="Calibri" panose="020F0502020204030204" pitchFamily="34" charset="0"/>
            </a:endParaRPr>
          </a:p>
          <a:p>
            <a:pPr marL="342900" indent="-342900" eaLnBrk="1" hangingPunct="1">
              <a:buFont typeface="Arial" panose="020B0604020202020204" pitchFamily="34" charset="0"/>
              <a:buChar char="•"/>
              <a:defRPr/>
            </a:pPr>
            <a:r>
              <a:rPr lang="es-ES" altLang="en-US" sz="2400" dirty="0">
                <a:latin typeface="Calibri" panose="020F0502020204030204" pitchFamily="34" charset="0"/>
              </a:rPr>
              <a:t>En el ingreso a un centro sociosanitario.</a:t>
            </a:r>
          </a:p>
          <a:p>
            <a:pPr marL="342900" indent="-342900" eaLnBrk="1" hangingPunct="1">
              <a:buFont typeface="Arial" panose="020B0604020202020204" pitchFamily="34" charset="0"/>
              <a:buChar char="•"/>
              <a:defRPr/>
            </a:pPr>
            <a:r>
              <a:rPr lang="es-ES" altLang="en-US" sz="2400" dirty="0">
                <a:latin typeface="Calibri" panose="020F0502020204030204" pitchFamily="34" charset="0"/>
              </a:rPr>
              <a:t>En el ingreso a una residencia.</a:t>
            </a:r>
          </a:p>
          <a:p>
            <a:pPr eaLnBrk="1" hangingPunct="1">
              <a:defRPr/>
            </a:pPr>
            <a:endParaRPr lang="es-ES" altLang="en-US" sz="2400" dirty="0">
              <a:latin typeface="Calibri" panose="020F0502020204030204" pitchFamily="34" charset="0"/>
            </a:endParaRPr>
          </a:p>
        </p:txBody>
      </p:sp>
      <p:pic>
        <p:nvPicPr>
          <p:cNvPr id="67588" name="Imagen 3" descr="Mano de una persona&#10;&#10;Descripción generada automáticamente con confianza baja">
            <a:extLst>
              <a:ext uri="{FF2B5EF4-FFF2-40B4-BE49-F238E27FC236}">
                <a16:creationId xmlns:a16="http://schemas.microsoft.com/office/drawing/2014/main" id="{BB4EE37B-C664-AF0F-80CB-D1AFA5B88727}"/>
              </a:ext>
            </a:extLst>
          </p:cNvPr>
          <p:cNvPicPr>
            <a:picLocks noChangeAspect="1"/>
          </p:cNvPicPr>
          <p:nvPr/>
        </p:nvPicPr>
        <p:blipFill>
          <a:blip r:embed="rId2">
            <a:extLst>
              <a:ext uri="{28A0092B-C50C-407E-A947-70E740481C1C}">
                <a14:useLocalDpi xmlns:a14="http://schemas.microsoft.com/office/drawing/2010/main" val="0"/>
              </a:ext>
            </a:extLst>
          </a:blip>
          <a:srcRect l="456" t="412" r="414" b="226"/>
          <a:stretch>
            <a:fillRect/>
          </a:stretch>
        </p:blipFill>
        <p:spPr bwMode="auto">
          <a:xfrm>
            <a:off x="9507538" y="3225800"/>
            <a:ext cx="233997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4">
            <a:extLst>
              <a:ext uri="{FF2B5EF4-FFF2-40B4-BE49-F238E27FC236}">
                <a16:creationId xmlns:a16="http://schemas.microsoft.com/office/drawing/2014/main" id="{1F401479-8EDC-03C6-71E2-DF398AF22597}"/>
              </a:ext>
            </a:extLst>
          </p:cNvPr>
          <p:cNvSpPr txBox="1"/>
          <p:nvPr/>
        </p:nvSpPr>
        <p:spPr>
          <a:xfrm>
            <a:off x="7748588" y="4051300"/>
            <a:ext cx="2339975" cy="1508125"/>
          </a:xfrm>
          <a:prstGeom prst="rect">
            <a:avLst/>
          </a:prstGeom>
          <a:noFill/>
        </p:spPr>
        <p:txBody>
          <a:bodyPr lIns="121917" tIns="60958" rIns="121917" bIns="60958">
            <a:spAutoFit/>
          </a:bodyPr>
          <a:lstStyle/>
          <a:p>
            <a:pPr eaLnBrk="1" fontAlgn="auto" hangingPunct="1">
              <a:spcBef>
                <a:spcPts val="0"/>
              </a:spcBef>
              <a:spcAft>
                <a:spcPts val="0"/>
              </a:spcAft>
              <a:defRPr/>
            </a:pPr>
            <a:r>
              <a:rPr lang="es-ES" b="1" dirty="0">
                <a:latin typeface="+mn-lt"/>
                <a:cs typeface="+mn-cs"/>
              </a:rPr>
              <a:t>1 de cada 5 </a:t>
            </a:r>
            <a:r>
              <a:rPr lang="es-ES" dirty="0">
                <a:solidFill>
                  <a:schemeClr val="tx1">
                    <a:lumMod val="65000"/>
                    <a:lumOff val="35000"/>
                  </a:schemeClr>
                </a:solidFill>
                <a:latin typeface="+mn-lt"/>
                <a:cs typeface="+mn-cs"/>
              </a:rPr>
              <a:t>prescripciones en Primaria son inadecuadas</a:t>
            </a:r>
          </a:p>
          <a:p>
            <a:pPr eaLnBrk="1" fontAlgn="auto" hangingPunct="1">
              <a:spcBef>
                <a:spcPts val="0"/>
              </a:spcBef>
              <a:spcAft>
                <a:spcPts val="0"/>
              </a:spcAft>
              <a:defRPr/>
            </a:pPr>
            <a:endParaRPr lang="es-ES" dirty="0">
              <a:latin typeface="+mn-lt"/>
              <a:cs typeface="+mn-cs"/>
            </a:endParaRPr>
          </a:p>
        </p:txBody>
      </p:sp>
      <p:sp>
        <p:nvSpPr>
          <p:cNvPr id="8" name="Flecha: a la derecha 5">
            <a:extLst>
              <a:ext uri="{FF2B5EF4-FFF2-40B4-BE49-F238E27FC236}">
                <a16:creationId xmlns:a16="http://schemas.microsoft.com/office/drawing/2014/main" id="{48F2AA7E-DDEE-C89C-8A2C-E97C5BB48D54}"/>
              </a:ext>
            </a:extLst>
          </p:cNvPr>
          <p:cNvSpPr/>
          <p:nvPr/>
        </p:nvSpPr>
        <p:spPr>
          <a:xfrm rot="3034757">
            <a:off x="9297194" y="3948907"/>
            <a:ext cx="420687" cy="2032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s-E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01D6925B-DCAD-1338-9478-12E2E2C68CAE}"/>
              </a:ext>
            </a:extLst>
          </p:cNvPr>
          <p:cNvSpPr>
            <a:spLocks noGrp="1"/>
          </p:cNvSpPr>
          <p:nvPr>
            <p:ph type="ctrTitle"/>
          </p:nvPr>
        </p:nvSpPr>
        <p:spPr>
          <a:xfrm>
            <a:off x="5400675" y="2257425"/>
            <a:ext cx="6078538" cy="1304925"/>
          </a:xfrm>
        </p:spPr>
        <p:txBody>
          <a:bodyPr anchor="t"/>
          <a:lstStyle/>
          <a:p>
            <a:pPr algn="ctr" eaLnBrk="1" hangingPunct="1"/>
            <a:r>
              <a:rPr lang="es-ES" altLang="en-US">
                <a:latin typeface="Arial" panose="020B0604020202020204" pitchFamily="34" charset="0"/>
                <a:cs typeface="Arial" panose="020B0604020202020204" pitchFamily="34" charset="0"/>
              </a:rPr>
              <a:t>Manejo integral del paciente pluripatológico de edad avanzada</a:t>
            </a:r>
          </a:p>
        </p:txBody>
      </p:sp>
      <p:sp>
        <p:nvSpPr>
          <p:cNvPr id="4" name="3 Subtítulo">
            <a:extLst>
              <a:ext uri="{FF2B5EF4-FFF2-40B4-BE49-F238E27FC236}">
                <a16:creationId xmlns:a16="http://schemas.microsoft.com/office/drawing/2014/main" id="{9D6FAACF-A56E-097E-6DDC-668645E478A8}"/>
              </a:ext>
            </a:extLst>
          </p:cNvPr>
          <p:cNvSpPr txBox="1">
            <a:spLocks noGrp="1"/>
          </p:cNvSpPr>
          <p:nvPr>
            <p:ph type="subTitle" idx="1"/>
          </p:nvPr>
        </p:nvSpPr>
        <p:spPr>
          <a:xfrm>
            <a:off x="5400675" y="4187825"/>
            <a:ext cx="6078538" cy="877888"/>
          </a:xfrm>
        </p:spPr>
        <p:txBody>
          <a:bodyPr lIns="101486" tIns="50741" rIns="101486" bIns="50741">
            <a:spAutoFit/>
          </a:bodyPr>
          <a:lstStyle/>
          <a:p>
            <a:pPr algn="ctr" defTabSz="913856" fontAlgn="auto">
              <a:spcBef>
                <a:spcPts val="0"/>
              </a:spcBef>
              <a:spcAft>
                <a:spcPts val="0"/>
              </a:spcAft>
              <a:defRPr/>
            </a:pPr>
            <a:r>
              <a:rPr lang="es-ES" sz="1400" kern="0" dirty="0">
                <a:latin typeface="Arial" panose="020B0604020202020204" pitchFamily="34" charset="0"/>
                <a:cs typeface="Arial" panose="020B0604020202020204" pitchFamily="34" charset="0"/>
              </a:rPr>
              <a:t>Ana Cebrián Cuenca</a:t>
            </a:r>
            <a:r>
              <a:rPr lang="es-ES" sz="1400" b="1" kern="0" dirty="0">
                <a:latin typeface="Arial" panose="020B0604020202020204" pitchFamily="34" charset="0"/>
                <a:cs typeface="Arial" panose="020B0604020202020204" pitchFamily="34" charset="0"/>
              </a:rPr>
              <a:t> </a:t>
            </a:r>
            <a:endParaRPr lang="es-ES" sz="1400" kern="0" dirty="0">
              <a:latin typeface="Arial" panose="020B0604020202020204" pitchFamily="34" charset="0"/>
              <a:cs typeface="Arial" panose="020B0604020202020204" pitchFamily="34" charset="0"/>
            </a:endParaRPr>
          </a:p>
          <a:p>
            <a:pPr algn="ctr" defTabSz="913856" fontAlgn="auto">
              <a:spcBef>
                <a:spcPts val="0"/>
              </a:spcBef>
              <a:spcAft>
                <a:spcPts val="0"/>
              </a:spcAft>
              <a:defRPr/>
            </a:pPr>
            <a:r>
              <a:rPr lang="es-E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Especialista en Medicina Familiar y Comunitaria</a:t>
            </a:r>
          </a:p>
          <a:p>
            <a:pPr algn="ctr" defTabSz="913856" fontAlgn="auto">
              <a:spcBef>
                <a:spcPts val="0"/>
              </a:spcBef>
              <a:spcAft>
                <a:spcPts val="0"/>
              </a:spcAft>
              <a:defRPr/>
            </a:pPr>
            <a:r>
              <a:rPr lang="es-E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Centro de Salud Cartagena Casco</a:t>
            </a:r>
            <a:br>
              <a:rPr lang="es-E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E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Profesora Asociada UCAM</a:t>
            </a:r>
          </a:p>
        </p:txBody>
      </p:sp>
      <p:sp>
        <p:nvSpPr>
          <p:cNvPr id="5" name="8 Rectángulo">
            <a:extLst>
              <a:ext uri="{FF2B5EF4-FFF2-40B4-BE49-F238E27FC236}">
                <a16:creationId xmlns:a16="http://schemas.microsoft.com/office/drawing/2014/main" id="{D18FD79F-9640-A532-412E-FAE64F8D5477}"/>
              </a:ext>
            </a:extLst>
          </p:cNvPr>
          <p:cNvSpPr/>
          <p:nvPr/>
        </p:nvSpPr>
        <p:spPr>
          <a:xfrm rot="10800000" flipV="1">
            <a:off x="5664200" y="5445125"/>
            <a:ext cx="5764213" cy="261938"/>
          </a:xfrm>
          <a:prstGeom prst="rect">
            <a:avLst/>
          </a:prstGeom>
        </p:spPr>
        <p:txBody>
          <a:bodyPr lIns="76159" tIns="38078" rIns="76159" bIns="38078">
            <a:spAutoFit/>
          </a:bodyPr>
          <a:lstStyle/>
          <a:p>
            <a:pPr algn="ctr" defTabSz="913856" eaLnBrk="1" fontAlgn="auto" hangingPunct="1">
              <a:lnSpc>
                <a:spcPts val="1417"/>
              </a:lnSpc>
              <a:spcBef>
                <a:spcPts val="0"/>
              </a:spcBef>
              <a:spcAft>
                <a:spcPts val="0"/>
              </a:spcAft>
              <a:defRPr/>
            </a:pPr>
            <a:r>
              <a:rPr lang="es-ES" sz="1200" b="1" dirty="0">
                <a:solidFill>
                  <a:srgbClr val="0099FF"/>
                </a:solidFill>
                <a:latin typeface="Century Gothic" pitchFamily="34" charset="0"/>
                <a:cs typeface="+mn-cs"/>
              </a:rPr>
              <a:t>@</a:t>
            </a:r>
            <a:r>
              <a:rPr lang="es-ES" sz="1200" b="1" dirty="0" err="1">
                <a:solidFill>
                  <a:srgbClr val="0099FF"/>
                </a:solidFill>
                <a:latin typeface="Century Gothic" pitchFamily="34" charset="0"/>
                <a:cs typeface="+mn-cs"/>
              </a:rPr>
              <a:t>anicebrian</a:t>
            </a:r>
            <a:endParaRPr lang="es-ES" sz="1200" b="1" dirty="0">
              <a:solidFill>
                <a:srgbClr val="0099FF"/>
              </a:solidFill>
              <a:latin typeface="Century Gothic" pitchFamily="34" charset="0"/>
              <a:cs typeface="+mn-cs"/>
            </a:endParaRPr>
          </a:p>
        </p:txBody>
      </p:sp>
      <p:pic>
        <p:nvPicPr>
          <p:cNvPr id="10245" name="Picture 4">
            <a:extLst>
              <a:ext uri="{FF2B5EF4-FFF2-40B4-BE49-F238E27FC236}">
                <a16:creationId xmlns:a16="http://schemas.microsoft.com/office/drawing/2014/main" id="{C8C744E7-DBDF-9EDB-2574-4AA7317C0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643" t="36130" r="6012" b="45351"/>
          <a:stretch>
            <a:fillRect/>
          </a:stretch>
        </p:blipFill>
        <p:spPr bwMode="auto">
          <a:xfrm>
            <a:off x="7331075" y="5322888"/>
            <a:ext cx="60007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Título">
            <a:extLst>
              <a:ext uri="{FF2B5EF4-FFF2-40B4-BE49-F238E27FC236}">
                <a16:creationId xmlns:a16="http://schemas.microsoft.com/office/drawing/2014/main" id="{CA3BCAFE-9FE0-EF6D-58B3-0096B41AAFA2}"/>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Euprescripción</a:t>
            </a:r>
          </a:p>
        </p:txBody>
      </p:sp>
      <p:sp>
        <p:nvSpPr>
          <p:cNvPr id="3" name="Título 1">
            <a:extLst>
              <a:ext uri="{FF2B5EF4-FFF2-40B4-BE49-F238E27FC236}">
                <a16:creationId xmlns:a16="http://schemas.microsoft.com/office/drawing/2014/main" id="{211A0A5F-E160-36AB-C87A-FC8F5E816430}"/>
              </a:ext>
            </a:extLst>
          </p:cNvPr>
          <p:cNvSpPr txBox="1">
            <a:spLocks/>
          </p:cNvSpPr>
          <p:nvPr/>
        </p:nvSpPr>
        <p:spPr bwMode="auto">
          <a:xfrm>
            <a:off x="1344613" y="1984375"/>
            <a:ext cx="9266237" cy="3946525"/>
          </a:xfrm>
          <a:prstGeom prst="rect">
            <a:avLst/>
          </a:prstGeom>
          <a:noFill/>
          <a:ln>
            <a:noFill/>
          </a:ln>
        </p:spPr>
        <p:txBody>
          <a:bodyPr tIns="60958" rIns="121917" bIns="60958"/>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r>
              <a:rPr lang="es-ES" altLang="en-US" sz="3600" b="1" dirty="0">
                <a:solidFill>
                  <a:srgbClr val="002754"/>
                </a:solidFill>
              </a:rPr>
              <a:t>Las 5 “W”</a:t>
            </a:r>
            <a:br>
              <a:rPr lang="es-ES" altLang="en-US" sz="2400" b="1" dirty="0">
                <a:solidFill>
                  <a:srgbClr val="002754"/>
                </a:solidFill>
              </a:rPr>
            </a:br>
            <a:br>
              <a:rPr lang="es-ES" altLang="en-US" sz="2400" b="1" dirty="0">
                <a:solidFill>
                  <a:schemeClr val="bg1">
                    <a:lumMod val="75000"/>
                  </a:schemeClr>
                </a:solidFill>
              </a:rPr>
            </a:br>
            <a:r>
              <a:rPr lang="es-ES" altLang="en-US" sz="2400" dirty="0" err="1">
                <a:solidFill>
                  <a:schemeClr val="bg1">
                    <a:lumMod val="75000"/>
                  </a:schemeClr>
                </a:solidFill>
              </a:rPr>
              <a:t>What</a:t>
            </a:r>
            <a:r>
              <a:rPr lang="es-ES" altLang="en-US" sz="2400" dirty="0">
                <a:solidFill>
                  <a:schemeClr val="bg1">
                    <a:lumMod val="75000"/>
                  </a:schemeClr>
                </a:solidFill>
              </a:rPr>
              <a:t>? ¿Qué? </a:t>
            </a:r>
            <a:br>
              <a:rPr lang="es-ES" altLang="en-US" sz="2400" dirty="0">
                <a:solidFill>
                  <a:schemeClr val="bg1">
                    <a:lumMod val="75000"/>
                  </a:schemeClr>
                </a:solidFill>
              </a:rPr>
            </a:br>
            <a:br>
              <a:rPr lang="es-ES" altLang="en-US" sz="2400" dirty="0"/>
            </a:br>
            <a:r>
              <a:rPr lang="en-US" altLang="en-US" sz="2400" dirty="0">
                <a:solidFill>
                  <a:schemeClr val="bg1">
                    <a:lumMod val="75000"/>
                  </a:schemeClr>
                </a:solidFill>
              </a:rPr>
              <a:t>Where? ¿</a:t>
            </a:r>
            <a:r>
              <a:rPr lang="en-US" altLang="en-US" sz="2400" dirty="0" err="1">
                <a:solidFill>
                  <a:schemeClr val="bg1">
                    <a:lumMod val="75000"/>
                  </a:schemeClr>
                </a:solidFill>
              </a:rPr>
              <a:t>Dónde</a:t>
            </a:r>
            <a:r>
              <a:rPr lang="en-US" altLang="en-US" sz="2400" dirty="0">
                <a:solidFill>
                  <a:schemeClr val="bg1">
                    <a:lumMod val="75000"/>
                  </a:schemeClr>
                </a:solidFill>
              </a:rPr>
              <a:t>?</a:t>
            </a:r>
            <a:br>
              <a:rPr lang="es-ES" altLang="en-US" sz="2400" dirty="0"/>
            </a:br>
            <a:br>
              <a:rPr lang="es-ES" altLang="en-US" sz="2400" dirty="0">
                <a:solidFill>
                  <a:srgbClr val="002754"/>
                </a:solidFill>
              </a:rPr>
            </a:br>
            <a:r>
              <a:rPr lang="en-US" altLang="en-US" sz="2400" dirty="0">
                <a:solidFill>
                  <a:srgbClr val="002754"/>
                </a:solidFill>
              </a:rPr>
              <a:t>Who? To Whom? ¿</a:t>
            </a:r>
            <a:r>
              <a:rPr lang="en-US" altLang="en-US" sz="2400" dirty="0" err="1">
                <a:solidFill>
                  <a:srgbClr val="002754"/>
                </a:solidFill>
              </a:rPr>
              <a:t>Quién</a:t>
            </a:r>
            <a:r>
              <a:rPr lang="en-US" altLang="en-US" sz="2400" dirty="0">
                <a:solidFill>
                  <a:srgbClr val="002754"/>
                </a:solidFill>
              </a:rPr>
              <a:t>? ¿A </a:t>
            </a:r>
            <a:r>
              <a:rPr lang="en-US" altLang="en-US" sz="2400" dirty="0" err="1">
                <a:solidFill>
                  <a:srgbClr val="002754"/>
                </a:solidFill>
              </a:rPr>
              <a:t>quién</a:t>
            </a:r>
            <a:r>
              <a:rPr lang="en-US" altLang="en-US" sz="2400" dirty="0">
                <a:solidFill>
                  <a:srgbClr val="002754"/>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n-US" altLang="en-US" sz="2400" dirty="0">
                <a:solidFill>
                  <a:schemeClr val="bg1">
                    <a:lumMod val="75000"/>
                  </a:schemeClr>
                </a:solidFill>
              </a:rPr>
              <a:t>When? ¿</a:t>
            </a:r>
            <a:r>
              <a:rPr lang="en-US" altLang="en-US" sz="2400" dirty="0" err="1">
                <a:solidFill>
                  <a:schemeClr val="bg1">
                    <a:lumMod val="75000"/>
                  </a:schemeClr>
                </a:solidFill>
              </a:rPr>
              <a:t>Cuándo</a:t>
            </a:r>
            <a:r>
              <a:rPr lang="en-US" altLang="en-US" sz="2400" dirty="0">
                <a:solidFill>
                  <a:schemeClr val="bg1">
                    <a:lumMod val="75000"/>
                  </a:schemeClr>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s-ES" altLang="en-US" sz="2400" dirty="0" err="1">
                <a:solidFill>
                  <a:schemeClr val="bg1">
                    <a:lumMod val="75000"/>
                  </a:schemeClr>
                </a:solidFill>
              </a:rPr>
              <a:t>Why</a:t>
            </a:r>
            <a:r>
              <a:rPr lang="es-ES" altLang="en-US" sz="2400" dirty="0">
                <a:solidFill>
                  <a:schemeClr val="bg1">
                    <a:lumMod val="75000"/>
                  </a:schemeClr>
                </a:solidFill>
              </a:rPr>
              <a:t>? ¿Por qué?</a:t>
            </a:r>
            <a:br>
              <a:rPr lang="en-US" altLang="en-US" sz="2400" dirty="0">
                <a:solidFill>
                  <a:srgbClr val="002754"/>
                </a:solidFill>
              </a:rPr>
            </a:br>
            <a:br>
              <a:rPr lang="es-ES" altLang="en-US" sz="2400" b="1" dirty="0">
                <a:solidFill>
                  <a:srgbClr val="002754"/>
                </a:solidFill>
              </a:rPr>
            </a:br>
            <a:br>
              <a:rPr lang="es-ES" altLang="en-US" sz="2400" b="1" dirty="0">
                <a:solidFill>
                  <a:srgbClr val="002754"/>
                </a:solidFill>
              </a:rPr>
            </a:br>
            <a:br>
              <a:rPr lang="es-ES" altLang="en-US" sz="2400" b="1" dirty="0">
                <a:solidFill>
                  <a:srgbClr val="002754"/>
                </a:solidFill>
              </a:rPr>
            </a:br>
            <a:endParaRPr lang="es-ES" altLang="en-US" sz="2400" b="1" dirty="0"/>
          </a:p>
        </p:txBody>
      </p:sp>
      <p:sp>
        <p:nvSpPr>
          <p:cNvPr id="4" name="Título 1">
            <a:extLst>
              <a:ext uri="{FF2B5EF4-FFF2-40B4-BE49-F238E27FC236}">
                <a16:creationId xmlns:a16="http://schemas.microsoft.com/office/drawing/2014/main" id="{93F034E4-4CB3-8A1E-7A7A-90E5B40E72C6}"/>
              </a:ext>
            </a:extLst>
          </p:cNvPr>
          <p:cNvSpPr txBox="1">
            <a:spLocks/>
          </p:cNvSpPr>
          <p:nvPr/>
        </p:nvSpPr>
        <p:spPr bwMode="auto">
          <a:xfrm>
            <a:off x="7058025" y="1984375"/>
            <a:ext cx="3381375" cy="2166938"/>
          </a:xfrm>
          <a:prstGeom prst="rect">
            <a:avLst/>
          </a:prstGeom>
          <a:noFill/>
          <a:ln>
            <a:noFill/>
          </a:ln>
        </p:spPr>
        <p:txBody>
          <a:bodyPr lIns="0" tIns="60958" rIns="121917" bIns="60958"/>
          <a:lstStyle>
            <a:lvl1pPr defTabSz="912813" eaLnBrk="0" hangingPunct="0">
              <a:defRPr>
                <a:solidFill>
                  <a:schemeClr val="tx1"/>
                </a:solidFill>
                <a:latin typeface="Arial" panose="020B0604020202020204" pitchFamily="34" charset="0"/>
                <a:cs typeface="Arial" panose="020B0604020202020204" pitchFamily="34" charset="0"/>
              </a:defRPr>
            </a:lvl1pPr>
            <a:lvl2pPr marL="742950" indent="-285750" defTabSz="912813" eaLnBrk="0" hangingPunct="0">
              <a:defRPr>
                <a:solidFill>
                  <a:schemeClr val="tx1"/>
                </a:solidFill>
                <a:latin typeface="Arial" panose="020B0604020202020204" pitchFamily="34" charset="0"/>
                <a:cs typeface="Arial" panose="020B0604020202020204" pitchFamily="34" charset="0"/>
              </a:defRPr>
            </a:lvl2pPr>
            <a:lvl3pPr marL="1143000" indent="-228600" defTabSz="912813" eaLnBrk="0" hangingPunct="0">
              <a:defRPr>
                <a:solidFill>
                  <a:schemeClr val="tx1"/>
                </a:solidFill>
                <a:latin typeface="Arial" panose="020B0604020202020204" pitchFamily="34" charset="0"/>
                <a:cs typeface="Arial" panose="020B0604020202020204" pitchFamily="34" charset="0"/>
              </a:defRPr>
            </a:lvl3pPr>
            <a:lvl4pPr marL="1600200" indent="-228600" defTabSz="912813" eaLnBrk="0" hangingPunct="0">
              <a:defRPr>
                <a:solidFill>
                  <a:schemeClr val="tx1"/>
                </a:solidFill>
                <a:latin typeface="Arial" panose="020B0604020202020204" pitchFamily="34" charset="0"/>
                <a:cs typeface="Arial" panose="020B0604020202020204" pitchFamily="34" charset="0"/>
              </a:defRPr>
            </a:lvl4pPr>
            <a:lvl5pPr marL="2057400" indent="-228600" defTabSz="912813"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s-ES" altLang="en-US" sz="3600" b="1" dirty="0">
                <a:solidFill>
                  <a:schemeClr val="bg1">
                    <a:lumMod val="75000"/>
                  </a:schemeClr>
                </a:solidFill>
              </a:rPr>
              <a:t>…y una “H”</a:t>
            </a:r>
            <a:br>
              <a:rPr lang="es-ES" altLang="en-US" b="1" dirty="0">
                <a:solidFill>
                  <a:schemeClr val="bg1">
                    <a:lumMod val="75000"/>
                  </a:schemeClr>
                </a:solidFill>
                <a:latin typeface="Century Gothic" panose="020B0502020202020204" pitchFamily="34" charset="0"/>
              </a:rPr>
            </a:br>
            <a:br>
              <a:rPr lang="en-US" altLang="en-US" b="1" dirty="0">
                <a:solidFill>
                  <a:schemeClr val="bg1">
                    <a:lumMod val="75000"/>
                  </a:schemeClr>
                </a:solidFill>
                <a:latin typeface="Century Gothic" panose="020B0502020202020204" pitchFamily="34" charset="0"/>
              </a:rPr>
            </a:br>
            <a:r>
              <a:rPr lang="en-US" altLang="en-US" sz="4300" dirty="0">
                <a:solidFill>
                  <a:schemeClr val="bg1">
                    <a:lumMod val="75000"/>
                  </a:schemeClr>
                </a:solidFill>
              </a:rPr>
              <a:t>H</a:t>
            </a:r>
            <a:r>
              <a:rPr lang="en-US" altLang="en-US" sz="2400" dirty="0">
                <a:solidFill>
                  <a:schemeClr val="bg1">
                    <a:lumMod val="75000"/>
                  </a:schemeClr>
                </a:solidFill>
              </a:rPr>
              <a:t>ow? ¿</a:t>
            </a:r>
            <a:r>
              <a:rPr lang="en-US" altLang="en-US" sz="2400" dirty="0" err="1">
                <a:solidFill>
                  <a:schemeClr val="bg1">
                    <a:lumMod val="75000"/>
                  </a:schemeClr>
                </a:solidFill>
              </a:rPr>
              <a:t>Cómo</a:t>
            </a:r>
            <a:r>
              <a:rPr lang="en-US" altLang="en-US" sz="2400" dirty="0">
                <a:solidFill>
                  <a:schemeClr val="bg1">
                    <a:lumMod val="75000"/>
                  </a:schemeClr>
                </a:solidFill>
              </a:rPr>
              <a:t>?</a:t>
            </a:r>
            <a:br>
              <a:rPr lang="en-U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endParaRPr lang="es-ES" altLang="en-US" b="1"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Título">
            <a:extLst>
              <a:ext uri="{FF2B5EF4-FFF2-40B4-BE49-F238E27FC236}">
                <a16:creationId xmlns:a16="http://schemas.microsoft.com/office/drawing/2014/main" id="{7BF6DCBF-CBEF-BF38-2218-5831D24E7DBD}"/>
              </a:ext>
            </a:extLst>
          </p:cNvPr>
          <p:cNvSpPr>
            <a:spLocks noGrp="1"/>
          </p:cNvSpPr>
          <p:nvPr>
            <p:ph type="title"/>
          </p:nvPr>
        </p:nvSpPr>
        <p:spPr/>
        <p:txBody>
          <a:bodyPr/>
          <a:lstStyle/>
          <a:p>
            <a:r>
              <a:rPr lang="en-US" altLang="en-US" sz="3600">
                <a:solidFill>
                  <a:srgbClr val="002060"/>
                </a:solidFill>
                <a:latin typeface="Arial" panose="020B0604020202020204" pitchFamily="34" charset="0"/>
                <a:cs typeface="Arial" panose="020B0604020202020204" pitchFamily="34" charset="0"/>
              </a:rPr>
              <a:t>¿Quién puede “euprescribir” en DM?</a:t>
            </a:r>
            <a:br>
              <a:rPr lang="es-ES" altLang="en-US" sz="3600">
                <a:solidFill>
                  <a:srgbClr val="002060"/>
                </a:solidFill>
                <a:latin typeface="Arial" panose="020B0604020202020204" pitchFamily="34" charset="0"/>
                <a:cs typeface="Arial" panose="020B0604020202020204" pitchFamily="34" charset="0"/>
              </a:rPr>
            </a:br>
            <a:endParaRPr lang="es-ES" altLang="en-US">
              <a:latin typeface="Arial" panose="020B0604020202020204" pitchFamily="34" charset="0"/>
              <a:cs typeface="Arial" panose="020B0604020202020204" pitchFamily="34" charset="0"/>
            </a:endParaRPr>
          </a:p>
        </p:txBody>
      </p:sp>
      <p:sp>
        <p:nvSpPr>
          <p:cNvPr id="3" name="2 Marcador de contenido">
            <a:extLst>
              <a:ext uri="{FF2B5EF4-FFF2-40B4-BE49-F238E27FC236}">
                <a16:creationId xmlns:a16="http://schemas.microsoft.com/office/drawing/2014/main" id="{4E8A7665-F4AF-4A4D-74E0-883298E35C87}"/>
              </a:ext>
            </a:extLst>
          </p:cNvPr>
          <p:cNvSpPr>
            <a:spLocks noGrp="1"/>
          </p:cNvSpPr>
          <p:nvPr>
            <p:ph idx="1"/>
          </p:nvPr>
        </p:nvSpPr>
        <p:spPr/>
        <p:txBody>
          <a:bodyPr/>
          <a:lstStyle/>
          <a:p>
            <a:pPr marL="514350" indent="-514350" eaLnBrk="1" fontAlgn="auto" hangingPunct="1">
              <a:spcBef>
                <a:spcPts val="0"/>
              </a:spcBef>
              <a:spcAft>
                <a:spcPts val="0"/>
              </a:spcAft>
              <a:buFont typeface="+mj-lt"/>
              <a:buAutoNum type="arabicPeriod"/>
              <a:defRPr/>
            </a:pPr>
            <a:r>
              <a:rPr lang="es-ES" sz="2800" dirty="0">
                <a:solidFill>
                  <a:schemeClr val="tx1"/>
                </a:solidFill>
              </a:rPr>
              <a:t>Profesional médico del centro de salud.</a:t>
            </a:r>
          </a:p>
          <a:p>
            <a:pPr marL="514350" indent="-514350" eaLnBrk="1" fontAlgn="auto" hangingPunct="1">
              <a:spcBef>
                <a:spcPts val="0"/>
              </a:spcBef>
              <a:spcAft>
                <a:spcPts val="0"/>
              </a:spcAft>
              <a:buFont typeface="+mj-lt"/>
              <a:buAutoNum type="arabicPeriod"/>
              <a:defRPr/>
            </a:pPr>
            <a:r>
              <a:rPr lang="es-ES" sz="2800" dirty="0">
                <a:solidFill>
                  <a:schemeClr val="tx1"/>
                </a:solidFill>
              </a:rPr>
              <a:t>Profesional médico del hospital.</a:t>
            </a:r>
          </a:p>
          <a:p>
            <a:pPr marL="514350" indent="-514350" eaLnBrk="1" fontAlgn="auto" hangingPunct="1">
              <a:spcBef>
                <a:spcPts val="0"/>
              </a:spcBef>
              <a:spcAft>
                <a:spcPts val="0"/>
              </a:spcAft>
              <a:buFont typeface="+mj-lt"/>
              <a:buAutoNum type="arabicPeriod"/>
              <a:defRPr/>
            </a:pPr>
            <a:r>
              <a:rPr lang="es-ES" sz="2800" dirty="0">
                <a:solidFill>
                  <a:schemeClr val="tx1"/>
                </a:solidFill>
              </a:rPr>
              <a:t>Profesional médico de la residencia.</a:t>
            </a:r>
          </a:p>
          <a:p>
            <a:pPr marL="514350" indent="-514350" eaLnBrk="1" fontAlgn="auto" hangingPunct="1">
              <a:spcBef>
                <a:spcPts val="0"/>
              </a:spcBef>
              <a:spcAft>
                <a:spcPts val="0"/>
              </a:spcAft>
              <a:buFont typeface="+mj-lt"/>
              <a:buAutoNum type="arabicPeriod"/>
              <a:defRPr/>
            </a:pPr>
            <a:r>
              <a:rPr lang="es-ES" sz="2800" dirty="0">
                <a:solidFill>
                  <a:schemeClr val="tx1"/>
                </a:solidFill>
              </a:rPr>
              <a:t>Profesional de enfermería.</a:t>
            </a:r>
          </a:p>
          <a:p>
            <a:pPr marL="514350" indent="-514350" eaLnBrk="1" fontAlgn="auto" hangingPunct="1">
              <a:spcBef>
                <a:spcPts val="0"/>
              </a:spcBef>
              <a:spcAft>
                <a:spcPts val="0"/>
              </a:spcAft>
              <a:buFont typeface="+mj-lt"/>
              <a:buAutoNum type="arabicPeriod"/>
              <a:defRPr/>
            </a:pPr>
            <a:r>
              <a:rPr lang="es-ES" sz="2800" dirty="0">
                <a:solidFill>
                  <a:schemeClr val="tx1"/>
                </a:solidFill>
              </a:rPr>
              <a:t>Todos ellos.</a:t>
            </a:r>
          </a:p>
          <a:p>
            <a:pPr marL="514350" indent="-514350" eaLnBrk="1" fontAlgn="auto" hangingPunct="1">
              <a:spcBef>
                <a:spcPts val="0"/>
              </a:spcBef>
              <a:spcAft>
                <a:spcPts val="0"/>
              </a:spcAft>
              <a:buFont typeface="+mj-lt"/>
              <a:buAutoNum type="arabicPeriod"/>
              <a:defRPr/>
            </a:pPr>
            <a:r>
              <a:rPr lang="es-ES" sz="2800" dirty="0">
                <a:solidFill>
                  <a:schemeClr val="tx1"/>
                </a:solidFill>
              </a:rPr>
              <a:t>Ninguno de ellos.</a:t>
            </a:r>
          </a:p>
          <a:p>
            <a:pPr marL="457200" indent="-457200">
              <a:buFont typeface="+mj-lt"/>
              <a:buAutoNum type="arabicPeriod"/>
              <a:defRPr/>
            </a:pPr>
            <a:endParaRPr lang="es-E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ítulo 1">
            <a:extLst>
              <a:ext uri="{FF2B5EF4-FFF2-40B4-BE49-F238E27FC236}">
                <a16:creationId xmlns:a16="http://schemas.microsoft.com/office/drawing/2014/main" id="{E5FE38B2-7DBB-2395-B6C0-7BCFC4B5C88D}"/>
              </a:ext>
            </a:extLst>
          </p:cNvPr>
          <p:cNvSpPr txBox="1">
            <a:spLocks noChangeArrowheads="1"/>
          </p:cNvSpPr>
          <p:nvPr/>
        </p:nvSpPr>
        <p:spPr bwMode="auto">
          <a:xfrm>
            <a:off x="331788" y="401638"/>
            <a:ext cx="925671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0958" rIns="121917" bIns="60958"/>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n-US" sz="2800" b="1">
                <a:solidFill>
                  <a:srgbClr val="002060"/>
                </a:solidFill>
              </a:rPr>
              <a:t>PREGUNTA 3.1 </a:t>
            </a:r>
            <a:r>
              <a:rPr lang="en-US" altLang="en-US" sz="2800" b="1">
                <a:solidFill>
                  <a:srgbClr val="002060"/>
                </a:solidFill>
              </a:rPr>
              <a:t>Who? ¿Quién puede “euprescribir” en DM?</a:t>
            </a:r>
            <a:endParaRPr lang="es-ES" altLang="en-US" sz="2800" b="1">
              <a:solidFill>
                <a:srgbClr val="002060"/>
              </a:solidFill>
            </a:endParaRPr>
          </a:p>
        </p:txBody>
      </p:sp>
      <p:sp>
        <p:nvSpPr>
          <p:cNvPr id="5" name="CuadroTexto 2">
            <a:extLst>
              <a:ext uri="{FF2B5EF4-FFF2-40B4-BE49-F238E27FC236}">
                <a16:creationId xmlns:a16="http://schemas.microsoft.com/office/drawing/2014/main" id="{FD9AB2DA-88EE-C2E2-BB4C-F745782CD9C9}"/>
              </a:ext>
            </a:extLst>
          </p:cNvPr>
          <p:cNvSpPr txBox="1"/>
          <p:nvPr/>
        </p:nvSpPr>
        <p:spPr>
          <a:xfrm>
            <a:off x="493713" y="1663700"/>
            <a:ext cx="10952162" cy="5416550"/>
          </a:xfrm>
          <a:prstGeom prst="rect">
            <a:avLst/>
          </a:prstGeom>
          <a:noFill/>
        </p:spPr>
        <p:txBody>
          <a:bodyPr lIns="121917" tIns="60958" rIns="121917" bIns="60958">
            <a:spAutoFit/>
          </a:bodyPr>
          <a:lstStyle/>
          <a:p>
            <a:pPr marL="380990" indent="-380990" eaLnBrk="1" fontAlgn="auto" hangingPunct="1">
              <a:spcBef>
                <a:spcPts val="0"/>
              </a:spcBef>
              <a:spcAft>
                <a:spcPts val="0"/>
              </a:spcAft>
              <a:buFont typeface="Wingdings" panose="05000000000000000000" pitchFamily="2" charset="2"/>
              <a:buChar char="§"/>
              <a:defRPr/>
            </a:pPr>
            <a:r>
              <a:rPr lang="es-ES" sz="2000" dirty="0">
                <a:solidFill>
                  <a:srgbClr val="7030A0"/>
                </a:solidFill>
                <a:latin typeface="+mn-lt"/>
                <a:cs typeface="+mn-cs"/>
              </a:rPr>
              <a:t>Profesional médico </a:t>
            </a:r>
            <a:r>
              <a:rPr lang="es-ES" sz="2000" dirty="0">
                <a:latin typeface="+mn-lt"/>
                <a:cs typeface="+mn-cs"/>
              </a:rPr>
              <a:t>como principal agente “</a:t>
            </a:r>
            <a:r>
              <a:rPr lang="es-ES" sz="2000" dirty="0" err="1">
                <a:latin typeface="+mn-lt"/>
                <a:cs typeface="+mn-cs"/>
              </a:rPr>
              <a:t>euprescriptor</a:t>
            </a:r>
            <a:r>
              <a:rPr lang="es-ES" sz="2000" dirty="0">
                <a:latin typeface="+mn-lt"/>
                <a:cs typeface="+mn-cs"/>
              </a:rPr>
              <a:t>”.</a:t>
            </a:r>
          </a:p>
          <a:p>
            <a:pPr eaLnBrk="1" fontAlgn="auto" hangingPunct="1">
              <a:spcBef>
                <a:spcPts val="0"/>
              </a:spcBef>
              <a:spcAft>
                <a:spcPts val="0"/>
              </a:spcAft>
              <a:defRPr/>
            </a:pPr>
            <a:endParaRPr lang="es-ES" sz="2000" dirty="0">
              <a:latin typeface="+mn-lt"/>
              <a:cs typeface="+mn-cs"/>
            </a:endParaRPr>
          </a:p>
          <a:p>
            <a:pPr marL="380990" indent="-380990" eaLnBrk="1" fontAlgn="auto" hangingPunct="1">
              <a:spcBef>
                <a:spcPts val="0"/>
              </a:spcBef>
              <a:spcAft>
                <a:spcPts val="0"/>
              </a:spcAft>
              <a:buFont typeface="Wingdings" panose="05000000000000000000" pitchFamily="2" charset="2"/>
              <a:buChar char="§"/>
              <a:defRPr/>
            </a:pPr>
            <a:r>
              <a:rPr lang="es-ES" sz="2000" dirty="0">
                <a:solidFill>
                  <a:srgbClr val="7030A0"/>
                </a:solidFill>
                <a:latin typeface="+mn-lt"/>
                <a:cs typeface="+mn-cs"/>
              </a:rPr>
              <a:t>Profesional de enfermería </a:t>
            </a:r>
            <a:r>
              <a:rPr lang="es-ES" sz="2000" b="1" dirty="0">
                <a:latin typeface="+mn-lt"/>
                <a:cs typeface="+mn-cs"/>
              </a:rPr>
              <a:t>autorizado</a:t>
            </a:r>
            <a:r>
              <a:rPr lang="es-ES" sz="2000" dirty="0">
                <a:latin typeface="+mn-lt"/>
                <a:cs typeface="+mn-cs"/>
              </a:rPr>
              <a:t> a la </a:t>
            </a:r>
            <a:r>
              <a:rPr lang="es-ES" sz="2000" b="1" dirty="0">
                <a:latin typeface="+mn-lt"/>
                <a:cs typeface="+mn-cs"/>
              </a:rPr>
              <a:t>interrupción temporal de tratamiento antihipertensivo y antidiabético* </a:t>
            </a:r>
            <a:r>
              <a:rPr lang="es-ES" sz="2000" dirty="0">
                <a:latin typeface="+mn-lt"/>
                <a:cs typeface="+mn-cs"/>
              </a:rPr>
              <a:t>previamente </a:t>
            </a:r>
            <a:r>
              <a:rPr lang="es-ES" sz="2000" b="1" dirty="0">
                <a:latin typeface="+mn-lt"/>
                <a:cs typeface="+mn-cs"/>
              </a:rPr>
              <a:t>pautados por un médico </a:t>
            </a:r>
            <a:r>
              <a:rPr lang="es-ES" sz="2000" dirty="0">
                <a:latin typeface="+mn-lt"/>
                <a:cs typeface="+mn-cs"/>
              </a:rPr>
              <a:t>o la</a:t>
            </a:r>
            <a:r>
              <a:rPr lang="es-ES" sz="2000" b="1" dirty="0">
                <a:latin typeface="+mn-lt"/>
                <a:cs typeface="+mn-cs"/>
              </a:rPr>
              <a:t> modificación de la pauta</a:t>
            </a:r>
            <a:r>
              <a:rPr lang="es-ES" sz="2000" dirty="0">
                <a:latin typeface="+mn-lt"/>
                <a:cs typeface="+mn-cs"/>
              </a:rPr>
              <a:t> de acuerdo a los criterios establecidos en los protocolos o guías asistenciales específicas.</a:t>
            </a:r>
          </a:p>
          <a:p>
            <a:pPr eaLnBrk="1" fontAlgn="auto" hangingPunct="1">
              <a:spcBef>
                <a:spcPts val="0"/>
              </a:spcBef>
              <a:spcAft>
                <a:spcPts val="0"/>
              </a:spcAft>
              <a:defRPr/>
            </a:pPr>
            <a:endParaRPr lang="es-ES" sz="2000" dirty="0">
              <a:latin typeface="+mn-lt"/>
              <a:cs typeface="+mn-cs"/>
            </a:endParaRPr>
          </a:p>
          <a:p>
            <a:pPr eaLnBrk="1" fontAlgn="auto" hangingPunct="1">
              <a:spcBef>
                <a:spcPts val="0"/>
              </a:spcBef>
              <a:spcAft>
                <a:spcPts val="0"/>
              </a:spcAft>
              <a:defRPr/>
            </a:pPr>
            <a:r>
              <a:rPr lang="es-ES" sz="2000" dirty="0">
                <a:latin typeface="+mn-lt"/>
                <a:cs typeface="+mn-cs"/>
                <a:sym typeface="Wingdings" panose="05000000000000000000" pitchFamily="2" charset="2"/>
              </a:rPr>
              <a:t> * </a:t>
            </a:r>
            <a:r>
              <a:rPr lang="es-ES" sz="2000" dirty="0">
                <a:latin typeface="+mn-lt"/>
                <a:cs typeface="+mn-cs"/>
              </a:rPr>
              <a:t>En el caso de la Diabetes Mellitus (DM) cuando</a:t>
            </a:r>
            <a:r>
              <a:rPr lang="es-ES" sz="2000" baseline="30000" dirty="0">
                <a:latin typeface="+mn-lt"/>
                <a:cs typeface="+mn-cs"/>
              </a:rPr>
              <a:t>1</a:t>
            </a:r>
            <a:r>
              <a:rPr lang="es-ES" sz="2000" dirty="0">
                <a:latin typeface="+mn-lt"/>
                <a:cs typeface="+mn-cs"/>
              </a:rPr>
              <a:t>:  </a:t>
            </a:r>
          </a:p>
          <a:p>
            <a:pPr eaLnBrk="1" fontAlgn="auto" hangingPunct="1">
              <a:spcBef>
                <a:spcPts val="0"/>
              </a:spcBef>
              <a:spcAft>
                <a:spcPts val="0"/>
              </a:spcAft>
              <a:defRPr/>
            </a:pPr>
            <a:endParaRPr lang="es-ES" sz="2000" dirty="0">
              <a:latin typeface="+mn-lt"/>
              <a:cs typeface="+mn-cs"/>
            </a:endParaRPr>
          </a:p>
          <a:p>
            <a:pPr marL="342900" indent="-342900" eaLnBrk="1" fontAlgn="auto" hangingPunct="1">
              <a:spcBef>
                <a:spcPts val="0"/>
              </a:spcBef>
              <a:spcAft>
                <a:spcPts val="0"/>
              </a:spcAft>
              <a:buFont typeface="Arial" panose="020B0604020202020204" pitchFamily="34" charset="0"/>
              <a:buChar char="•"/>
              <a:defRPr/>
            </a:pPr>
            <a:r>
              <a:rPr lang="es-ES" sz="2000" dirty="0">
                <a:latin typeface="+mn-lt"/>
                <a:cs typeface="+mn-cs"/>
              </a:rPr>
              <a:t>Control glucémico inadecuado a pesar de usar las dosis máximas de los fármacos establecidas en el protocolo y/o guía asistencial.</a:t>
            </a:r>
          </a:p>
          <a:p>
            <a:pPr marL="342900" indent="-342900" eaLnBrk="1" fontAlgn="auto" hangingPunct="1">
              <a:spcBef>
                <a:spcPts val="0"/>
              </a:spcBef>
              <a:spcAft>
                <a:spcPts val="0"/>
              </a:spcAft>
              <a:buFont typeface="Arial" panose="020B0604020202020204" pitchFamily="34" charset="0"/>
              <a:buChar char="•"/>
              <a:defRPr/>
            </a:pPr>
            <a:r>
              <a:rPr lang="es-ES" sz="2000" dirty="0">
                <a:latin typeface="+mn-lt"/>
                <a:cs typeface="+mn-cs"/>
              </a:rPr>
              <a:t>Falta de control de la situación tras hipoglucemia.</a:t>
            </a:r>
          </a:p>
          <a:p>
            <a:pPr marL="342900" indent="-342900" eaLnBrk="1" fontAlgn="auto" hangingPunct="1">
              <a:spcBef>
                <a:spcPts val="0"/>
              </a:spcBef>
              <a:spcAft>
                <a:spcPts val="0"/>
              </a:spcAft>
              <a:buFont typeface="Arial" panose="020B0604020202020204" pitchFamily="34" charset="0"/>
              <a:buChar char="•"/>
              <a:defRPr/>
            </a:pPr>
            <a:r>
              <a:rPr lang="es-ES" sz="2000" b="1" dirty="0">
                <a:latin typeface="+mn-lt"/>
                <a:cs typeface="+mn-cs"/>
              </a:rPr>
              <a:t>Aparición de efectos adversos no deseables o no tolerables.</a:t>
            </a:r>
          </a:p>
          <a:p>
            <a:pPr marL="342900" indent="-342900" eaLnBrk="1" fontAlgn="auto" hangingPunct="1">
              <a:spcBef>
                <a:spcPts val="0"/>
              </a:spcBef>
              <a:spcAft>
                <a:spcPts val="0"/>
              </a:spcAft>
              <a:buFont typeface="Arial" panose="020B0604020202020204" pitchFamily="34" charset="0"/>
              <a:buChar char="•"/>
              <a:defRPr/>
            </a:pPr>
            <a:r>
              <a:rPr lang="es-ES" sz="2000" dirty="0">
                <a:latin typeface="+mn-lt"/>
                <a:cs typeface="+mn-cs"/>
              </a:rPr>
              <a:t>Situaciones agudas graves (hipoglucemia severa, cetoacidosis, coma hiperosmolar).</a:t>
            </a:r>
          </a:p>
          <a:p>
            <a:pPr marL="342900" indent="-342900" eaLnBrk="1" fontAlgn="auto" hangingPunct="1">
              <a:spcBef>
                <a:spcPts val="0"/>
              </a:spcBef>
              <a:spcAft>
                <a:spcPts val="0"/>
              </a:spcAft>
              <a:buFont typeface="Arial" panose="020B0604020202020204" pitchFamily="34" charset="0"/>
              <a:buChar char="•"/>
              <a:defRPr/>
            </a:pPr>
            <a:r>
              <a:rPr lang="es-ES" sz="2000" dirty="0">
                <a:latin typeface="+mn-lt"/>
                <a:cs typeface="+mn-cs"/>
              </a:rPr>
              <a:t>Rechazo de la persona a la aplicación de las pautas indicadas en el protocolo y/o guía asistencial.</a:t>
            </a:r>
          </a:p>
          <a:p>
            <a:pPr eaLnBrk="1" fontAlgn="auto" hangingPunct="1">
              <a:spcBef>
                <a:spcPts val="0"/>
              </a:spcBef>
              <a:spcAft>
                <a:spcPts val="0"/>
              </a:spcAft>
              <a:defRPr/>
            </a:pPr>
            <a:endParaRPr lang="es-ES" sz="1000" dirty="0">
              <a:latin typeface="+mn-lt"/>
              <a:cs typeface="+mn-cs"/>
            </a:endParaRPr>
          </a:p>
          <a:p>
            <a:pPr eaLnBrk="1" fontAlgn="auto" hangingPunct="1">
              <a:spcBef>
                <a:spcPts val="0"/>
              </a:spcBef>
              <a:spcAft>
                <a:spcPts val="0"/>
              </a:spcAft>
              <a:defRPr/>
            </a:pPr>
            <a:endParaRPr lang="es-ES" sz="900" dirty="0">
              <a:solidFill>
                <a:schemeClr val="bg1"/>
              </a:solidFill>
              <a:latin typeface="+mn-lt"/>
              <a:cs typeface="+mn-cs"/>
            </a:endParaRPr>
          </a:p>
          <a:p>
            <a:pPr eaLnBrk="1" fontAlgn="auto" hangingPunct="1">
              <a:spcBef>
                <a:spcPts val="0"/>
              </a:spcBef>
              <a:spcAft>
                <a:spcPts val="0"/>
              </a:spcAft>
              <a:defRPr/>
            </a:pPr>
            <a:endParaRPr lang="es-ES" sz="900" dirty="0">
              <a:solidFill>
                <a:schemeClr val="tx1">
                  <a:lumMod val="50000"/>
                  <a:lumOff val="50000"/>
                </a:schemeClr>
              </a:solidFill>
            </a:endParaRPr>
          </a:p>
          <a:p>
            <a:pPr eaLnBrk="1" fontAlgn="auto" hangingPunct="1">
              <a:spcBef>
                <a:spcPts val="0"/>
              </a:spcBef>
              <a:spcAft>
                <a:spcPts val="0"/>
              </a:spcAft>
              <a:defRPr/>
            </a:pPr>
            <a:endParaRPr lang="es-ES" sz="900" dirty="0">
              <a:solidFill>
                <a:schemeClr val="tx1">
                  <a:lumMod val="50000"/>
                  <a:lumOff val="50000"/>
                </a:schemeClr>
              </a:solidFill>
            </a:endParaRPr>
          </a:p>
          <a:p>
            <a:pPr eaLnBrk="1" fontAlgn="auto" hangingPunct="1">
              <a:spcBef>
                <a:spcPts val="0"/>
              </a:spcBef>
              <a:spcAft>
                <a:spcPts val="0"/>
              </a:spcAft>
              <a:defRPr/>
            </a:pPr>
            <a:r>
              <a:rPr lang="es-ES" sz="900" dirty="0">
                <a:solidFill>
                  <a:schemeClr val="tx1">
                    <a:lumMod val="50000"/>
                    <a:lumOff val="50000"/>
                  </a:schemeClr>
                </a:solidFill>
              </a:rPr>
              <a:t>Publicado en: «BOE» núm. 160, de 5 de julio de 2022, páginas 94805 a 94819 (15 </a:t>
            </a:r>
            <a:r>
              <a:rPr lang="es-ES" sz="900" dirty="0" err="1">
                <a:solidFill>
                  <a:schemeClr val="tx1">
                    <a:lumMod val="50000"/>
                    <a:lumOff val="50000"/>
                  </a:schemeClr>
                </a:solidFill>
              </a:rPr>
              <a:t>págs</a:t>
            </a:r>
            <a:r>
              <a:rPr lang="es-ES" sz="900" dirty="0">
                <a:solidFill>
                  <a:schemeClr val="tx1">
                    <a:lumMod val="50000"/>
                    <a:lumOff val="50000"/>
                  </a:schemeClr>
                </a:solidFill>
              </a:rPr>
              <a:t>): ver tabla 1.</a:t>
            </a:r>
          </a:p>
          <a:p>
            <a:pPr eaLnBrk="1" fontAlgn="auto" hangingPunct="1">
              <a:spcBef>
                <a:spcPts val="0"/>
              </a:spcBef>
              <a:spcAft>
                <a:spcPts val="0"/>
              </a:spcAft>
              <a:defRPr/>
            </a:pPr>
            <a:endParaRPr lang="es-ES" dirty="0">
              <a:latin typeface="+mn-lt"/>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ítulo 1">
            <a:extLst>
              <a:ext uri="{FF2B5EF4-FFF2-40B4-BE49-F238E27FC236}">
                <a16:creationId xmlns:a16="http://schemas.microsoft.com/office/drawing/2014/main" id="{D427F389-99F7-9279-9E3D-0822465B2986}"/>
              </a:ext>
            </a:extLst>
          </p:cNvPr>
          <p:cNvSpPr txBox="1">
            <a:spLocks noChangeArrowheads="1"/>
          </p:cNvSpPr>
          <p:nvPr/>
        </p:nvSpPr>
        <p:spPr bwMode="auto">
          <a:xfrm>
            <a:off x="217488" y="412750"/>
            <a:ext cx="1197451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0958" rIns="121917" bIns="60958"/>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n-US" sz="2800" b="1">
                <a:solidFill>
                  <a:srgbClr val="002754"/>
                </a:solidFill>
              </a:rPr>
              <a:t>PREGUNTA 3.2. </a:t>
            </a:r>
            <a:r>
              <a:rPr lang="en-US" altLang="en-US" sz="2800" b="1">
                <a:solidFill>
                  <a:srgbClr val="002754"/>
                </a:solidFill>
              </a:rPr>
              <a:t>To Whom? ¿A quién?</a:t>
            </a:r>
            <a:endParaRPr lang="es-ES" altLang="en-US" sz="2800" b="1">
              <a:solidFill>
                <a:srgbClr val="002754"/>
              </a:solidFill>
            </a:endParaRPr>
          </a:p>
        </p:txBody>
      </p:sp>
      <p:pic>
        <p:nvPicPr>
          <p:cNvPr id="72707" name="Imagen 4" descr="Icono&#10;&#10;Descripción generada automáticamente">
            <a:extLst>
              <a:ext uri="{FF2B5EF4-FFF2-40B4-BE49-F238E27FC236}">
                <a16:creationId xmlns:a16="http://schemas.microsoft.com/office/drawing/2014/main" id="{411999BB-6E29-950C-93C6-EEC695E23D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5700" y="2074863"/>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descr="Icono&#10;&#10;Descripción generada automáticamente">
            <a:extLst>
              <a:ext uri="{FF2B5EF4-FFF2-40B4-BE49-F238E27FC236}">
                <a16:creationId xmlns:a16="http://schemas.microsoft.com/office/drawing/2014/main" id="{7177245C-9271-9F0B-BA4A-2DB2EF064C59}"/>
              </a:ext>
            </a:extLst>
          </p:cNvPr>
          <p:cNvPicPr>
            <a:picLocks noChangeAspect="1"/>
          </p:cNvPicPr>
          <p:nvPr/>
        </p:nvPicPr>
        <p:blipFill>
          <a:blip r:embed="rId2">
            <a:duotone>
              <a:schemeClr val="accent2">
                <a:shade val="45000"/>
                <a:satMod val="135000"/>
              </a:schemeClr>
              <a:prstClr val="white"/>
            </a:duotone>
          </a:blip>
          <a:stretch>
            <a:fillRect/>
          </a:stretch>
        </p:blipFill>
        <p:spPr>
          <a:xfrm>
            <a:off x="462176" y="3663902"/>
            <a:ext cx="1771869" cy="1771869"/>
          </a:xfrm>
          <a:prstGeom prst="rect">
            <a:avLst/>
          </a:prstGeom>
        </p:spPr>
      </p:pic>
      <p:pic>
        <p:nvPicPr>
          <p:cNvPr id="7" name="Imagen 6" descr="Icono&#10;&#10;Descripción generada automáticamente">
            <a:extLst>
              <a:ext uri="{FF2B5EF4-FFF2-40B4-BE49-F238E27FC236}">
                <a16:creationId xmlns:a16="http://schemas.microsoft.com/office/drawing/2014/main" id="{B5371AFC-D1A2-51EA-5D91-AFDBE887C5BA}"/>
              </a:ext>
            </a:extLst>
          </p:cNvPr>
          <p:cNvPicPr>
            <a:picLocks noChangeAspect="1"/>
          </p:cNvPicPr>
          <p:nvPr/>
        </p:nvPicPr>
        <p:blipFill>
          <a:blip r:embed="rId2">
            <a:duotone>
              <a:schemeClr val="accent6">
                <a:shade val="45000"/>
                <a:satMod val="135000"/>
              </a:schemeClr>
              <a:prstClr val="white"/>
            </a:duotone>
          </a:blip>
          <a:stretch>
            <a:fillRect/>
          </a:stretch>
        </p:blipFill>
        <p:spPr>
          <a:xfrm>
            <a:off x="8020922" y="862979"/>
            <a:ext cx="1771869" cy="1771869"/>
          </a:xfrm>
          <a:prstGeom prst="rect">
            <a:avLst/>
          </a:prstGeom>
        </p:spPr>
      </p:pic>
      <p:sp>
        <p:nvSpPr>
          <p:cNvPr id="72710" name="CuadroTexto 13">
            <a:extLst>
              <a:ext uri="{FF2B5EF4-FFF2-40B4-BE49-F238E27FC236}">
                <a16:creationId xmlns:a16="http://schemas.microsoft.com/office/drawing/2014/main" id="{50279518-F0BB-568C-ECCF-155A89A0577C}"/>
              </a:ext>
            </a:extLst>
          </p:cNvPr>
          <p:cNvSpPr txBox="1">
            <a:spLocks noChangeArrowheads="1"/>
          </p:cNvSpPr>
          <p:nvPr/>
        </p:nvSpPr>
        <p:spPr bwMode="auto">
          <a:xfrm>
            <a:off x="882650" y="5386388"/>
            <a:ext cx="2660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chemeClr val="tx1"/>
                </a:solidFill>
                <a:latin typeface="Calibri" panose="020F0502020204030204" pitchFamily="34" charset="0"/>
              </a:rPr>
              <a:t>Hiperfrecuentador</a:t>
            </a:r>
          </a:p>
        </p:txBody>
      </p:sp>
      <p:sp>
        <p:nvSpPr>
          <p:cNvPr id="72711" name="CuadroTexto 15">
            <a:extLst>
              <a:ext uri="{FF2B5EF4-FFF2-40B4-BE49-F238E27FC236}">
                <a16:creationId xmlns:a16="http://schemas.microsoft.com/office/drawing/2014/main" id="{1DBFA0A5-FD21-E4C0-14A1-F45DA0B97267}"/>
              </a:ext>
            </a:extLst>
          </p:cNvPr>
          <p:cNvSpPr txBox="1">
            <a:spLocks noChangeArrowheads="1"/>
          </p:cNvSpPr>
          <p:nvPr/>
        </p:nvSpPr>
        <p:spPr bwMode="auto">
          <a:xfrm>
            <a:off x="4500563" y="1633538"/>
            <a:ext cx="2662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chemeClr val="tx1"/>
                </a:solidFill>
                <a:latin typeface="Calibri" panose="020F0502020204030204" pitchFamily="34" charset="0"/>
              </a:rPr>
              <a:t>Frágil leve</a:t>
            </a:r>
          </a:p>
        </p:txBody>
      </p:sp>
      <p:pic>
        <p:nvPicPr>
          <p:cNvPr id="72712" name="Imagen 23">
            <a:extLst>
              <a:ext uri="{FF2B5EF4-FFF2-40B4-BE49-F238E27FC236}">
                <a16:creationId xmlns:a16="http://schemas.microsoft.com/office/drawing/2014/main" id="{AFDE4049-12AB-B1F2-3F3C-EA84A36D77C3}"/>
              </a:ext>
            </a:extLst>
          </p:cNvPr>
          <p:cNvPicPr>
            <a:picLocks noChangeAspect="1"/>
          </p:cNvPicPr>
          <p:nvPr/>
        </p:nvPicPr>
        <p:blipFill>
          <a:blip r:embed="rId3">
            <a:extLst>
              <a:ext uri="{28A0092B-C50C-407E-A947-70E740481C1C}">
                <a14:useLocalDpi xmlns:a14="http://schemas.microsoft.com/office/drawing/2010/main" val="0"/>
              </a:ext>
            </a:extLst>
          </a:blip>
          <a:srcRect l="18721" t="14888" r="26820" b="71660"/>
          <a:stretch>
            <a:fillRect/>
          </a:stretch>
        </p:blipFill>
        <p:spPr bwMode="auto">
          <a:xfrm>
            <a:off x="55563" y="1643063"/>
            <a:ext cx="122237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Imagen 24">
            <a:extLst>
              <a:ext uri="{FF2B5EF4-FFF2-40B4-BE49-F238E27FC236}">
                <a16:creationId xmlns:a16="http://schemas.microsoft.com/office/drawing/2014/main" id="{9D3E7129-801C-6A06-B0FA-DC0AEDA11D22}"/>
              </a:ext>
            </a:extLst>
          </p:cNvPr>
          <p:cNvPicPr>
            <a:picLocks noChangeAspect="1"/>
          </p:cNvPicPr>
          <p:nvPr/>
        </p:nvPicPr>
        <p:blipFill>
          <a:blip r:embed="rId3">
            <a:extLst>
              <a:ext uri="{28A0092B-C50C-407E-A947-70E740481C1C}">
                <a14:useLocalDpi xmlns:a14="http://schemas.microsoft.com/office/drawing/2010/main" val="0"/>
              </a:ext>
            </a:extLst>
          </a:blip>
          <a:srcRect l="5408" t="104" r="7925" b="86243"/>
          <a:stretch>
            <a:fillRect/>
          </a:stretch>
        </p:blipFill>
        <p:spPr bwMode="auto">
          <a:xfrm>
            <a:off x="2236788" y="2030413"/>
            <a:ext cx="20304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Imagen 25">
            <a:extLst>
              <a:ext uri="{FF2B5EF4-FFF2-40B4-BE49-F238E27FC236}">
                <a16:creationId xmlns:a16="http://schemas.microsoft.com/office/drawing/2014/main" id="{E16F3C27-5046-BB38-4DAF-8CB2C8A8433A}"/>
              </a:ext>
            </a:extLst>
          </p:cNvPr>
          <p:cNvPicPr>
            <a:picLocks noChangeAspect="1"/>
          </p:cNvPicPr>
          <p:nvPr/>
        </p:nvPicPr>
        <p:blipFill>
          <a:blip r:embed="rId3">
            <a:extLst>
              <a:ext uri="{28A0092B-C50C-407E-A947-70E740481C1C}">
                <a14:useLocalDpi xmlns:a14="http://schemas.microsoft.com/office/drawing/2010/main" val="0"/>
              </a:ext>
            </a:extLst>
          </a:blip>
          <a:srcRect l="119" t="68352" r="7925" b="17119"/>
          <a:stretch>
            <a:fillRect/>
          </a:stretch>
        </p:blipFill>
        <p:spPr bwMode="auto">
          <a:xfrm>
            <a:off x="7429500" y="4344988"/>
            <a:ext cx="177165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Imagen 26">
            <a:extLst>
              <a:ext uri="{FF2B5EF4-FFF2-40B4-BE49-F238E27FC236}">
                <a16:creationId xmlns:a16="http://schemas.microsoft.com/office/drawing/2014/main" id="{E124958D-3949-4FA5-BA67-A92A9E9D8A55}"/>
              </a:ext>
            </a:extLst>
          </p:cNvPr>
          <p:cNvPicPr>
            <a:picLocks noChangeAspect="1"/>
          </p:cNvPicPr>
          <p:nvPr/>
        </p:nvPicPr>
        <p:blipFill>
          <a:blip r:embed="rId3">
            <a:extLst>
              <a:ext uri="{28A0092B-C50C-407E-A947-70E740481C1C}">
                <a14:useLocalDpi xmlns:a14="http://schemas.microsoft.com/office/drawing/2010/main" val="0"/>
              </a:ext>
            </a:extLst>
          </a:blip>
          <a:srcRect l="119" t="90317" r="652" b="55"/>
          <a:stretch>
            <a:fillRect/>
          </a:stretch>
        </p:blipFill>
        <p:spPr bwMode="auto">
          <a:xfrm>
            <a:off x="3992563" y="4305300"/>
            <a:ext cx="25495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6" name="CuadroTexto 19">
            <a:extLst>
              <a:ext uri="{FF2B5EF4-FFF2-40B4-BE49-F238E27FC236}">
                <a16:creationId xmlns:a16="http://schemas.microsoft.com/office/drawing/2014/main" id="{ECAE1663-81CF-4315-B7F7-CF523023B3C2}"/>
              </a:ext>
            </a:extLst>
          </p:cNvPr>
          <p:cNvSpPr txBox="1">
            <a:spLocks noChangeArrowheads="1"/>
          </p:cNvSpPr>
          <p:nvPr/>
        </p:nvSpPr>
        <p:spPr bwMode="auto">
          <a:xfrm>
            <a:off x="539750" y="1258888"/>
            <a:ext cx="4335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chemeClr val="tx1"/>
                </a:solidFill>
                <a:latin typeface="Calibri" panose="020F0502020204030204" pitchFamily="34" charset="0"/>
              </a:rPr>
              <a:t>Multimórbido/Pluripatológico</a:t>
            </a:r>
          </a:p>
        </p:txBody>
      </p:sp>
      <p:sp>
        <p:nvSpPr>
          <p:cNvPr id="72717" name="CuadroTexto 18">
            <a:extLst>
              <a:ext uri="{FF2B5EF4-FFF2-40B4-BE49-F238E27FC236}">
                <a16:creationId xmlns:a16="http://schemas.microsoft.com/office/drawing/2014/main" id="{794BEA77-FC2B-1272-17FC-B1D4E1059C93}"/>
              </a:ext>
            </a:extLst>
          </p:cNvPr>
          <p:cNvSpPr txBox="1">
            <a:spLocks noChangeArrowheads="1"/>
          </p:cNvSpPr>
          <p:nvPr/>
        </p:nvSpPr>
        <p:spPr bwMode="auto">
          <a:xfrm>
            <a:off x="3740150" y="5329238"/>
            <a:ext cx="3054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chemeClr val="tx1"/>
                </a:solidFill>
                <a:latin typeface="Calibri" panose="020F0502020204030204" pitchFamily="34" charset="0"/>
              </a:rPr>
              <a:t>Final de vida</a:t>
            </a:r>
          </a:p>
        </p:txBody>
      </p:sp>
      <p:sp>
        <p:nvSpPr>
          <p:cNvPr id="72718" name="CuadroTexto 14">
            <a:extLst>
              <a:ext uri="{FF2B5EF4-FFF2-40B4-BE49-F238E27FC236}">
                <a16:creationId xmlns:a16="http://schemas.microsoft.com/office/drawing/2014/main" id="{5187CDA4-64D7-7B03-92DE-62EDAB42710E}"/>
              </a:ext>
            </a:extLst>
          </p:cNvPr>
          <p:cNvSpPr txBox="1">
            <a:spLocks noChangeArrowheads="1"/>
          </p:cNvSpPr>
          <p:nvPr/>
        </p:nvSpPr>
        <p:spPr bwMode="auto">
          <a:xfrm>
            <a:off x="1922463" y="3429000"/>
            <a:ext cx="2662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chemeClr val="tx1"/>
                </a:solidFill>
                <a:latin typeface="Calibri" panose="020F0502020204030204" pitchFamily="34" charset="0"/>
              </a:rPr>
              <a:t>Robusto</a:t>
            </a:r>
          </a:p>
        </p:txBody>
      </p:sp>
      <p:sp>
        <p:nvSpPr>
          <p:cNvPr id="72719" name="CuadroTexto 27">
            <a:extLst>
              <a:ext uri="{FF2B5EF4-FFF2-40B4-BE49-F238E27FC236}">
                <a16:creationId xmlns:a16="http://schemas.microsoft.com/office/drawing/2014/main" id="{1A5E6A2E-1229-2AB9-8651-EA1FF97EFCE2}"/>
              </a:ext>
            </a:extLst>
          </p:cNvPr>
          <p:cNvSpPr txBox="1">
            <a:spLocks noChangeArrowheads="1"/>
          </p:cNvSpPr>
          <p:nvPr/>
        </p:nvSpPr>
        <p:spPr bwMode="auto">
          <a:xfrm>
            <a:off x="6538913" y="463550"/>
            <a:ext cx="2662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chemeClr val="tx1"/>
                </a:solidFill>
                <a:latin typeface="Calibri" panose="020F0502020204030204" pitchFamily="34" charset="0"/>
              </a:rPr>
              <a:t>Frágil moderado</a:t>
            </a:r>
          </a:p>
        </p:txBody>
      </p:sp>
      <p:sp>
        <p:nvSpPr>
          <p:cNvPr id="72720" name="CuadroTexto 16">
            <a:extLst>
              <a:ext uri="{FF2B5EF4-FFF2-40B4-BE49-F238E27FC236}">
                <a16:creationId xmlns:a16="http://schemas.microsoft.com/office/drawing/2014/main" id="{3C4F9840-3139-FCBA-695A-32167C03777A}"/>
              </a:ext>
            </a:extLst>
          </p:cNvPr>
          <p:cNvSpPr txBox="1">
            <a:spLocks noChangeArrowheads="1"/>
          </p:cNvSpPr>
          <p:nvPr/>
        </p:nvSpPr>
        <p:spPr bwMode="auto">
          <a:xfrm>
            <a:off x="6913563" y="5589588"/>
            <a:ext cx="3054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chemeClr val="tx1"/>
                </a:solidFill>
                <a:latin typeface="Calibri" panose="020F0502020204030204" pitchFamily="34" charset="0"/>
              </a:rPr>
              <a:t>Gran dependiente</a:t>
            </a:r>
          </a:p>
        </p:txBody>
      </p:sp>
      <p:sp>
        <p:nvSpPr>
          <p:cNvPr id="72721" name="CuadroTexto 12">
            <a:extLst>
              <a:ext uri="{FF2B5EF4-FFF2-40B4-BE49-F238E27FC236}">
                <a16:creationId xmlns:a16="http://schemas.microsoft.com/office/drawing/2014/main" id="{E3D99B55-5CB7-4C0E-8D4D-9FF5872B25D9}"/>
              </a:ext>
            </a:extLst>
          </p:cNvPr>
          <p:cNvSpPr txBox="1">
            <a:spLocks noChangeArrowheads="1"/>
          </p:cNvSpPr>
          <p:nvPr/>
        </p:nvSpPr>
        <p:spPr bwMode="auto">
          <a:xfrm>
            <a:off x="8113713" y="2825750"/>
            <a:ext cx="4078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s-ES" altLang="en-US" sz="1800">
                <a:solidFill>
                  <a:schemeClr val="tx1"/>
                </a:solidFill>
                <a:latin typeface="Calibri" panose="020F0502020204030204" pitchFamily="34" charset="0"/>
              </a:rPr>
              <a:t>Vulnerable avanzado</a:t>
            </a:r>
          </a:p>
        </p:txBody>
      </p:sp>
      <p:pic>
        <p:nvPicPr>
          <p:cNvPr id="72722" name="Imagen 21">
            <a:extLst>
              <a:ext uri="{FF2B5EF4-FFF2-40B4-BE49-F238E27FC236}">
                <a16:creationId xmlns:a16="http://schemas.microsoft.com/office/drawing/2014/main" id="{01BA6A3D-3CDF-2D05-9D97-B8A88BC5BD45}"/>
              </a:ext>
            </a:extLst>
          </p:cNvPr>
          <p:cNvPicPr>
            <a:picLocks noChangeAspect="1"/>
          </p:cNvPicPr>
          <p:nvPr/>
        </p:nvPicPr>
        <p:blipFill>
          <a:blip r:embed="rId3">
            <a:extLst>
              <a:ext uri="{28A0092B-C50C-407E-A947-70E740481C1C}">
                <a14:useLocalDpi xmlns:a14="http://schemas.microsoft.com/office/drawing/2010/main" val="0"/>
              </a:ext>
            </a:extLst>
          </a:blip>
          <a:srcRect l="119" t="52122" r="18681" b="32307"/>
          <a:stretch>
            <a:fillRect/>
          </a:stretch>
        </p:blipFill>
        <p:spPr bwMode="auto">
          <a:xfrm>
            <a:off x="9969500" y="3238500"/>
            <a:ext cx="186848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9" name="CuadroTexto 2">
            <a:extLst>
              <a:ext uri="{FF2B5EF4-FFF2-40B4-BE49-F238E27FC236}">
                <a16:creationId xmlns:a16="http://schemas.microsoft.com/office/drawing/2014/main" id="{D507A150-9BD4-05B6-6DE9-4DCB9AA54B25}"/>
              </a:ext>
            </a:extLst>
          </p:cNvPr>
          <p:cNvSpPr txBox="1">
            <a:spLocks noChangeArrowheads="1"/>
          </p:cNvSpPr>
          <p:nvPr/>
        </p:nvSpPr>
        <p:spPr bwMode="auto">
          <a:xfrm>
            <a:off x="55563" y="6332538"/>
            <a:ext cx="10433050" cy="430212"/>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1000" dirty="0">
                <a:solidFill>
                  <a:schemeClr val="tx1">
                    <a:lumMod val="50000"/>
                    <a:lumOff val="50000"/>
                  </a:schemeClr>
                </a:solidFill>
                <a:latin typeface="DejaVuSerifCondensed"/>
              </a:rPr>
              <a:t>*</a:t>
            </a:r>
            <a:r>
              <a:rPr lang="es-ES" altLang="en-US" sz="1000" dirty="0" err="1">
                <a:solidFill>
                  <a:schemeClr val="tx1">
                    <a:lumMod val="50000"/>
                    <a:lumOff val="50000"/>
                  </a:schemeClr>
                </a:solidFill>
                <a:latin typeface="DejaVuSerifCondensed"/>
              </a:rPr>
              <a:t>Hambling</a:t>
            </a:r>
            <a:r>
              <a:rPr lang="es-ES" altLang="en-US" sz="1000" dirty="0">
                <a:solidFill>
                  <a:schemeClr val="tx1">
                    <a:lumMod val="50000"/>
                    <a:lumOff val="50000"/>
                  </a:schemeClr>
                </a:solidFill>
                <a:latin typeface="DejaVuSerifCondensed"/>
              </a:rPr>
              <a:t> CE, et al. </a:t>
            </a:r>
            <a:r>
              <a:rPr lang="es-ES" altLang="en-US" sz="1000" dirty="0" err="1">
                <a:solidFill>
                  <a:schemeClr val="tx1">
                    <a:lumMod val="50000"/>
                    <a:lumOff val="50000"/>
                  </a:schemeClr>
                </a:solidFill>
                <a:latin typeface="DejaVuSerifCondensed"/>
              </a:rPr>
              <a:t>Factors</a:t>
            </a:r>
            <a:r>
              <a:rPr lang="es-ES" altLang="en-US" sz="1000" dirty="0">
                <a:solidFill>
                  <a:schemeClr val="tx1">
                    <a:lumMod val="50000"/>
                    <a:lumOff val="50000"/>
                  </a:schemeClr>
                </a:solidFill>
                <a:latin typeface="DejaVuSerifCondensed"/>
              </a:rPr>
              <a:t> </a:t>
            </a:r>
            <a:r>
              <a:rPr lang="es-ES" altLang="en-US" sz="1000" dirty="0" err="1">
                <a:solidFill>
                  <a:schemeClr val="tx1">
                    <a:lumMod val="50000"/>
                    <a:lumOff val="50000"/>
                  </a:schemeClr>
                </a:solidFill>
                <a:latin typeface="DejaVuSerifCondensed"/>
              </a:rPr>
              <a:t>influencing</a:t>
            </a:r>
            <a:r>
              <a:rPr lang="es-ES" altLang="en-US" sz="1000" dirty="0">
                <a:solidFill>
                  <a:schemeClr val="tx1">
                    <a:lumMod val="50000"/>
                    <a:lumOff val="50000"/>
                  </a:schemeClr>
                </a:solidFill>
                <a:latin typeface="DejaVuSerifCondensed"/>
              </a:rPr>
              <a:t> </a:t>
            </a:r>
            <a:r>
              <a:rPr lang="es-ES" altLang="en-US" sz="1000" dirty="0" err="1">
                <a:solidFill>
                  <a:schemeClr val="tx1">
                    <a:lumMod val="50000"/>
                    <a:lumOff val="50000"/>
                  </a:schemeClr>
                </a:solidFill>
                <a:latin typeface="DejaVuSerifCondensed"/>
              </a:rPr>
              <a:t>safe</a:t>
            </a:r>
            <a:r>
              <a:rPr lang="es-ES" altLang="en-US" sz="1000" dirty="0">
                <a:solidFill>
                  <a:schemeClr val="tx1">
                    <a:lumMod val="50000"/>
                    <a:lumOff val="50000"/>
                  </a:schemeClr>
                </a:solidFill>
                <a:latin typeface="DejaVuSerifCondensed"/>
              </a:rPr>
              <a:t> </a:t>
            </a:r>
            <a:r>
              <a:rPr lang="es-ES" altLang="en-US" sz="1000" dirty="0" err="1">
                <a:solidFill>
                  <a:schemeClr val="tx1">
                    <a:lumMod val="50000"/>
                    <a:lumOff val="50000"/>
                  </a:schemeClr>
                </a:solidFill>
                <a:latin typeface="DejaVuSerifCondensed"/>
              </a:rPr>
              <a:t>glucose-lowering</a:t>
            </a:r>
            <a:r>
              <a:rPr lang="es-ES" altLang="en-US" sz="1000" dirty="0">
                <a:solidFill>
                  <a:schemeClr val="tx1">
                    <a:lumMod val="50000"/>
                    <a:lumOff val="50000"/>
                  </a:schemeClr>
                </a:solidFill>
                <a:latin typeface="DejaVuSerifCondensed"/>
              </a:rPr>
              <a:t> in </a:t>
            </a:r>
            <a:r>
              <a:rPr lang="en-US" altLang="en-US" sz="1000" dirty="0">
                <a:solidFill>
                  <a:schemeClr val="tx1">
                    <a:lumMod val="50000"/>
                    <a:lumOff val="50000"/>
                  </a:schemeClr>
                </a:solidFill>
                <a:latin typeface="DejaVuSerifCondensed"/>
              </a:rPr>
              <a:t>older adults with type 2 diabetes: A </a:t>
            </a:r>
            <a:r>
              <a:rPr lang="en-US" altLang="en-US" sz="1000" dirty="0" err="1">
                <a:solidFill>
                  <a:schemeClr val="tx1">
                    <a:lumMod val="50000"/>
                    <a:lumOff val="50000"/>
                  </a:schemeClr>
                </a:solidFill>
                <a:latin typeface="DejaVuSerifCondensed"/>
              </a:rPr>
              <a:t>PeRsOn-centred</a:t>
            </a:r>
            <a:r>
              <a:rPr lang="en-US" altLang="en-US" sz="1000" dirty="0">
                <a:solidFill>
                  <a:schemeClr val="tx1">
                    <a:lumMod val="50000"/>
                    <a:lumOff val="50000"/>
                  </a:schemeClr>
                </a:solidFill>
                <a:latin typeface="DejaVuSerifCondensed"/>
              </a:rPr>
              <a:t> </a:t>
            </a:r>
            <a:r>
              <a:rPr lang="en-US" altLang="en-US" sz="1000" dirty="0" err="1">
                <a:solidFill>
                  <a:schemeClr val="tx1">
                    <a:lumMod val="50000"/>
                    <a:lumOff val="50000"/>
                  </a:schemeClr>
                </a:solidFill>
                <a:latin typeface="DejaVuSerifCondensed"/>
              </a:rPr>
              <a:t>ApproaCh</a:t>
            </a:r>
            <a:r>
              <a:rPr lang="en-US" altLang="en-US" sz="1000" dirty="0">
                <a:solidFill>
                  <a:schemeClr val="tx1">
                    <a:lumMod val="50000"/>
                    <a:lumOff val="50000"/>
                  </a:schemeClr>
                </a:solidFill>
                <a:latin typeface="DejaVuSerifCondensed"/>
              </a:rPr>
              <a:t> To </a:t>
            </a:r>
            <a:r>
              <a:rPr lang="en-US" altLang="en-US" sz="1000" dirty="0" err="1">
                <a:solidFill>
                  <a:schemeClr val="tx1">
                    <a:lumMod val="50000"/>
                    <a:lumOff val="50000"/>
                  </a:schemeClr>
                </a:solidFill>
                <a:latin typeface="DejaVuSerifCondensed"/>
              </a:rPr>
              <a:t>IndiVidualisEd</a:t>
            </a:r>
            <a:r>
              <a:rPr lang="en-US" altLang="en-US" sz="1000" dirty="0">
                <a:solidFill>
                  <a:schemeClr val="tx1">
                    <a:lumMod val="50000"/>
                    <a:lumOff val="50000"/>
                  </a:schemeClr>
                </a:solidFill>
                <a:latin typeface="DejaVuSerifCondensed"/>
              </a:rPr>
              <a:t> (PROACTIVE) Glycemic Goals for older people: A position statement of Primary Care Diabetes Europe. Prim Care Diabetes. 2019;13(4):330-52.</a:t>
            </a:r>
            <a:endParaRPr lang="es-ES" altLang="en-US" sz="1000" dirty="0">
              <a:solidFill>
                <a:schemeClr val="tx1">
                  <a:lumMod val="50000"/>
                  <a:lumOff val="50000"/>
                </a:schemeClr>
              </a:solidFill>
              <a:latin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Título">
            <a:extLst>
              <a:ext uri="{FF2B5EF4-FFF2-40B4-BE49-F238E27FC236}">
                <a16:creationId xmlns:a16="http://schemas.microsoft.com/office/drawing/2014/main" id="{81B0D02F-AFB2-9331-44F7-C3AF45FDBE39}"/>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Euprescripción</a:t>
            </a:r>
          </a:p>
        </p:txBody>
      </p:sp>
      <p:sp>
        <p:nvSpPr>
          <p:cNvPr id="2" name="Título 1">
            <a:extLst>
              <a:ext uri="{FF2B5EF4-FFF2-40B4-BE49-F238E27FC236}">
                <a16:creationId xmlns:a16="http://schemas.microsoft.com/office/drawing/2014/main" id="{63F923A0-1D57-B859-C82B-5136340A68A1}"/>
              </a:ext>
            </a:extLst>
          </p:cNvPr>
          <p:cNvSpPr txBox="1">
            <a:spLocks/>
          </p:cNvSpPr>
          <p:nvPr/>
        </p:nvSpPr>
        <p:spPr bwMode="auto">
          <a:xfrm>
            <a:off x="1344613" y="1984375"/>
            <a:ext cx="9266237" cy="3946525"/>
          </a:xfrm>
          <a:prstGeom prst="rect">
            <a:avLst/>
          </a:prstGeom>
          <a:noFill/>
          <a:ln>
            <a:noFill/>
          </a:ln>
        </p:spPr>
        <p:txBody>
          <a:bodyPr tIns="60958" rIns="121917" bIns="60958"/>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r>
              <a:rPr lang="es-ES" altLang="en-US" sz="3600" b="1" dirty="0">
                <a:solidFill>
                  <a:srgbClr val="002754"/>
                </a:solidFill>
              </a:rPr>
              <a:t>Las 5 “W”</a:t>
            </a:r>
            <a:br>
              <a:rPr lang="es-ES" altLang="en-US" sz="2400" b="1" dirty="0">
                <a:solidFill>
                  <a:srgbClr val="002754"/>
                </a:solidFill>
              </a:rPr>
            </a:br>
            <a:br>
              <a:rPr lang="es-ES" altLang="en-US" sz="2400" b="1" dirty="0">
                <a:solidFill>
                  <a:schemeClr val="bg1">
                    <a:lumMod val="75000"/>
                  </a:schemeClr>
                </a:solidFill>
              </a:rPr>
            </a:br>
            <a:r>
              <a:rPr lang="es-ES" altLang="en-US" sz="2400" dirty="0" err="1">
                <a:solidFill>
                  <a:schemeClr val="bg1">
                    <a:lumMod val="75000"/>
                  </a:schemeClr>
                </a:solidFill>
              </a:rPr>
              <a:t>What</a:t>
            </a:r>
            <a:r>
              <a:rPr lang="es-ES" altLang="en-US" sz="2400" dirty="0">
                <a:solidFill>
                  <a:schemeClr val="bg1">
                    <a:lumMod val="75000"/>
                  </a:schemeClr>
                </a:solidFill>
              </a:rPr>
              <a:t>? ¿Qué? </a:t>
            </a:r>
            <a:br>
              <a:rPr lang="es-ES" altLang="en-US" sz="2400" dirty="0">
                <a:solidFill>
                  <a:schemeClr val="bg1">
                    <a:lumMod val="75000"/>
                  </a:schemeClr>
                </a:solidFill>
              </a:rPr>
            </a:br>
            <a:br>
              <a:rPr lang="es-ES" altLang="en-US" sz="2400" dirty="0">
                <a:solidFill>
                  <a:schemeClr val="bg1">
                    <a:lumMod val="75000"/>
                  </a:schemeClr>
                </a:solidFill>
              </a:rPr>
            </a:br>
            <a:r>
              <a:rPr lang="en-US" altLang="en-US" sz="2400" dirty="0">
                <a:solidFill>
                  <a:schemeClr val="bg1">
                    <a:lumMod val="75000"/>
                  </a:schemeClr>
                </a:solidFill>
              </a:rPr>
              <a:t>Where? ¿</a:t>
            </a:r>
            <a:r>
              <a:rPr lang="en-US" altLang="en-US" sz="2400" dirty="0" err="1">
                <a:solidFill>
                  <a:schemeClr val="bg1">
                    <a:lumMod val="75000"/>
                  </a:schemeClr>
                </a:solidFill>
              </a:rPr>
              <a:t>Dónde</a:t>
            </a:r>
            <a:r>
              <a:rPr lang="en-US" altLang="en-US" sz="2400" dirty="0">
                <a:solidFill>
                  <a:schemeClr val="bg1">
                    <a:lumMod val="75000"/>
                  </a:schemeClr>
                </a:solidFill>
              </a:rPr>
              <a:t>?</a:t>
            </a:r>
            <a:br>
              <a:rPr lang="es-ES" altLang="en-US" sz="2400" dirty="0">
                <a:solidFill>
                  <a:schemeClr val="bg1">
                    <a:lumMod val="75000"/>
                  </a:schemeClr>
                </a:solidFill>
              </a:rPr>
            </a:br>
            <a:br>
              <a:rPr lang="es-ES" altLang="en-US" sz="2400" dirty="0">
                <a:solidFill>
                  <a:srgbClr val="002754"/>
                </a:solidFill>
              </a:rPr>
            </a:br>
            <a:r>
              <a:rPr lang="en-US" altLang="en-US" sz="2400" dirty="0">
                <a:solidFill>
                  <a:schemeClr val="bg1">
                    <a:lumMod val="75000"/>
                  </a:schemeClr>
                </a:solidFill>
              </a:rPr>
              <a:t>Who? To Whom? ¿</a:t>
            </a:r>
            <a:r>
              <a:rPr lang="en-US" altLang="en-US" sz="2400" dirty="0" err="1">
                <a:solidFill>
                  <a:schemeClr val="bg1">
                    <a:lumMod val="75000"/>
                  </a:schemeClr>
                </a:solidFill>
              </a:rPr>
              <a:t>Quién</a:t>
            </a:r>
            <a:r>
              <a:rPr lang="en-US" altLang="en-US" sz="2400" dirty="0">
                <a:solidFill>
                  <a:schemeClr val="bg1">
                    <a:lumMod val="75000"/>
                  </a:schemeClr>
                </a:solidFill>
              </a:rPr>
              <a:t>? ¿A </a:t>
            </a:r>
            <a:r>
              <a:rPr lang="en-US" altLang="en-US" sz="2400" dirty="0" err="1">
                <a:solidFill>
                  <a:schemeClr val="bg1">
                    <a:lumMod val="75000"/>
                  </a:schemeClr>
                </a:solidFill>
              </a:rPr>
              <a:t>quién</a:t>
            </a:r>
            <a:r>
              <a:rPr lang="en-US" altLang="en-US" sz="2400" dirty="0">
                <a:solidFill>
                  <a:schemeClr val="bg1">
                    <a:lumMod val="75000"/>
                  </a:schemeClr>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n-US" altLang="en-US" sz="2400" dirty="0">
                <a:solidFill>
                  <a:srgbClr val="002754"/>
                </a:solidFill>
              </a:rPr>
              <a:t>When? ¿</a:t>
            </a:r>
            <a:r>
              <a:rPr lang="en-US" altLang="en-US" sz="2400" dirty="0" err="1">
                <a:solidFill>
                  <a:srgbClr val="002754"/>
                </a:solidFill>
              </a:rPr>
              <a:t>Cuándo</a:t>
            </a:r>
            <a:r>
              <a:rPr lang="en-US" altLang="en-US" sz="2400" dirty="0">
                <a:solidFill>
                  <a:srgbClr val="002754"/>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s-ES" altLang="en-US" sz="2400" dirty="0" err="1">
                <a:solidFill>
                  <a:schemeClr val="bg1">
                    <a:lumMod val="75000"/>
                  </a:schemeClr>
                </a:solidFill>
              </a:rPr>
              <a:t>Why</a:t>
            </a:r>
            <a:r>
              <a:rPr lang="es-ES" altLang="en-US" sz="2400" dirty="0">
                <a:solidFill>
                  <a:schemeClr val="bg1">
                    <a:lumMod val="75000"/>
                  </a:schemeClr>
                </a:solidFill>
              </a:rPr>
              <a:t>? ¿Por qué?</a:t>
            </a:r>
            <a:br>
              <a:rPr lang="en-US" altLang="en-US" sz="2400" dirty="0">
                <a:solidFill>
                  <a:srgbClr val="002754"/>
                </a:solidFill>
              </a:rPr>
            </a:br>
            <a:br>
              <a:rPr lang="es-ES" altLang="en-US" sz="2400" b="1" dirty="0">
                <a:solidFill>
                  <a:srgbClr val="002754"/>
                </a:solidFill>
              </a:rPr>
            </a:br>
            <a:br>
              <a:rPr lang="es-ES" altLang="en-US" sz="2400" b="1" dirty="0">
                <a:solidFill>
                  <a:srgbClr val="002754"/>
                </a:solidFill>
              </a:rPr>
            </a:br>
            <a:br>
              <a:rPr lang="es-ES" altLang="en-US" sz="2400" b="1" dirty="0">
                <a:solidFill>
                  <a:srgbClr val="002754"/>
                </a:solidFill>
              </a:rPr>
            </a:br>
            <a:endParaRPr lang="es-ES" altLang="en-US" sz="2400" b="1" dirty="0"/>
          </a:p>
        </p:txBody>
      </p:sp>
      <p:sp>
        <p:nvSpPr>
          <p:cNvPr id="3" name="Título 1">
            <a:extLst>
              <a:ext uri="{FF2B5EF4-FFF2-40B4-BE49-F238E27FC236}">
                <a16:creationId xmlns:a16="http://schemas.microsoft.com/office/drawing/2014/main" id="{D87E15B3-199B-79AD-05A9-8C87A1F140D3}"/>
              </a:ext>
            </a:extLst>
          </p:cNvPr>
          <p:cNvSpPr txBox="1">
            <a:spLocks/>
          </p:cNvSpPr>
          <p:nvPr/>
        </p:nvSpPr>
        <p:spPr bwMode="auto">
          <a:xfrm>
            <a:off x="7058025" y="1984375"/>
            <a:ext cx="3381375" cy="2166938"/>
          </a:xfrm>
          <a:prstGeom prst="rect">
            <a:avLst/>
          </a:prstGeom>
          <a:noFill/>
          <a:ln>
            <a:noFill/>
          </a:ln>
        </p:spPr>
        <p:txBody>
          <a:bodyPr lIns="0" tIns="60958" rIns="121917" bIns="60958"/>
          <a:lstStyle>
            <a:lvl1pPr defTabSz="912813" eaLnBrk="0" hangingPunct="0">
              <a:defRPr>
                <a:solidFill>
                  <a:schemeClr val="tx1"/>
                </a:solidFill>
                <a:latin typeface="Arial" panose="020B0604020202020204" pitchFamily="34" charset="0"/>
                <a:cs typeface="Arial" panose="020B0604020202020204" pitchFamily="34" charset="0"/>
              </a:defRPr>
            </a:lvl1pPr>
            <a:lvl2pPr marL="742950" indent="-285750" defTabSz="912813" eaLnBrk="0" hangingPunct="0">
              <a:defRPr>
                <a:solidFill>
                  <a:schemeClr val="tx1"/>
                </a:solidFill>
                <a:latin typeface="Arial" panose="020B0604020202020204" pitchFamily="34" charset="0"/>
                <a:cs typeface="Arial" panose="020B0604020202020204" pitchFamily="34" charset="0"/>
              </a:defRPr>
            </a:lvl2pPr>
            <a:lvl3pPr marL="1143000" indent="-228600" defTabSz="912813" eaLnBrk="0" hangingPunct="0">
              <a:defRPr>
                <a:solidFill>
                  <a:schemeClr val="tx1"/>
                </a:solidFill>
                <a:latin typeface="Arial" panose="020B0604020202020204" pitchFamily="34" charset="0"/>
                <a:cs typeface="Arial" panose="020B0604020202020204" pitchFamily="34" charset="0"/>
              </a:defRPr>
            </a:lvl3pPr>
            <a:lvl4pPr marL="1600200" indent="-228600" defTabSz="912813" eaLnBrk="0" hangingPunct="0">
              <a:defRPr>
                <a:solidFill>
                  <a:schemeClr val="tx1"/>
                </a:solidFill>
                <a:latin typeface="Arial" panose="020B0604020202020204" pitchFamily="34" charset="0"/>
                <a:cs typeface="Arial" panose="020B0604020202020204" pitchFamily="34" charset="0"/>
              </a:defRPr>
            </a:lvl4pPr>
            <a:lvl5pPr marL="2057400" indent="-228600" defTabSz="912813"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s-ES" altLang="en-US" sz="3600" b="1" dirty="0">
                <a:solidFill>
                  <a:schemeClr val="bg1">
                    <a:lumMod val="75000"/>
                  </a:schemeClr>
                </a:solidFill>
              </a:rPr>
              <a:t>…y una “H”</a:t>
            </a:r>
            <a:br>
              <a:rPr lang="es-ES" altLang="en-US" b="1" dirty="0">
                <a:solidFill>
                  <a:schemeClr val="bg1">
                    <a:lumMod val="75000"/>
                  </a:schemeClr>
                </a:solidFill>
                <a:latin typeface="Century Gothic" panose="020B0502020202020204" pitchFamily="34" charset="0"/>
              </a:rPr>
            </a:br>
            <a:br>
              <a:rPr lang="en-US" altLang="en-US" b="1" dirty="0">
                <a:solidFill>
                  <a:schemeClr val="bg1">
                    <a:lumMod val="75000"/>
                  </a:schemeClr>
                </a:solidFill>
                <a:latin typeface="Century Gothic" panose="020B0502020202020204" pitchFamily="34" charset="0"/>
              </a:rPr>
            </a:br>
            <a:r>
              <a:rPr lang="en-US" altLang="en-US" sz="4300" dirty="0">
                <a:solidFill>
                  <a:schemeClr val="bg1">
                    <a:lumMod val="75000"/>
                  </a:schemeClr>
                </a:solidFill>
              </a:rPr>
              <a:t>H</a:t>
            </a:r>
            <a:r>
              <a:rPr lang="en-US" altLang="en-US" sz="2400" dirty="0">
                <a:solidFill>
                  <a:schemeClr val="bg1">
                    <a:lumMod val="75000"/>
                  </a:schemeClr>
                </a:solidFill>
              </a:rPr>
              <a:t>ow? ¿</a:t>
            </a:r>
            <a:r>
              <a:rPr lang="en-US" altLang="en-US" sz="2400" dirty="0" err="1">
                <a:solidFill>
                  <a:schemeClr val="bg1">
                    <a:lumMod val="75000"/>
                  </a:schemeClr>
                </a:solidFill>
              </a:rPr>
              <a:t>Cómo</a:t>
            </a:r>
            <a:r>
              <a:rPr lang="en-US" altLang="en-US" sz="2400" dirty="0">
                <a:solidFill>
                  <a:schemeClr val="bg1">
                    <a:lumMod val="75000"/>
                  </a:schemeClr>
                </a:solidFill>
              </a:rPr>
              <a:t>?</a:t>
            </a:r>
            <a:br>
              <a:rPr lang="en-U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endParaRPr lang="es-ES" altLang="en-US" b="1"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ítulo 1">
            <a:extLst>
              <a:ext uri="{FF2B5EF4-FFF2-40B4-BE49-F238E27FC236}">
                <a16:creationId xmlns:a16="http://schemas.microsoft.com/office/drawing/2014/main" id="{AC61C731-0795-A1C5-7687-9671021E201F}"/>
              </a:ext>
            </a:extLst>
          </p:cNvPr>
          <p:cNvSpPr txBox="1">
            <a:spLocks noChangeArrowheads="1"/>
          </p:cNvSpPr>
          <p:nvPr/>
        </p:nvSpPr>
        <p:spPr bwMode="auto">
          <a:xfrm>
            <a:off x="1274763" y="2065338"/>
            <a:ext cx="998855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0958" rIns="121917" bIns="60958"/>
          <a:lstStyle>
            <a:lvl1pPr marL="457200" indent="-457200">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nSpc>
                <a:spcPct val="160000"/>
              </a:lnSpc>
              <a:spcBef>
                <a:spcPct val="0"/>
              </a:spcBef>
              <a:buFont typeface="Calibri Light" panose="020F0302020204030204" pitchFamily="34" charset="0"/>
              <a:buAutoNum type="arabicPeriod"/>
            </a:pPr>
            <a:r>
              <a:rPr lang="es-ES" altLang="en-US" sz="2400">
                <a:solidFill>
                  <a:schemeClr val="tx1"/>
                </a:solidFill>
                <a:latin typeface="NexusSansPro"/>
              </a:rPr>
              <a:t>Cuando</a:t>
            </a:r>
            <a:r>
              <a:rPr lang="es-ES" altLang="en-US" sz="2400" i="1">
                <a:solidFill>
                  <a:schemeClr val="tx1"/>
                </a:solidFill>
                <a:latin typeface="NexusSansPro"/>
              </a:rPr>
              <a:t> </a:t>
            </a:r>
            <a:r>
              <a:rPr lang="es-ES" altLang="en-US" sz="2400">
                <a:solidFill>
                  <a:schemeClr val="tx1"/>
                </a:solidFill>
                <a:latin typeface="NexusSansPro"/>
              </a:rPr>
              <a:t>hay </a:t>
            </a:r>
            <a:r>
              <a:rPr lang="es-ES" altLang="en-US" sz="2400" b="1">
                <a:solidFill>
                  <a:schemeClr val="tx1"/>
                </a:solidFill>
                <a:latin typeface="NexusSansPro"/>
              </a:rPr>
              <a:t>polimedicación</a:t>
            </a:r>
            <a:r>
              <a:rPr lang="es-ES" altLang="en-US" sz="2400">
                <a:solidFill>
                  <a:schemeClr val="tx1"/>
                </a:solidFill>
                <a:latin typeface="NexusSansPro"/>
              </a:rPr>
              <a:t>.</a:t>
            </a:r>
          </a:p>
          <a:p>
            <a:pPr>
              <a:lnSpc>
                <a:spcPct val="160000"/>
              </a:lnSpc>
              <a:spcBef>
                <a:spcPct val="0"/>
              </a:spcBef>
              <a:buFont typeface="Calibri Light" panose="020F0302020204030204" pitchFamily="34" charset="0"/>
              <a:buAutoNum type="arabicPeriod"/>
            </a:pPr>
            <a:r>
              <a:rPr lang="es-ES" altLang="en-US" sz="2400">
                <a:solidFill>
                  <a:schemeClr val="tx1"/>
                </a:solidFill>
                <a:latin typeface="NexusSansPro"/>
              </a:rPr>
              <a:t>Cuando</a:t>
            </a:r>
            <a:r>
              <a:rPr lang="es-ES" altLang="en-US" sz="2400" i="1">
                <a:solidFill>
                  <a:schemeClr val="tx1"/>
                </a:solidFill>
                <a:latin typeface="NexusSansPro"/>
              </a:rPr>
              <a:t> </a:t>
            </a:r>
            <a:r>
              <a:rPr lang="es-ES" altLang="en-US" sz="2400">
                <a:solidFill>
                  <a:schemeClr val="tx1"/>
                </a:solidFill>
                <a:latin typeface="NexusSansPro"/>
              </a:rPr>
              <a:t>hay riesgo de </a:t>
            </a:r>
            <a:r>
              <a:rPr lang="es-ES" altLang="en-US" sz="2400" b="1">
                <a:solidFill>
                  <a:schemeClr val="tx1"/>
                </a:solidFill>
                <a:latin typeface="NexusSansPro"/>
              </a:rPr>
              <a:t>hipoglucemia.</a:t>
            </a:r>
            <a:endParaRPr lang="es-ES" altLang="en-US" sz="2400">
              <a:solidFill>
                <a:schemeClr val="tx1"/>
              </a:solidFill>
              <a:latin typeface="NexusSansPro"/>
            </a:endParaRPr>
          </a:p>
          <a:p>
            <a:pPr>
              <a:lnSpc>
                <a:spcPct val="160000"/>
              </a:lnSpc>
              <a:spcBef>
                <a:spcPct val="0"/>
              </a:spcBef>
              <a:buFont typeface="Calibri Light" panose="020F0302020204030204" pitchFamily="34" charset="0"/>
              <a:buAutoNum type="arabicPeriod"/>
            </a:pPr>
            <a:r>
              <a:rPr lang="es-ES" altLang="en-US" sz="2400">
                <a:solidFill>
                  <a:schemeClr val="tx1"/>
                </a:solidFill>
                <a:latin typeface="NexusSansPro"/>
              </a:rPr>
              <a:t>Cuando hay riesgo de </a:t>
            </a:r>
            <a:r>
              <a:rPr lang="es-ES" altLang="en-US" sz="2400" b="1">
                <a:solidFill>
                  <a:schemeClr val="tx1"/>
                </a:solidFill>
                <a:latin typeface="NexusSansPro"/>
              </a:rPr>
              <a:t>hiperglucemia sintomática</a:t>
            </a:r>
            <a:r>
              <a:rPr lang="es-ES" altLang="en-US" sz="2400">
                <a:solidFill>
                  <a:schemeClr val="tx1"/>
                </a:solidFill>
                <a:latin typeface="NexusSansPro"/>
              </a:rPr>
              <a:t>.</a:t>
            </a:r>
          </a:p>
          <a:p>
            <a:pPr>
              <a:lnSpc>
                <a:spcPct val="160000"/>
              </a:lnSpc>
              <a:spcBef>
                <a:spcPct val="0"/>
              </a:spcBef>
              <a:buFont typeface="Calibri Light" panose="020F0302020204030204" pitchFamily="34" charset="0"/>
              <a:buAutoNum type="arabicPeriod"/>
            </a:pPr>
            <a:r>
              <a:rPr lang="es-ES" altLang="en-US" sz="2400">
                <a:solidFill>
                  <a:schemeClr val="tx1"/>
                </a:solidFill>
                <a:latin typeface="NexusSansPro"/>
              </a:rPr>
              <a:t>Cuando</a:t>
            </a:r>
            <a:r>
              <a:rPr lang="es-ES" altLang="en-US" sz="2400" i="1">
                <a:solidFill>
                  <a:schemeClr val="tx1"/>
                </a:solidFill>
                <a:latin typeface="NexusSansPro"/>
              </a:rPr>
              <a:t> </a:t>
            </a:r>
            <a:r>
              <a:rPr lang="es-ES" altLang="en-US" sz="2400">
                <a:solidFill>
                  <a:schemeClr val="tx1"/>
                </a:solidFill>
                <a:latin typeface="NexusSansPro"/>
              </a:rPr>
              <a:t>se </a:t>
            </a:r>
            <a:r>
              <a:rPr lang="es-ES" altLang="en-US" sz="2400" b="1">
                <a:solidFill>
                  <a:schemeClr val="tx1"/>
                </a:solidFill>
                <a:latin typeface="NexusSansPro"/>
              </a:rPr>
              <a:t>detecta</a:t>
            </a:r>
            <a:r>
              <a:rPr lang="es-ES" altLang="en-US" sz="2400">
                <a:solidFill>
                  <a:schemeClr val="tx1"/>
                </a:solidFill>
                <a:latin typeface="NexusSansPro"/>
              </a:rPr>
              <a:t> la “</a:t>
            </a:r>
            <a:r>
              <a:rPr lang="es-ES" altLang="en-US" sz="2400" b="1">
                <a:solidFill>
                  <a:schemeClr val="tx1"/>
                </a:solidFill>
                <a:latin typeface="NexusSansPro"/>
              </a:rPr>
              <a:t>fragilización</a:t>
            </a:r>
            <a:r>
              <a:rPr lang="es-ES" altLang="en-US" sz="2400">
                <a:solidFill>
                  <a:schemeClr val="tx1"/>
                </a:solidFill>
                <a:latin typeface="NexusSansPro"/>
              </a:rPr>
              <a:t>” del paciente.</a:t>
            </a:r>
          </a:p>
          <a:p>
            <a:pPr>
              <a:lnSpc>
                <a:spcPct val="160000"/>
              </a:lnSpc>
              <a:spcBef>
                <a:spcPct val="0"/>
              </a:spcBef>
              <a:buFont typeface="Calibri Light" panose="020F0302020204030204" pitchFamily="34" charset="0"/>
              <a:buAutoNum type="arabicPeriod"/>
            </a:pPr>
            <a:r>
              <a:rPr lang="es-ES" altLang="en-US" sz="2400" b="1">
                <a:solidFill>
                  <a:schemeClr val="tx1"/>
                </a:solidFill>
                <a:latin typeface="NexusSansPro"/>
              </a:rPr>
              <a:t>Todas las anteriores.</a:t>
            </a:r>
            <a:endParaRPr lang="es-ES" altLang="en-US" sz="2800" b="1">
              <a:solidFill>
                <a:schemeClr val="tx1"/>
              </a:solidFill>
            </a:endParaRPr>
          </a:p>
        </p:txBody>
      </p:sp>
      <p:sp>
        <p:nvSpPr>
          <p:cNvPr id="5" name="CuadroTexto 2">
            <a:extLst>
              <a:ext uri="{FF2B5EF4-FFF2-40B4-BE49-F238E27FC236}">
                <a16:creationId xmlns:a16="http://schemas.microsoft.com/office/drawing/2014/main" id="{0757DF2F-0470-995A-852B-7969AA4BA3BD}"/>
              </a:ext>
            </a:extLst>
          </p:cNvPr>
          <p:cNvSpPr txBox="1"/>
          <p:nvPr/>
        </p:nvSpPr>
        <p:spPr>
          <a:xfrm>
            <a:off x="365125" y="6164263"/>
            <a:ext cx="10898188" cy="693737"/>
          </a:xfrm>
          <a:prstGeom prst="rect">
            <a:avLst/>
          </a:prstGeom>
          <a:noFill/>
        </p:spPr>
        <p:txBody>
          <a:bodyPr lIns="121917" tIns="60958" rIns="121917" bIns="60958">
            <a:spAutoFit/>
          </a:bodyPr>
          <a:lstStyle/>
          <a:p>
            <a:pPr eaLnBrk="1" fontAlgn="auto" hangingPunct="1">
              <a:spcBef>
                <a:spcPts val="0"/>
              </a:spcBef>
              <a:spcAft>
                <a:spcPts val="0"/>
              </a:spcAft>
              <a:defRPr/>
            </a:pPr>
            <a:r>
              <a:rPr lang="es-ES" sz="1100" dirty="0">
                <a:solidFill>
                  <a:schemeClr val="tx1">
                    <a:lumMod val="50000"/>
                    <a:lumOff val="50000"/>
                  </a:schemeClr>
                </a:solidFill>
                <a:latin typeface="DejaVuSerifCondensed"/>
                <a:cs typeface="+mn-cs"/>
              </a:rPr>
              <a:t>ADA Professional </a:t>
            </a:r>
            <a:r>
              <a:rPr lang="es-ES" sz="1100" dirty="0" err="1">
                <a:solidFill>
                  <a:schemeClr val="tx1">
                    <a:lumMod val="50000"/>
                    <a:lumOff val="50000"/>
                  </a:schemeClr>
                </a:solidFill>
                <a:latin typeface="DejaVuSerifCondensed"/>
                <a:cs typeface="+mn-cs"/>
              </a:rPr>
              <a:t>Practice</a:t>
            </a:r>
            <a:r>
              <a:rPr lang="es-ES" sz="1100" dirty="0">
                <a:solidFill>
                  <a:schemeClr val="tx1">
                    <a:lumMod val="50000"/>
                    <a:lumOff val="50000"/>
                  </a:schemeClr>
                </a:solidFill>
                <a:latin typeface="DejaVuSerifCondensed"/>
                <a:cs typeface="+mn-cs"/>
              </a:rPr>
              <a:t> Committee.13. </a:t>
            </a:r>
            <a:r>
              <a:rPr lang="es-ES" sz="1100" dirty="0" err="1">
                <a:solidFill>
                  <a:schemeClr val="tx1">
                    <a:lumMod val="50000"/>
                    <a:lumOff val="50000"/>
                  </a:schemeClr>
                </a:solidFill>
                <a:latin typeface="DejaVuSerifCondensed"/>
                <a:cs typeface="+mn-cs"/>
              </a:rPr>
              <a:t>Older</a:t>
            </a:r>
            <a:r>
              <a:rPr lang="es-ES" sz="1100" dirty="0">
                <a:solidFill>
                  <a:schemeClr val="tx1">
                    <a:lumMod val="50000"/>
                    <a:lumOff val="50000"/>
                  </a:schemeClr>
                </a:solidFill>
                <a:latin typeface="DejaVuSerifCondensed"/>
                <a:cs typeface="+mn-cs"/>
              </a:rPr>
              <a:t> </a:t>
            </a:r>
            <a:r>
              <a:rPr lang="es-ES" sz="1100" dirty="0" err="1">
                <a:solidFill>
                  <a:schemeClr val="tx1">
                    <a:lumMod val="50000"/>
                    <a:lumOff val="50000"/>
                  </a:schemeClr>
                </a:solidFill>
                <a:latin typeface="DejaVuSerifCondensed"/>
                <a:cs typeface="+mn-cs"/>
              </a:rPr>
              <a:t>Adults</a:t>
            </a:r>
            <a:r>
              <a:rPr lang="es-ES" sz="1100" dirty="0">
                <a:solidFill>
                  <a:schemeClr val="tx1">
                    <a:lumMod val="50000"/>
                    <a:lumOff val="50000"/>
                  </a:schemeClr>
                </a:solidFill>
                <a:latin typeface="DejaVuSerifCondensed"/>
                <a:cs typeface="+mn-cs"/>
              </a:rPr>
              <a:t>: </a:t>
            </a:r>
            <a:r>
              <a:rPr lang="es-ES" sz="1100" dirty="0" err="1">
                <a:solidFill>
                  <a:schemeClr val="tx1">
                    <a:lumMod val="50000"/>
                    <a:lumOff val="50000"/>
                  </a:schemeClr>
                </a:solidFill>
                <a:latin typeface="DejaVuSerifCondensed"/>
                <a:cs typeface="+mn-cs"/>
              </a:rPr>
              <a:t>Standards</a:t>
            </a:r>
            <a:r>
              <a:rPr lang="es-ES" sz="1100" dirty="0">
                <a:solidFill>
                  <a:schemeClr val="tx1">
                    <a:lumMod val="50000"/>
                    <a:lumOff val="50000"/>
                  </a:schemeClr>
                </a:solidFill>
                <a:latin typeface="DejaVuSerifCondensed"/>
                <a:cs typeface="+mn-cs"/>
              </a:rPr>
              <a:t> </a:t>
            </a:r>
            <a:r>
              <a:rPr lang="es-ES" sz="1100" dirty="0" err="1">
                <a:solidFill>
                  <a:schemeClr val="tx1">
                    <a:lumMod val="50000"/>
                    <a:lumOff val="50000"/>
                  </a:schemeClr>
                </a:solidFill>
                <a:latin typeface="DejaVuSerifCondensed"/>
                <a:cs typeface="+mn-cs"/>
              </a:rPr>
              <a:t>of</a:t>
            </a:r>
            <a:r>
              <a:rPr lang="es-ES" sz="1100" dirty="0">
                <a:solidFill>
                  <a:schemeClr val="tx1">
                    <a:lumMod val="50000"/>
                    <a:lumOff val="50000"/>
                  </a:schemeClr>
                </a:solidFill>
                <a:latin typeface="DejaVuSerifCondensed"/>
                <a:cs typeface="+mn-cs"/>
              </a:rPr>
              <a:t> Medical Care in Diabetes. Diabetes Care. 2022. García </a:t>
            </a:r>
            <a:r>
              <a:rPr lang="es-ES" sz="1100" dirty="0" err="1">
                <a:solidFill>
                  <a:schemeClr val="tx1">
                    <a:lumMod val="50000"/>
                    <a:lumOff val="50000"/>
                  </a:schemeClr>
                </a:solidFill>
                <a:latin typeface="DejaVuSerifCondensed"/>
                <a:cs typeface="+mn-cs"/>
              </a:rPr>
              <a:t>Soidán</a:t>
            </a:r>
            <a:r>
              <a:rPr lang="es-ES" sz="1100" dirty="0">
                <a:solidFill>
                  <a:schemeClr val="tx1">
                    <a:lumMod val="50000"/>
                    <a:lumOff val="50000"/>
                  </a:schemeClr>
                </a:solidFill>
                <a:latin typeface="DejaVuSerifCondensed"/>
                <a:cs typeface="+mn-cs"/>
              </a:rPr>
              <a:t> FJ, et al. Guía de diabetes tipo 2 para clínicos: Recomendaciones de la redGDPS. Fundación redGDPS. 2017. </a:t>
            </a:r>
          </a:p>
          <a:p>
            <a:pPr marL="304792" indent="-304792" eaLnBrk="1" fontAlgn="auto" hangingPunct="1">
              <a:spcBef>
                <a:spcPts val="0"/>
              </a:spcBef>
              <a:spcAft>
                <a:spcPts val="0"/>
              </a:spcAft>
              <a:buFontTx/>
              <a:buAutoNum type="arabicPeriod"/>
              <a:defRPr/>
            </a:pPr>
            <a:endParaRPr lang="es-ES" sz="1500" dirty="0">
              <a:latin typeface="+mn-lt"/>
              <a:cs typeface="+mn-cs"/>
            </a:endParaRPr>
          </a:p>
        </p:txBody>
      </p:sp>
      <p:sp>
        <p:nvSpPr>
          <p:cNvPr id="74756" name="TextBox 2">
            <a:extLst>
              <a:ext uri="{FF2B5EF4-FFF2-40B4-BE49-F238E27FC236}">
                <a16:creationId xmlns:a16="http://schemas.microsoft.com/office/drawing/2014/main" id="{49C853EA-5EF4-8B74-55E6-89A3666A53AE}"/>
              </a:ext>
            </a:extLst>
          </p:cNvPr>
          <p:cNvSpPr txBox="1">
            <a:spLocks noChangeArrowheads="1"/>
          </p:cNvSpPr>
          <p:nvPr/>
        </p:nvSpPr>
        <p:spPr bwMode="auto">
          <a:xfrm>
            <a:off x="541338" y="450850"/>
            <a:ext cx="8589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n-US" altLang="en-US" sz="3000" b="1">
                <a:solidFill>
                  <a:srgbClr val="002754"/>
                </a:solidFill>
              </a:rPr>
              <a:t>¿Cuándo “euprescribir” en el paciente con DM? </a:t>
            </a:r>
            <a:endParaRPr lang="en-US" altLang="en-US" sz="3000">
              <a:solidFill>
                <a:srgbClr val="002754"/>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ítulo 1">
            <a:extLst>
              <a:ext uri="{FF2B5EF4-FFF2-40B4-BE49-F238E27FC236}">
                <a16:creationId xmlns:a16="http://schemas.microsoft.com/office/drawing/2014/main" id="{690F28A9-C883-33AD-65C7-1B5D583954A2}"/>
              </a:ext>
            </a:extLst>
          </p:cNvPr>
          <p:cNvSpPr txBox="1">
            <a:spLocks noChangeArrowheads="1"/>
          </p:cNvSpPr>
          <p:nvPr/>
        </p:nvSpPr>
        <p:spPr bwMode="auto">
          <a:xfrm>
            <a:off x="1274763" y="2065338"/>
            <a:ext cx="998855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0958" rIns="121917" bIns="60958"/>
          <a:lstStyle>
            <a:lvl1pPr marL="342900" indent="-342900">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nSpc>
                <a:spcPct val="160000"/>
              </a:lnSpc>
              <a:spcBef>
                <a:spcPct val="0"/>
              </a:spcBef>
            </a:pPr>
            <a:r>
              <a:rPr lang="es-ES" altLang="en-US" sz="2400">
                <a:solidFill>
                  <a:schemeClr val="tx1"/>
                </a:solidFill>
                <a:latin typeface="NexusSansPro"/>
              </a:rPr>
              <a:t>Cuando</a:t>
            </a:r>
            <a:r>
              <a:rPr lang="es-ES" altLang="en-US" sz="2400" i="1">
                <a:solidFill>
                  <a:schemeClr val="tx1"/>
                </a:solidFill>
                <a:latin typeface="NexusSansPro"/>
              </a:rPr>
              <a:t> </a:t>
            </a:r>
            <a:r>
              <a:rPr lang="es-ES" altLang="en-US" sz="2400">
                <a:solidFill>
                  <a:schemeClr val="tx1"/>
                </a:solidFill>
                <a:latin typeface="NexusSansPro"/>
              </a:rPr>
              <a:t>hay </a:t>
            </a:r>
            <a:r>
              <a:rPr lang="es-ES" altLang="en-US" sz="2400" b="1">
                <a:solidFill>
                  <a:schemeClr val="tx1"/>
                </a:solidFill>
                <a:latin typeface="NexusSansPro"/>
              </a:rPr>
              <a:t>polimedicación</a:t>
            </a:r>
            <a:r>
              <a:rPr lang="es-ES" altLang="en-US" sz="2400">
                <a:solidFill>
                  <a:schemeClr val="tx1"/>
                </a:solidFill>
                <a:latin typeface="NexusSansPro"/>
              </a:rPr>
              <a:t>.</a:t>
            </a:r>
          </a:p>
          <a:p>
            <a:pPr>
              <a:lnSpc>
                <a:spcPct val="160000"/>
              </a:lnSpc>
              <a:spcBef>
                <a:spcPct val="0"/>
              </a:spcBef>
            </a:pPr>
            <a:r>
              <a:rPr lang="es-ES" altLang="en-US" sz="2400">
                <a:solidFill>
                  <a:schemeClr val="tx1"/>
                </a:solidFill>
                <a:latin typeface="NexusSansPro"/>
              </a:rPr>
              <a:t>Cuando</a:t>
            </a:r>
            <a:r>
              <a:rPr lang="es-ES" altLang="en-US" sz="2400" i="1">
                <a:solidFill>
                  <a:schemeClr val="tx1"/>
                </a:solidFill>
                <a:latin typeface="NexusSansPro"/>
              </a:rPr>
              <a:t> </a:t>
            </a:r>
            <a:r>
              <a:rPr lang="es-ES" altLang="en-US" sz="2400">
                <a:solidFill>
                  <a:schemeClr val="tx1"/>
                </a:solidFill>
                <a:latin typeface="NexusSansPro"/>
              </a:rPr>
              <a:t>hay riesgo de </a:t>
            </a:r>
            <a:r>
              <a:rPr lang="es-ES" altLang="en-US" sz="2400" b="1">
                <a:solidFill>
                  <a:schemeClr val="tx1"/>
                </a:solidFill>
                <a:latin typeface="NexusSansPro"/>
              </a:rPr>
              <a:t>hipoglucemia</a:t>
            </a:r>
            <a:r>
              <a:rPr lang="es-ES" altLang="en-US" sz="2400">
                <a:solidFill>
                  <a:schemeClr val="tx1"/>
                </a:solidFill>
                <a:latin typeface="NexusSansPro"/>
              </a:rPr>
              <a:t> </a:t>
            </a:r>
            <a:r>
              <a:rPr lang="es-ES" altLang="en-US" sz="1800">
                <a:solidFill>
                  <a:schemeClr val="tx1"/>
                </a:solidFill>
                <a:latin typeface="NexusSansPro"/>
              </a:rPr>
              <a:t>(algunas sulfonilureas, premezclas de insulina, múltiples dosis de insulina)</a:t>
            </a:r>
            <a:r>
              <a:rPr lang="es-ES" altLang="en-US" sz="2400">
                <a:solidFill>
                  <a:schemeClr val="tx1"/>
                </a:solidFill>
                <a:latin typeface="NexusSansPro"/>
              </a:rPr>
              <a:t>.</a:t>
            </a:r>
          </a:p>
          <a:p>
            <a:pPr>
              <a:lnSpc>
                <a:spcPct val="160000"/>
              </a:lnSpc>
              <a:spcBef>
                <a:spcPct val="0"/>
              </a:spcBef>
            </a:pPr>
            <a:r>
              <a:rPr lang="es-ES" altLang="en-US" sz="2400">
                <a:solidFill>
                  <a:schemeClr val="tx1"/>
                </a:solidFill>
                <a:latin typeface="NexusSansPro"/>
              </a:rPr>
              <a:t>Cuando hay riesgo de </a:t>
            </a:r>
            <a:r>
              <a:rPr lang="es-ES" altLang="en-US" sz="2400" b="1">
                <a:solidFill>
                  <a:schemeClr val="tx1"/>
                </a:solidFill>
                <a:latin typeface="NexusSansPro"/>
              </a:rPr>
              <a:t>hiperglucemia sintomática</a:t>
            </a:r>
            <a:r>
              <a:rPr lang="es-ES" altLang="en-US" sz="2400">
                <a:solidFill>
                  <a:schemeClr val="tx1"/>
                </a:solidFill>
                <a:latin typeface="NexusSansPro"/>
              </a:rPr>
              <a:t>.</a:t>
            </a:r>
          </a:p>
          <a:p>
            <a:pPr>
              <a:lnSpc>
                <a:spcPct val="160000"/>
              </a:lnSpc>
              <a:spcBef>
                <a:spcPct val="0"/>
              </a:spcBef>
            </a:pPr>
            <a:r>
              <a:rPr lang="es-ES" altLang="en-US" sz="2400">
                <a:solidFill>
                  <a:schemeClr val="tx1"/>
                </a:solidFill>
                <a:latin typeface="NexusSansPro"/>
              </a:rPr>
              <a:t>Cuando</a:t>
            </a:r>
            <a:r>
              <a:rPr lang="es-ES" altLang="en-US" sz="2400" i="1">
                <a:solidFill>
                  <a:schemeClr val="tx1"/>
                </a:solidFill>
                <a:latin typeface="NexusSansPro"/>
              </a:rPr>
              <a:t> </a:t>
            </a:r>
            <a:r>
              <a:rPr lang="es-ES" altLang="en-US" sz="2400">
                <a:solidFill>
                  <a:schemeClr val="tx1"/>
                </a:solidFill>
                <a:latin typeface="NexusSansPro"/>
              </a:rPr>
              <a:t>se </a:t>
            </a:r>
            <a:r>
              <a:rPr lang="es-ES" altLang="en-US" sz="2400" b="1">
                <a:solidFill>
                  <a:schemeClr val="tx1"/>
                </a:solidFill>
                <a:latin typeface="NexusSansPro"/>
              </a:rPr>
              <a:t>detecta</a:t>
            </a:r>
            <a:r>
              <a:rPr lang="es-ES" altLang="en-US" sz="2400">
                <a:solidFill>
                  <a:schemeClr val="tx1"/>
                </a:solidFill>
                <a:latin typeface="NexusSansPro"/>
              </a:rPr>
              <a:t> la “</a:t>
            </a:r>
            <a:r>
              <a:rPr lang="es-ES" altLang="en-US" sz="2400" b="1" u="sng">
                <a:solidFill>
                  <a:schemeClr val="tx1"/>
                </a:solidFill>
                <a:latin typeface="NexusSansPro"/>
              </a:rPr>
              <a:t>fragilización</a:t>
            </a:r>
            <a:r>
              <a:rPr lang="es-ES" altLang="en-US" sz="2400">
                <a:solidFill>
                  <a:schemeClr val="tx1"/>
                </a:solidFill>
                <a:latin typeface="NexusSansPro"/>
              </a:rPr>
              <a:t>” del paciente.</a:t>
            </a:r>
            <a:endParaRPr lang="es-ES" altLang="en-US" sz="2800" b="1">
              <a:solidFill>
                <a:schemeClr val="tx1"/>
              </a:solidFill>
            </a:endParaRPr>
          </a:p>
        </p:txBody>
      </p:sp>
      <p:sp>
        <p:nvSpPr>
          <p:cNvPr id="5" name="CuadroTexto 2">
            <a:extLst>
              <a:ext uri="{FF2B5EF4-FFF2-40B4-BE49-F238E27FC236}">
                <a16:creationId xmlns:a16="http://schemas.microsoft.com/office/drawing/2014/main" id="{BE693F62-25D2-B72B-C0F5-F6A13FD6EF10}"/>
              </a:ext>
            </a:extLst>
          </p:cNvPr>
          <p:cNvSpPr txBox="1"/>
          <p:nvPr/>
        </p:nvSpPr>
        <p:spPr>
          <a:xfrm>
            <a:off x="365125" y="6164263"/>
            <a:ext cx="10898188" cy="693737"/>
          </a:xfrm>
          <a:prstGeom prst="rect">
            <a:avLst/>
          </a:prstGeom>
          <a:noFill/>
        </p:spPr>
        <p:txBody>
          <a:bodyPr lIns="121917" tIns="60958" rIns="121917" bIns="60958">
            <a:spAutoFit/>
          </a:bodyPr>
          <a:lstStyle/>
          <a:p>
            <a:pPr eaLnBrk="1" fontAlgn="auto" hangingPunct="1">
              <a:spcBef>
                <a:spcPts val="0"/>
              </a:spcBef>
              <a:spcAft>
                <a:spcPts val="0"/>
              </a:spcAft>
              <a:defRPr/>
            </a:pPr>
            <a:r>
              <a:rPr lang="es-ES" sz="1100" dirty="0">
                <a:solidFill>
                  <a:schemeClr val="tx1">
                    <a:lumMod val="50000"/>
                    <a:lumOff val="50000"/>
                  </a:schemeClr>
                </a:solidFill>
                <a:latin typeface="DejaVuSerifCondensed"/>
                <a:cs typeface="+mn-cs"/>
              </a:rPr>
              <a:t>ADA Professional </a:t>
            </a:r>
            <a:r>
              <a:rPr lang="es-ES" sz="1100" dirty="0" err="1">
                <a:solidFill>
                  <a:schemeClr val="tx1">
                    <a:lumMod val="50000"/>
                    <a:lumOff val="50000"/>
                  </a:schemeClr>
                </a:solidFill>
                <a:latin typeface="DejaVuSerifCondensed"/>
                <a:cs typeface="+mn-cs"/>
              </a:rPr>
              <a:t>Practice</a:t>
            </a:r>
            <a:r>
              <a:rPr lang="es-ES" sz="1100" dirty="0">
                <a:solidFill>
                  <a:schemeClr val="tx1">
                    <a:lumMod val="50000"/>
                    <a:lumOff val="50000"/>
                  </a:schemeClr>
                </a:solidFill>
                <a:latin typeface="DejaVuSerifCondensed"/>
                <a:cs typeface="+mn-cs"/>
              </a:rPr>
              <a:t> Committee.13. </a:t>
            </a:r>
            <a:r>
              <a:rPr lang="es-ES" sz="1100" dirty="0" err="1">
                <a:solidFill>
                  <a:schemeClr val="tx1">
                    <a:lumMod val="50000"/>
                    <a:lumOff val="50000"/>
                  </a:schemeClr>
                </a:solidFill>
                <a:latin typeface="DejaVuSerifCondensed"/>
                <a:cs typeface="+mn-cs"/>
              </a:rPr>
              <a:t>Older</a:t>
            </a:r>
            <a:r>
              <a:rPr lang="es-ES" sz="1100" dirty="0">
                <a:solidFill>
                  <a:schemeClr val="tx1">
                    <a:lumMod val="50000"/>
                    <a:lumOff val="50000"/>
                  </a:schemeClr>
                </a:solidFill>
                <a:latin typeface="DejaVuSerifCondensed"/>
                <a:cs typeface="+mn-cs"/>
              </a:rPr>
              <a:t> </a:t>
            </a:r>
            <a:r>
              <a:rPr lang="es-ES" sz="1100" dirty="0" err="1">
                <a:solidFill>
                  <a:schemeClr val="tx1">
                    <a:lumMod val="50000"/>
                    <a:lumOff val="50000"/>
                  </a:schemeClr>
                </a:solidFill>
                <a:latin typeface="DejaVuSerifCondensed"/>
                <a:cs typeface="+mn-cs"/>
              </a:rPr>
              <a:t>Adults</a:t>
            </a:r>
            <a:r>
              <a:rPr lang="es-ES" sz="1100" dirty="0">
                <a:solidFill>
                  <a:schemeClr val="tx1">
                    <a:lumMod val="50000"/>
                    <a:lumOff val="50000"/>
                  </a:schemeClr>
                </a:solidFill>
                <a:latin typeface="DejaVuSerifCondensed"/>
                <a:cs typeface="+mn-cs"/>
              </a:rPr>
              <a:t>: </a:t>
            </a:r>
            <a:r>
              <a:rPr lang="es-ES" sz="1100" dirty="0" err="1">
                <a:solidFill>
                  <a:schemeClr val="tx1">
                    <a:lumMod val="50000"/>
                    <a:lumOff val="50000"/>
                  </a:schemeClr>
                </a:solidFill>
                <a:latin typeface="DejaVuSerifCondensed"/>
                <a:cs typeface="+mn-cs"/>
              </a:rPr>
              <a:t>Standards</a:t>
            </a:r>
            <a:r>
              <a:rPr lang="es-ES" sz="1100" dirty="0">
                <a:solidFill>
                  <a:schemeClr val="tx1">
                    <a:lumMod val="50000"/>
                    <a:lumOff val="50000"/>
                  </a:schemeClr>
                </a:solidFill>
                <a:latin typeface="DejaVuSerifCondensed"/>
                <a:cs typeface="+mn-cs"/>
              </a:rPr>
              <a:t> </a:t>
            </a:r>
            <a:r>
              <a:rPr lang="es-ES" sz="1100" dirty="0" err="1">
                <a:solidFill>
                  <a:schemeClr val="tx1">
                    <a:lumMod val="50000"/>
                    <a:lumOff val="50000"/>
                  </a:schemeClr>
                </a:solidFill>
                <a:latin typeface="DejaVuSerifCondensed"/>
                <a:cs typeface="+mn-cs"/>
              </a:rPr>
              <a:t>of</a:t>
            </a:r>
            <a:r>
              <a:rPr lang="es-ES" sz="1100" dirty="0">
                <a:solidFill>
                  <a:schemeClr val="tx1">
                    <a:lumMod val="50000"/>
                    <a:lumOff val="50000"/>
                  </a:schemeClr>
                </a:solidFill>
                <a:latin typeface="DejaVuSerifCondensed"/>
                <a:cs typeface="+mn-cs"/>
              </a:rPr>
              <a:t> Medical Care in Diabetes. Diabetes Care. 2022. García </a:t>
            </a:r>
            <a:r>
              <a:rPr lang="es-ES" sz="1100" dirty="0" err="1">
                <a:solidFill>
                  <a:schemeClr val="tx1">
                    <a:lumMod val="50000"/>
                    <a:lumOff val="50000"/>
                  </a:schemeClr>
                </a:solidFill>
                <a:latin typeface="DejaVuSerifCondensed"/>
                <a:cs typeface="+mn-cs"/>
              </a:rPr>
              <a:t>Soidán</a:t>
            </a:r>
            <a:r>
              <a:rPr lang="es-ES" sz="1100" dirty="0">
                <a:solidFill>
                  <a:schemeClr val="tx1">
                    <a:lumMod val="50000"/>
                    <a:lumOff val="50000"/>
                  </a:schemeClr>
                </a:solidFill>
                <a:latin typeface="DejaVuSerifCondensed"/>
                <a:cs typeface="+mn-cs"/>
              </a:rPr>
              <a:t> FJ, et al. Guía de diabetes tipo 2 para clínicos: Recomendaciones de la redGDPS. Fundación redGDPS. 2017. </a:t>
            </a:r>
          </a:p>
          <a:p>
            <a:pPr marL="304792" indent="-304792" eaLnBrk="1" fontAlgn="auto" hangingPunct="1">
              <a:spcBef>
                <a:spcPts val="0"/>
              </a:spcBef>
              <a:spcAft>
                <a:spcPts val="0"/>
              </a:spcAft>
              <a:buFontTx/>
              <a:buAutoNum type="arabicPeriod"/>
              <a:defRPr/>
            </a:pPr>
            <a:endParaRPr lang="es-ES" sz="1500" dirty="0">
              <a:latin typeface="+mn-lt"/>
              <a:cs typeface="+mn-cs"/>
            </a:endParaRPr>
          </a:p>
        </p:txBody>
      </p:sp>
      <p:sp>
        <p:nvSpPr>
          <p:cNvPr id="75780" name="TextBox 2">
            <a:extLst>
              <a:ext uri="{FF2B5EF4-FFF2-40B4-BE49-F238E27FC236}">
                <a16:creationId xmlns:a16="http://schemas.microsoft.com/office/drawing/2014/main" id="{5E016C34-C199-683E-35BB-AFC382F22422}"/>
              </a:ext>
            </a:extLst>
          </p:cNvPr>
          <p:cNvSpPr txBox="1">
            <a:spLocks noChangeArrowheads="1"/>
          </p:cNvSpPr>
          <p:nvPr/>
        </p:nvSpPr>
        <p:spPr bwMode="auto">
          <a:xfrm>
            <a:off x="541338" y="450850"/>
            <a:ext cx="8589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3000" b="1">
                <a:solidFill>
                  <a:srgbClr val="002754"/>
                </a:solidFill>
              </a:rPr>
              <a:t>PREGUNTA 4. </a:t>
            </a:r>
            <a:r>
              <a:rPr lang="en-US" altLang="en-US" sz="3000" b="1">
                <a:solidFill>
                  <a:srgbClr val="002754"/>
                </a:solidFill>
              </a:rPr>
              <a:t>When? ¿Cuándo “euprescribir” en el paciente con DM? </a:t>
            </a:r>
            <a:endParaRPr lang="en-US" altLang="en-US" sz="3000">
              <a:solidFill>
                <a:srgbClr val="002754"/>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a:extLst>
              <a:ext uri="{FF2B5EF4-FFF2-40B4-BE49-F238E27FC236}">
                <a16:creationId xmlns:a16="http://schemas.microsoft.com/office/drawing/2014/main" id="{5224E6A6-D2A3-2C6E-DCCF-360914AFBF14}"/>
              </a:ext>
            </a:extLst>
          </p:cNvPr>
          <p:cNvSpPr txBox="1"/>
          <p:nvPr/>
        </p:nvSpPr>
        <p:spPr>
          <a:xfrm>
            <a:off x="814388" y="1389063"/>
            <a:ext cx="10801350" cy="4586287"/>
          </a:xfrm>
          <a:prstGeom prst="rect">
            <a:avLst/>
          </a:prstGeom>
          <a:noFill/>
        </p:spPr>
        <p:txBody>
          <a:bodyPr lIns="121917" tIns="60958" rIns="121917" bIns="60958">
            <a:spAutoFit/>
          </a:bodyPr>
          <a:lstStyle/>
          <a:p>
            <a:pPr eaLnBrk="1" fontAlgn="auto" hangingPunct="1">
              <a:spcBef>
                <a:spcPts val="0"/>
              </a:spcBef>
              <a:spcAft>
                <a:spcPts val="0"/>
              </a:spcAft>
              <a:defRPr/>
            </a:pPr>
            <a:r>
              <a:rPr lang="es-ES" sz="2200" dirty="0">
                <a:latin typeface="+mn-lt"/>
                <a:cs typeface="+mn-cs"/>
              </a:rPr>
              <a:t>Se recomienda la detección oportunista de Fragilidad en gente de </a:t>
            </a:r>
            <a:r>
              <a:rPr lang="es-ES" sz="2200" b="1" dirty="0">
                <a:latin typeface="+mn-lt"/>
                <a:cs typeface="+mn-cs"/>
              </a:rPr>
              <a:t>≥65 años</a:t>
            </a:r>
            <a:r>
              <a:rPr lang="es-ES" sz="2200" dirty="0">
                <a:latin typeface="+mn-lt"/>
                <a:cs typeface="+mn-cs"/>
              </a:rPr>
              <a:t>* </a:t>
            </a:r>
          </a:p>
          <a:p>
            <a:pPr eaLnBrk="1" fontAlgn="auto" hangingPunct="1">
              <a:spcBef>
                <a:spcPts val="0"/>
              </a:spcBef>
              <a:spcAft>
                <a:spcPts val="0"/>
              </a:spcAft>
              <a:defRPr/>
            </a:pPr>
            <a:r>
              <a:rPr lang="es-ES" sz="2200" dirty="0">
                <a:latin typeface="+mn-lt"/>
                <a:cs typeface="+mn-cs"/>
              </a:rPr>
              <a:t>que </a:t>
            </a:r>
            <a:r>
              <a:rPr lang="es-ES" sz="2200" b="1" dirty="0">
                <a:latin typeface="+mn-lt"/>
                <a:cs typeface="+mn-cs"/>
              </a:rPr>
              <a:t>se visita en el CAP por otro motivo</a:t>
            </a:r>
            <a:r>
              <a:rPr lang="es-ES" sz="2200" dirty="0">
                <a:latin typeface="+mn-lt"/>
                <a:cs typeface="+mn-cs"/>
              </a:rPr>
              <a:t> y que consulten y/o presenten </a:t>
            </a:r>
            <a:r>
              <a:rPr lang="es-ES" sz="2200" b="1" dirty="0">
                <a:latin typeface="+mn-lt"/>
                <a:cs typeface="+mn-cs"/>
              </a:rPr>
              <a:t>problemas de salud </a:t>
            </a:r>
          </a:p>
          <a:p>
            <a:pPr eaLnBrk="1" fontAlgn="auto" hangingPunct="1">
              <a:spcBef>
                <a:spcPts val="0"/>
              </a:spcBef>
              <a:spcAft>
                <a:spcPts val="0"/>
              </a:spcAft>
              <a:defRPr/>
            </a:pPr>
            <a:r>
              <a:rPr lang="es-ES" sz="2200" dirty="0">
                <a:latin typeface="+mn-lt"/>
                <a:cs typeface="+mn-cs"/>
              </a:rPr>
              <a:t>que nos hagan pensar en la posible existencia de una </a:t>
            </a:r>
            <a:r>
              <a:rPr lang="es-ES" sz="2200" b="1" dirty="0">
                <a:latin typeface="+mn-lt"/>
                <a:cs typeface="+mn-cs"/>
              </a:rPr>
              <a:t>situación de fragilidad</a:t>
            </a:r>
            <a:r>
              <a:rPr lang="es-ES" sz="2200" dirty="0">
                <a:latin typeface="+mn-lt"/>
                <a:cs typeface="+mn-cs"/>
              </a:rPr>
              <a:t>, como:</a:t>
            </a:r>
          </a:p>
          <a:p>
            <a:pPr eaLnBrk="1" fontAlgn="auto" hangingPunct="1">
              <a:spcBef>
                <a:spcPts val="0"/>
              </a:spcBef>
              <a:spcAft>
                <a:spcPts val="0"/>
              </a:spcAft>
              <a:defRPr/>
            </a:pPr>
            <a:endParaRPr lang="es-ES" sz="2400" dirty="0">
              <a:latin typeface="+mn-lt"/>
              <a:cs typeface="+mn-cs"/>
            </a:endParaRP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Caídas previas.</a:t>
            </a: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Alteraciones del equilibrio.</a:t>
            </a: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Pérdida de peso no intencionada.</a:t>
            </a: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Pérdida de fuerza.</a:t>
            </a: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Pérdida funcional reciente.</a:t>
            </a: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Cansancio o fatiga.</a:t>
            </a: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Queja subjetiva de pérdida de memoria y/o síntomas depresivos.</a:t>
            </a: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Delirium.</a:t>
            </a: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Riesgo social (por ejemplo, vivir solo/a involuntariamente).</a:t>
            </a:r>
          </a:p>
          <a:p>
            <a:pPr marL="380990"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rPr>
              <a:t>Comorbilidad (dos o más enfermedades simultáneas, especialmente aquellas crónicas).</a:t>
            </a:r>
          </a:p>
        </p:txBody>
      </p:sp>
      <p:sp>
        <p:nvSpPr>
          <p:cNvPr id="5" name="Título 1">
            <a:extLst>
              <a:ext uri="{FF2B5EF4-FFF2-40B4-BE49-F238E27FC236}">
                <a16:creationId xmlns:a16="http://schemas.microsoft.com/office/drawing/2014/main" id="{B1A16417-DC09-4564-E42C-306ED85D5BC8}"/>
              </a:ext>
            </a:extLst>
          </p:cNvPr>
          <p:cNvSpPr txBox="1">
            <a:spLocks/>
          </p:cNvSpPr>
          <p:nvPr/>
        </p:nvSpPr>
        <p:spPr bwMode="auto">
          <a:xfrm>
            <a:off x="455613" y="446088"/>
            <a:ext cx="7650162" cy="787400"/>
          </a:xfrm>
          <a:prstGeom prst="rect">
            <a:avLst/>
          </a:prstGeom>
          <a:solidFill>
            <a:schemeClr val="bg1"/>
          </a:solidFill>
          <a:ln w="9525">
            <a:noFill/>
            <a:miter lim="800000"/>
            <a:headEnd/>
            <a:tailEnd/>
          </a:ln>
        </p:spPr>
        <p:txBody>
          <a:bodyPr tIns="60958" rIns="121917" bIns="60958">
            <a:normAutofit fontScale="92500"/>
          </a:bodyPr>
          <a:lstStyle/>
          <a:p>
            <a:pPr>
              <a:lnSpc>
                <a:spcPct val="90000"/>
              </a:lnSpc>
              <a:defRPr/>
            </a:pPr>
            <a:r>
              <a:rPr lang="es-ES" sz="3500" b="1">
                <a:solidFill>
                  <a:srgbClr val="002754"/>
                </a:solidFill>
                <a:latin typeface="Arial" charset="0"/>
                <a:ea typeface="Arial" charset="0"/>
              </a:rPr>
              <a:t>CRIBAJE DE LA FRAGILIDAD: </a:t>
            </a:r>
            <a:r>
              <a:rPr lang="en-US" sz="4300" b="1">
                <a:solidFill>
                  <a:srgbClr val="002754"/>
                </a:solidFill>
                <a:latin typeface="Arial" charset="0"/>
                <a:ea typeface="Arial" charset="0"/>
              </a:rPr>
              <a:t>W</a:t>
            </a:r>
            <a:r>
              <a:rPr lang="en-US" sz="3500" b="1">
                <a:solidFill>
                  <a:srgbClr val="002754"/>
                </a:solidFill>
                <a:latin typeface="Arial" charset="0"/>
                <a:ea typeface="Arial" charset="0"/>
              </a:rPr>
              <a:t>hen?</a:t>
            </a:r>
            <a:r>
              <a:rPr lang="es-ES" sz="3500" b="1">
                <a:solidFill>
                  <a:srgbClr val="002754"/>
                </a:solidFill>
                <a:latin typeface="Arial" charset="0"/>
                <a:ea typeface="Arial" charset="0"/>
              </a:rPr>
              <a:t> </a:t>
            </a:r>
            <a:endParaRPr lang="es-ES" sz="3500" b="1" dirty="0">
              <a:solidFill>
                <a:srgbClr val="002754"/>
              </a:solidFill>
              <a:latin typeface="Arial" charset="0"/>
              <a:ea typeface="Arial" charset="0"/>
            </a:endParaRPr>
          </a:p>
        </p:txBody>
      </p:sp>
      <p:sp>
        <p:nvSpPr>
          <p:cNvPr id="76804" name="Contenidor de contingut 3">
            <a:extLst>
              <a:ext uri="{FF2B5EF4-FFF2-40B4-BE49-F238E27FC236}">
                <a16:creationId xmlns:a16="http://schemas.microsoft.com/office/drawing/2014/main" id="{7868B544-2A37-CB7A-1CB0-A9B5C93F8827}"/>
              </a:ext>
            </a:extLst>
          </p:cNvPr>
          <p:cNvSpPr txBox="1">
            <a:spLocks/>
          </p:cNvSpPr>
          <p:nvPr/>
        </p:nvSpPr>
        <p:spPr bwMode="auto">
          <a:xfrm>
            <a:off x="220663" y="6208713"/>
            <a:ext cx="87820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defTabSz="12176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1217613">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1217613">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1217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1217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spcBef>
                <a:spcPts val="1338"/>
              </a:spcBef>
              <a:buFontTx/>
              <a:buNone/>
            </a:pPr>
            <a:r>
              <a:rPr lang="ca-ES" altLang="en-US" sz="1600">
                <a:solidFill>
                  <a:schemeClr val="tx1"/>
                </a:solidFill>
                <a:latin typeface="Calibri" panose="020F0502020204030204" pitchFamily="34" charset="0"/>
              </a:rPr>
              <a:t>*si bien, no hay acuerdo sobre a partir de qué edad se debe aplicar el cribado.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fade">
                                      <p:cBhvr>
                                        <p:cTn id="16" dur="500"/>
                                        <p:tgtEl>
                                          <p:spTgt spid="4">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fade">
                                      <p:cBhvr>
                                        <p:cTn id="22" dur="500"/>
                                        <p:tgtEl>
                                          <p:spTgt spid="4">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animEffect transition="in" filter="fade">
                                      <p:cBhvr>
                                        <p:cTn id="25" dur="500"/>
                                        <p:tgtEl>
                                          <p:spTgt spid="4">
                                            <p:txEl>
                                              <p:pRg st="10" end="1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11" end="11"/>
                                            </p:txEl>
                                          </p:spTgt>
                                        </p:tgtEl>
                                        <p:attrNameLst>
                                          <p:attrName>style.visibility</p:attrName>
                                        </p:attrNameLst>
                                      </p:cBhvr>
                                      <p:to>
                                        <p:strVal val="visible"/>
                                      </p:to>
                                    </p:set>
                                    <p:animEffect transition="in" filter="fade">
                                      <p:cBhvr>
                                        <p:cTn id="28" dur="500"/>
                                        <p:tgtEl>
                                          <p:spTgt spid="4">
                                            <p:txEl>
                                              <p:pRg st="11" end="1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animEffect transition="in" filter="fade">
                                      <p:cBhvr>
                                        <p:cTn id="31" dur="500"/>
                                        <p:tgtEl>
                                          <p:spTgt spid="4">
                                            <p:txEl>
                                              <p:pRg st="12" end="1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13" end="13"/>
                                            </p:txEl>
                                          </p:spTgt>
                                        </p:tgtEl>
                                        <p:attrNameLst>
                                          <p:attrName>style.visibility</p:attrName>
                                        </p:attrNameLst>
                                      </p:cBhvr>
                                      <p:to>
                                        <p:strVal val="visible"/>
                                      </p:to>
                                    </p:set>
                                    <p:animEffect transition="in" filter="fade">
                                      <p:cBhvr>
                                        <p:cTn id="34"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agen 9" descr="Mano de una persona&#10;&#10;Descripción generada automáticamente con confianza baja">
            <a:extLst>
              <a:ext uri="{FF2B5EF4-FFF2-40B4-BE49-F238E27FC236}">
                <a16:creationId xmlns:a16="http://schemas.microsoft.com/office/drawing/2014/main" id="{E6B236DC-6471-0129-9033-B92B37558EEC}"/>
              </a:ext>
            </a:extLst>
          </p:cNvPr>
          <p:cNvPicPr>
            <a:picLocks noChangeAspect="1"/>
          </p:cNvPicPr>
          <p:nvPr/>
        </p:nvPicPr>
        <p:blipFill>
          <a:blip r:embed="rId2">
            <a:extLst>
              <a:ext uri="{28A0092B-C50C-407E-A947-70E740481C1C}">
                <a14:useLocalDpi xmlns:a14="http://schemas.microsoft.com/office/drawing/2010/main" val="0"/>
              </a:ext>
            </a:extLst>
          </a:blip>
          <a:srcRect l="456" t="412" r="414" b="226"/>
          <a:stretch>
            <a:fillRect/>
          </a:stretch>
        </p:blipFill>
        <p:spPr bwMode="auto">
          <a:xfrm>
            <a:off x="4405313" y="1895475"/>
            <a:ext cx="36861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Imagen 11" descr="Texto&#10;&#10;Descripción generada automáticamente">
            <a:extLst>
              <a:ext uri="{FF2B5EF4-FFF2-40B4-BE49-F238E27FC236}">
                <a16:creationId xmlns:a16="http://schemas.microsoft.com/office/drawing/2014/main" id="{FFCDECAF-21D4-8362-49A4-247DFB273C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75" y="3427413"/>
            <a:ext cx="17843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020BEDCE-BEC2-614A-769F-0FCCE5FED012}"/>
              </a:ext>
            </a:extLst>
          </p:cNvPr>
          <p:cNvSpPr txBox="1"/>
          <p:nvPr/>
        </p:nvSpPr>
        <p:spPr>
          <a:xfrm>
            <a:off x="6175375" y="1543050"/>
            <a:ext cx="1744663"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rgbClr val="002754"/>
                </a:solidFill>
                <a:latin typeface="Arial Black" panose="020B0A04020102020204" pitchFamily="34" charset="0"/>
                <a:cs typeface="+mn-cs"/>
              </a:rPr>
              <a:t>FLOW </a:t>
            </a:r>
          </a:p>
        </p:txBody>
      </p:sp>
      <p:sp>
        <p:nvSpPr>
          <p:cNvPr id="77829" name="CuadroTexto 7">
            <a:extLst>
              <a:ext uri="{FF2B5EF4-FFF2-40B4-BE49-F238E27FC236}">
                <a16:creationId xmlns:a16="http://schemas.microsoft.com/office/drawing/2014/main" id="{14539C74-AA05-BFFF-EA33-1A04D10F9B47}"/>
              </a:ext>
            </a:extLst>
          </p:cNvPr>
          <p:cNvSpPr txBox="1">
            <a:spLocks noChangeArrowheads="1"/>
          </p:cNvSpPr>
          <p:nvPr/>
        </p:nvSpPr>
        <p:spPr bwMode="auto">
          <a:xfrm>
            <a:off x="560388" y="1052513"/>
            <a:ext cx="22685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3200">
                <a:solidFill>
                  <a:srgbClr val="002754"/>
                </a:solidFill>
                <a:latin typeface="Arial Black" panose="020B0A04020102020204" pitchFamily="34" charset="0"/>
              </a:rPr>
              <a:t>Las 5 “F” </a:t>
            </a:r>
          </a:p>
        </p:txBody>
      </p:sp>
      <p:sp>
        <p:nvSpPr>
          <p:cNvPr id="8" name="CuadroTexto 8">
            <a:extLst>
              <a:ext uri="{FF2B5EF4-FFF2-40B4-BE49-F238E27FC236}">
                <a16:creationId xmlns:a16="http://schemas.microsoft.com/office/drawing/2014/main" id="{37483A22-9EA4-61CF-CF65-02E3E9DDB597}"/>
              </a:ext>
            </a:extLst>
          </p:cNvPr>
          <p:cNvSpPr txBox="1"/>
          <p:nvPr/>
        </p:nvSpPr>
        <p:spPr>
          <a:xfrm>
            <a:off x="7121525" y="1998663"/>
            <a:ext cx="2125663"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rgbClr val="002754"/>
                </a:solidFill>
                <a:latin typeface="Arial Black" panose="020B0A04020102020204" pitchFamily="34" charset="0"/>
                <a:cs typeface="+mn-cs"/>
              </a:rPr>
              <a:t>FEELINGS </a:t>
            </a:r>
          </a:p>
        </p:txBody>
      </p:sp>
      <p:sp>
        <p:nvSpPr>
          <p:cNvPr id="9" name="CuadroTexto 10">
            <a:extLst>
              <a:ext uri="{FF2B5EF4-FFF2-40B4-BE49-F238E27FC236}">
                <a16:creationId xmlns:a16="http://schemas.microsoft.com/office/drawing/2014/main" id="{A3BA18D5-B241-11C7-248F-8B29175263D8}"/>
              </a:ext>
            </a:extLst>
          </p:cNvPr>
          <p:cNvSpPr txBox="1"/>
          <p:nvPr/>
        </p:nvSpPr>
        <p:spPr>
          <a:xfrm>
            <a:off x="3679825" y="1860550"/>
            <a:ext cx="2268538"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rgbClr val="002754"/>
                </a:solidFill>
                <a:latin typeface="Arial Black" panose="020B0A04020102020204" pitchFamily="34" charset="0"/>
                <a:cs typeface="+mn-cs"/>
              </a:rPr>
              <a:t>“FARMACY” </a:t>
            </a:r>
          </a:p>
        </p:txBody>
      </p:sp>
      <p:sp>
        <p:nvSpPr>
          <p:cNvPr id="10" name="CuadroTexto 12">
            <a:extLst>
              <a:ext uri="{FF2B5EF4-FFF2-40B4-BE49-F238E27FC236}">
                <a16:creationId xmlns:a16="http://schemas.microsoft.com/office/drawing/2014/main" id="{EA46695A-D53F-2D3C-E38D-E84E6387E469}"/>
              </a:ext>
            </a:extLst>
          </p:cNvPr>
          <p:cNvSpPr txBox="1"/>
          <p:nvPr/>
        </p:nvSpPr>
        <p:spPr>
          <a:xfrm>
            <a:off x="2009775" y="3111500"/>
            <a:ext cx="4011613"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rgbClr val="002754"/>
                </a:solidFill>
                <a:latin typeface="Arial Black" panose="020B0A04020102020204" pitchFamily="34" charset="0"/>
                <a:cs typeface="+mn-cs"/>
              </a:rPr>
              <a:t>FUNCTION &amp; FALLS </a:t>
            </a:r>
          </a:p>
        </p:txBody>
      </p:sp>
      <p:sp>
        <p:nvSpPr>
          <p:cNvPr id="11" name="CuadroTexto 13">
            <a:extLst>
              <a:ext uri="{FF2B5EF4-FFF2-40B4-BE49-F238E27FC236}">
                <a16:creationId xmlns:a16="http://schemas.microsoft.com/office/drawing/2014/main" id="{B133DC2E-5309-B99C-4350-1E75BEE7C157}"/>
              </a:ext>
            </a:extLst>
          </p:cNvPr>
          <p:cNvSpPr txBox="1"/>
          <p:nvPr/>
        </p:nvSpPr>
        <p:spPr>
          <a:xfrm>
            <a:off x="7764463" y="2690813"/>
            <a:ext cx="3867150"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rgbClr val="002754"/>
                </a:solidFill>
                <a:latin typeface="Arial Black" panose="020B0A04020102020204" pitchFamily="34" charset="0"/>
                <a:cs typeface="+mn-cs"/>
              </a:rPr>
              <a:t>FUTURE &amp; FAMILY </a:t>
            </a:r>
          </a:p>
        </p:txBody>
      </p:sp>
      <p:sp>
        <p:nvSpPr>
          <p:cNvPr id="77834" name="CuadroTexto 14">
            <a:extLst>
              <a:ext uri="{FF2B5EF4-FFF2-40B4-BE49-F238E27FC236}">
                <a16:creationId xmlns:a16="http://schemas.microsoft.com/office/drawing/2014/main" id="{28DDCB24-754E-8A2A-AE3B-C5B4108D2B01}"/>
              </a:ext>
            </a:extLst>
          </p:cNvPr>
          <p:cNvSpPr txBox="1">
            <a:spLocks noChangeArrowheads="1"/>
          </p:cNvSpPr>
          <p:nvPr/>
        </p:nvSpPr>
        <p:spPr bwMode="auto">
          <a:xfrm>
            <a:off x="8501063" y="1979613"/>
            <a:ext cx="2393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a:solidFill>
                  <a:schemeClr val="tx1"/>
                </a:solidFill>
                <a:latin typeface="Calibri" panose="020F0502020204030204" pitchFamily="34" charset="0"/>
              </a:rPr>
              <a:t>Mood, cognition, pain</a:t>
            </a:r>
          </a:p>
        </p:txBody>
      </p:sp>
      <p:sp>
        <p:nvSpPr>
          <p:cNvPr id="77835" name="CuadroTexto 15">
            <a:extLst>
              <a:ext uri="{FF2B5EF4-FFF2-40B4-BE49-F238E27FC236}">
                <a16:creationId xmlns:a16="http://schemas.microsoft.com/office/drawing/2014/main" id="{981FA45A-CDC3-88D6-1250-296F54B25F26}"/>
              </a:ext>
            </a:extLst>
          </p:cNvPr>
          <p:cNvSpPr txBox="1">
            <a:spLocks noChangeArrowheads="1"/>
          </p:cNvSpPr>
          <p:nvPr/>
        </p:nvSpPr>
        <p:spPr bwMode="auto">
          <a:xfrm>
            <a:off x="7121525" y="1517650"/>
            <a:ext cx="2393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a:solidFill>
                  <a:schemeClr val="tx1"/>
                </a:solidFill>
                <a:latin typeface="Calibri" panose="020F0502020204030204" pitchFamily="34" charset="0"/>
              </a:rPr>
              <a:t>Bowels bladder</a:t>
            </a:r>
          </a:p>
        </p:txBody>
      </p:sp>
      <p:sp>
        <p:nvSpPr>
          <p:cNvPr id="77836" name="Título 1">
            <a:extLst>
              <a:ext uri="{FF2B5EF4-FFF2-40B4-BE49-F238E27FC236}">
                <a16:creationId xmlns:a16="http://schemas.microsoft.com/office/drawing/2014/main" id="{95F105FF-83FA-0D04-98E4-30ED3FB567EC}"/>
              </a:ext>
            </a:extLst>
          </p:cNvPr>
          <p:cNvSpPr txBox="1">
            <a:spLocks/>
          </p:cNvSpPr>
          <p:nvPr/>
        </p:nvSpPr>
        <p:spPr bwMode="auto">
          <a:xfrm>
            <a:off x="560388" y="388938"/>
            <a:ext cx="6999287" cy="555625"/>
          </a:xfrm>
          <a:prstGeom prst="rect">
            <a:avLst/>
          </a:prstGeom>
          <a:solidFill>
            <a:srgbClr val="002754"/>
          </a:solidFill>
          <a:ln w="9525">
            <a:solidFill>
              <a:srgbClr val="7030A0"/>
            </a:solidFill>
            <a:miter lim="800000"/>
            <a:headEnd/>
            <a:tailEnd/>
          </a:ln>
        </p:spPr>
        <p:txBody>
          <a:bodyPr lIns="0" tIns="60958" rIns="121917" bIns="60958" anchor="ctr"/>
          <a:lstStyle>
            <a:lvl1pPr defTabSz="9128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s-ES" altLang="en-US" sz="2800" b="1">
                <a:solidFill>
                  <a:srgbClr val="03F0C2"/>
                </a:solidFill>
                <a:latin typeface="Century Gothic" panose="020B0502020202020204" pitchFamily="34" charset="0"/>
              </a:rPr>
              <a:t> Criterios diagnósticos de Fragilidad </a:t>
            </a:r>
          </a:p>
        </p:txBody>
      </p:sp>
      <p:sp>
        <p:nvSpPr>
          <p:cNvPr id="66575" name="CuadroTexto 87">
            <a:extLst>
              <a:ext uri="{FF2B5EF4-FFF2-40B4-BE49-F238E27FC236}">
                <a16:creationId xmlns:a16="http://schemas.microsoft.com/office/drawing/2014/main" id="{1F5FA857-21EB-4304-E0A9-2E228298BA99}"/>
              </a:ext>
            </a:extLst>
          </p:cNvPr>
          <p:cNvSpPr txBox="1">
            <a:spLocks noChangeArrowheads="1"/>
          </p:cNvSpPr>
          <p:nvPr/>
        </p:nvSpPr>
        <p:spPr bwMode="auto">
          <a:xfrm>
            <a:off x="190500" y="6402388"/>
            <a:ext cx="9091613" cy="292100"/>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100" dirty="0">
                <a:solidFill>
                  <a:schemeClr val="tx1">
                    <a:lumMod val="50000"/>
                    <a:lumOff val="50000"/>
                  </a:schemeClr>
                </a:solidFill>
                <a:latin typeface="BlinkMacSystemFont"/>
              </a:rPr>
              <a:t> Freedman Amy ,McDougall Lorna. Frailty 5 Checklist Teaching primary care of frail older adults. Canadian Family Physician. 2019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Título">
            <a:extLst>
              <a:ext uri="{FF2B5EF4-FFF2-40B4-BE49-F238E27FC236}">
                <a16:creationId xmlns:a16="http://schemas.microsoft.com/office/drawing/2014/main" id="{964E797C-5915-1862-7288-959F3AB6F19D}"/>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Euprescripción</a:t>
            </a:r>
          </a:p>
        </p:txBody>
      </p:sp>
      <p:sp>
        <p:nvSpPr>
          <p:cNvPr id="4" name="Título 1">
            <a:extLst>
              <a:ext uri="{FF2B5EF4-FFF2-40B4-BE49-F238E27FC236}">
                <a16:creationId xmlns:a16="http://schemas.microsoft.com/office/drawing/2014/main" id="{3137633B-9540-4064-0A92-63CB78FC2F07}"/>
              </a:ext>
            </a:extLst>
          </p:cNvPr>
          <p:cNvSpPr txBox="1">
            <a:spLocks/>
          </p:cNvSpPr>
          <p:nvPr/>
        </p:nvSpPr>
        <p:spPr bwMode="auto">
          <a:xfrm>
            <a:off x="1344613" y="1984375"/>
            <a:ext cx="9266237" cy="3946525"/>
          </a:xfrm>
          <a:prstGeom prst="rect">
            <a:avLst/>
          </a:prstGeom>
          <a:noFill/>
          <a:ln>
            <a:noFill/>
          </a:ln>
        </p:spPr>
        <p:txBody>
          <a:bodyPr tIns="60958" rIns="121917" bIns="60958"/>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defRPr/>
            </a:pPr>
            <a:r>
              <a:rPr lang="es-ES" altLang="en-US" sz="3600" b="1" dirty="0">
                <a:solidFill>
                  <a:srgbClr val="002754"/>
                </a:solidFill>
              </a:rPr>
              <a:t>Las 5 “W”</a:t>
            </a:r>
            <a:br>
              <a:rPr lang="es-ES" altLang="en-US" sz="2400" b="1" dirty="0">
                <a:solidFill>
                  <a:srgbClr val="002754"/>
                </a:solidFill>
              </a:rPr>
            </a:br>
            <a:br>
              <a:rPr lang="es-ES" altLang="en-US" sz="2400" b="1" dirty="0">
                <a:solidFill>
                  <a:schemeClr val="bg1">
                    <a:lumMod val="75000"/>
                  </a:schemeClr>
                </a:solidFill>
              </a:rPr>
            </a:br>
            <a:r>
              <a:rPr lang="es-ES" altLang="en-US" sz="2400" dirty="0" err="1">
                <a:solidFill>
                  <a:schemeClr val="bg1">
                    <a:lumMod val="75000"/>
                  </a:schemeClr>
                </a:solidFill>
              </a:rPr>
              <a:t>What</a:t>
            </a:r>
            <a:r>
              <a:rPr lang="es-ES" altLang="en-US" sz="2400" dirty="0">
                <a:solidFill>
                  <a:schemeClr val="bg1">
                    <a:lumMod val="75000"/>
                  </a:schemeClr>
                </a:solidFill>
              </a:rPr>
              <a:t>? ¿Qué? </a:t>
            </a:r>
            <a:br>
              <a:rPr lang="es-ES" altLang="en-US" sz="2400" dirty="0">
                <a:solidFill>
                  <a:schemeClr val="bg1">
                    <a:lumMod val="75000"/>
                  </a:schemeClr>
                </a:solidFill>
              </a:rPr>
            </a:br>
            <a:br>
              <a:rPr lang="es-ES" altLang="en-US" sz="2400" dirty="0">
                <a:solidFill>
                  <a:schemeClr val="bg1">
                    <a:lumMod val="75000"/>
                  </a:schemeClr>
                </a:solidFill>
              </a:rPr>
            </a:br>
            <a:r>
              <a:rPr lang="en-US" altLang="en-US" sz="2400" dirty="0">
                <a:solidFill>
                  <a:schemeClr val="bg1">
                    <a:lumMod val="75000"/>
                  </a:schemeClr>
                </a:solidFill>
              </a:rPr>
              <a:t>Where? ¿</a:t>
            </a:r>
            <a:r>
              <a:rPr lang="en-US" altLang="en-US" sz="2400" dirty="0" err="1">
                <a:solidFill>
                  <a:schemeClr val="bg1">
                    <a:lumMod val="75000"/>
                  </a:schemeClr>
                </a:solidFill>
              </a:rPr>
              <a:t>Dónde</a:t>
            </a:r>
            <a:r>
              <a:rPr lang="en-US" altLang="en-US" sz="2400" dirty="0">
                <a:solidFill>
                  <a:schemeClr val="bg1">
                    <a:lumMod val="75000"/>
                  </a:schemeClr>
                </a:solidFill>
              </a:rPr>
              <a:t>?</a:t>
            </a:r>
            <a:br>
              <a:rPr lang="es-ES" altLang="en-US" sz="2400" dirty="0">
                <a:solidFill>
                  <a:schemeClr val="bg1">
                    <a:lumMod val="75000"/>
                  </a:schemeClr>
                </a:solidFill>
              </a:rPr>
            </a:br>
            <a:br>
              <a:rPr lang="es-ES" altLang="en-US" sz="2400" dirty="0">
                <a:solidFill>
                  <a:srgbClr val="002754"/>
                </a:solidFill>
              </a:rPr>
            </a:br>
            <a:r>
              <a:rPr lang="en-US" altLang="en-US" sz="2400" dirty="0">
                <a:solidFill>
                  <a:schemeClr val="bg1">
                    <a:lumMod val="75000"/>
                  </a:schemeClr>
                </a:solidFill>
              </a:rPr>
              <a:t>Who? To Whom? ¿</a:t>
            </a:r>
            <a:r>
              <a:rPr lang="en-US" altLang="en-US" sz="2400" dirty="0" err="1">
                <a:solidFill>
                  <a:schemeClr val="bg1">
                    <a:lumMod val="75000"/>
                  </a:schemeClr>
                </a:solidFill>
              </a:rPr>
              <a:t>Quién</a:t>
            </a:r>
            <a:r>
              <a:rPr lang="en-US" altLang="en-US" sz="2400" dirty="0">
                <a:solidFill>
                  <a:schemeClr val="bg1">
                    <a:lumMod val="75000"/>
                  </a:schemeClr>
                </a:solidFill>
              </a:rPr>
              <a:t>? ¿A </a:t>
            </a:r>
            <a:r>
              <a:rPr lang="en-US" altLang="en-US" sz="2400" dirty="0" err="1">
                <a:solidFill>
                  <a:schemeClr val="bg1">
                    <a:lumMod val="75000"/>
                  </a:schemeClr>
                </a:solidFill>
              </a:rPr>
              <a:t>quién</a:t>
            </a:r>
            <a:r>
              <a:rPr lang="en-US" altLang="en-US" sz="2400" dirty="0">
                <a:solidFill>
                  <a:schemeClr val="bg1">
                    <a:lumMod val="75000"/>
                  </a:schemeClr>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n-US" altLang="en-US" sz="2400" dirty="0">
                <a:solidFill>
                  <a:schemeClr val="bg1">
                    <a:lumMod val="75000"/>
                  </a:schemeClr>
                </a:solidFill>
              </a:rPr>
              <a:t>When? ¿</a:t>
            </a:r>
            <a:r>
              <a:rPr lang="en-US" altLang="en-US" sz="2400" dirty="0" err="1">
                <a:solidFill>
                  <a:schemeClr val="bg1">
                    <a:lumMod val="75000"/>
                  </a:schemeClr>
                </a:solidFill>
              </a:rPr>
              <a:t>Cuándo</a:t>
            </a:r>
            <a:r>
              <a:rPr lang="en-US" altLang="en-US" sz="2400" dirty="0">
                <a:solidFill>
                  <a:schemeClr val="bg1">
                    <a:lumMod val="75000"/>
                  </a:schemeClr>
                </a:solidFill>
              </a:rPr>
              <a:t>?</a:t>
            </a:r>
            <a:br>
              <a:rPr lang="en-US" altLang="en-US" sz="2400" dirty="0">
                <a:solidFill>
                  <a:schemeClr val="bg1">
                    <a:lumMod val="75000"/>
                  </a:schemeClr>
                </a:solidFill>
              </a:rPr>
            </a:br>
            <a:br>
              <a:rPr lang="en-US" altLang="en-US" sz="2400" dirty="0">
                <a:solidFill>
                  <a:schemeClr val="bg1">
                    <a:lumMod val="75000"/>
                  </a:schemeClr>
                </a:solidFill>
              </a:rPr>
            </a:br>
            <a:r>
              <a:rPr lang="es-ES" altLang="en-US" sz="2400" dirty="0" err="1">
                <a:solidFill>
                  <a:srgbClr val="002754"/>
                </a:solidFill>
              </a:rPr>
              <a:t>Why</a:t>
            </a:r>
            <a:r>
              <a:rPr lang="es-ES" altLang="en-US" sz="2400" dirty="0">
                <a:solidFill>
                  <a:srgbClr val="002754"/>
                </a:solidFill>
              </a:rPr>
              <a:t>? ¿Por qué?</a:t>
            </a:r>
            <a:br>
              <a:rPr lang="en-US" altLang="en-US" sz="2400" dirty="0">
                <a:solidFill>
                  <a:srgbClr val="002754"/>
                </a:solidFill>
              </a:rPr>
            </a:br>
            <a:br>
              <a:rPr lang="es-ES" altLang="en-US" sz="2400" b="1" dirty="0">
                <a:solidFill>
                  <a:srgbClr val="002754"/>
                </a:solidFill>
              </a:rPr>
            </a:br>
            <a:br>
              <a:rPr lang="es-ES" altLang="en-US" sz="2400" b="1" dirty="0">
                <a:solidFill>
                  <a:srgbClr val="002754"/>
                </a:solidFill>
              </a:rPr>
            </a:br>
            <a:br>
              <a:rPr lang="es-ES" altLang="en-US" sz="2400" b="1" dirty="0">
                <a:solidFill>
                  <a:srgbClr val="002754"/>
                </a:solidFill>
              </a:rPr>
            </a:br>
            <a:endParaRPr lang="es-ES" altLang="en-US" sz="2400" b="1" dirty="0"/>
          </a:p>
        </p:txBody>
      </p:sp>
      <p:sp>
        <p:nvSpPr>
          <p:cNvPr id="5" name="Título 1">
            <a:extLst>
              <a:ext uri="{FF2B5EF4-FFF2-40B4-BE49-F238E27FC236}">
                <a16:creationId xmlns:a16="http://schemas.microsoft.com/office/drawing/2014/main" id="{0DBBC269-2554-BB7B-B196-A728CD509617}"/>
              </a:ext>
            </a:extLst>
          </p:cNvPr>
          <p:cNvSpPr txBox="1">
            <a:spLocks/>
          </p:cNvSpPr>
          <p:nvPr/>
        </p:nvSpPr>
        <p:spPr bwMode="auto">
          <a:xfrm>
            <a:off x="7058025" y="1984375"/>
            <a:ext cx="3381375" cy="2166938"/>
          </a:xfrm>
          <a:prstGeom prst="rect">
            <a:avLst/>
          </a:prstGeom>
          <a:noFill/>
          <a:ln>
            <a:noFill/>
          </a:ln>
        </p:spPr>
        <p:txBody>
          <a:bodyPr lIns="0" tIns="60958" rIns="121917" bIns="60958"/>
          <a:lstStyle>
            <a:lvl1pPr defTabSz="912813" eaLnBrk="0" hangingPunct="0">
              <a:defRPr>
                <a:solidFill>
                  <a:schemeClr val="tx1"/>
                </a:solidFill>
                <a:latin typeface="Arial" panose="020B0604020202020204" pitchFamily="34" charset="0"/>
                <a:cs typeface="Arial" panose="020B0604020202020204" pitchFamily="34" charset="0"/>
              </a:defRPr>
            </a:lvl1pPr>
            <a:lvl2pPr marL="742950" indent="-285750" defTabSz="912813" eaLnBrk="0" hangingPunct="0">
              <a:defRPr>
                <a:solidFill>
                  <a:schemeClr val="tx1"/>
                </a:solidFill>
                <a:latin typeface="Arial" panose="020B0604020202020204" pitchFamily="34" charset="0"/>
                <a:cs typeface="Arial" panose="020B0604020202020204" pitchFamily="34" charset="0"/>
              </a:defRPr>
            </a:lvl2pPr>
            <a:lvl3pPr marL="1143000" indent="-228600" defTabSz="912813" eaLnBrk="0" hangingPunct="0">
              <a:defRPr>
                <a:solidFill>
                  <a:schemeClr val="tx1"/>
                </a:solidFill>
                <a:latin typeface="Arial" panose="020B0604020202020204" pitchFamily="34" charset="0"/>
                <a:cs typeface="Arial" panose="020B0604020202020204" pitchFamily="34" charset="0"/>
              </a:defRPr>
            </a:lvl3pPr>
            <a:lvl4pPr marL="1600200" indent="-228600" defTabSz="912813" eaLnBrk="0" hangingPunct="0">
              <a:defRPr>
                <a:solidFill>
                  <a:schemeClr val="tx1"/>
                </a:solidFill>
                <a:latin typeface="Arial" panose="020B0604020202020204" pitchFamily="34" charset="0"/>
                <a:cs typeface="Arial" panose="020B0604020202020204" pitchFamily="34" charset="0"/>
              </a:defRPr>
            </a:lvl4pPr>
            <a:lvl5pPr marL="2057400" indent="-228600" defTabSz="912813"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s-ES" altLang="en-US" sz="3600" b="1" dirty="0">
                <a:solidFill>
                  <a:schemeClr val="bg1">
                    <a:lumMod val="75000"/>
                  </a:schemeClr>
                </a:solidFill>
              </a:rPr>
              <a:t>…y una “H”</a:t>
            </a:r>
            <a:br>
              <a:rPr lang="es-ES" altLang="en-US" b="1" dirty="0">
                <a:solidFill>
                  <a:schemeClr val="bg1">
                    <a:lumMod val="75000"/>
                  </a:schemeClr>
                </a:solidFill>
                <a:latin typeface="Century Gothic" panose="020B0502020202020204" pitchFamily="34" charset="0"/>
              </a:rPr>
            </a:br>
            <a:br>
              <a:rPr lang="en-US" altLang="en-US" b="1" dirty="0">
                <a:solidFill>
                  <a:schemeClr val="bg1">
                    <a:lumMod val="75000"/>
                  </a:schemeClr>
                </a:solidFill>
                <a:latin typeface="Century Gothic" panose="020B0502020202020204" pitchFamily="34" charset="0"/>
              </a:rPr>
            </a:br>
            <a:r>
              <a:rPr lang="en-US" altLang="en-US" sz="4300" dirty="0">
                <a:solidFill>
                  <a:schemeClr val="bg1">
                    <a:lumMod val="75000"/>
                  </a:schemeClr>
                </a:solidFill>
              </a:rPr>
              <a:t>H</a:t>
            </a:r>
            <a:r>
              <a:rPr lang="en-US" altLang="en-US" sz="2400" dirty="0">
                <a:solidFill>
                  <a:schemeClr val="bg1">
                    <a:lumMod val="75000"/>
                  </a:schemeClr>
                </a:solidFill>
              </a:rPr>
              <a:t>ow? ¿</a:t>
            </a:r>
            <a:r>
              <a:rPr lang="en-US" altLang="en-US" sz="2400" dirty="0" err="1">
                <a:solidFill>
                  <a:schemeClr val="bg1">
                    <a:lumMod val="75000"/>
                  </a:schemeClr>
                </a:solidFill>
              </a:rPr>
              <a:t>Cómo</a:t>
            </a:r>
            <a:r>
              <a:rPr lang="en-US" altLang="en-US" sz="2400" dirty="0">
                <a:solidFill>
                  <a:schemeClr val="bg1">
                    <a:lumMod val="75000"/>
                  </a:schemeClr>
                </a:solidFill>
              </a:rPr>
              <a:t>?</a:t>
            </a:r>
            <a:br>
              <a:rPr lang="en-U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br>
              <a:rPr lang="es-ES" altLang="en-US" b="1" dirty="0">
                <a:solidFill>
                  <a:srgbClr val="2F1F69"/>
                </a:solidFill>
                <a:latin typeface="Century Gothic" panose="020B0502020202020204" pitchFamily="34" charset="0"/>
              </a:rPr>
            </a:br>
            <a:endParaRPr lang="es-ES" altLang="en-US" b="1"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a:extLst>
              <a:ext uri="{FF2B5EF4-FFF2-40B4-BE49-F238E27FC236}">
                <a16:creationId xmlns:a16="http://schemas.microsoft.com/office/drawing/2014/main" id="{28C6FF3E-13EB-5870-C7E9-1615C08AA84A}"/>
              </a:ext>
            </a:extLst>
          </p:cNvPr>
          <p:cNvSpPr>
            <a:spLocks noGrp="1" noChangeArrowheads="1"/>
          </p:cNvSpPr>
          <p:nvPr>
            <p:ph type="title"/>
          </p:nvPr>
        </p:nvSpPr>
        <p:spPr>
          <a:xfrm>
            <a:off x="614363" y="844550"/>
            <a:ext cx="9775825" cy="647700"/>
          </a:xfrm>
        </p:spPr>
        <p:txBody>
          <a:bodyPr>
            <a:normAutofit fontScale="90000"/>
          </a:bodyPr>
          <a:lstStyle/>
          <a:p>
            <a:pPr>
              <a:defRPr/>
            </a:pPr>
            <a:r>
              <a:rPr lang="es-ES_tradnl" sz="2400" i="1" dirty="0">
                <a:latin typeface="Arial" panose="020B0604020202020204" pitchFamily="34" charset="0"/>
                <a:cs typeface="Arial" panose="020B0604020202020204" pitchFamily="34" charset="0"/>
              </a:rPr>
              <a:t>EXONERACIÓN DE RESPONSABILIDAD Y USO DE LA PRESENTACIÓN</a:t>
            </a:r>
            <a:endParaRPr lang="en-GB" sz="2400" dirty="0">
              <a:latin typeface="Arial" panose="020B0604020202020204" pitchFamily="34" charset="0"/>
              <a:cs typeface="Arial" panose="020B0604020202020204" pitchFamily="34" charset="0"/>
            </a:endParaRPr>
          </a:p>
        </p:txBody>
      </p:sp>
      <p:sp>
        <p:nvSpPr>
          <p:cNvPr id="11267" name="Rectangle 7">
            <a:extLst>
              <a:ext uri="{FF2B5EF4-FFF2-40B4-BE49-F238E27FC236}">
                <a16:creationId xmlns:a16="http://schemas.microsoft.com/office/drawing/2014/main" id="{76439154-50AE-946A-0BBE-31C1B8E54299}"/>
              </a:ext>
            </a:extLst>
          </p:cNvPr>
          <p:cNvSpPr>
            <a:spLocks noGrp="1" noChangeArrowheads="1"/>
          </p:cNvSpPr>
          <p:nvPr>
            <p:ph type="sldNum" sz="quarter" idx="12"/>
          </p:nvPr>
        </p:nvSpPr>
        <p:spPr bwMode="auto">
          <a:xfrm>
            <a:off x="838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0" hangingPunct="0">
              <a:lnSpc>
                <a:spcPct val="100000"/>
              </a:lnSpc>
              <a:spcBef>
                <a:spcPct val="0"/>
              </a:spcBef>
              <a:buFontTx/>
              <a:buNone/>
            </a:pPr>
            <a:fld id="{3F4BFE20-51D1-46C0-8E43-85066A448E70}" type="slidenum">
              <a:rPr lang="es-ES" altLang="en-US" sz="900" b="1">
                <a:solidFill>
                  <a:srgbClr val="FFFFFF"/>
                </a:solidFill>
              </a:rPr>
              <a:pPr eaLnBrk="0" hangingPunct="0">
                <a:lnSpc>
                  <a:spcPct val="100000"/>
                </a:lnSpc>
                <a:spcBef>
                  <a:spcPct val="0"/>
                </a:spcBef>
                <a:buFontTx/>
                <a:buNone/>
              </a:pPr>
              <a:t>6</a:t>
            </a:fld>
            <a:endParaRPr lang="es-ES" altLang="en-US" sz="900" b="1">
              <a:solidFill>
                <a:srgbClr val="FFFFFF"/>
              </a:solidFill>
            </a:endParaRPr>
          </a:p>
        </p:txBody>
      </p:sp>
      <p:sp>
        <p:nvSpPr>
          <p:cNvPr id="11268" name="Text Box 3" descr="Diagonal hacia abajo ancha">
            <a:extLst>
              <a:ext uri="{FF2B5EF4-FFF2-40B4-BE49-F238E27FC236}">
                <a16:creationId xmlns:a16="http://schemas.microsoft.com/office/drawing/2014/main" id="{B746E85C-4DE9-2462-0069-56DF19B32B53}"/>
              </a:ext>
            </a:extLst>
          </p:cNvPr>
          <p:cNvSpPr txBox="1">
            <a:spLocks noChangeArrowheads="1"/>
          </p:cNvSpPr>
          <p:nvPr/>
        </p:nvSpPr>
        <p:spPr bwMode="auto">
          <a:xfrm>
            <a:off x="8763000" y="674688"/>
            <a:ext cx="55403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r">
              <a:lnSpc>
                <a:spcPct val="100000"/>
              </a:lnSpc>
              <a:spcBef>
                <a:spcPct val="50000"/>
              </a:spcBef>
              <a:buFontTx/>
              <a:buNone/>
            </a:pPr>
            <a:endParaRPr lang="es-ES" altLang="en-US" sz="2400">
              <a:solidFill>
                <a:srgbClr val="000000"/>
              </a:solidFill>
              <a:latin typeface="Times" panose="02020603050405020304" pitchFamily="18" charset="0"/>
            </a:endParaRPr>
          </a:p>
        </p:txBody>
      </p:sp>
      <p:sp>
        <p:nvSpPr>
          <p:cNvPr id="11269" name="Text Box 4">
            <a:extLst>
              <a:ext uri="{FF2B5EF4-FFF2-40B4-BE49-F238E27FC236}">
                <a16:creationId xmlns:a16="http://schemas.microsoft.com/office/drawing/2014/main" id="{75711F7D-5ED0-EDB4-50AF-F91A33308CA6}"/>
              </a:ext>
            </a:extLst>
          </p:cNvPr>
          <p:cNvSpPr txBox="1">
            <a:spLocks noChangeArrowheads="1"/>
          </p:cNvSpPr>
          <p:nvPr/>
        </p:nvSpPr>
        <p:spPr bwMode="auto">
          <a:xfrm>
            <a:off x="614363" y="1792288"/>
            <a:ext cx="1096327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73125">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873125">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873125">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873125">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873125">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873125"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873125"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873125"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873125"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just">
              <a:lnSpc>
                <a:spcPct val="100000"/>
              </a:lnSpc>
              <a:spcBef>
                <a:spcPct val="0"/>
              </a:spcBef>
              <a:buFontTx/>
              <a:buNone/>
            </a:pPr>
            <a:r>
              <a:rPr lang="es-ES" altLang="en-US" sz="1300">
                <a:solidFill>
                  <a:schemeClr val="tx1"/>
                </a:solidFill>
              </a:rPr>
              <a:t>Este documento (la “Presentación”) ha sido preparado</a:t>
            </a:r>
            <a:r>
              <a:rPr lang="es-ES" altLang="en-US" sz="1300">
                <a:solidFill>
                  <a:srgbClr val="FF0000"/>
                </a:solidFill>
              </a:rPr>
              <a:t> </a:t>
            </a:r>
            <a:r>
              <a:rPr lang="es-ES" altLang="en-US" sz="1300">
                <a:solidFill>
                  <a:schemeClr val="tx1"/>
                </a:solidFill>
              </a:rPr>
              <a:t>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p>
          <a:p>
            <a:pPr algn="just">
              <a:lnSpc>
                <a:spcPct val="100000"/>
              </a:lnSpc>
              <a:spcBef>
                <a:spcPct val="0"/>
              </a:spcBef>
              <a:buFontTx/>
              <a:buNone/>
            </a:pPr>
            <a:endParaRPr lang="es-ES" altLang="en-US" sz="1300">
              <a:solidFill>
                <a:schemeClr val="tx1"/>
              </a:solidFill>
            </a:endParaRPr>
          </a:p>
          <a:p>
            <a:pPr algn="just">
              <a:lnSpc>
                <a:spcPct val="100000"/>
              </a:lnSpc>
              <a:spcBef>
                <a:spcPct val="0"/>
              </a:spcBef>
              <a:buFontTx/>
              <a:buNone/>
            </a:pPr>
            <a:r>
              <a:rPr lang="es-ES" altLang="en-US" sz="1300">
                <a:solidFill>
                  <a:schemeClr val="tx1"/>
                </a:solidFill>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algn="just">
              <a:lnSpc>
                <a:spcPct val="100000"/>
              </a:lnSpc>
              <a:spcBef>
                <a:spcPct val="0"/>
              </a:spcBef>
              <a:buFontTx/>
              <a:buNone/>
            </a:pPr>
            <a:endParaRPr lang="es-ES" altLang="en-US" sz="1300">
              <a:solidFill>
                <a:schemeClr val="tx1"/>
              </a:solidFill>
            </a:endParaRPr>
          </a:p>
          <a:p>
            <a:pPr algn="just">
              <a:lnSpc>
                <a:spcPct val="100000"/>
              </a:lnSpc>
              <a:spcBef>
                <a:spcPct val="0"/>
              </a:spcBef>
              <a:buFontTx/>
              <a:buNone/>
            </a:pPr>
            <a:r>
              <a:rPr lang="es-ES" altLang="en-US" sz="1300">
                <a:solidFill>
                  <a:schemeClr val="tx1"/>
                </a:solidFil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p>
          <a:p>
            <a:pPr algn="just">
              <a:lnSpc>
                <a:spcPct val="100000"/>
              </a:lnSpc>
              <a:spcBef>
                <a:spcPct val="0"/>
              </a:spcBef>
              <a:buFontTx/>
              <a:buNone/>
            </a:pPr>
            <a:endParaRPr lang="es-ES" altLang="en-US" sz="1300">
              <a:solidFill>
                <a:schemeClr val="tx1"/>
              </a:solidFill>
            </a:endParaRPr>
          </a:p>
          <a:p>
            <a:pPr algn="just">
              <a:lnSpc>
                <a:spcPct val="100000"/>
              </a:lnSpc>
              <a:spcBef>
                <a:spcPct val="0"/>
              </a:spcBef>
              <a:buFontTx/>
              <a:buNone/>
            </a:pPr>
            <a:r>
              <a:rPr lang="es-ES" altLang="en-US" sz="1300">
                <a:solidFill>
                  <a:schemeClr val="tx1"/>
                </a:solidFill>
              </a:rPr>
              <a:t>Igualmente, todos los nombres comerciales, marcas o signos distintivos de cualquier clase contenidos en la Presentación están protegidos por la Ley.</a:t>
            </a:r>
          </a:p>
          <a:p>
            <a:pPr algn="just">
              <a:lnSpc>
                <a:spcPct val="100000"/>
              </a:lnSpc>
              <a:spcBef>
                <a:spcPct val="0"/>
              </a:spcBef>
              <a:buFontTx/>
              <a:buNone/>
            </a:pPr>
            <a:endParaRPr lang="es-ES" altLang="en-US" sz="1300">
              <a:solidFill>
                <a:schemeClr val="tx1"/>
              </a:solidFill>
            </a:endParaRPr>
          </a:p>
          <a:p>
            <a:pPr algn="just">
              <a:lnSpc>
                <a:spcPct val="100000"/>
              </a:lnSpc>
              <a:spcBef>
                <a:spcPct val="0"/>
              </a:spcBef>
              <a:buFontTx/>
              <a:buNone/>
            </a:pPr>
            <a:r>
              <a:rPr lang="es-ES" altLang="en-US" sz="1300">
                <a:solidFill>
                  <a:schemeClr val="tx1"/>
                </a:solidFil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lang="en-US" altLang="en-US" sz="1300">
              <a:solidFill>
                <a:schemeClr val="tx1"/>
              </a:solidFill>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1 Título">
            <a:extLst>
              <a:ext uri="{FF2B5EF4-FFF2-40B4-BE49-F238E27FC236}">
                <a16:creationId xmlns:a16="http://schemas.microsoft.com/office/drawing/2014/main" id="{1BA22E48-3732-79AC-983E-8A682A13C35A}"/>
              </a:ext>
            </a:extLst>
          </p:cNvPr>
          <p:cNvSpPr txBox="1">
            <a:spLocks/>
          </p:cNvSpPr>
          <p:nvPr/>
        </p:nvSpPr>
        <p:spPr bwMode="auto">
          <a:xfrm>
            <a:off x="422275" y="365125"/>
            <a:ext cx="96726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n-US" sz="3600" b="1">
                <a:solidFill>
                  <a:srgbClr val="002754"/>
                </a:solidFill>
              </a:rPr>
              <a:t>Estrategias que facilitan la euprescripción</a:t>
            </a:r>
            <a:br>
              <a:rPr lang="es-ES" altLang="en-US" sz="3600" b="1">
                <a:solidFill>
                  <a:srgbClr val="002754"/>
                </a:solidFill>
              </a:rPr>
            </a:br>
            <a:endParaRPr lang="es-ES" altLang="en-US" sz="3600" b="1">
              <a:solidFill>
                <a:srgbClr val="002754"/>
              </a:solidFill>
            </a:endParaRPr>
          </a:p>
        </p:txBody>
      </p:sp>
      <p:grpSp>
        <p:nvGrpSpPr>
          <p:cNvPr id="4" name="Group 3">
            <a:extLst>
              <a:ext uri="{FF2B5EF4-FFF2-40B4-BE49-F238E27FC236}">
                <a16:creationId xmlns:a16="http://schemas.microsoft.com/office/drawing/2014/main" id="{8131FB97-DE03-0D1C-BA8A-E998AFED5F2A}"/>
              </a:ext>
            </a:extLst>
          </p:cNvPr>
          <p:cNvGrpSpPr/>
          <p:nvPr/>
        </p:nvGrpSpPr>
        <p:grpSpPr>
          <a:xfrm>
            <a:off x="-395516" y="-1143000"/>
            <a:ext cx="11879944" cy="9154885"/>
            <a:chOff x="-393441" y="-1049515"/>
            <a:chExt cx="11738429" cy="8814948"/>
          </a:xfrm>
        </p:grpSpPr>
        <p:sp>
          <p:nvSpPr>
            <p:cNvPr id="3" name="Teardrop 2">
              <a:extLst>
                <a:ext uri="{FF2B5EF4-FFF2-40B4-BE49-F238E27FC236}">
                  <a16:creationId xmlns:a16="http://schemas.microsoft.com/office/drawing/2014/main" id="{5D296948-822F-CBC7-C8DE-D325DD366F84}"/>
                </a:ext>
              </a:extLst>
            </p:cNvPr>
            <p:cNvSpPr/>
            <p:nvPr/>
          </p:nvSpPr>
          <p:spPr>
            <a:xfrm rot="2700000">
              <a:off x="8549063" y="2011251"/>
              <a:ext cx="2682935" cy="2682935"/>
            </a:xfrm>
            <a:prstGeom prst="teardrop">
              <a:avLst>
                <a:gd name="adj" fmla="val 100000"/>
              </a:avLst>
            </a:prstGeom>
            <a:solidFill>
              <a:srgbClr val="002754"/>
            </a:solidFill>
            <a:ln>
              <a:solidFill>
                <a:srgbClr val="002754"/>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graphicFrame>
          <p:nvGraphicFramePr>
            <p:cNvPr id="2" name="Diagram 1">
              <a:extLst>
                <a:ext uri="{FF2B5EF4-FFF2-40B4-BE49-F238E27FC236}">
                  <a16:creationId xmlns:a16="http://schemas.microsoft.com/office/drawing/2014/main" id="{D3E705EC-2B96-EA12-0DB5-4CFFDC704951}"/>
                </a:ext>
              </a:extLst>
            </p:cNvPr>
            <p:cNvGraphicFramePr/>
            <p:nvPr>
              <p:extLst>
                <p:ext uri="{D42A27DB-BD31-4B8C-83A1-F6EECF244321}">
                  <p14:modId xmlns:p14="http://schemas.microsoft.com/office/powerpoint/2010/main" val="1761520293"/>
                </p:ext>
              </p:extLst>
            </p:nvPr>
          </p:nvGraphicFramePr>
          <p:xfrm>
            <a:off x="-393441" y="-1049515"/>
            <a:ext cx="11738429" cy="8814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pic>
        <p:nvPicPr>
          <p:cNvPr id="9" name="Graphic 8" descr="Checkmark with solid fill">
            <a:extLst>
              <a:ext uri="{FF2B5EF4-FFF2-40B4-BE49-F238E27FC236}">
                <a16:creationId xmlns:a16="http://schemas.microsoft.com/office/drawing/2014/main" id="{F67F847F-202B-8B41-2E22-288D09B5E1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49928" y="2226128"/>
            <a:ext cx="555171" cy="555171"/>
          </a:xfrm>
          <a:prstGeom prst="rect">
            <a:avLst/>
          </a:prstGeom>
        </p:spPr>
      </p:pic>
      <p:pic>
        <p:nvPicPr>
          <p:cNvPr id="10" name="Graphic 9" descr="Checkmark with solid fill">
            <a:extLst>
              <a:ext uri="{FF2B5EF4-FFF2-40B4-BE49-F238E27FC236}">
                <a16:creationId xmlns:a16="http://schemas.microsoft.com/office/drawing/2014/main" id="{C542CD89-C948-83CF-41E6-E5705AC80D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11436" y="2226128"/>
            <a:ext cx="555171" cy="555171"/>
          </a:xfrm>
          <a:prstGeom prst="rect">
            <a:avLst/>
          </a:prstGeom>
        </p:spPr>
      </p:pic>
      <p:pic>
        <p:nvPicPr>
          <p:cNvPr id="11" name="Graphic 10" descr="Checkmark with solid fill">
            <a:extLst>
              <a:ext uri="{FF2B5EF4-FFF2-40B4-BE49-F238E27FC236}">
                <a16:creationId xmlns:a16="http://schemas.microsoft.com/office/drawing/2014/main" id="{FF7B5636-636C-191C-6649-B01245A2A9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89713" y="2226128"/>
            <a:ext cx="555171" cy="555171"/>
          </a:xfrm>
          <a:prstGeom prst="rect">
            <a:avLst/>
          </a:prstGeom>
        </p:spPr>
      </p:pic>
      <p:pic>
        <p:nvPicPr>
          <p:cNvPr id="12" name="Graphic 11" descr="Checkmark with solid fill">
            <a:extLst>
              <a:ext uri="{FF2B5EF4-FFF2-40B4-BE49-F238E27FC236}">
                <a16:creationId xmlns:a16="http://schemas.microsoft.com/office/drawing/2014/main" id="{B1027E71-96C0-F166-286A-D72D270257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61313" y="2226128"/>
            <a:ext cx="555171" cy="55517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2 Marcador de contenido">
            <a:extLst>
              <a:ext uri="{FF2B5EF4-FFF2-40B4-BE49-F238E27FC236}">
                <a16:creationId xmlns:a16="http://schemas.microsoft.com/office/drawing/2014/main" id="{A14DE869-AEFD-675D-FA7A-37FB4B2FC498}"/>
              </a:ext>
            </a:extLst>
          </p:cNvPr>
          <p:cNvSpPr>
            <a:spLocks noGrp="1"/>
          </p:cNvSpPr>
          <p:nvPr>
            <p:ph idx="1"/>
          </p:nvPr>
        </p:nvSpPr>
        <p:spPr>
          <a:xfrm>
            <a:off x="-857023" y="1118054"/>
            <a:ext cx="13049023" cy="5729362"/>
          </a:xfrm>
        </p:spPr>
        <p:txBody>
          <a:bodyPr/>
          <a:lstStyle/>
          <a:p>
            <a:pPr indent="-395288">
              <a:lnSpc>
                <a:spcPct val="100000"/>
              </a:lnSpc>
              <a:buFont typeface="Wingdings" panose="05000000000000000000" pitchFamily="2" charset="2"/>
              <a:buChar char="ü"/>
            </a:pPr>
            <a:endParaRPr lang="es-ES" altLang="en-US" dirty="0">
              <a:latin typeface="Arial" panose="020B0604020202020204" pitchFamily="34" charset="0"/>
              <a:cs typeface="Arial" panose="020B0604020202020204" pitchFamily="34" charset="0"/>
            </a:endParaRPr>
          </a:p>
          <a:p>
            <a:pPr indent="-395288">
              <a:lnSpc>
                <a:spcPct val="100000"/>
              </a:lnSpc>
              <a:buFont typeface="Wingdings" panose="05000000000000000000" pitchFamily="2" charset="2"/>
              <a:buChar char="ü"/>
            </a:pPr>
            <a:endParaRPr lang="es-ES" altLang="en-US" dirty="0">
              <a:latin typeface="Arial" panose="020B0604020202020204" pitchFamily="34" charset="0"/>
              <a:cs typeface="Arial" panose="020B0604020202020204" pitchFamily="34" charset="0"/>
            </a:endParaRPr>
          </a:p>
        </p:txBody>
      </p:sp>
      <p:sp>
        <p:nvSpPr>
          <p:cNvPr id="81923" name="1 Título">
            <a:extLst>
              <a:ext uri="{FF2B5EF4-FFF2-40B4-BE49-F238E27FC236}">
                <a16:creationId xmlns:a16="http://schemas.microsoft.com/office/drawing/2014/main" id="{D0ACF8D5-3C88-7323-0916-F00E872F6D00}"/>
              </a:ext>
            </a:extLst>
          </p:cNvPr>
          <p:cNvSpPr txBox="1">
            <a:spLocks/>
          </p:cNvSpPr>
          <p:nvPr/>
        </p:nvSpPr>
        <p:spPr bwMode="auto">
          <a:xfrm>
            <a:off x="422275" y="365125"/>
            <a:ext cx="9809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n-US" sz="3600" b="1">
                <a:solidFill>
                  <a:srgbClr val="002754"/>
                </a:solidFill>
              </a:rPr>
              <a:t>Estrategias que facilitan la euprescripción</a:t>
            </a:r>
            <a:br>
              <a:rPr lang="es-ES" altLang="en-US" sz="3600" b="1">
                <a:solidFill>
                  <a:srgbClr val="002754"/>
                </a:solidFill>
              </a:rPr>
            </a:br>
            <a:endParaRPr lang="es-ES" altLang="en-US" sz="3600" b="1">
              <a:solidFill>
                <a:srgbClr val="002754"/>
              </a:solidFill>
            </a:endParaRPr>
          </a:p>
        </p:txBody>
      </p:sp>
      <p:graphicFrame>
        <p:nvGraphicFramePr>
          <p:cNvPr id="2" name="Diagram 1">
            <a:extLst>
              <a:ext uri="{FF2B5EF4-FFF2-40B4-BE49-F238E27FC236}">
                <a16:creationId xmlns:a16="http://schemas.microsoft.com/office/drawing/2014/main" id="{969A607C-5365-D06E-EE10-82E482626D33}"/>
              </a:ext>
            </a:extLst>
          </p:cNvPr>
          <p:cNvGraphicFramePr/>
          <p:nvPr>
            <p:extLst>
              <p:ext uri="{D42A27DB-BD31-4B8C-83A1-F6EECF244321}">
                <p14:modId xmlns:p14="http://schemas.microsoft.com/office/powerpoint/2010/main" val="2488905287"/>
              </p:ext>
            </p:extLst>
          </p:nvPr>
        </p:nvGraphicFramePr>
        <p:xfrm>
          <a:off x="94342" y="495754"/>
          <a:ext cx="11313887" cy="6362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Checkmark with solid fill">
            <a:extLst>
              <a:ext uri="{FF2B5EF4-FFF2-40B4-BE49-F238E27FC236}">
                <a16:creationId xmlns:a16="http://schemas.microsoft.com/office/drawing/2014/main" id="{23490B49-8F02-C6B6-C9BD-0610C4F9CA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4328" y="1940152"/>
            <a:ext cx="745672" cy="745672"/>
          </a:xfrm>
          <a:prstGeom prst="rect">
            <a:avLst/>
          </a:prstGeom>
        </p:spPr>
      </p:pic>
      <p:pic>
        <p:nvPicPr>
          <p:cNvPr id="4" name="Graphic 3" descr="Checkmark with solid fill">
            <a:extLst>
              <a:ext uri="{FF2B5EF4-FFF2-40B4-BE49-F238E27FC236}">
                <a16:creationId xmlns:a16="http://schemas.microsoft.com/office/drawing/2014/main" id="{6EE04386-96E9-F68B-AD34-2643F2B4B3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80414" y="1940152"/>
            <a:ext cx="745672" cy="745672"/>
          </a:xfrm>
          <a:prstGeom prst="rect">
            <a:avLst/>
          </a:prstGeom>
        </p:spPr>
      </p:pic>
      <p:pic>
        <p:nvPicPr>
          <p:cNvPr id="5" name="Graphic 4" descr="Checkmark with solid fill">
            <a:extLst>
              <a:ext uri="{FF2B5EF4-FFF2-40B4-BE49-F238E27FC236}">
                <a16:creationId xmlns:a16="http://schemas.microsoft.com/office/drawing/2014/main" id="{159F20A8-7A68-D3FE-EFD7-AE0CE8A39E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96500" y="1940152"/>
            <a:ext cx="745672" cy="74567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agen 9" descr="Mano de una persona&#10;&#10;Descripción generada automáticamente con confianza baja">
            <a:extLst>
              <a:ext uri="{FF2B5EF4-FFF2-40B4-BE49-F238E27FC236}">
                <a16:creationId xmlns:a16="http://schemas.microsoft.com/office/drawing/2014/main" id="{98E80957-5F64-A1BE-4B86-159FCC3A03B3}"/>
              </a:ext>
            </a:extLst>
          </p:cNvPr>
          <p:cNvPicPr>
            <a:picLocks noChangeAspect="1"/>
          </p:cNvPicPr>
          <p:nvPr/>
        </p:nvPicPr>
        <p:blipFill>
          <a:blip r:embed="rId2">
            <a:extLst>
              <a:ext uri="{28A0092B-C50C-407E-A947-70E740481C1C}">
                <a14:useLocalDpi xmlns:a14="http://schemas.microsoft.com/office/drawing/2010/main" val="0"/>
              </a:ext>
            </a:extLst>
          </a:blip>
          <a:srcRect l="456" t="412" r="414" b="226"/>
          <a:stretch>
            <a:fillRect/>
          </a:stretch>
        </p:blipFill>
        <p:spPr bwMode="auto">
          <a:xfrm>
            <a:off x="3830638" y="1897063"/>
            <a:ext cx="36861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Imagen 11" descr="Texto&#10;&#10;Descripción generada automáticamente">
            <a:extLst>
              <a:ext uri="{FF2B5EF4-FFF2-40B4-BE49-F238E27FC236}">
                <a16:creationId xmlns:a16="http://schemas.microsoft.com/office/drawing/2014/main" id="{70A652AC-90EA-F865-BEF8-B82EBDDD77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3429000"/>
            <a:ext cx="17843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692380D2-DC0D-6A9F-F27E-99D780BABAFD}"/>
              </a:ext>
            </a:extLst>
          </p:cNvPr>
          <p:cNvSpPr txBox="1"/>
          <p:nvPr/>
        </p:nvSpPr>
        <p:spPr>
          <a:xfrm>
            <a:off x="5486400" y="1519238"/>
            <a:ext cx="2382838"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3. ACORDAR</a:t>
            </a:r>
            <a:endParaRPr lang="es-ES" dirty="0">
              <a:solidFill>
                <a:schemeClr val="tx2">
                  <a:lumMod val="75000"/>
                </a:schemeClr>
              </a:solidFill>
              <a:latin typeface="Arial Black" panose="020B0A04020102020204" pitchFamily="34" charset="0"/>
              <a:cs typeface="+mn-cs"/>
            </a:endParaRPr>
          </a:p>
        </p:txBody>
      </p:sp>
      <p:sp>
        <p:nvSpPr>
          <p:cNvPr id="7" name="CuadroTexto 8">
            <a:extLst>
              <a:ext uri="{FF2B5EF4-FFF2-40B4-BE49-F238E27FC236}">
                <a16:creationId xmlns:a16="http://schemas.microsoft.com/office/drawing/2014/main" id="{9C650726-81FE-29B6-2E0E-92DB4B4C279B}"/>
              </a:ext>
            </a:extLst>
          </p:cNvPr>
          <p:cNvSpPr txBox="1"/>
          <p:nvPr/>
        </p:nvSpPr>
        <p:spPr>
          <a:xfrm>
            <a:off x="6546850" y="2298700"/>
            <a:ext cx="3103563"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4. ACTUAR</a:t>
            </a:r>
            <a:endParaRPr lang="es-ES" dirty="0">
              <a:solidFill>
                <a:schemeClr val="tx2">
                  <a:lumMod val="75000"/>
                </a:schemeClr>
              </a:solidFill>
              <a:latin typeface="Arial Black" panose="020B0A04020102020204" pitchFamily="34" charset="0"/>
              <a:cs typeface="+mn-cs"/>
            </a:endParaRPr>
          </a:p>
        </p:txBody>
      </p:sp>
      <p:sp>
        <p:nvSpPr>
          <p:cNvPr id="8" name="CuadroTexto 10">
            <a:extLst>
              <a:ext uri="{FF2B5EF4-FFF2-40B4-BE49-F238E27FC236}">
                <a16:creationId xmlns:a16="http://schemas.microsoft.com/office/drawing/2014/main" id="{2821BDCE-9CF4-7DE0-1E99-C3055B91326B}"/>
              </a:ext>
            </a:extLst>
          </p:cNvPr>
          <p:cNvSpPr txBox="1"/>
          <p:nvPr/>
        </p:nvSpPr>
        <p:spPr>
          <a:xfrm>
            <a:off x="3430588" y="1739900"/>
            <a:ext cx="2447925"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2. ANALIZAR</a:t>
            </a:r>
            <a:r>
              <a:rPr lang="es-ES" dirty="0">
                <a:solidFill>
                  <a:schemeClr val="tx2">
                    <a:lumMod val="75000"/>
                  </a:schemeClr>
                </a:solidFill>
                <a:latin typeface="Arial Black" panose="020B0A04020102020204" pitchFamily="34" charset="0"/>
                <a:cs typeface="+mn-cs"/>
              </a:rPr>
              <a:t> </a:t>
            </a:r>
          </a:p>
        </p:txBody>
      </p:sp>
      <p:sp>
        <p:nvSpPr>
          <p:cNvPr id="9" name="CuadroTexto 12">
            <a:extLst>
              <a:ext uri="{FF2B5EF4-FFF2-40B4-BE49-F238E27FC236}">
                <a16:creationId xmlns:a16="http://schemas.microsoft.com/office/drawing/2014/main" id="{AEF1E625-BF7F-48DC-A018-B5FB953B0B71}"/>
              </a:ext>
            </a:extLst>
          </p:cNvPr>
          <p:cNvSpPr txBox="1"/>
          <p:nvPr/>
        </p:nvSpPr>
        <p:spPr>
          <a:xfrm>
            <a:off x="1587500" y="3186113"/>
            <a:ext cx="4013200"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1. REVISAR</a:t>
            </a:r>
            <a:endParaRPr lang="es-ES" dirty="0">
              <a:solidFill>
                <a:schemeClr val="tx2">
                  <a:lumMod val="75000"/>
                </a:schemeClr>
              </a:solidFill>
              <a:latin typeface="Arial Black" panose="020B0A04020102020204" pitchFamily="34" charset="0"/>
              <a:cs typeface="+mn-cs"/>
            </a:endParaRPr>
          </a:p>
        </p:txBody>
      </p:sp>
      <p:sp>
        <p:nvSpPr>
          <p:cNvPr id="10" name="CuadroTexto 13">
            <a:extLst>
              <a:ext uri="{FF2B5EF4-FFF2-40B4-BE49-F238E27FC236}">
                <a16:creationId xmlns:a16="http://schemas.microsoft.com/office/drawing/2014/main" id="{68125F1E-E50C-DDE8-F045-AF6B78AFE47B}"/>
              </a:ext>
            </a:extLst>
          </p:cNvPr>
          <p:cNvSpPr txBox="1"/>
          <p:nvPr/>
        </p:nvSpPr>
        <p:spPr>
          <a:xfrm>
            <a:off x="6738938" y="3744913"/>
            <a:ext cx="3867150"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5. MONITORIZAR</a:t>
            </a:r>
            <a:endParaRPr lang="es-ES" dirty="0">
              <a:solidFill>
                <a:schemeClr val="tx2">
                  <a:lumMod val="75000"/>
                </a:schemeClr>
              </a:solidFill>
              <a:latin typeface="Arial Black" panose="020B0A04020102020204" pitchFamily="34" charset="0"/>
              <a:cs typeface="+mn-cs"/>
            </a:endParaRPr>
          </a:p>
        </p:txBody>
      </p:sp>
      <p:sp>
        <p:nvSpPr>
          <p:cNvPr id="83977" name="CuadroTexto 14">
            <a:extLst>
              <a:ext uri="{FF2B5EF4-FFF2-40B4-BE49-F238E27FC236}">
                <a16:creationId xmlns:a16="http://schemas.microsoft.com/office/drawing/2014/main" id="{91C6423C-17B9-CD48-0985-E68DAE518F90}"/>
              </a:ext>
            </a:extLst>
          </p:cNvPr>
          <p:cNvSpPr txBox="1">
            <a:spLocks noChangeArrowheads="1"/>
          </p:cNvSpPr>
          <p:nvPr/>
        </p:nvSpPr>
        <p:spPr bwMode="auto">
          <a:xfrm>
            <a:off x="7740650" y="1192213"/>
            <a:ext cx="4438650" cy="1108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dirty="0">
                <a:solidFill>
                  <a:schemeClr val="tx1"/>
                </a:solidFill>
                <a:latin typeface="Calibri" panose="020F0502020204030204" pitchFamily="34" charset="0"/>
              </a:rPr>
              <a:t>-Expectativas, creencias, preferencias</a:t>
            </a:r>
          </a:p>
          <a:p>
            <a:pPr eaLnBrk="1" hangingPunct="1">
              <a:lnSpc>
                <a:spcPct val="100000"/>
              </a:lnSpc>
              <a:spcBef>
                <a:spcPct val="0"/>
              </a:spcBef>
              <a:buFontTx/>
              <a:buNone/>
            </a:pPr>
            <a:r>
              <a:rPr lang="es-ES" altLang="en-US" sz="1600" dirty="0">
                <a:solidFill>
                  <a:schemeClr val="tx1"/>
                </a:solidFill>
                <a:latin typeface="Calibri" panose="020F0502020204030204" pitchFamily="34" charset="0"/>
              </a:rPr>
              <a:t>-Adaptar el ritmo a las posibilidades reales</a:t>
            </a:r>
          </a:p>
          <a:p>
            <a:pPr eaLnBrk="1" hangingPunct="1">
              <a:lnSpc>
                <a:spcPct val="100000"/>
              </a:lnSpc>
              <a:spcBef>
                <a:spcPct val="0"/>
              </a:spcBef>
              <a:buFontTx/>
              <a:buNone/>
            </a:pPr>
            <a:r>
              <a:rPr lang="es-ES" altLang="en-US" sz="1600" dirty="0">
                <a:solidFill>
                  <a:schemeClr val="tx1"/>
                </a:solidFill>
                <a:latin typeface="Calibri" panose="020F0502020204030204" pitchFamily="34" charset="0"/>
              </a:rPr>
              <a:t>-Fijar el plan terapéutico, promoviendo la implicación del paciente en la toma de decisiones</a:t>
            </a:r>
          </a:p>
        </p:txBody>
      </p:sp>
      <p:sp>
        <p:nvSpPr>
          <p:cNvPr id="83978" name="CuadroTexto 2">
            <a:extLst>
              <a:ext uri="{FF2B5EF4-FFF2-40B4-BE49-F238E27FC236}">
                <a16:creationId xmlns:a16="http://schemas.microsoft.com/office/drawing/2014/main" id="{5F7F04E9-5128-86CF-38D9-836CD6806B24}"/>
              </a:ext>
            </a:extLst>
          </p:cNvPr>
          <p:cNvSpPr txBox="1">
            <a:spLocks noChangeArrowheads="1"/>
          </p:cNvSpPr>
          <p:nvPr/>
        </p:nvSpPr>
        <p:spPr bwMode="auto">
          <a:xfrm>
            <a:off x="7421563" y="4070350"/>
            <a:ext cx="44577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dirty="0">
                <a:solidFill>
                  <a:schemeClr val="tx1"/>
                </a:solidFill>
                <a:latin typeface="Calibri" panose="020F0502020204030204" pitchFamily="34" charset="0"/>
              </a:rPr>
              <a:t>-Resaltar logros, objetivos alcanzados, </a:t>
            </a:r>
            <a:r>
              <a:rPr lang="es-ES" altLang="en-US" sz="1600" dirty="0" err="1">
                <a:solidFill>
                  <a:schemeClr val="tx1"/>
                </a:solidFill>
                <a:latin typeface="Calibri" panose="020F0502020204030204" pitchFamily="34" charset="0"/>
              </a:rPr>
              <a:t>feedback</a:t>
            </a:r>
            <a:r>
              <a:rPr lang="es-ES" altLang="en-US" sz="1600" dirty="0">
                <a:solidFill>
                  <a:schemeClr val="tx1"/>
                </a:solidFill>
                <a:latin typeface="Calibri" panose="020F0502020204030204" pitchFamily="34" charset="0"/>
              </a:rPr>
              <a:t> de resultados</a:t>
            </a:r>
          </a:p>
          <a:p>
            <a:pPr eaLnBrk="1" hangingPunct="1">
              <a:lnSpc>
                <a:spcPct val="100000"/>
              </a:lnSpc>
              <a:spcBef>
                <a:spcPct val="0"/>
              </a:spcBef>
              <a:buFontTx/>
              <a:buNone/>
            </a:pPr>
            <a:r>
              <a:rPr lang="es-ES" altLang="en-US" sz="1600" dirty="0">
                <a:solidFill>
                  <a:schemeClr val="tx1"/>
                </a:solidFill>
                <a:latin typeface="Calibri" panose="020F0502020204030204" pitchFamily="34" charset="0"/>
              </a:rPr>
              <a:t>-Valorar la adherencia a la </a:t>
            </a:r>
            <a:r>
              <a:rPr lang="es-ES" altLang="en-US" sz="1600" dirty="0" err="1">
                <a:solidFill>
                  <a:schemeClr val="tx1"/>
                </a:solidFill>
                <a:latin typeface="Calibri" panose="020F0502020204030204" pitchFamily="34" charset="0"/>
              </a:rPr>
              <a:t>deprescripción</a:t>
            </a:r>
            <a:r>
              <a:rPr lang="es-ES" altLang="en-US" sz="1600" dirty="0">
                <a:solidFill>
                  <a:schemeClr val="tx1"/>
                </a:solidFill>
                <a:latin typeface="Calibri" panose="020F0502020204030204" pitchFamily="34" charset="0"/>
              </a:rPr>
              <a:t>, detectar a reaparición de síntomas, el agravamiento de la enfermedad de base o los síndromes de retirada </a:t>
            </a:r>
          </a:p>
        </p:txBody>
      </p:sp>
      <p:sp>
        <p:nvSpPr>
          <p:cNvPr id="83979" name="CuadroTexto 4">
            <a:extLst>
              <a:ext uri="{FF2B5EF4-FFF2-40B4-BE49-F238E27FC236}">
                <a16:creationId xmlns:a16="http://schemas.microsoft.com/office/drawing/2014/main" id="{772B811C-0655-B225-A147-1A5B58AB70A5}"/>
              </a:ext>
            </a:extLst>
          </p:cNvPr>
          <p:cNvSpPr txBox="1">
            <a:spLocks noChangeArrowheads="1"/>
          </p:cNvSpPr>
          <p:nvPr/>
        </p:nvSpPr>
        <p:spPr bwMode="auto">
          <a:xfrm>
            <a:off x="355600" y="1987550"/>
            <a:ext cx="4767263"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dirty="0">
                <a:solidFill>
                  <a:schemeClr val="tx1"/>
                </a:solidFill>
                <a:latin typeface="Calibri" panose="020F0502020204030204" pitchFamily="34" charset="0"/>
              </a:rPr>
              <a:t>-Evaluar la adherencia, interacciones y EA.</a:t>
            </a:r>
          </a:p>
          <a:p>
            <a:pPr eaLnBrk="1" hangingPunct="1">
              <a:lnSpc>
                <a:spcPct val="100000"/>
              </a:lnSpc>
              <a:spcBef>
                <a:spcPct val="0"/>
              </a:spcBef>
              <a:buFontTx/>
              <a:buNone/>
            </a:pPr>
            <a:r>
              <a:rPr lang="es-ES" altLang="en-US" sz="1600" dirty="0">
                <a:solidFill>
                  <a:schemeClr val="tx1"/>
                </a:solidFill>
                <a:latin typeface="Calibri" panose="020F0502020204030204" pitchFamily="34" charset="0"/>
              </a:rPr>
              <a:t>-Evaluar el beneficio de los fármacos.</a:t>
            </a:r>
          </a:p>
          <a:p>
            <a:pPr eaLnBrk="1" hangingPunct="1">
              <a:lnSpc>
                <a:spcPct val="100000"/>
              </a:lnSpc>
              <a:spcBef>
                <a:spcPct val="0"/>
              </a:spcBef>
              <a:buFontTx/>
              <a:buNone/>
            </a:pPr>
            <a:r>
              <a:rPr lang="es-ES" altLang="en-US" sz="1600" dirty="0">
                <a:solidFill>
                  <a:schemeClr val="tx1"/>
                </a:solidFill>
                <a:latin typeface="Calibri" panose="020F0502020204030204" pitchFamily="34" charset="0"/>
              </a:rPr>
              <a:t>-Valorar y definir los objetivos y metas de la atención, del tratamiento y la esperanza de vida </a:t>
            </a:r>
          </a:p>
          <a:p>
            <a:pPr eaLnBrk="1" hangingPunct="1">
              <a:lnSpc>
                <a:spcPct val="100000"/>
              </a:lnSpc>
              <a:spcBef>
                <a:spcPct val="0"/>
              </a:spcBef>
              <a:buFontTx/>
              <a:buNone/>
            </a:pPr>
            <a:r>
              <a:rPr lang="es-ES" altLang="en-US" sz="1600" dirty="0">
                <a:solidFill>
                  <a:schemeClr val="tx1"/>
                </a:solidFill>
                <a:latin typeface="Calibri" panose="020F0502020204030204" pitchFamily="34" charset="0"/>
              </a:rPr>
              <a:t> </a:t>
            </a:r>
          </a:p>
        </p:txBody>
      </p:sp>
      <p:sp>
        <p:nvSpPr>
          <p:cNvPr id="83980" name="CuadroTexto 87">
            <a:extLst>
              <a:ext uri="{FF2B5EF4-FFF2-40B4-BE49-F238E27FC236}">
                <a16:creationId xmlns:a16="http://schemas.microsoft.com/office/drawing/2014/main" id="{916D98A9-53F4-2B33-F354-75DBBC1B7C21}"/>
              </a:ext>
            </a:extLst>
          </p:cNvPr>
          <p:cNvSpPr txBox="1">
            <a:spLocks noChangeArrowheads="1"/>
          </p:cNvSpPr>
          <p:nvPr/>
        </p:nvSpPr>
        <p:spPr bwMode="auto">
          <a:xfrm>
            <a:off x="31750" y="6191250"/>
            <a:ext cx="90916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n-US" altLang="en-US" sz="1500">
                <a:solidFill>
                  <a:schemeClr val="tx1"/>
                </a:solidFill>
                <a:latin typeface="BlinkMacSystemFont"/>
              </a:rPr>
              <a:t> Nota: EA: efectos adversos PI: potencialmente inadecuados</a:t>
            </a:r>
          </a:p>
        </p:txBody>
      </p:sp>
      <p:sp>
        <p:nvSpPr>
          <p:cNvPr id="70671" name="CuadroTexto 17">
            <a:extLst>
              <a:ext uri="{FF2B5EF4-FFF2-40B4-BE49-F238E27FC236}">
                <a16:creationId xmlns:a16="http://schemas.microsoft.com/office/drawing/2014/main" id="{3A3272B1-8267-60CF-85F6-72D85A19C2C1}"/>
              </a:ext>
            </a:extLst>
          </p:cNvPr>
          <p:cNvSpPr txBox="1">
            <a:spLocks noChangeArrowheads="1"/>
          </p:cNvSpPr>
          <p:nvPr/>
        </p:nvSpPr>
        <p:spPr bwMode="auto">
          <a:xfrm>
            <a:off x="31750" y="6519863"/>
            <a:ext cx="7681913" cy="276225"/>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1000" dirty="0">
                <a:solidFill>
                  <a:schemeClr val="tx1">
                    <a:lumMod val="50000"/>
                    <a:lumOff val="50000"/>
                  </a:schemeClr>
                </a:solidFill>
                <a:latin typeface="Calibri" panose="020F0502020204030204" pitchFamily="34" charset="0"/>
              </a:rPr>
              <a:t>Orueta R, et al. Adecuación terapéutica en pacientes crónicos. </a:t>
            </a:r>
            <a:r>
              <a:rPr lang="es-ES" altLang="en-US" sz="1000" dirty="0" err="1">
                <a:solidFill>
                  <a:schemeClr val="tx1">
                    <a:lumMod val="50000"/>
                    <a:lumOff val="50000"/>
                  </a:schemeClr>
                </a:solidFill>
                <a:latin typeface="Calibri" panose="020F0502020204030204" pitchFamily="34" charset="0"/>
              </a:rPr>
              <a:t>Rev</a:t>
            </a:r>
            <a:r>
              <a:rPr lang="es-ES" altLang="en-US" sz="1000" dirty="0">
                <a:solidFill>
                  <a:schemeClr val="tx1">
                    <a:lumMod val="50000"/>
                    <a:lumOff val="50000"/>
                  </a:schemeClr>
                </a:solidFill>
                <a:latin typeface="Calibri" panose="020F0502020204030204" pitchFamily="34" charset="0"/>
              </a:rPr>
              <a:t> Clin </a:t>
            </a:r>
            <a:r>
              <a:rPr lang="es-ES" altLang="en-US" sz="1000" dirty="0" err="1">
                <a:solidFill>
                  <a:schemeClr val="tx1">
                    <a:lumMod val="50000"/>
                    <a:lumOff val="50000"/>
                  </a:schemeClr>
                </a:solidFill>
                <a:latin typeface="Calibri" panose="020F0502020204030204" pitchFamily="34" charset="0"/>
              </a:rPr>
              <a:t>Med</a:t>
            </a:r>
            <a:r>
              <a:rPr lang="es-ES" altLang="en-US" sz="1000" dirty="0">
                <a:solidFill>
                  <a:schemeClr val="tx1">
                    <a:lumMod val="50000"/>
                    <a:lumOff val="50000"/>
                  </a:schemeClr>
                </a:solidFill>
                <a:latin typeface="Calibri" panose="020F0502020204030204" pitchFamily="34" charset="0"/>
              </a:rPr>
              <a:t> Fam. 2015.</a:t>
            </a:r>
          </a:p>
        </p:txBody>
      </p:sp>
      <p:sp>
        <p:nvSpPr>
          <p:cNvPr id="16" name="CuadroTexto 15">
            <a:extLst>
              <a:ext uri="{FF2B5EF4-FFF2-40B4-BE49-F238E27FC236}">
                <a16:creationId xmlns:a16="http://schemas.microsoft.com/office/drawing/2014/main" id="{BB716154-6FB5-D9B4-91B1-CA9B3FA0F443}"/>
              </a:ext>
            </a:extLst>
          </p:cNvPr>
          <p:cNvSpPr txBox="1"/>
          <p:nvPr/>
        </p:nvSpPr>
        <p:spPr>
          <a:xfrm>
            <a:off x="-52388" y="3511550"/>
            <a:ext cx="4883151" cy="1108075"/>
          </a:xfrm>
          <a:prstGeom prst="rect">
            <a:avLst/>
          </a:prstGeom>
          <a:noFill/>
        </p:spPr>
        <p:txBody>
          <a:bodyPr lIns="121917" tIns="60958" rIns="121917" bIns="60958">
            <a:spAutoFit/>
          </a:bodyPr>
          <a:lstStyle/>
          <a:p>
            <a:pPr marL="228594" indent="-228594" eaLnBrk="1" fontAlgn="auto" hangingPunct="1">
              <a:spcBef>
                <a:spcPts val="0"/>
              </a:spcBef>
              <a:spcAft>
                <a:spcPts val="0"/>
              </a:spcAft>
              <a:buFontTx/>
              <a:buChar char="-"/>
              <a:defRPr/>
            </a:pPr>
            <a:r>
              <a:rPr lang="es-ES" sz="1600" dirty="0">
                <a:latin typeface="+mn-lt"/>
                <a:cs typeface="+mn-cs"/>
              </a:rPr>
              <a:t>Listado completo de medicamentos y </a:t>
            </a:r>
          </a:p>
          <a:p>
            <a:pPr eaLnBrk="1" fontAlgn="auto" hangingPunct="1">
              <a:spcBef>
                <a:spcPts val="0"/>
              </a:spcBef>
              <a:spcAft>
                <a:spcPts val="0"/>
              </a:spcAft>
              <a:defRPr/>
            </a:pPr>
            <a:r>
              <a:rPr lang="es-ES" sz="1600" dirty="0">
                <a:latin typeface="+mn-lt"/>
                <a:cs typeface="+mn-cs"/>
              </a:rPr>
              <a:t>     patologías del paciente.</a:t>
            </a:r>
          </a:p>
          <a:p>
            <a:pPr marL="228594" indent="-228594" eaLnBrk="1" fontAlgn="auto" hangingPunct="1">
              <a:spcBef>
                <a:spcPts val="0"/>
              </a:spcBef>
              <a:spcAft>
                <a:spcPts val="0"/>
              </a:spcAft>
              <a:buFontTx/>
              <a:buChar char="-"/>
              <a:defRPr/>
            </a:pPr>
            <a:r>
              <a:rPr lang="es-ES" sz="1600" dirty="0">
                <a:latin typeface="+mn-lt"/>
                <a:cs typeface="+mn-cs"/>
              </a:rPr>
              <a:t>Valorar estado físico y aspectos de la persona y contexto socioeconómico (las 5 F) </a:t>
            </a:r>
          </a:p>
        </p:txBody>
      </p:sp>
      <p:sp>
        <p:nvSpPr>
          <p:cNvPr id="83983" name="CuadroTexto 16">
            <a:extLst>
              <a:ext uri="{FF2B5EF4-FFF2-40B4-BE49-F238E27FC236}">
                <a16:creationId xmlns:a16="http://schemas.microsoft.com/office/drawing/2014/main" id="{85CF3EDD-89E8-B5C4-3E63-8217CD13949D}"/>
              </a:ext>
            </a:extLst>
          </p:cNvPr>
          <p:cNvSpPr txBox="1">
            <a:spLocks noChangeArrowheads="1"/>
          </p:cNvSpPr>
          <p:nvPr/>
        </p:nvSpPr>
        <p:spPr bwMode="auto">
          <a:xfrm>
            <a:off x="8434388" y="2273300"/>
            <a:ext cx="3870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dirty="0">
                <a:solidFill>
                  <a:schemeClr val="tx1"/>
                </a:solidFill>
                <a:latin typeface="Calibri" panose="020F0502020204030204" pitchFamily="34" charset="0"/>
              </a:rPr>
              <a:t>-Ejecución del PT progresivamente, con un orden de retirada o de incorporación</a:t>
            </a:r>
          </a:p>
          <a:p>
            <a:pPr eaLnBrk="1" hangingPunct="1">
              <a:lnSpc>
                <a:spcPct val="100000"/>
              </a:lnSpc>
              <a:spcBef>
                <a:spcPct val="0"/>
              </a:spcBef>
              <a:buFontTx/>
              <a:buNone/>
            </a:pPr>
            <a:r>
              <a:rPr lang="es-ES" altLang="en-US" sz="1600" dirty="0">
                <a:solidFill>
                  <a:schemeClr val="tx1"/>
                </a:solidFill>
                <a:latin typeface="Calibri" panose="020F0502020204030204" pitchFamily="34" charset="0"/>
              </a:rPr>
              <a:t>-Comenzar por fármacos PI</a:t>
            </a:r>
          </a:p>
          <a:p>
            <a:pPr eaLnBrk="1" hangingPunct="1">
              <a:lnSpc>
                <a:spcPct val="100000"/>
              </a:lnSpc>
              <a:spcBef>
                <a:spcPct val="0"/>
              </a:spcBef>
              <a:buFontTx/>
              <a:buNone/>
            </a:pPr>
            <a:r>
              <a:rPr lang="es-ES" altLang="en-US" sz="1600" dirty="0">
                <a:solidFill>
                  <a:schemeClr val="tx1"/>
                </a:solidFill>
                <a:latin typeface="Calibri" panose="020F0502020204030204" pitchFamily="34" charset="0"/>
              </a:rPr>
              <a:t>-Paso de un escenario preventivo o modificador de la enfermedad a paliativo o control de síntomas </a:t>
            </a:r>
          </a:p>
        </p:txBody>
      </p:sp>
      <p:sp>
        <p:nvSpPr>
          <p:cNvPr id="83984" name="1 Título">
            <a:extLst>
              <a:ext uri="{FF2B5EF4-FFF2-40B4-BE49-F238E27FC236}">
                <a16:creationId xmlns:a16="http://schemas.microsoft.com/office/drawing/2014/main" id="{7DAF52E6-B3A1-0C30-FFAF-54F58BB0D7B2}"/>
              </a:ext>
            </a:extLst>
          </p:cNvPr>
          <p:cNvSpPr txBox="1">
            <a:spLocks/>
          </p:cNvSpPr>
          <p:nvPr/>
        </p:nvSpPr>
        <p:spPr bwMode="auto">
          <a:xfrm>
            <a:off x="422275" y="365125"/>
            <a:ext cx="9809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n-US" sz="3600" b="1" dirty="0">
                <a:solidFill>
                  <a:srgbClr val="002754"/>
                </a:solidFill>
              </a:rPr>
              <a:t>Estrategias que facilitan la </a:t>
            </a:r>
            <a:r>
              <a:rPr lang="es-ES" altLang="en-US" sz="3600" b="1" dirty="0" err="1">
                <a:solidFill>
                  <a:srgbClr val="002754"/>
                </a:solidFill>
              </a:rPr>
              <a:t>euprescripción</a:t>
            </a:r>
            <a:br>
              <a:rPr lang="es-ES" altLang="en-US" sz="3600" b="1" dirty="0">
                <a:solidFill>
                  <a:srgbClr val="002754"/>
                </a:solidFill>
              </a:rPr>
            </a:br>
            <a:endParaRPr lang="es-ES" altLang="en-US" sz="3600" b="1" dirty="0">
              <a:solidFill>
                <a:srgbClr val="00275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39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9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39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39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83977" grpId="0" animBg="1"/>
      <p:bldP spid="83978" grpId="0"/>
      <p:bldP spid="83979" grpId="0"/>
      <p:bldP spid="16" grpId="0"/>
      <p:bldP spid="8398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Título">
            <a:extLst>
              <a:ext uri="{FF2B5EF4-FFF2-40B4-BE49-F238E27FC236}">
                <a16:creationId xmlns:a16="http://schemas.microsoft.com/office/drawing/2014/main" id="{17E25400-01A7-E0DE-03BF-729F2932082D}"/>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Guión</a:t>
            </a:r>
          </a:p>
        </p:txBody>
      </p:sp>
      <p:sp>
        <p:nvSpPr>
          <p:cNvPr id="12291" name="2 Marcador de contenido">
            <a:extLst>
              <a:ext uri="{FF2B5EF4-FFF2-40B4-BE49-F238E27FC236}">
                <a16:creationId xmlns:a16="http://schemas.microsoft.com/office/drawing/2014/main" id="{E781D6AE-D535-7A49-A19D-6C7A5B6CD771}"/>
              </a:ext>
            </a:extLst>
          </p:cNvPr>
          <p:cNvSpPr>
            <a:spLocks noGrp="1"/>
          </p:cNvSpPr>
          <p:nvPr>
            <p:ph idx="1"/>
          </p:nvPr>
        </p:nvSpPr>
        <p:spPr>
          <a:xfrm>
            <a:off x="1781175" y="2097088"/>
            <a:ext cx="10015538" cy="4351337"/>
          </a:xfrm>
        </p:spPr>
        <p:txBody>
          <a:bodyPr/>
          <a:lstStyle/>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Introducción</a:t>
            </a:r>
          </a:p>
          <a:p>
            <a:pPr indent="-396000">
              <a:buFont typeface="Courier New" panose="02070309020205020404" pitchFamily="49" charset="0"/>
              <a:buChar char="o"/>
              <a:defRPr/>
            </a:pPr>
            <a:r>
              <a:rPr lang="es-ES" dirty="0">
                <a:solidFill>
                  <a:schemeClr val="bg2">
                    <a:lumMod val="75000"/>
                  </a:schemeClr>
                </a:solidFill>
                <a:latin typeface="Arial" pitchFamily="34" charset="0"/>
                <a:cs typeface="Arial" pitchFamily="34" charset="0"/>
              </a:rPr>
              <a:t>Valoración integral del paciente mayor</a:t>
            </a:r>
          </a:p>
          <a:p>
            <a:pPr indent="-396000">
              <a:buFont typeface="Courier New" panose="02070309020205020404" pitchFamily="49" charset="0"/>
              <a:buChar char="o"/>
              <a:defRPr/>
            </a:pPr>
            <a:r>
              <a:rPr lang="es-ES" dirty="0" err="1">
                <a:solidFill>
                  <a:schemeClr val="bg2">
                    <a:lumMod val="75000"/>
                  </a:schemeClr>
                </a:solidFill>
                <a:latin typeface="Arial" pitchFamily="34" charset="0"/>
                <a:cs typeface="Arial" pitchFamily="34" charset="0"/>
              </a:rPr>
              <a:t>Polimedicación</a:t>
            </a:r>
            <a:endParaRPr lang="es-ES" dirty="0">
              <a:solidFill>
                <a:schemeClr val="bg2">
                  <a:lumMod val="75000"/>
                </a:schemeClr>
              </a:solidFill>
              <a:latin typeface="Arial" pitchFamily="34" charset="0"/>
              <a:cs typeface="Arial" pitchFamily="34" charset="0"/>
            </a:endParaRPr>
          </a:p>
          <a:p>
            <a:pPr indent="-396000">
              <a:buFont typeface="Courier New" panose="02070309020205020404" pitchFamily="49" charset="0"/>
              <a:buChar char="o"/>
              <a:defRPr/>
            </a:pPr>
            <a:r>
              <a:rPr lang="es-ES" dirty="0" err="1">
                <a:solidFill>
                  <a:schemeClr val="bg2">
                    <a:lumMod val="75000"/>
                  </a:schemeClr>
                </a:solidFill>
                <a:latin typeface="Arial" pitchFamily="34" charset="0"/>
                <a:cs typeface="Arial" pitchFamily="34" charset="0"/>
              </a:rPr>
              <a:t>Euprescripción</a:t>
            </a:r>
            <a:endParaRPr lang="es-ES" dirty="0">
              <a:solidFill>
                <a:schemeClr val="bg2">
                  <a:lumMod val="75000"/>
                </a:schemeClr>
              </a:solidFill>
              <a:latin typeface="Arial" pitchFamily="34" charset="0"/>
              <a:cs typeface="Arial" pitchFamily="34" charset="0"/>
            </a:endParaRPr>
          </a:p>
          <a:p>
            <a:pPr indent="-396000">
              <a:buFont typeface="Courier New" panose="02070309020205020404" pitchFamily="49" charset="0"/>
              <a:buChar char="o"/>
              <a:defRPr/>
            </a:pPr>
            <a:r>
              <a:rPr lang="es-ES" dirty="0">
                <a:solidFill>
                  <a:schemeClr val="bg2">
                    <a:lumMod val="10000"/>
                  </a:schemeClr>
                </a:solidFill>
                <a:latin typeface="Arial" pitchFamily="34" charset="0"/>
                <a:cs typeface="Arial" pitchFamily="34" charset="0"/>
              </a:rPr>
              <a:t>Caso clínico</a:t>
            </a:r>
          </a:p>
          <a:p>
            <a:pPr indent="-396000">
              <a:buFont typeface="Courier New" panose="02070309020205020404" pitchFamily="49" charset="0"/>
              <a:buChar char="o"/>
              <a:defRPr/>
            </a:pPr>
            <a:endParaRPr lang="es-ES" dirty="0">
              <a:solidFill>
                <a:schemeClr val="bg2">
                  <a:lumMod val="10000"/>
                </a:schemeClr>
              </a:solidFill>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uadroTexto 8">
            <a:extLst>
              <a:ext uri="{FF2B5EF4-FFF2-40B4-BE49-F238E27FC236}">
                <a16:creationId xmlns:a16="http://schemas.microsoft.com/office/drawing/2014/main" id="{76907A5D-80AB-0731-2194-83EF68712F44}"/>
              </a:ext>
            </a:extLst>
          </p:cNvPr>
          <p:cNvSpPr txBox="1">
            <a:spLocks noChangeArrowheads="1"/>
          </p:cNvSpPr>
          <p:nvPr/>
        </p:nvSpPr>
        <p:spPr bwMode="auto">
          <a:xfrm>
            <a:off x="1503363" y="2459038"/>
            <a:ext cx="979487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379413" indent="-3794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pPr>
            <a:r>
              <a:rPr lang="es-ES" altLang="en-US" sz="2400">
                <a:solidFill>
                  <a:schemeClr val="tx1"/>
                </a:solidFill>
                <a:latin typeface="Calibri" panose="020F0502020204030204" pitchFamily="34" charset="0"/>
              </a:rPr>
              <a:t>Trabajó de contable en una empresa de fertilizantes.</a:t>
            </a:r>
          </a:p>
          <a:p>
            <a:pPr eaLnBrk="1" hangingPunct="1">
              <a:lnSpc>
                <a:spcPct val="100000"/>
              </a:lnSpc>
              <a:spcBef>
                <a:spcPct val="0"/>
              </a:spcBef>
            </a:pPr>
            <a:r>
              <a:rPr lang="es-ES" altLang="en-US" sz="2400">
                <a:solidFill>
                  <a:schemeClr val="tx1"/>
                </a:solidFill>
                <a:latin typeface="Calibri" panose="020F0502020204030204" pitchFamily="34" charset="0"/>
              </a:rPr>
              <a:t>Casado hace 51 años con Mercedes.</a:t>
            </a:r>
          </a:p>
          <a:p>
            <a:pPr eaLnBrk="1" hangingPunct="1">
              <a:lnSpc>
                <a:spcPct val="100000"/>
              </a:lnSpc>
              <a:spcBef>
                <a:spcPct val="0"/>
              </a:spcBef>
            </a:pPr>
            <a:r>
              <a:rPr lang="es-ES" altLang="en-US" sz="2400">
                <a:solidFill>
                  <a:schemeClr val="tx1"/>
                </a:solidFill>
                <a:latin typeface="Calibri" panose="020F0502020204030204" pitchFamily="34" charset="0"/>
              </a:rPr>
              <a:t>Viven en Cartagena, con una hija con discapacidad.</a:t>
            </a:r>
          </a:p>
          <a:p>
            <a:pPr eaLnBrk="1" hangingPunct="1">
              <a:lnSpc>
                <a:spcPct val="100000"/>
              </a:lnSpc>
              <a:spcBef>
                <a:spcPct val="0"/>
              </a:spcBef>
            </a:pPr>
            <a:r>
              <a:rPr lang="es-ES" altLang="en-US" sz="2400">
                <a:solidFill>
                  <a:schemeClr val="tx1"/>
                </a:solidFill>
                <a:latin typeface="Calibri" panose="020F0502020204030204" pitchFamily="34" charset="0"/>
              </a:rPr>
              <a:t>Independiente por todas las Actividades Básicas de la Vida Diaria (ABVD).</a:t>
            </a:r>
          </a:p>
          <a:p>
            <a:pPr eaLnBrk="1" hangingPunct="1">
              <a:lnSpc>
                <a:spcPct val="100000"/>
              </a:lnSpc>
              <a:spcBef>
                <a:spcPct val="0"/>
              </a:spcBef>
            </a:pPr>
            <a:r>
              <a:rPr lang="es-ES" altLang="en-US" sz="2400">
                <a:solidFill>
                  <a:schemeClr val="tx1"/>
                </a:solidFill>
                <a:latin typeface="Calibri" panose="020F0502020204030204" pitchFamily="34" charset="0"/>
              </a:rPr>
              <a:t>Exfumador de 1 paq/d desde hace 15 años (fumó durante 40 años).</a:t>
            </a:r>
          </a:p>
          <a:p>
            <a:pPr eaLnBrk="1" hangingPunct="1">
              <a:lnSpc>
                <a:spcPct val="100000"/>
              </a:lnSpc>
              <a:spcBef>
                <a:spcPct val="0"/>
              </a:spcBef>
            </a:pPr>
            <a:r>
              <a:rPr lang="es-ES" altLang="en-US" sz="2400">
                <a:solidFill>
                  <a:schemeClr val="tx1"/>
                </a:solidFill>
                <a:latin typeface="Calibri" panose="020F0502020204030204" pitchFamily="34" charset="0"/>
              </a:rPr>
              <a:t>Alguna vez toma alguna copa de vino.</a:t>
            </a:r>
          </a:p>
          <a:p>
            <a:pPr eaLnBrk="1" hangingPunct="1">
              <a:lnSpc>
                <a:spcPct val="100000"/>
              </a:lnSpc>
              <a:spcBef>
                <a:spcPct val="0"/>
              </a:spcBef>
            </a:pPr>
            <a:r>
              <a:rPr lang="es-ES" altLang="en-US" sz="2400">
                <a:solidFill>
                  <a:schemeClr val="tx1"/>
                </a:solidFill>
                <a:latin typeface="Calibri" panose="020F0502020204030204" pitchFamily="34" charset="0"/>
              </a:rPr>
              <a:t>Sale 4 veces a la semana a caminar durante 30 minutos. </a:t>
            </a:r>
          </a:p>
          <a:p>
            <a:pPr eaLnBrk="1" hangingPunct="1">
              <a:lnSpc>
                <a:spcPct val="100000"/>
              </a:lnSpc>
              <a:spcBef>
                <a:spcPct val="0"/>
              </a:spcBef>
            </a:pPr>
            <a:r>
              <a:rPr lang="es-ES" altLang="en-US" sz="2400">
                <a:solidFill>
                  <a:schemeClr val="tx1"/>
                </a:solidFill>
                <a:latin typeface="Calibri" panose="020F0502020204030204" pitchFamily="34" charset="0"/>
              </a:rPr>
              <a:t>Es muy metódico con las horas de las comidas. </a:t>
            </a:r>
          </a:p>
        </p:txBody>
      </p:sp>
      <p:sp>
        <p:nvSpPr>
          <p:cNvPr id="86019" name="Títol 1">
            <a:extLst>
              <a:ext uri="{FF2B5EF4-FFF2-40B4-BE49-F238E27FC236}">
                <a16:creationId xmlns:a16="http://schemas.microsoft.com/office/drawing/2014/main" id="{289842BA-1E61-761B-2073-3574289C484B}"/>
              </a:ext>
            </a:extLst>
          </p:cNvPr>
          <p:cNvSpPr txBox="1">
            <a:spLocks/>
          </p:cNvSpPr>
          <p:nvPr/>
        </p:nvSpPr>
        <p:spPr bwMode="auto">
          <a:xfrm>
            <a:off x="365125" y="282575"/>
            <a:ext cx="14979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defTabSz="12176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1217613">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1217613">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1217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1217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fr-FR" altLang="en-US" sz="4000" b="1">
                <a:solidFill>
                  <a:srgbClr val="002060"/>
                </a:solidFill>
                <a:latin typeface="Calibri" panose="020F0502020204030204" pitchFamily="34" charset="0"/>
              </a:rPr>
              <a:t>Pencho, 81 años</a:t>
            </a:r>
            <a:endParaRPr lang="ca-ES" altLang="en-US" sz="4000">
              <a:solidFill>
                <a:srgbClr val="002060"/>
              </a:solidFill>
              <a:latin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Título">
            <a:extLst>
              <a:ext uri="{FF2B5EF4-FFF2-40B4-BE49-F238E27FC236}">
                <a16:creationId xmlns:a16="http://schemas.microsoft.com/office/drawing/2014/main" id="{6EB52650-0C71-2071-1665-A700EA85ED6C}"/>
              </a:ext>
            </a:extLst>
          </p:cNvPr>
          <p:cNvSpPr>
            <a:spLocks noGrp="1"/>
          </p:cNvSpPr>
          <p:nvPr>
            <p:ph type="title"/>
          </p:nvPr>
        </p:nvSpPr>
        <p:spPr>
          <a:xfrm>
            <a:off x="422275" y="166688"/>
            <a:ext cx="9264650" cy="1325562"/>
          </a:xfrm>
        </p:spPr>
        <p:txBody>
          <a:bodyPr/>
          <a:lstStyle/>
          <a:p>
            <a:r>
              <a:rPr lang="es-ES" altLang="en-US">
                <a:latin typeface="Arial" panose="020B0604020202020204" pitchFamily="34" charset="0"/>
                <a:cs typeface="Arial" panose="020B0604020202020204" pitchFamily="34" charset="0"/>
              </a:rPr>
              <a:t>Motivo de consulta</a:t>
            </a:r>
          </a:p>
        </p:txBody>
      </p:sp>
      <p:sp>
        <p:nvSpPr>
          <p:cNvPr id="4" name="CuadroTexto 1">
            <a:extLst>
              <a:ext uri="{FF2B5EF4-FFF2-40B4-BE49-F238E27FC236}">
                <a16:creationId xmlns:a16="http://schemas.microsoft.com/office/drawing/2014/main" id="{77073476-1C53-4B61-ECB8-C88CF6005669}"/>
              </a:ext>
            </a:extLst>
          </p:cNvPr>
          <p:cNvSpPr txBox="1"/>
          <p:nvPr/>
        </p:nvSpPr>
        <p:spPr>
          <a:xfrm>
            <a:off x="884238" y="1492250"/>
            <a:ext cx="10421937" cy="4602163"/>
          </a:xfrm>
          <a:prstGeom prst="rect">
            <a:avLst/>
          </a:prstGeom>
          <a:noFill/>
        </p:spPr>
        <p:txBody>
          <a:bodyPr lIns="121917" tIns="60958" rIns="121917" bIns="60958">
            <a:spAutoFit/>
          </a:bodyPr>
          <a:lstStyle/>
          <a:p>
            <a:pPr algn="just" eaLnBrk="1" fontAlgn="auto" hangingPunct="1">
              <a:spcBef>
                <a:spcPts val="533"/>
              </a:spcBef>
              <a:spcAft>
                <a:spcPts val="0"/>
              </a:spcAft>
              <a:defRPr/>
            </a:pPr>
            <a:r>
              <a:rPr lang="es-ES" sz="1900" dirty="0">
                <a:latin typeface="+mn-lt"/>
                <a:cs typeface="+mn-cs"/>
              </a:rPr>
              <a:t>Entra a la consulta de enfermería acompañado de Mercedes. Últimamente vienen siempre juntos porque Pecho tiene dificultad auditiva y se siente más seguro si va con ella.</a:t>
            </a:r>
          </a:p>
          <a:p>
            <a:pPr algn="just" eaLnBrk="1" fontAlgn="auto" hangingPunct="1">
              <a:spcBef>
                <a:spcPts val="533"/>
              </a:spcBef>
              <a:spcAft>
                <a:spcPts val="0"/>
              </a:spcAft>
              <a:defRPr/>
            </a:pPr>
            <a:endParaRPr lang="es-ES" sz="1900" dirty="0">
              <a:latin typeface="+mn-lt"/>
              <a:cs typeface="+mn-cs"/>
            </a:endParaRPr>
          </a:p>
          <a:p>
            <a:pPr algn="just" eaLnBrk="1" fontAlgn="auto" hangingPunct="1">
              <a:spcBef>
                <a:spcPts val="533"/>
              </a:spcBef>
              <a:spcAft>
                <a:spcPts val="0"/>
              </a:spcAft>
              <a:defRPr/>
            </a:pPr>
            <a:r>
              <a:rPr lang="es-ES" sz="1900" dirty="0">
                <a:latin typeface="+mn-lt"/>
                <a:cs typeface="+mn-cs"/>
              </a:rPr>
              <a:t>Acude para la </a:t>
            </a:r>
            <a:r>
              <a:rPr lang="es-ES" sz="1900" b="1" dirty="0">
                <a:latin typeface="+mn-lt"/>
                <a:cs typeface="+mn-cs"/>
              </a:rPr>
              <a:t>cura de una herida</a:t>
            </a:r>
            <a:r>
              <a:rPr lang="es-ES" sz="1900" dirty="0">
                <a:latin typeface="+mn-lt"/>
                <a:cs typeface="+mn-cs"/>
              </a:rPr>
              <a:t> en la pierna </a:t>
            </a:r>
            <a:r>
              <a:rPr lang="es-ES" sz="1900" b="1" dirty="0">
                <a:latin typeface="+mn-lt"/>
                <a:cs typeface="+mn-cs"/>
              </a:rPr>
              <a:t>por una caída </a:t>
            </a:r>
            <a:r>
              <a:rPr lang="es-ES" sz="1900" dirty="0">
                <a:latin typeface="+mn-lt"/>
                <a:cs typeface="+mn-cs"/>
              </a:rPr>
              <a:t>por tropiezo en la calle, y no sabe muy bien decirnos cómo fue: “me vi en el suelo sin darme cuenta”. Iba solo ese día. </a:t>
            </a:r>
          </a:p>
          <a:p>
            <a:pPr algn="just" eaLnBrk="1" fontAlgn="auto" hangingPunct="1">
              <a:spcBef>
                <a:spcPts val="533"/>
              </a:spcBef>
              <a:spcAft>
                <a:spcPts val="0"/>
              </a:spcAft>
              <a:defRPr/>
            </a:pPr>
            <a:endParaRPr lang="es-ES" sz="1900" dirty="0">
              <a:latin typeface="+mn-lt"/>
              <a:cs typeface="+mn-cs"/>
            </a:endParaRPr>
          </a:p>
          <a:p>
            <a:pPr algn="just" eaLnBrk="1" fontAlgn="auto" hangingPunct="1">
              <a:spcBef>
                <a:spcPts val="533"/>
              </a:spcBef>
              <a:spcAft>
                <a:spcPts val="0"/>
              </a:spcAft>
              <a:defRPr/>
            </a:pPr>
            <a:r>
              <a:rPr lang="es-ES" sz="1900" dirty="0">
                <a:latin typeface="+mn-lt"/>
                <a:cs typeface="+mn-cs"/>
              </a:rPr>
              <a:t>“Con el trompazo se me han roto las gafas. Menos mal que no me he roto nada más, aunque el tema de las gafas tampoco es tan importante porque con ellas “tampoco veo mucho”. Mercedes señala que en las últimas semanas lo empieza a ver que camina más lentamente, como un poco </a:t>
            </a:r>
            <a:r>
              <a:rPr lang="es-ES" sz="1900" i="1" dirty="0">
                <a:latin typeface="+mn-lt"/>
                <a:cs typeface="+mn-cs"/>
              </a:rPr>
              <a:t>“más torpe”, </a:t>
            </a:r>
            <a:r>
              <a:rPr lang="es-ES" sz="1900" dirty="0">
                <a:latin typeface="+mn-lt"/>
                <a:cs typeface="+mn-cs"/>
              </a:rPr>
              <a:t>lo ve más despistado y él mismo refiere encontrarse </a:t>
            </a:r>
            <a:r>
              <a:rPr lang="es-ES" sz="1900" i="1" dirty="0">
                <a:latin typeface="+mn-lt"/>
                <a:cs typeface="+mn-cs"/>
              </a:rPr>
              <a:t>“más flojo”. </a:t>
            </a:r>
            <a:r>
              <a:rPr lang="es-ES" sz="1900" dirty="0">
                <a:latin typeface="+mn-lt"/>
                <a:cs typeface="+mn-cs"/>
              </a:rPr>
              <a:t>Ha pedido comprarse un bastón para ir más seguro después de la caída</a:t>
            </a:r>
            <a:r>
              <a:rPr lang="es-ES" sz="1900" i="1" dirty="0">
                <a:latin typeface="+mn-lt"/>
                <a:cs typeface="+mn-cs"/>
              </a:rPr>
              <a:t>.</a:t>
            </a:r>
          </a:p>
          <a:p>
            <a:pPr algn="just" eaLnBrk="1" fontAlgn="auto" hangingPunct="1">
              <a:spcBef>
                <a:spcPts val="533"/>
              </a:spcBef>
              <a:spcAft>
                <a:spcPts val="0"/>
              </a:spcAft>
              <a:defRPr/>
            </a:pPr>
            <a:endParaRPr lang="es-ES" sz="1900" i="1" dirty="0">
              <a:latin typeface="+mn-lt"/>
              <a:cs typeface="+mn-cs"/>
            </a:endParaRPr>
          </a:p>
          <a:p>
            <a:pPr algn="just" eaLnBrk="1" fontAlgn="auto" hangingPunct="1">
              <a:spcBef>
                <a:spcPts val="533"/>
              </a:spcBef>
              <a:spcAft>
                <a:spcPts val="0"/>
              </a:spcAft>
              <a:defRPr/>
            </a:pPr>
            <a:r>
              <a:rPr lang="es-ES" sz="1900" dirty="0">
                <a:latin typeface="+mn-lt"/>
                <a:cs typeface="+mn-cs"/>
              </a:rPr>
              <a:t>Mientras la enfermera le está curando le dice: “Estoy cansado de todo, y no sé si tiene sentido tomar tantas pastillas y tanto pinchazo; cada día me cuesta más”.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Título">
            <a:extLst>
              <a:ext uri="{FF2B5EF4-FFF2-40B4-BE49-F238E27FC236}">
                <a16:creationId xmlns:a16="http://schemas.microsoft.com/office/drawing/2014/main" id="{55429E63-3939-EDA7-675F-2A45A48CD86F}"/>
              </a:ext>
            </a:extLst>
          </p:cNvPr>
          <p:cNvSpPr>
            <a:spLocks noGrp="1"/>
          </p:cNvSpPr>
          <p:nvPr>
            <p:ph type="title"/>
          </p:nvPr>
        </p:nvSpPr>
        <p:spPr>
          <a:xfrm>
            <a:off x="311150" y="138113"/>
            <a:ext cx="9264650" cy="1325562"/>
          </a:xfrm>
        </p:spPr>
        <p:txBody>
          <a:bodyPr/>
          <a:lstStyle/>
          <a:p>
            <a:r>
              <a:rPr lang="es-ES" altLang="en-US">
                <a:latin typeface="Arial" panose="020B0604020202020204" pitchFamily="34" charset="0"/>
                <a:cs typeface="Arial" panose="020B0604020202020204" pitchFamily="34" charset="0"/>
              </a:rPr>
              <a:t>Antecedentes personales</a:t>
            </a:r>
          </a:p>
        </p:txBody>
      </p:sp>
      <p:sp>
        <p:nvSpPr>
          <p:cNvPr id="88067" name="CuadroTexto 9">
            <a:extLst>
              <a:ext uri="{FF2B5EF4-FFF2-40B4-BE49-F238E27FC236}">
                <a16:creationId xmlns:a16="http://schemas.microsoft.com/office/drawing/2014/main" id="{A42861B4-159C-BAF4-589F-72FC62CDE824}"/>
              </a:ext>
            </a:extLst>
          </p:cNvPr>
          <p:cNvSpPr txBox="1">
            <a:spLocks noChangeArrowheads="1"/>
          </p:cNvSpPr>
          <p:nvPr/>
        </p:nvSpPr>
        <p:spPr bwMode="auto">
          <a:xfrm>
            <a:off x="1498600" y="1316038"/>
            <a:ext cx="11179175"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ts val="800"/>
              </a:spcBef>
              <a:buFontTx/>
              <a:buNone/>
            </a:pPr>
            <a:r>
              <a:rPr lang="es-ES" altLang="en-US" sz="1600">
                <a:solidFill>
                  <a:schemeClr val="tx1"/>
                </a:solidFill>
                <a:latin typeface="Calibri" panose="020F0502020204030204" pitchFamily="34" charset="0"/>
              </a:rPr>
              <a:t>1996  -HIPERCOLESTEROLEMIA  (HC. LDL marzo 2022: </a:t>
            </a:r>
            <a:r>
              <a:rPr lang="es-ES" altLang="en-US" sz="1600" b="1">
                <a:solidFill>
                  <a:schemeClr val="tx1"/>
                </a:solidFill>
                <a:latin typeface="Calibri" panose="020F0502020204030204" pitchFamily="34" charset="0"/>
              </a:rPr>
              <a:t>LDL: 89 mg/dl).</a:t>
            </a:r>
            <a:endParaRPr lang="es-ES" altLang="en-US" sz="1600">
              <a:solidFill>
                <a:schemeClr val="tx1"/>
              </a:solidFill>
              <a:latin typeface="Calibri" panose="020F0502020204030204" pitchFamily="34" charset="0"/>
            </a:endParaRPr>
          </a:p>
          <a:p>
            <a:pPr eaLnBrk="1" hangingPunct="1">
              <a:lnSpc>
                <a:spcPct val="100000"/>
              </a:lnSpc>
              <a:spcBef>
                <a:spcPts val="800"/>
              </a:spcBef>
              <a:buFontTx/>
              <a:buNone/>
            </a:pPr>
            <a:r>
              <a:rPr lang="es-ES" altLang="en-US" sz="1600">
                <a:solidFill>
                  <a:schemeClr val="tx1"/>
                </a:solidFill>
                <a:latin typeface="Calibri" panose="020F0502020204030204" pitchFamily="34" charset="0"/>
              </a:rPr>
              <a:t>1998  -HIPERTENSIÓN ESENCIAL (HTA) (último control </a:t>
            </a:r>
            <a:r>
              <a:rPr lang="es-ES" altLang="en-US" sz="1600" b="1">
                <a:solidFill>
                  <a:schemeClr val="tx1"/>
                </a:solidFill>
                <a:latin typeface="Calibri" panose="020F0502020204030204" pitchFamily="34" charset="0"/>
              </a:rPr>
              <a:t>TA: 123/71 </a:t>
            </a:r>
            <a:r>
              <a:rPr lang="es-ES" altLang="en-US" sz="1600">
                <a:solidFill>
                  <a:schemeClr val="tx1"/>
                </a:solidFill>
                <a:latin typeface="Calibri" panose="020F0502020204030204" pitchFamily="34" charset="0"/>
              </a:rPr>
              <a:t>mmHg, 70 lpm)</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1999 - DIABETES  MELLITUS TIPO 2 (DM2), </a:t>
            </a:r>
            <a:r>
              <a:rPr lang="es-ES" altLang="en-US" sz="1600" b="1">
                <a:solidFill>
                  <a:schemeClr val="tx1"/>
                </a:solidFill>
                <a:latin typeface="Calibri" panose="020F0502020204030204" pitchFamily="34" charset="0"/>
              </a:rPr>
              <a:t>última HbA1c </a:t>
            </a:r>
            <a:r>
              <a:rPr lang="es-ES" altLang="en-US" sz="1600">
                <a:solidFill>
                  <a:schemeClr val="tx1"/>
                </a:solidFill>
                <a:latin typeface="Calibri" panose="020F0502020204030204" pitchFamily="34" charset="0"/>
              </a:rPr>
              <a:t>(marzo 2022): </a:t>
            </a:r>
            <a:r>
              <a:rPr lang="es-ES" altLang="en-US" sz="1600" b="1">
                <a:solidFill>
                  <a:schemeClr val="tx1"/>
                </a:solidFill>
                <a:latin typeface="Calibri" panose="020F0502020204030204" pitchFamily="34" charset="0"/>
              </a:rPr>
              <a:t>7,2%</a:t>
            </a:r>
            <a:r>
              <a:rPr lang="es-ES" altLang="en-US" sz="1600">
                <a:solidFill>
                  <a:schemeClr val="tx1"/>
                </a:solidFill>
                <a:latin typeface="Calibri" panose="020F0502020204030204" pitchFamily="34" charset="0"/>
              </a:rPr>
              <a:t>.</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1999 - OBESIDAD grado I: </a:t>
            </a:r>
            <a:r>
              <a:rPr lang="es-ES" altLang="en-US" sz="1600" b="1">
                <a:solidFill>
                  <a:schemeClr val="tx1"/>
                </a:solidFill>
                <a:latin typeface="Calibri" panose="020F0502020204030204" pitchFamily="34" charset="0"/>
              </a:rPr>
              <a:t>IMC 33 kg/m</a:t>
            </a:r>
            <a:r>
              <a:rPr lang="es-ES" altLang="en-US" sz="1600" b="1" baseline="30000">
                <a:solidFill>
                  <a:schemeClr val="tx1"/>
                </a:solidFill>
                <a:latin typeface="Calibri" panose="020F0502020204030204" pitchFamily="34" charset="0"/>
              </a:rPr>
              <a:t>2 </a:t>
            </a:r>
            <a:r>
              <a:rPr lang="es-ES" altLang="en-US" sz="1600">
                <a:solidFill>
                  <a:schemeClr val="tx1"/>
                </a:solidFill>
                <a:latin typeface="Calibri" panose="020F0502020204030204" pitchFamily="34" charset="0"/>
              </a:rPr>
              <a:t>(último peso: 98 kg)</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1999 – MIGRAÑAS</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1999 -TRASTORNO BIPOLAR (varios episodios depresivos, intento autolítico)</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2004 - DISPEPSIA      </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2006 -HIPERPLASIA BENIGNA DE PRÓSTATA (HBP)</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2009 -INSUFICIENCIA RENAL CRÓNICA (ESTADIO 3a; FG 49 ml/min, A2: 58 mg/g)</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2012 -COXARTROSIS</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2012 - INSOMNIO</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2013 - RETINOPATIA DIABÉTICA LEVE (último control enero 2022).</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2015 -GINGIVITIS CRÓNICA</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2017 - CATARATAS (OPERADO)</a:t>
            </a:r>
          </a:p>
          <a:p>
            <a:pPr eaLnBrk="1" hangingPunct="1">
              <a:lnSpc>
                <a:spcPct val="100000"/>
              </a:lnSpc>
              <a:spcBef>
                <a:spcPts val="800"/>
              </a:spcBef>
              <a:buFontTx/>
              <a:buNone/>
            </a:pPr>
            <a:r>
              <a:rPr lang="es-ES" altLang="en-US" sz="1600">
                <a:solidFill>
                  <a:schemeClr val="tx1"/>
                </a:solidFill>
                <a:latin typeface="Calibri" panose="020F0502020204030204" pitchFamily="34" charset="0"/>
              </a:rPr>
              <a:t>2022 - CIÁTICA recurrente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Título">
            <a:extLst>
              <a:ext uri="{FF2B5EF4-FFF2-40B4-BE49-F238E27FC236}">
                <a16:creationId xmlns:a16="http://schemas.microsoft.com/office/drawing/2014/main" id="{397F579C-6186-A352-26E4-B4C827A4C2A1}"/>
              </a:ext>
            </a:extLst>
          </p:cNvPr>
          <p:cNvSpPr>
            <a:spLocks noGrp="1"/>
          </p:cNvSpPr>
          <p:nvPr>
            <p:ph type="title"/>
          </p:nvPr>
        </p:nvSpPr>
        <p:spPr>
          <a:xfrm>
            <a:off x="422275" y="0"/>
            <a:ext cx="9264650" cy="1325563"/>
          </a:xfrm>
        </p:spPr>
        <p:txBody>
          <a:bodyPr/>
          <a:lstStyle/>
          <a:p>
            <a:r>
              <a:rPr lang="es-ES" altLang="en-US">
                <a:latin typeface="Arial" panose="020B0604020202020204" pitchFamily="34" charset="0"/>
                <a:cs typeface="Arial" panose="020B0604020202020204" pitchFamily="34" charset="0"/>
              </a:rPr>
              <a:t>Tratamiento</a:t>
            </a:r>
          </a:p>
        </p:txBody>
      </p:sp>
      <p:sp>
        <p:nvSpPr>
          <p:cNvPr id="89091" name="4 Marcador de contenido">
            <a:extLst>
              <a:ext uri="{FF2B5EF4-FFF2-40B4-BE49-F238E27FC236}">
                <a16:creationId xmlns:a16="http://schemas.microsoft.com/office/drawing/2014/main" id="{B43AF7B2-BBDC-2310-049E-FDEDB945893A}"/>
              </a:ext>
            </a:extLst>
          </p:cNvPr>
          <p:cNvSpPr txBox="1">
            <a:spLocks/>
          </p:cNvSpPr>
          <p:nvPr/>
        </p:nvSpPr>
        <p:spPr bwMode="auto">
          <a:xfrm>
            <a:off x="1662113" y="1371600"/>
            <a:ext cx="10607675"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marL="303213" indent="-303213" defTabSz="12176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1217613">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1217613">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1217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1217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pPr>
            <a:r>
              <a:rPr lang="es-ES" altLang="en-US" sz="2000">
                <a:solidFill>
                  <a:schemeClr val="tx1"/>
                </a:solidFill>
                <a:latin typeface="Calibri" panose="020F0502020204030204" pitchFamily="34" charset="0"/>
              </a:rPr>
              <a:t>Simvastatina 40 mg 0-0-1 (HC)</a:t>
            </a:r>
          </a:p>
          <a:p>
            <a:pPr eaLnBrk="1" hangingPunct="1">
              <a:lnSpc>
                <a:spcPct val="100000"/>
              </a:lnSpc>
              <a:spcBef>
                <a:spcPct val="0"/>
              </a:spcBef>
            </a:pPr>
            <a:r>
              <a:rPr lang="es-ES" altLang="en-US" sz="2000">
                <a:solidFill>
                  <a:schemeClr val="tx1"/>
                </a:solidFill>
                <a:latin typeface="Calibri" panose="020F0502020204030204" pitchFamily="34" charset="0"/>
              </a:rPr>
              <a:t>Enalapril 20 mg/HCTZ 12,5mg  1-0-0 (HTA)</a:t>
            </a:r>
          </a:p>
          <a:p>
            <a:pPr eaLnBrk="1" hangingPunct="1">
              <a:lnSpc>
                <a:spcPct val="100000"/>
              </a:lnSpc>
              <a:spcBef>
                <a:spcPct val="0"/>
              </a:spcBef>
            </a:pPr>
            <a:r>
              <a:rPr lang="es-ES" altLang="en-US" sz="2000">
                <a:solidFill>
                  <a:schemeClr val="tx1"/>
                </a:solidFill>
                <a:latin typeface="Calibri" panose="020F0502020204030204" pitchFamily="34" charset="0"/>
              </a:rPr>
              <a:t>Insulina mixtard 30 (</a:t>
            </a:r>
            <a:r>
              <a:rPr lang="en-US" altLang="en-US" sz="2000">
                <a:solidFill>
                  <a:schemeClr val="tx1"/>
                </a:solidFill>
                <a:latin typeface="Calibri" panose="020F0502020204030204" pitchFamily="34" charset="0"/>
              </a:rPr>
              <a:t>NPH/insulina regular 70/30) </a:t>
            </a:r>
            <a:r>
              <a:rPr lang="es-ES" altLang="en-US" sz="2000">
                <a:solidFill>
                  <a:schemeClr val="tx1"/>
                </a:solidFill>
                <a:latin typeface="Calibri" panose="020F0502020204030204" pitchFamily="34" charset="0"/>
              </a:rPr>
              <a:t> </a:t>
            </a:r>
            <a:r>
              <a:rPr lang="es-ES" altLang="en-US" sz="2000">
                <a:solidFill>
                  <a:schemeClr val="tx1"/>
                </a:solidFill>
                <a:latin typeface="Calibri" panose="020F0502020204030204" pitchFamily="34" charset="0"/>
                <a:sym typeface="Wingdings" panose="05000000000000000000" pitchFamily="2" charset="2"/>
              </a:rPr>
              <a:t></a:t>
            </a:r>
            <a:r>
              <a:rPr lang="es-ES" altLang="en-US" sz="2000">
                <a:solidFill>
                  <a:schemeClr val="tx1"/>
                </a:solidFill>
                <a:latin typeface="Calibri" panose="020F0502020204030204" pitchFamily="34" charset="0"/>
              </a:rPr>
              <a:t>  13 - 0 -12 UI (DM2) </a:t>
            </a:r>
          </a:p>
          <a:p>
            <a:pPr eaLnBrk="1" hangingPunct="1">
              <a:lnSpc>
                <a:spcPct val="100000"/>
              </a:lnSpc>
              <a:spcBef>
                <a:spcPct val="0"/>
              </a:spcBef>
            </a:pPr>
            <a:r>
              <a:rPr lang="es-ES" altLang="en-US" sz="2000">
                <a:solidFill>
                  <a:schemeClr val="tx1"/>
                </a:solidFill>
                <a:latin typeface="Calibri" panose="020F0502020204030204" pitchFamily="34" charset="0"/>
              </a:rPr>
              <a:t>Metformina 850 mg 0-1-1 (DM2)</a:t>
            </a:r>
          </a:p>
          <a:p>
            <a:pPr eaLnBrk="1" hangingPunct="1">
              <a:lnSpc>
                <a:spcPct val="100000"/>
              </a:lnSpc>
              <a:spcBef>
                <a:spcPct val="0"/>
              </a:spcBef>
            </a:pPr>
            <a:r>
              <a:rPr lang="es-ES" altLang="en-US" sz="2000">
                <a:solidFill>
                  <a:schemeClr val="tx1"/>
                </a:solidFill>
                <a:latin typeface="Calibri" panose="020F0502020204030204" pitchFamily="34" charset="0"/>
              </a:rPr>
              <a:t>Gliclazida 5 mg 1-0-0  (DM2)</a:t>
            </a:r>
          </a:p>
          <a:p>
            <a:pPr eaLnBrk="1" hangingPunct="1">
              <a:lnSpc>
                <a:spcPct val="100000"/>
              </a:lnSpc>
              <a:spcBef>
                <a:spcPct val="0"/>
              </a:spcBef>
            </a:pPr>
            <a:r>
              <a:rPr lang="es-ES" altLang="en-US" sz="2000">
                <a:solidFill>
                  <a:schemeClr val="tx1"/>
                </a:solidFill>
                <a:latin typeface="Calibri" panose="020F0502020204030204" pitchFamily="34" charset="0"/>
              </a:rPr>
              <a:t>Selegilina (IMAO-B)  (depresión refractaria)</a:t>
            </a:r>
          </a:p>
          <a:p>
            <a:pPr eaLnBrk="1" hangingPunct="1">
              <a:lnSpc>
                <a:spcPct val="100000"/>
              </a:lnSpc>
              <a:spcBef>
                <a:spcPct val="0"/>
              </a:spcBef>
            </a:pPr>
            <a:r>
              <a:rPr lang="es-ES" altLang="en-US" sz="2000">
                <a:solidFill>
                  <a:schemeClr val="tx1"/>
                </a:solidFill>
                <a:latin typeface="Calibri" panose="020F0502020204030204" pitchFamily="34" charset="0"/>
              </a:rPr>
              <a:t>Lamotrigina 100 mg  1-0-1 (trastorno bipolar)</a:t>
            </a:r>
          </a:p>
          <a:p>
            <a:pPr eaLnBrk="1" hangingPunct="1">
              <a:lnSpc>
                <a:spcPct val="100000"/>
              </a:lnSpc>
              <a:spcBef>
                <a:spcPct val="0"/>
              </a:spcBef>
            </a:pPr>
            <a:r>
              <a:rPr lang="es-ES" altLang="en-US" sz="2000">
                <a:solidFill>
                  <a:schemeClr val="tx1"/>
                </a:solidFill>
                <a:latin typeface="Calibri" panose="020F0502020204030204" pitchFamily="34" charset="0"/>
              </a:rPr>
              <a:t>Quetiapina 100 mg   0-0-1 (t.bipolar) </a:t>
            </a:r>
          </a:p>
          <a:p>
            <a:pPr eaLnBrk="1" hangingPunct="1">
              <a:lnSpc>
                <a:spcPct val="100000"/>
              </a:lnSpc>
              <a:spcBef>
                <a:spcPct val="0"/>
              </a:spcBef>
            </a:pPr>
            <a:r>
              <a:rPr lang="es-ES" altLang="en-US" sz="2000">
                <a:solidFill>
                  <a:schemeClr val="tx1"/>
                </a:solidFill>
                <a:latin typeface="Calibri" panose="020F0502020204030204" pitchFamily="34" charset="0"/>
              </a:rPr>
              <a:t>Risperidona 0,5 mg  1-1-1 (t.bipolar)</a:t>
            </a:r>
          </a:p>
          <a:p>
            <a:pPr eaLnBrk="1" hangingPunct="1">
              <a:lnSpc>
                <a:spcPct val="100000"/>
              </a:lnSpc>
              <a:spcBef>
                <a:spcPct val="0"/>
              </a:spcBef>
            </a:pPr>
            <a:r>
              <a:rPr lang="es-ES" altLang="en-US" sz="2000">
                <a:solidFill>
                  <a:schemeClr val="tx1"/>
                </a:solidFill>
                <a:latin typeface="Calibri" panose="020F0502020204030204" pitchFamily="34" charset="0"/>
              </a:rPr>
              <a:t>Sumatriptán 50 mg 1c s/p (migrañas)</a:t>
            </a:r>
          </a:p>
          <a:p>
            <a:pPr eaLnBrk="1" hangingPunct="1">
              <a:lnSpc>
                <a:spcPct val="100000"/>
              </a:lnSpc>
              <a:spcBef>
                <a:spcPct val="0"/>
              </a:spcBef>
            </a:pPr>
            <a:r>
              <a:rPr lang="es-ES" altLang="en-US" sz="2000">
                <a:solidFill>
                  <a:schemeClr val="tx1"/>
                </a:solidFill>
                <a:latin typeface="Calibri" panose="020F0502020204030204" pitchFamily="34" charset="0"/>
              </a:rPr>
              <a:t>Omeprazol 20mg 1-0-0 (dispepsia)</a:t>
            </a:r>
          </a:p>
          <a:p>
            <a:pPr eaLnBrk="1" hangingPunct="1">
              <a:lnSpc>
                <a:spcPct val="100000"/>
              </a:lnSpc>
              <a:spcBef>
                <a:spcPct val="0"/>
              </a:spcBef>
            </a:pPr>
            <a:r>
              <a:rPr lang="es-ES" altLang="en-US" sz="2000">
                <a:solidFill>
                  <a:schemeClr val="tx1"/>
                </a:solidFill>
                <a:latin typeface="Calibri" panose="020F0502020204030204" pitchFamily="34" charset="0"/>
              </a:rPr>
              <a:t>Tamsulosina 0,4 mg 1-0-0 (HBP)</a:t>
            </a:r>
          </a:p>
          <a:p>
            <a:pPr eaLnBrk="1" hangingPunct="1">
              <a:lnSpc>
                <a:spcPct val="100000"/>
              </a:lnSpc>
              <a:spcBef>
                <a:spcPct val="0"/>
              </a:spcBef>
            </a:pPr>
            <a:r>
              <a:rPr lang="es-ES" altLang="en-US" sz="2000">
                <a:solidFill>
                  <a:schemeClr val="tx1"/>
                </a:solidFill>
                <a:latin typeface="Calibri" panose="020F0502020204030204" pitchFamily="34" charset="0"/>
              </a:rPr>
              <a:t>Tramadol/paracetamol 37,5/325mg/8h (dolor) s/p</a:t>
            </a:r>
          </a:p>
          <a:p>
            <a:pPr eaLnBrk="1" hangingPunct="1">
              <a:lnSpc>
                <a:spcPct val="100000"/>
              </a:lnSpc>
              <a:spcBef>
                <a:spcPct val="0"/>
              </a:spcBef>
            </a:pPr>
            <a:r>
              <a:rPr lang="es-ES" altLang="en-US" sz="2000">
                <a:solidFill>
                  <a:schemeClr val="tx1"/>
                </a:solidFill>
                <a:latin typeface="Calibri" panose="020F0502020204030204" pitchFamily="34" charset="0"/>
              </a:rPr>
              <a:t>Duloxetina 30 mg 0-1-0 (dolor)</a:t>
            </a:r>
          </a:p>
          <a:p>
            <a:pPr eaLnBrk="1" hangingPunct="1">
              <a:lnSpc>
                <a:spcPct val="100000"/>
              </a:lnSpc>
              <a:spcBef>
                <a:spcPct val="0"/>
              </a:spcBef>
            </a:pPr>
            <a:r>
              <a:rPr lang="es-ES" altLang="en-US" sz="2000">
                <a:solidFill>
                  <a:schemeClr val="tx1"/>
                </a:solidFill>
                <a:latin typeface="Calibri" panose="020F0502020204030204" pitchFamily="34" charset="0"/>
              </a:rPr>
              <a:t>Lorazepam 1mg 0-0-1/2 (insomnio)</a:t>
            </a:r>
            <a:endParaRPr lang="es-ES" altLang="en-US" sz="2800">
              <a:solidFill>
                <a:schemeClr val="tx1"/>
              </a:solidFill>
              <a:latin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Título">
            <a:extLst>
              <a:ext uri="{FF2B5EF4-FFF2-40B4-BE49-F238E27FC236}">
                <a16:creationId xmlns:a16="http://schemas.microsoft.com/office/drawing/2014/main" id="{A46E4321-8868-568E-B70F-1F34C594AD56}"/>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Preguntas</a:t>
            </a:r>
          </a:p>
        </p:txBody>
      </p:sp>
      <p:grpSp>
        <p:nvGrpSpPr>
          <p:cNvPr id="90115" name="15 Grupo">
            <a:extLst>
              <a:ext uri="{FF2B5EF4-FFF2-40B4-BE49-F238E27FC236}">
                <a16:creationId xmlns:a16="http://schemas.microsoft.com/office/drawing/2014/main" id="{CA0C80F8-D344-9D5A-023B-E38633E99207}"/>
              </a:ext>
            </a:extLst>
          </p:cNvPr>
          <p:cNvGrpSpPr>
            <a:grpSpLocks/>
          </p:cNvGrpSpPr>
          <p:nvPr/>
        </p:nvGrpSpPr>
        <p:grpSpPr bwMode="auto">
          <a:xfrm>
            <a:off x="1036638" y="2005013"/>
            <a:ext cx="10118725" cy="3708400"/>
            <a:chOff x="3154363" y="2303463"/>
            <a:chExt cx="8821737" cy="3708157"/>
          </a:xfrm>
        </p:grpSpPr>
        <p:sp>
          <p:nvSpPr>
            <p:cNvPr id="11" name="CuadroTexto 1">
              <a:extLst>
                <a:ext uri="{FF2B5EF4-FFF2-40B4-BE49-F238E27FC236}">
                  <a16:creationId xmlns:a16="http://schemas.microsoft.com/office/drawing/2014/main" id="{3F732B0A-BD0F-A614-1B79-AE34E312054D}"/>
                </a:ext>
              </a:extLst>
            </p:cNvPr>
            <p:cNvSpPr txBox="1"/>
            <p:nvPr/>
          </p:nvSpPr>
          <p:spPr>
            <a:xfrm>
              <a:off x="3155747" y="2303463"/>
              <a:ext cx="7956726"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latin typeface="+mn-lt"/>
                  <a:cs typeface="+mn-cs"/>
                </a:rPr>
                <a:t>¿Es Pencho un paciente frágil? ¿Se le ha de hacer cribaje? ¿Por qué?</a:t>
              </a:r>
            </a:p>
          </p:txBody>
        </p:sp>
        <p:sp>
          <p:nvSpPr>
            <p:cNvPr id="12" name="CuadroTexto 14">
              <a:extLst>
                <a:ext uri="{FF2B5EF4-FFF2-40B4-BE49-F238E27FC236}">
                  <a16:creationId xmlns:a16="http://schemas.microsoft.com/office/drawing/2014/main" id="{03B06D48-B679-EFF6-129D-A50381B16D57}"/>
                </a:ext>
              </a:extLst>
            </p:cNvPr>
            <p:cNvSpPr txBox="1"/>
            <p:nvPr/>
          </p:nvSpPr>
          <p:spPr>
            <a:xfrm>
              <a:off x="3155747" y="4281358"/>
              <a:ext cx="8820353" cy="861956"/>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latin typeface="+mn-lt"/>
                  <a:cs typeface="+mn-cs"/>
                </a:rPr>
                <a:t>¿Cómo valoraríamos su adherencia terapéutica? ¿En qué os apoyaríais para “euprescribir” en el caso de que lo necesitara Pencho?  </a:t>
              </a:r>
            </a:p>
          </p:txBody>
        </p:sp>
        <p:sp>
          <p:nvSpPr>
            <p:cNvPr id="13" name="CuadroTexto 15">
              <a:extLst>
                <a:ext uri="{FF2B5EF4-FFF2-40B4-BE49-F238E27FC236}">
                  <a16:creationId xmlns:a16="http://schemas.microsoft.com/office/drawing/2014/main" id="{5EDEB05D-F883-62C2-4A31-0F9673012BF9}"/>
                </a:ext>
              </a:extLst>
            </p:cNvPr>
            <p:cNvSpPr txBox="1"/>
            <p:nvPr/>
          </p:nvSpPr>
          <p:spPr>
            <a:xfrm>
              <a:off x="3155747" y="3605128"/>
              <a:ext cx="8096511"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latin typeface="+mn-lt"/>
                  <a:cs typeface="+mn-cs"/>
                </a:rPr>
                <a:t>¿Cuál es el objetivo glucémico para Pencho? ¿En qué nos basamos? </a:t>
              </a:r>
            </a:p>
          </p:txBody>
        </p:sp>
        <p:sp>
          <p:nvSpPr>
            <p:cNvPr id="14" name="CuadroTexto 17">
              <a:extLst>
                <a:ext uri="{FF2B5EF4-FFF2-40B4-BE49-F238E27FC236}">
                  <a16:creationId xmlns:a16="http://schemas.microsoft.com/office/drawing/2014/main" id="{390EAB4D-4163-1ABB-5148-578A1BFFD918}"/>
                </a:ext>
              </a:extLst>
            </p:cNvPr>
            <p:cNvSpPr txBox="1"/>
            <p:nvPr/>
          </p:nvSpPr>
          <p:spPr>
            <a:xfrm>
              <a:off x="3155747" y="2933659"/>
              <a:ext cx="8579534"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latin typeface="+mn-lt"/>
                  <a:cs typeface="+mn-cs"/>
                </a:rPr>
                <a:t>¿Tiene motivos para haberse caído? ¿Cuáles? ¿Se podría haber evitado?</a:t>
              </a:r>
            </a:p>
          </p:txBody>
        </p:sp>
        <p:sp>
          <p:nvSpPr>
            <p:cNvPr id="15" name="CuadroTexto 4">
              <a:extLst>
                <a:ext uri="{FF2B5EF4-FFF2-40B4-BE49-F238E27FC236}">
                  <a16:creationId xmlns:a16="http://schemas.microsoft.com/office/drawing/2014/main" id="{C9033006-02A3-AC1C-E072-23AD34C9B9EF}"/>
                </a:ext>
              </a:extLst>
            </p:cNvPr>
            <p:cNvSpPr txBox="1"/>
            <p:nvPr/>
          </p:nvSpPr>
          <p:spPr>
            <a:xfrm>
              <a:off x="3154363" y="5149663"/>
              <a:ext cx="8821737" cy="861957"/>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latin typeface="+mn-lt"/>
                  <a:cs typeface="+mn-cs"/>
                </a:rPr>
                <a:t>¿Proponéis algún cambio en la medicación? ¿Qué frases usaríais? ¿Alguna propuesta de tratamiento no farmacológico? ¿Qué otras intervenciones?</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Título">
            <a:extLst>
              <a:ext uri="{FF2B5EF4-FFF2-40B4-BE49-F238E27FC236}">
                <a16:creationId xmlns:a16="http://schemas.microsoft.com/office/drawing/2014/main" id="{E400CB59-4D4E-61D8-2C09-B7C25A63E4C1}"/>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Preguntas</a:t>
            </a:r>
          </a:p>
        </p:txBody>
      </p:sp>
      <p:grpSp>
        <p:nvGrpSpPr>
          <p:cNvPr id="91139" name="15 Grupo">
            <a:extLst>
              <a:ext uri="{FF2B5EF4-FFF2-40B4-BE49-F238E27FC236}">
                <a16:creationId xmlns:a16="http://schemas.microsoft.com/office/drawing/2014/main" id="{0E3DD8BD-8589-5256-0B51-B1EEE39BD272}"/>
              </a:ext>
            </a:extLst>
          </p:cNvPr>
          <p:cNvGrpSpPr>
            <a:grpSpLocks/>
          </p:cNvGrpSpPr>
          <p:nvPr/>
        </p:nvGrpSpPr>
        <p:grpSpPr bwMode="auto">
          <a:xfrm>
            <a:off x="1036638" y="2005013"/>
            <a:ext cx="10118725" cy="3708400"/>
            <a:chOff x="3154363" y="2303463"/>
            <a:chExt cx="8821737" cy="3708157"/>
          </a:xfrm>
        </p:grpSpPr>
        <p:sp>
          <p:nvSpPr>
            <p:cNvPr id="11" name="CuadroTexto 1">
              <a:extLst>
                <a:ext uri="{FF2B5EF4-FFF2-40B4-BE49-F238E27FC236}">
                  <a16:creationId xmlns:a16="http://schemas.microsoft.com/office/drawing/2014/main" id="{DD5716A3-9F5D-1B4B-4EF4-5FC663D7438C}"/>
                </a:ext>
              </a:extLst>
            </p:cNvPr>
            <p:cNvSpPr txBox="1"/>
            <p:nvPr/>
          </p:nvSpPr>
          <p:spPr>
            <a:xfrm>
              <a:off x="3155747" y="2303463"/>
              <a:ext cx="7956726"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latin typeface="+mn-lt"/>
                  <a:cs typeface="+mn-cs"/>
                </a:rPr>
                <a:t>¿Es Pencho un paciente frágil? ¿Se le ha de hacer cribaje? ¿Por qué?</a:t>
              </a:r>
            </a:p>
          </p:txBody>
        </p:sp>
        <p:sp>
          <p:nvSpPr>
            <p:cNvPr id="12" name="CuadroTexto 14">
              <a:extLst>
                <a:ext uri="{FF2B5EF4-FFF2-40B4-BE49-F238E27FC236}">
                  <a16:creationId xmlns:a16="http://schemas.microsoft.com/office/drawing/2014/main" id="{B2934B0F-1220-92B9-C156-47B3470BF3C6}"/>
                </a:ext>
              </a:extLst>
            </p:cNvPr>
            <p:cNvSpPr txBox="1"/>
            <p:nvPr/>
          </p:nvSpPr>
          <p:spPr>
            <a:xfrm>
              <a:off x="3155747" y="4281358"/>
              <a:ext cx="8820353" cy="861956"/>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¿Cómo valoraríamos su adherencia terapéutica? ¿En qué os apoyaríais para “euprescribir” en el caso de que lo necesitara Pencho?  </a:t>
              </a:r>
            </a:p>
          </p:txBody>
        </p:sp>
        <p:sp>
          <p:nvSpPr>
            <p:cNvPr id="13" name="CuadroTexto 15">
              <a:extLst>
                <a:ext uri="{FF2B5EF4-FFF2-40B4-BE49-F238E27FC236}">
                  <a16:creationId xmlns:a16="http://schemas.microsoft.com/office/drawing/2014/main" id="{56BC10B7-0686-1A0A-1BBB-266B2CDF5286}"/>
                </a:ext>
              </a:extLst>
            </p:cNvPr>
            <p:cNvSpPr txBox="1"/>
            <p:nvPr/>
          </p:nvSpPr>
          <p:spPr>
            <a:xfrm>
              <a:off x="3155747" y="3605128"/>
              <a:ext cx="8096511"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¿Cuál es el objetivo glucémico para Pencho? ¿En qué nos basamos? </a:t>
              </a:r>
            </a:p>
          </p:txBody>
        </p:sp>
        <p:sp>
          <p:nvSpPr>
            <p:cNvPr id="14" name="CuadroTexto 17">
              <a:extLst>
                <a:ext uri="{FF2B5EF4-FFF2-40B4-BE49-F238E27FC236}">
                  <a16:creationId xmlns:a16="http://schemas.microsoft.com/office/drawing/2014/main" id="{5A7CC995-BAC5-8000-F308-E45FD74180B0}"/>
                </a:ext>
              </a:extLst>
            </p:cNvPr>
            <p:cNvSpPr txBox="1"/>
            <p:nvPr/>
          </p:nvSpPr>
          <p:spPr>
            <a:xfrm>
              <a:off x="3155747" y="2933659"/>
              <a:ext cx="8579534"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¿Tiene motivos para haberse caído? ¿Cuáles? ¿Se podría haber evitado?</a:t>
              </a:r>
            </a:p>
          </p:txBody>
        </p:sp>
        <p:sp>
          <p:nvSpPr>
            <p:cNvPr id="15" name="CuadroTexto 4">
              <a:extLst>
                <a:ext uri="{FF2B5EF4-FFF2-40B4-BE49-F238E27FC236}">
                  <a16:creationId xmlns:a16="http://schemas.microsoft.com/office/drawing/2014/main" id="{4CC927AB-87A9-6A69-FD17-A40B4B24F737}"/>
                </a:ext>
              </a:extLst>
            </p:cNvPr>
            <p:cNvSpPr txBox="1"/>
            <p:nvPr/>
          </p:nvSpPr>
          <p:spPr>
            <a:xfrm>
              <a:off x="3154363" y="5149663"/>
              <a:ext cx="8821737" cy="861957"/>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¿Proponéis algún cambio en la medicación? ¿Qué frases usaríais? ¿Alguna propuesta de tratamiento no farmacológico? ¿Qué otras intervenciones?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a:extLst>
              <a:ext uri="{FF2B5EF4-FFF2-40B4-BE49-F238E27FC236}">
                <a16:creationId xmlns:a16="http://schemas.microsoft.com/office/drawing/2014/main" id="{92AD7BC0-BB73-B2BD-54B7-C34BC2948F54}"/>
              </a:ext>
            </a:extLst>
          </p:cNvPr>
          <p:cNvSpPr>
            <a:spLocks noGrp="1"/>
          </p:cNvSpPr>
          <p:nvPr>
            <p:ph type="title"/>
          </p:nvPr>
        </p:nvSpPr>
        <p:spPr>
          <a:xfrm>
            <a:off x="485775" y="365125"/>
            <a:ext cx="9264650" cy="1325563"/>
          </a:xfrm>
        </p:spPr>
        <p:txBody>
          <a:bodyPr/>
          <a:lstStyle/>
          <a:p>
            <a:r>
              <a:rPr lang="es-ES" altLang="en-US">
                <a:latin typeface="Arial" panose="020B0604020202020204" pitchFamily="34" charset="0"/>
                <a:cs typeface="Arial" panose="020B0604020202020204" pitchFamily="34" charset="0"/>
              </a:rPr>
              <a:t>Guión</a:t>
            </a:r>
          </a:p>
        </p:txBody>
      </p:sp>
      <p:sp>
        <p:nvSpPr>
          <p:cNvPr id="12291" name="2 Marcador de contenido">
            <a:extLst>
              <a:ext uri="{FF2B5EF4-FFF2-40B4-BE49-F238E27FC236}">
                <a16:creationId xmlns:a16="http://schemas.microsoft.com/office/drawing/2014/main" id="{B607B0B5-24F9-7E1E-9F0D-84EF87838695}"/>
              </a:ext>
            </a:extLst>
          </p:cNvPr>
          <p:cNvSpPr>
            <a:spLocks noGrp="1"/>
          </p:cNvSpPr>
          <p:nvPr>
            <p:ph idx="1"/>
          </p:nvPr>
        </p:nvSpPr>
        <p:spPr>
          <a:xfrm>
            <a:off x="1781175" y="2097088"/>
            <a:ext cx="10015538" cy="4351337"/>
          </a:xfrm>
        </p:spPr>
        <p:txBody>
          <a:bodyPr/>
          <a:lstStyle/>
          <a:p>
            <a:pPr marL="252000" indent="-396000">
              <a:buFont typeface="Courier New" panose="02070309020205020404" pitchFamily="49" charset="0"/>
              <a:buChar char="o"/>
              <a:defRPr/>
            </a:pPr>
            <a:r>
              <a:rPr lang="es-ES" dirty="0">
                <a:solidFill>
                  <a:schemeClr val="bg2">
                    <a:lumMod val="10000"/>
                  </a:schemeClr>
                </a:solidFill>
                <a:latin typeface="Arial" pitchFamily="34" charset="0"/>
                <a:cs typeface="Arial" pitchFamily="34" charset="0"/>
              </a:rPr>
              <a:t>Introducción</a:t>
            </a:r>
          </a:p>
          <a:p>
            <a:pPr marL="252000" indent="-396000">
              <a:buFont typeface="Courier New" panose="02070309020205020404" pitchFamily="49" charset="0"/>
              <a:buChar char="o"/>
              <a:defRPr/>
            </a:pPr>
            <a:r>
              <a:rPr lang="es-ES" dirty="0">
                <a:solidFill>
                  <a:schemeClr val="bg2">
                    <a:lumMod val="10000"/>
                  </a:schemeClr>
                </a:solidFill>
                <a:latin typeface="Arial" pitchFamily="34" charset="0"/>
                <a:cs typeface="Arial" pitchFamily="34" charset="0"/>
              </a:rPr>
              <a:t>Valoración integral del paciente mayor</a:t>
            </a:r>
          </a:p>
          <a:p>
            <a:pPr marL="252000" indent="-396000">
              <a:buFont typeface="Courier New" panose="02070309020205020404" pitchFamily="49" charset="0"/>
              <a:buChar char="o"/>
              <a:defRPr/>
            </a:pPr>
            <a:r>
              <a:rPr lang="es-ES" dirty="0" err="1">
                <a:solidFill>
                  <a:schemeClr val="bg2">
                    <a:lumMod val="10000"/>
                  </a:schemeClr>
                </a:solidFill>
                <a:latin typeface="Arial" pitchFamily="34" charset="0"/>
                <a:cs typeface="Arial" pitchFamily="34" charset="0"/>
              </a:rPr>
              <a:t>Polimedicación</a:t>
            </a:r>
            <a:endParaRPr lang="es-ES" dirty="0">
              <a:solidFill>
                <a:schemeClr val="bg2">
                  <a:lumMod val="10000"/>
                </a:schemeClr>
              </a:solidFill>
              <a:latin typeface="Arial" pitchFamily="34" charset="0"/>
              <a:cs typeface="Arial" pitchFamily="34" charset="0"/>
            </a:endParaRPr>
          </a:p>
          <a:p>
            <a:pPr marL="252000" indent="-396000">
              <a:buFont typeface="Courier New" panose="02070309020205020404" pitchFamily="49" charset="0"/>
              <a:buChar char="o"/>
              <a:defRPr/>
            </a:pPr>
            <a:r>
              <a:rPr lang="es-ES" dirty="0" err="1">
                <a:solidFill>
                  <a:schemeClr val="bg2">
                    <a:lumMod val="10000"/>
                  </a:schemeClr>
                </a:solidFill>
                <a:latin typeface="Arial" pitchFamily="34" charset="0"/>
                <a:cs typeface="Arial" pitchFamily="34" charset="0"/>
              </a:rPr>
              <a:t>Euprescripción</a:t>
            </a:r>
            <a:endParaRPr lang="es-ES" dirty="0">
              <a:solidFill>
                <a:schemeClr val="bg2">
                  <a:lumMod val="10000"/>
                </a:schemeClr>
              </a:solidFill>
              <a:latin typeface="Arial" pitchFamily="34" charset="0"/>
              <a:cs typeface="Arial" pitchFamily="34" charset="0"/>
            </a:endParaRPr>
          </a:p>
          <a:p>
            <a:pPr marL="252000" indent="-396000">
              <a:buFont typeface="Courier New" panose="02070309020205020404" pitchFamily="49" charset="0"/>
              <a:buChar char="o"/>
              <a:defRPr/>
            </a:pPr>
            <a:r>
              <a:rPr lang="es-ES" dirty="0">
                <a:solidFill>
                  <a:schemeClr val="bg2">
                    <a:lumMod val="10000"/>
                  </a:schemeClr>
                </a:solidFill>
                <a:latin typeface="Arial" pitchFamily="34" charset="0"/>
                <a:cs typeface="Arial" pitchFamily="34" charset="0"/>
              </a:rPr>
              <a:t>Caso clínico</a:t>
            </a:r>
          </a:p>
          <a:p>
            <a:pPr marL="252000" indent="-396000">
              <a:buFont typeface="Courier New" panose="02070309020205020404" pitchFamily="49" charset="0"/>
              <a:buChar char="o"/>
              <a:defRPr/>
            </a:pPr>
            <a:endParaRPr lang="es-ES" dirty="0">
              <a:solidFill>
                <a:schemeClr val="bg2">
                  <a:lumMod val="10000"/>
                </a:schemeClr>
              </a:solidFill>
              <a:latin typeface="Arial" pitchFamily="34" charset="0"/>
              <a:cs typeface="Arial"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Imagen 41">
            <a:extLst>
              <a:ext uri="{FF2B5EF4-FFF2-40B4-BE49-F238E27FC236}">
                <a16:creationId xmlns:a16="http://schemas.microsoft.com/office/drawing/2014/main" id="{9C688D89-C8F6-FB9F-7427-2B525152DB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1458913"/>
            <a:ext cx="94742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15">
            <a:extLst>
              <a:ext uri="{FF2B5EF4-FFF2-40B4-BE49-F238E27FC236}">
                <a16:creationId xmlns:a16="http://schemas.microsoft.com/office/drawing/2014/main" id="{E9F349D7-3371-53E3-4227-78EF8A59D6CD}"/>
              </a:ext>
            </a:extLst>
          </p:cNvPr>
          <p:cNvSpPr txBox="1">
            <a:spLocks noGrp="1"/>
          </p:cNvSpPr>
          <p:nvPr>
            <p:ph type="title"/>
          </p:nvPr>
        </p:nvSpPr>
        <p:spPr>
          <a:xfrm>
            <a:off x="422275" y="287338"/>
            <a:ext cx="9264650" cy="898525"/>
          </a:xfrm>
          <a:solidFill>
            <a:schemeClr val="bg1"/>
          </a:solidFill>
          <a:ln w="12700"/>
        </p:spPr>
        <p:txBody>
          <a:bodyPr lIns="121917" tIns="60958" rIns="121917" bIns="60958">
            <a:spAutoFit/>
          </a:bodyPr>
          <a:lstStyle/>
          <a:p>
            <a:pPr fontAlgn="auto">
              <a:spcBef>
                <a:spcPts val="0"/>
              </a:spcBef>
              <a:spcAft>
                <a:spcPts val="0"/>
              </a:spcAft>
              <a:defRPr/>
            </a:pPr>
            <a:r>
              <a:rPr lang="es-ES" sz="2800" dirty="0">
                <a:latin typeface="+mn-lt"/>
                <a:cs typeface="+mn-cs"/>
              </a:rPr>
              <a:t>¿Es Pencho un paciente frágil? ¿Se le ha de hacer cribaje? ¿Por qué?</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ACFA962B-5C96-A02F-C4CF-4A52B64C4678}"/>
              </a:ext>
            </a:extLst>
          </p:cNvPr>
          <p:cNvSpPr/>
          <p:nvPr/>
        </p:nvSpPr>
        <p:spPr>
          <a:xfrm>
            <a:off x="434975" y="1989138"/>
            <a:ext cx="6353175" cy="423862"/>
          </a:xfrm>
          <a:prstGeom prst="rect">
            <a:avLst/>
          </a:prstGeom>
          <a:solidFill>
            <a:schemeClr val="bg1"/>
          </a:solidFill>
        </p:spPr>
        <p:txBody>
          <a:bodyPr lIns="55458" tIns="27729" rIns="55458" bIns="27729">
            <a:spAutoFit/>
          </a:bodyPr>
          <a:lstStyle/>
          <a:p>
            <a:pPr eaLnBrk="1" fontAlgn="auto" hangingPunct="1">
              <a:spcBef>
                <a:spcPts val="0"/>
              </a:spcBef>
              <a:spcAft>
                <a:spcPts val="0"/>
              </a:spcAft>
              <a:defRPr/>
            </a:pPr>
            <a:endParaRPr lang="es-ES" sz="2400" kern="0" dirty="0">
              <a:solidFill>
                <a:sysClr val="windowText" lastClr="000000"/>
              </a:solidFill>
              <a:latin typeface="Calibri" panose="020F0502020204030204" pitchFamily="34" charset="0"/>
            </a:endParaRPr>
          </a:p>
        </p:txBody>
      </p:sp>
      <p:sp>
        <p:nvSpPr>
          <p:cNvPr id="93187" name="3 Rectángulo redondeado">
            <a:extLst>
              <a:ext uri="{FF2B5EF4-FFF2-40B4-BE49-F238E27FC236}">
                <a16:creationId xmlns:a16="http://schemas.microsoft.com/office/drawing/2014/main" id="{70748051-E367-317F-E49F-C502FFDDB37B}"/>
              </a:ext>
            </a:extLst>
          </p:cNvPr>
          <p:cNvSpPr>
            <a:spLocks noChangeArrowheads="1"/>
          </p:cNvSpPr>
          <p:nvPr/>
        </p:nvSpPr>
        <p:spPr bwMode="auto">
          <a:xfrm>
            <a:off x="0" y="4894263"/>
            <a:ext cx="12185650" cy="1285875"/>
          </a:xfrm>
          <a:prstGeom prst="roundRect">
            <a:avLst>
              <a:gd name="adj" fmla="val 0"/>
            </a:avLst>
          </a:prstGeom>
          <a:solidFill>
            <a:srgbClr val="002754"/>
          </a:solidFill>
          <a:ln>
            <a:noFill/>
          </a:ln>
          <a:extLst>
            <a:ext uri="{91240B29-F687-4F45-9708-019B960494DF}">
              <a14:hiddenLine xmlns:a14="http://schemas.microsoft.com/office/drawing/2010/main" w="9525">
                <a:solidFill>
                  <a:srgbClr val="000000"/>
                </a:solidFill>
                <a:round/>
                <a:headEnd/>
                <a:tailEnd/>
              </a14:hiddenLine>
            </a:ext>
          </a:extLst>
        </p:spPr>
        <p:txBody>
          <a:bodyPr lIns="55458" tIns="27729" rIns="55458" bIns="27729" anchor="ctr">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endParaRPr lang="es-ES" altLang="en-US" sz="2000">
              <a:solidFill>
                <a:schemeClr val="bg1"/>
              </a:solidFill>
              <a:latin typeface="Calibri" panose="020F0502020204030204" pitchFamily="34" charset="0"/>
              <a:ea typeface="Open Sans" panose="020B0606030504020204" pitchFamily="34" charset="0"/>
              <a:cs typeface="Calibri" panose="020F0502020204030204" pitchFamily="34" charset="0"/>
            </a:endParaRPr>
          </a:p>
          <a:p>
            <a:pPr algn="ctr" eaLnBrk="1" hangingPunct="1">
              <a:lnSpc>
                <a:spcPct val="100000"/>
              </a:lnSpc>
              <a:spcBef>
                <a:spcPct val="0"/>
              </a:spcBef>
              <a:buFontTx/>
              <a:buNone/>
            </a:pPr>
            <a:r>
              <a:rPr lang="es-ES" altLang="en-US" sz="2000">
                <a:solidFill>
                  <a:schemeClr val="bg1"/>
                </a:solidFill>
                <a:latin typeface="Calibri" panose="020F0502020204030204" pitchFamily="34" charset="0"/>
                <a:ea typeface="Open Sans" panose="020B0606030504020204" pitchFamily="34" charset="0"/>
                <a:cs typeface="Calibri" panose="020F0502020204030204" pitchFamily="34" charset="0"/>
              </a:rPr>
              <a:t>La fragilidad es el principal factor predictivo de discapacidad, dependencia y mortalidad en los ancianos, </a:t>
            </a:r>
            <a:br>
              <a:rPr lang="es-ES" altLang="en-US" sz="2000">
                <a:solidFill>
                  <a:schemeClr val="bg1"/>
                </a:solidFill>
                <a:latin typeface="Calibri" panose="020F0502020204030204" pitchFamily="34" charset="0"/>
                <a:ea typeface="Open Sans" panose="020B0606030504020204" pitchFamily="34" charset="0"/>
                <a:cs typeface="Calibri" panose="020F0502020204030204" pitchFamily="34" charset="0"/>
              </a:rPr>
            </a:br>
            <a:r>
              <a:rPr lang="es-ES" altLang="en-US" sz="2000">
                <a:solidFill>
                  <a:schemeClr val="bg1"/>
                </a:solidFill>
                <a:latin typeface="Calibri" panose="020F0502020204030204" pitchFamily="34" charset="0"/>
                <a:ea typeface="Open Sans" panose="020B0606030504020204" pitchFamily="34" charset="0"/>
                <a:cs typeface="Calibri" panose="020F0502020204030204" pitchFamily="34" charset="0"/>
              </a:rPr>
              <a:t>incluyendo a aquellos con diabetes, y es un marcador pronóstico más potente que la carga de comorbilidad</a:t>
            </a:r>
            <a:r>
              <a:rPr lang="es-ES" altLang="en-US" sz="2000" baseline="30000">
                <a:solidFill>
                  <a:schemeClr val="bg1"/>
                </a:solidFill>
                <a:latin typeface="Calibri" panose="020F0502020204030204" pitchFamily="34" charset="0"/>
                <a:ea typeface="Open Sans" panose="020B0606030504020204" pitchFamily="34" charset="0"/>
                <a:cs typeface="Calibri" panose="020F0502020204030204" pitchFamily="34" charset="0"/>
              </a:rPr>
              <a:t>1</a:t>
            </a:r>
            <a:r>
              <a:rPr lang="es-ES" altLang="en-US" sz="2000">
                <a:solidFill>
                  <a:schemeClr val="bg1"/>
                </a:solidFill>
                <a:latin typeface="Calibri" panose="020F0502020204030204" pitchFamily="34" charset="0"/>
                <a:ea typeface="Open Sans" panose="020B0606030504020204" pitchFamily="34" charset="0"/>
                <a:cs typeface="Calibri" panose="020F0502020204030204" pitchFamily="34" charset="0"/>
              </a:rPr>
              <a:t>.</a:t>
            </a:r>
          </a:p>
          <a:p>
            <a:pPr algn="ctr" eaLnBrk="1" hangingPunct="1">
              <a:lnSpc>
                <a:spcPct val="100000"/>
              </a:lnSpc>
              <a:spcBef>
                <a:spcPct val="0"/>
              </a:spcBef>
              <a:buFontTx/>
              <a:buNone/>
            </a:pPr>
            <a:endParaRPr lang="es-ES" altLang="en-US" sz="200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5" name="4 Rectángulo">
            <a:extLst>
              <a:ext uri="{FF2B5EF4-FFF2-40B4-BE49-F238E27FC236}">
                <a16:creationId xmlns:a16="http://schemas.microsoft.com/office/drawing/2014/main" id="{5EC19B85-39EB-DD84-0BDA-D2098C972A56}"/>
              </a:ext>
            </a:extLst>
          </p:cNvPr>
          <p:cNvSpPr/>
          <p:nvPr/>
        </p:nvSpPr>
        <p:spPr>
          <a:xfrm>
            <a:off x="134938" y="6475413"/>
            <a:ext cx="12185650" cy="193675"/>
          </a:xfrm>
          <a:prstGeom prst="rect">
            <a:avLst/>
          </a:prstGeom>
        </p:spPr>
        <p:txBody>
          <a:bodyPr lIns="55458" tIns="27729" rIns="55458" bIns="27729">
            <a:spAutoFit/>
          </a:bodyPr>
          <a:lstStyle/>
          <a:p>
            <a:pPr eaLnBrk="1" fontAlgn="auto" hangingPunct="1">
              <a:spcBef>
                <a:spcPts val="0"/>
              </a:spcBef>
              <a:spcAft>
                <a:spcPts val="0"/>
              </a:spcAft>
              <a:defRPr/>
            </a:pPr>
            <a:r>
              <a:rPr lang="en-US" sz="900" kern="0" dirty="0">
                <a:solidFill>
                  <a:schemeClr val="tx1">
                    <a:lumMod val="50000"/>
                    <a:lumOff val="50000"/>
                  </a:schemeClr>
                </a:solidFill>
                <a:latin typeface="Calibri" panose="020F0502020204030204" pitchFamily="34" charset="0"/>
                <a:ea typeface="Open Sans" panose="020B0606030504020204" pitchFamily="34" charset="0"/>
                <a:cs typeface="Calibri" panose="020F0502020204030204" pitchFamily="34" charset="0"/>
              </a:rPr>
              <a:t>1.Fried LP, et al. J </a:t>
            </a:r>
            <a:r>
              <a:rPr lang="en-US" sz="900" kern="0" dirty="0" err="1">
                <a:solidFill>
                  <a:schemeClr val="tx1">
                    <a:lumMod val="50000"/>
                    <a:lumOff val="50000"/>
                  </a:schemeClr>
                </a:solidFill>
                <a:latin typeface="Calibri" panose="020F0502020204030204" pitchFamily="34" charset="0"/>
                <a:ea typeface="Open Sans" panose="020B0606030504020204" pitchFamily="34" charset="0"/>
                <a:cs typeface="Calibri" panose="020F0502020204030204" pitchFamily="34" charset="0"/>
              </a:rPr>
              <a:t>Gerontol</a:t>
            </a:r>
            <a:r>
              <a:rPr lang="en-US" sz="900" kern="0" dirty="0">
                <a:solidFill>
                  <a:schemeClr val="tx1">
                    <a:lumMod val="50000"/>
                    <a:lumOff val="50000"/>
                  </a:schemeClr>
                </a:solidFill>
                <a:latin typeface="Calibri" panose="020F0502020204030204" pitchFamily="34" charset="0"/>
                <a:ea typeface="Open Sans" panose="020B0606030504020204" pitchFamily="34" charset="0"/>
                <a:cs typeface="Calibri" panose="020F0502020204030204" pitchFamily="34" charset="0"/>
              </a:rPr>
              <a:t> Med Sci. 2004;59:255-63.</a:t>
            </a:r>
          </a:p>
        </p:txBody>
      </p:sp>
      <p:sp>
        <p:nvSpPr>
          <p:cNvPr id="93189" name="8 Rectángulo">
            <a:extLst>
              <a:ext uri="{FF2B5EF4-FFF2-40B4-BE49-F238E27FC236}">
                <a16:creationId xmlns:a16="http://schemas.microsoft.com/office/drawing/2014/main" id="{D5B19FA8-E4EC-7238-FA0A-4C154BDFF14D}"/>
              </a:ext>
            </a:extLst>
          </p:cNvPr>
          <p:cNvSpPr>
            <a:spLocks noChangeArrowheads="1"/>
          </p:cNvSpPr>
          <p:nvPr/>
        </p:nvSpPr>
        <p:spPr bwMode="auto">
          <a:xfrm>
            <a:off x="650875" y="1639888"/>
            <a:ext cx="108902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spcAft>
                <a:spcPts val="1600"/>
              </a:spcAft>
              <a:buFontTx/>
              <a:buNone/>
            </a:pPr>
            <a:r>
              <a:rPr lang="es-ES" altLang="en-US" sz="1900">
                <a:solidFill>
                  <a:srgbClr val="2F2B81"/>
                </a:solidFill>
                <a:latin typeface="Calibri" panose="020F0502020204030204" pitchFamily="34" charset="0"/>
                <a:ea typeface="Open Sans" panose="020B0606030504020204" pitchFamily="34" charset="0"/>
                <a:cs typeface="Calibri" panose="020F0502020204030204" pitchFamily="34" charset="0"/>
              </a:rPr>
              <a:t>La fragilidad es un síndrome clínico asociado al envejecimiento caracterizado por la presencia de al menos 3 de los siguientes criterios</a:t>
            </a:r>
            <a:r>
              <a:rPr lang="es-ES" altLang="en-US" sz="1900" baseline="30000">
                <a:solidFill>
                  <a:srgbClr val="2F2B81"/>
                </a:solidFill>
                <a:latin typeface="Calibri" panose="020F0502020204030204" pitchFamily="34" charset="0"/>
                <a:ea typeface="Open Sans" panose="020B0606030504020204" pitchFamily="34" charset="0"/>
                <a:cs typeface="Calibri" panose="020F0502020204030204" pitchFamily="34" charset="0"/>
              </a:rPr>
              <a:t>1</a:t>
            </a:r>
            <a:r>
              <a:rPr lang="es-ES" altLang="en-US" sz="1900">
                <a:solidFill>
                  <a:srgbClr val="2F2B81"/>
                </a:solidFill>
                <a:latin typeface="Calibri" panose="020F0502020204030204" pitchFamily="34" charset="0"/>
                <a:ea typeface="Open Sans" panose="020B0606030504020204" pitchFamily="34" charset="0"/>
                <a:cs typeface="Calibri" panose="020F0502020204030204" pitchFamily="34" charset="0"/>
              </a:rPr>
              <a:t>: </a:t>
            </a:r>
          </a:p>
        </p:txBody>
      </p:sp>
      <p:sp>
        <p:nvSpPr>
          <p:cNvPr id="93190" name="Título 1">
            <a:extLst>
              <a:ext uri="{FF2B5EF4-FFF2-40B4-BE49-F238E27FC236}">
                <a16:creationId xmlns:a16="http://schemas.microsoft.com/office/drawing/2014/main" id="{1E24CF9F-CA00-E677-95DF-4D0F5CCBA13A}"/>
              </a:ext>
            </a:extLst>
          </p:cNvPr>
          <p:cNvSpPr txBox="1">
            <a:spLocks/>
          </p:cNvSpPr>
          <p:nvPr/>
        </p:nvSpPr>
        <p:spPr bwMode="auto">
          <a:xfrm>
            <a:off x="3175" y="396875"/>
            <a:ext cx="1176655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nchor="b"/>
          <a:lstStyle>
            <a:lvl1pPr marL="342900" indent="-342900" defTabSz="815975">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485775" defTabSz="815975">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815975">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815975">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815975">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815975"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815975"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815975"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815975"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lvl="1" eaLnBrk="1" hangingPunct="1">
              <a:spcBef>
                <a:spcPct val="0"/>
              </a:spcBef>
              <a:buFontTx/>
              <a:buNone/>
            </a:pPr>
            <a:endParaRPr lang="es-ES" altLang="es-ES" sz="3200">
              <a:solidFill>
                <a:srgbClr val="333399"/>
              </a:solidFill>
              <a:latin typeface="Calibri" panose="020F0502020204030204" pitchFamily="34" charset="0"/>
              <a:ea typeface="Open Sans" panose="020B0606030504020204" pitchFamily="34" charset="0"/>
              <a:cs typeface="Calibri" panose="020F0502020204030204" pitchFamily="34" charset="0"/>
            </a:endParaRPr>
          </a:p>
        </p:txBody>
      </p:sp>
      <p:sp>
        <p:nvSpPr>
          <p:cNvPr id="93191" name="Título 1">
            <a:extLst>
              <a:ext uri="{FF2B5EF4-FFF2-40B4-BE49-F238E27FC236}">
                <a16:creationId xmlns:a16="http://schemas.microsoft.com/office/drawing/2014/main" id="{BC6591C5-24C5-BC45-923D-DEB4A856F90F}"/>
              </a:ext>
            </a:extLst>
          </p:cNvPr>
          <p:cNvSpPr>
            <a:spLocks noGrp="1"/>
          </p:cNvSpPr>
          <p:nvPr>
            <p:ph type="title"/>
          </p:nvPr>
        </p:nvSpPr>
        <p:spPr>
          <a:xfrm>
            <a:off x="588963" y="365125"/>
            <a:ext cx="11014075" cy="409575"/>
          </a:xfrm>
        </p:spPr>
        <p:txBody>
          <a:bodyPr/>
          <a:lstStyle/>
          <a:p>
            <a:pPr eaLnBrk="1" hangingPunct="1"/>
            <a:r>
              <a:rPr lang="en-US" altLang="es-ES">
                <a:latin typeface="Calibri" panose="020F0502020204030204" pitchFamily="34" charset="0"/>
                <a:cs typeface="Calibri" panose="020F0502020204030204" pitchFamily="34" charset="0"/>
              </a:rPr>
              <a:t>Criterios de fragilidad de Fried</a:t>
            </a:r>
            <a:endParaRPr lang="en-US" altLang="en-US">
              <a:latin typeface="Calibri" panose="020F0502020204030204" pitchFamily="34" charset="0"/>
              <a:cs typeface="Calibri" panose="020F0502020204030204" pitchFamily="34" charset="0"/>
            </a:endParaRPr>
          </a:p>
        </p:txBody>
      </p:sp>
      <p:sp>
        <p:nvSpPr>
          <p:cNvPr id="93192" name="CuadroTexto 7">
            <a:extLst>
              <a:ext uri="{FF2B5EF4-FFF2-40B4-BE49-F238E27FC236}">
                <a16:creationId xmlns:a16="http://schemas.microsoft.com/office/drawing/2014/main" id="{F432F587-5CD2-A96F-B8D7-9C86306D6F2A}"/>
              </a:ext>
            </a:extLst>
          </p:cNvPr>
          <p:cNvSpPr txBox="1">
            <a:spLocks noChangeArrowheads="1"/>
          </p:cNvSpPr>
          <p:nvPr/>
        </p:nvSpPr>
        <p:spPr bwMode="auto">
          <a:xfrm>
            <a:off x="920750" y="3787775"/>
            <a:ext cx="23463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marL="63500">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
                <a:srgbClr val="00A5DF"/>
              </a:buClr>
              <a:buFontTx/>
              <a:buNone/>
            </a:pPr>
            <a:r>
              <a:rPr lang="es-ES" altLang="en-US" sz="1900">
                <a:solidFill>
                  <a:srgbClr val="F1A248"/>
                </a:solidFill>
                <a:latin typeface="Calibri" panose="020F0502020204030204" pitchFamily="34" charset="0"/>
                <a:ea typeface="Open Sans" panose="020B0606030504020204" pitchFamily="34" charset="0"/>
                <a:cs typeface="Calibri" panose="020F0502020204030204" pitchFamily="34" charset="0"/>
              </a:rPr>
              <a:t>Pérdida involuntaria de peso</a:t>
            </a:r>
          </a:p>
        </p:txBody>
      </p:sp>
      <p:sp>
        <p:nvSpPr>
          <p:cNvPr id="12" name="Elipse 11">
            <a:extLst>
              <a:ext uri="{FF2B5EF4-FFF2-40B4-BE49-F238E27FC236}">
                <a16:creationId xmlns:a16="http://schemas.microsoft.com/office/drawing/2014/main" id="{6948EE34-D675-F19E-E472-1C15CCF1FBA3}"/>
              </a:ext>
            </a:extLst>
          </p:cNvPr>
          <p:cNvSpPr/>
          <p:nvPr/>
        </p:nvSpPr>
        <p:spPr>
          <a:xfrm>
            <a:off x="1625600" y="2776538"/>
            <a:ext cx="935038" cy="935037"/>
          </a:xfrm>
          <a:prstGeom prst="ellipse">
            <a:avLst/>
          </a:prstGeom>
          <a:solidFill>
            <a:srgbClr val="F1A248"/>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sp>
        <p:nvSpPr>
          <p:cNvPr id="93194" name="CuadroTexto 17">
            <a:extLst>
              <a:ext uri="{FF2B5EF4-FFF2-40B4-BE49-F238E27FC236}">
                <a16:creationId xmlns:a16="http://schemas.microsoft.com/office/drawing/2014/main" id="{1F88E3B2-2AB8-25E9-429D-140C20CBA1F6}"/>
              </a:ext>
            </a:extLst>
          </p:cNvPr>
          <p:cNvSpPr txBox="1">
            <a:spLocks noChangeArrowheads="1"/>
          </p:cNvSpPr>
          <p:nvPr/>
        </p:nvSpPr>
        <p:spPr bwMode="auto">
          <a:xfrm>
            <a:off x="3351213" y="3787775"/>
            <a:ext cx="14446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marL="63500">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
                <a:srgbClr val="00A5DF"/>
              </a:buClr>
              <a:buFontTx/>
              <a:buNone/>
            </a:pPr>
            <a:r>
              <a:rPr lang="es-ES" altLang="en-US" sz="1900">
                <a:solidFill>
                  <a:srgbClr val="F1A248"/>
                </a:solidFill>
                <a:latin typeface="Calibri" panose="020F0502020204030204" pitchFamily="34" charset="0"/>
                <a:ea typeface="Open Sans" panose="020B0606030504020204" pitchFamily="34" charset="0"/>
                <a:cs typeface="Calibri" panose="020F0502020204030204" pitchFamily="34" charset="0"/>
              </a:rPr>
              <a:t>Debilidad muscular</a:t>
            </a:r>
          </a:p>
        </p:txBody>
      </p:sp>
      <p:sp>
        <p:nvSpPr>
          <p:cNvPr id="93195" name="CuadroTexto 18">
            <a:extLst>
              <a:ext uri="{FF2B5EF4-FFF2-40B4-BE49-F238E27FC236}">
                <a16:creationId xmlns:a16="http://schemas.microsoft.com/office/drawing/2014/main" id="{55272960-EBF1-24CB-0821-CE0BAFDF5E3F}"/>
              </a:ext>
            </a:extLst>
          </p:cNvPr>
          <p:cNvSpPr txBox="1">
            <a:spLocks noChangeArrowheads="1"/>
          </p:cNvSpPr>
          <p:nvPr/>
        </p:nvSpPr>
        <p:spPr bwMode="auto">
          <a:xfrm>
            <a:off x="5330825" y="3787775"/>
            <a:ext cx="15303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marL="63500">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
                <a:srgbClr val="00A5DF"/>
              </a:buClr>
              <a:buFontTx/>
              <a:buNone/>
            </a:pPr>
            <a:r>
              <a:rPr lang="es-ES" altLang="en-US" sz="1900">
                <a:solidFill>
                  <a:srgbClr val="F1A248"/>
                </a:solidFill>
                <a:latin typeface="Calibri" panose="020F0502020204030204" pitchFamily="34" charset="0"/>
                <a:ea typeface="Open Sans" panose="020B0606030504020204" pitchFamily="34" charset="0"/>
                <a:cs typeface="Calibri" panose="020F0502020204030204" pitchFamily="34" charset="0"/>
              </a:rPr>
              <a:t>Agotamiento</a:t>
            </a:r>
          </a:p>
        </p:txBody>
      </p:sp>
      <p:sp>
        <p:nvSpPr>
          <p:cNvPr id="93196" name="CuadroTexto 19">
            <a:extLst>
              <a:ext uri="{FF2B5EF4-FFF2-40B4-BE49-F238E27FC236}">
                <a16:creationId xmlns:a16="http://schemas.microsoft.com/office/drawing/2014/main" id="{D4D58737-E7D5-EB19-1584-CCCA46B5FB92}"/>
              </a:ext>
            </a:extLst>
          </p:cNvPr>
          <p:cNvSpPr txBox="1">
            <a:spLocks noChangeArrowheads="1"/>
          </p:cNvSpPr>
          <p:nvPr/>
        </p:nvSpPr>
        <p:spPr bwMode="auto">
          <a:xfrm>
            <a:off x="7396163" y="3787775"/>
            <a:ext cx="14446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marL="63500">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
                <a:srgbClr val="00A5DF"/>
              </a:buClr>
              <a:buFontTx/>
              <a:buNone/>
            </a:pPr>
            <a:r>
              <a:rPr lang="es-ES" altLang="en-US" sz="1900">
                <a:solidFill>
                  <a:srgbClr val="F1A248"/>
                </a:solidFill>
                <a:latin typeface="Calibri" panose="020F0502020204030204" pitchFamily="34" charset="0"/>
                <a:ea typeface="Open Sans" panose="020B0606030504020204" pitchFamily="34" charset="0"/>
                <a:cs typeface="Calibri" panose="020F0502020204030204" pitchFamily="34" charset="0"/>
              </a:rPr>
              <a:t>Lentitud de la marcha</a:t>
            </a:r>
          </a:p>
        </p:txBody>
      </p:sp>
      <p:sp>
        <p:nvSpPr>
          <p:cNvPr id="93197" name="CuadroTexto 20">
            <a:extLst>
              <a:ext uri="{FF2B5EF4-FFF2-40B4-BE49-F238E27FC236}">
                <a16:creationId xmlns:a16="http://schemas.microsoft.com/office/drawing/2014/main" id="{06AE5832-269B-02B1-266A-B25C4A1387AA}"/>
              </a:ext>
            </a:extLst>
          </p:cNvPr>
          <p:cNvSpPr txBox="1">
            <a:spLocks noChangeArrowheads="1"/>
          </p:cNvSpPr>
          <p:nvPr/>
        </p:nvSpPr>
        <p:spPr bwMode="auto">
          <a:xfrm>
            <a:off x="9375775" y="3787775"/>
            <a:ext cx="15938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marL="63500">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
                <a:srgbClr val="00A5DF"/>
              </a:buClr>
              <a:buFontTx/>
              <a:buNone/>
            </a:pPr>
            <a:r>
              <a:rPr lang="es-ES" altLang="en-US" sz="1900">
                <a:solidFill>
                  <a:srgbClr val="F1A248"/>
                </a:solidFill>
                <a:latin typeface="Calibri" panose="020F0502020204030204" pitchFamily="34" charset="0"/>
                <a:ea typeface="Open Sans" panose="020B0606030504020204" pitchFamily="34" charset="0"/>
                <a:cs typeface="Calibri" panose="020F0502020204030204" pitchFamily="34" charset="0"/>
              </a:rPr>
              <a:t>Hipoactividad física</a:t>
            </a:r>
          </a:p>
        </p:txBody>
      </p:sp>
      <p:sp>
        <p:nvSpPr>
          <p:cNvPr id="22" name="Elipse 21">
            <a:extLst>
              <a:ext uri="{FF2B5EF4-FFF2-40B4-BE49-F238E27FC236}">
                <a16:creationId xmlns:a16="http://schemas.microsoft.com/office/drawing/2014/main" id="{AC9CB125-7A1A-117F-4C8D-6B82A4C745EF}"/>
              </a:ext>
            </a:extLst>
          </p:cNvPr>
          <p:cNvSpPr/>
          <p:nvPr/>
        </p:nvSpPr>
        <p:spPr>
          <a:xfrm>
            <a:off x="3651250" y="2776538"/>
            <a:ext cx="933450" cy="935037"/>
          </a:xfrm>
          <a:prstGeom prst="ellipse">
            <a:avLst/>
          </a:prstGeom>
          <a:solidFill>
            <a:srgbClr val="F1A248"/>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sp>
        <p:nvSpPr>
          <p:cNvPr id="23" name="Elipse 22">
            <a:extLst>
              <a:ext uri="{FF2B5EF4-FFF2-40B4-BE49-F238E27FC236}">
                <a16:creationId xmlns:a16="http://schemas.microsoft.com/office/drawing/2014/main" id="{E9E2EB80-C8D7-9ADF-48EF-FA2836C76A55}"/>
              </a:ext>
            </a:extLst>
          </p:cNvPr>
          <p:cNvSpPr/>
          <p:nvPr/>
        </p:nvSpPr>
        <p:spPr>
          <a:xfrm>
            <a:off x="5635625" y="2776538"/>
            <a:ext cx="936625" cy="935037"/>
          </a:xfrm>
          <a:prstGeom prst="ellipse">
            <a:avLst/>
          </a:prstGeom>
          <a:solidFill>
            <a:srgbClr val="F1A248"/>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sp>
        <p:nvSpPr>
          <p:cNvPr id="24" name="Elipse 23">
            <a:extLst>
              <a:ext uri="{FF2B5EF4-FFF2-40B4-BE49-F238E27FC236}">
                <a16:creationId xmlns:a16="http://schemas.microsoft.com/office/drawing/2014/main" id="{57407C17-EF9F-8A02-44E4-916B205AEF3E}"/>
              </a:ext>
            </a:extLst>
          </p:cNvPr>
          <p:cNvSpPr/>
          <p:nvPr/>
        </p:nvSpPr>
        <p:spPr>
          <a:xfrm>
            <a:off x="7650163" y="2776538"/>
            <a:ext cx="935037" cy="935037"/>
          </a:xfrm>
          <a:prstGeom prst="ellipse">
            <a:avLst/>
          </a:prstGeom>
          <a:solidFill>
            <a:srgbClr val="F1A248"/>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sp>
        <p:nvSpPr>
          <p:cNvPr id="25" name="Elipse 24">
            <a:extLst>
              <a:ext uri="{FF2B5EF4-FFF2-40B4-BE49-F238E27FC236}">
                <a16:creationId xmlns:a16="http://schemas.microsoft.com/office/drawing/2014/main" id="{2BC3D502-6ADB-E271-AE9B-6247D6902E47}"/>
              </a:ext>
            </a:extLst>
          </p:cNvPr>
          <p:cNvSpPr/>
          <p:nvPr/>
        </p:nvSpPr>
        <p:spPr>
          <a:xfrm>
            <a:off x="9705975" y="2776538"/>
            <a:ext cx="935038" cy="935037"/>
          </a:xfrm>
          <a:prstGeom prst="ellipse">
            <a:avLst/>
          </a:prstGeom>
          <a:solidFill>
            <a:srgbClr val="F1A248"/>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pic>
        <p:nvPicPr>
          <p:cNvPr id="93202" name="Gráfico 26" descr="Escala contorno">
            <a:extLst>
              <a:ext uri="{FF2B5EF4-FFF2-40B4-BE49-F238E27FC236}">
                <a16:creationId xmlns:a16="http://schemas.microsoft.com/office/drawing/2014/main" id="{34337451-7FB5-53AB-36DD-47D51901EE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2954338"/>
            <a:ext cx="5556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3" name="Gráfico 28" descr="Brazo musculoso contorno">
            <a:extLst>
              <a:ext uri="{FF2B5EF4-FFF2-40B4-BE49-F238E27FC236}">
                <a16:creationId xmlns:a16="http://schemas.microsoft.com/office/drawing/2014/main" id="{E80D6759-6FD0-C2C0-2C3C-E81B326B5E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1750" y="2954338"/>
            <a:ext cx="55403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4" name="Gráfico 30" descr="Flecha: recto con relleno sólido">
            <a:extLst>
              <a:ext uri="{FF2B5EF4-FFF2-40B4-BE49-F238E27FC236}">
                <a16:creationId xmlns:a16="http://schemas.microsoft.com/office/drawing/2014/main" id="{582AC88E-7098-8DC0-68F5-D02E1F182F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7988" y="3178175"/>
            <a:ext cx="5556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5" name="Gráfico 32" descr="Batería descargada contorno">
            <a:extLst>
              <a:ext uri="{FF2B5EF4-FFF2-40B4-BE49-F238E27FC236}">
                <a16:creationId xmlns:a16="http://schemas.microsoft.com/office/drawing/2014/main" id="{C3215E51-36F0-63AD-ECCC-D2AEBAAA44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299561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6" name="Gráfico 34" descr="Velocímetro bajo contorno">
            <a:extLst>
              <a:ext uri="{FF2B5EF4-FFF2-40B4-BE49-F238E27FC236}">
                <a16:creationId xmlns:a16="http://schemas.microsoft.com/office/drawing/2014/main" id="{95B6A27A-5B59-AD84-8D8E-0F534241ABD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40663" y="2946400"/>
            <a:ext cx="5540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7" name="Gráfico 36" descr="Ejecutar contorno">
            <a:extLst>
              <a:ext uri="{FF2B5EF4-FFF2-40B4-BE49-F238E27FC236}">
                <a16:creationId xmlns:a16="http://schemas.microsoft.com/office/drawing/2014/main" id="{3FB71B8A-C7D5-EAA7-D432-4F4A15D0FA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96475" y="299561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5">
            <a:extLst>
              <a:ext uri="{FF2B5EF4-FFF2-40B4-BE49-F238E27FC236}">
                <a16:creationId xmlns:a16="http://schemas.microsoft.com/office/drawing/2014/main" id="{DA74FD58-97CE-9145-6920-ED0C75E55C2C}"/>
              </a:ext>
            </a:extLst>
          </p:cNvPr>
          <p:cNvSpPr txBox="1">
            <a:spLocks/>
          </p:cNvSpPr>
          <p:nvPr/>
        </p:nvSpPr>
        <p:spPr bwMode="auto">
          <a:xfrm>
            <a:off x="422275" y="417513"/>
            <a:ext cx="9264650" cy="898525"/>
          </a:xfrm>
          <a:prstGeom prst="rect">
            <a:avLst/>
          </a:prstGeom>
          <a:solidFill>
            <a:schemeClr val="bg1"/>
          </a:solidFill>
          <a:ln w="12700">
            <a:noFill/>
          </a:ln>
        </p:spPr>
        <p:txBody>
          <a:bodyPr lIns="121917" tIns="60958" rIns="121917" bIns="60958" anchor="ctr">
            <a:spAutoFit/>
          </a:bodyPr>
          <a:lstStyle>
            <a:lvl1pPr algn="l" rtl="0" eaLnBrk="0" fontAlgn="base" hangingPunct="0">
              <a:lnSpc>
                <a:spcPct val="90000"/>
              </a:lnSpc>
              <a:spcBef>
                <a:spcPct val="0"/>
              </a:spcBef>
              <a:spcAft>
                <a:spcPct val="0"/>
              </a:spcAft>
              <a:defRPr sz="2700" b="1" i="0" kern="1200">
                <a:solidFill>
                  <a:schemeClr val="bg1"/>
                </a:solidFill>
                <a:latin typeface="Calibri"/>
                <a:ea typeface="Arial" charset="0"/>
                <a:cs typeface="Calibri"/>
              </a:defRPr>
            </a:lvl1pPr>
            <a:lvl2pPr algn="l" rtl="0" eaLnBrk="0" fontAlgn="base" hangingPunct="0">
              <a:lnSpc>
                <a:spcPct val="90000"/>
              </a:lnSpc>
              <a:spcBef>
                <a:spcPct val="0"/>
              </a:spcBef>
              <a:spcAft>
                <a:spcPct val="0"/>
              </a:spcAft>
              <a:defRPr sz="3500" b="1">
                <a:solidFill>
                  <a:srgbClr val="002754"/>
                </a:solidFill>
                <a:latin typeface="Arial" charset="0"/>
                <a:cs typeface="Arial" charset="0"/>
              </a:defRPr>
            </a:lvl2pPr>
            <a:lvl3pPr algn="l" rtl="0" eaLnBrk="0" fontAlgn="base" hangingPunct="0">
              <a:lnSpc>
                <a:spcPct val="90000"/>
              </a:lnSpc>
              <a:spcBef>
                <a:spcPct val="0"/>
              </a:spcBef>
              <a:spcAft>
                <a:spcPct val="0"/>
              </a:spcAft>
              <a:defRPr sz="3500" b="1">
                <a:solidFill>
                  <a:srgbClr val="002754"/>
                </a:solidFill>
                <a:latin typeface="Arial" charset="0"/>
                <a:cs typeface="Arial" charset="0"/>
              </a:defRPr>
            </a:lvl3pPr>
            <a:lvl4pPr algn="l" rtl="0" eaLnBrk="0" fontAlgn="base" hangingPunct="0">
              <a:lnSpc>
                <a:spcPct val="90000"/>
              </a:lnSpc>
              <a:spcBef>
                <a:spcPct val="0"/>
              </a:spcBef>
              <a:spcAft>
                <a:spcPct val="0"/>
              </a:spcAft>
              <a:defRPr sz="3500" b="1">
                <a:solidFill>
                  <a:srgbClr val="002754"/>
                </a:solidFill>
                <a:latin typeface="Arial" charset="0"/>
                <a:cs typeface="Arial" charset="0"/>
              </a:defRPr>
            </a:lvl4pPr>
            <a:lvl5pPr algn="l" rtl="0" eaLnBrk="0" fontAlgn="base" hangingPunct="0">
              <a:lnSpc>
                <a:spcPct val="90000"/>
              </a:lnSpc>
              <a:spcBef>
                <a:spcPct val="0"/>
              </a:spcBef>
              <a:spcAft>
                <a:spcPct val="0"/>
              </a:spcAft>
              <a:defRPr sz="3500" b="1">
                <a:solidFill>
                  <a:srgbClr val="002754"/>
                </a:solidFill>
                <a:latin typeface="Arial" charset="0"/>
                <a:cs typeface="Arial" charset="0"/>
              </a:defRPr>
            </a:lvl5pPr>
            <a:lvl6pPr marL="457200" algn="l" rtl="0" fontAlgn="base">
              <a:lnSpc>
                <a:spcPct val="90000"/>
              </a:lnSpc>
              <a:spcBef>
                <a:spcPct val="0"/>
              </a:spcBef>
              <a:spcAft>
                <a:spcPct val="0"/>
              </a:spcAft>
              <a:defRPr sz="3500" b="1">
                <a:solidFill>
                  <a:srgbClr val="002754"/>
                </a:solidFill>
                <a:latin typeface="Arial" charset="0"/>
                <a:cs typeface="Arial" charset="0"/>
              </a:defRPr>
            </a:lvl6pPr>
            <a:lvl7pPr marL="914400" algn="l" rtl="0" fontAlgn="base">
              <a:lnSpc>
                <a:spcPct val="90000"/>
              </a:lnSpc>
              <a:spcBef>
                <a:spcPct val="0"/>
              </a:spcBef>
              <a:spcAft>
                <a:spcPct val="0"/>
              </a:spcAft>
              <a:defRPr sz="3500" b="1">
                <a:solidFill>
                  <a:srgbClr val="002754"/>
                </a:solidFill>
                <a:latin typeface="Arial" charset="0"/>
                <a:cs typeface="Arial" charset="0"/>
              </a:defRPr>
            </a:lvl7pPr>
            <a:lvl8pPr marL="1371600" algn="l" rtl="0" fontAlgn="base">
              <a:lnSpc>
                <a:spcPct val="90000"/>
              </a:lnSpc>
              <a:spcBef>
                <a:spcPct val="0"/>
              </a:spcBef>
              <a:spcAft>
                <a:spcPct val="0"/>
              </a:spcAft>
              <a:defRPr sz="3500" b="1">
                <a:solidFill>
                  <a:srgbClr val="002754"/>
                </a:solidFill>
                <a:latin typeface="Arial" charset="0"/>
                <a:cs typeface="Arial" charset="0"/>
              </a:defRPr>
            </a:lvl8pPr>
            <a:lvl9pPr marL="1828800" algn="l" rtl="0" fontAlgn="base">
              <a:lnSpc>
                <a:spcPct val="90000"/>
              </a:lnSpc>
              <a:spcBef>
                <a:spcPct val="0"/>
              </a:spcBef>
              <a:spcAft>
                <a:spcPct val="0"/>
              </a:spcAft>
              <a:defRPr sz="3500" b="1">
                <a:solidFill>
                  <a:srgbClr val="002754"/>
                </a:solidFill>
                <a:latin typeface="Arial" charset="0"/>
                <a:cs typeface="Arial" charset="0"/>
              </a:defRPr>
            </a:lvl9pPr>
          </a:lstStyle>
          <a:p>
            <a:pPr fontAlgn="auto">
              <a:spcBef>
                <a:spcPts val="0"/>
              </a:spcBef>
              <a:spcAft>
                <a:spcPts val="0"/>
              </a:spcAft>
              <a:defRPr/>
            </a:pPr>
            <a:r>
              <a:rPr lang="es-ES" sz="2800" dirty="0">
                <a:solidFill>
                  <a:srgbClr val="002754"/>
                </a:solidFill>
                <a:latin typeface="+mn-lt"/>
                <a:cs typeface="+mn-cs"/>
              </a:rPr>
              <a:t>¿Es Pencho un paciente frágil? ¿Se le ha de hacer cribaje? ¿Por qué?</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Título">
            <a:extLst>
              <a:ext uri="{FF2B5EF4-FFF2-40B4-BE49-F238E27FC236}">
                <a16:creationId xmlns:a16="http://schemas.microsoft.com/office/drawing/2014/main" id="{DB935CD7-04E4-B163-A7C1-F2D0680684AD}"/>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Preguntas</a:t>
            </a:r>
          </a:p>
        </p:txBody>
      </p:sp>
      <p:grpSp>
        <p:nvGrpSpPr>
          <p:cNvPr id="95235" name="15 Grupo">
            <a:extLst>
              <a:ext uri="{FF2B5EF4-FFF2-40B4-BE49-F238E27FC236}">
                <a16:creationId xmlns:a16="http://schemas.microsoft.com/office/drawing/2014/main" id="{8B07DFA4-F084-F11E-E1F2-60902EBEAC45}"/>
              </a:ext>
            </a:extLst>
          </p:cNvPr>
          <p:cNvGrpSpPr>
            <a:grpSpLocks/>
          </p:cNvGrpSpPr>
          <p:nvPr/>
        </p:nvGrpSpPr>
        <p:grpSpPr bwMode="auto">
          <a:xfrm>
            <a:off x="1036638" y="2005013"/>
            <a:ext cx="10118725" cy="3708400"/>
            <a:chOff x="3154363" y="2303463"/>
            <a:chExt cx="8821737" cy="3708157"/>
          </a:xfrm>
        </p:grpSpPr>
        <p:sp>
          <p:nvSpPr>
            <p:cNvPr id="11" name="CuadroTexto 1">
              <a:extLst>
                <a:ext uri="{FF2B5EF4-FFF2-40B4-BE49-F238E27FC236}">
                  <a16:creationId xmlns:a16="http://schemas.microsoft.com/office/drawing/2014/main" id="{2BC90300-F5F8-01D7-0BC1-83F9CF8D23D6}"/>
                </a:ext>
              </a:extLst>
            </p:cNvPr>
            <p:cNvSpPr txBox="1"/>
            <p:nvPr/>
          </p:nvSpPr>
          <p:spPr>
            <a:xfrm>
              <a:off x="3155747" y="2303463"/>
              <a:ext cx="7956726"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¿Es Pencho un paciente frágil? ¿Se le ha de hacer cribaje? ¿Por qué?</a:t>
              </a:r>
            </a:p>
          </p:txBody>
        </p:sp>
        <p:sp>
          <p:nvSpPr>
            <p:cNvPr id="12" name="CuadroTexto 14">
              <a:extLst>
                <a:ext uri="{FF2B5EF4-FFF2-40B4-BE49-F238E27FC236}">
                  <a16:creationId xmlns:a16="http://schemas.microsoft.com/office/drawing/2014/main" id="{B1016942-415E-02A4-2234-3ECCFBAED6CA}"/>
                </a:ext>
              </a:extLst>
            </p:cNvPr>
            <p:cNvSpPr txBox="1"/>
            <p:nvPr/>
          </p:nvSpPr>
          <p:spPr>
            <a:xfrm>
              <a:off x="3155747" y="4281358"/>
              <a:ext cx="8820353" cy="861956"/>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¿Cómo valoraríamos su adherencia terapéutica? ¿En qué os apoyaríais para “euprescribir” en el caso de que lo necesitara Pencho?  </a:t>
              </a:r>
            </a:p>
          </p:txBody>
        </p:sp>
        <p:sp>
          <p:nvSpPr>
            <p:cNvPr id="13" name="CuadroTexto 15">
              <a:extLst>
                <a:ext uri="{FF2B5EF4-FFF2-40B4-BE49-F238E27FC236}">
                  <a16:creationId xmlns:a16="http://schemas.microsoft.com/office/drawing/2014/main" id="{5DCFA9C9-4708-07CC-682B-7C2779A2C82F}"/>
                </a:ext>
              </a:extLst>
            </p:cNvPr>
            <p:cNvSpPr txBox="1"/>
            <p:nvPr/>
          </p:nvSpPr>
          <p:spPr>
            <a:xfrm>
              <a:off x="3155747" y="3605128"/>
              <a:ext cx="8096511"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¿Cuál es el objetivo glucémico para Pencho? ¿En qué nos basamos? </a:t>
              </a:r>
            </a:p>
          </p:txBody>
        </p:sp>
        <p:sp>
          <p:nvSpPr>
            <p:cNvPr id="14" name="CuadroTexto 17">
              <a:extLst>
                <a:ext uri="{FF2B5EF4-FFF2-40B4-BE49-F238E27FC236}">
                  <a16:creationId xmlns:a16="http://schemas.microsoft.com/office/drawing/2014/main" id="{B1D95BB0-DF6C-594A-D5FB-B2F16EDF6E97}"/>
                </a:ext>
              </a:extLst>
            </p:cNvPr>
            <p:cNvSpPr txBox="1"/>
            <p:nvPr/>
          </p:nvSpPr>
          <p:spPr>
            <a:xfrm>
              <a:off x="3155747" y="2933659"/>
              <a:ext cx="8579534"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rgbClr val="002754"/>
                  </a:solidFill>
                  <a:latin typeface="+mn-lt"/>
                  <a:cs typeface="+mn-cs"/>
                </a:rPr>
                <a:t>¿Tiene motivos para haberse caído? ¿Cuáles? ¿Se podría haber evitado?</a:t>
              </a:r>
            </a:p>
          </p:txBody>
        </p:sp>
        <p:sp>
          <p:nvSpPr>
            <p:cNvPr id="15" name="CuadroTexto 4">
              <a:extLst>
                <a:ext uri="{FF2B5EF4-FFF2-40B4-BE49-F238E27FC236}">
                  <a16:creationId xmlns:a16="http://schemas.microsoft.com/office/drawing/2014/main" id="{8A519B84-0D99-74BA-4CEC-13F0C302FDFF}"/>
                </a:ext>
              </a:extLst>
            </p:cNvPr>
            <p:cNvSpPr txBox="1"/>
            <p:nvPr/>
          </p:nvSpPr>
          <p:spPr>
            <a:xfrm>
              <a:off x="3154363" y="5149663"/>
              <a:ext cx="8821737" cy="861957"/>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¿Proponéis algún cambio en la medicación? ¿Qué frases usaríais? ¿Alguna propuesta de tratamiento no farmacológico? ¿Qué otras intervenciones?</a:t>
              </a: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Imagen 40">
            <a:extLst>
              <a:ext uri="{FF2B5EF4-FFF2-40B4-BE49-F238E27FC236}">
                <a16:creationId xmlns:a16="http://schemas.microsoft.com/office/drawing/2014/main" id="{2E1AE090-480D-2701-197A-91CF4E6376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2313" y="727075"/>
            <a:ext cx="10747375"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8EE4C7B-4831-5843-DCF7-47D409D66D62}"/>
              </a:ext>
            </a:extLst>
          </p:cNvPr>
          <p:cNvSpPr/>
          <p:nvPr/>
        </p:nvSpPr>
        <p:spPr>
          <a:xfrm>
            <a:off x="3614738" y="5224463"/>
            <a:ext cx="717550" cy="284162"/>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anchor="ctr"/>
          <a:lstStyle/>
          <a:p>
            <a:pPr algn="ctr">
              <a:defRPr/>
            </a:pPr>
            <a:r>
              <a:rPr lang="es-ES" sz="1600" dirty="0"/>
              <a:t>Pencho</a:t>
            </a:r>
            <a:endParaRPr lang="en-US" sz="16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Título">
            <a:extLst>
              <a:ext uri="{FF2B5EF4-FFF2-40B4-BE49-F238E27FC236}">
                <a16:creationId xmlns:a16="http://schemas.microsoft.com/office/drawing/2014/main" id="{5643E836-702C-C59C-6B0F-0AD1C695CF5A}"/>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Preguntas</a:t>
            </a:r>
          </a:p>
        </p:txBody>
      </p:sp>
      <p:grpSp>
        <p:nvGrpSpPr>
          <p:cNvPr id="97283" name="15 Grupo">
            <a:extLst>
              <a:ext uri="{FF2B5EF4-FFF2-40B4-BE49-F238E27FC236}">
                <a16:creationId xmlns:a16="http://schemas.microsoft.com/office/drawing/2014/main" id="{DB07727F-8E38-98F4-3BC6-1628DD8B2A44}"/>
              </a:ext>
            </a:extLst>
          </p:cNvPr>
          <p:cNvGrpSpPr>
            <a:grpSpLocks/>
          </p:cNvGrpSpPr>
          <p:nvPr/>
        </p:nvGrpSpPr>
        <p:grpSpPr bwMode="auto">
          <a:xfrm>
            <a:off x="1036638" y="2005013"/>
            <a:ext cx="10118725" cy="3708400"/>
            <a:chOff x="3154363" y="2303463"/>
            <a:chExt cx="8821737" cy="3708157"/>
          </a:xfrm>
        </p:grpSpPr>
        <p:sp>
          <p:nvSpPr>
            <p:cNvPr id="11" name="CuadroTexto 1">
              <a:extLst>
                <a:ext uri="{FF2B5EF4-FFF2-40B4-BE49-F238E27FC236}">
                  <a16:creationId xmlns:a16="http://schemas.microsoft.com/office/drawing/2014/main" id="{D9DA9D39-3E26-B614-542D-6ED6AD1A71A8}"/>
                </a:ext>
              </a:extLst>
            </p:cNvPr>
            <p:cNvSpPr txBox="1"/>
            <p:nvPr/>
          </p:nvSpPr>
          <p:spPr>
            <a:xfrm>
              <a:off x="3155747" y="2303463"/>
              <a:ext cx="7956726"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¿Es Pencho un paciente frágil? ¿Se le ha de hacer cribaje? ¿Por qué?</a:t>
              </a:r>
            </a:p>
          </p:txBody>
        </p:sp>
        <p:sp>
          <p:nvSpPr>
            <p:cNvPr id="12" name="CuadroTexto 14">
              <a:extLst>
                <a:ext uri="{FF2B5EF4-FFF2-40B4-BE49-F238E27FC236}">
                  <a16:creationId xmlns:a16="http://schemas.microsoft.com/office/drawing/2014/main" id="{ABF1B287-7DFB-C6F8-8A26-26A05E514859}"/>
                </a:ext>
              </a:extLst>
            </p:cNvPr>
            <p:cNvSpPr txBox="1"/>
            <p:nvPr/>
          </p:nvSpPr>
          <p:spPr>
            <a:xfrm>
              <a:off x="3155747" y="4281358"/>
              <a:ext cx="8820353" cy="861956"/>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¿Cómo valoraríamos su adherencia terapéutica? ¿En qué os apoyaríais para “euprescribir” en el caso de que lo necesitara Pencho?  </a:t>
              </a:r>
            </a:p>
          </p:txBody>
        </p:sp>
        <p:sp>
          <p:nvSpPr>
            <p:cNvPr id="13" name="CuadroTexto 15">
              <a:extLst>
                <a:ext uri="{FF2B5EF4-FFF2-40B4-BE49-F238E27FC236}">
                  <a16:creationId xmlns:a16="http://schemas.microsoft.com/office/drawing/2014/main" id="{3D1A5620-2F69-1CB5-B497-40D0DF7B4392}"/>
                </a:ext>
              </a:extLst>
            </p:cNvPr>
            <p:cNvSpPr txBox="1"/>
            <p:nvPr/>
          </p:nvSpPr>
          <p:spPr>
            <a:xfrm>
              <a:off x="3155747" y="3605128"/>
              <a:ext cx="8096511"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rgbClr val="002754"/>
                  </a:solidFill>
                  <a:latin typeface="+mn-lt"/>
                  <a:cs typeface="+mn-cs"/>
                </a:rPr>
                <a:t>¿Cuál es el objetivo glucémico para Pencho? ¿En qué nos basamos? </a:t>
              </a:r>
            </a:p>
          </p:txBody>
        </p:sp>
        <p:sp>
          <p:nvSpPr>
            <p:cNvPr id="14" name="CuadroTexto 17">
              <a:extLst>
                <a:ext uri="{FF2B5EF4-FFF2-40B4-BE49-F238E27FC236}">
                  <a16:creationId xmlns:a16="http://schemas.microsoft.com/office/drawing/2014/main" id="{CBA6DEC7-7CB2-6503-3DC9-8089137EE4DE}"/>
                </a:ext>
              </a:extLst>
            </p:cNvPr>
            <p:cNvSpPr txBox="1"/>
            <p:nvPr/>
          </p:nvSpPr>
          <p:spPr>
            <a:xfrm>
              <a:off x="3155747" y="2933659"/>
              <a:ext cx="8579534"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¿Tiene motivos para haberse caído? ¿Cuáles? ¿Se podría haber evitado?</a:t>
              </a:r>
            </a:p>
          </p:txBody>
        </p:sp>
        <p:sp>
          <p:nvSpPr>
            <p:cNvPr id="15" name="CuadroTexto 4">
              <a:extLst>
                <a:ext uri="{FF2B5EF4-FFF2-40B4-BE49-F238E27FC236}">
                  <a16:creationId xmlns:a16="http://schemas.microsoft.com/office/drawing/2014/main" id="{9E566A95-55ED-182B-02D1-A836FC43DE1B}"/>
                </a:ext>
              </a:extLst>
            </p:cNvPr>
            <p:cNvSpPr txBox="1"/>
            <p:nvPr/>
          </p:nvSpPr>
          <p:spPr>
            <a:xfrm>
              <a:off x="3154363" y="5149663"/>
              <a:ext cx="8821737" cy="861957"/>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¿Proponéis algún cambio en la medicación? ¿Qué frases usaríais? ¿Alguna propuesta de tratamiento no farmacológico? ¿Qué otras intervenciones?</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Anciano en inglés | Traductor de español a inglés - inglés.com">
            <a:extLst>
              <a:ext uri="{FF2B5EF4-FFF2-40B4-BE49-F238E27FC236}">
                <a16:creationId xmlns:a16="http://schemas.microsoft.com/office/drawing/2014/main" id="{8360CD37-186B-771D-60DF-C9FB292F5D8A}"/>
              </a:ext>
            </a:extLst>
          </p:cNvPr>
          <p:cNvPicPr>
            <a:picLocks noChangeAspect="1" noChangeArrowheads="1"/>
          </p:cNvPicPr>
          <p:nvPr/>
        </p:nvPicPr>
        <p:blipFill>
          <a:blip r:embed="rId3" cstate="print"/>
          <a:srcRect/>
          <a:stretch>
            <a:fillRect/>
          </a:stretch>
        </p:blipFill>
        <p:spPr bwMode="auto">
          <a:xfrm>
            <a:off x="6263595" y="1457236"/>
            <a:ext cx="4366393" cy="2671886"/>
          </a:xfrm>
          <a:prstGeom prst="roundRect">
            <a:avLst>
              <a:gd name="adj" fmla="val 0"/>
            </a:avLst>
          </a:prstGeom>
          <a:noFill/>
          <a:effectLst>
            <a:outerShdw blurRad="50800" dist="38100" dir="2700000" algn="tl" rotWithShape="0">
              <a:prstClr val="black">
                <a:alpha val="40000"/>
              </a:prstClr>
            </a:outerShdw>
          </a:effectLst>
        </p:spPr>
      </p:pic>
      <p:pic>
        <p:nvPicPr>
          <p:cNvPr id="61444" name="Picture 4" descr="Retrato De Hombre Mayor Feliz Sonriendo En Casa. Anciano Relajante En El  Sofá Y Mirando A Cámara. Retrato De Anciano Disfrutando De La Jubilación.  Fotos, Retratos, Imágenes Y Fotografía De Archivo Libres">
            <a:extLst>
              <a:ext uri="{FF2B5EF4-FFF2-40B4-BE49-F238E27FC236}">
                <a16:creationId xmlns:a16="http://schemas.microsoft.com/office/drawing/2014/main" id="{AC127D91-50C0-0D69-73F3-B005D5DEF9EF}"/>
              </a:ext>
            </a:extLst>
          </p:cNvPr>
          <p:cNvPicPr>
            <a:picLocks noChangeAspect="1" noChangeArrowheads="1"/>
          </p:cNvPicPr>
          <p:nvPr/>
        </p:nvPicPr>
        <p:blipFill>
          <a:blip r:embed="rId4" cstate="print"/>
          <a:srcRect/>
          <a:stretch>
            <a:fillRect/>
          </a:stretch>
        </p:blipFill>
        <p:spPr bwMode="auto">
          <a:xfrm>
            <a:off x="1518018" y="1457236"/>
            <a:ext cx="4366393" cy="2773753"/>
          </a:xfrm>
          <a:prstGeom prst="roundRect">
            <a:avLst>
              <a:gd name="adj" fmla="val 0"/>
            </a:avLst>
          </a:prstGeom>
          <a:noFill/>
          <a:effectLst>
            <a:outerShdw blurRad="50800" dist="38100" dir="2700000" algn="tl" rotWithShape="0">
              <a:prstClr val="black">
                <a:alpha val="40000"/>
              </a:prstClr>
            </a:outerShdw>
          </a:effectLst>
        </p:spPr>
      </p:pic>
      <p:sp>
        <p:nvSpPr>
          <p:cNvPr id="2" name="Título 3">
            <a:extLst>
              <a:ext uri="{FF2B5EF4-FFF2-40B4-BE49-F238E27FC236}">
                <a16:creationId xmlns:a16="http://schemas.microsoft.com/office/drawing/2014/main" id="{EF5A2D7D-F3B9-4A45-BC3C-AD064E6B80BE}"/>
              </a:ext>
            </a:extLst>
          </p:cNvPr>
          <p:cNvSpPr txBox="1">
            <a:spLocks/>
          </p:cNvSpPr>
          <p:nvPr/>
        </p:nvSpPr>
        <p:spPr bwMode="auto">
          <a:xfrm>
            <a:off x="525463" y="68263"/>
            <a:ext cx="5738812" cy="1065212"/>
          </a:xfrm>
          <a:prstGeom prst="rect">
            <a:avLst/>
          </a:prstGeom>
          <a:noFill/>
          <a:ln w="9525">
            <a:noFill/>
            <a:miter lim="800000"/>
            <a:headEnd/>
            <a:tailEnd/>
          </a:ln>
        </p:spPr>
        <p:txBody>
          <a:bodyPr lIns="55458" tIns="27729" rIns="55458" bIns="27729" anchor="ctr"/>
          <a:lstStyle>
            <a:defPPr>
              <a:defRPr lang="es-ES"/>
            </a:defPPr>
            <a:lvl1pPr>
              <a:defRPr sz="2000" b="1">
                <a:solidFill>
                  <a:srgbClr val="333399"/>
                </a:solidFill>
                <a:latin typeface="Open Sans" panose="020B0606030504020204" pitchFamily="34" charset="0"/>
                <a:ea typeface="Open Sans" panose="020B0606030504020204" pitchFamily="34" charset="0"/>
                <a:cs typeface="Open Sans" panose="020B0606030504020204" pitchFamily="34" charset="0"/>
              </a:defRPr>
            </a:lvl1pPr>
          </a:lstStyle>
          <a:p>
            <a:pPr eaLnBrk="1" fontAlgn="auto" hangingPunct="1">
              <a:spcBef>
                <a:spcPts val="0"/>
              </a:spcBef>
              <a:spcAft>
                <a:spcPts val="0"/>
              </a:spcAft>
              <a:defRPr/>
            </a:pPr>
            <a:endParaRPr lang="es-ES" altLang="es-ES" sz="2700" b="0" kern="0" dirty="0">
              <a:latin typeface="Calibri" panose="020F0502020204030204" pitchFamily="34" charset="0"/>
              <a:cs typeface="Calibri" panose="020F0502020204030204" pitchFamily="34" charset="0"/>
            </a:endParaRPr>
          </a:p>
        </p:txBody>
      </p:sp>
      <p:pic>
        <p:nvPicPr>
          <p:cNvPr id="98309" name="Picture 6" descr="Logo de ADA: la historia y el significado del logotipo, la marca y el  símbolo. | png, vector">
            <a:extLst>
              <a:ext uri="{FF2B5EF4-FFF2-40B4-BE49-F238E27FC236}">
                <a16:creationId xmlns:a16="http://schemas.microsoft.com/office/drawing/2014/main" id="{DEFED1A2-156A-B202-B88D-1C18228B8C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399" b="23550"/>
          <a:stretch>
            <a:fillRect/>
          </a:stretch>
        </p:blipFill>
        <p:spPr bwMode="auto">
          <a:xfrm>
            <a:off x="10401300" y="6180138"/>
            <a:ext cx="16875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a:extLst>
              <a:ext uri="{FF2B5EF4-FFF2-40B4-BE49-F238E27FC236}">
                <a16:creationId xmlns:a16="http://schemas.microsoft.com/office/drawing/2014/main" id="{0D304DEC-797F-A4C8-D018-BFD52BE2F00A}"/>
              </a:ext>
            </a:extLst>
          </p:cNvPr>
          <p:cNvSpPr txBox="1"/>
          <p:nvPr/>
        </p:nvSpPr>
        <p:spPr>
          <a:xfrm>
            <a:off x="98425" y="6351588"/>
            <a:ext cx="12185650" cy="333375"/>
          </a:xfrm>
          <a:prstGeom prst="rect">
            <a:avLst/>
          </a:prstGeom>
          <a:noFill/>
        </p:spPr>
        <p:txBody>
          <a:bodyPr lIns="55458" tIns="27729" rIns="55458" bIns="27729">
            <a:spAutoFit/>
          </a:bodyPr>
          <a:lstStyle/>
          <a:p>
            <a:pPr eaLnBrk="1" fontAlgn="auto" hangingPunct="1">
              <a:spcBef>
                <a:spcPts val="0"/>
              </a:spcBef>
              <a:spcAft>
                <a:spcPts val="0"/>
              </a:spcAft>
              <a:defRPr/>
            </a:pPr>
            <a:r>
              <a:rPr lang="es-ES" sz="900" kern="0" dirty="0">
                <a:solidFill>
                  <a:schemeClr val="tx1">
                    <a:lumMod val="50000"/>
                    <a:lumOff val="50000"/>
                  </a:schemeClr>
                </a:solidFill>
                <a:latin typeface="Calibri" panose="020F0502020204030204" pitchFamily="34" charset="0"/>
                <a:ea typeface="Open Sans" panose="020B0606030504020204" pitchFamily="34" charset="0"/>
                <a:cs typeface="Calibri" panose="020F0502020204030204" pitchFamily="34" charset="0"/>
              </a:rPr>
              <a:t>HbA1c: hemoglobina glucosilada.</a:t>
            </a:r>
          </a:p>
          <a:p>
            <a:pPr eaLnBrk="1" fontAlgn="auto" hangingPunct="1">
              <a:spcBef>
                <a:spcPts val="0"/>
              </a:spcBef>
              <a:spcAft>
                <a:spcPts val="0"/>
              </a:spcAft>
              <a:defRPr/>
            </a:pPr>
            <a:r>
              <a:rPr lang="es-ES" sz="900" kern="0" dirty="0">
                <a:solidFill>
                  <a:schemeClr val="tx1">
                    <a:lumMod val="50000"/>
                    <a:lumOff val="50000"/>
                  </a:schemeClr>
                </a:solidFill>
                <a:latin typeface="Calibri" panose="020F0502020204030204" pitchFamily="34" charset="0"/>
                <a:ea typeface="Open Sans" panose="020B0606030504020204" pitchFamily="34" charset="0"/>
                <a:cs typeface="Calibri" panose="020F0502020204030204" pitchFamily="34" charset="0"/>
              </a:rPr>
              <a:t>1. American Diabetes </a:t>
            </a:r>
            <a:r>
              <a:rPr lang="es-ES" sz="900" kern="0" dirty="0" err="1">
                <a:solidFill>
                  <a:schemeClr val="tx1">
                    <a:lumMod val="50000"/>
                    <a:lumOff val="50000"/>
                  </a:schemeClr>
                </a:solidFill>
                <a:latin typeface="Calibri" panose="020F0502020204030204" pitchFamily="34" charset="0"/>
                <a:ea typeface="Open Sans" panose="020B0606030504020204" pitchFamily="34" charset="0"/>
                <a:cs typeface="Calibri" panose="020F0502020204030204" pitchFamily="34" charset="0"/>
              </a:rPr>
              <a:t>Association</a:t>
            </a:r>
            <a:r>
              <a:rPr lang="es-ES" sz="900" kern="0" dirty="0">
                <a:solidFill>
                  <a:schemeClr val="tx1">
                    <a:lumMod val="50000"/>
                    <a:lumOff val="50000"/>
                  </a:schemeClr>
                </a:solidFill>
                <a:latin typeface="Calibri" panose="020F0502020204030204" pitchFamily="34" charset="0"/>
                <a:ea typeface="Open Sans" panose="020B0606030504020204" pitchFamily="34" charset="0"/>
                <a:cs typeface="Calibri" panose="020F0502020204030204" pitchFamily="34" charset="0"/>
              </a:rPr>
              <a:t>.</a:t>
            </a:r>
            <a:r>
              <a:rPr lang="en-US" sz="900" kern="0" dirty="0">
                <a:solidFill>
                  <a:schemeClr val="tx1">
                    <a:lumMod val="50000"/>
                    <a:lumOff val="50000"/>
                  </a:schemeClr>
                </a:solidFill>
                <a:latin typeface="Calibri" panose="020F0502020204030204" pitchFamily="34" charset="0"/>
                <a:ea typeface="Open Sans" panose="020B0606030504020204" pitchFamily="34" charset="0"/>
                <a:cs typeface="Calibri" panose="020F0502020204030204" pitchFamily="34" charset="0"/>
              </a:rPr>
              <a:t> </a:t>
            </a:r>
            <a:r>
              <a:rPr lang="es-ES" sz="900" kern="0" dirty="0">
                <a:solidFill>
                  <a:schemeClr val="tx1">
                    <a:lumMod val="50000"/>
                    <a:lumOff val="50000"/>
                  </a:schemeClr>
                </a:solidFill>
                <a:latin typeface="Calibri" panose="020F0502020204030204" pitchFamily="34" charset="0"/>
                <a:ea typeface="Open Sans" panose="020B0606030504020204" pitchFamily="34" charset="0"/>
                <a:cs typeface="Calibri" panose="020F0502020204030204" pitchFamily="34" charset="0"/>
              </a:rPr>
              <a:t>Diabetes Care 2021; 44(suppl.1): S168-S179.</a:t>
            </a:r>
          </a:p>
        </p:txBody>
      </p:sp>
      <p:sp>
        <p:nvSpPr>
          <p:cNvPr id="13" name="CuadroTexto 12">
            <a:extLst>
              <a:ext uri="{FF2B5EF4-FFF2-40B4-BE49-F238E27FC236}">
                <a16:creationId xmlns:a16="http://schemas.microsoft.com/office/drawing/2014/main" id="{84B0EE43-3380-3BD4-6351-089B93E84301}"/>
              </a:ext>
            </a:extLst>
          </p:cNvPr>
          <p:cNvSpPr txBox="1"/>
          <p:nvPr/>
        </p:nvSpPr>
        <p:spPr>
          <a:xfrm>
            <a:off x="1527175" y="3890963"/>
            <a:ext cx="4357688" cy="384175"/>
          </a:xfrm>
          <a:prstGeom prst="roundRect">
            <a:avLst>
              <a:gd name="adj" fmla="val 0"/>
            </a:avLst>
          </a:prstGeom>
          <a:solidFill>
            <a:srgbClr val="F1A248"/>
          </a:solidFill>
          <a:effectLst>
            <a:outerShdw blurRad="50800" dist="38100" dir="2700000" algn="tl" rotWithShape="0">
              <a:prstClr val="black">
                <a:alpha val="40000"/>
              </a:prstClr>
            </a:outerShdw>
          </a:effectLst>
        </p:spPr>
        <p:txBody>
          <a:bodyPr lIns="55458" tIns="27729" rIns="55458" bIns="27729">
            <a:spAutoFit/>
          </a:bodyPr>
          <a:lstStyle/>
          <a:p>
            <a:pPr algn="ctr" eaLnBrk="1" fontAlgn="auto" hangingPunct="1">
              <a:spcBef>
                <a:spcPts val="0"/>
              </a:spcBef>
              <a:spcAft>
                <a:spcPts val="0"/>
              </a:spcAft>
              <a:defRPr/>
            </a:pPr>
            <a:r>
              <a:rPr lang="es-ES" sz="2100" kern="0" dirty="0">
                <a:solidFill>
                  <a:schemeClr val="bg1"/>
                </a:solidFill>
                <a:latin typeface="Calibri" panose="020F0502020204030204" pitchFamily="34" charset="0"/>
                <a:ea typeface="Open Sans" panose="020B0606030504020204" pitchFamily="34" charset="0"/>
                <a:cs typeface="Calibri" panose="020F0502020204030204" pitchFamily="34" charset="0"/>
              </a:rPr>
              <a:t>HbA1c &lt; 7,0-7,5 %</a:t>
            </a:r>
          </a:p>
        </p:txBody>
      </p:sp>
      <p:sp>
        <p:nvSpPr>
          <p:cNvPr id="15" name="CuadroTexto 14">
            <a:extLst>
              <a:ext uri="{FF2B5EF4-FFF2-40B4-BE49-F238E27FC236}">
                <a16:creationId xmlns:a16="http://schemas.microsoft.com/office/drawing/2014/main" id="{2B7FDC68-D38C-FA4A-17D2-F214D0D87EE8}"/>
              </a:ext>
            </a:extLst>
          </p:cNvPr>
          <p:cNvSpPr txBox="1"/>
          <p:nvPr/>
        </p:nvSpPr>
        <p:spPr>
          <a:xfrm>
            <a:off x="1493838" y="4449763"/>
            <a:ext cx="4414837" cy="1441450"/>
          </a:xfrm>
          <a:prstGeom prst="rect">
            <a:avLst/>
          </a:prstGeom>
          <a:noFill/>
        </p:spPr>
        <p:txBody>
          <a:bodyPr lIns="55458" tIns="27729" rIns="55458" bIns="27729">
            <a:spAutoFit/>
          </a:bodyPr>
          <a:lstStyle/>
          <a:p>
            <a:pPr eaLnBrk="1" fontAlgn="auto" hangingPunct="1">
              <a:spcBef>
                <a:spcPts val="0"/>
              </a:spcBef>
              <a:spcAft>
                <a:spcPts val="0"/>
              </a:spcAft>
              <a:defRPr/>
            </a:pPr>
            <a:r>
              <a:rPr lang="es-ES" kern="0" dirty="0">
                <a:solidFill>
                  <a:srgbClr val="F1A248"/>
                </a:solidFill>
                <a:latin typeface="Calibri" panose="020F0502020204030204" pitchFamily="34" charset="0"/>
                <a:ea typeface="Open Sans" panose="020B0606030504020204" pitchFamily="34" charset="0"/>
                <a:cs typeface="Calibri" panose="020F0502020204030204" pitchFamily="34" charset="0"/>
              </a:rPr>
              <a:t>Adultos mayores, por lo demás sanos, con pocas enfermedades crónicas coexistentes y la función cognitiva y estado funcional intactos deben tener objetivos de control glucémico más bajos. </a:t>
            </a:r>
          </a:p>
        </p:txBody>
      </p:sp>
      <p:sp>
        <p:nvSpPr>
          <p:cNvPr id="18" name="CuadroTexto 17">
            <a:extLst>
              <a:ext uri="{FF2B5EF4-FFF2-40B4-BE49-F238E27FC236}">
                <a16:creationId xmlns:a16="http://schemas.microsoft.com/office/drawing/2014/main" id="{2F1C0474-F04D-50EF-AADF-48EC3F497E81}"/>
              </a:ext>
            </a:extLst>
          </p:cNvPr>
          <p:cNvSpPr txBox="1"/>
          <p:nvPr/>
        </p:nvSpPr>
        <p:spPr>
          <a:xfrm>
            <a:off x="6478588" y="4449763"/>
            <a:ext cx="4117975" cy="1317625"/>
          </a:xfrm>
          <a:prstGeom prst="rect">
            <a:avLst/>
          </a:prstGeom>
          <a:noFill/>
        </p:spPr>
        <p:txBody>
          <a:bodyPr lIns="55458" tIns="27729" rIns="55458" bIns="27729">
            <a:spAutoFit/>
          </a:bodyPr>
          <a:lstStyle/>
          <a:p>
            <a:pPr eaLnBrk="1" fontAlgn="t" hangingPunct="1">
              <a:spcBef>
                <a:spcPts val="0"/>
              </a:spcBef>
              <a:spcAft>
                <a:spcPts val="0"/>
              </a:spcAft>
              <a:defRPr/>
            </a:pPr>
            <a:r>
              <a:rPr lang="es-ES" kern="0" dirty="0">
                <a:solidFill>
                  <a:srgbClr val="2F2B81"/>
                </a:solidFill>
                <a:latin typeface="Calibri" panose="020F0502020204030204" pitchFamily="34" charset="0"/>
                <a:ea typeface="Open Sans" panose="020B0606030504020204" pitchFamily="34" charset="0"/>
                <a:cs typeface="Calibri" panose="020F0502020204030204" pitchFamily="34" charset="0"/>
              </a:rPr>
              <a:t>Aquellos con múltiples enfermedades crónicas coexistentes, deterioro cognitivo o dependencia funcional deben tener objetivos glucémicos menos estrictos.</a:t>
            </a:r>
            <a:endParaRPr lang="es-ES" sz="2800" kern="0" dirty="0">
              <a:solidFill>
                <a:srgbClr val="2F2B81"/>
              </a:solidFill>
            </a:endParaRPr>
          </a:p>
        </p:txBody>
      </p:sp>
      <p:sp>
        <p:nvSpPr>
          <p:cNvPr id="17" name="CuadroTexto 16">
            <a:extLst>
              <a:ext uri="{FF2B5EF4-FFF2-40B4-BE49-F238E27FC236}">
                <a16:creationId xmlns:a16="http://schemas.microsoft.com/office/drawing/2014/main" id="{245496B3-194C-5C2B-2EF9-6582627559E1}"/>
              </a:ext>
            </a:extLst>
          </p:cNvPr>
          <p:cNvSpPr txBox="1"/>
          <p:nvPr/>
        </p:nvSpPr>
        <p:spPr>
          <a:xfrm>
            <a:off x="6275388" y="3890963"/>
            <a:ext cx="4367212" cy="384175"/>
          </a:xfrm>
          <a:prstGeom prst="roundRect">
            <a:avLst>
              <a:gd name="adj" fmla="val 0"/>
            </a:avLst>
          </a:prstGeom>
          <a:solidFill>
            <a:srgbClr val="333399"/>
          </a:solidFill>
          <a:effectLst>
            <a:outerShdw blurRad="50800" dist="38100" dir="2700000" algn="tl" rotWithShape="0">
              <a:prstClr val="black">
                <a:alpha val="40000"/>
              </a:prstClr>
            </a:outerShdw>
          </a:effectLst>
        </p:spPr>
        <p:txBody>
          <a:bodyPr lIns="55458" tIns="27729" rIns="55458" bIns="27729">
            <a:spAutoFit/>
          </a:bodyPr>
          <a:lstStyle/>
          <a:p>
            <a:pPr algn="ctr" eaLnBrk="1" fontAlgn="auto" hangingPunct="1">
              <a:spcBef>
                <a:spcPts val="0"/>
              </a:spcBef>
              <a:spcAft>
                <a:spcPts val="0"/>
              </a:spcAft>
              <a:defRPr/>
            </a:pPr>
            <a:r>
              <a:rPr lang="es-ES" sz="2100" kern="0" dirty="0">
                <a:solidFill>
                  <a:schemeClr val="bg1"/>
                </a:solidFill>
                <a:latin typeface="Calibri" panose="020F0502020204030204" pitchFamily="34" charset="0"/>
                <a:ea typeface="Open Sans" panose="020B0606030504020204" pitchFamily="34" charset="0"/>
                <a:cs typeface="Calibri" panose="020F0502020204030204" pitchFamily="34" charset="0"/>
              </a:rPr>
              <a:t>HbA1c &lt; 8,0-8,5 %</a:t>
            </a:r>
          </a:p>
        </p:txBody>
      </p:sp>
      <p:sp>
        <p:nvSpPr>
          <p:cNvPr id="98315" name="Título 2">
            <a:extLst>
              <a:ext uri="{FF2B5EF4-FFF2-40B4-BE49-F238E27FC236}">
                <a16:creationId xmlns:a16="http://schemas.microsoft.com/office/drawing/2014/main" id="{591CF31E-3E44-8777-25D8-7CD21E3B5C39}"/>
              </a:ext>
            </a:extLst>
          </p:cNvPr>
          <p:cNvSpPr>
            <a:spLocks noGrp="1"/>
          </p:cNvSpPr>
          <p:nvPr>
            <p:ph type="title"/>
          </p:nvPr>
        </p:nvSpPr>
        <p:spPr>
          <a:xfrm>
            <a:off x="588963" y="365125"/>
            <a:ext cx="11014075" cy="409575"/>
          </a:xfrm>
        </p:spPr>
        <p:txBody>
          <a:bodyPr/>
          <a:lstStyle/>
          <a:p>
            <a:pPr eaLnBrk="1" hangingPunct="1"/>
            <a:r>
              <a:rPr lang="en-US" altLang="es-ES">
                <a:latin typeface="Calibri" panose="020F0502020204030204" pitchFamily="34" charset="0"/>
                <a:cs typeface="Calibri" panose="020F0502020204030204" pitchFamily="34" charset="0"/>
              </a:rPr>
              <a:t>Objetivos de control glucémico en el paciente mayor</a:t>
            </a:r>
            <a:r>
              <a:rPr lang="en-US" altLang="es-ES" baseline="30000">
                <a:latin typeface="Calibri" panose="020F0502020204030204" pitchFamily="34" charset="0"/>
                <a:cs typeface="Calibri" panose="020F0502020204030204" pitchFamily="34" charset="0"/>
              </a:rPr>
              <a:t>1</a:t>
            </a:r>
            <a:r>
              <a:rPr lang="en-US" altLang="es-ES">
                <a:latin typeface="Calibri" panose="020F0502020204030204" pitchFamily="34" charset="0"/>
                <a:cs typeface="Calibri" panose="020F0502020204030204" pitchFamily="34" charset="0"/>
              </a:rPr>
              <a:t> </a:t>
            </a:r>
            <a:endParaRPr lang="en-US" altLang="en-US">
              <a:latin typeface="Calibri" panose="020F0502020204030204" pitchFamily="34" charset="0"/>
              <a:cs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oter Placeholder 3">
            <a:extLst>
              <a:ext uri="{FF2B5EF4-FFF2-40B4-BE49-F238E27FC236}">
                <a16:creationId xmlns:a16="http://schemas.microsoft.com/office/drawing/2014/main" id="{BD103D38-8D44-F123-9B52-DB6F013B7EB7}"/>
              </a:ext>
            </a:extLst>
          </p:cNvPr>
          <p:cNvSpPr txBox="1">
            <a:spLocks noChangeArrowheads="1"/>
          </p:cNvSpPr>
          <p:nvPr/>
        </p:nvSpPr>
        <p:spPr bwMode="auto">
          <a:xfrm>
            <a:off x="2376488" y="6184900"/>
            <a:ext cx="714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4" tIns="45726" rIns="45724" bIns="45726" anchor="ctr">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s-ES" sz="1000">
                <a:solidFill>
                  <a:schemeClr val="tx1"/>
                </a:solidFill>
              </a:rPr>
              <a:t>1. Gómez-Huelgas R, Gómez Peralta F, Rodríguez Mañas L, Formiga F, Puig Domingo M, Mediavilla Bravo JJ,et al. Tratamiento de la diabetes mellitus tipo 2 en el paciente anciano. Rev Esp Geriatr Gerontol. 2018;53(2)89-99. </a:t>
            </a:r>
          </a:p>
        </p:txBody>
      </p:sp>
      <p:pic>
        <p:nvPicPr>
          <p:cNvPr id="100355" name="Imagen 2" descr="Imagen 2">
            <a:extLst>
              <a:ext uri="{FF2B5EF4-FFF2-40B4-BE49-F238E27FC236}">
                <a16:creationId xmlns:a16="http://schemas.microsoft.com/office/drawing/2014/main" id="{08B667AC-FDDA-3B39-48B7-8412DE05AC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263650"/>
            <a:ext cx="833438"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Imagen 3" descr="Imagen 3">
            <a:extLst>
              <a:ext uri="{FF2B5EF4-FFF2-40B4-BE49-F238E27FC236}">
                <a16:creationId xmlns:a16="http://schemas.microsoft.com/office/drawing/2014/main" id="{61547011-7873-6788-941C-0C043F6BFA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2736850"/>
            <a:ext cx="892175"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Imagen 4" descr="Imagen 4">
            <a:extLst>
              <a:ext uri="{FF2B5EF4-FFF2-40B4-BE49-F238E27FC236}">
                <a16:creationId xmlns:a16="http://schemas.microsoft.com/office/drawing/2014/main" id="{16183E2C-674F-C23D-7FD5-3478CF4B55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2013" y="4279900"/>
            <a:ext cx="15144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0" name="Tabla 5">
            <a:extLst>
              <a:ext uri="{FF2B5EF4-FFF2-40B4-BE49-F238E27FC236}">
                <a16:creationId xmlns:a16="http://schemas.microsoft.com/office/drawing/2014/main" id="{8AE720C6-12AD-E72F-32D9-0AD3BF9CD104}"/>
              </a:ext>
            </a:extLst>
          </p:cNvPr>
          <p:cNvGraphicFramePr/>
          <p:nvPr/>
        </p:nvGraphicFramePr>
        <p:xfrm>
          <a:off x="2401888" y="1208088"/>
          <a:ext cx="8108950" cy="4487862"/>
        </p:xfrm>
        <a:graphic>
          <a:graphicData uri="http://schemas.openxmlformats.org/drawingml/2006/table">
            <a:tbl>
              <a:tblPr firstRow="1" bandRow="1">
                <a:tableStyleId>{7DF18680-E054-41AD-8BC1-D1AEF772440D}</a:tableStyleId>
              </a:tblPr>
              <a:tblGrid>
                <a:gridCol w="4048342">
                  <a:extLst>
                    <a:ext uri="{9D8B030D-6E8A-4147-A177-3AD203B41FA5}">
                      <a16:colId xmlns:a16="http://schemas.microsoft.com/office/drawing/2014/main" val="20000"/>
                    </a:ext>
                  </a:extLst>
                </a:gridCol>
                <a:gridCol w="4060608">
                  <a:extLst>
                    <a:ext uri="{9D8B030D-6E8A-4147-A177-3AD203B41FA5}">
                      <a16:colId xmlns:a16="http://schemas.microsoft.com/office/drawing/2014/main" val="20001"/>
                    </a:ext>
                  </a:extLst>
                </a:gridCol>
              </a:tblGrid>
              <a:tr h="596893">
                <a:tc>
                  <a:txBody>
                    <a:bodyPr/>
                    <a:lstStyle/>
                    <a:p>
                      <a:pPr algn="ctr">
                        <a:defRPr sz="1800" b="0">
                          <a:solidFill>
                            <a:srgbClr val="000000"/>
                          </a:solidFill>
                        </a:defRPr>
                      </a:pPr>
                      <a:r>
                        <a:rPr sz="1900" b="1" dirty="0" err="1">
                          <a:solidFill>
                            <a:schemeClr val="bg1"/>
                          </a:solidFill>
                        </a:rPr>
                        <a:t>Situación</a:t>
                      </a:r>
                      <a:r>
                        <a:rPr sz="1900" b="1" dirty="0">
                          <a:solidFill>
                            <a:schemeClr val="bg1"/>
                          </a:solidFill>
                        </a:rPr>
                        <a:t> </a:t>
                      </a:r>
                      <a:r>
                        <a:rPr sz="1900" b="1" dirty="0" err="1">
                          <a:solidFill>
                            <a:schemeClr val="bg1"/>
                          </a:solidFill>
                        </a:rPr>
                        <a:t>clínica</a:t>
                      </a:r>
                      <a:endParaRPr sz="1900" b="1" dirty="0">
                        <a:solidFill>
                          <a:schemeClr val="bg1"/>
                        </a:solidFill>
                      </a:endParaRPr>
                    </a:p>
                  </a:txBody>
                  <a:tcPr marL="45725" marR="45725" anchor="ctr" horzOverflow="overflow">
                    <a:solidFill>
                      <a:srgbClr val="002060"/>
                    </a:solidFill>
                  </a:tcPr>
                </a:tc>
                <a:tc>
                  <a:txBody>
                    <a:bodyPr/>
                    <a:lstStyle/>
                    <a:p>
                      <a:pPr algn="ctr">
                        <a:defRPr sz="1800" b="0">
                          <a:solidFill>
                            <a:srgbClr val="000000"/>
                          </a:solidFill>
                        </a:defRPr>
                      </a:pPr>
                      <a:r>
                        <a:rPr sz="1900" b="1" dirty="0" err="1">
                          <a:solidFill>
                            <a:schemeClr val="bg1"/>
                          </a:solidFill>
                        </a:rPr>
                        <a:t>Objetivo</a:t>
                      </a:r>
                      <a:r>
                        <a:rPr sz="1900" b="1" dirty="0">
                          <a:solidFill>
                            <a:schemeClr val="bg1"/>
                          </a:solidFill>
                        </a:rPr>
                        <a:t> de control </a:t>
                      </a:r>
                      <a:r>
                        <a:rPr sz="1900" b="1" dirty="0" err="1">
                          <a:solidFill>
                            <a:schemeClr val="bg1"/>
                          </a:solidFill>
                        </a:rPr>
                        <a:t>glucémico</a:t>
                      </a:r>
                      <a:endParaRPr sz="1900" b="1" dirty="0">
                        <a:solidFill>
                          <a:schemeClr val="bg1"/>
                        </a:solidFill>
                      </a:endParaRPr>
                    </a:p>
                  </a:txBody>
                  <a:tcPr marL="45725" marR="45725" anchor="ctr" horzOverflow="overflow">
                    <a:solidFill>
                      <a:srgbClr val="002060"/>
                    </a:solidFill>
                  </a:tcPr>
                </a:tc>
                <a:extLst>
                  <a:ext uri="{0D108BD9-81ED-4DB2-BD59-A6C34878D82A}">
                    <a16:rowId xmlns:a16="http://schemas.microsoft.com/office/drawing/2014/main" val="10000"/>
                  </a:ext>
                </a:extLst>
              </a:tr>
              <a:tr h="1250016">
                <a:tc>
                  <a:txBody>
                    <a:bodyPr/>
                    <a:lstStyle/>
                    <a:p>
                      <a:pPr algn="l">
                        <a:defRPr sz="2000" b="1"/>
                      </a:pPr>
                      <a:r>
                        <a:rPr sz="1900" dirty="0" err="1">
                          <a:solidFill>
                            <a:srgbClr val="002060"/>
                          </a:solidFill>
                        </a:rPr>
                        <a:t>Anciano</a:t>
                      </a:r>
                      <a:r>
                        <a:rPr sz="1900" dirty="0">
                          <a:solidFill>
                            <a:srgbClr val="002060"/>
                          </a:solidFill>
                        </a:rPr>
                        <a:t> </a:t>
                      </a:r>
                      <a:r>
                        <a:rPr sz="1900" dirty="0" err="1">
                          <a:solidFill>
                            <a:srgbClr val="002060"/>
                          </a:solidFill>
                        </a:rPr>
                        <a:t>sano</a:t>
                      </a:r>
                      <a:endParaRPr sz="1900" dirty="0">
                        <a:solidFill>
                          <a:srgbClr val="002060"/>
                        </a:solidFill>
                      </a:endParaRPr>
                    </a:p>
                    <a:p>
                      <a:pPr marL="177800" indent="-177800" algn="l">
                        <a:buClr>
                          <a:srgbClr val="B30056"/>
                        </a:buClr>
                        <a:buSzPct val="100000"/>
                        <a:buFont typeface="Arial" panose="020B0604020202020204" pitchFamily="34" charset="0"/>
                        <a:buChar char="•"/>
                        <a:defRPr sz="2000"/>
                      </a:pPr>
                      <a:r>
                        <a:rPr sz="1900" dirty="0" err="1">
                          <a:solidFill>
                            <a:srgbClr val="002060"/>
                          </a:solidFill>
                        </a:rPr>
                        <a:t>Buen</a:t>
                      </a:r>
                      <a:r>
                        <a:rPr sz="1900" dirty="0">
                          <a:solidFill>
                            <a:srgbClr val="002060"/>
                          </a:solidFill>
                        </a:rPr>
                        <a:t> </a:t>
                      </a:r>
                      <a:r>
                        <a:rPr sz="1900" dirty="0" err="1">
                          <a:solidFill>
                            <a:srgbClr val="002060"/>
                          </a:solidFill>
                        </a:rPr>
                        <a:t>estado</a:t>
                      </a:r>
                      <a:r>
                        <a:rPr sz="1900" dirty="0">
                          <a:solidFill>
                            <a:srgbClr val="002060"/>
                          </a:solidFill>
                        </a:rPr>
                        <a:t> </a:t>
                      </a:r>
                      <a:r>
                        <a:rPr sz="1900" dirty="0" err="1">
                          <a:solidFill>
                            <a:srgbClr val="002060"/>
                          </a:solidFill>
                        </a:rPr>
                        <a:t>funcional</a:t>
                      </a:r>
                      <a:r>
                        <a:rPr sz="1900" dirty="0">
                          <a:solidFill>
                            <a:srgbClr val="002060"/>
                          </a:solidFill>
                        </a:rPr>
                        <a:t> y </a:t>
                      </a:r>
                      <a:r>
                        <a:rPr sz="1900" dirty="0" err="1">
                          <a:solidFill>
                            <a:srgbClr val="002060"/>
                          </a:solidFill>
                        </a:rPr>
                        <a:t>cognitivo</a:t>
                      </a:r>
                      <a:endParaRPr sz="1900" dirty="0">
                        <a:solidFill>
                          <a:srgbClr val="002060"/>
                        </a:solidFill>
                      </a:endParaRPr>
                    </a:p>
                    <a:p>
                      <a:pPr marL="177800" indent="-177800" algn="l">
                        <a:buClr>
                          <a:srgbClr val="B30056"/>
                        </a:buClr>
                        <a:buSzPct val="100000"/>
                        <a:buFont typeface="Arial" panose="020B0604020202020204" pitchFamily="34" charset="0"/>
                        <a:buChar char="•"/>
                        <a:defRPr sz="2000"/>
                      </a:pPr>
                      <a:r>
                        <a:rPr sz="1900" dirty="0">
                          <a:solidFill>
                            <a:srgbClr val="002060"/>
                          </a:solidFill>
                        </a:rPr>
                        <a:t>Baja </a:t>
                      </a:r>
                      <a:r>
                        <a:rPr sz="1900" dirty="0" err="1">
                          <a:solidFill>
                            <a:srgbClr val="002060"/>
                          </a:solidFill>
                        </a:rPr>
                        <a:t>comorbilidad</a:t>
                      </a:r>
                      <a:endParaRPr sz="1900" dirty="0">
                        <a:solidFill>
                          <a:srgbClr val="002060"/>
                        </a:solidFill>
                      </a:endParaRPr>
                    </a:p>
                    <a:p>
                      <a:pPr marL="177800" indent="-177800" algn="l">
                        <a:buClr>
                          <a:srgbClr val="B30056"/>
                        </a:buClr>
                        <a:buSzPct val="100000"/>
                        <a:buFont typeface="Arial" panose="020B0604020202020204" pitchFamily="34" charset="0"/>
                        <a:buChar char="•"/>
                        <a:defRPr sz="2000"/>
                      </a:pPr>
                      <a:r>
                        <a:rPr sz="1900" dirty="0">
                          <a:solidFill>
                            <a:srgbClr val="002060"/>
                          </a:solidFill>
                        </a:rPr>
                        <a:t>Buena </a:t>
                      </a:r>
                      <a:r>
                        <a:rPr sz="1900" dirty="0" err="1">
                          <a:solidFill>
                            <a:srgbClr val="002060"/>
                          </a:solidFill>
                        </a:rPr>
                        <a:t>expectativa</a:t>
                      </a:r>
                      <a:r>
                        <a:rPr sz="1900" dirty="0">
                          <a:solidFill>
                            <a:srgbClr val="002060"/>
                          </a:solidFill>
                        </a:rPr>
                        <a:t> de </a:t>
                      </a:r>
                      <a:r>
                        <a:rPr sz="1900" dirty="0" err="1">
                          <a:solidFill>
                            <a:srgbClr val="002060"/>
                          </a:solidFill>
                        </a:rPr>
                        <a:t>vida</a:t>
                      </a:r>
                      <a:endParaRPr sz="1900" dirty="0">
                        <a:solidFill>
                          <a:srgbClr val="002060"/>
                        </a:solidFill>
                      </a:endParaRPr>
                    </a:p>
                  </a:txBody>
                  <a:tcPr marL="91471" marR="91471" marT="45721" marB="45721" horzOverflow="overflow"/>
                </a:tc>
                <a:tc>
                  <a:txBody>
                    <a:bodyPr/>
                    <a:lstStyle/>
                    <a:p>
                      <a:pPr algn="l">
                        <a:defRPr sz="2000"/>
                      </a:pPr>
                      <a:endParaRPr sz="1900" dirty="0">
                        <a:solidFill>
                          <a:srgbClr val="002060"/>
                        </a:solidFill>
                      </a:endParaRPr>
                    </a:p>
                    <a:p>
                      <a:pPr algn="l">
                        <a:defRPr sz="300"/>
                      </a:pPr>
                      <a:endParaRPr sz="1900" dirty="0">
                        <a:solidFill>
                          <a:srgbClr val="002060"/>
                        </a:solidFill>
                      </a:endParaRPr>
                    </a:p>
                    <a:p>
                      <a:pPr algn="ctr">
                        <a:defRPr sz="2000"/>
                      </a:pPr>
                      <a:r>
                        <a:rPr sz="1900" dirty="0">
                          <a:solidFill>
                            <a:srgbClr val="002060"/>
                          </a:solidFill>
                        </a:rPr>
                        <a:t>HbA1c 7 – 7,5</a:t>
                      </a:r>
                      <a:r>
                        <a:rPr lang="es-ES" sz="1900" dirty="0">
                          <a:solidFill>
                            <a:srgbClr val="002060"/>
                          </a:solidFill>
                        </a:rPr>
                        <a:t> </a:t>
                      </a:r>
                      <a:r>
                        <a:rPr sz="1900" dirty="0">
                          <a:solidFill>
                            <a:srgbClr val="002060"/>
                          </a:solidFill>
                        </a:rPr>
                        <a:t>%</a:t>
                      </a:r>
                    </a:p>
                  </a:txBody>
                  <a:tcPr marL="45725" marR="45725" horzOverflow="overflow"/>
                </a:tc>
                <a:extLst>
                  <a:ext uri="{0D108BD9-81ED-4DB2-BD59-A6C34878D82A}">
                    <a16:rowId xmlns:a16="http://schemas.microsoft.com/office/drawing/2014/main" val="10001"/>
                  </a:ext>
                </a:extLst>
              </a:tr>
              <a:tr h="1539660">
                <a:tc>
                  <a:txBody>
                    <a:bodyPr/>
                    <a:lstStyle/>
                    <a:p>
                      <a:pPr algn="l">
                        <a:defRPr sz="2000" b="1"/>
                      </a:pPr>
                      <a:r>
                        <a:rPr sz="1900" dirty="0" err="1">
                          <a:solidFill>
                            <a:srgbClr val="002060"/>
                          </a:solidFill>
                        </a:rPr>
                        <a:t>Anciano</a:t>
                      </a:r>
                      <a:r>
                        <a:rPr sz="1900" dirty="0">
                          <a:solidFill>
                            <a:srgbClr val="002060"/>
                          </a:solidFill>
                        </a:rPr>
                        <a:t> </a:t>
                      </a:r>
                      <a:r>
                        <a:rPr sz="1900" dirty="0" err="1">
                          <a:solidFill>
                            <a:srgbClr val="002060"/>
                          </a:solidFill>
                        </a:rPr>
                        <a:t>frágil</a:t>
                      </a:r>
                      <a:endParaRPr sz="1900" dirty="0">
                        <a:solidFill>
                          <a:srgbClr val="002060"/>
                        </a:solidFill>
                      </a:endParaRPr>
                    </a:p>
                    <a:p>
                      <a:pPr marL="177800" indent="-177800" algn="l">
                        <a:buClr>
                          <a:srgbClr val="B30056"/>
                        </a:buClr>
                        <a:buSzPct val="100000"/>
                        <a:buFont typeface="Arial" panose="020B0604020202020204" pitchFamily="34" charset="0"/>
                        <a:buChar char="•"/>
                        <a:defRPr sz="2000"/>
                      </a:pPr>
                      <a:r>
                        <a:rPr sz="1900" dirty="0" err="1">
                          <a:solidFill>
                            <a:srgbClr val="002060"/>
                          </a:solidFill>
                        </a:rPr>
                        <a:t>Fragilidad</a:t>
                      </a:r>
                      <a:r>
                        <a:rPr sz="1900" dirty="0">
                          <a:solidFill>
                            <a:srgbClr val="002060"/>
                          </a:solidFill>
                        </a:rPr>
                        <a:t> o </a:t>
                      </a:r>
                      <a:r>
                        <a:rPr sz="1900" dirty="0" err="1">
                          <a:solidFill>
                            <a:srgbClr val="002060"/>
                          </a:solidFill>
                        </a:rPr>
                        <a:t>dependencia</a:t>
                      </a:r>
                      <a:endParaRPr sz="1900" dirty="0">
                        <a:solidFill>
                          <a:srgbClr val="002060"/>
                        </a:solidFill>
                      </a:endParaRPr>
                    </a:p>
                    <a:p>
                      <a:pPr marL="177800" indent="-177800" algn="l">
                        <a:buClr>
                          <a:srgbClr val="B30056"/>
                        </a:buClr>
                        <a:buSzPct val="100000"/>
                        <a:buFont typeface="Arial" panose="020B0604020202020204" pitchFamily="34" charset="0"/>
                        <a:buChar char="•"/>
                        <a:defRPr sz="2000"/>
                      </a:pPr>
                      <a:r>
                        <a:rPr sz="1900" dirty="0" err="1">
                          <a:solidFill>
                            <a:srgbClr val="002060"/>
                          </a:solidFill>
                        </a:rPr>
                        <a:t>Demencia</a:t>
                      </a:r>
                      <a:r>
                        <a:rPr sz="1900" dirty="0">
                          <a:solidFill>
                            <a:srgbClr val="002060"/>
                          </a:solidFill>
                        </a:rPr>
                        <a:t> </a:t>
                      </a:r>
                      <a:r>
                        <a:rPr sz="1900" dirty="0" err="1">
                          <a:solidFill>
                            <a:srgbClr val="002060"/>
                          </a:solidFill>
                        </a:rPr>
                        <a:t>moderada</a:t>
                      </a:r>
                      <a:r>
                        <a:rPr sz="1900" dirty="0">
                          <a:solidFill>
                            <a:srgbClr val="002060"/>
                          </a:solidFill>
                        </a:rPr>
                        <a:t> – </a:t>
                      </a:r>
                      <a:r>
                        <a:rPr sz="1900" dirty="0" err="1">
                          <a:solidFill>
                            <a:srgbClr val="002060"/>
                          </a:solidFill>
                        </a:rPr>
                        <a:t>severa</a:t>
                      </a:r>
                      <a:endParaRPr sz="1900" dirty="0">
                        <a:solidFill>
                          <a:srgbClr val="002060"/>
                        </a:solidFill>
                      </a:endParaRPr>
                    </a:p>
                    <a:p>
                      <a:pPr marL="177800" indent="-177800" algn="l">
                        <a:buClr>
                          <a:srgbClr val="B30056"/>
                        </a:buClr>
                        <a:buSzPct val="100000"/>
                        <a:buFont typeface="Arial" panose="020B0604020202020204" pitchFamily="34" charset="0"/>
                        <a:buChar char="•"/>
                        <a:defRPr sz="2000"/>
                      </a:pPr>
                      <a:r>
                        <a:rPr sz="1900" dirty="0">
                          <a:solidFill>
                            <a:srgbClr val="002060"/>
                          </a:solidFill>
                        </a:rPr>
                        <a:t>Alta </a:t>
                      </a:r>
                      <a:r>
                        <a:rPr sz="1900" dirty="0" err="1">
                          <a:solidFill>
                            <a:srgbClr val="002060"/>
                          </a:solidFill>
                        </a:rPr>
                        <a:t>comorbilidad</a:t>
                      </a:r>
                      <a:endParaRPr sz="1900" dirty="0">
                        <a:solidFill>
                          <a:srgbClr val="002060"/>
                        </a:solidFill>
                      </a:endParaRPr>
                    </a:p>
                    <a:p>
                      <a:pPr marL="177800" indent="-177800" algn="l">
                        <a:buClr>
                          <a:srgbClr val="B30056"/>
                        </a:buClr>
                        <a:buSzPct val="100000"/>
                        <a:buFont typeface="Arial" panose="020B0604020202020204" pitchFamily="34" charset="0"/>
                        <a:buChar char="•"/>
                        <a:defRPr sz="2000"/>
                      </a:pPr>
                      <a:r>
                        <a:rPr sz="1900" dirty="0" err="1">
                          <a:solidFill>
                            <a:srgbClr val="002060"/>
                          </a:solidFill>
                        </a:rPr>
                        <a:t>Corta</a:t>
                      </a:r>
                      <a:r>
                        <a:rPr sz="1900" dirty="0">
                          <a:solidFill>
                            <a:srgbClr val="002060"/>
                          </a:solidFill>
                        </a:rPr>
                        <a:t> </a:t>
                      </a:r>
                      <a:r>
                        <a:rPr sz="1900" dirty="0" err="1">
                          <a:solidFill>
                            <a:srgbClr val="002060"/>
                          </a:solidFill>
                        </a:rPr>
                        <a:t>expectativa</a:t>
                      </a:r>
                      <a:r>
                        <a:rPr sz="1900" dirty="0">
                          <a:solidFill>
                            <a:srgbClr val="002060"/>
                          </a:solidFill>
                        </a:rPr>
                        <a:t> de </a:t>
                      </a:r>
                      <a:r>
                        <a:rPr sz="1900" dirty="0" err="1">
                          <a:solidFill>
                            <a:srgbClr val="002060"/>
                          </a:solidFill>
                        </a:rPr>
                        <a:t>vida</a:t>
                      </a:r>
                      <a:endParaRPr sz="1900" dirty="0">
                        <a:solidFill>
                          <a:srgbClr val="002060"/>
                        </a:solidFill>
                      </a:endParaRPr>
                    </a:p>
                  </a:txBody>
                  <a:tcPr marL="91471" marR="91471" marT="45721" marB="45721" horzOverflow="overflow"/>
                </a:tc>
                <a:tc>
                  <a:txBody>
                    <a:bodyPr/>
                    <a:lstStyle/>
                    <a:p>
                      <a:pPr algn="l">
                        <a:defRPr sz="2000"/>
                      </a:pPr>
                      <a:endParaRPr sz="1900" dirty="0">
                        <a:solidFill>
                          <a:srgbClr val="002060"/>
                        </a:solidFill>
                      </a:endParaRPr>
                    </a:p>
                    <a:p>
                      <a:pPr algn="l">
                        <a:defRPr sz="2000"/>
                      </a:pPr>
                      <a:endParaRPr sz="1900" dirty="0">
                        <a:solidFill>
                          <a:srgbClr val="002060"/>
                        </a:solidFill>
                      </a:endParaRPr>
                    </a:p>
                    <a:p>
                      <a:pPr algn="ctr">
                        <a:defRPr sz="2000"/>
                      </a:pPr>
                      <a:r>
                        <a:rPr sz="1900" dirty="0">
                          <a:solidFill>
                            <a:srgbClr val="002060"/>
                          </a:solidFill>
                        </a:rPr>
                        <a:t>HbA1c 7,6 – 8,5</a:t>
                      </a:r>
                      <a:r>
                        <a:rPr lang="es-ES" sz="1900" dirty="0">
                          <a:solidFill>
                            <a:srgbClr val="002060"/>
                          </a:solidFill>
                        </a:rPr>
                        <a:t> </a:t>
                      </a:r>
                      <a:r>
                        <a:rPr sz="1900" dirty="0">
                          <a:solidFill>
                            <a:srgbClr val="002060"/>
                          </a:solidFill>
                        </a:rPr>
                        <a:t>%</a:t>
                      </a:r>
                    </a:p>
                  </a:txBody>
                  <a:tcPr marL="45725" marR="45725" horzOverflow="overflow"/>
                </a:tc>
                <a:extLst>
                  <a:ext uri="{0D108BD9-81ED-4DB2-BD59-A6C34878D82A}">
                    <a16:rowId xmlns:a16="http://schemas.microsoft.com/office/drawing/2014/main" val="10002"/>
                  </a:ext>
                </a:extLst>
              </a:tr>
              <a:tr h="1101293">
                <a:tc>
                  <a:txBody>
                    <a:bodyPr/>
                    <a:lstStyle/>
                    <a:p>
                      <a:pPr algn="l">
                        <a:defRPr sz="2000" b="1"/>
                      </a:pPr>
                      <a:r>
                        <a:rPr sz="1900" dirty="0" err="1">
                          <a:solidFill>
                            <a:srgbClr val="002060"/>
                          </a:solidFill>
                        </a:rPr>
                        <a:t>Cuidados</a:t>
                      </a:r>
                      <a:r>
                        <a:rPr sz="1900" dirty="0">
                          <a:solidFill>
                            <a:srgbClr val="002060"/>
                          </a:solidFill>
                        </a:rPr>
                        <a:t> </a:t>
                      </a:r>
                      <a:r>
                        <a:rPr sz="1900" dirty="0" err="1">
                          <a:solidFill>
                            <a:srgbClr val="002060"/>
                          </a:solidFill>
                        </a:rPr>
                        <a:t>paliativos</a:t>
                      </a:r>
                      <a:endParaRPr sz="1900" dirty="0">
                        <a:solidFill>
                          <a:srgbClr val="002060"/>
                        </a:solidFill>
                      </a:endParaRPr>
                    </a:p>
                  </a:txBody>
                  <a:tcPr marL="91471" marR="91471" marT="45721" marB="45721" anchor="ctr" horzOverflow="overflow"/>
                </a:tc>
                <a:tc>
                  <a:txBody>
                    <a:bodyPr/>
                    <a:lstStyle/>
                    <a:p>
                      <a:pPr algn="l">
                        <a:defRPr sz="2000"/>
                      </a:pPr>
                      <a:r>
                        <a:rPr sz="1900" dirty="0" err="1">
                          <a:solidFill>
                            <a:srgbClr val="002060"/>
                          </a:solidFill>
                        </a:rPr>
                        <a:t>Glucemia</a:t>
                      </a:r>
                      <a:r>
                        <a:rPr sz="1900" dirty="0">
                          <a:solidFill>
                            <a:srgbClr val="002060"/>
                          </a:solidFill>
                        </a:rPr>
                        <a:t> &lt; 200 mg/dl</a:t>
                      </a:r>
                    </a:p>
                    <a:p>
                      <a:pPr algn="l">
                        <a:defRPr sz="2000"/>
                      </a:pPr>
                      <a:r>
                        <a:rPr sz="1900" dirty="0" err="1">
                          <a:solidFill>
                            <a:srgbClr val="002060"/>
                          </a:solidFill>
                        </a:rPr>
                        <a:t>Evitar</a:t>
                      </a:r>
                      <a:r>
                        <a:rPr sz="1900" dirty="0">
                          <a:solidFill>
                            <a:srgbClr val="002060"/>
                          </a:solidFill>
                        </a:rPr>
                        <a:t> </a:t>
                      </a:r>
                      <a:r>
                        <a:rPr sz="1900" dirty="0" err="1">
                          <a:solidFill>
                            <a:srgbClr val="002060"/>
                          </a:solidFill>
                        </a:rPr>
                        <a:t>hipoglucemias</a:t>
                      </a:r>
                      <a:r>
                        <a:rPr sz="1900" dirty="0">
                          <a:solidFill>
                            <a:srgbClr val="002060"/>
                          </a:solidFill>
                        </a:rPr>
                        <a:t> y </a:t>
                      </a:r>
                      <a:r>
                        <a:rPr sz="1900" dirty="0" err="1">
                          <a:solidFill>
                            <a:srgbClr val="002060"/>
                          </a:solidFill>
                        </a:rPr>
                        <a:t>otros</a:t>
                      </a:r>
                      <a:r>
                        <a:rPr sz="1900" dirty="0">
                          <a:solidFill>
                            <a:srgbClr val="002060"/>
                          </a:solidFill>
                        </a:rPr>
                        <a:t> EA</a:t>
                      </a:r>
                    </a:p>
                    <a:p>
                      <a:pPr algn="l">
                        <a:defRPr sz="2000"/>
                      </a:pPr>
                      <a:r>
                        <a:rPr sz="1900" dirty="0" err="1">
                          <a:solidFill>
                            <a:srgbClr val="002060"/>
                          </a:solidFill>
                        </a:rPr>
                        <a:t>Simplificar</a:t>
                      </a:r>
                      <a:r>
                        <a:rPr sz="1900" dirty="0">
                          <a:solidFill>
                            <a:srgbClr val="002060"/>
                          </a:solidFill>
                        </a:rPr>
                        <a:t> </a:t>
                      </a:r>
                      <a:r>
                        <a:rPr sz="1900" dirty="0" err="1">
                          <a:solidFill>
                            <a:srgbClr val="002060"/>
                          </a:solidFill>
                        </a:rPr>
                        <a:t>tratamiento</a:t>
                      </a:r>
                      <a:r>
                        <a:rPr sz="1900" dirty="0">
                          <a:solidFill>
                            <a:srgbClr val="002060"/>
                          </a:solidFill>
                        </a:rPr>
                        <a:t> y </a:t>
                      </a:r>
                      <a:r>
                        <a:rPr sz="1900" dirty="0" err="1">
                          <a:solidFill>
                            <a:srgbClr val="002060"/>
                          </a:solidFill>
                        </a:rPr>
                        <a:t>controles</a:t>
                      </a:r>
                      <a:endParaRPr sz="1900" dirty="0">
                        <a:solidFill>
                          <a:srgbClr val="002060"/>
                        </a:solidFill>
                      </a:endParaRPr>
                    </a:p>
                  </a:txBody>
                  <a:tcPr marL="45725" marR="45725" anchor="ctr" horzOverflow="overflow"/>
                </a:tc>
                <a:extLst>
                  <a:ext uri="{0D108BD9-81ED-4DB2-BD59-A6C34878D82A}">
                    <a16:rowId xmlns:a16="http://schemas.microsoft.com/office/drawing/2014/main" val="10003"/>
                  </a:ext>
                </a:extLst>
              </a:tr>
            </a:tbl>
          </a:graphicData>
        </a:graphic>
      </p:graphicFrame>
      <p:sp>
        <p:nvSpPr>
          <p:cNvPr id="12" name="Rectángulo: esquinas diagonales redondeadas 11">
            <a:extLst>
              <a:ext uri="{FF2B5EF4-FFF2-40B4-BE49-F238E27FC236}">
                <a16:creationId xmlns:a16="http://schemas.microsoft.com/office/drawing/2014/main" id="{7A0BE618-8CA9-D030-D124-CCB295EC68EA}"/>
              </a:ext>
            </a:extLst>
          </p:cNvPr>
          <p:cNvSpPr/>
          <p:nvPr/>
        </p:nvSpPr>
        <p:spPr>
          <a:xfrm rot="10800000" flipV="1">
            <a:off x="-161925" y="103188"/>
            <a:ext cx="9910763" cy="615950"/>
          </a:xfrm>
          <a:prstGeom prst="round2DiagRect">
            <a:avLst>
              <a:gd name="adj1" fmla="val 16667"/>
              <a:gd name="adj2" fmla="val 46423"/>
            </a:avLst>
          </a:prstGeom>
          <a:solidFill>
            <a:srgbClr val="002754"/>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s-ES" dirty="0"/>
          </a:p>
        </p:txBody>
      </p:sp>
      <p:sp>
        <p:nvSpPr>
          <p:cNvPr id="100376" name="Rectangle 2">
            <a:extLst>
              <a:ext uri="{FF2B5EF4-FFF2-40B4-BE49-F238E27FC236}">
                <a16:creationId xmlns:a16="http://schemas.microsoft.com/office/drawing/2014/main" id="{6B972F30-E947-34ED-4329-C51D3EF2EBA7}"/>
              </a:ext>
            </a:extLst>
          </p:cNvPr>
          <p:cNvSpPr txBox="1">
            <a:spLocks noChangeArrowheads="1"/>
          </p:cNvSpPr>
          <p:nvPr/>
        </p:nvSpPr>
        <p:spPr bwMode="auto">
          <a:xfrm>
            <a:off x="425450" y="42863"/>
            <a:ext cx="116173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defTabSz="4556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455613">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455613">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455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455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ts val="2800"/>
              </a:lnSpc>
              <a:spcBef>
                <a:spcPct val="20000"/>
              </a:spcBef>
              <a:buFontTx/>
              <a:buNone/>
            </a:pPr>
            <a:r>
              <a:rPr lang="es-ES" altLang="es-ES" sz="2400" b="1">
                <a:solidFill>
                  <a:schemeClr val="bg1"/>
                </a:solidFill>
                <a:latin typeface="Stark"/>
              </a:rPr>
              <a:t>Objetivos de control glucémico en el paciente anciano</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magen 5">
            <a:extLst>
              <a:ext uri="{FF2B5EF4-FFF2-40B4-BE49-F238E27FC236}">
                <a16:creationId xmlns:a16="http://schemas.microsoft.com/office/drawing/2014/main" id="{A0879F64-5C92-5CA7-A2E4-73A37E153F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71550"/>
            <a:ext cx="836295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2CCD1CFD-A7E3-6725-F5F1-9FEEDB46498B}"/>
              </a:ext>
            </a:extLst>
          </p:cNvPr>
          <p:cNvSpPr txBox="1"/>
          <p:nvPr/>
        </p:nvSpPr>
        <p:spPr>
          <a:xfrm>
            <a:off x="9297988" y="1123950"/>
            <a:ext cx="2413000" cy="1174750"/>
          </a:xfrm>
          <a:prstGeom prst="rect">
            <a:avLst/>
          </a:prstGeom>
          <a:solidFill>
            <a:schemeClr val="accent2"/>
          </a:solidFill>
          <a:ln>
            <a:solidFill>
              <a:schemeClr val="tx2"/>
            </a:solidFill>
          </a:ln>
        </p:spPr>
        <p:txBody>
          <a:bodyPr lIns="93047" tIns="46524" rIns="93047" bIns="46524">
            <a:spAutoFit/>
          </a:bodyPr>
          <a:lstStyle/>
          <a:p>
            <a:pPr eaLnBrk="1" fontAlgn="auto" hangingPunct="1">
              <a:spcBef>
                <a:spcPts val="0"/>
              </a:spcBef>
              <a:spcAft>
                <a:spcPts val="0"/>
              </a:spcAft>
              <a:buClr>
                <a:srgbClr val="000000"/>
              </a:buClr>
              <a:defRPr/>
            </a:pPr>
            <a:r>
              <a:rPr lang="es-ES_tradnl" sz="1700" kern="0" dirty="0">
                <a:solidFill>
                  <a:schemeClr val="accent1"/>
                </a:solidFill>
                <a:latin typeface="Calibri" panose="020F0502020204030204" pitchFamily="34" charset="0"/>
                <a:ea typeface="Arial"/>
                <a:cs typeface="Calibri" panose="020F0502020204030204" pitchFamily="34" charset="0"/>
                <a:sym typeface="Arial"/>
              </a:rPr>
              <a:t>se incluyen variables del estilo de vida y de aspectos culturales y socioeconómicos</a:t>
            </a:r>
          </a:p>
        </p:txBody>
      </p:sp>
      <p:cxnSp>
        <p:nvCxnSpPr>
          <p:cNvPr id="8" name="Conector recto de flecha 7">
            <a:extLst>
              <a:ext uri="{FF2B5EF4-FFF2-40B4-BE49-F238E27FC236}">
                <a16:creationId xmlns:a16="http://schemas.microsoft.com/office/drawing/2014/main" id="{D9CCB166-CD95-9B23-134B-C97F05A0D741}"/>
              </a:ext>
            </a:extLst>
          </p:cNvPr>
          <p:cNvCxnSpPr>
            <a:cxnSpLocks/>
          </p:cNvCxnSpPr>
          <p:nvPr/>
        </p:nvCxnSpPr>
        <p:spPr>
          <a:xfrm>
            <a:off x="8529638" y="1689100"/>
            <a:ext cx="76835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Rectángulo: esquinas diagonales redondeadas 8">
            <a:extLst>
              <a:ext uri="{FF2B5EF4-FFF2-40B4-BE49-F238E27FC236}">
                <a16:creationId xmlns:a16="http://schemas.microsoft.com/office/drawing/2014/main" id="{50AE89C3-FC4B-34A5-743C-7146D8288258}"/>
              </a:ext>
            </a:extLst>
          </p:cNvPr>
          <p:cNvSpPr/>
          <p:nvPr/>
        </p:nvSpPr>
        <p:spPr>
          <a:xfrm rot="10800000" flipV="1">
            <a:off x="0" y="206375"/>
            <a:ext cx="9852025" cy="615950"/>
          </a:xfrm>
          <a:prstGeom prst="round2DiagRect">
            <a:avLst>
              <a:gd name="adj1" fmla="val 16667"/>
              <a:gd name="adj2" fmla="val 46423"/>
            </a:avLst>
          </a:prstGeom>
          <a:solidFill>
            <a:srgbClr val="002754"/>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s-ES" dirty="0"/>
          </a:p>
        </p:txBody>
      </p:sp>
      <p:sp>
        <p:nvSpPr>
          <p:cNvPr id="10" name="Rectangle 2">
            <a:extLst>
              <a:ext uri="{FF2B5EF4-FFF2-40B4-BE49-F238E27FC236}">
                <a16:creationId xmlns:a16="http://schemas.microsoft.com/office/drawing/2014/main" id="{06C753AD-E521-75F4-81B6-24BF7F90286C}"/>
              </a:ext>
            </a:extLst>
          </p:cNvPr>
          <p:cNvSpPr txBox="1">
            <a:spLocks noChangeArrowheads="1"/>
          </p:cNvSpPr>
          <p:nvPr/>
        </p:nvSpPr>
        <p:spPr>
          <a:xfrm>
            <a:off x="300038" y="179388"/>
            <a:ext cx="11617325" cy="736600"/>
          </a:xfrm>
          <a:prstGeom prst="rect">
            <a:avLst/>
          </a:prstGeom>
        </p:spPr>
        <p:txBody>
          <a:bodyPr lIns="121917" tIns="60958" rIns="121917" bIns="60958" anchor="ctr"/>
          <a:lstStyle/>
          <a:p>
            <a:pPr defTabSz="457189" eaLnBrk="1" fontAlgn="auto" hangingPunct="1">
              <a:lnSpc>
                <a:spcPts val="2800"/>
              </a:lnSpc>
              <a:spcBef>
                <a:spcPct val="20000"/>
              </a:spcBef>
              <a:spcAft>
                <a:spcPts val="0"/>
              </a:spcAft>
              <a:defRPr/>
            </a:pPr>
            <a:r>
              <a:rPr lang="es-ES" sz="2600" b="1" dirty="0">
                <a:solidFill>
                  <a:schemeClr val="bg1"/>
                </a:solidFill>
                <a:latin typeface="Stark" panose="02000503020000020003" pitchFamily="50" charset="-18"/>
                <a:cs typeface="+mn-cs"/>
              </a:rPr>
              <a:t>Cómo recomiendan las guías que abordemos al paciente con DM 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Título">
            <a:extLst>
              <a:ext uri="{FF2B5EF4-FFF2-40B4-BE49-F238E27FC236}">
                <a16:creationId xmlns:a16="http://schemas.microsoft.com/office/drawing/2014/main" id="{2174D4EE-0984-0AC7-491D-F4433FD8167E}"/>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Preguntas</a:t>
            </a:r>
          </a:p>
        </p:txBody>
      </p:sp>
      <p:grpSp>
        <p:nvGrpSpPr>
          <p:cNvPr id="104451" name="15 Grupo">
            <a:extLst>
              <a:ext uri="{FF2B5EF4-FFF2-40B4-BE49-F238E27FC236}">
                <a16:creationId xmlns:a16="http://schemas.microsoft.com/office/drawing/2014/main" id="{F0F3FA8E-7819-8876-4FFE-C8920D64BF76}"/>
              </a:ext>
            </a:extLst>
          </p:cNvPr>
          <p:cNvGrpSpPr>
            <a:grpSpLocks/>
          </p:cNvGrpSpPr>
          <p:nvPr/>
        </p:nvGrpSpPr>
        <p:grpSpPr bwMode="auto">
          <a:xfrm>
            <a:off x="1036638" y="2005013"/>
            <a:ext cx="10118725" cy="3708400"/>
            <a:chOff x="3154363" y="2303463"/>
            <a:chExt cx="8821737" cy="3708157"/>
          </a:xfrm>
        </p:grpSpPr>
        <p:sp>
          <p:nvSpPr>
            <p:cNvPr id="11" name="CuadroTexto 1">
              <a:extLst>
                <a:ext uri="{FF2B5EF4-FFF2-40B4-BE49-F238E27FC236}">
                  <a16:creationId xmlns:a16="http://schemas.microsoft.com/office/drawing/2014/main" id="{3AD520E2-5710-5FF0-2F43-D9006280FD83}"/>
                </a:ext>
              </a:extLst>
            </p:cNvPr>
            <p:cNvSpPr txBox="1"/>
            <p:nvPr/>
          </p:nvSpPr>
          <p:spPr>
            <a:xfrm>
              <a:off x="3155747" y="2303463"/>
              <a:ext cx="7956726"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¿Es Pencho un paciente frágil? ¿Se le ha de hacer cribaje? ¿Por qué?</a:t>
              </a:r>
            </a:p>
          </p:txBody>
        </p:sp>
        <p:sp>
          <p:nvSpPr>
            <p:cNvPr id="12" name="CuadroTexto 14">
              <a:extLst>
                <a:ext uri="{FF2B5EF4-FFF2-40B4-BE49-F238E27FC236}">
                  <a16:creationId xmlns:a16="http://schemas.microsoft.com/office/drawing/2014/main" id="{230EAD14-6297-1905-4BCE-88D14A5E1EB6}"/>
                </a:ext>
              </a:extLst>
            </p:cNvPr>
            <p:cNvSpPr txBox="1"/>
            <p:nvPr/>
          </p:nvSpPr>
          <p:spPr>
            <a:xfrm>
              <a:off x="3155747" y="4281358"/>
              <a:ext cx="8820353" cy="861956"/>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rgbClr val="002754"/>
                  </a:solidFill>
                  <a:latin typeface="+mn-lt"/>
                  <a:cs typeface="+mn-cs"/>
                </a:rPr>
                <a:t>¿Cómo valoraríamos su adherencia terapéutica? ¿En qué os apoyaríais para “euprescribir” en el caso de que lo necesitara Pencho?  </a:t>
              </a:r>
            </a:p>
          </p:txBody>
        </p:sp>
        <p:sp>
          <p:nvSpPr>
            <p:cNvPr id="13" name="CuadroTexto 15">
              <a:extLst>
                <a:ext uri="{FF2B5EF4-FFF2-40B4-BE49-F238E27FC236}">
                  <a16:creationId xmlns:a16="http://schemas.microsoft.com/office/drawing/2014/main" id="{FEA0BCCF-E7B3-6C68-3E76-CCAF808290B9}"/>
                </a:ext>
              </a:extLst>
            </p:cNvPr>
            <p:cNvSpPr txBox="1"/>
            <p:nvPr/>
          </p:nvSpPr>
          <p:spPr>
            <a:xfrm>
              <a:off x="3155747" y="3605128"/>
              <a:ext cx="8096511"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¿Cuál es el objetivo glucémico para Pencho? ¿En qué nos basamos? </a:t>
              </a:r>
            </a:p>
          </p:txBody>
        </p:sp>
        <p:sp>
          <p:nvSpPr>
            <p:cNvPr id="14" name="CuadroTexto 17">
              <a:extLst>
                <a:ext uri="{FF2B5EF4-FFF2-40B4-BE49-F238E27FC236}">
                  <a16:creationId xmlns:a16="http://schemas.microsoft.com/office/drawing/2014/main" id="{D7B453D0-52EB-FE60-F4A7-90E67D409A9F}"/>
                </a:ext>
              </a:extLst>
            </p:cNvPr>
            <p:cNvSpPr txBox="1"/>
            <p:nvPr/>
          </p:nvSpPr>
          <p:spPr>
            <a:xfrm>
              <a:off x="3155747" y="2933659"/>
              <a:ext cx="8579534"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¿Tiene motivos para haberse caído? ¿Cuáles? ¿Se podría haber evitado?</a:t>
              </a:r>
            </a:p>
          </p:txBody>
        </p:sp>
        <p:sp>
          <p:nvSpPr>
            <p:cNvPr id="15" name="CuadroTexto 4">
              <a:extLst>
                <a:ext uri="{FF2B5EF4-FFF2-40B4-BE49-F238E27FC236}">
                  <a16:creationId xmlns:a16="http://schemas.microsoft.com/office/drawing/2014/main" id="{10A16C53-7A44-0DB0-82A6-DF3340DEF755}"/>
                </a:ext>
              </a:extLst>
            </p:cNvPr>
            <p:cNvSpPr txBox="1"/>
            <p:nvPr/>
          </p:nvSpPr>
          <p:spPr>
            <a:xfrm>
              <a:off x="3154363" y="5149663"/>
              <a:ext cx="8821737" cy="861957"/>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¿Proponéis algún cambio en la medicación? ¿Qué frases usaríais? ¿Alguna propuesta de tratamiento no farmacológico? ¿Qué otras intervenciones?</a:t>
              </a: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agen 9" descr="Mano de una persona&#10;&#10;Descripción generada automáticamente con confianza baja">
            <a:extLst>
              <a:ext uri="{FF2B5EF4-FFF2-40B4-BE49-F238E27FC236}">
                <a16:creationId xmlns:a16="http://schemas.microsoft.com/office/drawing/2014/main" id="{F6A51B05-57E0-1422-ABC8-5BD3C8F0EA57}"/>
              </a:ext>
            </a:extLst>
          </p:cNvPr>
          <p:cNvPicPr>
            <a:picLocks noChangeAspect="1"/>
          </p:cNvPicPr>
          <p:nvPr/>
        </p:nvPicPr>
        <p:blipFill>
          <a:blip r:embed="rId2">
            <a:extLst>
              <a:ext uri="{28A0092B-C50C-407E-A947-70E740481C1C}">
                <a14:useLocalDpi xmlns:a14="http://schemas.microsoft.com/office/drawing/2010/main" val="0"/>
              </a:ext>
            </a:extLst>
          </a:blip>
          <a:srcRect l="456" t="412" r="414" b="226"/>
          <a:stretch>
            <a:fillRect/>
          </a:stretch>
        </p:blipFill>
        <p:spPr bwMode="auto">
          <a:xfrm>
            <a:off x="3830638" y="1897063"/>
            <a:ext cx="36861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Imagen 11" descr="Texto&#10;&#10;Descripción generada automáticamente">
            <a:extLst>
              <a:ext uri="{FF2B5EF4-FFF2-40B4-BE49-F238E27FC236}">
                <a16:creationId xmlns:a16="http://schemas.microsoft.com/office/drawing/2014/main" id="{3EFF67F5-739A-D276-09B2-BCE9092677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3429000"/>
            <a:ext cx="17843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26846259-EC64-79F7-5085-16C695F636D9}"/>
              </a:ext>
            </a:extLst>
          </p:cNvPr>
          <p:cNvSpPr txBox="1"/>
          <p:nvPr/>
        </p:nvSpPr>
        <p:spPr>
          <a:xfrm>
            <a:off x="5600700" y="1544638"/>
            <a:ext cx="2382838"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3. ACORDAR</a:t>
            </a:r>
            <a:endParaRPr lang="es-ES" dirty="0">
              <a:solidFill>
                <a:schemeClr val="tx2">
                  <a:lumMod val="75000"/>
                </a:schemeClr>
              </a:solidFill>
              <a:latin typeface="Arial Black" panose="020B0A04020102020204" pitchFamily="34" charset="0"/>
              <a:cs typeface="+mn-cs"/>
            </a:endParaRPr>
          </a:p>
        </p:txBody>
      </p:sp>
      <p:sp>
        <p:nvSpPr>
          <p:cNvPr id="7" name="CuadroTexto 8">
            <a:extLst>
              <a:ext uri="{FF2B5EF4-FFF2-40B4-BE49-F238E27FC236}">
                <a16:creationId xmlns:a16="http://schemas.microsoft.com/office/drawing/2014/main" id="{6DF417E5-C1F1-6399-0D09-F415380E814F}"/>
              </a:ext>
            </a:extLst>
          </p:cNvPr>
          <p:cNvSpPr txBox="1"/>
          <p:nvPr/>
        </p:nvSpPr>
        <p:spPr>
          <a:xfrm>
            <a:off x="6546850" y="2371725"/>
            <a:ext cx="3103563"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4. ACTUAR</a:t>
            </a:r>
            <a:endParaRPr lang="es-ES" dirty="0">
              <a:solidFill>
                <a:schemeClr val="tx2">
                  <a:lumMod val="75000"/>
                </a:schemeClr>
              </a:solidFill>
              <a:latin typeface="Arial Black" panose="020B0A04020102020204" pitchFamily="34" charset="0"/>
              <a:cs typeface="+mn-cs"/>
            </a:endParaRPr>
          </a:p>
        </p:txBody>
      </p:sp>
      <p:sp>
        <p:nvSpPr>
          <p:cNvPr id="8" name="CuadroTexto 10">
            <a:extLst>
              <a:ext uri="{FF2B5EF4-FFF2-40B4-BE49-F238E27FC236}">
                <a16:creationId xmlns:a16="http://schemas.microsoft.com/office/drawing/2014/main" id="{B97AA5DB-0E66-C8F1-00F6-D3C3C3AD8C0F}"/>
              </a:ext>
            </a:extLst>
          </p:cNvPr>
          <p:cNvSpPr txBox="1"/>
          <p:nvPr/>
        </p:nvSpPr>
        <p:spPr>
          <a:xfrm>
            <a:off x="3594100" y="1812925"/>
            <a:ext cx="2447925"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2. ANALIZAR</a:t>
            </a:r>
            <a:r>
              <a:rPr lang="es-ES" dirty="0">
                <a:solidFill>
                  <a:schemeClr val="tx2">
                    <a:lumMod val="75000"/>
                  </a:schemeClr>
                </a:solidFill>
                <a:latin typeface="Arial Black" panose="020B0A04020102020204" pitchFamily="34" charset="0"/>
                <a:cs typeface="+mn-cs"/>
              </a:rPr>
              <a:t> </a:t>
            </a:r>
          </a:p>
        </p:txBody>
      </p:sp>
      <p:sp>
        <p:nvSpPr>
          <p:cNvPr id="9" name="CuadroTexto 12">
            <a:extLst>
              <a:ext uri="{FF2B5EF4-FFF2-40B4-BE49-F238E27FC236}">
                <a16:creationId xmlns:a16="http://schemas.microsoft.com/office/drawing/2014/main" id="{BE1DC98F-DC34-E06F-D57E-3FF65C1704F2}"/>
              </a:ext>
            </a:extLst>
          </p:cNvPr>
          <p:cNvSpPr txBox="1"/>
          <p:nvPr/>
        </p:nvSpPr>
        <p:spPr>
          <a:xfrm>
            <a:off x="1603375" y="3586163"/>
            <a:ext cx="4013200"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1. REVISAR</a:t>
            </a:r>
            <a:endParaRPr lang="es-ES" dirty="0">
              <a:solidFill>
                <a:schemeClr val="tx2">
                  <a:lumMod val="75000"/>
                </a:schemeClr>
              </a:solidFill>
              <a:latin typeface="Arial Black" panose="020B0A04020102020204" pitchFamily="34" charset="0"/>
              <a:cs typeface="+mn-cs"/>
            </a:endParaRPr>
          </a:p>
        </p:txBody>
      </p:sp>
      <p:sp>
        <p:nvSpPr>
          <p:cNvPr id="10" name="CuadroTexto 13">
            <a:extLst>
              <a:ext uri="{FF2B5EF4-FFF2-40B4-BE49-F238E27FC236}">
                <a16:creationId xmlns:a16="http://schemas.microsoft.com/office/drawing/2014/main" id="{29082F30-CCB6-03B6-CC1F-2F73CAECE53A}"/>
              </a:ext>
            </a:extLst>
          </p:cNvPr>
          <p:cNvSpPr txBox="1"/>
          <p:nvPr/>
        </p:nvSpPr>
        <p:spPr>
          <a:xfrm>
            <a:off x="6756400" y="3944938"/>
            <a:ext cx="3867150" cy="400050"/>
          </a:xfrm>
          <a:prstGeom prst="rect">
            <a:avLst/>
          </a:prstGeom>
          <a:noFill/>
        </p:spPr>
        <p:txBody>
          <a:bodyPr lIns="121917" tIns="60958" rIns="121917" bIns="60958">
            <a:spAutoFit/>
          </a:bodyPr>
          <a:lstStyle/>
          <a:p>
            <a:pPr eaLnBrk="1" fontAlgn="auto" hangingPunct="1">
              <a:spcBef>
                <a:spcPts val="0"/>
              </a:spcBef>
              <a:spcAft>
                <a:spcPts val="0"/>
              </a:spcAft>
              <a:defRPr/>
            </a:pPr>
            <a:r>
              <a:rPr lang="es-ES" dirty="0">
                <a:solidFill>
                  <a:schemeClr val="accent1"/>
                </a:solidFill>
                <a:latin typeface="Arial Black" panose="020B0A04020102020204" pitchFamily="34" charset="0"/>
                <a:cs typeface="+mn-cs"/>
              </a:rPr>
              <a:t>5. MONITORIZAR</a:t>
            </a:r>
            <a:endParaRPr lang="es-ES" dirty="0">
              <a:solidFill>
                <a:schemeClr val="tx2">
                  <a:lumMod val="75000"/>
                </a:schemeClr>
              </a:solidFill>
              <a:latin typeface="Arial Black" panose="020B0A04020102020204" pitchFamily="34" charset="0"/>
              <a:cs typeface="+mn-cs"/>
            </a:endParaRPr>
          </a:p>
        </p:txBody>
      </p:sp>
      <p:sp>
        <p:nvSpPr>
          <p:cNvPr id="105481" name="CuadroTexto 14">
            <a:extLst>
              <a:ext uri="{FF2B5EF4-FFF2-40B4-BE49-F238E27FC236}">
                <a16:creationId xmlns:a16="http://schemas.microsoft.com/office/drawing/2014/main" id="{0AF4D310-00E3-6D13-99B4-F0B4646F858B}"/>
              </a:ext>
            </a:extLst>
          </p:cNvPr>
          <p:cNvSpPr txBox="1">
            <a:spLocks noChangeArrowheads="1"/>
          </p:cNvSpPr>
          <p:nvPr/>
        </p:nvSpPr>
        <p:spPr bwMode="auto">
          <a:xfrm>
            <a:off x="7431088" y="1136650"/>
            <a:ext cx="4438650" cy="1108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a:solidFill>
                  <a:schemeClr val="tx1"/>
                </a:solidFill>
                <a:latin typeface="Calibri" panose="020F0502020204030204" pitchFamily="34" charset="0"/>
              </a:rPr>
              <a:t>-Expectativas, creencias, preferencias</a:t>
            </a:r>
          </a:p>
          <a:p>
            <a:pPr eaLnBrk="1" hangingPunct="1">
              <a:lnSpc>
                <a:spcPct val="100000"/>
              </a:lnSpc>
              <a:spcBef>
                <a:spcPct val="0"/>
              </a:spcBef>
              <a:buFontTx/>
              <a:buNone/>
            </a:pPr>
            <a:r>
              <a:rPr lang="es-ES" altLang="en-US" sz="1600">
                <a:solidFill>
                  <a:schemeClr val="tx1"/>
                </a:solidFill>
                <a:latin typeface="Calibri" panose="020F0502020204030204" pitchFamily="34" charset="0"/>
              </a:rPr>
              <a:t>-Adaptar el ritmo a las posibilidades reales</a:t>
            </a:r>
          </a:p>
          <a:p>
            <a:pPr eaLnBrk="1" hangingPunct="1">
              <a:lnSpc>
                <a:spcPct val="100000"/>
              </a:lnSpc>
              <a:spcBef>
                <a:spcPct val="0"/>
              </a:spcBef>
              <a:buFontTx/>
              <a:buNone/>
            </a:pPr>
            <a:r>
              <a:rPr lang="es-ES" altLang="en-US" sz="1600">
                <a:solidFill>
                  <a:schemeClr val="tx1"/>
                </a:solidFill>
                <a:latin typeface="Calibri" panose="020F0502020204030204" pitchFamily="34" charset="0"/>
              </a:rPr>
              <a:t>-Fijar el plan terapéutico, promoviendo la implicación del paciente en la toma de decisiones</a:t>
            </a:r>
          </a:p>
        </p:txBody>
      </p:sp>
      <p:sp>
        <p:nvSpPr>
          <p:cNvPr id="105482" name="CuadroTexto 2">
            <a:extLst>
              <a:ext uri="{FF2B5EF4-FFF2-40B4-BE49-F238E27FC236}">
                <a16:creationId xmlns:a16="http://schemas.microsoft.com/office/drawing/2014/main" id="{92F46457-C8ED-44BD-ADD6-25A8CC0DB3C2}"/>
              </a:ext>
            </a:extLst>
          </p:cNvPr>
          <p:cNvSpPr txBox="1">
            <a:spLocks noChangeArrowheads="1"/>
          </p:cNvSpPr>
          <p:nvPr/>
        </p:nvSpPr>
        <p:spPr bwMode="auto">
          <a:xfrm>
            <a:off x="7421563" y="4410075"/>
            <a:ext cx="44577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a:solidFill>
                  <a:schemeClr val="tx1"/>
                </a:solidFill>
                <a:latin typeface="Calibri" panose="020F0502020204030204" pitchFamily="34" charset="0"/>
              </a:rPr>
              <a:t>-Resaltar logros, objetivos alcanzados, feedback de resultados</a:t>
            </a:r>
          </a:p>
          <a:p>
            <a:pPr eaLnBrk="1" hangingPunct="1">
              <a:lnSpc>
                <a:spcPct val="100000"/>
              </a:lnSpc>
              <a:spcBef>
                <a:spcPct val="0"/>
              </a:spcBef>
              <a:buFontTx/>
              <a:buNone/>
            </a:pPr>
            <a:r>
              <a:rPr lang="es-ES" altLang="en-US" sz="1600">
                <a:solidFill>
                  <a:schemeClr val="tx1"/>
                </a:solidFill>
                <a:latin typeface="Calibri" panose="020F0502020204030204" pitchFamily="34" charset="0"/>
              </a:rPr>
              <a:t>-Valorar la adherencia a la deprescripción, detectar a reaparición de síntomas, el agravamiento de la enfermedad de base o los síndromes de retirada </a:t>
            </a:r>
          </a:p>
        </p:txBody>
      </p:sp>
      <p:sp>
        <p:nvSpPr>
          <p:cNvPr id="105483" name="CuadroTexto 4">
            <a:extLst>
              <a:ext uri="{FF2B5EF4-FFF2-40B4-BE49-F238E27FC236}">
                <a16:creationId xmlns:a16="http://schemas.microsoft.com/office/drawing/2014/main" id="{09B3FDD7-2EA1-7842-F667-E895A36872E9}"/>
              </a:ext>
            </a:extLst>
          </p:cNvPr>
          <p:cNvSpPr txBox="1">
            <a:spLocks noChangeArrowheads="1"/>
          </p:cNvSpPr>
          <p:nvPr/>
        </p:nvSpPr>
        <p:spPr bwMode="auto">
          <a:xfrm>
            <a:off x="177800" y="1571625"/>
            <a:ext cx="3770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a:solidFill>
                  <a:schemeClr val="tx1"/>
                </a:solidFill>
                <a:latin typeface="Calibri" panose="020F0502020204030204" pitchFamily="34" charset="0"/>
              </a:rPr>
              <a:t>-Evaluar la adherencia, interacciones y EA.</a:t>
            </a:r>
          </a:p>
          <a:p>
            <a:pPr eaLnBrk="1" hangingPunct="1">
              <a:lnSpc>
                <a:spcPct val="100000"/>
              </a:lnSpc>
              <a:spcBef>
                <a:spcPct val="0"/>
              </a:spcBef>
              <a:buFontTx/>
              <a:buNone/>
            </a:pPr>
            <a:r>
              <a:rPr lang="es-ES" altLang="en-US" sz="1600">
                <a:solidFill>
                  <a:schemeClr val="tx1"/>
                </a:solidFill>
                <a:latin typeface="Calibri" panose="020F0502020204030204" pitchFamily="34" charset="0"/>
              </a:rPr>
              <a:t>-Evaluar el beneficio de los fármacos.</a:t>
            </a:r>
          </a:p>
          <a:p>
            <a:pPr eaLnBrk="1" hangingPunct="1">
              <a:lnSpc>
                <a:spcPct val="100000"/>
              </a:lnSpc>
              <a:spcBef>
                <a:spcPct val="0"/>
              </a:spcBef>
              <a:buFontTx/>
              <a:buNone/>
            </a:pPr>
            <a:r>
              <a:rPr lang="es-ES" altLang="en-US" sz="1600">
                <a:solidFill>
                  <a:schemeClr val="tx1"/>
                </a:solidFill>
                <a:latin typeface="Calibri" panose="020F0502020204030204" pitchFamily="34" charset="0"/>
              </a:rPr>
              <a:t>-Valorar y definir los objetivos y metas de la atención, del tratamiento y la esperanza de vida </a:t>
            </a:r>
          </a:p>
          <a:p>
            <a:pPr eaLnBrk="1" hangingPunct="1">
              <a:lnSpc>
                <a:spcPct val="100000"/>
              </a:lnSpc>
              <a:spcBef>
                <a:spcPct val="0"/>
              </a:spcBef>
              <a:buFontTx/>
              <a:buNone/>
            </a:pPr>
            <a:r>
              <a:rPr lang="es-ES" altLang="en-US" sz="1600">
                <a:solidFill>
                  <a:schemeClr val="tx1"/>
                </a:solidFill>
                <a:latin typeface="Calibri" panose="020F0502020204030204" pitchFamily="34" charset="0"/>
              </a:rPr>
              <a:t> </a:t>
            </a:r>
          </a:p>
        </p:txBody>
      </p:sp>
      <p:sp>
        <p:nvSpPr>
          <p:cNvPr id="105484" name="CuadroTexto 87">
            <a:extLst>
              <a:ext uri="{FF2B5EF4-FFF2-40B4-BE49-F238E27FC236}">
                <a16:creationId xmlns:a16="http://schemas.microsoft.com/office/drawing/2014/main" id="{517436F2-8020-7757-E777-FA86BF03479C}"/>
              </a:ext>
            </a:extLst>
          </p:cNvPr>
          <p:cNvSpPr txBox="1">
            <a:spLocks noChangeArrowheads="1"/>
          </p:cNvSpPr>
          <p:nvPr/>
        </p:nvSpPr>
        <p:spPr bwMode="auto">
          <a:xfrm>
            <a:off x="31750" y="6191250"/>
            <a:ext cx="90916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n-US" altLang="en-US" sz="1500">
                <a:solidFill>
                  <a:schemeClr val="tx1"/>
                </a:solidFill>
                <a:latin typeface="BlinkMacSystemFont"/>
              </a:rPr>
              <a:t> Nota: EA: efectos adversos PI: potencialmente inadecuados</a:t>
            </a:r>
          </a:p>
        </p:txBody>
      </p:sp>
      <p:sp>
        <p:nvSpPr>
          <p:cNvPr id="88079" name="CuadroTexto 17">
            <a:extLst>
              <a:ext uri="{FF2B5EF4-FFF2-40B4-BE49-F238E27FC236}">
                <a16:creationId xmlns:a16="http://schemas.microsoft.com/office/drawing/2014/main" id="{67BCF27F-F1B0-27E2-ABC1-817B814C8B9B}"/>
              </a:ext>
            </a:extLst>
          </p:cNvPr>
          <p:cNvSpPr txBox="1">
            <a:spLocks noChangeArrowheads="1"/>
          </p:cNvSpPr>
          <p:nvPr/>
        </p:nvSpPr>
        <p:spPr bwMode="auto">
          <a:xfrm>
            <a:off x="31750" y="6519863"/>
            <a:ext cx="7681913" cy="292100"/>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n-US" sz="1100" dirty="0">
                <a:solidFill>
                  <a:schemeClr val="tx1">
                    <a:lumMod val="50000"/>
                    <a:lumOff val="50000"/>
                  </a:schemeClr>
                </a:solidFill>
                <a:latin typeface="Calibri" panose="020F0502020204030204" pitchFamily="34" charset="0"/>
              </a:rPr>
              <a:t>Orueta R, et al. Adecuación terapéutica en pacientes crónicos. </a:t>
            </a:r>
            <a:r>
              <a:rPr lang="es-ES" altLang="en-US" sz="1100" dirty="0" err="1">
                <a:solidFill>
                  <a:schemeClr val="tx1">
                    <a:lumMod val="50000"/>
                    <a:lumOff val="50000"/>
                  </a:schemeClr>
                </a:solidFill>
                <a:latin typeface="Calibri" panose="020F0502020204030204" pitchFamily="34" charset="0"/>
              </a:rPr>
              <a:t>Rev</a:t>
            </a:r>
            <a:r>
              <a:rPr lang="es-ES" altLang="en-US" sz="1100" dirty="0">
                <a:solidFill>
                  <a:schemeClr val="tx1">
                    <a:lumMod val="50000"/>
                    <a:lumOff val="50000"/>
                  </a:schemeClr>
                </a:solidFill>
                <a:latin typeface="Calibri" panose="020F0502020204030204" pitchFamily="34" charset="0"/>
              </a:rPr>
              <a:t> Clin </a:t>
            </a:r>
            <a:r>
              <a:rPr lang="es-ES" altLang="en-US" sz="1100" dirty="0" err="1">
                <a:solidFill>
                  <a:schemeClr val="tx1">
                    <a:lumMod val="50000"/>
                    <a:lumOff val="50000"/>
                  </a:schemeClr>
                </a:solidFill>
                <a:latin typeface="Calibri" panose="020F0502020204030204" pitchFamily="34" charset="0"/>
              </a:rPr>
              <a:t>Med</a:t>
            </a:r>
            <a:r>
              <a:rPr lang="es-ES" altLang="en-US" sz="1100" dirty="0">
                <a:solidFill>
                  <a:schemeClr val="tx1">
                    <a:lumMod val="50000"/>
                    <a:lumOff val="50000"/>
                  </a:schemeClr>
                </a:solidFill>
                <a:latin typeface="Calibri" panose="020F0502020204030204" pitchFamily="34" charset="0"/>
              </a:rPr>
              <a:t> Fam. 2015.</a:t>
            </a:r>
          </a:p>
        </p:txBody>
      </p:sp>
      <p:sp>
        <p:nvSpPr>
          <p:cNvPr id="16" name="CuadroTexto 15">
            <a:extLst>
              <a:ext uri="{FF2B5EF4-FFF2-40B4-BE49-F238E27FC236}">
                <a16:creationId xmlns:a16="http://schemas.microsoft.com/office/drawing/2014/main" id="{0362CE68-D03B-ADE3-15A6-25D167F83430}"/>
              </a:ext>
            </a:extLst>
          </p:cNvPr>
          <p:cNvSpPr txBox="1"/>
          <p:nvPr/>
        </p:nvSpPr>
        <p:spPr>
          <a:xfrm>
            <a:off x="177800" y="4095750"/>
            <a:ext cx="3646488" cy="1354138"/>
          </a:xfrm>
          <a:prstGeom prst="rect">
            <a:avLst/>
          </a:prstGeom>
          <a:noFill/>
        </p:spPr>
        <p:txBody>
          <a:bodyPr lIns="121917" tIns="60958" rIns="121917" bIns="60958">
            <a:spAutoFit/>
          </a:bodyPr>
          <a:lstStyle/>
          <a:p>
            <a:pPr marL="228594" indent="-228594" eaLnBrk="1" fontAlgn="auto" hangingPunct="1">
              <a:spcBef>
                <a:spcPts val="0"/>
              </a:spcBef>
              <a:spcAft>
                <a:spcPts val="0"/>
              </a:spcAft>
              <a:buFontTx/>
              <a:buChar char="-"/>
              <a:defRPr/>
            </a:pPr>
            <a:r>
              <a:rPr lang="es-ES" sz="1600" dirty="0">
                <a:latin typeface="+mn-lt"/>
                <a:cs typeface="+mn-cs"/>
              </a:rPr>
              <a:t>Listado completo de medicamentos y </a:t>
            </a:r>
          </a:p>
          <a:p>
            <a:pPr eaLnBrk="1" fontAlgn="auto" hangingPunct="1">
              <a:spcBef>
                <a:spcPts val="0"/>
              </a:spcBef>
              <a:spcAft>
                <a:spcPts val="0"/>
              </a:spcAft>
              <a:defRPr/>
            </a:pPr>
            <a:r>
              <a:rPr lang="es-ES" sz="1600" dirty="0">
                <a:latin typeface="+mn-lt"/>
                <a:cs typeface="+mn-cs"/>
              </a:rPr>
              <a:t>     patologías del paciente.</a:t>
            </a:r>
          </a:p>
          <a:p>
            <a:pPr marL="228594" indent="-228594" eaLnBrk="1" fontAlgn="auto" hangingPunct="1">
              <a:spcBef>
                <a:spcPts val="0"/>
              </a:spcBef>
              <a:spcAft>
                <a:spcPts val="0"/>
              </a:spcAft>
              <a:buFontTx/>
              <a:buChar char="-"/>
              <a:defRPr/>
            </a:pPr>
            <a:r>
              <a:rPr lang="es-ES" sz="1600" dirty="0">
                <a:latin typeface="+mn-lt"/>
                <a:cs typeface="+mn-cs"/>
              </a:rPr>
              <a:t>Valorar estado físico y aspectos de la persona y contexto socioeconómico (las 5 F) </a:t>
            </a:r>
          </a:p>
        </p:txBody>
      </p:sp>
      <p:sp>
        <p:nvSpPr>
          <p:cNvPr id="105487" name="CuadroTexto 16">
            <a:extLst>
              <a:ext uri="{FF2B5EF4-FFF2-40B4-BE49-F238E27FC236}">
                <a16:creationId xmlns:a16="http://schemas.microsoft.com/office/drawing/2014/main" id="{9997130F-4110-1568-A3DD-062FC69D1476}"/>
              </a:ext>
            </a:extLst>
          </p:cNvPr>
          <p:cNvSpPr txBox="1">
            <a:spLocks noChangeArrowheads="1"/>
          </p:cNvSpPr>
          <p:nvPr/>
        </p:nvSpPr>
        <p:spPr bwMode="auto">
          <a:xfrm>
            <a:off x="8172450" y="2279650"/>
            <a:ext cx="3870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1600">
                <a:solidFill>
                  <a:schemeClr val="tx1"/>
                </a:solidFill>
                <a:latin typeface="Calibri" panose="020F0502020204030204" pitchFamily="34" charset="0"/>
              </a:rPr>
              <a:t>-Ejecución del PT progresivamente, con un orden de retirada o de incorporación</a:t>
            </a:r>
          </a:p>
          <a:p>
            <a:pPr eaLnBrk="1" hangingPunct="1">
              <a:lnSpc>
                <a:spcPct val="100000"/>
              </a:lnSpc>
              <a:spcBef>
                <a:spcPct val="0"/>
              </a:spcBef>
              <a:buFontTx/>
              <a:buNone/>
            </a:pPr>
            <a:r>
              <a:rPr lang="es-ES" altLang="en-US" sz="1600">
                <a:solidFill>
                  <a:schemeClr val="tx1"/>
                </a:solidFill>
                <a:latin typeface="Calibri" panose="020F0502020204030204" pitchFamily="34" charset="0"/>
              </a:rPr>
              <a:t>-Comenzar por fármacos PI</a:t>
            </a:r>
          </a:p>
          <a:p>
            <a:pPr eaLnBrk="1" hangingPunct="1">
              <a:lnSpc>
                <a:spcPct val="100000"/>
              </a:lnSpc>
              <a:spcBef>
                <a:spcPct val="0"/>
              </a:spcBef>
              <a:buFontTx/>
              <a:buNone/>
            </a:pPr>
            <a:r>
              <a:rPr lang="es-ES" altLang="en-US" sz="1600">
                <a:solidFill>
                  <a:schemeClr val="tx1"/>
                </a:solidFill>
                <a:latin typeface="Calibri" panose="020F0502020204030204" pitchFamily="34" charset="0"/>
              </a:rPr>
              <a:t>-Paso de un escenario preventivo o modificador de la enfermedad a paliativo o control de síntomas </a:t>
            </a:r>
          </a:p>
        </p:txBody>
      </p:sp>
      <p:sp>
        <p:nvSpPr>
          <p:cNvPr id="105488" name="1 Título">
            <a:extLst>
              <a:ext uri="{FF2B5EF4-FFF2-40B4-BE49-F238E27FC236}">
                <a16:creationId xmlns:a16="http://schemas.microsoft.com/office/drawing/2014/main" id="{3D9193FE-356D-28CA-B126-DD689D2CF671}"/>
              </a:ext>
            </a:extLst>
          </p:cNvPr>
          <p:cNvSpPr txBox="1">
            <a:spLocks/>
          </p:cNvSpPr>
          <p:nvPr/>
        </p:nvSpPr>
        <p:spPr bwMode="auto">
          <a:xfrm>
            <a:off x="422275" y="365125"/>
            <a:ext cx="9809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spcBef>
                <a:spcPct val="0"/>
              </a:spcBef>
              <a:buFontTx/>
              <a:buNone/>
            </a:pPr>
            <a:r>
              <a:rPr lang="es-ES" altLang="en-US" sz="3600" b="1">
                <a:solidFill>
                  <a:srgbClr val="002754"/>
                </a:solidFill>
              </a:rPr>
              <a:t>Estrategias que facilitan la euprescripción</a:t>
            </a:r>
            <a:br>
              <a:rPr lang="es-ES" altLang="en-US" sz="3600" b="1">
                <a:solidFill>
                  <a:srgbClr val="002754"/>
                </a:solidFill>
              </a:rPr>
            </a:br>
            <a:endParaRPr lang="es-ES" altLang="en-US" sz="3600" b="1">
              <a:solidFill>
                <a:srgbClr val="002754"/>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12514B0B-FF22-9A2F-A4D0-8111CFF5793A}"/>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Guión</a:t>
            </a:r>
          </a:p>
        </p:txBody>
      </p:sp>
      <p:sp>
        <p:nvSpPr>
          <p:cNvPr id="3" name="2 Marcador de contenido">
            <a:extLst>
              <a:ext uri="{FF2B5EF4-FFF2-40B4-BE49-F238E27FC236}">
                <a16:creationId xmlns:a16="http://schemas.microsoft.com/office/drawing/2014/main" id="{6F580731-D4B3-554B-F969-4C4927FAE808}"/>
              </a:ext>
            </a:extLst>
          </p:cNvPr>
          <p:cNvSpPr txBox="1">
            <a:spLocks/>
          </p:cNvSpPr>
          <p:nvPr/>
        </p:nvSpPr>
        <p:spPr bwMode="auto">
          <a:xfrm>
            <a:off x="1781175" y="2097088"/>
            <a:ext cx="10015538" cy="4351337"/>
          </a:xfrm>
          <a:prstGeom prst="rect">
            <a:avLst/>
          </a:prstGeom>
          <a:noFill/>
          <a:ln>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500" kern="1200">
                <a:solidFill>
                  <a:srgbClr val="595959"/>
                </a:solidFill>
                <a:latin typeface="Arial" charset="0"/>
                <a:ea typeface="Arial" charset="0"/>
                <a:cs typeface="Arial"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3F0C2"/>
                </a:solidFill>
                <a:latin typeface="Arial" charset="0"/>
                <a:ea typeface="Arial" charset="0"/>
                <a:cs typeface="Arial"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500" kern="1200">
                <a:solidFill>
                  <a:srgbClr val="595959"/>
                </a:solidFill>
                <a:latin typeface="Arial" charset="0"/>
                <a:ea typeface="Arial" charset="0"/>
                <a:cs typeface="Arial"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Arial"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52000" indent="-396000">
              <a:buFont typeface="Courier New" panose="02070309020205020404" pitchFamily="49" charset="0"/>
              <a:buChar char="o"/>
              <a:defRPr/>
            </a:pPr>
            <a:r>
              <a:rPr lang="es-ES" dirty="0">
                <a:solidFill>
                  <a:schemeClr val="bg2">
                    <a:lumMod val="10000"/>
                  </a:schemeClr>
                </a:solidFill>
                <a:latin typeface="Arial" pitchFamily="34" charset="0"/>
                <a:cs typeface="Arial" pitchFamily="34" charset="0"/>
              </a:rPr>
              <a:t>Introducción</a:t>
            </a:r>
          </a:p>
          <a:p>
            <a:pPr marL="252000" indent="-396000">
              <a:buFont typeface="Courier New" panose="02070309020205020404" pitchFamily="49" charset="0"/>
              <a:buChar char="o"/>
              <a:defRPr/>
            </a:pPr>
            <a:r>
              <a:rPr lang="es-ES" dirty="0">
                <a:solidFill>
                  <a:schemeClr val="bg1">
                    <a:lumMod val="85000"/>
                  </a:schemeClr>
                </a:solidFill>
                <a:latin typeface="Arial" pitchFamily="34" charset="0"/>
                <a:cs typeface="Arial" pitchFamily="34" charset="0"/>
              </a:rPr>
              <a:t>Valoración integral del paciente mayor</a:t>
            </a:r>
          </a:p>
          <a:p>
            <a:pPr marL="252000" indent="-396000">
              <a:buFont typeface="Courier New" panose="02070309020205020404" pitchFamily="49" charset="0"/>
              <a:buChar char="o"/>
              <a:defRPr/>
            </a:pPr>
            <a:r>
              <a:rPr lang="es-ES" dirty="0">
                <a:solidFill>
                  <a:schemeClr val="bg1">
                    <a:lumMod val="85000"/>
                  </a:schemeClr>
                </a:solidFill>
                <a:latin typeface="Arial" pitchFamily="34" charset="0"/>
                <a:cs typeface="Arial" pitchFamily="34" charset="0"/>
              </a:rPr>
              <a:t>Polimedicación</a:t>
            </a:r>
          </a:p>
          <a:p>
            <a:pPr marL="252000" indent="-396000">
              <a:buFont typeface="Courier New" panose="02070309020205020404" pitchFamily="49" charset="0"/>
              <a:buChar char="o"/>
              <a:defRPr/>
            </a:pPr>
            <a:r>
              <a:rPr lang="es-ES" dirty="0" err="1">
                <a:solidFill>
                  <a:schemeClr val="bg1">
                    <a:lumMod val="85000"/>
                  </a:schemeClr>
                </a:solidFill>
                <a:latin typeface="Arial" pitchFamily="34" charset="0"/>
                <a:cs typeface="Arial" pitchFamily="34" charset="0"/>
              </a:rPr>
              <a:t>Euprescripción</a:t>
            </a:r>
            <a:endParaRPr lang="es-ES" dirty="0">
              <a:solidFill>
                <a:schemeClr val="bg1">
                  <a:lumMod val="85000"/>
                </a:schemeClr>
              </a:solidFill>
              <a:latin typeface="Arial" pitchFamily="34" charset="0"/>
              <a:cs typeface="Arial" pitchFamily="34" charset="0"/>
            </a:endParaRPr>
          </a:p>
          <a:p>
            <a:pPr marL="252000" indent="-396000">
              <a:buFont typeface="Courier New" panose="02070309020205020404" pitchFamily="49" charset="0"/>
              <a:buChar char="o"/>
              <a:defRPr/>
            </a:pPr>
            <a:r>
              <a:rPr lang="es-ES" dirty="0">
                <a:solidFill>
                  <a:schemeClr val="bg1">
                    <a:lumMod val="85000"/>
                  </a:schemeClr>
                </a:solidFill>
                <a:latin typeface="Arial" pitchFamily="34" charset="0"/>
                <a:cs typeface="Arial" pitchFamily="34" charset="0"/>
              </a:rPr>
              <a:t>Caso clínico</a:t>
            </a:r>
          </a:p>
          <a:p>
            <a:pPr marL="252000" indent="-396000">
              <a:buFont typeface="Courier New" panose="02070309020205020404" pitchFamily="49" charset="0"/>
              <a:buChar char="o"/>
              <a:defRPr/>
            </a:pPr>
            <a:endParaRPr lang="es-ES" dirty="0">
              <a:solidFill>
                <a:schemeClr val="bg2">
                  <a:lumMod val="10000"/>
                </a:schemeClr>
              </a:solidFill>
              <a:latin typeface="Arial" pitchFamily="34" charset="0"/>
              <a:cs typeface="Arial"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Título">
            <a:extLst>
              <a:ext uri="{FF2B5EF4-FFF2-40B4-BE49-F238E27FC236}">
                <a16:creationId xmlns:a16="http://schemas.microsoft.com/office/drawing/2014/main" id="{7083D438-3D18-BE14-F6F1-25994E35C040}"/>
              </a:ext>
            </a:extLst>
          </p:cNvPr>
          <p:cNvSpPr>
            <a:spLocks noGrp="1"/>
          </p:cNvSpPr>
          <p:nvPr>
            <p:ph type="title"/>
          </p:nvPr>
        </p:nvSpPr>
        <p:spPr/>
        <p:txBody>
          <a:bodyPr/>
          <a:lstStyle/>
          <a:p>
            <a:r>
              <a:rPr lang="es-ES" altLang="en-US">
                <a:latin typeface="Arial" panose="020B0604020202020204" pitchFamily="34" charset="0"/>
                <a:cs typeface="Arial" panose="020B0604020202020204" pitchFamily="34" charset="0"/>
              </a:rPr>
              <a:t>Preguntas</a:t>
            </a:r>
          </a:p>
        </p:txBody>
      </p:sp>
      <p:grpSp>
        <p:nvGrpSpPr>
          <p:cNvPr id="106499" name="15 Grupo">
            <a:extLst>
              <a:ext uri="{FF2B5EF4-FFF2-40B4-BE49-F238E27FC236}">
                <a16:creationId xmlns:a16="http://schemas.microsoft.com/office/drawing/2014/main" id="{903ABFBA-0837-3A3A-C311-B294155D034D}"/>
              </a:ext>
            </a:extLst>
          </p:cNvPr>
          <p:cNvGrpSpPr>
            <a:grpSpLocks/>
          </p:cNvGrpSpPr>
          <p:nvPr/>
        </p:nvGrpSpPr>
        <p:grpSpPr bwMode="auto">
          <a:xfrm>
            <a:off x="1036638" y="2005013"/>
            <a:ext cx="10118725" cy="3708400"/>
            <a:chOff x="3154363" y="2303463"/>
            <a:chExt cx="8821737" cy="3708157"/>
          </a:xfrm>
        </p:grpSpPr>
        <p:sp>
          <p:nvSpPr>
            <p:cNvPr id="11" name="CuadroTexto 1">
              <a:extLst>
                <a:ext uri="{FF2B5EF4-FFF2-40B4-BE49-F238E27FC236}">
                  <a16:creationId xmlns:a16="http://schemas.microsoft.com/office/drawing/2014/main" id="{64C0E205-177B-4AA1-FAE6-C8A483E9462D}"/>
                </a:ext>
              </a:extLst>
            </p:cNvPr>
            <p:cNvSpPr txBox="1"/>
            <p:nvPr/>
          </p:nvSpPr>
          <p:spPr>
            <a:xfrm>
              <a:off x="3155747" y="2303463"/>
              <a:ext cx="7956726"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¿Es Pencho un paciente frágil? ¿Se le ha de hacer cribaje? ¿Por qué?</a:t>
              </a:r>
            </a:p>
          </p:txBody>
        </p:sp>
        <p:sp>
          <p:nvSpPr>
            <p:cNvPr id="12" name="CuadroTexto 14">
              <a:extLst>
                <a:ext uri="{FF2B5EF4-FFF2-40B4-BE49-F238E27FC236}">
                  <a16:creationId xmlns:a16="http://schemas.microsoft.com/office/drawing/2014/main" id="{51B79C88-B983-F854-26C6-8D20CAD2CD3D}"/>
                </a:ext>
              </a:extLst>
            </p:cNvPr>
            <p:cNvSpPr txBox="1"/>
            <p:nvPr/>
          </p:nvSpPr>
          <p:spPr>
            <a:xfrm>
              <a:off x="3155747" y="4281358"/>
              <a:ext cx="8820353" cy="861956"/>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¿Cómo valoraríamos su adherencia terapéutica? ¿En qué os apoyaríais para “euprescribir” en el caso de que lo necesitara Pencho?  </a:t>
              </a:r>
            </a:p>
          </p:txBody>
        </p:sp>
        <p:sp>
          <p:nvSpPr>
            <p:cNvPr id="13" name="CuadroTexto 15">
              <a:extLst>
                <a:ext uri="{FF2B5EF4-FFF2-40B4-BE49-F238E27FC236}">
                  <a16:creationId xmlns:a16="http://schemas.microsoft.com/office/drawing/2014/main" id="{7863F984-9B14-3BD9-F0D4-B8A9BEE898AD}"/>
                </a:ext>
              </a:extLst>
            </p:cNvPr>
            <p:cNvSpPr txBox="1"/>
            <p:nvPr/>
          </p:nvSpPr>
          <p:spPr>
            <a:xfrm>
              <a:off x="3155747" y="3605128"/>
              <a:ext cx="8096511"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¿Cuál es el objetivo glucémico para Pencho? ¿En qué nos basamos? </a:t>
              </a:r>
            </a:p>
          </p:txBody>
        </p:sp>
        <p:sp>
          <p:nvSpPr>
            <p:cNvPr id="14" name="CuadroTexto 17">
              <a:extLst>
                <a:ext uri="{FF2B5EF4-FFF2-40B4-BE49-F238E27FC236}">
                  <a16:creationId xmlns:a16="http://schemas.microsoft.com/office/drawing/2014/main" id="{10AF289F-DA30-34F5-4D28-017278384872}"/>
                </a:ext>
              </a:extLst>
            </p:cNvPr>
            <p:cNvSpPr txBox="1"/>
            <p:nvPr/>
          </p:nvSpPr>
          <p:spPr>
            <a:xfrm>
              <a:off x="3155747" y="2933659"/>
              <a:ext cx="8579534" cy="492093"/>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chemeClr val="bg1">
                      <a:lumMod val="75000"/>
                    </a:schemeClr>
                  </a:solidFill>
                  <a:latin typeface="+mn-lt"/>
                  <a:cs typeface="+mn-cs"/>
                </a:rPr>
                <a:t>¿Tiene motivos para haberse caído? ¿Cuáles? ¿Se podría haber evitado?</a:t>
              </a:r>
            </a:p>
          </p:txBody>
        </p:sp>
        <p:sp>
          <p:nvSpPr>
            <p:cNvPr id="15" name="CuadroTexto 4">
              <a:extLst>
                <a:ext uri="{FF2B5EF4-FFF2-40B4-BE49-F238E27FC236}">
                  <a16:creationId xmlns:a16="http://schemas.microsoft.com/office/drawing/2014/main" id="{E0C9DEEB-0CF0-9276-E114-88EEC20F2AC2}"/>
                </a:ext>
              </a:extLst>
            </p:cNvPr>
            <p:cNvSpPr txBox="1"/>
            <p:nvPr/>
          </p:nvSpPr>
          <p:spPr>
            <a:xfrm>
              <a:off x="3154363" y="5149663"/>
              <a:ext cx="8821737" cy="861957"/>
            </a:xfrm>
            <a:prstGeom prst="rect">
              <a:avLst/>
            </a:prstGeom>
            <a:noFill/>
            <a:ln w="12700">
              <a:noFill/>
            </a:ln>
          </p:spPr>
          <p:txBody>
            <a:bodyPr lIns="121917" tIns="60958" rIns="121917" bIns="60958">
              <a:spAutoFit/>
            </a:bodyPr>
            <a:lstStyle/>
            <a:p>
              <a:pPr marL="342900" indent="-342900" eaLnBrk="1" fontAlgn="auto" hangingPunct="1">
                <a:spcBef>
                  <a:spcPts val="0"/>
                </a:spcBef>
                <a:spcAft>
                  <a:spcPts val="0"/>
                </a:spcAft>
                <a:buFont typeface="Arial" panose="020B0604020202020204" pitchFamily="34" charset="0"/>
                <a:buChar char="•"/>
                <a:defRPr/>
              </a:pPr>
              <a:r>
                <a:rPr lang="es-ES" sz="2400" dirty="0">
                  <a:solidFill>
                    <a:srgbClr val="002754"/>
                  </a:solidFill>
                  <a:latin typeface="+mn-lt"/>
                  <a:cs typeface="+mn-cs"/>
                </a:rPr>
                <a:t>¿Proponéis algún cambio en la medicación? ¿Qué frases usaríais? ¿Alguna propuesta de tratamiento no farmacológico? ¿Qué otras intervenciones?</a:t>
              </a: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a:extLst>
              <a:ext uri="{FF2B5EF4-FFF2-40B4-BE49-F238E27FC236}">
                <a16:creationId xmlns:a16="http://schemas.microsoft.com/office/drawing/2014/main" id="{A07AC3AD-6D7B-38FD-4970-6B65F863B4C3}"/>
              </a:ext>
            </a:extLst>
          </p:cNvPr>
          <p:cNvPicPr>
            <a:picLocks noChangeAspect="1"/>
          </p:cNvPicPr>
          <p:nvPr/>
        </p:nvPicPr>
        <p:blipFill rotWithShape="1">
          <a:blip r:embed="rId2"/>
          <a:srcRect l="4" t="108" r="40" b="66"/>
          <a:stretch/>
        </p:blipFill>
        <p:spPr>
          <a:xfrm>
            <a:off x="2867025" y="282575"/>
            <a:ext cx="6457950" cy="594677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F4168819-6C60-84C6-4CA3-A8FCAD7A1D45}"/>
              </a:ext>
            </a:extLst>
          </p:cNvPr>
          <p:cNvSpPr txBox="1"/>
          <p:nvPr/>
        </p:nvSpPr>
        <p:spPr>
          <a:xfrm>
            <a:off x="209550" y="6519863"/>
            <a:ext cx="8577263" cy="215900"/>
          </a:xfrm>
          <a:prstGeom prst="rect">
            <a:avLst/>
          </a:prstGeom>
          <a:noFill/>
        </p:spPr>
        <p:txBody>
          <a:bodyPr>
            <a:spAutoFit/>
          </a:bodyPr>
          <a:lstStyle/>
          <a:p>
            <a:pPr>
              <a:defRPr/>
            </a:pPr>
            <a:r>
              <a:rPr lang="es-ES" sz="800" dirty="0">
                <a:solidFill>
                  <a:schemeClr val="tx1">
                    <a:lumMod val="50000"/>
                    <a:lumOff val="50000"/>
                  </a:schemeClr>
                </a:solidFill>
                <a:latin typeface="Open Sans" panose="020B0606030504020204" pitchFamily="34" charset="0"/>
              </a:rPr>
              <a:t>Algoritmo de tratamiento de la DM2, de la </a:t>
            </a:r>
            <a:r>
              <a:rPr lang="es-ES" sz="800" dirty="0" err="1">
                <a:solidFill>
                  <a:schemeClr val="tx1">
                    <a:lumMod val="50000"/>
                    <a:lumOff val="50000"/>
                  </a:schemeClr>
                </a:solidFill>
                <a:latin typeface="Open Sans" panose="020B0606030504020204" pitchFamily="34" charset="0"/>
              </a:rPr>
              <a:t>redGDPS</a:t>
            </a:r>
            <a:r>
              <a:rPr lang="es-ES" sz="800" dirty="0">
                <a:solidFill>
                  <a:schemeClr val="tx1">
                    <a:lumMod val="50000"/>
                    <a:lumOff val="50000"/>
                  </a:schemeClr>
                </a:solidFill>
                <a:latin typeface="Open Sans" panose="020B0606030504020204" pitchFamily="34" charset="0"/>
              </a:rPr>
              <a:t> 2020; https://www.redgdps.org/algoritmo-de-tratamiento-de-la-dm2-de-la-redgdps-2020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CuadroTexto 1">
            <a:extLst>
              <a:ext uri="{FF2B5EF4-FFF2-40B4-BE49-F238E27FC236}">
                <a16:creationId xmlns:a16="http://schemas.microsoft.com/office/drawing/2014/main" id="{24D80F8F-505F-3728-59EF-200B97E1DC0F}"/>
              </a:ext>
            </a:extLst>
          </p:cNvPr>
          <p:cNvSpPr txBox="1">
            <a:spLocks noChangeArrowheads="1"/>
          </p:cNvSpPr>
          <p:nvPr/>
        </p:nvSpPr>
        <p:spPr bwMode="auto">
          <a:xfrm>
            <a:off x="514350" y="5264150"/>
            <a:ext cx="11390313" cy="1016000"/>
          </a:xfrm>
          <a:prstGeom prst="rect">
            <a:avLst/>
          </a:prstGeom>
          <a:noFill/>
          <a:ln>
            <a:noFill/>
          </a:ln>
        </p:spPr>
        <p:txBody>
          <a:bodyPr lIns="45724" tIns="45726" rIns="45724" bIns="4572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s-ES" altLang="es-ES" sz="1200" dirty="0">
                <a:latin typeface="+mn-lt"/>
              </a:rPr>
              <a:t>a </a:t>
            </a:r>
            <a:r>
              <a:rPr lang="es-ES" altLang="es-ES" sz="1200" dirty="0" err="1">
                <a:latin typeface="+mn-lt"/>
              </a:rPr>
              <a:t>Repaglinida</a:t>
            </a:r>
            <a:r>
              <a:rPr lang="es-ES" altLang="es-ES" sz="1200" dirty="0">
                <a:latin typeface="+mn-lt"/>
              </a:rPr>
              <a:t> y </a:t>
            </a:r>
            <a:r>
              <a:rPr lang="es-ES" altLang="es-ES" sz="1200" dirty="0" err="1">
                <a:latin typeface="+mn-lt"/>
              </a:rPr>
              <a:t>pioglitazona</a:t>
            </a:r>
            <a:r>
              <a:rPr lang="es-ES" altLang="es-ES" sz="1200" dirty="0">
                <a:latin typeface="+mn-lt"/>
              </a:rPr>
              <a:t> pueden emplearse en pacientes con FG &lt; 30 ml/min, pero su uso no es recomendable por el riesgo de efectos adversos: hipoglucemias (</a:t>
            </a:r>
            <a:r>
              <a:rPr lang="es-ES" altLang="es-ES" sz="1200" dirty="0" err="1">
                <a:latin typeface="+mn-lt"/>
              </a:rPr>
              <a:t>repaglinida</a:t>
            </a:r>
            <a:r>
              <a:rPr lang="es-ES" altLang="es-ES" sz="1200" dirty="0">
                <a:latin typeface="+mn-lt"/>
              </a:rPr>
              <a:t>);retención </a:t>
            </a:r>
            <a:r>
              <a:rPr lang="es-ES" altLang="es-ES" sz="1200" dirty="0" err="1">
                <a:latin typeface="+mn-lt"/>
              </a:rPr>
              <a:t>hidrosalina</a:t>
            </a:r>
            <a:r>
              <a:rPr lang="es-ES" altLang="es-ES" sz="1200" dirty="0">
                <a:latin typeface="+mn-lt"/>
              </a:rPr>
              <a:t>, insuficiencia cardiaca y fracturas (</a:t>
            </a:r>
            <a:r>
              <a:rPr lang="es-ES" altLang="es-ES" sz="1200" dirty="0" err="1">
                <a:latin typeface="+mn-lt"/>
              </a:rPr>
              <a:t>pioglitazona</a:t>
            </a:r>
            <a:r>
              <a:rPr lang="es-ES" altLang="es-ES" sz="1200" dirty="0">
                <a:latin typeface="+mn-lt"/>
              </a:rPr>
              <a:t>).</a:t>
            </a:r>
          </a:p>
          <a:p>
            <a:pPr eaLnBrk="1" fontAlgn="auto" hangingPunct="1">
              <a:spcBef>
                <a:spcPts val="0"/>
              </a:spcBef>
              <a:spcAft>
                <a:spcPts val="0"/>
              </a:spcAft>
              <a:defRPr/>
            </a:pPr>
            <a:r>
              <a:rPr lang="es-ES" altLang="es-ES" sz="1200" dirty="0">
                <a:latin typeface="+mn-lt"/>
              </a:rPr>
              <a:t>b </a:t>
            </a:r>
            <a:r>
              <a:rPr lang="es-ES" altLang="es-ES" sz="1200" dirty="0" err="1">
                <a:latin typeface="+mn-lt"/>
              </a:rPr>
              <a:t>Empagliflozina</a:t>
            </a:r>
            <a:r>
              <a:rPr lang="es-ES" altLang="es-ES" sz="1200" dirty="0">
                <a:latin typeface="+mn-lt"/>
              </a:rPr>
              <a:t>, </a:t>
            </a:r>
            <a:r>
              <a:rPr lang="es-ES" altLang="es-ES" sz="1200" dirty="0" err="1">
                <a:latin typeface="+mn-lt"/>
              </a:rPr>
              <a:t>canagliflozina</a:t>
            </a:r>
            <a:r>
              <a:rPr lang="es-ES" altLang="es-ES" sz="1200" dirty="0">
                <a:latin typeface="+mn-lt"/>
              </a:rPr>
              <a:t>, </a:t>
            </a:r>
            <a:r>
              <a:rPr lang="es-ES" altLang="es-ES" sz="1200" dirty="0" err="1">
                <a:latin typeface="+mn-lt"/>
              </a:rPr>
              <a:t>dapagliflozina</a:t>
            </a:r>
            <a:r>
              <a:rPr lang="es-ES" altLang="es-ES" sz="1200" dirty="0">
                <a:latin typeface="+mn-lt"/>
              </a:rPr>
              <a:t> y </a:t>
            </a:r>
            <a:r>
              <a:rPr lang="es-ES" altLang="es-ES" sz="1200" dirty="0" err="1">
                <a:latin typeface="+mn-lt"/>
              </a:rPr>
              <a:t>liraglutida</a:t>
            </a:r>
            <a:r>
              <a:rPr lang="es-ES" altLang="es-ES" sz="1200" dirty="0">
                <a:latin typeface="+mn-lt"/>
              </a:rPr>
              <a:t> han demostrado reducción de la morbimortalidad cardiovascular en pacientes con diabetes tipo 2 de alto riesgo vascular.</a:t>
            </a:r>
          </a:p>
          <a:p>
            <a:pPr eaLnBrk="1" fontAlgn="auto" hangingPunct="1">
              <a:spcBef>
                <a:spcPts val="0"/>
              </a:spcBef>
              <a:spcAft>
                <a:spcPts val="0"/>
              </a:spcAft>
              <a:defRPr/>
            </a:pPr>
            <a:r>
              <a:rPr lang="es-ES" altLang="es-ES" sz="1200" dirty="0">
                <a:latin typeface="+mn-lt"/>
              </a:rPr>
              <a:t>c </a:t>
            </a:r>
            <a:r>
              <a:rPr lang="es-ES" altLang="es-ES" sz="1200" dirty="0" err="1">
                <a:latin typeface="+mn-lt"/>
              </a:rPr>
              <a:t>Saxagliptina</a:t>
            </a:r>
            <a:r>
              <a:rPr lang="es-ES" altLang="es-ES" sz="1200" dirty="0">
                <a:latin typeface="+mn-lt"/>
              </a:rPr>
              <a:t> deben evitarse en pacientes con insuficiencia cardiaca.</a:t>
            </a:r>
          </a:p>
          <a:p>
            <a:pPr eaLnBrk="1" fontAlgn="auto" hangingPunct="1">
              <a:spcBef>
                <a:spcPts val="0"/>
              </a:spcBef>
              <a:spcAft>
                <a:spcPts val="0"/>
              </a:spcAft>
              <a:defRPr/>
            </a:pPr>
            <a:r>
              <a:rPr lang="es-ES" altLang="es-ES" sz="1200" dirty="0">
                <a:latin typeface="+mn-lt"/>
              </a:rPr>
              <a:t>arGLP1: agonistas del receptor del </a:t>
            </a:r>
            <a:r>
              <a:rPr lang="es-ES" altLang="es-ES" sz="1200" dirty="0" err="1">
                <a:latin typeface="+mn-lt"/>
              </a:rPr>
              <a:t>glucagon-like</a:t>
            </a:r>
            <a:r>
              <a:rPr lang="es-ES" altLang="es-ES" sz="1200" dirty="0">
                <a:latin typeface="+mn-lt"/>
              </a:rPr>
              <a:t> peptide-1; iDPP4: inhibidores de la </a:t>
            </a:r>
            <a:r>
              <a:rPr lang="es-ES" altLang="es-ES" sz="1200" dirty="0" err="1">
                <a:latin typeface="+mn-lt"/>
              </a:rPr>
              <a:t>dipeptidil</a:t>
            </a:r>
            <a:r>
              <a:rPr lang="es-ES" altLang="es-ES" sz="1200" dirty="0">
                <a:latin typeface="+mn-lt"/>
              </a:rPr>
              <a:t> peptidasa-4; iSGLT2: inhibidores del cotransportador sodio-glucosa tipo 2.</a:t>
            </a:r>
          </a:p>
        </p:txBody>
      </p:sp>
      <p:grpSp>
        <p:nvGrpSpPr>
          <p:cNvPr id="108547" name="Group 7">
            <a:extLst>
              <a:ext uri="{FF2B5EF4-FFF2-40B4-BE49-F238E27FC236}">
                <a16:creationId xmlns:a16="http://schemas.microsoft.com/office/drawing/2014/main" id="{3019AB84-FA5B-4556-8119-2447A3DBFB7D}"/>
              </a:ext>
            </a:extLst>
          </p:cNvPr>
          <p:cNvGrpSpPr>
            <a:grpSpLocks/>
          </p:cNvGrpSpPr>
          <p:nvPr/>
        </p:nvGrpSpPr>
        <p:grpSpPr bwMode="auto">
          <a:xfrm>
            <a:off x="2335213" y="706438"/>
            <a:ext cx="7245350" cy="4502150"/>
            <a:chOff x="1" y="-1"/>
            <a:chExt cx="7604684" cy="4738205"/>
          </a:xfrm>
        </p:grpSpPr>
        <p:pic>
          <p:nvPicPr>
            <p:cNvPr id="108551" name="Picture 6" descr="Picture 6">
              <a:extLst>
                <a:ext uri="{FF2B5EF4-FFF2-40B4-BE49-F238E27FC236}">
                  <a16:creationId xmlns:a16="http://schemas.microsoft.com/office/drawing/2014/main" id="{84DF60A3-4C62-C8D8-EBBE-6AAEF0463C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7604684" cy="473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Rectangle 5">
              <a:extLst>
                <a:ext uri="{FF2B5EF4-FFF2-40B4-BE49-F238E27FC236}">
                  <a16:creationId xmlns:a16="http://schemas.microsoft.com/office/drawing/2014/main" id="{27EFA79D-53BC-7823-F239-0284728D1830}"/>
                </a:ext>
              </a:extLst>
            </p:cNvPr>
            <p:cNvSpPr>
              <a:spLocks noChangeArrowheads="1"/>
            </p:cNvSpPr>
            <p:nvPr/>
          </p:nvSpPr>
          <p:spPr bwMode="auto">
            <a:xfrm>
              <a:off x="881990" y="3671384"/>
              <a:ext cx="848553" cy="720169"/>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endParaRPr lang="es-ES" altLang="es-ES" sz="1800">
                <a:solidFill>
                  <a:srgbClr val="FFFFFF"/>
                </a:solidFill>
              </a:endParaRPr>
            </a:p>
          </p:txBody>
        </p:sp>
        <p:sp>
          <p:nvSpPr>
            <p:cNvPr id="108553" name="Rectangle 8">
              <a:extLst>
                <a:ext uri="{FF2B5EF4-FFF2-40B4-BE49-F238E27FC236}">
                  <a16:creationId xmlns:a16="http://schemas.microsoft.com/office/drawing/2014/main" id="{1162F776-8DFD-74F4-706B-0DE023E076D4}"/>
                </a:ext>
              </a:extLst>
            </p:cNvPr>
            <p:cNvSpPr>
              <a:spLocks noChangeArrowheads="1"/>
            </p:cNvSpPr>
            <p:nvPr/>
          </p:nvSpPr>
          <p:spPr bwMode="auto">
            <a:xfrm>
              <a:off x="1097595" y="2876910"/>
              <a:ext cx="473672" cy="327998"/>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endParaRPr lang="es-ES" altLang="es-ES" sz="1800">
                <a:solidFill>
                  <a:srgbClr val="FFFFFF"/>
                </a:solidFill>
              </a:endParaRPr>
            </a:p>
          </p:txBody>
        </p:sp>
        <p:sp>
          <p:nvSpPr>
            <p:cNvPr id="108554" name="Rectangle 9">
              <a:extLst>
                <a:ext uri="{FF2B5EF4-FFF2-40B4-BE49-F238E27FC236}">
                  <a16:creationId xmlns:a16="http://schemas.microsoft.com/office/drawing/2014/main" id="{62FEBB22-CCAF-FC20-C9A5-226AF8B60035}"/>
                </a:ext>
              </a:extLst>
            </p:cNvPr>
            <p:cNvSpPr>
              <a:spLocks noChangeArrowheads="1"/>
            </p:cNvSpPr>
            <p:nvPr/>
          </p:nvSpPr>
          <p:spPr bwMode="auto">
            <a:xfrm>
              <a:off x="931881" y="1887582"/>
              <a:ext cx="798662" cy="522851"/>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endParaRPr lang="es-ES" altLang="es-ES" sz="1800">
                <a:solidFill>
                  <a:srgbClr val="FFFFFF"/>
                </a:solidFill>
              </a:endParaRPr>
            </a:p>
          </p:txBody>
        </p:sp>
      </p:grpSp>
      <p:sp>
        <p:nvSpPr>
          <p:cNvPr id="91140" name="Rectángulo 1">
            <a:extLst>
              <a:ext uri="{FF2B5EF4-FFF2-40B4-BE49-F238E27FC236}">
                <a16:creationId xmlns:a16="http://schemas.microsoft.com/office/drawing/2014/main" id="{B560C5B3-DD84-AD00-7231-99A34F5EC09C}"/>
              </a:ext>
            </a:extLst>
          </p:cNvPr>
          <p:cNvSpPr>
            <a:spLocks noChangeArrowheads="1"/>
          </p:cNvSpPr>
          <p:nvPr/>
        </p:nvSpPr>
        <p:spPr bwMode="auto">
          <a:xfrm>
            <a:off x="246063" y="6462713"/>
            <a:ext cx="11052175" cy="215900"/>
          </a:xfrm>
          <a:prstGeom prst="rect">
            <a:avLst/>
          </a:prstGeom>
          <a:noFill/>
          <a:ln>
            <a:noFill/>
          </a:ln>
        </p:spPr>
        <p:txBody>
          <a:bodyPr lIns="91450" tIns="45726" rIns="91450" bIns="45726">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 altLang="es-ES" sz="800" dirty="0">
                <a:solidFill>
                  <a:schemeClr val="tx1">
                    <a:lumMod val="50000"/>
                    <a:lumOff val="50000"/>
                  </a:schemeClr>
                </a:solidFill>
              </a:rPr>
              <a:t>1. Gómez-Huelgas R, Gómez Peralta F, Rodríguez Mañas L, </a:t>
            </a:r>
            <a:r>
              <a:rPr lang="es-ES" altLang="es-ES" sz="800" dirty="0" err="1">
                <a:solidFill>
                  <a:schemeClr val="tx1">
                    <a:lumMod val="50000"/>
                    <a:lumOff val="50000"/>
                  </a:schemeClr>
                </a:solidFill>
              </a:rPr>
              <a:t>Formiga</a:t>
            </a:r>
            <a:r>
              <a:rPr lang="es-ES" altLang="es-ES" sz="800" dirty="0">
                <a:solidFill>
                  <a:schemeClr val="tx1">
                    <a:lumMod val="50000"/>
                    <a:lumOff val="50000"/>
                  </a:schemeClr>
                </a:solidFill>
              </a:rPr>
              <a:t> F, Puig Domingo M, Mediavilla Bravo </a:t>
            </a:r>
            <a:r>
              <a:rPr lang="es-ES" altLang="es-ES" sz="800" dirty="0" err="1">
                <a:solidFill>
                  <a:schemeClr val="tx1">
                    <a:lumMod val="50000"/>
                    <a:lumOff val="50000"/>
                  </a:schemeClr>
                </a:solidFill>
              </a:rPr>
              <a:t>JJ,et</a:t>
            </a:r>
            <a:r>
              <a:rPr lang="es-ES" altLang="es-ES" sz="800" dirty="0">
                <a:solidFill>
                  <a:schemeClr val="tx1">
                    <a:lumMod val="50000"/>
                    <a:lumOff val="50000"/>
                  </a:schemeClr>
                </a:solidFill>
              </a:rPr>
              <a:t> al. Tratamiento de la diabetes mellitus tipo 2 en el paciente anciano. </a:t>
            </a:r>
            <a:r>
              <a:rPr lang="es-ES" altLang="es-ES" sz="800" dirty="0" err="1">
                <a:solidFill>
                  <a:schemeClr val="tx1">
                    <a:lumMod val="50000"/>
                    <a:lumOff val="50000"/>
                  </a:schemeClr>
                </a:solidFill>
              </a:rPr>
              <a:t>Rev</a:t>
            </a:r>
            <a:r>
              <a:rPr lang="es-ES" altLang="es-ES" sz="800" dirty="0">
                <a:solidFill>
                  <a:schemeClr val="tx1">
                    <a:lumMod val="50000"/>
                    <a:lumOff val="50000"/>
                  </a:schemeClr>
                </a:solidFill>
              </a:rPr>
              <a:t> </a:t>
            </a:r>
            <a:r>
              <a:rPr lang="es-ES" altLang="es-ES" sz="800" dirty="0" err="1">
                <a:solidFill>
                  <a:schemeClr val="tx1">
                    <a:lumMod val="50000"/>
                    <a:lumOff val="50000"/>
                  </a:schemeClr>
                </a:solidFill>
              </a:rPr>
              <a:t>Esp</a:t>
            </a:r>
            <a:r>
              <a:rPr lang="es-ES" altLang="es-ES" sz="800" dirty="0">
                <a:solidFill>
                  <a:schemeClr val="tx1">
                    <a:lumMod val="50000"/>
                    <a:lumOff val="50000"/>
                  </a:schemeClr>
                </a:solidFill>
              </a:rPr>
              <a:t> </a:t>
            </a:r>
            <a:r>
              <a:rPr lang="es-ES" altLang="es-ES" sz="800" dirty="0" err="1">
                <a:solidFill>
                  <a:schemeClr val="tx1">
                    <a:lumMod val="50000"/>
                    <a:lumOff val="50000"/>
                  </a:schemeClr>
                </a:solidFill>
              </a:rPr>
              <a:t>Geriatr</a:t>
            </a:r>
            <a:r>
              <a:rPr lang="es-ES" altLang="es-ES" sz="800" dirty="0">
                <a:solidFill>
                  <a:schemeClr val="tx1">
                    <a:lumMod val="50000"/>
                    <a:lumOff val="50000"/>
                  </a:schemeClr>
                </a:solidFill>
              </a:rPr>
              <a:t> </a:t>
            </a:r>
            <a:r>
              <a:rPr lang="es-ES" altLang="es-ES" sz="800" dirty="0" err="1">
                <a:solidFill>
                  <a:schemeClr val="tx1">
                    <a:lumMod val="50000"/>
                    <a:lumOff val="50000"/>
                  </a:schemeClr>
                </a:solidFill>
              </a:rPr>
              <a:t>Gerontol</a:t>
            </a:r>
            <a:r>
              <a:rPr lang="es-ES" altLang="es-ES" sz="800" dirty="0">
                <a:solidFill>
                  <a:schemeClr val="tx1">
                    <a:lumMod val="50000"/>
                    <a:lumOff val="50000"/>
                  </a:schemeClr>
                </a:solidFill>
              </a:rPr>
              <a:t>. 2018;53(2)89-99. </a:t>
            </a:r>
          </a:p>
        </p:txBody>
      </p:sp>
      <p:sp>
        <p:nvSpPr>
          <p:cNvPr id="14" name="Rectángulo: esquinas diagonales redondeadas 13">
            <a:extLst>
              <a:ext uri="{FF2B5EF4-FFF2-40B4-BE49-F238E27FC236}">
                <a16:creationId xmlns:a16="http://schemas.microsoft.com/office/drawing/2014/main" id="{5A5FE67C-A52B-FCFB-CA15-3A95CFF1B768}"/>
              </a:ext>
            </a:extLst>
          </p:cNvPr>
          <p:cNvSpPr/>
          <p:nvPr/>
        </p:nvSpPr>
        <p:spPr>
          <a:xfrm rot="10800000" flipV="1">
            <a:off x="-300038" y="-30163"/>
            <a:ext cx="10061576" cy="615951"/>
          </a:xfrm>
          <a:prstGeom prst="round2DiagRect">
            <a:avLst>
              <a:gd name="adj1" fmla="val 16667"/>
              <a:gd name="adj2" fmla="val 46423"/>
            </a:avLst>
          </a:prstGeom>
          <a:solidFill>
            <a:srgbClr val="002754"/>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s-ES" dirty="0"/>
          </a:p>
        </p:txBody>
      </p:sp>
      <p:sp>
        <p:nvSpPr>
          <p:cNvPr id="108550" name="Rectangle 2">
            <a:extLst>
              <a:ext uri="{FF2B5EF4-FFF2-40B4-BE49-F238E27FC236}">
                <a16:creationId xmlns:a16="http://schemas.microsoft.com/office/drawing/2014/main" id="{84C51346-D4A5-00EC-CBCD-CC624E71CFF2}"/>
              </a:ext>
            </a:extLst>
          </p:cNvPr>
          <p:cNvSpPr txBox="1">
            <a:spLocks noChangeArrowheads="1"/>
          </p:cNvSpPr>
          <p:nvPr/>
        </p:nvSpPr>
        <p:spPr bwMode="auto">
          <a:xfrm>
            <a:off x="287338" y="-95250"/>
            <a:ext cx="116173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defTabSz="455613">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defTabSz="455613">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defTabSz="455613">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defTabSz="455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defTabSz="455613">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ts val="2800"/>
              </a:lnSpc>
              <a:spcBef>
                <a:spcPct val="20000"/>
              </a:spcBef>
              <a:buFontTx/>
              <a:buNone/>
            </a:pPr>
            <a:r>
              <a:rPr lang="es-ES" altLang="es-ES" sz="2000" b="1">
                <a:solidFill>
                  <a:schemeClr val="bg1"/>
                </a:solidFill>
                <a:latin typeface="Stark"/>
              </a:rPr>
              <a:t>Algoritmo de tratamiento farmacológico de la DM2 en el paciente anciano</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60201390-28D3-0121-3DF6-5D6B99503EB5}"/>
              </a:ext>
            </a:extLst>
          </p:cNvPr>
          <p:cNvSpPr txBox="1"/>
          <p:nvPr/>
        </p:nvSpPr>
        <p:spPr>
          <a:xfrm>
            <a:off x="790575" y="1112838"/>
            <a:ext cx="10610850" cy="5046662"/>
          </a:xfrm>
          <a:prstGeom prst="rect">
            <a:avLst/>
          </a:prstGeom>
          <a:noFill/>
        </p:spPr>
        <p:txBody>
          <a:bodyPr lIns="121917" tIns="60958" rIns="121917" bIns="60958">
            <a:spAutoFit/>
          </a:bodyPr>
          <a:lstStyle/>
          <a:p>
            <a:pPr eaLnBrk="1" fontAlgn="auto" hangingPunct="1">
              <a:spcBef>
                <a:spcPts val="0"/>
              </a:spcBef>
              <a:spcAft>
                <a:spcPts val="0"/>
              </a:spcAft>
              <a:defRPr/>
            </a:pPr>
            <a:r>
              <a:rPr lang="es-ES" sz="1600" dirty="0">
                <a:latin typeface="+mn-lt"/>
                <a:cs typeface="+mn-cs"/>
              </a:rPr>
              <a:t>En el manejo de los estilos de vida en adultos mayores, que debe adaptarse a su estado de fragilidad, </a:t>
            </a:r>
          </a:p>
          <a:p>
            <a:pPr eaLnBrk="1" fontAlgn="auto" hangingPunct="1">
              <a:spcBef>
                <a:spcPts val="0"/>
              </a:spcBef>
              <a:spcAft>
                <a:spcPts val="0"/>
              </a:spcAft>
              <a:defRPr/>
            </a:pPr>
            <a:r>
              <a:rPr lang="es-ES" sz="1600" dirty="0">
                <a:latin typeface="+mn-lt"/>
                <a:cs typeface="+mn-cs"/>
              </a:rPr>
              <a:t>se recomienda</a:t>
            </a:r>
            <a:r>
              <a:rPr lang="es-ES" sz="1600" baseline="30000" dirty="0">
                <a:latin typeface="+mn-lt"/>
                <a:cs typeface="+mn-cs"/>
              </a:rPr>
              <a:t>1</a:t>
            </a:r>
            <a:r>
              <a:rPr lang="es-ES" sz="1600" dirty="0">
                <a:latin typeface="+mn-lt"/>
                <a:cs typeface="+mn-cs"/>
              </a:rPr>
              <a:t>:</a:t>
            </a:r>
          </a:p>
          <a:p>
            <a:pPr eaLnBrk="1" fontAlgn="auto" hangingPunct="1">
              <a:spcBef>
                <a:spcPts val="0"/>
              </a:spcBef>
              <a:spcAft>
                <a:spcPts val="0"/>
              </a:spcAft>
              <a:defRPr/>
            </a:pPr>
            <a:endParaRPr lang="es-ES" sz="1600" dirty="0">
              <a:latin typeface="+mn-lt"/>
              <a:cs typeface="+mn-cs"/>
            </a:endParaRPr>
          </a:p>
          <a:p>
            <a:pPr marL="380990" indent="-380990" eaLnBrk="1" fontAlgn="auto" hangingPunct="1">
              <a:spcBef>
                <a:spcPts val="0"/>
              </a:spcBef>
              <a:spcAft>
                <a:spcPts val="0"/>
              </a:spcAft>
              <a:buFont typeface="Wingdings" panose="05000000000000000000" pitchFamily="2" charset="2"/>
              <a:buChar char="à"/>
              <a:defRPr/>
            </a:pPr>
            <a:r>
              <a:rPr lang="es-ES" sz="1600" dirty="0">
                <a:latin typeface="+mn-lt"/>
                <a:cs typeface="+mn-cs"/>
                <a:sym typeface="Wingdings" panose="05000000000000000000" pitchFamily="2" charset="2"/>
              </a:rPr>
              <a:t>Una </a:t>
            </a:r>
            <a:r>
              <a:rPr lang="es-ES" sz="1600" b="1" dirty="0">
                <a:latin typeface="+mn-lt"/>
                <a:cs typeface="+mn-cs"/>
                <a:sym typeface="Wingdings" panose="05000000000000000000" pitchFamily="2" charset="2"/>
              </a:rPr>
              <a:t>nutrición óptima </a:t>
            </a:r>
            <a:r>
              <a:rPr lang="es-ES" sz="1600" dirty="0">
                <a:latin typeface="+mn-lt"/>
                <a:cs typeface="+mn-cs"/>
                <a:sym typeface="Wingdings" panose="05000000000000000000" pitchFamily="2" charset="2"/>
              </a:rPr>
              <a:t>y la </a:t>
            </a:r>
            <a:r>
              <a:rPr lang="es-ES" sz="1600" b="1" dirty="0">
                <a:latin typeface="+mn-lt"/>
                <a:cs typeface="+mn-cs"/>
                <a:sym typeface="Wingdings" panose="05000000000000000000" pitchFamily="2" charset="2"/>
              </a:rPr>
              <a:t>ingesta de proteínas </a:t>
            </a:r>
            <a:r>
              <a:rPr lang="es-ES" sz="1600" dirty="0">
                <a:latin typeface="+mn-lt"/>
                <a:cs typeface="+mn-cs"/>
                <a:sym typeface="Wingdings" panose="05000000000000000000" pitchFamily="2" charset="2"/>
              </a:rPr>
              <a:t>en adultos mayores, además de </a:t>
            </a:r>
            <a:r>
              <a:rPr lang="es-ES" sz="1600" b="1" dirty="0">
                <a:latin typeface="+mn-lt"/>
                <a:cs typeface="+mn-cs"/>
                <a:sym typeface="Wingdings" panose="05000000000000000000" pitchFamily="2" charset="2"/>
              </a:rPr>
              <a:t>ejercicio </a:t>
            </a:r>
          </a:p>
          <a:p>
            <a:pPr marL="351358" indent="-351358" eaLnBrk="1" fontAlgn="auto" hangingPunct="1">
              <a:spcBef>
                <a:spcPts val="0"/>
              </a:spcBef>
              <a:spcAft>
                <a:spcPts val="0"/>
              </a:spcAft>
              <a:defRPr/>
            </a:pPr>
            <a:r>
              <a:rPr lang="es-ES" sz="1600" b="1" dirty="0">
                <a:latin typeface="+mn-lt"/>
                <a:cs typeface="+mn-cs"/>
                <a:sym typeface="Wingdings" panose="05000000000000000000" pitchFamily="2" charset="2"/>
              </a:rPr>
              <a:t>      regular</a:t>
            </a:r>
            <a:r>
              <a:rPr lang="es-ES" sz="1600" dirty="0">
                <a:latin typeface="+mn-lt"/>
                <a:cs typeface="+mn-cs"/>
                <a:sym typeface="Wingdings" panose="05000000000000000000" pitchFamily="2" charset="2"/>
              </a:rPr>
              <a:t>, incluida la actividad aeróbica, ejercicio con pesas y/o entrenamiento de resistencia, en todos los adultos mayores que pueden participar de manera segura en tales actividades (grado B).</a:t>
            </a:r>
          </a:p>
          <a:p>
            <a:pPr marL="380990" indent="-380990" eaLnBrk="1" fontAlgn="auto" hangingPunct="1">
              <a:spcBef>
                <a:spcPts val="0"/>
              </a:spcBef>
              <a:spcAft>
                <a:spcPts val="0"/>
              </a:spcAft>
              <a:buFont typeface="Wingdings" panose="05000000000000000000" pitchFamily="2" charset="2"/>
              <a:buChar char="à"/>
              <a:defRPr/>
            </a:pPr>
            <a:endParaRPr lang="es-ES" sz="1600" dirty="0">
              <a:latin typeface="+mn-lt"/>
              <a:cs typeface="+mn-cs"/>
              <a:sym typeface="Wingdings" panose="05000000000000000000" pitchFamily="2" charset="2"/>
            </a:endParaRPr>
          </a:p>
          <a:p>
            <a:pPr marL="380990" indent="-380990" eaLnBrk="1" fontAlgn="auto" hangingPunct="1">
              <a:spcBef>
                <a:spcPts val="0"/>
              </a:spcBef>
              <a:spcAft>
                <a:spcPts val="0"/>
              </a:spcAft>
              <a:buFont typeface="Wingdings" panose="05000000000000000000" pitchFamily="2" charset="2"/>
              <a:buChar char="à"/>
              <a:defRPr/>
            </a:pPr>
            <a:r>
              <a:rPr lang="es-ES" sz="1600" dirty="0">
                <a:latin typeface="+mn-lt"/>
                <a:cs typeface="+mn-cs"/>
                <a:sym typeface="Wingdings" panose="05000000000000000000" pitchFamily="2" charset="2"/>
              </a:rPr>
              <a:t>Para los adultos mayores con DM2 y sobrepeso/obesidad, con capacidad para hacer ejercicio de manera segura, se debe considerar una </a:t>
            </a:r>
            <a:r>
              <a:rPr lang="es-ES" sz="1600" b="1" dirty="0">
                <a:latin typeface="+mn-lt"/>
                <a:cs typeface="+mn-cs"/>
                <a:sym typeface="Wingdings" panose="05000000000000000000" pitchFamily="2" charset="2"/>
              </a:rPr>
              <a:t>intervención intensiva en el estilo de vida centrada en cambios en la dieta, actividad física y pérdida de peso modesta </a:t>
            </a:r>
            <a:r>
              <a:rPr lang="es-ES" sz="1600" dirty="0">
                <a:latin typeface="+mn-lt"/>
                <a:cs typeface="+mn-cs"/>
                <a:sym typeface="Wingdings" panose="05000000000000000000" pitchFamily="2" charset="2"/>
              </a:rPr>
              <a:t>(p. ej., 5 a 7 %) por sus beneficios en la calidad. de vida, movilidad y funcionamiento físico, y control de factores de riesgo cardiometabólico (grado A).</a:t>
            </a:r>
          </a:p>
          <a:p>
            <a:pPr marL="380990" indent="-380990" eaLnBrk="1" fontAlgn="auto" hangingPunct="1">
              <a:spcBef>
                <a:spcPts val="0"/>
              </a:spcBef>
              <a:spcAft>
                <a:spcPts val="0"/>
              </a:spcAft>
              <a:buFont typeface="Wingdings" panose="05000000000000000000" pitchFamily="2" charset="2"/>
              <a:buChar char="à"/>
              <a:defRPr/>
            </a:pPr>
            <a:endParaRPr lang="es-ES" sz="1600" dirty="0">
              <a:latin typeface="+mn-lt"/>
              <a:cs typeface="+mn-cs"/>
              <a:sym typeface="Wingdings" panose="05000000000000000000" pitchFamily="2" charset="2"/>
            </a:endParaRPr>
          </a:p>
          <a:p>
            <a:pPr eaLnBrk="1" fontAlgn="auto" hangingPunct="1">
              <a:spcBef>
                <a:spcPts val="0"/>
              </a:spcBef>
              <a:spcAft>
                <a:spcPts val="0"/>
              </a:spcAft>
              <a:defRPr/>
            </a:pPr>
            <a:r>
              <a:rPr lang="es-ES" sz="1600" dirty="0">
                <a:latin typeface="+mn-lt"/>
                <a:cs typeface="+mn-cs"/>
                <a:sym typeface="Wingdings" panose="05000000000000000000" pitchFamily="2" charset="2"/>
              </a:rPr>
              <a:t>Estudio </a:t>
            </a:r>
            <a:r>
              <a:rPr lang="es-ES" sz="1600" b="1" dirty="0">
                <a:latin typeface="+mn-lt"/>
                <a:cs typeface="+mn-cs"/>
                <a:sym typeface="Wingdings" panose="05000000000000000000" pitchFamily="2" charset="2"/>
              </a:rPr>
              <a:t>MID-FRAIL</a:t>
            </a:r>
            <a:r>
              <a:rPr lang="es-ES" sz="1600" baseline="30000" dirty="0">
                <a:latin typeface="+mn-lt"/>
                <a:cs typeface="+mn-cs"/>
                <a:sym typeface="Wingdings" panose="05000000000000000000" pitchFamily="2" charset="2"/>
              </a:rPr>
              <a:t>2</a:t>
            </a:r>
            <a:r>
              <a:rPr lang="es-ES" sz="1600" dirty="0">
                <a:latin typeface="+mn-lt"/>
                <a:cs typeface="+mn-cs"/>
                <a:sym typeface="Wingdings" panose="05000000000000000000" pitchFamily="2" charset="2"/>
              </a:rPr>
              <a:t>, en 7 países europeos (incluida España), en población </a:t>
            </a:r>
            <a:r>
              <a:rPr lang="es-ES" sz="1600" dirty="0">
                <a:solidFill>
                  <a:srgbClr val="212121"/>
                </a:solidFill>
                <a:latin typeface="BlinkMacSystemFont"/>
                <a:cs typeface="+mn-cs"/>
              </a:rPr>
              <a:t>&gt;70 años, frágil y </a:t>
            </a:r>
            <a:r>
              <a:rPr lang="es-ES" sz="1600" dirty="0" err="1">
                <a:solidFill>
                  <a:srgbClr val="212121"/>
                </a:solidFill>
                <a:latin typeface="BlinkMacSystemFont"/>
                <a:cs typeface="+mn-cs"/>
              </a:rPr>
              <a:t>prefrágil</a:t>
            </a:r>
            <a:r>
              <a:rPr lang="es-ES" sz="1600" dirty="0">
                <a:solidFill>
                  <a:srgbClr val="212121"/>
                </a:solidFill>
                <a:latin typeface="BlinkMacSystemFont"/>
                <a:cs typeface="+mn-cs"/>
              </a:rPr>
              <a:t> con DM2, según criterios de </a:t>
            </a:r>
            <a:r>
              <a:rPr lang="es-ES" sz="1600" dirty="0" err="1">
                <a:solidFill>
                  <a:srgbClr val="212121"/>
                </a:solidFill>
                <a:latin typeface="BlinkMacSystemFont"/>
                <a:cs typeface="+mn-cs"/>
              </a:rPr>
              <a:t>Fried</a:t>
            </a:r>
            <a:r>
              <a:rPr lang="es-ES" sz="1600" dirty="0">
                <a:latin typeface="+mn-lt"/>
                <a:cs typeface="+mn-cs"/>
                <a:sym typeface="Wingdings" panose="05000000000000000000" pitchFamily="2" charset="2"/>
              </a:rPr>
              <a:t>:</a:t>
            </a:r>
          </a:p>
          <a:p>
            <a:pPr eaLnBrk="1" fontAlgn="auto" hangingPunct="1">
              <a:spcBef>
                <a:spcPts val="0"/>
              </a:spcBef>
              <a:spcAft>
                <a:spcPts val="0"/>
              </a:spcAft>
              <a:defRPr/>
            </a:pPr>
            <a:endParaRPr lang="es-ES" sz="1600" dirty="0">
              <a:latin typeface="+mn-lt"/>
              <a:cs typeface="+mn-cs"/>
              <a:sym typeface="Wingdings" panose="05000000000000000000" pitchFamily="2" charset="2"/>
            </a:endParaRPr>
          </a:p>
          <a:p>
            <a:pPr marL="380990" indent="-380990" eaLnBrk="1" fontAlgn="auto" hangingPunct="1">
              <a:spcBef>
                <a:spcPts val="0"/>
              </a:spcBef>
              <a:spcAft>
                <a:spcPts val="0"/>
              </a:spcAft>
              <a:buFont typeface="Arial" panose="020B0604020202020204" pitchFamily="34" charset="0"/>
              <a:buChar char="•"/>
              <a:defRPr/>
            </a:pPr>
            <a:r>
              <a:rPr lang="es-ES" sz="1600" dirty="0">
                <a:latin typeface="+mn-lt"/>
                <a:cs typeface="+mn-cs"/>
                <a:sym typeface="Wingdings" panose="05000000000000000000" pitchFamily="2" charset="2"/>
              </a:rPr>
              <a:t>P</a:t>
            </a:r>
            <a:r>
              <a:rPr lang="es-ES" sz="1600" dirty="0">
                <a:latin typeface="+mn-lt"/>
                <a:cs typeface="+mn-cs"/>
              </a:rPr>
              <a:t>rograma de </a:t>
            </a:r>
            <a:r>
              <a:rPr lang="es-ES" sz="1600" b="1" dirty="0">
                <a:latin typeface="+mn-lt"/>
                <a:cs typeface="+mn-cs"/>
              </a:rPr>
              <a:t>ejercicios de resistencia individualizado y progresivo </a:t>
            </a:r>
            <a:r>
              <a:rPr lang="es-ES" sz="1600" dirty="0">
                <a:latin typeface="+mn-lt"/>
                <a:cs typeface="+mn-cs"/>
              </a:rPr>
              <a:t>durante 16 semanas + programa educativo estructurado sobre diabetes y nutrición en siete sesiones, en varios entornos clínicos.</a:t>
            </a:r>
          </a:p>
          <a:p>
            <a:pPr marL="380990" indent="-380990" eaLnBrk="1" fontAlgn="auto" hangingPunct="1">
              <a:spcBef>
                <a:spcPts val="0"/>
              </a:spcBef>
              <a:spcAft>
                <a:spcPts val="0"/>
              </a:spcAft>
              <a:buFont typeface="Arial" panose="020B0604020202020204" pitchFamily="34" charset="0"/>
              <a:buChar char="•"/>
              <a:defRPr/>
            </a:pPr>
            <a:r>
              <a:rPr lang="es-ES" sz="1600" dirty="0">
                <a:latin typeface="+mn-lt"/>
                <a:cs typeface="+mn-cs"/>
                <a:sym typeface="Wingdings" panose="05000000000000000000" pitchFamily="2" charset="2"/>
              </a:rPr>
              <a:t>Resultado principal: &gt; </a:t>
            </a:r>
            <a:r>
              <a:rPr lang="es-ES" sz="1600" dirty="0">
                <a:solidFill>
                  <a:srgbClr val="212121"/>
                </a:solidFill>
                <a:latin typeface="BlinkMacSystemFont"/>
                <a:cs typeface="+mn-cs"/>
              </a:rPr>
              <a:t>0.85 en el score del SPPB.</a:t>
            </a:r>
            <a:endParaRPr lang="es-ES" sz="1600" dirty="0">
              <a:solidFill>
                <a:srgbClr val="212121"/>
              </a:solidFill>
              <a:latin typeface="BlinkMacSystemFont"/>
              <a:cs typeface="+mn-cs"/>
              <a:sym typeface="Wingdings" panose="05000000000000000000" pitchFamily="2" charset="2"/>
            </a:endParaRPr>
          </a:p>
          <a:p>
            <a:pPr marL="380990" indent="-380990" eaLnBrk="1" fontAlgn="auto" hangingPunct="1">
              <a:spcBef>
                <a:spcPts val="0"/>
              </a:spcBef>
              <a:spcAft>
                <a:spcPts val="0"/>
              </a:spcAft>
              <a:buFont typeface="Arial" panose="020B0604020202020204" pitchFamily="34" charset="0"/>
              <a:buChar char="•"/>
              <a:defRPr/>
            </a:pPr>
            <a:r>
              <a:rPr lang="es-ES" sz="1600" b="1" dirty="0">
                <a:latin typeface="+mn-lt"/>
                <a:cs typeface="+mn-cs"/>
                <a:sym typeface="Wingdings" panose="05000000000000000000" pitchFamily="2" charset="2"/>
              </a:rPr>
              <a:t>Conclusión</a:t>
            </a:r>
            <a:r>
              <a:rPr lang="es-ES" sz="1600" dirty="0">
                <a:latin typeface="+mn-lt"/>
                <a:cs typeface="+mn-cs"/>
                <a:sym typeface="Wingdings" panose="05000000000000000000" pitchFamily="2" charset="2"/>
              </a:rPr>
              <a:t>: mejoría clínicamente relevante y coste-efectiva en el estado funcional de los  participantes mayores frágiles y </a:t>
            </a:r>
            <a:r>
              <a:rPr lang="es-ES" sz="1600" dirty="0" err="1">
                <a:latin typeface="+mn-lt"/>
                <a:cs typeface="+mn-cs"/>
                <a:sym typeface="Wingdings" panose="05000000000000000000" pitchFamily="2" charset="2"/>
              </a:rPr>
              <a:t>prefrágiles</a:t>
            </a:r>
            <a:r>
              <a:rPr lang="es-ES" sz="1600" dirty="0">
                <a:latin typeface="+mn-lt"/>
                <a:cs typeface="+mn-cs"/>
                <a:sym typeface="Wingdings" panose="05000000000000000000" pitchFamily="2" charset="2"/>
              </a:rPr>
              <a:t> con diabetes mellitus tipo 2”.</a:t>
            </a:r>
          </a:p>
        </p:txBody>
      </p:sp>
      <p:sp>
        <p:nvSpPr>
          <p:cNvPr id="92165" name="CuadroTexto 5">
            <a:extLst>
              <a:ext uri="{FF2B5EF4-FFF2-40B4-BE49-F238E27FC236}">
                <a16:creationId xmlns:a16="http://schemas.microsoft.com/office/drawing/2014/main" id="{BE7B227D-E836-3B34-AE78-6C6A14D599C9}"/>
              </a:ext>
            </a:extLst>
          </p:cNvPr>
          <p:cNvSpPr txBox="1">
            <a:spLocks noChangeArrowheads="1"/>
          </p:cNvSpPr>
          <p:nvPr/>
        </p:nvSpPr>
        <p:spPr bwMode="auto">
          <a:xfrm>
            <a:off x="101600" y="6342063"/>
            <a:ext cx="11617325" cy="369887"/>
          </a:xfrm>
          <a:prstGeom prst="rect">
            <a:avLst/>
          </a:prstGeom>
          <a:noFill/>
          <a:ln>
            <a:noFill/>
          </a:ln>
        </p:spPr>
        <p:txBody>
          <a:bodyPr lIns="121917" tIns="60958" rIns="121917" bIns="60958">
            <a:spAutoFit/>
          </a:bodyPr>
          <a:lstStyle>
            <a:lvl1pPr marL="303213" indent="-303213" defTabSz="1217613" eaLnBrk="0" hangingPunct="0">
              <a:defRPr>
                <a:solidFill>
                  <a:schemeClr val="tx1"/>
                </a:solidFill>
                <a:latin typeface="Arial" panose="020B0604020202020204" pitchFamily="34" charset="0"/>
                <a:cs typeface="Arial" panose="020B0604020202020204" pitchFamily="34" charset="0"/>
              </a:defRPr>
            </a:lvl1pPr>
            <a:lvl2pPr marL="742950" indent="-285750" defTabSz="1217613" eaLnBrk="0" hangingPunct="0">
              <a:defRPr>
                <a:solidFill>
                  <a:schemeClr val="tx1"/>
                </a:solidFill>
                <a:latin typeface="Arial" panose="020B0604020202020204" pitchFamily="34" charset="0"/>
                <a:cs typeface="Arial" panose="020B0604020202020204" pitchFamily="34" charset="0"/>
              </a:defRPr>
            </a:lvl2pPr>
            <a:lvl3pPr marL="1143000" indent="-228600" defTabSz="1217613" eaLnBrk="0" hangingPunct="0">
              <a:defRPr>
                <a:solidFill>
                  <a:schemeClr val="tx1"/>
                </a:solidFill>
                <a:latin typeface="Arial" panose="020B0604020202020204" pitchFamily="34" charset="0"/>
                <a:cs typeface="Arial" panose="020B0604020202020204" pitchFamily="34" charset="0"/>
              </a:defRPr>
            </a:lvl3pPr>
            <a:lvl4pPr marL="1600200" indent="-228600" defTabSz="1217613" eaLnBrk="0" hangingPunct="0">
              <a:defRPr>
                <a:solidFill>
                  <a:schemeClr val="tx1"/>
                </a:solidFill>
                <a:latin typeface="Arial" panose="020B0604020202020204" pitchFamily="34" charset="0"/>
                <a:cs typeface="Arial" panose="020B0604020202020204" pitchFamily="34" charset="0"/>
              </a:defRPr>
            </a:lvl4pPr>
            <a:lvl5pPr marL="2057400" indent="-228600" defTabSz="1217613" eaLnBrk="0" hangingPunct="0">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hangingPunct="1">
              <a:defRPr/>
            </a:pPr>
            <a:r>
              <a:rPr lang="ca-ES" altLang="en-US" sz="800" dirty="0">
                <a:solidFill>
                  <a:schemeClr val="tx1">
                    <a:lumMod val="50000"/>
                    <a:lumOff val="50000"/>
                  </a:schemeClr>
                </a:solidFill>
                <a:latin typeface="Calibri" panose="020F0502020204030204" pitchFamily="34" charset="0"/>
                <a:cs typeface="Calibri" panose="020F0502020204030204" pitchFamily="34" charset="0"/>
              </a:rPr>
              <a:t>1. American </a:t>
            </a:r>
            <a:r>
              <a:rPr lang="ca-ES" altLang="en-US" sz="800" dirty="0" err="1">
                <a:solidFill>
                  <a:schemeClr val="tx1">
                    <a:lumMod val="50000"/>
                    <a:lumOff val="50000"/>
                  </a:schemeClr>
                </a:solidFill>
                <a:latin typeface="Calibri" panose="020F0502020204030204" pitchFamily="34" charset="0"/>
                <a:cs typeface="Calibri" panose="020F0502020204030204" pitchFamily="34" charset="0"/>
              </a:rPr>
              <a:t>Diabetes</a:t>
            </a:r>
            <a:r>
              <a:rPr lang="ca-ES" altLang="en-US" sz="800" dirty="0">
                <a:solidFill>
                  <a:schemeClr val="tx1">
                    <a:lumMod val="50000"/>
                    <a:lumOff val="50000"/>
                  </a:schemeClr>
                </a:solidFill>
                <a:latin typeface="Calibri" panose="020F0502020204030204" pitchFamily="34" charset="0"/>
                <a:cs typeface="Calibri" panose="020F0502020204030204" pitchFamily="34" charset="0"/>
              </a:rPr>
              <a:t> </a:t>
            </a:r>
            <a:r>
              <a:rPr lang="ca-ES" altLang="en-US" sz="800" dirty="0" err="1">
                <a:solidFill>
                  <a:schemeClr val="tx1">
                    <a:lumMod val="50000"/>
                    <a:lumOff val="50000"/>
                  </a:schemeClr>
                </a:solidFill>
                <a:latin typeface="Calibri" panose="020F0502020204030204" pitchFamily="34" charset="0"/>
                <a:cs typeface="Calibri" panose="020F0502020204030204" pitchFamily="34" charset="0"/>
              </a:rPr>
              <a:t>Association</a:t>
            </a:r>
            <a:r>
              <a:rPr lang="ca-ES" altLang="en-US" sz="800" dirty="0">
                <a:solidFill>
                  <a:schemeClr val="tx1">
                    <a:lumMod val="50000"/>
                    <a:lumOff val="50000"/>
                  </a:schemeClr>
                </a:solidFill>
                <a:latin typeface="Calibri" panose="020F0502020204030204" pitchFamily="34" charset="0"/>
                <a:cs typeface="Calibri" panose="020F0502020204030204" pitchFamily="34" charset="0"/>
              </a:rPr>
              <a:t>. </a:t>
            </a:r>
            <a:r>
              <a:rPr lang="ca-ES" altLang="en-US" sz="800" dirty="0" err="1">
                <a:solidFill>
                  <a:schemeClr val="tx1">
                    <a:lumMod val="50000"/>
                    <a:lumOff val="50000"/>
                  </a:schemeClr>
                </a:solidFill>
                <a:latin typeface="Calibri" panose="020F0502020204030204" pitchFamily="34" charset="0"/>
                <a:cs typeface="Calibri" panose="020F0502020204030204" pitchFamily="34" charset="0"/>
              </a:rPr>
              <a:t>Older</a:t>
            </a:r>
            <a:r>
              <a:rPr lang="ca-ES" altLang="en-US" sz="800" dirty="0">
                <a:solidFill>
                  <a:schemeClr val="tx1">
                    <a:lumMod val="50000"/>
                    <a:lumOff val="50000"/>
                  </a:schemeClr>
                </a:solidFill>
                <a:latin typeface="Calibri" panose="020F0502020204030204" pitchFamily="34" charset="0"/>
                <a:cs typeface="Calibri" panose="020F0502020204030204" pitchFamily="34" charset="0"/>
              </a:rPr>
              <a:t> adults: </a:t>
            </a:r>
            <a:r>
              <a:rPr lang="ca-ES" altLang="en-US" sz="800" dirty="0" err="1">
                <a:solidFill>
                  <a:schemeClr val="tx1">
                    <a:lumMod val="50000"/>
                    <a:lumOff val="50000"/>
                  </a:schemeClr>
                </a:solidFill>
                <a:latin typeface="Calibri" panose="020F0502020204030204" pitchFamily="34" charset="0"/>
                <a:cs typeface="Calibri" panose="020F0502020204030204" pitchFamily="34" charset="0"/>
              </a:rPr>
              <a:t>Standards</a:t>
            </a:r>
            <a:r>
              <a:rPr lang="ca-ES" altLang="en-US" sz="800" dirty="0">
                <a:solidFill>
                  <a:schemeClr val="tx1">
                    <a:lumMod val="50000"/>
                    <a:lumOff val="50000"/>
                  </a:schemeClr>
                </a:solidFill>
                <a:latin typeface="Calibri" panose="020F0502020204030204" pitchFamily="34" charset="0"/>
                <a:cs typeface="Calibri" panose="020F0502020204030204" pitchFamily="34" charset="0"/>
              </a:rPr>
              <a:t> of </a:t>
            </a:r>
            <a:r>
              <a:rPr lang="ca-ES" altLang="en-US" sz="800" dirty="0" err="1">
                <a:solidFill>
                  <a:schemeClr val="tx1">
                    <a:lumMod val="50000"/>
                    <a:lumOff val="50000"/>
                  </a:schemeClr>
                </a:solidFill>
                <a:latin typeface="Calibri" panose="020F0502020204030204" pitchFamily="34" charset="0"/>
                <a:cs typeface="Calibri" panose="020F0502020204030204" pitchFamily="34" charset="0"/>
              </a:rPr>
              <a:t>medical</a:t>
            </a:r>
            <a:r>
              <a:rPr lang="ca-ES" altLang="en-US" sz="800" dirty="0">
                <a:solidFill>
                  <a:schemeClr val="tx1">
                    <a:lumMod val="50000"/>
                    <a:lumOff val="50000"/>
                  </a:schemeClr>
                </a:solidFill>
                <a:latin typeface="Calibri" panose="020F0502020204030204" pitchFamily="34" charset="0"/>
                <a:cs typeface="Calibri" panose="020F0502020204030204" pitchFamily="34" charset="0"/>
              </a:rPr>
              <a:t> </a:t>
            </a:r>
            <a:r>
              <a:rPr lang="ca-ES" altLang="en-US" sz="800" dirty="0" err="1">
                <a:solidFill>
                  <a:schemeClr val="tx1">
                    <a:lumMod val="50000"/>
                    <a:lumOff val="50000"/>
                  </a:schemeClr>
                </a:solidFill>
                <a:latin typeface="Calibri" panose="020F0502020204030204" pitchFamily="34" charset="0"/>
                <a:cs typeface="Calibri" panose="020F0502020204030204" pitchFamily="34" charset="0"/>
              </a:rPr>
              <a:t>care</a:t>
            </a:r>
            <a:r>
              <a:rPr lang="ca-ES" altLang="en-US" sz="800" dirty="0">
                <a:solidFill>
                  <a:schemeClr val="tx1">
                    <a:lumMod val="50000"/>
                    <a:lumOff val="50000"/>
                  </a:schemeClr>
                </a:solidFill>
                <a:latin typeface="Calibri" panose="020F0502020204030204" pitchFamily="34" charset="0"/>
                <a:cs typeface="Calibri" panose="020F0502020204030204" pitchFamily="34" charset="0"/>
              </a:rPr>
              <a:t> in </a:t>
            </a:r>
            <a:r>
              <a:rPr lang="ca-ES" altLang="en-US" sz="800" dirty="0" err="1">
                <a:solidFill>
                  <a:schemeClr val="tx1">
                    <a:lumMod val="50000"/>
                    <a:lumOff val="50000"/>
                  </a:schemeClr>
                </a:solidFill>
                <a:latin typeface="Calibri" panose="020F0502020204030204" pitchFamily="34" charset="0"/>
                <a:cs typeface="Calibri" panose="020F0502020204030204" pitchFamily="34" charset="0"/>
              </a:rPr>
              <a:t>Diabetes</a:t>
            </a:r>
            <a:r>
              <a:rPr lang="ca-ES" altLang="en-US" sz="800" dirty="0">
                <a:solidFill>
                  <a:schemeClr val="tx1">
                    <a:lumMod val="50000"/>
                    <a:lumOff val="50000"/>
                  </a:schemeClr>
                </a:solidFill>
                <a:latin typeface="Calibri" panose="020F0502020204030204" pitchFamily="34" charset="0"/>
                <a:cs typeface="Calibri" panose="020F0502020204030204" pitchFamily="34" charset="0"/>
              </a:rPr>
              <a:t> 2022 2. </a:t>
            </a:r>
            <a:r>
              <a:rPr lang="en-US" altLang="en-US" sz="800" dirty="0">
                <a:solidFill>
                  <a:schemeClr val="tx1">
                    <a:lumMod val="50000"/>
                    <a:lumOff val="50000"/>
                  </a:schemeClr>
                </a:solidFill>
                <a:latin typeface="Calibri" panose="020F0502020204030204" pitchFamily="34" charset="0"/>
              </a:rPr>
              <a:t>Rodriguez-</a:t>
            </a:r>
            <a:r>
              <a:rPr lang="en-US" altLang="en-US" sz="800" dirty="0" err="1">
                <a:solidFill>
                  <a:schemeClr val="tx1">
                    <a:lumMod val="50000"/>
                    <a:lumOff val="50000"/>
                  </a:schemeClr>
                </a:solidFill>
                <a:latin typeface="Calibri" panose="020F0502020204030204" pitchFamily="34" charset="0"/>
              </a:rPr>
              <a:t>Mañas</a:t>
            </a:r>
            <a:r>
              <a:rPr lang="en-US" altLang="en-US" sz="800" dirty="0">
                <a:solidFill>
                  <a:schemeClr val="tx1">
                    <a:lumMod val="50000"/>
                    <a:lumOff val="50000"/>
                  </a:schemeClr>
                </a:solidFill>
                <a:latin typeface="Calibri" panose="020F0502020204030204" pitchFamily="34" charset="0"/>
              </a:rPr>
              <a:t> L, et al; European MID-Frail Consortium. Effectiveness of a multimodal intervention in functionally impaired older people with type 2 diabetes mellitus. J Cachexia Sarcopenia Muscle. 2019</a:t>
            </a:r>
          </a:p>
        </p:txBody>
      </p:sp>
      <p:sp>
        <p:nvSpPr>
          <p:cNvPr id="110596" name="5 Rectángulo">
            <a:extLst>
              <a:ext uri="{FF2B5EF4-FFF2-40B4-BE49-F238E27FC236}">
                <a16:creationId xmlns:a16="http://schemas.microsoft.com/office/drawing/2014/main" id="{16394069-469A-768B-37E9-8BB8503DCE33}"/>
              </a:ext>
            </a:extLst>
          </p:cNvPr>
          <p:cNvSpPr>
            <a:spLocks noChangeArrowheads="1"/>
          </p:cNvSpPr>
          <p:nvPr/>
        </p:nvSpPr>
        <p:spPr bwMode="auto">
          <a:xfrm>
            <a:off x="379413" y="222250"/>
            <a:ext cx="9380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2400" b="1">
                <a:solidFill>
                  <a:srgbClr val="002060"/>
                </a:solidFill>
              </a:rPr>
              <a:t>Evidencia sobre intervenciones no farmacológicas en pacientes mayores con DM2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03DC3061-87BA-A416-7922-65168D754DE1}"/>
              </a:ext>
            </a:extLst>
          </p:cNvPr>
          <p:cNvSpPr txBox="1"/>
          <p:nvPr/>
        </p:nvSpPr>
        <p:spPr>
          <a:xfrm>
            <a:off x="979488" y="1366838"/>
            <a:ext cx="9678987" cy="4432300"/>
          </a:xfrm>
          <a:prstGeom prst="rect">
            <a:avLst/>
          </a:prstGeom>
          <a:noFill/>
        </p:spPr>
        <p:txBody>
          <a:bodyPr lIns="121917" tIns="60958" rIns="121917" bIns="60958">
            <a:spAutoFit/>
          </a:bodyPr>
          <a:lstStyle/>
          <a:p>
            <a:pPr eaLnBrk="1" fontAlgn="auto" hangingPunct="1">
              <a:spcBef>
                <a:spcPts val="0"/>
              </a:spcBef>
              <a:spcAft>
                <a:spcPts val="0"/>
              </a:spcAft>
              <a:defRPr/>
            </a:pPr>
            <a:r>
              <a:rPr lang="es-ES" sz="2000" dirty="0">
                <a:latin typeface="+mn-lt"/>
                <a:cs typeface="+mn-cs"/>
              </a:rPr>
              <a:t>En ancianos residentes en la comunidad con DM2 se recomienda</a:t>
            </a:r>
            <a:r>
              <a:rPr lang="es-ES" sz="2000" baseline="30000" dirty="0">
                <a:latin typeface="+mn-lt"/>
                <a:cs typeface="+mn-cs"/>
              </a:rPr>
              <a:t>1</a:t>
            </a:r>
            <a:r>
              <a:rPr lang="es-ES" sz="2000" dirty="0">
                <a:latin typeface="+mn-lt"/>
                <a:cs typeface="+mn-cs"/>
              </a:rPr>
              <a:t>:</a:t>
            </a:r>
          </a:p>
          <a:p>
            <a:pPr eaLnBrk="1" fontAlgn="auto" hangingPunct="1">
              <a:spcBef>
                <a:spcPts val="0"/>
              </a:spcBef>
              <a:spcAft>
                <a:spcPts val="0"/>
              </a:spcAft>
              <a:defRPr/>
            </a:pPr>
            <a:endParaRPr lang="es-ES" sz="2000" dirty="0">
              <a:latin typeface="+mn-lt"/>
              <a:cs typeface="+mn-cs"/>
              <a:sym typeface="Wingdings" panose="05000000000000000000" pitchFamily="2" charset="2"/>
            </a:endParaRPr>
          </a:p>
          <a:p>
            <a:pPr marL="342900" indent="-342900" eaLnBrk="1" fontAlgn="auto" hangingPunct="1">
              <a:spcBef>
                <a:spcPts val="0"/>
              </a:spcBef>
              <a:spcAft>
                <a:spcPts val="0"/>
              </a:spcAft>
              <a:buFont typeface="Arial" panose="020B0604020202020204" pitchFamily="34" charset="0"/>
              <a:buChar char="•"/>
              <a:defRPr/>
            </a:pPr>
            <a:r>
              <a:rPr lang="es-ES" sz="2000" b="1" dirty="0">
                <a:latin typeface="+mn-lt"/>
                <a:cs typeface="+mn-cs"/>
                <a:sym typeface="Wingdings" panose="05000000000000000000" pitchFamily="2" charset="2"/>
              </a:rPr>
              <a:t>ACTIVIDAD FÍSICA de tipo multicomponente, preferiblemente grupal o de base domiciliaria, adaptada </a:t>
            </a:r>
            <a:r>
              <a:rPr lang="es-ES" sz="2000" dirty="0">
                <a:latin typeface="+mn-lt"/>
                <a:cs typeface="+mn-cs"/>
                <a:sym typeface="Wingdings" panose="05000000000000000000" pitchFamily="2" charset="2"/>
              </a:rPr>
              <a:t>al grado de fragilidad siempre y cuando el paciente la tolere, fundamentada en:</a:t>
            </a:r>
          </a:p>
          <a:p>
            <a:pPr eaLnBrk="1" fontAlgn="auto" hangingPunct="1">
              <a:spcBef>
                <a:spcPts val="0"/>
              </a:spcBef>
              <a:spcAft>
                <a:spcPts val="0"/>
              </a:spcAft>
              <a:defRPr/>
            </a:pPr>
            <a:endParaRPr lang="es-ES" sz="1200" dirty="0">
              <a:latin typeface="+mn-lt"/>
              <a:cs typeface="+mn-cs"/>
              <a:sym typeface="Wingdings" panose="05000000000000000000" pitchFamily="2" charset="2"/>
            </a:endParaRPr>
          </a:p>
          <a:p>
            <a:pPr marL="990575" lvl="1"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sym typeface="Wingdings" panose="05000000000000000000" pitchFamily="2" charset="2"/>
              </a:rPr>
              <a:t>Resistencia</a:t>
            </a:r>
          </a:p>
          <a:p>
            <a:pPr marL="990575" lvl="1"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sym typeface="Wingdings" panose="05000000000000000000" pitchFamily="2" charset="2"/>
              </a:rPr>
              <a:t>Fuerza </a:t>
            </a:r>
          </a:p>
          <a:p>
            <a:pPr marL="990575" lvl="1"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sym typeface="Wingdings" panose="05000000000000000000" pitchFamily="2" charset="2"/>
              </a:rPr>
              <a:t>Aeróbico</a:t>
            </a:r>
          </a:p>
          <a:p>
            <a:pPr marL="990575" lvl="1"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sym typeface="Wingdings" panose="05000000000000000000" pitchFamily="2" charset="2"/>
              </a:rPr>
              <a:t>Equilibrio</a:t>
            </a:r>
          </a:p>
          <a:p>
            <a:pPr marL="990575" lvl="1" indent="-380990" eaLnBrk="1" fontAlgn="auto" hangingPunct="1">
              <a:spcBef>
                <a:spcPts val="0"/>
              </a:spcBef>
              <a:spcAft>
                <a:spcPts val="0"/>
              </a:spcAft>
              <a:buFont typeface="Courier New" panose="02070309020205020404" pitchFamily="49" charset="0"/>
              <a:buChar char="o"/>
              <a:defRPr/>
            </a:pPr>
            <a:r>
              <a:rPr lang="es-ES" sz="2000" dirty="0">
                <a:latin typeface="+mn-lt"/>
                <a:cs typeface="+mn-cs"/>
                <a:sym typeface="Wingdings" panose="05000000000000000000" pitchFamily="2" charset="2"/>
              </a:rPr>
              <a:t>Flexibilidad</a:t>
            </a:r>
          </a:p>
          <a:p>
            <a:pPr marL="990575" lvl="1" indent="-380990" eaLnBrk="1" fontAlgn="auto" hangingPunct="1">
              <a:spcBef>
                <a:spcPts val="0"/>
              </a:spcBef>
              <a:spcAft>
                <a:spcPts val="0"/>
              </a:spcAft>
              <a:buFont typeface="Courier New" panose="02070309020205020404" pitchFamily="49" charset="0"/>
              <a:buChar char="o"/>
              <a:defRPr/>
            </a:pPr>
            <a:endParaRPr lang="es-ES" sz="2000" dirty="0">
              <a:latin typeface="+mn-lt"/>
              <a:cs typeface="+mn-cs"/>
              <a:sym typeface="Wingdings" panose="05000000000000000000" pitchFamily="2" charset="2"/>
            </a:endParaRPr>
          </a:p>
          <a:p>
            <a:pPr marL="342900" indent="-342900" eaLnBrk="1" fontAlgn="auto" hangingPunct="1">
              <a:spcBef>
                <a:spcPts val="0"/>
              </a:spcBef>
              <a:spcAft>
                <a:spcPts val="0"/>
              </a:spcAft>
              <a:buFont typeface="Arial" panose="020B0604020202020204" pitchFamily="34" charset="0"/>
              <a:buChar char="•"/>
              <a:defRPr/>
            </a:pPr>
            <a:r>
              <a:rPr lang="es-ES" sz="2000" dirty="0">
                <a:latin typeface="+mn-lt"/>
                <a:cs typeface="+mn-cs"/>
              </a:rPr>
              <a:t>Mejora el </a:t>
            </a:r>
            <a:r>
              <a:rPr lang="es-ES" sz="2000" b="1" dirty="0">
                <a:latin typeface="+mn-lt"/>
                <a:cs typeface="+mn-cs"/>
              </a:rPr>
              <a:t>control glucémico</a:t>
            </a:r>
            <a:r>
              <a:rPr lang="es-ES" sz="2000" dirty="0">
                <a:latin typeface="+mn-lt"/>
                <a:cs typeface="+mn-cs"/>
              </a:rPr>
              <a:t>, así como su independencia funcional, previene caídas y promociona la autoestima y calidad de vida</a:t>
            </a:r>
            <a:r>
              <a:rPr lang="es-ES" sz="2000" baseline="30000" dirty="0">
                <a:latin typeface="+mn-lt"/>
                <a:cs typeface="+mn-cs"/>
              </a:rPr>
              <a:t>1-5</a:t>
            </a:r>
            <a:r>
              <a:rPr lang="es-ES" sz="2000" dirty="0">
                <a:latin typeface="+mn-lt"/>
                <a:cs typeface="+mn-cs"/>
              </a:rPr>
              <a:t>.</a:t>
            </a:r>
            <a:endParaRPr lang="es-ES" sz="2000" dirty="0">
              <a:latin typeface="+mn-lt"/>
              <a:cs typeface="+mn-cs"/>
              <a:sym typeface="Wingdings" panose="05000000000000000000" pitchFamily="2" charset="2"/>
            </a:endParaRPr>
          </a:p>
        </p:txBody>
      </p:sp>
      <p:sp>
        <p:nvSpPr>
          <p:cNvPr id="111619" name="5 Rectángulo">
            <a:extLst>
              <a:ext uri="{FF2B5EF4-FFF2-40B4-BE49-F238E27FC236}">
                <a16:creationId xmlns:a16="http://schemas.microsoft.com/office/drawing/2014/main" id="{D10DE526-1412-2C26-DE3B-AC09B7BF128E}"/>
              </a:ext>
            </a:extLst>
          </p:cNvPr>
          <p:cNvSpPr>
            <a:spLocks noChangeArrowheads="1"/>
          </p:cNvSpPr>
          <p:nvPr/>
        </p:nvSpPr>
        <p:spPr bwMode="auto">
          <a:xfrm>
            <a:off x="349250" y="203200"/>
            <a:ext cx="9264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es-ES" altLang="en-US" sz="2400" b="1">
                <a:solidFill>
                  <a:srgbClr val="002060"/>
                </a:solidFill>
              </a:rPr>
              <a:t>Evidencia sobre intervenciones no farmacológicas en pacientes con Fragilidad</a:t>
            </a:r>
          </a:p>
        </p:txBody>
      </p:sp>
      <p:sp>
        <p:nvSpPr>
          <p:cNvPr id="93190" name="6 Rectángulo">
            <a:extLst>
              <a:ext uri="{FF2B5EF4-FFF2-40B4-BE49-F238E27FC236}">
                <a16:creationId xmlns:a16="http://schemas.microsoft.com/office/drawing/2014/main" id="{8B686BE8-B7D5-0259-C630-2D3E8BF03F78}"/>
              </a:ext>
            </a:extLst>
          </p:cNvPr>
          <p:cNvSpPr>
            <a:spLocks noChangeArrowheads="1"/>
          </p:cNvSpPr>
          <p:nvPr/>
        </p:nvSpPr>
        <p:spPr bwMode="auto">
          <a:xfrm>
            <a:off x="252413" y="6238875"/>
            <a:ext cx="10531475" cy="461963"/>
          </a:xfrm>
          <a:prstGeom prst="rect">
            <a:avLst/>
          </a:prstGeom>
          <a:noFill/>
          <a:ln>
            <a:noFill/>
          </a:ln>
        </p:spPr>
        <p:txBody>
          <a:bodyPr>
            <a:spAutoFit/>
          </a:bodyPr>
          <a:lstStyle>
            <a:lvl1pPr defTabSz="1217613" eaLnBrk="0" hangingPunct="0">
              <a:defRPr>
                <a:solidFill>
                  <a:schemeClr val="tx1"/>
                </a:solidFill>
                <a:latin typeface="Arial" panose="020B0604020202020204" pitchFamily="34" charset="0"/>
                <a:cs typeface="Arial" panose="020B0604020202020204" pitchFamily="34" charset="0"/>
              </a:defRPr>
            </a:lvl1pPr>
            <a:lvl2pPr marL="742950" indent="-285750" defTabSz="1217613" eaLnBrk="0" hangingPunct="0">
              <a:defRPr>
                <a:solidFill>
                  <a:schemeClr val="tx1"/>
                </a:solidFill>
                <a:latin typeface="Arial" panose="020B0604020202020204" pitchFamily="34" charset="0"/>
                <a:cs typeface="Arial" panose="020B0604020202020204" pitchFamily="34" charset="0"/>
              </a:defRPr>
            </a:lvl2pPr>
            <a:lvl3pPr marL="1143000" indent="-228600" defTabSz="1217613" eaLnBrk="0" hangingPunct="0">
              <a:defRPr>
                <a:solidFill>
                  <a:schemeClr val="tx1"/>
                </a:solidFill>
                <a:latin typeface="Arial" panose="020B0604020202020204" pitchFamily="34" charset="0"/>
                <a:cs typeface="Arial" panose="020B0604020202020204" pitchFamily="34" charset="0"/>
              </a:defRPr>
            </a:lvl3pPr>
            <a:lvl4pPr marL="1600200" indent="-228600" defTabSz="1217613" eaLnBrk="0" hangingPunct="0">
              <a:defRPr>
                <a:solidFill>
                  <a:schemeClr val="tx1"/>
                </a:solidFill>
                <a:latin typeface="Arial" panose="020B0604020202020204" pitchFamily="34" charset="0"/>
                <a:cs typeface="Arial" panose="020B0604020202020204" pitchFamily="34" charset="0"/>
              </a:defRPr>
            </a:lvl4pPr>
            <a:lvl5pPr marL="2057400" indent="-228600" defTabSz="1217613" eaLnBrk="0" hangingPunct="0">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800" dirty="0">
                <a:solidFill>
                  <a:schemeClr val="tx1">
                    <a:lumMod val="50000"/>
                    <a:lumOff val="50000"/>
                  </a:schemeClr>
                </a:solidFill>
                <a:latin typeface="Calibri" panose="020F0502020204030204" pitchFamily="34" charset="0"/>
              </a:rPr>
              <a:t>1. </a:t>
            </a:r>
            <a:r>
              <a:rPr lang="en-US" altLang="en-US" sz="800" dirty="0" err="1">
                <a:solidFill>
                  <a:schemeClr val="tx1">
                    <a:lumMod val="50000"/>
                    <a:lumOff val="50000"/>
                  </a:schemeClr>
                </a:solidFill>
                <a:latin typeface="Calibri" panose="020F0502020204030204" pitchFamily="34" charset="0"/>
              </a:rPr>
              <a:t>Ferriolli</a:t>
            </a:r>
            <a:r>
              <a:rPr lang="en-US" altLang="en-US" sz="800" dirty="0">
                <a:solidFill>
                  <a:schemeClr val="tx1">
                    <a:lumMod val="50000"/>
                    <a:lumOff val="50000"/>
                  </a:schemeClr>
                </a:solidFill>
                <a:latin typeface="Calibri" panose="020F0502020204030204" pitchFamily="34" charset="0"/>
              </a:rPr>
              <a:t> E, et al. Diabetes and exercise in the elderly. Med Sport Sci. 2014. 2.Gillespie LD, </a:t>
            </a:r>
            <a:r>
              <a:rPr lang="en-US" altLang="en-US" sz="800" i="1" dirty="0">
                <a:solidFill>
                  <a:schemeClr val="tx1">
                    <a:lumMod val="50000"/>
                    <a:lumOff val="50000"/>
                  </a:schemeClr>
                </a:solidFill>
                <a:latin typeface="Calibri" panose="020F0502020204030204" pitchFamily="34" charset="0"/>
              </a:rPr>
              <a:t>et al</a:t>
            </a:r>
            <a:r>
              <a:rPr lang="en-US" altLang="en-US" sz="800" dirty="0">
                <a:solidFill>
                  <a:schemeClr val="tx1">
                    <a:lumMod val="50000"/>
                    <a:lumOff val="50000"/>
                  </a:schemeClr>
                </a:solidFill>
                <a:latin typeface="Calibri" panose="020F0502020204030204" pitchFamily="34" charset="0"/>
              </a:rPr>
              <a:t>. Interventions for preventing falls in older people living in the community. Cochrane Database Syst Rev. 2012. 3. Liu CJ, Latham NK. Progressive resistance strength training for improving physical function in older adults. Cochrane Database Syst Rev. 2009 </a:t>
            </a:r>
            <a:r>
              <a:rPr lang="es-ES" altLang="en-US" sz="800" dirty="0">
                <a:solidFill>
                  <a:schemeClr val="tx1">
                    <a:lumMod val="50000"/>
                    <a:lumOff val="50000"/>
                  </a:schemeClr>
                </a:solidFill>
                <a:latin typeface="Calibri" panose="020F0502020204030204" pitchFamily="34" charset="0"/>
              </a:rPr>
              <a:t>4. </a:t>
            </a:r>
            <a:r>
              <a:rPr lang="en-US" altLang="en-US" sz="800" dirty="0">
                <a:solidFill>
                  <a:schemeClr val="tx1">
                    <a:lumMod val="50000"/>
                    <a:lumOff val="50000"/>
                  </a:schemeClr>
                </a:solidFill>
                <a:latin typeface="Calibri" panose="020F0502020204030204" pitchFamily="34" charset="0"/>
              </a:rPr>
              <a:t>NICE guidelines. June 2013. Falls: assessment and prevention of falls in older people. </a:t>
            </a:r>
            <a:r>
              <a:rPr lang="en-US" altLang="en-US" sz="800" u="sng" dirty="0">
                <a:solidFill>
                  <a:schemeClr val="tx1">
                    <a:lumMod val="50000"/>
                    <a:lumOff val="50000"/>
                  </a:schemeClr>
                </a:solidFill>
                <a:latin typeface="Calibri" panose="020F0502020204030204" pitchFamily="34" charset="0"/>
                <a:hlinkClick r:id="rId2"/>
              </a:rPr>
              <a:t>https://www.nice.org.uk/guidance/cg161</a:t>
            </a:r>
            <a:r>
              <a:rPr lang="en-US" altLang="en-US" sz="800" u="sng" dirty="0">
                <a:solidFill>
                  <a:schemeClr val="tx1">
                    <a:lumMod val="50000"/>
                    <a:lumOff val="50000"/>
                  </a:schemeClr>
                </a:solidFill>
                <a:latin typeface="Calibri" panose="020F0502020204030204" pitchFamily="34" charset="0"/>
              </a:rPr>
              <a:t>. </a:t>
            </a:r>
            <a:r>
              <a:rPr lang="en-US" altLang="en-US" sz="800" dirty="0">
                <a:solidFill>
                  <a:schemeClr val="tx1">
                    <a:lumMod val="50000"/>
                    <a:lumOff val="50000"/>
                  </a:schemeClr>
                </a:solidFill>
                <a:latin typeface="Calibri" panose="020F0502020204030204" pitchFamily="34" charset="0"/>
              </a:rPr>
              <a:t>5. </a:t>
            </a:r>
            <a:r>
              <a:rPr lang="es-ES" altLang="en-US" sz="800" dirty="0">
                <a:solidFill>
                  <a:schemeClr val="tx1">
                    <a:lumMod val="50000"/>
                    <a:lumOff val="50000"/>
                  </a:schemeClr>
                </a:solidFill>
                <a:latin typeface="Calibri" panose="020F0502020204030204" pitchFamily="34" charset="0"/>
              </a:rPr>
              <a:t>Guía de buena práctica clínica en Geriatría. Fragilidad y Nutrición en el anciano. Sociedad Española de Geriatría. 2014.</a:t>
            </a:r>
            <a:r>
              <a:rPr lang="en-US" altLang="en-US" sz="800" dirty="0">
                <a:solidFill>
                  <a:schemeClr val="tx1">
                    <a:lumMod val="50000"/>
                    <a:lumOff val="50000"/>
                  </a:schemeClr>
                </a:solidFill>
                <a:latin typeface="Calibri" panose="020F0502020204030204" pitchFamily="34" charset="0"/>
              </a:rPr>
              <a: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ítulo 3">
            <a:extLst>
              <a:ext uri="{FF2B5EF4-FFF2-40B4-BE49-F238E27FC236}">
                <a16:creationId xmlns:a16="http://schemas.microsoft.com/office/drawing/2014/main" id="{3FAB0983-CF90-38C1-B8E7-279463EAE2BB}"/>
              </a:ext>
            </a:extLst>
          </p:cNvPr>
          <p:cNvSpPr>
            <a:spLocks noGrp="1"/>
          </p:cNvSpPr>
          <p:nvPr>
            <p:ph type="title"/>
          </p:nvPr>
        </p:nvSpPr>
        <p:spPr>
          <a:xfrm>
            <a:off x="422275" y="144463"/>
            <a:ext cx="9264650" cy="1325562"/>
          </a:xfrm>
        </p:spPr>
        <p:txBody>
          <a:bodyPr/>
          <a:lstStyle/>
          <a:p>
            <a:r>
              <a:rPr lang="es-ES" altLang="en-US">
                <a:latin typeface="Arial" panose="020B0604020202020204" pitchFamily="34" charset="0"/>
                <a:cs typeface="Arial" panose="020B0604020202020204" pitchFamily="34" charset="0"/>
              </a:rPr>
              <a:t>Conclusiones</a:t>
            </a:r>
          </a:p>
        </p:txBody>
      </p:sp>
      <p:sp>
        <p:nvSpPr>
          <p:cNvPr id="112643" name="Marcador de contenido 4">
            <a:extLst>
              <a:ext uri="{FF2B5EF4-FFF2-40B4-BE49-F238E27FC236}">
                <a16:creationId xmlns:a16="http://schemas.microsoft.com/office/drawing/2014/main" id="{71A1CC49-6E20-4B65-0666-8950F9240E02}"/>
              </a:ext>
            </a:extLst>
          </p:cNvPr>
          <p:cNvSpPr>
            <a:spLocks noGrp="1"/>
          </p:cNvSpPr>
          <p:nvPr>
            <p:ph idx="1"/>
          </p:nvPr>
        </p:nvSpPr>
        <p:spPr>
          <a:xfrm>
            <a:off x="2514600" y="1512888"/>
            <a:ext cx="8410575" cy="4351337"/>
          </a:xfrm>
        </p:spPr>
        <p:txBody>
          <a:bodyPr anchor="ctr"/>
          <a:lstStyle/>
          <a:p>
            <a:pPr marL="11113" lvl="2" indent="0">
              <a:lnSpc>
                <a:spcPct val="100000"/>
              </a:lnSpc>
              <a:spcAft>
                <a:spcPts val="3600"/>
              </a:spcAft>
              <a:buFont typeface="Arial" panose="020B0604020202020204" pitchFamily="34" charset="0"/>
              <a:buNone/>
            </a:pPr>
            <a:r>
              <a:rPr lang="es-ES" altLang="en-US" sz="2000">
                <a:solidFill>
                  <a:srgbClr val="002060"/>
                </a:solidFill>
                <a:latin typeface="Arial" panose="020B0604020202020204" pitchFamily="34" charset="0"/>
                <a:cs typeface="Arial" panose="020B0604020202020204" pitchFamily="34" charset="0"/>
              </a:rPr>
              <a:t>Cada vez tenemos cada vez más pacientes de edad avanzada en la consulta.</a:t>
            </a:r>
          </a:p>
          <a:p>
            <a:pPr marL="11113" lvl="2" indent="0">
              <a:lnSpc>
                <a:spcPct val="100000"/>
              </a:lnSpc>
              <a:spcAft>
                <a:spcPts val="3600"/>
              </a:spcAft>
              <a:buFont typeface="Arial" panose="020B0604020202020204" pitchFamily="34" charset="0"/>
              <a:buNone/>
            </a:pPr>
            <a:r>
              <a:rPr lang="es-ES" altLang="en-US" sz="2000">
                <a:solidFill>
                  <a:srgbClr val="002060"/>
                </a:solidFill>
                <a:latin typeface="Arial" panose="020B0604020202020204" pitchFamily="34" charset="0"/>
                <a:cs typeface="Arial" panose="020B0604020202020204" pitchFamily="34" charset="0"/>
              </a:rPr>
              <a:t>En pacientes de edad avanzada debemos hacer valoración clínica, cognitiva, funcional, social .</a:t>
            </a:r>
          </a:p>
          <a:p>
            <a:pPr marL="11113" lvl="2" indent="0">
              <a:lnSpc>
                <a:spcPct val="100000"/>
              </a:lnSpc>
              <a:spcAft>
                <a:spcPts val="3600"/>
              </a:spcAft>
              <a:buFont typeface="Arial" panose="020B0604020202020204" pitchFamily="34" charset="0"/>
              <a:buNone/>
            </a:pPr>
            <a:r>
              <a:rPr lang="es-ES" altLang="en-US" sz="2000">
                <a:solidFill>
                  <a:srgbClr val="002060"/>
                </a:solidFill>
                <a:latin typeface="Arial" panose="020B0604020202020204" pitchFamily="34" charset="0"/>
                <a:cs typeface="Arial" panose="020B0604020202020204" pitchFamily="34" charset="0"/>
              </a:rPr>
              <a:t>Debemos euprescribir y dar fármacos seguros en los pacientes con edad avanzada.</a:t>
            </a:r>
          </a:p>
        </p:txBody>
      </p:sp>
      <p:pic>
        <p:nvPicPr>
          <p:cNvPr id="112644" name="Imagen 1">
            <a:extLst>
              <a:ext uri="{FF2B5EF4-FFF2-40B4-BE49-F238E27FC236}">
                <a16:creationId xmlns:a16="http://schemas.microsoft.com/office/drawing/2014/main" id="{4A74792E-56EC-AC46-9F20-9F06CE7B07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3175" y="1844675"/>
            <a:ext cx="78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Imagen 5" descr="Icono&#10;&#10;Descripción generada automáticamente">
            <a:extLst>
              <a:ext uri="{FF2B5EF4-FFF2-40B4-BE49-F238E27FC236}">
                <a16:creationId xmlns:a16="http://schemas.microsoft.com/office/drawing/2014/main" id="{FB8C7CF7-0205-F724-DF15-90CCA1B8A6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3175" y="3186113"/>
            <a:ext cx="78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Imagen 7" descr="Icono&#10;&#10;Descripción generada automáticamente">
            <a:extLst>
              <a:ext uri="{FF2B5EF4-FFF2-40B4-BE49-F238E27FC236}">
                <a16:creationId xmlns:a16="http://schemas.microsoft.com/office/drawing/2014/main" id="{6E51B9DA-CD8B-86F1-304E-4E6F7CCD93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3175" y="4527550"/>
            <a:ext cx="78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2">
            <a:extLst>
              <a:ext uri="{FF2B5EF4-FFF2-40B4-BE49-F238E27FC236}">
                <a16:creationId xmlns:a16="http://schemas.microsoft.com/office/drawing/2014/main" id="{AF9D5C9C-62B2-E1E1-B90F-4F75850D4736}"/>
              </a:ext>
            </a:extLst>
          </p:cNvPr>
          <p:cNvSpPr txBox="1">
            <a:spLocks noChangeArrowheads="1"/>
          </p:cNvSpPr>
          <p:nvPr/>
        </p:nvSpPr>
        <p:spPr bwMode="auto">
          <a:xfrm>
            <a:off x="10960100" y="6521450"/>
            <a:ext cx="4006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5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000">
                <a:solidFill>
                  <a:srgbClr val="03F0C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en-US" sz="800">
                <a:solidFill>
                  <a:schemeClr val="bg1"/>
                </a:solidFill>
                <a:latin typeface="Segoe UI" panose="020B0502040204020203" pitchFamily="34" charset="0"/>
              </a:rPr>
              <a:t>ES-SIT-2300023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A650DDA-E296-16FE-F221-867F02265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02" t="18416" r="51738" b="23116"/>
          <a:stretch>
            <a:fillRect/>
          </a:stretch>
        </p:blipFill>
        <p:spPr bwMode="auto">
          <a:xfrm>
            <a:off x="892175" y="1266825"/>
            <a:ext cx="104076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d7228ac6-dfb1-4c9d-85f3-740846ae28c8"/>
  <p:tag name="WASPOLLED" val="AFB665FF0856414787956CF277B6C354"/>
  <p:tag name="TPVERSION" val="8"/>
  <p:tag name="TPFULLVERSION" val="9.0.7.7"/>
  <p:tag name="PPTVERSION" val="16"/>
  <p:tag name="TPOS" val="2"/>
  <p:tag name="TPLASTSAVEVERSION" val="6.4 PC"/>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7705</Words>
  <Application>Microsoft Office PowerPoint</Application>
  <PresentationFormat>Widescreen</PresentationFormat>
  <Paragraphs>650</Paragraphs>
  <Slides>86</Slides>
  <Notes>20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86</vt:i4>
      </vt:variant>
    </vt:vector>
  </HeadingPairs>
  <TitlesOfParts>
    <vt:vector size="101" baseType="lpstr">
      <vt:lpstr>Arial</vt:lpstr>
      <vt:lpstr>Arial Black</vt:lpstr>
      <vt:lpstr>BlinkMacSystemFont</vt:lpstr>
      <vt:lpstr>Calibri</vt:lpstr>
      <vt:lpstr>Calibri Light</vt:lpstr>
      <vt:lpstr>Century Gothic</vt:lpstr>
      <vt:lpstr>Courier New</vt:lpstr>
      <vt:lpstr>DejaVuSerifCondensed</vt:lpstr>
      <vt:lpstr>NexusSansPro</vt:lpstr>
      <vt:lpstr>Open Sans</vt:lpstr>
      <vt:lpstr>Segoe UI</vt:lpstr>
      <vt:lpstr>Stark</vt:lpstr>
      <vt:lpstr>Times</vt:lpstr>
      <vt:lpstr>Wingdings</vt:lpstr>
      <vt:lpstr>Tema de Office</vt:lpstr>
      <vt:lpstr>PowerPoint Presentation</vt:lpstr>
      <vt:lpstr>¡Participa activamente en el taller!</vt:lpstr>
      <vt:lpstr>¡Participa activamente en el taller!</vt:lpstr>
      <vt:lpstr>¡Participa activamente en el taller!</vt:lpstr>
      <vt:lpstr>Manejo integral del paciente pluripatológico de edad avanzada</vt:lpstr>
      <vt:lpstr>EXONERACIÓN DE RESPONSABILIDAD Y USO DE LA PRESENTACIÓN</vt:lpstr>
      <vt:lpstr>Guión</vt:lpstr>
      <vt:lpstr>Guión</vt:lpstr>
      <vt:lpstr>PowerPoint Presentation</vt:lpstr>
      <vt:lpstr>PowerPoint Presentation</vt:lpstr>
      <vt:lpstr>PowerPoint Presentation</vt:lpstr>
      <vt:lpstr>PowerPoint Presentation</vt:lpstr>
      <vt:lpstr>PowerPoint Presentation</vt:lpstr>
      <vt:lpstr>PowerPoint Presentation</vt:lpstr>
      <vt:lpstr>Marco para avanzar en la gestión de la multimorbilidad en atención primaria</vt:lpstr>
      <vt:lpstr>Guión</vt:lpstr>
      <vt:lpstr>¿Qué se entiende por valoración integral?</vt:lpstr>
      <vt:lpstr>PowerPoint Presentation</vt:lpstr>
      <vt:lpstr>Vitale C, Jankowska E, Hill L, Piepoli M, Doehner W, Anker SD, Lainscak M, Jaarsma T, Ponikowski P, Rosano GMC, Seferovic P, Coats AJ. Heart Failure Association/European Society of Cardiology position paper on frailty in patients with heart failure. Eur J Heart Fail. 2019;21:1299–1305. </vt:lpstr>
      <vt:lpstr>Lista de comprobación simple para la evaluación de la multimorbilidad en atención primaria </vt:lpstr>
      <vt:lpstr>Lista de comprobación simple para la evaluación de la multimorbilidad en atención primaria </vt:lpstr>
      <vt:lpstr>En pacientes con fragilidad social, ¿qué se recomienda? </vt:lpstr>
      <vt:lpstr>Sunayama T, Matsue Y, Dotare T, Maeda D, Iso T, Morisawa T, Saitoh M, Yokoyama M, Jujo K, Takahashi T, Minamino T. Multidomain Frailty as a Therapeutic Target in Elderly Patients with Heart Failure. Int Heart J. 2022;63(1):1-7. doi: 10.1536/ihj.21-839. PMID: 35095060. </vt:lpstr>
      <vt:lpstr>Guión</vt:lpstr>
      <vt:lpstr>¿Qué es la polimedicación? </vt:lpstr>
      <vt:lpstr>Qué es la polimedicación? </vt:lpstr>
      <vt:lpstr>¿Cuáles de las siguientes son barreras para la deprescripción? </vt:lpstr>
      <vt:lpstr>Barreras en la deprescripción</vt:lpstr>
      <vt:lpstr>Barreras en la deprescripción</vt:lpstr>
      <vt:lpstr>PowerPoint Presentation</vt:lpstr>
      <vt:lpstr>PowerPoint Presentation</vt:lpstr>
      <vt:lpstr>PowerPoint Presentation</vt:lpstr>
      <vt:lpstr>PowerPoint Presentation</vt:lpstr>
      <vt:lpstr>La Sociedad Española de Medicina Interna recomienda:</vt:lpstr>
      <vt:lpstr>La Sociedad Española de Endocrinología y Nutrición recomienda:</vt:lpstr>
      <vt:lpstr>PowerPoint Presentation</vt:lpstr>
      <vt:lpstr>La Sociedad Española de Cardiología recomienda:</vt:lpstr>
      <vt:lpstr>PowerPoint Presentation</vt:lpstr>
      <vt:lpstr>PowerPoint Presentation</vt:lpstr>
      <vt:lpstr>PowerPoint Presentation</vt:lpstr>
      <vt:lpstr>PowerPoint Presentation</vt:lpstr>
      <vt:lpstr>Guión</vt:lpstr>
      <vt:lpstr>Euprescripción</vt:lpstr>
      <vt:lpstr>Euprescripción</vt:lpstr>
      <vt:lpstr>PowerPoint Presentation</vt:lpstr>
      <vt:lpstr>PowerPoint Presentation</vt:lpstr>
      <vt:lpstr>Euprescripción</vt:lpstr>
      <vt:lpstr>¿En qué ámbito se debe realizar la “euprescripción”?</vt:lpstr>
      <vt:lpstr>PowerPoint Presentation</vt:lpstr>
      <vt:lpstr>Euprescripción</vt:lpstr>
      <vt:lpstr>¿Quién puede “euprescribir” en DM? </vt:lpstr>
      <vt:lpstr>PowerPoint Presentation</vt:lpstr>
      <vt:lpstr>PowerPoint Presentation</vt:lpstr>
      <vt:lpstr>Euprescripción</vt:lpstr>
      <vt:lpstr>PowerPoint Presentation</vt:lpstr>
      <vt:lpstr>PowerPoint Presentation</vt:lpstr>
      <vt:lpstr>PowerPoint Presentation</vt:lpstr>
      <vt:lpstr>PowerPoint Presentation</vt:lpstr>
      <vt:lpstr>Euprescripción</vt:lpstr>
      <vt:lpstr>PowerPoint Presentation</vt:lpstr>
      <vt:lpstr>PowerPoint Presentation</vt:lpstr>
      <vt:lpstr>PowerPoint Presentation</vt:lpstr>
      <vt:lpstr>Guión</vt:lpstr>
      <vt:lpstr>PowerPoint Presentation</vt:lpstr>
      <vt:lpstr>Motivo de consulta</vt:lpstr>
      <vt:lpstr>Antecedentes personales</vt:lpstr>
      <vt:lpstr>Tratamiento</vt:lpstr>
      <vt:lpstr>Preguntas</vt:lpstr>
      <vt:lpstr>Preguntas</vt:lpstr>
      <vt:lpstr>¿Es Pencho un paciente frágil? ¿Se le ha de hacer cribaje? ¿Por qué?</vt:lpstr>
      <vt:lpstr>Criterios de fragilidad de Fried</vt:lpstr>
      <vt:lpstr>Preguntas</vt:lpstr>
      <vt:lpstr>PowerPoint Presentation</vt:lpstr>
      <vt:lpstr>Preguntas</vt:lpstr>
      <vt:lpstr>Objetivos de control glucémico en el paciente mayor1 </vt:lpstr>
      <vt:lpstr>PowerPoint Presentation</vt:lpstr>
      <vt:lpstr>PowerPoint Presentation</vt:lpstr>
      <vt:lpstr>Preguntas</vt:lpstr>
      <vt:lpstr>PowerPoint Presentation</vt:lpstr>
      <vt:lpstr>Preguntas</vt:lpstr>
      <vt:lpstr>PowerPoint Presentation</vt:lpstr>
      <vt:lpstr>PowerPoint Presentation</vt:lpstr>
      <vt:lpstr>PowerPoint Presentation</vt:lpstr>
      <vt:lpstr>PowerPoint Presentation</vt:lpstr>
      <vt:lpstr>Conclusiones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Marta Clariana Colet</cp:lastModifiedBy>
  <cp:revision>45</cp:revision>
  <dcterms:created xsi:type="dcterms:W3CDTF">2020-01-08T08:56:59Z</dcterms:created>
  <dcterms:modified xsi:type="dcterms:W3CDTF">2023-06-14T18:29:04Z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2023-01-27T17:40:40Z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77478d57-3647-43f0-b108-7f440d60a321</vt:lpwstr>
  </property>
  <property fmtid="{D5CDD505-2E9C-101B-9397-08002B2CF9AE}" pid="8" name="MSIP_Label_533616b6-00a5-4cd1-b577-93208fa93eb1_ContentBits">
    <vt:lpwstr>1</vt:lpwstr>
  </property>
  <property fmtid="{D5CDD505-2E9C-101B-9397-08002B2CF9AE}" pid="9" name="ClassificationContentMarkingHeaderLocations">
    <vt:lpwstr>Tema de Office:5</vt:lpwstr>
  </property>
  <property fmtid="{D5CDD505-2E9C-101B-9397-08002B2CF9AE}" pid="10" name="ClassificationContentMarkingHeaderText">
    <vt:lpwstr>INTERNAL USE</vt:lpwstr>
  </property>
</Properties>
</file>