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3" r:id="rId2"/>
    <p:sldId id="267" r:id="rId3"/>
    <p:sldId id="2146848086" r:id="rId4"/>
    <p:sldId id="2146848087" r:id="rId5"/>
    <p:sldId id="1440" r:id="rId6"/>
    <p:sldId id="1491" r:id="rId7"/>
    <p:sldId id="1498" r:id="rId8"/>
    <p:sldId id="404" r:id="rId9"/>
    <p:sldId id="421" r:id="rId10"/>
    <p:sldId id="408" r:id="rId11"/>
    <p:sldId id="1487" r:id="rId12"/>
    <p:sldId id="409" r:id="rId13"/>
    <p:sldId id="442" r:id="rId14"/>
    <p:sldId id="1453" r:id="rId15"/>
    <p:sldId id="258" r:id="rId16"/>
    <p:sldId id="2146848091" r:id="rId17"/>
    <p:sldId id="2146848089" r:id="rId18"/>
    <p:sldId id="440" r:id="rId19"/>
    <p:sldId id="2146848081" r:id="rId20"/>
    <p:sldId id="2146848090" r:id="rId21"/>
    <p:sldId id="486" r:id="rId22"/>
    <p:sldId id="259" r:id="rId23"/>
    <p:sldId id="2146848085" r:id="rId24"/>
    <p:sldId id="261" r:id="rId25"/>
    <p:sldId id="316" r:id="rId26"/>
    <p:sldId id="446" r:id="rId27"/>
    <p:sldId id="2146848083" r:id="rId28"/>
    <p:sldId id="266" r:id="rId29"/>
  </p:sldIdLst>
  <p:sldSz cx="12192000" cy="6858000"/>
  <p:notesSz cx="6858000" cy="9144000"/>
  <p:custDataLst>
    <p:tags r:id="rId32"/>
  </p:custDataLst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4"/>
    <a:srgbClr val="03F0C2"/>
    <a:srgbClr val="006AEA"/>
    <a:srgbClr val="429EA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0"/>
    <p:restoredTop sz="94740"/>
  </p:normalViewPr>
  <p:slideViewPr>
    <p:cSldViewPr snapToGrid="0" snapToObjects="1">
      <p:cViewPr varScale="1">
        <p:scale>
          <a:sx n="59" d="100"/>
          <a:sy n="59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6" d="100"/>
          <a:sy n="106" d="100"/>
        </p:scale>
        <p:origin x="51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Clariana Colet" userId="6c19f009-d79f-4509-98f9-5b5d8beb2e1a" providerId="ADAL" clId="{248BDDF8-2128-49AF-9D62-6FEE68836677}"/>
    <pc:docChg chg="custSel modSld">
      <pc:chgData name="Marta Clariana Colet" userId="6c19f009-d79f-4509-98f9-5b5d8beb2e1a" providerId="ADAL" clId="{248BDDF8-2128-49AF-9D62-6FEE68836677}" dt="2023-06-08T19:24:16.364" v="1" actId="113"/>
      <pc:docMkLst>
        <pc:docMk/>
      </pc:docMkLst>
      <pc:sldChg chg="modSp mod">
        <pc:chgData name="Marta Clariana Colet" userId="6c19f009-d79f-4509-98f9-5b5d8beb2e1a" providerId="ADAL" clId="{248BDDF8-2128-49AF-9D62-6FEE68836677}" dt="2023-06-08T19:24:16.364" v="1" actId="113"/>
        <pc:sldMkLst>
          <pc:docMk/>
          <pc:sldMk cId="1026612898" sldId="2146848083"/>
        </pc:sldMkLst>
        <pc:graphicFrameChg chg="modGraphic">
          <ac:chgData name="Marta Clariana Colet" userId="6c19f009-d79f-4509-98f9-5b5d8beb2e1a" providerId="ADAL" clId="{248BDDF8-2128-49AF-9D62-6FEE68836677}" dt="2023-06-08T19:24:16.364" v="1" actId="113"/>
          <ac:graphicFrameMkLst>
            <pc:docMk/>
            <pc:sldMk cId="1026612898" sldId="2146848083"/>
            <ac:graphicFrameMk id="5" creationId="{6C01CEDA-C899-6C03-079A-14C31FE3FF9B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1B1995A-A9CC-B74B-A291-C151C0EBF7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5E56AE-739B-2449-8DCF-48295C9209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CF30B-E776-3943-8618-A2E8577E1FE3}" type="datetimeFigureOut">
              <a:rPr lang="es-ES" smtClean="0"/>
              <a:t>08/06/2023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F509A3-DEA5-854B-B255-2E996567B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5D4984-32B9-3645-9BF6-3114640ADF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29097-0FC5-C544-9EE4-DBE717EA4B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566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415DB-9866-45C2-A810-3DE90B91D90E}" type="datetimeFigureOut">
              <a:rPr lang="es-ES" smtClean="0"/>
              <a:t>08/06/2023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0A094-A59F-4AD1-A627-B45B4457F7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10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E52FB-AB57-49A9-9D01-9ED0272CDE43}" type="slidenum">
              <a:rPr lang="en-US" altLang="es-ES"/>
              <a:pPr/>
              <a:t>5</a:t>
            </a:fld>
            <a:endParaRPr lang="en-US" altLang="es-E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79004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9B873-5487-4A5A-8FF3-D26FD5CEDC64}" type="slidenum">
              <a:rPr lang="es-ES"/>
              <a:pPr/>
              <a:t>8</a:t>
            </a:fld>
            <a:endParaRPr lang="es-E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678613" cy="375602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50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48566-89C0-45DE-A7FE-D032DFE2B9DE}" type="slidenum">
              <a:rPr lang="es-ES"/>
              <a:pPr/>
              <a:t>10</a:t>
            </a:fld>
            <a:endParaRPr lang="es-E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678613" cy="375602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318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4338A-D139-4509-A5EF-0BA949C5BED6}" type="slidenum">
              <a:rPr lang="es-ES"/>
              <a:pPr/>
              <a:t>13</a:t>
            </a:fld>
            <a:endParaRPr lang="es-E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288" y="4382298"/>
            <a:ext cx="5554308" cy="4151651"/>
          </a:xfrm>
        </p:spPr>
        <p:txBody>
          <a:bodyPr/>
          <a:lstStyle/>
          <a:p>
            <a:endParaRPr 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63613" y="309563"/>
            <a:ext cx="8677276" cy="4881562"/>
          </a:xfrm>
          <a:solidFill>
            <a:srgbClr val="FFFFFF"/>
          </a:solidFill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73" y="5365753"/>
            <a:ext cx="6066989" cy="3988276"/>
          </a:xfrm>
          <a:ln/>
        </p:spPr>
        <p:txBody>
          <a:bodyPr/>
          <a:lstStyle/>
          <a:p>
            <a:pPr defTabSz="923818">
              <a:defRPr/>
            </a:pPr>
            <a:endParaRPr lang="en-GB" altLang="en-US"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06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6875" y="692150"/>
            <a:ext cx="6149975" cy="3459163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94288" y="4382298"/>
            <a:ext cx="5554308" cy="41516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382" tIns="46191" rIns="92382" bIns="46191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endParaRPr lang="en-US" altLang="en-US" dirty="0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932694" y="8762994"/>
            <a:ext cx="3008583" cy="4612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2381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61909" indent="0" algn="l" defTabSz="92381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23818" indent="0" algn="l" defTabSz="92381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85727" indent="0" algn="l" defTabSz="92381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47637" indent="0" algn="l" defTabSz="92381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algn="r" eaLnBrk="1" hangingPunct="1"/>
            <a:fld id="{9F6E3268-5CB1-47F1-80B5-65A7A936212C}" type="slidenum">
              <a:rPr lang="en-US" altLang="en-US" sz="1200"/>
              <a:pPr algn="r"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A8EE7D2-8E55-4C21-8F7D-50FD0DF887E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7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399903" y="2257077"/>
            <a:ext cx="6079525" cy="1305878"/>
          </a:xfrm>
        </p:spPr>
        <p:txBody>
          <a:bodyPr anchor="b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Título de la</a:t>
            </a:r>
            <a:br>
              <a:rPr lang="es-ES_tradnl" dirty="0"/>
            </a:br>
            <a:r>
              <a:rPr lang="es-ES_tradnl" dirty="0"/>
              <a:t>ponencia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399901" y="3762679"/>
            <a:ext cx="6079525" cy="77002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3F0C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Ponente</a:t>
            </a:r>
          </a:p>
        </p:txBody>
      </p:sp>
    </p:spTree>
    <p:extLst>
      <p:ext uri="{BB962C8B-B14F-4D97-AF65-F5344CB8AC3E}">
        <p14:creationId xmlns:p14="http://schemas.microsoft.com/office/powerpoint/2010/main" val="407284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s-ES_tradnl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/>
              <a:t>Haga clic para modificar los estilos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E82E0-CDB5-2342-A1B7-0F014B23DBE7}" type="datetimeFigureOut">
              <a:rPr lang="es-ES_tradnl" smtClean="0"/>
              <a:t>08/06/2023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C36C0-AB6E-0842-BEBA-44867BDAA4F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E82E0-CDB5-2342-A1B7-0F014B23DBE7}" type="datetimeFigureOut">
              <a:rPr lang="es-ES_tradnl" smtClean="0"/>
              <a:t>08/06/2023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C36C0-AB6E-0842-BEBA-44867BDAA4F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dirty="0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FFD9-514F-7AE9-B734-538436FF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A47918-B5D8-8564-F7EA-C01097C39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4301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22032" y="365125"/>
            <a:ext cx="92645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22031" y="1825625"/>
            <a:ext cx="113747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los estilos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002754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50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3F0C2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83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914" y="467961"/>
            <a:ext cx="8850086" cy="1143000"/>
          </a:xfrm>
        </p:spPr>
        <p:txBody>
          <a:bodyPr>
            <a:normAutofit/>
          </a:bodyPr>
          <a:lstStyle/>
          <a:p>
            <a:r>
              <a:rPr lang="es-ES" sz="3200" dirty="0"/>
              <a:t>Variables clínicas asociadas con la HTA de bata blanca</a:t>
            </a:r>
          </a:p>
        </p:txBody>
      </p:sp>
      <p:graphicFrame>
        <p:nvGraphicFramePr>
          <p:cNvPr id="22577" name="Group 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26317269"/>
              </p:ext>
            </p:extLst>
          </p:nvPr>
        </p:nvGraphicFramePr>
        <p:xfrm>
          <a:off x="914400" y="2155372"/>
          <a:ext cx="10363200" cy="32657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6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754"/>
                          </a:solidFill>
                          <a:effectLst/>
                        </a:rPr>
                        <a:t>Edad </a:t>
                      </a:r>
                      <a:r>
                        <a:rPr kumimoji="0" lang="es-E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754"/>
                          </a:solidFill>
                          <a:effectLst/>
                          <a:sym typeface="Symbol" pitchFamily="18" charset="2"/>
                        </a:rPr>
                        <a:t> 60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754"/>
                        </a:solidFill>
                        <a:effectLst/>
                        <a:latin typeface="+mj-lt"/>
                        <a:sym typeface="Symbol" pitchFamily="18" charset="2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754"/>
                          </a:solidFill>
                          <a:effectLst/>
                        </a:rPr>
                        <a:t>1.33 (1.23-1.45)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754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754"/>
                          </a:solidFill>
                          <a:effectLst/>
                        </a:rPr>
                        <a:t>Sexo femenino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754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754"/>
                          </a:solidFill>
                          <a:effectLst/>
                        </a:rPr>
                        <a:t>1.37 (1.27-1.47)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754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754"/>
                          </a:solidFill>
                          <a:effectLst/>
                          <a:sym typeface="Symbol" pitchFamily="18" charset="2"/>
                        </a:rPr>
                        <a:t>Obesidad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754"/>
                        </a:solidFill>
                        <a:effectLst/>
                        <a:latin typeface="+mj-lt"/>
                        <a:sym typeface="Symbol" pitchFamily="18" charset="2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754"/>
                          </a:solidFill>
                          <a:effectLst/>
                        </a:rPr>
                        <a:t>1.25 (1.16-1.35)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754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754"/>
                          </a:solidFill>
                          <a:effectLst/>
                        </a:rPr>
                        <a:t>Tabaquismo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754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754"/>
                          </a:solidFill>
                          <a:effectLst/>
                        </a:rPr>
                        <a:t>0.78 (0.70-0.87)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754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754"/>
                          </a:solidFill>
                          <a:effectLst/>
                        </a:rPr>
                        <a:t>Diabetes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754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754"/>
                          </a:solidFill>
                          <a:effectLst/>
                        </a:rPr>
                        <a:t>0.85 (0.78-0.93)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754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754"/>
                          </a:solidFill>
                          <a:effectLst/>
                        </a:rPr>
                        <a:t>LOD (HVI o MAU)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754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754"/>
                          </a:solidFill>
                          <a:effectLst/>
                        </a:rPr>
                        <a:t>0.90 (0.83-0.98)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754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207640" y="6220762"/>
            <a:ext cx="475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Banegas</a:t>
            </a:r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JR, et al. Hypertension 2007; 49: 62-68</a:t>
            </a:r>
          </a:p>
          <a:p>
            <a:r>
              <a:rPr lang="es-E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Vinyoles</a:t>
            </a:r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E, et al. J </a:t>
            </a:r>
            <a:r>
              <a:rPr lang="es-E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Hypertens</a:t>
            </a:r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2008; 26: 438-445</a:t>
            </a:r>
          </a:p>
        </p:txBody>
      </p:sp>
    </p:spTree>
    <p:extLst>
      <p:ext uri="{BB962C8B-B14F-4D97-AF65-F5344CB8AC3E}">
        <p14:creationId xmlns:p14="http://schemas.microsoft.com/office/powerpoint/2010/main" val="387870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2A8850C-D75C-4AFE-BB9E-D03C32ED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76672"/>
            <a:ext cx="10801200" cy="1143000"/>
          </a:xfrm>
        </p:spPr>
        <p:txBody>
          <a:bodyPr>
            <a:normAutofit fontScale="90000"/>
          </a:bodyPr>
          <a:lstStyle/>
          <a:p>
            <a:r>
              <a:rPr lang="ca-ES" sz="4000" dirty="0" err="1"/>
              <a:t>Riesgo</a:t>
            </a:r>
            <a:r>
              <a:rPr lang="ca-ES" sz="4000" dirty="0"/>
              <a:t> de </a:t>
            </a:r>
            <a:r>
              <a:rPr lang="ca-ES" sz="4000" dirty="0" err="1"/>
              <a:t>mortalidad</a:t>
            </a:r>
            <a:r>
              <a:rPr lang="ca-ES" sz="4000" dirty="0"/>
              <a:t> de la HTA </a:t>
            </a:r>
            <a:r>
              <a:rPr lang="ca-ES" sz="4000" dirty="0" err="1"/>
              <a:t>enmascarada</a:t>
            </a:r>
            <a:endParaRPr lang="ca-ES" sz="40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0F2802C-923D-4EBB-A4BD-3974CC6F87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32583"/>
              </p:ext>
            </p:extLst>
          </p:nvPr>
        </p:nvGraphicFramePr>
        <p:xfrm>
          <a:off x="914400" y="1981199"/>
          <a:ext cx="10363200" cy="312420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6422339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63126064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74659863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242201408"/>
                    </a:ext>
                  </a:extLst>
                </a:gridCol>
              </a:tblGrid>
              <a:tr h="838480">
                <a:tc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Todos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No tratados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Tratados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86196"/>
                  </a:ext>
                </a:extLst>
              </a:tr>
              <a:tr h="83848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</a:rPr>
                        <a:t>Mortalidad 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1.24 (1.12-1.37)</a:t>
                      </a:r>
                      <a:endParaRPr lang="ca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1.14 (0.93-1.39)</a:t>
                      </a:r>
                      <a:endParaRPr lang="ca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1.28 (1.14-1.44)</a:t>
                      </a:r>
                      <a:endParaRPr lang="ca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228952"/>
                  </a:ext>
                </a:extLst>
              </a:tr>
              <a:tr h="14472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</a:rPr>
                        <a:t>M. Cardiovascular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1.37 (1.15-1.63)</a:t>
                      </a:r>
                      <a:endParaRPr lang="ca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1.14 (0.75-1.74)</a:t>
                      </a:r>
                      <a:endParaRPr lang="ca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</a:rPr>
                        <a:t>1.43 (1.18-1.74)</a:t>
                      </a:r>
                      <a:endParaRPr lang="ca-E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60966"/>
                  </a:ext>
                </a:extLst>
              </a:tr>
            </a:tbl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F2764147-DBFE-4B03-BC3D-E8106B4842EC}"/>
              </a:ext>
            </a:extLst>
          </p:cNvPr>
          <p:cNvSpPr txBox="1"/>
          <p:nvPr/>
        </p:nvSpPr>
        <p:spPr>
          <a:xfrm>
            <a:off x="565989" y="6346607"/>
            <a:ext cx="19656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Staplin, De la Sierra, et al. Lancet 2023</a:t>
            </a:r>
          </a:p>
        </p:txBody>
      </p:sp>
    </p:spTree>
    <p:extLst>
      <p:ext uri="{BB962C8B-B14F-4D97-AF65-F5344CB8AC3E}">
        <p14:creationId xmlns:p14="http://schemas.microsoft.com/office/powerpoint/2010/main" val="331778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419" y="401790"/>
            <a:ext cx="11343391" cy="1130300"/>
          </a:xfrm>
        </p:spPr>
        <p:txBody>
          <a:bodyPr/>
          <a:lstStyle/>
          <a:p>
            <a:r>
              <a:rPr lang="en-US" sz="3600" cap="none" dirty="0"/>
              <a:t>Variables </a:t>
            </a:r>
            <a:r>
              <a:rPr lang="en-US" sz="3600" cap="none" dirty="0" err="1"/>
              <a:t>clínicas</a:t>
            </a:r>
            <a:r>
              <a:rPr lang="en-US" sz="3600" cap="none" dirty="0"/>
              <a:t> </a:t>
            </a:r>
            <a:r>
              <a:rPr lang="en-US" sz="3600" cap="none" dirty="0" err="1"/>
              <a:t>asociadas</a:t>
            </a:r>
            <a:r>
              <a:rPr lang="en-US" sz="3600" cap="none" dirty="0"/>
              <a:t> con la HTA </a:t>
            </a:r>
            <a:r>
              <a:rPr lang="en-US" sz="3600" cap="none" dirty="0" err="1"/>
              <a:t>enmascarada</a:t>
            </a:r>
            <a:endParaRPr lang="en-US" sz="3600" cap="none" dirty="0"/>
          </a:p>
        </p:txBody>
      </p:sp>
      <p:sp>
        <p:nvSpPr>
          <p:cNvPr id="5" name="4 CuadroTexto"/>
          <p:cNvSpPr txBox="1"/>
          <p:nvPr/>
        </p:nvSpPr>
        <p:spPr>
          <a:xfrm>
            <a:off x="360037" y="6164970"/>
            <a:ext cx="22509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Banegas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Heart J 2014; 35: 3304-12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F4FE1-CDEE-41A2-9642-D898CAE31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543" y="2329544"/>
            <a:ext cx="8294914" cy="3248000"/>
          </a:xfrm>
        </p:spPr>
        <p:txBody>
          <a:bodyPr/>
          <a:lstStyle/>
          <a:p>
            <a:r>
              <a:rPr lang="ca-ES" dirty="0" err="1"/>
              <a:t>Sujetos</a:t>
            </a:r>
            <a:r>
              <a:rPr lang="ca-ES" dirty="0"/>
              <a:t> </a:t>
            </a:r>
            <a:r>
              <a:rPr lang="ca-ES" dirty="0" err="1"/>
              <a:t>más</a:t>
            </a:r>
            <a:r>
              <a:rPr lang="ca-ES" dirty="0"/>
              <a:t> </a:t>
            </a:r>
            <a:r>
              <a:rPr lang="ca-ES" dirty="0" err="1"/>
              <a:t>jóvenes</a:t>
            </a:r>
            <a:endParaRPr lang="ca-ES" dirty="0"/>
          </a:p>
          <a:p>
            <a:r>
              <a:rPr lang="ca-ES" dirty="0" err="1"/>
              <a:t>Varones</a:t>
            </a:r>
            <a:endParaRPr lang="ca-ES" dirty="0"/>
          </a:p>
          <a:p>
            <a:r>
              <a:rPr lang="ca-ES" dirty="0"/>
              <a:t>Fumadores</a:t>
            </a:r>
          </a:p>
          <a:p>
            <a:r>
              <a:rPr lang="ca-ES" dirty="0"/>
              <a:t>HVI or </a:t>
            </a:r>
            <a:r>
              <a:rPr lang="ca-ES" dirty="0" err="1"/>
              <a:t>microalbuminuria</a:t>
            </a:r>
            <a:endParaRPr lang="ca-ES" dirty="0"/>
          </a:p>
          <a:p>
            <a:r>
              <a:rPr lang="ca-ES" dirty="0"/>
              <a:t>ECV o ERC </a:t>
            </a:r>
            <a:r>
              <a:rPr lang="ca-ES" dirty="0" err="1"/>
              <a:t>previa</a:t>
            </a:r>
            <a:endParaRPr lang="ca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F8916-D2F7-45A5-B0F0-7F59C7DF488C}"/>
              </a:ext>
            </a:extLst>
          </p:cNvPr>
          <p:cNvSpPr txBox="1"/>
          <p:nvPr/>
        </p:nvSpPr>
        <p:spPr>
          <a:xfrm>
            <a:off x="335362" y="6426299"/>
            <a:ext cx="23984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Sierra et al. </a:t>
            </a:r>
            <a:r>
              <a:rPr lang="ca-E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Circulation</a:t>
            </a:r>
            <a:r>
              <a:rPr lang="ca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2018; 137: 2651-3 </a:t>
            </a:r>
          </a:p>
        </p:txBody>
      </p:sp>
    </p:spTree>
    <p:extLst>
      <p:ext uri="{BB962C8B-B14F-4D97-AF65-F5344CB8AC3E}">
        <p14:creationId xmlns:p14="http://schemas.microsoft.com/office/powerpoint/2010/main" val="416844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4727576" y="1941514"/>
            <a:ext cx="5256213" cy="3532187"/>
          </a:xfrm>
          <a:prstGeom prst="rect">
            <a:avLst/>
          </a:prstGeom>
          <a:solidFill>
            <a:srgbClr val="DDDDDD"/>
          </a:solidFill>
          <a:ln w="11176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5167794" y="5719763"/>
            <a:ext cx="884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68375"/>
            <a:r>
              <a:rPr lang="es-ES_tradnl" sz="1700" dirty="0">
                <a:latin typeface="Arial" charset="0"/>
              </a:rPr>
              <a:t> Dormido</a:t>
            </a:r>
          </a:p>
          <a:p>
            <a:pPr algn="ctr" defTabSz="968375"/>
            <a:r>
              <a:rPr lang="es-ES_tradnl" sz="1700" b="1" dirty="0">
                <a:latin typeface="Arial" charset="0"/>
              </a:rPr>
              <a:t>Noche</a:t>
            </a:r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 flipV="1">
            <a:off x="3157538" y="5618164"/>
            <a:ext cx="6826250" cy="317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3719514" y="5719763"/>
            <a:ext cx="1152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68375"/>
            <a:r>
              <a:rPr lang="es-ES_tradnl" sz="1700" dirty="0">
                <a:latin typeface="Arial" charset="0"/>
              </a:rPr>
              <a:t> Activo</a:t>
            </a:r>
          </a:p>
          <a:p>
            <a:pPr algn="ctr" defTabSz="968375"/>
            <a:r>
              <a:rPr lang="es-ES_tradnl" sz="1700" b="1" dirty="0">
                <a:latin typeface="Arial" charset="0"/>
              </a:rPr>
              <a:t>Día</a:t>
            </a: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5094058" y="4191128"/>
            <a:ext cx="9890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762" tIns="48381" rIns="96762" bIns="48381"/>
          <a:lstStyle/>
          <a:p>
            <a:pPr algn="ctr" defTabSz="968375"/>
            <a:r>
              <a:rPr lang="es-ES_tradnl" sz="1400" b="1" dirty="0" err="1">
                <a:solidFill>
                  <a:srgbClr val="FF7C80"/>
                </a:solidFill>
                <a:latin typeface="Arial" charset="0"/>
              </a:rPr>
              <a:t>Dipper</a:t>
            </a:r>
            <a:endParaRPr lang="es-ES_tradnl" sz="1400" b="1" dirty="0">
              <a:solidFill>
                <a:srgbClr val="FF7C80"/>
              </a:solidFill>
              <a:latin typeface="Arial" charset="0"/>
            </a:endParaRPr>
          </a:p>
        </p:txBody>
      </p:sp>
      <p:sp>
        <p:nvSpPr>
          <p:cNvPr id="137224" name="Freeform 8"/>
          <p:cNvSpPr>
            <a:spLocks/>
          </p:cNvSpPr>
          <p:nvPr/>
        </p:nvSpPr>
        <p:spPr bwMode="auto">
          <a:xfrm>
            <a:off x="3359151" y="3313114"/>
            <a:ext cx="3097213" cy="936625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227" y="45"/>
              </a:cxn>
              <a:cxn ang="0">
                <a:pos x="318" y="45"/>
              </a:cxn>
              <a:cxn ang="0">
                <a:pos x="590" y="0"/>
              </a:cxn>
              <a:cxn ang="0">
                <a:pos x="726" y="45"/>
              </a:cxn>
              <a:cxn ang="0">
                <a:pos x="953" y="45"/>
              </a:cxn>
              <a:cxn ang="0">
                <a:pos x="1180" y="0"/>
              </a:cxn>
              <a:cxn ang="0">
                <a:pos x="1452" y="45"/>
              </a:cxn>
              <a:cxn ang="0">
                <a:pos x="1633" y="0"/>
              </a:cxn>
              <a:cxn ang="0">
                <a:pos x="1860" y="45"/>
              </a:cxn>
              <a:cxn ang="0">
                <a:pos x="1996" y="136"/>
              </a:cxn>
              <a:cxn ang="0">
                <a:pos x="2132" y="227"/>
              </a:cxn>
              <a:cxn ang="0">
                <a:pos x="2268" y="363"/>
              </a:cxn>
              <a:cxn ang="0">
                <a:pos x="2450" y="453"/>
              </a:cxn>
              <a:cxn ang="0">
                <a:pos x="2677" y="544"/>
              </a:cxn>
              <a:cxn ang="0">
                <a:pos x="2949" y="590"/>
              </a:cxn>
              <a:cxn ang="0">
                <a:pos x="3176" y="544"/>
              </a:cxn>
              <a:cxn ang="0">
                <a:pos x="3357" y="499"/>
              </a:cxn>
              <a:cxn ang="0">
                <a:pos x="3538" y="408"/>
              </a:cxn>
              <a:cxn ang="0">
                <a:pos x="3720" y="363"/>
              </a:cxn>
              <a:cxn ang="0">
                <a:pos x="3856" y="272"/>
              </a:cxn>
              <a:cxn ang="0">
                <a:pos x="3947" y="227"/>
              </a:cxn>
              <a:cxn ang="0">
                <a:pos x="4037" y="136"/>
              </a:cxn>
              <a:cxn ang="0">
                <a:pos x="4128" y="45"/>
              </a:cxn>
            </a:cxnLst>
            <a:rect l="0" t="0" r="r" b="b"/>
            <a:pathLst>
              <a:path w="4128" h="590">
                <a:moveTo>
                  <a:pt x="0" y="136"/>
                </a:moveTo>
                <a:cubicBezTo>
                  <a:pt x="87" y="98"/>
                  <a:pt x="174" y="60"/>
                  <a:pt x="227" y="45"/>
                </a:cubicBezTo>
                <a:cubicBezTo>
                  <a:pt x="280" y="30"/>
                  <a:pt x="258" y="52"/>
                  <a:pt x="318" y="45"/>
                </a:cubicBezTo>
                <a:cubicBezTo>
                  <a:pt x="378" y="38"/>
                  <a:pt x="522" y="0"/>
                  <a:pt x="590" y="0"/>
                </a:cubicBezTo>
                <a:cubicBezTo>
                  <a:pt x="658" y="0"/>
                  <a:pt x="666" y="38"/>
                  <a:pt x="726" y="45"/>
                </a:cubicBezTo>
                <a:cubicBezTo>
                  <a:pt x="786" y="52"/>
                  <a:pt x="877" y="52"/>
                  <a:pt x="953" y="45"/>
                </a:cubicBezTo>
                <a:cubicBezTo>
                  <a:pt x="1029" y="38"/>
                  <a:pt x="1097" y="0"/>
                  <a:pt x="1180" y="0"/>
                </a:cubicBezTo>
                <a:cubicBezTo>
                  <a:pt x="1263" y="0"/>
                  <a:pt x="1377" y="45"/>
                  <a:pt x="1452" y="45"/>
                </a:cubicBezTo>
                <a:cubicBezTo>
                  <a:pt x="1527" y="45"/>
                  <a:pt x="1565" y="0"/>
                  <a:pt x="1633" y="0"/>
                </a:cubicBezTo>
                <a:cubicBezTo>
                  <a:pt x="1701" y="0"/>
                  <a:pt x="1800" y="22"/>
                  <a:pt x="1860" y="45"/>
                </a:cubicBezTo>
                <a:cubicBezTo>
                  <a:pt x="1920" y="68"/>
                  <a:pt x="1951" y="106"/>
                  <a:pt x="1996" y="136"/>
                </a:cubicBezTo>
                <a:cubicBezTo>
                  <a:pt x="2041" y="166"/>
                  <a:pt x="2087" y="189"/>
                  <a:pt x="2132" y="227"/>
                </a:cubicBezTo>
                <a:cubicBezTo>
                  <a:pt x="2177" y="265"/>
                  <a:pt x="2215" y="325"/>
                  <a:pt x="2268" y="363"/>
                </a:cubicBezTo>
                <a:cubicBezTo>
                  <a:pt x="2321" y="401"/>
                  <a:pt x="2382" y="423"/>
                  <a:pt x="2450" y="453"/>
                </a:cubicBezTo>
                <a:cubicBezTo>
                  <a:pt x="2518" y="483"/>
                  <a:pt x="2594" y="521"/>
                  <a:pt x="2677" y="544"/>
                </a:cubicBezTo>
                <a:cubicBezTo>
                  <a:pt x="2760" y="567"/>
                  <a:pt x="2866" y="590"/>
                  <a:pt x="2949" y="590"/>
                </a:cubicBezTo>
                <a:cubicBezTo>
                  <a:pt x="3032" y="590"/>
                  <a:pt x="3108" y="559"/>
                  <a:pt x="3176" y="544"/>
                </a:cubicBezTo>
                <a:cubicBezTo>
                  <a:pt x="3244" y="529"/>
                  <a:pt x="3297" y="522"/>
                  <a:pt x="3357" y="499"/>
                </a:cubicBezTo>
                <a:cubicBezTo>
                  <a:pt x="3417" y="476"/>
                  <a:pt x="3478" y="431"/>
                  <a:pt x="3538" y="408"/>
                </a:cubicBezTo>
                <a:cubicBezTo>
                  <a:pt x="3598" y="385"/>
                  <a:pt x="3667" y="386"/>
                  <a:pt x="3720" y="363"/>
                </a:cubicBezTo>
                <a:cubicBezTo>
                  <a:pt x="3773" y="340"/>
                  <a:pt x="3818" y="295"/>
                  <a:pt x="3856" y="272"/>
                </a:cubicBezTo>
                <a:cubicBezTo>
                  <a:pt x="3894" y="249"/>
                  <a:pt x="3917" y="250"/>
                  <a:pt x="3947" y="227"/>
                </a:cubicBezTo>
                <a:cubicBezTo>
                  <a:pt x="3977" y="204"/>
                  <a:pt x="4007" y="166"/>
                  <a:pt x="4037" y="136"/>
                </a:cubicBezTo>
                <a:cubicBezTo>
                  <a:pt x="4067" y="106"/>
                  <a:pt x="4113" y="60"/>
                  <a:pt x="4128" y="45"/>
                </a:cubicBezTo>
              </a:path>
            </a:pathLst>
          </a:custGeom>
          <a:noFill/>
          <a:ln w="1016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25" name="Freeform 9"/>
          <p:cNvSpPr>
            <a:spLocks/>
          </p:cNvSpPr>
          <p:nvPr/>
        </p:nvSpPr>
        <p:spPr bwMode="auto">
          <a:xfrm>
            <a:off x="3359151" y="3314700"/>
            <a:ext cx="3097213" cy="287338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227" y="45"/>
              </a:cxn>
              <a:cxn ang="0">
                <a:pos x="318" y="45"/>
              </a:cxn>
              <a:cxn ang="0">
                <a:pos x="590" y="0"/>
              </a:cxn>
              <a:cxn ang="0">
                <a:pos x="726" y="45"/>
              </a:cxn>
              <a:cxn ang="0">
                <a:pos x="953" y="45"/>
              </a:cxn>
              <a:cxn ang="0">
                <a:pos x="1180" y="0"/>
              </a:cxn>
              <a:cxn ang="0">
                <a:pos x="1452" y="45"/>
              </a:cxn>
              <a:cxn ang="0">
                <a:pos x="1633" y="0"/>
              </a:cxn>
              <a:cxn ang="0">
                <a:pos x="1860" y="45"/>
              </a:cxn>
              <a:cxn ang="0">
                <a:pos x="1996" y="136"/>
              </a:cxn>
              <a:cxn ang="0">
                <a:pos x="2132" y="227"/>
              </a:cxn>
              <a:cxn ang="0">
                <a:pos x="2268" y="363"/>
              </a:cxn>
              <a:cxn ang="0">
                <a:pos x="2450" y="453"/>
              </a:cxn>
              <a:cxn ang="0">
                <a:pos x="2677" y="544"/>
              </a:cxn>
              <a:cxn ang="0">
                <a:pos x="2949" y="590"/>
              </a:cxn>
              <a:cxn ang="0">
                <a:pos x="3176" y="544"/>
              </a:cxn>
              <a:cxn ang="0">
                <a:pos x="3357" y="499"/>
              </a:cxn>
              <a:cxn ang="0">
                <a:pos x="3538" y="408"/>
              </a:cxn>
              <a:cxn ang="0">
                <a:pos x="3720" y="363"/>
              </a:cxn>
              <a:cxn ang="0">
                <a:pos x="3856" y="272"/>
              </a:cxn>
              <a:cxn ang="0">
                <a:pos x="3947" y="227"/>
              </a:cxn>
              <a:cxn ang="0">
                <a:pos x="4037" y="136"/>
              </a:cxn>
              <a:cxn ang="0">
                <a:pos x="4128" y="45"/>
              </a:cxn>
            </a:cxnLst>
            <a:rect l="0" t="0" r="r" b="b"/>
            <a:pathLst>
              <a:path w="4128" h="590">
                <a:moveTo>
                  <a:pt x="0" y="136"/>
                </a:moveTo>
                <a:cubicBezTo>
                  <a:pt x="87" y="98"/>
                  <a:pt x="174" y="60"/>
                  <a:pt x="227" y="45"/>
                </a:cubicBezTo>
                <a:cubicBezTo>
                  <a:pt x="280" y="30"/>
                  <a:pt x="258" y="52"/>
                  <a:pt x="318" y="45"/>
                </a:cubicBezTo>
                <a:cubicBezTo>
                  <a:pt x="378" y="38"/>
                  <a:pt x="522" y="0"/>
                  <a:pt x="590" y="0"/>
                </a:cubicBezTo>
                <a:cubicBezTo>
                  <a:pt x="658" y="0"/>
                  <a:pt x="666" y="38"/>
                  <a:pt x="726" y="45"/>
                </a:cubicBezTo>
                <a:cubicBezTo>
                  <a:pt x="786" y="52"/>
                  <a:pt x="877" y="52"/>
                  <a:pt x="953" y="45"/>
                </a:cubicBezTo>
                <a:cubicBezTo>
                  <a:pt x="1029" y="38"/>
                  <a:pt x="1097" y="0"/>
                  <a:pt x="1180" y="0"/>
                </a:cubicBezTo>
                <a:cubicBezTo>
                  <a:pt x="1263" y="0"/>
                  <a:pt x="1377" y="45"/>
                  <a:pt x="1452" y="45"/>
                </a:cubicBezTo>
                <a:cubicBezTo>
                  <a:pt x="1527" y="45"/>
                  <a:pt x="1565" y="0"/>
                  <a:pt x="1633" y="0"/>
                </a:cubicBezTo>
                <a:cubicBezTo>
                  <a:pt x="1701" y="0"/>
                  <a:pt x="1800" y="22"/>
                  <a:pt x="1860" y="45"/>
                </a:cubicBezTo>
                <a:cubicBezTo>
                  <a:pt x="1920" y="68"/>
                  <a:pt x="1951" y="106"/>
                  <a:pt x="1996" y="136"/>
                </a:cubicBezTo>
                <a:cubicBezTo>
                  <a:pt x="2041" y="166"/>
                  <a:pt x="2087" y="189"/>
                  <a:pt x="2132" y="227"/>
                </a:cubicBezTo>
                <a:cubicBezTo>
                  <a:pt x="2177" y="265"/>
                  <a:pt x="2215" y="325"/>
                  <a:pt x="2268" y="363"/>
                </a:cubicBezTo>
                <a:cubicBezTo>
                  <a:pt x="2321" y="401"/>
                  <a:pt x="2382" y="423"/>
                  <a:pt x="2450" y="453"/>
                </a:cubicBezTo>
                <a:cubicBezTo>
                  <a:pt x="2518" y="483"/>
                  <a:pt x="2594" y="521"/>
                  <a:pt x="2677" y="544"/>
                </a:cubicBezTo>
                <a:cubicBezTo>
                  <a:pt x="2760" y="567"/>
                  <a:pt x="2866" y="590"/>
                  <a:pt x="2949" y="590"/>
                </a:cubicBezTo>
                <a:cubicBezTo>
                  <a:pt x="3032" y="590"/>
                  <a:pt x="3108" y="559"/>
                  <a:pt x="3176" y="544"/>
                </a:cubicBezTo>
                <a:cubicBezTo>
                  <a:pt x="3244" y="529"/>
                  <a:pt x="3297" y="522"/>
                  <a:pt x="3357" y="499"/>
                </a:cubicBezTo>
                <a:cubicBezTo>
                  <a:pt x="3417" y="476"/>
                  <a:pt x="3478" y="431"/>
                  <a:pt x="3538" y="408"/>
                </a:cubicBezTo>
                <a:cubicBezTo>
                  <a:pt x="3598" y="385"/>
                  <a:pt x="3667" y="386"/>
                  <a:pt x="3720" y="363"/>
                </a:cubicBezTo>
                <a:cubicBezTo>
                  <a:pt x="3773" y="340"/>
                  <a:pt x="3818" y="295"/>
                  <a:pt x="3856" y="272"/>
                </a:cubicBezTo>
                <a:cubicBezTo>
                  <a:pt x="3894" y="249"/>
                  <a:pt x="3917" y="250"/>
                  <a:pt x="3947" y="227"/>
                </a:cubicBezTo>
                <a:cubicBezTo>
                  <a:pt x="3977" y="204"/>
                  <a:pt x="4007" y="166"/>
                  <a:pt x="4037" y="136"/>
                </a:cubicBezTo>
                <a:cubicBezTo>
                  <a:pt x="4067" y="106"/>
                  <a:pt x="4113" y="60"/>
                  <a:pt x="4128" y="45"/>
                </a:cubicBezTo>
              </a:path>
            </a:pathLst>
          </a:cu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26" name="Line 10"/>
          <p:cNvSpPr>
            <a:spLocks noChangeShapeType="1"/>
          </p:cNvSpPr>
          <p:nvPr/>
        </p:nvSpPr>
        <p:spPr bwMode="auto">
          <a:xfrm flipV="1">
            <a:off x="3143250" y="2449514"/>
            <a:ext cx="0" cy="28797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2625726" y="4132263"/>
            <a:ext cx="29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68375"/>
            <a:r>
              <a:rPr lang="es-ES_tradnl" sz="1400">
                <a:latin typeface="Arial" charset="0"/>
              </a:rPr>
              <a:t>135</a:t>
            </a:r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2625726" y="3851275"/>
            <a:ext cx="29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68375"/>
            <a:r>
              <a:rPr lang="es-ES_tradnl" sz="1400">
                <a:latin typeface="Arial" charset="0"/>
              </a:rPr>
              <a:t>140</a:t>
            </a:r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2625726" y="3570288"/>
            <a:ext cx="29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68375"/>
            <a:r>
              <a:rPr lang="es-ES_tradnl" sz="1400">
                <a:latin typeface="Arial" charset="0"/>
              </a:rPr>
              <a:t>145</a:t>
            </a:r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2640014" y="3290888"/>
            <a:ext cx="29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68375"/>
            <a:r>
              <a:rPr lang="es-ES_tradnl" sz="1400">
                <a:latin typeface="Arial" charset="0"/>
              </a:rPr>
              <a:t>150</a:t>
            </a:r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2625726" y="3009900"/>
            <a:ext cx="29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68375"/>
            <a:r>
              <a:rPr lang="es-ES_tradnl" sz="1400">
                <a:latin typeface="Arial" charset="0"/>
              </a:rPr>
              <a:t>155</a:t>
            </a:r>
          </a:p>
        </p:txBody>
      </p: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2625726" y="2728913"/>
            <a:ext cx="29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68375"/>
            <a:r>
              <a:rPr lang="es-ES_tradnl" sz="1400">
                <a:latin typeface="Arial" charset="0"/>
              </a:rPr>
              <a:t>160</a:t>
            </a:r>
          </a:p>
        </p:txBody>
      </p:sp>
      <p:sp>
        <p:nvSpPr>
          <p:cNvPr id="137233" name="Rectangle 17"/>
          <p:cNvSpPr>
            <a:spLocks noChangeArrowheads="1"/>
          </p:cNvSpPr>
          <p:nvPr/>
        </p:nvSpPr>
        <p:spPr bwMode="auto">
          <a:xfrm rot="16200000">
            <a:off x="1874455" y="3828728"/>
            <a:ext cx="88658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68375"/>
            <a:r>
              <a:rPr lang="es-ES_tradnl" sz="1500" b="1" dirty="0">
                <a:latin typeface="Arial" charset="0"/>
              </a:rPr>
              <a:t>PAS </a:t>
            </a:r>
            <a:r>
              <a:rPr lang="es-ES_tradnl" sz="1200" dirty="0" err="1">
                <a:latin typeface="Arial" charset="0"/>
              </a:rPr>
              <a:t>mmHg</a:t>
            </a:r>
            <a:endParaRPr lang="es-ES_tradnl" sz="1200" dirty="0">
              <a:latin typeface="Arial" charset="0"/>
            </a:endParaRPr>
          </a:p>
        </p:txBody>
      </p:sp>
      <p:sp>
        <p:nvSpPr>
          <p:cNvPr id="137234" name="Line 18"/>
          <p:cNvSpPr>
            <a:spLocks noChangeShapeType="1"/>
          </p:cNvSpPr>
          <p:nvPr/>
        </p:nvSpPr>
        <p:spPr bwMode="auto">
          <a:xfrm>
            <a:off x="3143250" y="5122863"/>
            <a:ext cx="39688" cy="0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35" name="Line 19"/>
          <p:cNvSpPr>
            <a:spLocks noChangeShapeType="1"/>
          </p:cNvSpPr>
          <p:nvPr/>
        </p:nvSpPr>
        <p:spPr bwMode="auto">
          <a:xfrm>
            <a:off x="3143250" y="4841875"/>
            <a:ext cx="39688" cy="0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3143250" y="4560888"/>
            <a:ext cx="39688" cy="0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3143250" y="4279900"/>
            <a:ext cx="39688" cy="0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38" name="Line 22"/>
          <p:cNvSpPr>
            <a:spLocks noChangeShapeType="1"/>
          </p:cNvSpPr>
          <p:nvPr/>
        </p:nvSpPr>
        <p:spPr bwMode="auto">
          <a:xfrm>
            <a:off x="3143250" y="3998913"/>
            <a:ext cx="39688" cy="0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39" name="Line 23"/>
          <p:cNvSpPr>
            <a:spLocks noChangeShapeType="1"/>
          </p:cNvSpPr>
          <p:nvPr/>
        </p:nvSpPr>
        <p:spPr bwMode="auto">
          <a:xfrm>
            <a:off x="3143250" y="3717925"/>
            <a:ext cx="39688" cy="0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40" name="Line 24"/>
          <p:cNvSpPr>
            <a:spLocks noChangeShapeType="1"/>
          </p:cNvSpPr>
          <p:nvPr/>
        </p:nvSpPr>
        <p:spPr bwMode="auto">
          <a:xfrm>
            <a:off x="3143250" y="3436938"/>
            <a:ext cx="39688" cy="0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41" name="Line 25"/>
          <p:cNvSpPr>
            <a:spLocks noChangeShapeType="1"/>
          </p:cNvSpPr>
          <p:nvPr/>
        </p:nvSpPr>
        <p:spPr bwMode="auto">
          <a:xfrm>
            <a:off x="3143250" y="3155950"/>
            <a:ext cx="39688" cy="0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42" name="Line 26"/>
          <p:cNvSpPr>
            <a:spLocks noChangeShapeType="1"/>
          </p:cNvSpPr>
          <p:nvPr/>
        </p:nvSpPr>
        <p:spPr bwMode="auto">
          <a:xfrm>
            <a:off x="3143250" y="2874963"/>
            <a:ext cx="39688" cy="0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43" name="Line 27"/>
          <p:cNvSpPr>
            <a:spLocks noChangeShapeType="1"/>
          </p:cNvSpPr>
          <p:nvPr/>
        </p:nvSpPr>
        <p:spPr bwMode="auto">
          <a:xfrm>
            <a:off x="3143250" y="2593975"/>
            <a:ext cx="39688" cy="0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44" name="Rectangle 28"/>
          <p:cNvSpPr>
            <a:spLocks noChangeArrowheads="1"/>
          </p:cNvSpPr>
          <p:nvPr/>
        </p:nvSpPr>
        <p:spPr bwMode="auto">
          <a:xfrm>
            <a:off x="2640014" y="4411663"/>
            <a:ext cx="29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68375"/>
            <a:r>
              <a:rPr lang="es-ES_tradnl" sz="1400">
                <a:latin typeface="Arial" charset="0"/>
              </a:rPr>
              <a:t>130</a:t>
            </a:r>
          </a:p>
        </p:txBody>
      </p:sp>
      <p:sp>
        <p:nvSpPr>
          <p:cNvPr id="137245" name="Rectangle 29"/>
          <p:cNvSpPr>
            <a:spLocks noChangeArrowheads="1"/>
          </p:cNvSpPr>
          <p:nvPr/>
        </p:nvSpPr>
        <p:spPr bwMode="auto">
          <a:xfrm>
            <a:off x="2640014" y="4692650"/>
            <a:ext cx="29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68375"/>
            <a:r>
              <a:rPr lang="es-ES_tradnl" sz="1400">
                <a:latin typeface="Arial" charset="0"/>
              </a:rPr>
              <a:t>125</a:t>
            </a:r>
          </a:p>
        </p:txBody>
      </p:sp>
      <p:sp>
        <p:nvSpPr>
          <p:cNvPr id="137246" name="Rectangle 30"/>
          <p:cNvSpPr>
            <a:spLocks noChangeArrowheads="1"/>
          </p:cNvSpPr>
          <p:nvPr/>
        </p:nvSpPr>
        <p:spPr bwMode="auto">
          <a:xfrm>
            <a:off x="2640014" y="4973638"/>
            <a:ext cx="29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68375"/>
            <a:r>
              <a:rPr lang="es-ES_tradnl" sz="1400">
                <a:latin typeface="Arial" charset="0"/>
              </a:rPr>
              <a:t>120</a:t>
            </a:r>
          </a:p>
        </p:txBody>
      </p:sp>
      <p:sp>
        <p:nvSpPr>
          <p:cNvPr id="137247" name="Rectangle 31"/>
          <p:cNvSpPr>
            <a:spLocks noChangeArrowheads="1"/>
          </p:cNvSpPr>
          <p:nvPr/>
        </p:nvSpPr>
        <p:spPr bwMode="auto">
          <a:xfrm>
            <a:off x="2638426" y="2449513"/>
            <a:ext cx="29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68375"/>
            <a:r>
              <a:rPr lang="es-ES_tradnl" sz="1400">
                <a:latin typeface="Arial" charset="0"/>
              </a:rPr>
              <a:t>165</a:t>
            </a:r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5014913" y="2444751"/>
            <a:ext cx="12239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762" tIns="48381" rIns="96762" bIns="48381"/>
          <a:lstStyle/>
          <a:p>
            <a:pPr algn="ctr" defTabSz="968375"/>
            <a:r>
              <a:rPr lang="es-ES_tradnl" sz="1400" b="1">
                <a:solidFill>
                  <a:srgbClr val="800080"/>
                </a:solidFill>
                <a:latin typeface="Arial" charset="0"/>
              </a:rPr>
              <a:t>Riser</a:t>
            </a:r>
          </a:p>
        </p:txBody>
      </p:sp>
      <p:sp>
        <p:nvSpPr>
          <p:cNvPr id="137249" name="Freeform 33"/>
          <p:cNvSpPr>
            <a:spLocks/>
          </p:cNvSpPr>
          <p:nvPr/>
        </p:nvSpPr>
        <p:spPr bwMode="auto">
          <a:xfrm flipV="1">
            <a:off x="3359151" y="2881313"/>
            <a:ext cx="3097213" cy="431800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227" y="45"/>
              </a:cxn>
              <a:cxn ang="0">
                <a:pos x="318" y="45"/>
              </a:cxn>
              <a:cxn ang="0">
                <a:pos x="590" y="0"/>
              </a:cxn>
              <a:cxn ang="0">
                <a:pos x="726" y="45"/>
              </a:cxn>
              <a:cxn ang="0">
                <a:pos x="953" y="45"/>
              </a:cxn>
              <a:cxn ang="0">
                <a:pos x="1180" y="0"/>
              </a:cxn>
              <a:cxn ang="0">
                <a:pos x="1452" y="45"/>
              </a:cxn>
              <a:cxn ang="0">
                <a:pos x="1633" y="0"/>
              </a:cxn>
              <a:cxn ang="0">
                <a:pos x="1860" y="45"/>
              </a:cxn>
              <a:cxn ang="0">
                <a:pos x="1996" y="136"/>
              </a:cxn>
              <a:cxn ang="0">
                <a:pos x="2132" y="227"/>
              </a:cxn>
              <a:cxn ang="0">
                <a:pos x="2268" y="363"/>
              </a:cxn>
              <a:cxn ang="0">
                <a:pos x="2450" y="453"/>
              </a:cxn>
              <a:cxn ang="0">
                <a:pos x="2677" y="544"/>
              </a:cxn>
              <a:cxn ang="0">
                <a:pos x="2949" y="590"/>
              </a:cxn>
              <a:cxn ang="0">
                <a:pos x="3176" y="544"/>
              </a:cxn>
              <a:cxn ang="0">
                <a:pos x="3357" y="499"/>
              </a:cxn>
              <a:cxn ang="0">
                <a:pos x="3538" y="408"/>
              </a:cxn>
              <a:cxn ang="0">
                <a:pos x="3720" y="363"/>
              </a:cxn>
              <a:cxn ang="0">
                <a:pos x="3856" y="272"/>
              </a:cxn>
              <a:cxn ang="0">
                <a:pos x="3947" y="227"/>
              </a:cxn>
              <a:cxn ang="0">
                <a:pos x="4037" y="136"/>
              </a:cxn>
              <a:cxn ang="0">
                <a:pos x="4128" y="45"/>
              </a:cxn>
            </a:cxnLst>
            <a:rect l="0" t="0" r="r" b="b"/>
            <a:pathLst>
              <a:path w="4128" h="590">
                <a:moveTo>
                  <a:pt x="0" y="136"/>
                </a:moveTo>
                <a:cubicBezTo>
                  <a:pt x="87" y="98"/>
                  <a:pt x="174" y="60"/>
                  <a:pt x="227" y="45"/>
                </a:cubicBezTo>
                <a:cubicBezTo>
                  <a:pt x="280" y="30"/>
                  <a:pt x="258" y="52"/>
                  <a:pt x="318" y="45"/>
                </a:cubicBezTo>
                <a:cubicBezTo>
                  <a:pt x="378" y="38"/>
                  <a:pt x="522" y="0"/>
                  <a:pt x="590" y="0"/>
                </a:cubicBezTo>
                <a:cubicBezTo>
                  <a:pt x="658" y="0"/>
                  <a:pt x="666" y="38"/>
                  <a:pt x="726" y="45"/>
                </a:cubicBezTo>
                <a:cubicBezTo>
                  <a:pt x="786" y="52"/>
                  <a:pt x="877" y="52"/>
                  <a:pt x="953" y="45"/>
                </a:cubicBezTo>
                <a:cubicBezTo>
                  <a:pt x="1029" y="38"/>
                  <a:pt x="1097" y="0"/>
                  <a:pt x="1180" y="0"/>
                </a:cubicBezTo>
                <a:cubicBezTo>
                  <a:pt x="1263" y="0"/>
                  <a:pt x="1377" y="45"/>
                  <a:pt x="1452" y="45"/>
                </a:cubicBezTo>
                <a:cubicBezTo>
                  <a:pt x="1527" y="45"/>
                  <a:pt x="1565" y="0"/>
                  <a:pt x="1633" y="0"/>
                </a:cubicBezTo>
                <a:cubicBezTo>
                  <a:pt x="1701" y="0"/>
                  <a:pt x="1800" y="22"/>
                  <a:pt x="1860" y="45"/>
                </a:cubicBezTo>
                <a:cubicBezTo>
                  <a:pt x="1920" y="68"/>
                  <a:pt x="1951" y="106"/>
                  <a:pt x="1996" y="136"/>
                </a:cubicBezTo>
                <a:cubicBezTo>
                  <a:pt x="2041" y="166"/>
                  <a:pt x="2087" y="189"/>
                  <a:pt x="2132" y="227"/>
                </a:cubicBezTo>
                <a:cubicBezTo>
                  <a:pt x="2177" y="265"/>
                  <a:pt x="2215" y="325"/>
                  <a:pt x="2268" y="363"/>
                </a:cubicBezTo>
                <a:cubicBezTo>
                  <a:pt x="2321" y="401"/>
                  <a:pt x="2382" y="423"/>
                  <a:pt x="2450" y="453"/>
                </a:cubicBezTo>
                <a:cubicBezTo>
                  <a:pt x="2518" y="483"/>
                  <a:pt x="2594" y="521"/>
                  <a:pt x="2677" y="544"/>
                </a:cubicBezTo>
                <a:cubicBezTo>
                  <a:pt x="2760" y="567"/>
                  <a:pt x="2866" y="590"/>
                  <a:pt x="2949" y="590"/>
                </a:cubicBezTo>
                <a:cubicBezTo>
                  <a:pt x="3032" y="590"/>
                  <a:pt x="3108" y="559"/>
                  <a:pt x="3176" y="544"/>
                </a:cubicBezTo>
                <a:cubicBezTo>
                  <a:pt x="3244" y="529"/>
                  <a:pt x="3297" y="522"/>
                  <a:pt x="3357" y="499"/>
                </a:cubicBezTo>
                <a:cubicBezTo>
                  <a:pt x="3417" y="476"/>
                  <a:pt x="3478" y="431"/>
                  <a:pt x="3538" y="408"/>
                </a:cubicBezTo>
                <a:cubicBezTo>
                  <a:pt x="3598" y="385"/>
                  <a:pt x="3667" y="386"/>
                  <a:pt x="3720" y="363"/>
                </a:cubicBezTo>
                <a:cubicBezTo>
                  <a:pt x="3773" y="340"/>
                  <a:pt x="3818" y="295"/>
                  <a:pt x="3856" y="272"/>
                </a:cubicBezTo>
                <a:cubicBezTo>
                  <a:pt x="3894" y="249"/>
                  <a:pt x="3917" y="250"/>
                  <a:pt x="3947" y="227"/>
                </a:cubicBezTo>
                <a:cubicBezTo>
                  <a:pt x="3977" y="204"/>
                  <a:pt x="4007" y="166"/>
                  <a:pt x="4037" y="136"/>
                </a:cubicBezTo>
                <a:cubicBezTo>
                  <a:pt x="4067" y="106"/>
                  <a:pt x="4113" y="60"/>
                  <a:pt x="4128" y="45"/>
                </a:cubicBezTo>
              </a:path>
            </a:pathLst>
          </a:custGeom>
          <a:noFill/>
          <a:ln w="1016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50" name="Rectangle 34"/>
          <p:cNvSpPr>
            <a:spLocks noChangeArrowheads="1"/>
          </p:cNvSpPr>
          <p:nvPr/>
        </p:nvSpPr>
        <p:spPr bwMode="auto">
          <a:xfrm>
            <a:off x="4656138" y="4894264"/>
            <a:ext cx="1943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762" tIns="48381" rIns="96762" bIns="48381"/>
          <a:lstStyle/>
          <a:p>
            <a:pPr algn="ctr" defTabSz="968375"/>
            <a:r>
              <a:rPr lang="es-ES_tradnl" sz="1400" b="1" dirty="0" err="1">
                <a:solidFill>
                  <a:srgbClr val="FF5050"/>
                </a:solidFill>
                <a:latin typeface="Arial" charset="0"/>
              </a:rPr>
              <a:t>Dipper</a:t>
            </a:r>
            <a:r>
              <a:rPr lang="es-ES_tradnl" sz="1400" b="1" dirty="0">
                <a:solidFill>
                  <a:srgbClr val="FF5050"/>
                </a:solidFill>
                <a:latin typeface="Arial" charset="0"/>
              </a:rPr>
              <a:t> extremo</a:t>
            </a:r>
          </a:p>
        </p:txBody>
      </p:sp>
      <p:sp>
        <p:nvSpPr>
          <p:cNvPr id="137251" name="Freeform 35"/>
          <p:cNvSpPr>
            <a:spLocks/>
          </p:cNvSpPr>
          <p:nvPr/>
        </p:nvSpPr>
        <p:spPr bwMode="auto">
          <a:xfrm>
            <a:off x="3359151" y="3241676"/>
            <a:ext cx="3097213" cy="1655763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227" y="45"/>
              </a:cxn>
              <a:cxn ang="0">
                <a:pos x="318" y="45"/>
              </a:cxn>
              <a:cxn ang="0">
                <a:pos x="590" y="0"/>
              </a:cxn>
              <a:cxn ang="0">
                <a:pos x="726" y="45"/>
              </a:cxn>
              <a:cxn ang="0">
                <a:pos x="953" y="45"/>
              </a:cxn>
              <a:cxn ang="0">
                <a:pos x="1180" y="0"/>
              </a:cxn>
              <a:cxn ang="0">
                <a:pos x="1452" y="45"/>
              </a:cxn>
              <a:cxn ang="0">
                <a:pos x="1633" y="0"/>
              </a:cxn>
              <a:cxn ang="0">
                <a:pos x="1860" y="45"/>
              </a:cxn>
              <a:cxn ang="0">
                <a:pos x="1996" y="136"/>
              </a:cxn>
              <a:cxn ang="0">
                <a:pos x="2132" y="227"/>
              </a:cxn>
              <a:cxn ang="0">
                <a:pos x="2268" y="363"/>
              </a:cxn>
              <a:cxn ang="0">
                <a:pos x="2450" y="453"/>
              </a:cxn>
              <a:cxn ang="0">
                <a:pos x="2677" y="544"/>
              </a:cxn>
              <a:cxn ang="0">
                <a:pos x="2949" y="590"/>
              </a:cxn>
              <a:cxn ang="0">
                <a:pos x="3176" y="544"/>
              </a:cxn>
              <a:cxn ang="0">
                <a:pos x="3357" y="499"/>
              </a:cxn>
              <a:cxn ang="0">
                <a:pos x="3538" y="408"/>
              </a:cxn>
              <a:cxn ang="0">
                <a:pos x="3720" y="363"/>
              </a:cxn>
              <a:cxn ang="0">
                <a:pos x="3856" y="272"/>
              </a:cxn>
              <a:cxn ang="0">
                <a:pos x="3947" y="227"/>
              </a:cxn>
              <a:cxn ang="0">
                <a:pos x="4037" y="136"/>
              </a:cxn>
              <a:cxn ang="0">
                <a:pos x="4128" y="45"/>
              </a:cxn>
            </a:cxnLst>
            <a:rect l="0" t="0" r="r" b="b"/>
            <a:pathLst>
              <a:path w="4128" h="590">
                <a:moveTo>
                  <a:pt x="0" y="136"/>
                </a:moveTo>
                <a:cubicBezTo>
                  <a:pt x="87" y="98"/>
                  <a:pt x="174" y="60"/>
                  <a:pt x="227" y="45"/>
                </a:cubicBezTo>
                <a:cubicBezTo>
                  <a:pt x="280" y="30"/>
                  <a:pt x="258" y="52"/>
                  <a:pt x="318" y="45"/>
                </a:cubicBezTo>
                <a:cubicBezTo>
                  <a:pt x="378" y="38"/>
                  <a:pt x="522" y="0"/>
                  <a:pt x="590" y="0"/>
                </a:cubicBezTo>
                <a:cubicBezTo>
                  <a:pt x="658" y="0"/>
                  <a:pt x="666" y="38"/>
                  <a:pt x="726" y="45"/>
                </a:cubicBezTo>
                <a:cubicBezTo>
                  <a:pt x="786" y="52"/>
                  <a:pt x="877" y="52"/>
                  <a:pt x="953" y="45"/>
                </a:cubicBezTo>
                <a:cubicBezTo>
                  <a:pt x="1029" y="38"/>
                  <a:pt x="1097" y="0"/>
                  <a:pt x="1180" y="0"/>
                </a:cubicBezTo>
                <a:cubicBezTo>
                  <a:pt x="1263" y="0"/>
                  <a:pt x="1377" y="45"/>
                  <a:pt x="1452" y="45"/>
                </a:cubicBezTo>
                <a:cubicBezTo>
                  <a:pt x="1527" y="45"/>
                  <a:pt x="1565" y="0"/>
                  <a:pt x="1633" y="0"/>
                </a:cubicBezTo>
                <a:cubicBezTo>
                  <a:pt x="1701" y="0"/>
                  <a:pt x="1800" y="22"/>
                  <a:pt x="1860" y="45"/>
                </a:cubicBezTo>
                <a:cubicBezTo>
                  <a:pt x="1920" y="68"/>
                  <a:pt x="1951" y="106"/>
                  <a:pt x="1996" y="136"/>
                </a:cubicBezTo>
                <a:cubicBezTo>
                  <a:pt x="2041" y="166"/>
                  <a:pt x="2087" y="189"/>
                  <a:pt x="2132" y="227"/>
                </a:cubicBezTo>
                <a:cubicBezTo>
                  <a:pt x="2177" y="265"/>
                  <a:pt x="2215" y="325"/>
                  <a:pt x="2268" y="363"/>
                </a:cubicBezTo>
                <a:cubicBezTo>
                  <a:pt x="2321" y="401"/>
                  <a:pt x="2382" y="423"/>
                  <a:pt x="2450" y="453"/>
                </a:cubicBezTo>
                <a:cubicBezTo>
                  <a:pt x="2518" y="483"/>
                  <a:pt x="2594" y="521"/>
                  <a:pt x="2677" y="544"/>
                </a:cubicBezTo>
                <a:cubicBezTo>
                  <a:pt x="2760" y="567"/>
                  <a:pt x="2866" y="590"/>
                  <a:pt x="2949" y="590"/>
                </a:cubicBezTo>
                <a:cubicBezTo>
                  <a:pt x="3032" y="590"/>
                  <a:pt x="3108" y="559"/>
                  <a:pt x="3176" y="544"/>
                </a:cubicBezTo>
                <a:cubicBezTo>
                  <a:pt x="3244" y="529"/>
                  <a:pt x="3297" y="522"/>
                  <a:pt x="3357" y="499"/>
                </a:cubicBezTo>
                <a:cubicBezTo>
                  <a:pt x="3417" y="476"/>
                  <a:pt x="3478" y="431"/>
                  <a:pt x="3538" y="408"/>
                </a:cubicBezTo>
                <a:cubicBezTo>
                  <a:pt x="3598" y="385"/>
                  <a:pt x="3667" y="386"/>
                  <a:pt x="3720" y="363"/>
                </a:cubicBezTo>
                <a:cubicBezTo>
                  <a:pt x="3773" y="340"/>
                  <a:pt x="3818" y="295"/>
                  <a:pt x="3856" y="272"/>
                </a:cubicBezTo>
                <a:cubicBezTo>
                  <a:pt x="3894" y="249"/>
                  <a:pt x="3917" y="250"/>
                  <a:pt x="3947" y="227"/>
                </a:cubicBezTo>
                <a:cubicBezTo>
                  <a:pt x="3977" y="204"/>
                  <a:pt x="4007" y="166"/>
                  <a:pt x="4037" y="136"/>
                </a:cubicBezTo>
                <a:cubicBezTo>
                  <a:pt x="4067" y="106"/>
                  <a:pt x="4113" y="60"/>
                  <a:pt x="4128" y="45"/>
                </a:cubicBezTo>
              </a:path>
            </a:pathLst>
          </a:custGeom>
          <a:noFill/>
          <a:ln w="1016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52" name="Rectangle 36"/>
          <p:cNvSpPr>
            <a:spLocks noChangeArrowheads="1"/>
          </p:cNvSpPr>
          <p:nvPr/>
        </p:nvSpPr>
        <p:spPr bwMode="auto">
          <a:xfrm>
            <a:off x="6600826" y="3309938"/>
            <a:ext cx="1800225" cy="5762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53" name="Rectangle 37"/>
          <p:cNvSpPr>
            <a:spLocks noChangeArrowheads="1"/>
          </p:cNvSpPr>
          <p:nvPr/>
        </p:nvSpPr>
        <p:spPr bwMode="auto">
          <a:xfrm>
            <a:off x="6600826" y="3886201"/>
            <a:ext cx="1800225" cy="576263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54" name="Rectangle 38"/>
          <p:cNvSpPr>
            <a:spLocks noChangeArrowheads="1"/>
          </p:cNvSpPr>
          <p:nvPr/>
        </p:nvSpPr>
        <p:spPr bwMode="auto">
          <a:xfrm>
            <a:off x="6600826" y="4462463"/>
            <a:ext cx="1800225" cy="1008062"/>
          </a:xfrm>
          <a:prstGeom prst="rect">
            <a:avLst/>
          </a:prstGeom>
          <a:gradFill rotWithShape="1">
            <a:gsLst>
              <a:gs pos="0">
                <a:srgbClr val="FF5050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55" name="Rectangle 39"/>
          <p:cNvSpPr>
            <a:spLocks noChangeArrowheads="1"/>
          </p:cNvSpPr>
          <p:nvPr/>
        </p:nvSpPr>
        <p:spPr bwMode="auto">
          <a:xfrm>
            <a:off x="6600826" y="2012950"/>
            <a:ext cx="1800225" cy="129698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8000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56" name="Line 40"/>
          <p:cNvSpPr>
            <a:spLocks noChangeShapeType="1"/>
          </p:cNvSpPr>
          <p:nvPr/>
        </p:nvSpPr>
        <p:spPr bwMode="auto">
          <a:xfrm>
            <a:off x="3216276" y="3309938"/>
            <a:ext cx="6911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57" name="Rectangle 41"/>
          <p:cNvSpPr>
            <a:spLocks noChangeArrowheads="1"/>
          </p:cNvSpPr>
          <p:nvPr/>
        </p:nvSpPr>
        <p:spPr bwMode="auto">
          <a:xfrm>
            <a:off x="5015880" y="3573016"/>
            <a:ext cx="1223516" cy="142429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defTabSz="968375"/>
            <a:r>
              <a:rPr lang="es-ES_tradnl" sz="1400" b="1" dirty="0">
                <a:solidFill>
                  <a:srgbClr val="FF0000"/>
                </a:solidFill>
                <a:latin typeface="Arial" charset="0"/>
              </a:rPr>
              <a:t>Non </a:t>
            </a:r>
            <a:r>
              <a:rPr lang="es-ES_tradnl" sz="1400" b="1" dirty="0" err="1">
                <a:solidFill>
                  <a:srgbClr val="FF0000"/>
                </a:solidFill>
                <a:latin typeface="Arial" charset="0"/>
              </a:rPr>
              <a:t>dipper</a:t>
            </a:r>
            <a:r>
              <a:rPr lang="es-ES_tradnl" sz="1400" b="1" dirty="0">
                <a:solidFill>
                  <a:srgbClr val="FF0000"/>
                </a:solidFill>
                <a:latin typeface="Arial" charset="0"/>
              </a:rPr>
              <a:t> o </a:t>
            </a:r>
          </a:p>
          <a:p>
            <a:pPr algn="ctr" defTabSz="968375"/>
            <a:r>
              <a:rPr lang="es-ES_tradnl" sz="1400" b="1" dirty="0" err="1">
                <a:solidFill>
                  <a:srgbClr val="FF0000"/>
                </a:solidFill>
                <a:latin typeface="Arial" charset="0"/>
              </a:rPr>
              <a:t>Dipper</a:t>
            </a:r>
            <a:r>
              <a:rPr lang="es-ES_tradnl" sz="1400" b="1" dirty="0">
                <a:solidFill>
                  <a:srgbClr val="FF0000"/>
                </a:solidFill>
                <a:latin typeface="Arial" charset="0"/>
              </a:rPr>
              <a:t> reducido </a:t>
            </a:r>
          </a:p>
        </p:txBody>
      </p:sp>
      <p:sp>
        <p:nvSpPr>
          <p:cNvPr id="137258" name="Rectangle 42"/>
          <p:cNvSpPr>
            <a:spLocks noChangeArrowheads="1"/>
          </p:cNvSpPr>
          <p:nvPr/>
        </p:nvSpPr>
        <p:spPr bwMode="auto">
          <a:xfrm>
            <a:off x="6748168" y="3987801"/>
            <a:ext cx="150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 dirty="0">
                <a:solidFill>
                  <a:srgbClr val="000000"/>
                </a:solidFill>
                <a:latin typeface="Arial" charset="0"/>
              </a:rPr>
              <a:t>- 10 </a:t>
            </a:r>
            <a:r>
              <a:rPr lang="es-ES_tradnl" sz="1800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es-ES_tradnl" sz="1800" dirty="0">
                <a:solidFill>
                  <a:srgbClr val="000000"/>
                </a:solidFill>
                <a:latin typeface="Arial" charset="0"/>
              </a:rPr>
              <a:t> -20 %</a:t>
            </a:r>
            <a:endParaRPr lang="es-E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7259" name="Rectangle 43"/>
          <p:cNvSpPr>
            <a:spLocks noChangeArrowheads="1"/>
          </p:cNvSpPr>
          <p:nvPr/>
        </p:nvSpPr>
        <p:spPr bwMode="auto">
          <a:xfrm>
            <a:off x="7011988" y="3411538"/>
            <a:ext cx="977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>
                <a:solidFill>
                  <a:srgbClr val="000000"/>
                </a:solidFill>
                <a:latin typeface="Arial" charset="0"/>
              </a:rPr>
              <a:t>&lt; - 10%</a:t>
            </a:r>
            <a:endParaRPr lang="es-E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7260" name="Rectangle 44"/>
          <p:cNvSpPr>
            <a:spLocks noChangeArrowheads="1"/>
          </p:cNvSpPr>
          <p:nvPr/>
        </p:nvSpPr>
        <p:spPr bwMode="auto">
          <a:xfrm>
            <a:off x="7011988" y="4527551"/>
            <a:ext cx="97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>
                <a:solidFill>
                  <a:srgbClr val="000000"/>
                </a:solidFill>
                <a:latin typeface="Arial" charset="0"/>
              </a:rPr>
              <a:t>&gt; - 20%</a:t>
            </a:r>
            <a:endParaRPr lang="es-E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7261" name="Rectangle 45"/>
          <p:cNvSpPr>
            <a:spLocks noChangeArrowheads="1"/>
          </p:cNvSpPr>
          <p:nvPr/>
        </p:nvSpPr>
        <p:spPr bwMode="auto">
          <a:xfrm>
            <a:off x="7046913" y="2908301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_tradnl" sz="1800">
                <a:solidFill>
                  <a:srgbClr val="000000"/>
                </a:solidFill>
                <a:latin typeface="Arial" charset="0"/>
              </a:rPr>
              <a:t>&gt; + 0%</a:t>
            </a:r>
            <a:endParaRPr lang="es-E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7262" name="Line 46"/>
          <p:cNvSpPr>
            <a:spLocks noChangeShapeType="1"/>
          </p:cNvSpPr>
          <p:nvPr/>
        </p:nvSpPr>
        <p:spPr bwMode="auto">
          <a:xfrm>
            <a:off x="6240464" y="3886200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63" name="Line 47"/>
          <p:cNvSpPr>
            <a:spLocks noChangeShapeType="1"/>
          </p:cNvSpPr>
          <p:nvPr/>
        </p:nvSpPr>
        <p:spPr bwMode="auto">
          <a:xfrm>
            <a:off x="6240464" y="4462463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64" name="Rectangle 48"/>
          <p:cNvSpPr>
            <a:spLocks noChangeArrowheads="1"/>
          </p:cNvSpPr>
          <p:nvPr/>
        </p:nvSpPr>
        <p:spPr bwMode="auto">
          <a:xfrm>
            <a:off x="8184232" y="1988840"/>
            <a:ext cx="2031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Arial" charset="0"/>
              </a:rPr>
              <a:t>Cociente noche/día</a:t>
            </a:r>
          </a:p>
        </p:txBody>
      </p:sp>
      <p:sp>
        <p:nvSpPr>
          <p:cNvPr id="137265" name="Rectangle 49"/>
          <p:cNvSpPr>
            <a:spLocks noChangeArrowheads="1"/>
          </p:cNvSpPr>
          <p:nvPr/>
        </p:nvSpPr>
        <p:spPr bwMode="auto">
          <a:xfrm>
            <a:off x="8837613" y="2786063"/>
            <a:ext cx="612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Arial" charset="0"/>
              </a:rPr>
              <a:t>1.0</a:t>
            </a:r>
          </a:p>
        </p:txBody>
      </p:sp>
      <p:sp>
        <p:nvSpPr>
          <p:cNvPr id="137266" name="Rectangle 50"/>
          <p:cNvSpPr>
            <a:spLocks noChangeArrowheads="1"/>
          </p:cNvSpPr>
          <p:nvPr/>
        </p:nvSpPr>
        <p:spPr bwMode="auto">
          <a:xfrm>
            <a:off x="8837613" y="3387725"/>
            <a:ext cx="612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Arial" charset="0"/>
              </a:rPr>
              <a:t>0.9</a:t>
            </a:r>
          </a:p>
        </p:txBody>
      </p:sp>
      <p:sp>
        <p:nvSpPr>
          <p:cNvPr id="137267" name="Rectangle 51"/>
          <p:cNvSpPr>
            <a:spLocks noChangeArrowheads="1"/>
          </p:cNvSpPr>
          <p:nvPr/>
        </p:nvSpPr>
        <p:spPr bwMode="auto">
          <a:xfrm>
            <a:off x="8837613" y="3963988"/>
            <a:ext cx="612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Arial" charset="0"/>
              </a:rPr>
              <a:t>0.8</a:t>
            </a:r>
          </a:p>
        </p:txBody>
      </p:sp>
      <p:sp>
        <p:nvSpPr>
          <p:cNvPr id="137269" name="Rectangle 53"/>
          <p:cNvSpPr>
            <a:spLocks noChangeArrowheads="1"/>
          </p:cNvSpPr>
          <p:nvPr/>
        </p:nvSpPr>
        <p:spPr bwMode="auto">
          <a:xfrm>
            <a:off x="407368" y="404813"/>
            <a:ext cx="9129194" cy="10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84" tIns="45692" rIns="91384" bIns="45692">
            <a:spAutoFit/>
          </a:bodyPr>
          <a:lstStyle/>
          <a:p>
            <a:r>
              <a:rPr lang="es-ES" sz="3200" b="1" dirty="0">
                <a:solidFill>
                  <a:srgbClr val="002754"/>
                </a:solidFill>
                <a:latin typeface="Arial" charset="0"/>
              </a:rPr>
              <a:t>Patrones circadianos según el descenso nocturno de la PA</a:t>
            </a:r>
          </a:p>
        </p:txBody>
      </p:sp>
    </p:spTree>
    <p:extLst>
      <p:ext uri="{BB962C8B-B14F-4D97-AF65-F5344CB8AC3E}">
        <p14:creationId xmlns:p14="http://schemas.microsoft.com/office/powerpoint/2010/main" val="252878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600" dirty="0" err="1"/>
              <a:t>Riesgo</a:t>
            </a:r>
            <a:r>
              <a:rPr lang="ca-ES" sz="3600" dirty="0"/>
              <a:t> </a:t>
            </a:r>
            <a:r>
              <a:rPr lang="ca-ES" sz="3600" dirty="0" err="1"/>
              <a:t>asociado</a:t>
            </a:r>
            <a:r>
              <a:rPr lang="ca-ES" sz="3600" dirty="0"/>
              <a:t> al </a:t>
            </a:r>
            <a:r>
              <a:rPr lang="ca-ES" sz="3600" dirty="0" err="1"/>
              <a:t>descenso</a:t>
            </a:r>
            <a:r>
              <a:rPr lang="ca-ES" sz="3600" dirty="0"/>
              <a:t> </a:t>
            </a:r>
            <a:r>
              <a:rPr lang="ca-ES" sz="3600" dirty="0" err="1"/>
              <a:t>nocturno</a:t>
            </a:r>
            <a:r>
              <a:rPr lang="ca-ES" sz="3600" dirty="0"/>
              <a:t> de PA</a:t>
            </a:r>
            <a:endParaRPr lang="es-ES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963368"/>
              </p:ext>
            </p:extLst>
          </p:nvPr>
        </p:nvGraphicFramePr>
        <p:xfrm>
          <a:off x="1148443" y="2366960"/>
          <a:ext cx="9895113" cy="223492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922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3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1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6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984">
                <a:tc>
                  <a:txBody>
                    <a:bodyPr/>
                    <a:lstStyle/>
                    <a:p>
                      <a:pPr algn="l"/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Mortalidad total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Mortalidad CV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Eventos CV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984">
                <a:tc>
                  <a:txBody>
                    <a:bodyPr/>
                    <a:lstStyle/>
                    <a:p>
                      <a:pPr algn="l"/>
                      <a:r>
                        <a:rPr lang="es-ES" sz="2400" dirty="0">
                          <a:solidFill>
                            <a:srgbClr val="002754"/>
                          </a:solidFill>
                        </a:rPr>
                        <a:t>Cociente noche/día (1SD)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>
                          <a:solidFill>
                            <a:srgbClr val="002754"/>
                          </a:solidFill>
                        </a:rPr>
                        <a:t>1.13 (1.06-1.32)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>
                          <a:solidFill>
                            <a:srgbClr val="002754"/>
                          </a:solidFill>
                        </a:rPr>
                        <a:t>1.23 (1.08-1.40)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>
                          <a:solidFill>
                            <a:srgbClr val="002754"/>
                          </a:solidFill>
                        </a:rPr>
                        <a:t>1.15 (1.08-1.22)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984">
                <a:tc>
                  <a:txBody>
                    <a:bodyPr/>
                    <a:lstStyle/>
                    <a:p>
                      <a:pPr algn="l"/>
                      <a:r>
                        <a:rPr lang="es-ES" sz="2400" dirty="0" err="1">
                          <a:solidFill>
                            <a:srgbClr val="002754"/>
                          </a:solidFill>
                        </a:rPr>
                        <a:t>Nondipping</a:t>
                      </a:r>
                      <a:endParaRPr lang="es-ES" sz="2400" dirty="0">
                        <a:solidFill>
                          <a:srgbClr val="00275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>
                          <a:solidFill>
                            <a:srgbClr val="002754"/>
                          </a:solidFill>
                        </a:rPr>
                        <a:t>1.33 (1.07-1.65)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>
                          <a:solidFill>
                            <a:srgbClr val="002754"/>
                          </a:solidFill>
                        </a:rPr>
                        <a:t>1.57 (1.15-2.15)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>
                          <a:solidFill>
                            <a:srgbClr val="002754"/>
                          </a:solidFill>
                        </a:rPr>
                        <a:t>1.40 (1.20-1.63)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59592" y="6385153"/>
            <a:ext cx="3190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Salles GF, … de la Sierra A, et al. Hypertension 2016; 67: 693-700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535" y="4754940"/>
            <a:ext cx="1087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Metaanálisis ABC-H. 17312 hipertensos de 3 continentes</a:t>
            </a:r>
          </a:p>
          <a:p>
            <a:r>
              <a:rPr lang="es-E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Ajustado por la PA de 24-h</a:t>
            </a:r>
          </a:p>
        </p:txBody>
      </p:sp>
    </p:spTree>
    <p:extLst>
      <p:ext uri="{BB962C8B-B14F-4D97-AF65-F5344CB8AC3E}">
        <p14:creationId xmlns:p14="http://schemas.microsoft.com/office/powerpoint/2010/main" val="44676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9180B-2CC7-604E-9443-BD34584F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5" y="500743"/>
            <a:ext cx="10138387" cy="1143000"/>
          </a:xfrm>
        </p:spPr>
        <p:txBody>
          <a:bodyPr>
            <a:normAutofit/>
          </a:bodyPr>
          <a:lstStyle/>
          <a:p>
            <a:r>
              <a:rPr lang="en-US" sz="3200" dirty="0"/>
              <a:t>¿Es </a:t>
            </a:r>
            <a:r>
              <a:rPr lang="en-US" sz="3200" dirty="0" err="1"/>
              <a:t>razonable</a:t>
            </a:r>
            <a:r>
              <a:rPr lang="en-US" sz="3200" dirty="0"/>
              <a:t> </a:t>
            </a:r>
            <a:r>
              <a:rPr lang="en-US" sz="3200" dirty="0" err="1"/>
              <a:t>reducir</a:t>
            </a:r>
            <a:r>
              <a:rPr lang="en-US" sz="3200" dirty="0"/>
              <a:t> la PA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debajo</a:t>
            </a:r>
            <a:r>
              <a:rPr lang="en-US" sz="3200" dirty="0"/>
              <a:t> de 130/80 mm Hg a </a:t>
            </a:r>
            <a:r>
              <a:rPr lang="en-US" sz="3200" dirty="0" err="1"/>
              <a:t>todos</a:t>
            </a:r>
            <a:r>
              <a:rPr lang="en-US" sz="3200" dirty="0"/>
              <a:t> (o la </a:t>
            </a:r>
            <a:r>
              <a:rPr lang="en-US" sz="3200" dirty="0" err="1"/>
              <a:t>mayoría</a:t>
            </a:r>
            <a:r>
              <a:rPr lang="en-US" sz="3200" dirty="0"/>
              <a:t>) de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pacientes</a:t>
            </a:r>
            <a:r>
              <a:rPr lang="en-US" sz="3200" dirty="0"/>
              <a:t>?</a:t>
            </a:r>
            <a:endParaRPr lang="es-ES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C6C8FD-81AE-AC45-989C-0790CAE93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49286"/>
            <a:ext cx="9448800" cy="4114800"/>
          </a:xfrm>
        </p:spPr>
        <p:txBody>
          <a:bodyPr/>
          <a:lstStyle/>
          <a:p>
            <a:r>
              <a:rPr lang="en-US" sz="2400" dirty="0">
                <a:solidFill>
                  <a:srgbClr val="002754"/>
                </a:solidFill>
              </a:rPr>
              <a:t>3 </a:t>
            </a:r>
            <a:r>
              <a:rPr lang="en-US" sz="2400" dirty="0" err="1">
                <a:solidFill>
                  <a:srgbClr val="002754"/>
                </a:solidFill>
              </a:rPr>
              <a:t>grupos</a:t>
            </a:r>
            <a:r>
              <a:rPr lang="en-US" sz="2400" dirty="0">
                <a:solidFill>
                  <a:srgbClr val="002754"/>
                </a:solidFill>
              </a:rPr>
              <a:t> </a:t>
            </a:r>
            <a:r>
              <a:rPr lang="en-US" sz="2400" dirty="0" err="1">
                <a:solidFill>
                  <a:srgbClr val="002754"/>
                </a:solidFill>
              </a:rPr>
              <a:t>preparan</a:t>
            </a:r>
            <a:r>
              <a:rPr lang="en-US" sz="2400" dirty="0">
                <a:solidFill>
                  <a:srgbClr val="002754"/>
                </a:solidFill>
              </a:rPr>
              <a:t> 3 </a:t>
            </a:r>
            <a:r>
              <a:rPr lang="en-US" sz="2400" dirty="0" err="1">
                <a:solidFill>
                  <a:srgbClr val="002754"/>
                </a:solidFill>
              </a:rPr>
              <a:t>ventajas</a:t>
            </a:r>
            <a:r>
              <a:rPr lang="en-US" sz="2400" dirty="0">
                <a:solidFill>
                  <a:srgbClr val="002754"/>
                </a:solidFill>
              </a:rPr>
              <a:t> (</a:t>
            </a:r>
            <a:r>
              <a:rPr lang="en-US" sz="2400" dirty="0" err="1">
                <a:solidFill>
                  <a:srgbClr val="002754"/>
                </a:solidFill>
              </a:rPr>
              <a:t>argumentos</a:t>
            </a:r>
            <a:r>
              <a:rPr lang="en-US" sz="2400" dirty="0">
                <a:solidFill>
                  <a:srgbClr val="002754"/>
                </a:solidFill>
              </a:rPr>
              <a:t> a favor) y </a:t>
            </a:r>
            <a:r>
              <a:rPr lang="en-US" sz="2400" dirty="0" err="1">
                <a:solidFill>
                  <a:srgbClr val="002754"/>
                </a:solidFill>
              </a:rPr>
              <a:t>desarrollan</a:t>
            </a:r>
            <a:r>
              <a:rPr lang="en-US" sz="2400" dirty="0">
                <a:solidFill>
                  <a:srgbClr val="002754"/>
                </a:solidFill>
              </a:rPr>
              <a:t> </a:t>
            </a:r>
            <a:r>
              <a:rPr lang="en-US" sz="2400" dirty="0" err="1">
                <a:solidFill>
                  <a:srgbClr val="002754"/>
                </a:solidFill>
              </a:rPr>
              <a:t>una</a:t>
            </a:r>
            <a:r>
              <a:rPr lang="en-US" sz="2400" dirty="0">
                <a:solidFill>
                  <a:srgbClr val="002754"/>
                </a:solidFill>
              </a:rPr>
              <a:t> de </a:t>
            </a:r>
            <a:r>
              <a:rPr lang="en-US" sz="2400" dirty="0" err="1">
                <a:solidFill>
                  <a:srgbClr val="002754"/>
                </a:solidFill>
              </a:rPr>
              <a:t>ellas</a:t>
            </a:r>
            <a:endParaRPr lang="en-US" sz="2400" dirty="0">
              <a:solidFill>
                <a:srgbClr val="002754"/>
              </a:solidFill>
            </a:endParaRPr>
          </a:p>
          <a:p>
            <a:endParaRPr lang="en-US" sz="2400" dirty="0">
              <a:solidFill>
                <a:srgbClr val="002754"/>
              </a:solidFill>
            </a:endParaRPr>
          </a:p>
          <a:p>
            <a:r>
              <a:rPr lang="en-US" sz="2400" dirty="0">
                <a:solidFill>
                  <a:srgbClr val="002754"/>
                </a:solidFill>
              </a:rPr>
              <a:t>3 </a:t>
            </a:r>
            <a:r>
              <a:rPr lang="en-US" sz="2400" dirty="0" err="1">
                <a:solidFill>
                  <a:srgbClr val="002754"/>
                </a:solidFill>
              </a:rPr>
              <a:t>grupos</a:t>
            </a:r>
            <a:r>
              <a:rPr lang="en-US" sz="2400" dirty="0">
                <a:solidFill>
                  <a:srgbClr val="002754"/>
                </a:solidFill>
              </a:rPr>
              <a:t> </a:t>
            </a:r>
            <a:r>
              <a:rPr lang="en-US" sz="2400" dirty="0" err="1">
                <a:solidFill>
                  <a:srgbClr val="002754"/>
                </a:solidFill>
              </a:rPr>
              <a:t>preparan</a:t>
            </a:r>
            <a:r>
              <a:rPr lang="en-US" sz="2400" dirty="0">
                <a:solidFill>
                  <a:srgbClr val="002754"/>
                </a:solidFill>
              </a:rPr>
              <a:t> 3 </a:t>
            </a:r>
            <a:r>
              <a:rPr lang="en-US" sz="2400" dirty="0" err="1">
                <a:solidFill>
                  <a:srgbClr val="002754"/>
                </a:solidFill>
              </a:rPr>
              <a:t>inconvenientes</a:t>
            </a:r>
            <a:r>
              <a:rPr lang="en-US" sz="2400" dirty="0">
                <a:solidFill>
                  <a:srgbClr val="002754"/>
                </a:solidFill>
              </a:rPr>
              <a:t> (</a:t>
            </a:r>
            <a:r>
              <a:rPr lang="en-US" sz="2400" dirty="0" err="1">
                <a:solidFill>
                  <a:srgbClr val="002754"/>
                </a:solidFill>
              </a:rPr>
              <a:t>argumentos</a:t>
            </a:r>
            <a:r>
              <a:rPr lang="en-US" sz="2400" dirty="0">
                <a:solidFill>
                  <a:srgbClr val="002754"/>
                </a:solidFill>
              </a:rPr>
              <a:t> </a:t>
            </a:r>
            <a:r>
              <a:rPr lang="en-US" sz="2400" dirty="0" err="1">
                <a:solidFill>
                  <a:srgbClr val="002754"/>
                </a:solidFill>
              </a:rPr>
              <a:t>en</a:t>
            </a:r>
            <a:r>
              <a:rPr lang="en-US" sz="2400" dirty="0">
                <a:solidFill>
                  <a:srgbClr val="002754"/>
                </a:solidFill>
              </a:rPr>
              <a:t> contra) y </a:t>
            </a:r>
            <a:r>
              <a:rPr lang="en-US" sz="2400" dirty="0" err="1">
                <a:solidFill>
                  <a:srgbClr val="002754"/>
                </a:solidFill>
              </a:rPr>
              <a:t>desarrollan</a:t>
            </a:r>
            <a:r>
              <a:rPr lang="en-US" sz="2400" dirty="0">
                <a:solidFill>
                  <a:srgbClr val="002754"/>
                </a:solidFill>
              </a:rPr>
              <a:t> </a:t>
            </a:r>
            <a:r>
              <a:rPr lang="en-US" sz="2400" dirty="0" err="1">
                <a:solidFill>
                  <a:srgbClr val="002754"/>
                </a:solidFill>
              </a:rPr>
              <a:t>una</a:t>
            </a:r>
            <a:r>
              <a:rPr lang="en-US" sz="2400" dirty="0">
                <a:solidFill>
                  <a:srgbClr val="002754"/>
                </a:solidFill>
              </a:rPr>
              <a:t> de </a:t>
            </a:r>
            <a:r>
              <a:rPr lang="en-US" sz="2400" dirty="0" err="1">
                <a:solidFill>
                  <a:srgbClr val="002754"/>
                </a:solidFill>
              </a:rPr>
              <a:t>ellas</a:t>
            </a:r>
            <a:endParaRPr lang="es-ES" sz="2400" dirty="0">
              <a:solidFill>
                <a:srgbClr val="0027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4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1251-2DF0-A80F-D389-5EACD6DE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3" y="84818"/>
            <a:ext cx="9264580" cy="1325563"/>
          </a:xfrm>
        </p:spPr>
        <p:txBody>
          <a:bodyPr/>
          <a:lstStyle/>
          <a:p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terapéutico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HTA 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19C5504-891C-C32A-3043-74555BE1CC7F}"/>
              </a:ext>
            </a:extLst>
          </p:cNvPr>
          <p:cNvSpPr txBox="1">
            <a:spLocks noChangeArrowheads="1"/>
          </p:cNvSpPr>
          <p:nvPr/>
        </p:nvSpPr>
        <p:spPr>
          <a:xfrm>
            <a:off x="1927225" y="187325"/>
            <a:ext cx="8382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0027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alt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10D53F-E0C0-18A4-204D-7137FB56A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806834"/>
              </p:ext>
            </p:extLst>
          </p:nvPr>
        </p:nvGraphicFramePr>
        <p:xfrm>
          <a:off x="1060449" y="1463787"/>
          <a:ext cx="10071102" cy="4646613"/>
        </p:xfrm>
        <a:graphic>
          <a:graphicData uri="http://schemas.openxmlformats.org/drawingml/2006/table">
            <a:tbl>
              <a:tblPr firstRow="1" firstCol="1" bandRow="1"/>
              <a:tblGrid>
                <a:gridCol w="125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1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</a:rPr>
                        <a:t>Grado</a:t>
                      </a: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/>
                          <a:latin typeface="+mn-lt"/>
                          <a:ea typeface="Times New Roman"/>
                        </a:rPr>
                        <a:t>Evidencia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10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</a:rPr>
                        <a:t>I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PAS:</a:t>
                      </a:r>
                    </a:p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B-R</a:t>
                      </a:r>
                      <a:r>
                        <a:rPr lang="en-US" sz="2000" b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CD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En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adultos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con HTA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confirmada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y un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riesgo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de ECV a 10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años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del 10% o superior,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el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objetivo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terapéutico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recomendado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es la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reducción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por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debajo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de 130/80 mm Hg 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601" marR="68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352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/>
                        </a:rPr>
                        <a:t>PAD: C-EO</a:t>
                      </a: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1E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18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</a:rPr>
                        <a:t>IIb</a:t>
                      </a:r>
                      <a:endParaRPr lang="en-US" sz="2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7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PAS:</a:t>
                      </a:r>
                    </a:p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B-NR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CD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En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adultos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con HTA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confirmada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pero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sin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marcadores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adicionales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de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riesgo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el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objetivo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de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reducción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por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debajo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de 130/80 mm Hg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sería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+mn-lt"/>
                          <a:ea typeface="Times New Roman"/>
                        </a:rPr>
                        <a:t>razonable</a:t>
                      </a:r>
                      <a:r>
                        <a:rPr lang="en-US" sz="2000" b="0" dirty="0">
                          <a:effectLst/>
                          <a:latin typeface="+mn-lt"/>
                          <a:ea typeface="Times New Roman"/>
                        </a:rPr>
                        <a:t>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8779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/>
                        </a:rPr>
                        <a:t>PAD: C-EO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1E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97" marR="6859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Imagen 4">
            <a:extLst>
              <a:ext uri="{FF2B5EF4-FFF2-40B4-BE49-F238E27FC236}">
                <a16:creationId xmlns:a16="http://schemas.microsoft.com/office/drawing/2014/main" id="{B40387C3-004A-FDD9-A409-0BDBAFA16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030" y="73025"/>
            <a:ext cx="1592582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FAE015-E66C-486D-8CCB-0C42C1080BFE}"/>
              </a:ext>
            </a:extLst>
          </p:cNvPr>
          <p:cNvSpPr txBox="1"/>
          <p:nvPr/>
        </p:nvSpPr>
        <p:spPr>
          <a:xfrm>
            <a:off x="285429" y="6492875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ACC/AHA </a:t>
            </a:r>
            <a:r>
              <a:rPr lang="es-E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Guidelines</a:t>
            </a:r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JACC 2018</a:t>
            </a:r>
          </a:p>
        </p:txBody>
      </p:sp>
    </p:spTree>
    <p:extLst>
      <p:ext uri="{BB962C8B-B14F-4D97-AF65-F5344CB8AC3E}">
        <p14:creationId xmlns:p14="http://schemas.microsoft.com/office/powerpoint/2010/main" val="426819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614851" y="321157"/>
            <a:ext cx="9507141" cy="9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27" tIns="42864" rIns="85727" bIns="42864" anchor="ctr"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it-IT" sz="3200" b="1" dirty="0">
                <a:solidFill>
                  <a:srgbClr val="002754"/>
                </a:solidFill>
              </a:rPr>
              <a:t>Objetivos terapéuticos</a:t>
            </a:r>
            <a:r>
              <a:rPr lang="it-IT" altLang="it-IT" sz="3200" dirty="0">
                <a:solidFill>
                  <a:srgbClr val="002754"/>
                </a:solidFill>
              </a:rPr>
              <a:t> </a:t>
            </a:r>
            <a:endParaRPr lang="en-GB" altLang="it-IT" sz="3200" b="1" dirty="0">
              <a:solidFill>
                <a:srgbClr val="002754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766692"/>
              </p:ext>
            </p:extLst>
          </p:nvPr>
        </p:nvGraphicFramePr>
        <p:xfrm>
          <a:off x="695400" y="1428402"/>
          <a:ext cx="10873207" cy="4917665"/>
        </p:xfrm>
        <a:graphic>
          <a:graphicData uri="http://schemas.openxmlformats.org/drawingml/2006/table">
            <a:tbl>
              <a:tblPr/>
              <a:tblGrid>
                <a:gridCol w="8336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484"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Recomendaciones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Clase</a:t>
                      </a:r>
                    </a:p>
                  </a:txBody>
                  <a:tcPr marL="64294" marR="642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D7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Nivel</a:t>
                      </a: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416"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Se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recomienda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como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primer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objetivo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terapéutico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la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reducción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de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cifras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por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debajo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de 140/90 y,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si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el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tratamiento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se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tolera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bien, la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reducción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a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cifras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por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debajo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de 130/80,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en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la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mayoría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de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pacientes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.</a:t>
                      </a: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I</a:t>
                      </a: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76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A</a:t>
                      </a: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717"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En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menores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de 65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años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el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rango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ideal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sería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entre 120 y 130 para la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mayoría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.</a:t>
                      </a:r>
                      <a:endParaRPr kumimoji="0" lang="it-IT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I</a:t>
                      </a: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76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A</a:t>
                      </a: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84">
                <a:tc gridSpan="3"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En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pacientes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mayores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de 65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años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, que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reciben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tratamiento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farmacológico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: </a:t>
                      </a:r>
                      <a:endParaRPr kumimoji="0" lang="it-IT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84">
                <a:tc>
                  <a:txBody>
                    <a:bodyPr/>
                    <a:lstStyle>
                      <a:lvl1pPr marL="342900" indent="-342900"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El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objetivo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terapéutico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estaría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entre 130 y 140 mmHg.</a:t>
                      </a:r>
                      <a:endParaRPr kumimoji="0" lang="it-IT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I</a:t>
                      </a: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76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A</a:t>
                      </a: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594">
                <a:tc>
                  <a:txBody>
                    <a:bodyPr/>
                    <a:lstStyle>
                      <a:lvl1pPr marL="342900" indent="-342900"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Deben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monitorizarse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de forma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cercana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posibles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efectos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adversos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del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tratamiento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.</a:t>
                      </a:r>
                      <a:endParaRPr kumimoji="0" lang="it-IT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I</a:t>
                      </a: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76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</a:t>
                      </a: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B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594">
                <a:tc>
                  <a:txBody>
                    <a:bodyPr/>
                    <a:lstStyle>
                      <a:lvl1pPr marL="342900" indent="-342900"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Los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objetivos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se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recomiendan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para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cualquier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nivel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de riesgo y para </a:t>
                      </a:r>
                      <a:r>
                        <a:rPr kumimoji="0" lang="en-GB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pacientes</a:t>
                      </a: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con y sin ECV.</a:t>
                      </a:r>
                      <a:endParaRPr kumimoji="0" lang="it-IT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I</a:t>
                      </a: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76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A</a:t>
                      </a: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9416"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El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objetivo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para PAD son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cifras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inferiores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a 80 mmHg para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todos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los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hipertensos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independientemente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del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nivel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de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riesgo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o las </a:t>
                      </a:r>
                      <a:r>
                        <a:rPr kumimoji="0" lang="en-GB" alt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comorbilidades</a:t>
                      </a: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.</a:t>
                      </a: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IIa</a:t>
                      </a: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B20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3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8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3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defRPr sz="210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B</a:t>
                      </a: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294" marR="642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6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171" y="223279"/>
            <a:ext cx="1591194" cy="1060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A0215C-2A84-6791-A5B3-B42BC8F4DB23}"/>
              </a:ext>
            </a:extLst>
          </p:cNvPr>
          <p:cNvSpPr txBox="1"/>
          <p:nvPr/>
        </p:nvSpPr>
        <p:spPr>
          <a:xfrm>
            <a:off x="272075" y="6490394"/>
            <a:ext cx="1742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Williams B, et al. </a:t>
            </a:r>
            <a:r>
              <a:rPr lang="es-E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</a:t>
            </a:r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Heart J 2018</a:t>
            </a:r>
          </a:p>
        </p:txBody>
      </p:sp>
    </p:spTree>
    <p:extLst>
      <p:ext uri="{BB962C8B-B14F-4D97-AF65-F5344CB8AC3E}">
        <p14:creationId xmlns:p14="http://schemas.microsoft.com/office/powerpoint/2010/main" val="179553575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524" y="225489"/>
            <a:ext cx="8923379" cy="1143000"/>
          </a:xfrm>
        </p:spPr>
        <p:txBody>
          <a:bodyPr>
            <a:normAutofit/>
          </a:bodyPr>
          <a:lstStyle/>
          <a:p>
            <a:r>
              <a:rPr lang="es-ES" sz="3200" dirty="0"/>
              <a:t>La reducción del riesgo de eventos es paralelo a la reducción de la PA</a:t>
            </a:r>
          </a:p>
        </p:txBody>
      </p:sp>
      <p:pic>
        <p:nvPicPr>
          <p:cNvPr id="18434" name="Picture 2" descr="http://www.thelancet.com/cms/attachment/2049825435/2058773167/gr2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6" y="1593316"/>
            <a:ext cx="7038975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63352" y="6538079"/>
            <a:ext cx="21675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Ettehad</a:t>
            </a:r>
            <a:r>
              <a:rPr kumimoji="0" lang="ca-ES" sz="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D, et al. </a:t>
            </a:r>
            <a:r>
              <a:rPr kumimoji="0" lang="ca-ES" sz="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Lancet</a:t>
            </a:r>
            <a:r>
              <a:rPr kumimoji="0" lang="ca-ES" sz="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2016; 387: 957-67.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DA6D9ADA-8AF0-4480-AC11-8C8EDAABCBE8}"/>
              </a:ext>
            </a:extLst>
          </p:cNvPr>
          <p:cNvSpPr txBox="1"/>
          <p:nvPr/>
        </p:nvSpPr>
        <p:spPr>
          <a:xfrm>
            <a:off x="8023060" y="1259632"/>
            <a:ext cx="3744416" cy="2677656"/>
          </a:xfrm>
          <a:prstGeom prst="rect">
            <a:avLst/>
          </a:prstGeom>
          <a:solidFill>
            <a:srgbClr val="002754"/>
          </a:solidFill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Para una reducción de PAS de 10 mmHg: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srgbClr val="03F0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3F0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Eventos CV: 20%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3F0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Mortalidad: 13%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3F0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E.Coronaria: 17%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3F0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Ictus: 27%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3F0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IC: 28%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03F0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ERC: 5 %</a:t>
            </a:r>
          </a:p>
        </p:txBody>
      </p:sp>
    </p:spTree>
    <p:extLst>
      <p:ext uri="{BB962C8B-B14F-4D97-AF65-F5344CB8AC3E}">
        <p14:creationId xmlns:p14="http://schemas.microsoft.com/office/powerpoint/2010/main" val="547628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1375" y="336865"/>
            <a:ext cx="8721739" cy="14005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3200" dirty="0" err="1"/>
              <a:t>Estudio</a:t>
            </a:r>
            <a:r>
              <a:rPr lang="en-GB" sz="3200" dirty="0"/>
              <a:t> SPRINT: </a:t>
            </a:r>
            <a:r>
              <a:rPr lang="en-GB" sz="3200" dirty="0" err="1"/>
              <a:t>Cifras</a:t>
            </a:r>
            <a:r>
              <a:rPr lang="en-GB" sz="3200" dirty="0"/>
              <a:t> de PAS y </a:t>
            </a:r>
            <a:r>
              <a:rPr lang="en-GB" sz="3200" dirty="0" err="1"/>
              <a:t>Objetivo</a:t>
            </a:r>
            <a:r>
              <a:rPr lang="en-GB" sz="3200" dirty="0"/>
              <a:t> </a:t>
            </a:r>
            <a:r>
              <a:rPr lang="en-GB" sz="3200" dirty="0" err="1"/>
              <a:t>primario</a:t>
            </a:r>
            <a:r>
              <a:rPr lang="en-GB" sz="3200" dirty="0"/>
              <a:t> </a:t>
            </a:r>
            <a:br>
              <a:rPr lang="en-GB" sz="3200" dirty="0"/>
            </a:br>
            <a:endParaRPr lang="es-ES" sz="3200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5607" y="1889207"/>
            <a:ext cx="6264920" cy="377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320286" y="6410046"/>
            <a:ext cx="30812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The</a:t>
            </a:r>
            <a:r>
              <a:rPr kumimoji="0" lang="ca-ES" sz="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SPRINT </a:t>
            </a:r>
            <a:r>
              <a:rPr kumimoji="0" lang="ca-ES" sz="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Research</a:t>
            </a:r>
            <a:r>
              <a:rPr kumimoji="0" lang="ca-ES" sz="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Group. N </a:t>
            </a:r>
            <a:r>
              <a:rPr kumimoji="0" lang="ca-ES" sz="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Engl</a:t>
            </a:r>
            <a:r>
              <a:rPr kumimoji="0" lang="ca-ES" sz="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J </a:t>
            </a:r>
            <a:r>
              <a:rPr kumimoji="0" lang="ca-ES" sz="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Med</a:t>
            </a:r>
            <a:r>
              <a:rPr kumimoji="0" lang="ca-ES" sz="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2015; 373: 2103-16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5E9594-B6DF-4F50-9548-DAD1B24DD8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286" y="1889207"/>
            <a:ext cx="5535321" cy="37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7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032" y="365125"/>
            <a:ext cx="10402986" cy="1325563"/>
          </a:xfrm>
        </p:spPr>
        <p:txBody>
          <a:bodyPr>
            <a:normAutofit/>
          </a:bodyPr>
          <a:lstStyle/>
          <a:p>
            <a:r>
              <a:rPr lang="es-ES_tradnl" sz="2800" dirty="0"/>
              <a:t>Exoneración de responsabilidad y uso de la presentación</a:t>
            </a:r>
          </a:p>
        </p:txBody>
      </p:sp>
      <p:sp>
        <p:nvSpPr>
          <p:cNvPr id="4" name="Google Shape;37;p30">
            <a:extLst>
              <a:ext uri="{FF2B5EF4-FFF2-40B4-BE49-F238E27FC236}">
                <a16:creationId xmlns:a16="http://schemas.microsoft.com/office/drawing/2014/main" id="{37AA9693-9F18-3E5B-E112-B7190C477A92}"/>
              </a:ext>
            </a:extLst>
          </p:cNvPr>
          <p:cNvSpPr txBox="1"/>
          <p:nvPr/>
        </p:nvSpPr>
        <p:spPr>
          <a:xfrm>
            <a:off x="445492" y="1469917"/>
            <a:ext cx="113010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4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documento (la “Presentación”) ha sido preparado exclusivamente para su uso en presentaciones y/o formaciones de Almirall, S.A. ("Almirall") dirigidas a la comunidad científica (“Uso Permitido”). Este documento incluye información resumida y no pretende ser exhaustivo. La divulgación, difusión o uso de este documento, para un uso distinto al Uso Permitido, sin la autorización previa, expresa y por escrito de Almirall está prohibida.</a:t>
            </a:r>
            <a:endParaRPr sz="140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4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Almirall no otorga, ni implícita ni explícitamente, ninguna garantía de imparcialidad, precisión, integridad o exactitud de la información, opinión y declaraciones expresadas en dicha Presentación o en discusiones que puedan tener lugar durante su utilización.</a:t>
            </a:r>
            <a:endParaRPr sz="140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4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 la Presentación como los contenidos incluidos en la misma (con carácter enunciativo, que no limitativo, imágenes, diseño gráfico, logos, textos, gráficos, ilustraciones, fotografías, y cualquier otro material susceptible de protección) están bajo la responsabilidad de Almirall y son titularidad exclusiva de Almirall o Almirall tiene sobre ellos la correspondiente autorización de uso. </a:t>
            </a:r>
            <a:endParaRPr sz="140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4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Igualmente, todos los nombres comerciales, marcas o signos distintivos de cualquier clase contenidos en la Presentación están protegidos por la Ley.</a:t>
            </a:r>
            <a:endParaRPr sz="140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>
              <a:solidFill>
                <a:srgbClr val="1F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400" dirty="0">
                <a:solidFill>
                  <a:srgbClr val="1F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reproducción, distribución, comercialización, transformación, comunicación pública y, en general, cualquier otra forma de explotación, por cualquier procedimiento, de todo o parte de la Presentación  o de la información contenida en la misma con fines distintos al Uso Permitido, podría constituir una infracción de los derechos de Propiedad Intelectual y/o Industrial de Almirall o del titular de los mismos y podría dar lugar al ejercicio de cuantas acciones judiciales o extrajudiciales pudieran corresponder en el ejercicio de sus derechos. Todo ello salvo que, previa solicitud, Almirall haya autorizado expresamente y por escrito el uso de los contenidos para un fin específico, en cuyo caso, el destinatario se compromete a citar la Almirall como fuente titular del contenido.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 dirty="0">
              <a:solidFill>
                <a:srgbClr val="1F386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65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060630-2E80-4A43-A867-A4AA3D79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39" y="373561"/>
            <a:ext cx="8972047" cy="1049235"/>
          </a:xfrm>
        </p:spPr>
        <p:txBody>
          <a:bodyPr>
            <a:normAutofit fontScale="90000"/>
          </a:bodyPr>
          <a:lstStyle/>
          <a:p>
            <a:r>
              <a:rPr lang="en-US" b="0" i="0" dirty="0" err="1">
                <a:effectLst/>
                <a:latin typeface="ff-quadraat-web-pro"/>
              </a:rPr>
              <a:t>Estrategia</a:t>
            </a:r>
            <a:r>
              <a:rPr lang="en-US" b="0" i="0" dirty="0">
                <a:effectLst/>
                <a:latin typeface="ff-quadraat-web-pro"/>
              </a:rPr>
              <a:t> de </a:t>
            </a:r>
            <a:r>
              <a:rPr lang="en-US" b="0" i="0" dirty="0" err="1">
                <a:effectLst/>
                <a:latin typeface="ff-quadraat-web-pro"/>
              </a:rPr>
              <a:t>intervención</a:t>
            </a:r>
            <a:r>
              <a:rPr lang="en-US" b="0" i="0" dirty="0">
                <a:effectLst/>
                <a:latin typeface="ff-quadraat-web-pro"/>
              </a:rPr>
              <a:t> </a:t>
            </a:r>
            <a:r>
              <a:rPr lang="en-US" b="0" i="0" dirty="0" err="1">
                <a:effectLst/>
                <a:latin typeface="ff-quadraat-web-pro"/>
              </a:rPr>
              <a:t>sobre</a:t>
            </a:r>
            <a:r>
              <a:rPr lang="en-US" b="0" i="0" dirty="0">
                <a:effectLst/>
                <a:latin typeface="ff-quadraat-web-pro"/>
              </a:rPr>
              <a:t> la PA </a:t>
            </a:r>
            <a:r>
              <a:rPr lang="en-US" b="0" i="0" dirty="0" err="1">
                <a:effectLst/>
                <a:latin typeface="ff-quadraat-web-pro"/>
              </a:rPr>
              <a:t>en</a:t>
            </a:r>
            <a:r>
              <a:rPr lang="en-US" b="0" i="0" dirty="0">
                <a:effectLst/>
                <a:latin typeface="ff-quadraat-web-pro"/>
              </a:rPr>
              <a:t> </a:t>
            </a:r>
            <a:r>
              <a:rPr lang="en-US" b="0" i="0" dirty="0" err="1">
                <a:effectLst/>
                <a:latin typeface="ff-quadraat-web-pro"/>
              </a:rPr>
              <a:t>hipertensos</a:t>
            </a:r>
            <a:r>
              <a:rPr lang="en-US" b="0" i="0" dirty="0">
                <a:effectLst/>
                <a:latin typeface="ff-quadraat-web-pro"/>
              </a:rPr>
              <a:t> de </a:t>
            </a:r>
            <a:r>
              <a:rPr lang="en-US" b="0" i="0" dirty="0" err="1">
                <a:effectLst/>
                <a:latin typeface="ff-quadraat-web-pro"/>
              </a:rPr>
              <a:t>edad</a:t>
            </a:r>
            <a:r>
              <a:rPr lang="en-US" b="0" i="0" dirty="0">
                <a:effectLst/>
                <a:latin typeface="ff-quadraat-web-pro"/>
              </a:rPr>
              <a:t> </a:t>
            </a:r>
            <a:r>
              <a:rPr lang="en-US" b="0" i="0" dirty="0" err="1">
                <a:effectLst/>
                <a:latin typeface="ff-quadraat-web-pro"/>
              </a:rPr>
              <a:t>avanzada</a:t>
            </a:r>
            <a:r>
              <a:rPr lang="en-US" b="0" i="0" dirty="0">
                <a:effectLst/>
                <a:latin typeface="ff-quadraat-web-pro"/>
              </a:rPr>
              <a:t> (STEP)</a:t>
            </a:r>
            <a:br>
              <a:rPr lang="en-US" b="0" i="0" dirty="0">
                <a:effectLst/>
                <a:latin typeface="ff-quadraat-web-pro"/>
              </a:rPr>
            </a:br>
            <a:r>
              <a:rPr lang="en-US" sz="2700" b="0" i="1" dirty="0">
                <a:effectLst/>
                <a:latin typeface="ff-quadraat-web-pro"/>
              </a:rPr>
              <a:t>SPRINT “made in </a:t>
            </a:r>
            <a:r>
              <a:rPr lang="en-US" sz="2700" b="0" i="1" dirty="0" err="1">
                <a:effectLst/>
                <a:latin typeface="ff-quadraat-web-pro"/>
              </a:rPr>
              <a:t>china</a:t>
            </a:r>
            <a:r>
              <a:rPr lang="en-US" sz="2700" b="0" i="1" dirty="0">
                <a:effectLst/>
                <a:latin typeface="ff-quadraat-web-pro"/>
              </a:rPr>
              <a:t>”</a:t>
            </a:r>
            <a:endParaRPr lang="es-E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9130B-EB9B-4D4E-A9F5-0899E2DBF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09" y="1749992"/>
            <a:ext cx="5529262" cy="3673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55E871-99E9-4E87-B10C-8E9A417A7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328" y="1749990"/>
            <a:ext cx="5954265" cy="3559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2FE922-9477-4011-89AE-AC25BC3A9D8E}"/>
              </a:ext>
            </a:extLst>
          </p:cNvPr>
          <p:cNvSpPr txBox="1"/>
          <p:nvPr/>
        </p:nvSpPr>
        <p:spPr>
          <a:xfrm>
            <a:off x="757573" y="5523552"/>
            <a:ext cx="10676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8511 pacientes 60-80, PAS 140-190, aleatorizados a estrategia intensiva (PAS: 110-130) o convencional (PAS: 130-150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54479-5EA0-45BF-B7FB-57B400D1A8EE}"/>
              </a:ext>
            </a:extLst>
          </p:cNvPr>
          <p:cNvSpPr txBox="1"/>
          <p:nvPr/>
        </p:nvSpPr>
        <p:spPr>
          <a:xfrm>
            <a:off x="452940" y="6477625"/>
            <a:ext cx="25587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Zhang W, et al. N Engl J </a:t>
            </a:r>
            <a:r>
              <a:rPr lang="es-E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</a:t>
            </a:r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2021; 385: 1268-1279</a:t>
            </a:r>
          </a:p>
        </p:txBody>
      </p:sp>
    </p:spTree>
    <p:extLst>
      <p:ext uri="{BB962C8B-B14F-4D97-AF65-F5344CB8AC3E}">
        <p14:creationId xmlns:p14="http://schemas.microsoft.com/office/powerpoint/2010/main" val="357712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 5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9449" y="1292497"/>
            <a:ext cx="8494730" cy="51959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07368" y="154116"/>
            <a:ext cx="7245289" cy="1143000"/>
          </a:xfrm>
        </p:spPr>
        <p:txBody>
          <a:bodyPr/>
          <a:lstStyle/>
          <a:p>
            <a:r>
              <a:rPr lang="es-ES" sz="2800" dirty="0"/>
              <a:t>Reducción intensa vs. Estándar. </a:t>
            </a:r>
            <a:r>
              <a:rPr lang="es-ES" sz="2400" dirty="0"/>
              <a:t>Estratificación por las cifras alcanzadas</a:t>
            </a:r>
            <a:endParaRPr lang="es-ES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25325" y="6488440"/>
            <a:ext cx="52263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Thomopoulos</a:t>
            </a:r>
            <a:r>
              <a:rPr lang="ca-E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C, et al. J </a:t>
            </a:r>
            <a:r>
              <a:rPr lang="ca-ES" sz="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Hypertens</a:t>
            </a:r>
            <a:r>
              <a:rPr lang="ca-E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2016; 34: 613-622</a:t>
            </a:r>
          </a:p>
        </p:txBody>
      </p:sp>
    </p:spTree>
    <p:extLst>
      <p:ext uri="{BB962C8B-B14F-4D97-AF65-F5344CB8AC3E}">
        <p14:creationId xmlns:p14="http://schemas.microsoft.com/office/powerpoint/2010/main" val="2673636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B2DED-66D3-924F-AA43-C7167487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2" y="114753"/>
            <a:ext cx="9264580" cy="1325563"/>
          </a:xfrm>
        </p:spPr>
        <p:txBody>
          <a:bodyPr/>
          <a:lstStyle/>
          <a:p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aspectos</a:t>
            </a:r>
            <a:r>
              <a:rPr lang="en-US" dirty="0"/>
              <a:t> </a:t>
            </a:r>
            <a:r>
              <a:rPr lang="en-US" dirty="0" err="1"/>
              <a:t>terapéuticos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C22219-822D-0D4D-8F1E-7146B404A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2" y="1825625"/>
            <a:ext cx="9829800" cy="4351338"/>
          </a:xfrm>
        </p:spPr>
        <p:txBody>
          <a:bodyPr/>
          <a:lstStyle/>
          <a:p>
            <a:pPr indent="-396000"/>
            <a:r>
              <a:rPr lang="en-US" sz="2800" dirty="0"/>
              <a:t>¿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hago</a:t>
            </a:r>
            <a:r>
              <a:rPr lang="en-US" sz="2800" dirty="0"/>
              <a:t> con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paciente</a:t>
            </a:r>
            <a:r>
              <a:rPr lang="en-US" sz="2800" dirty="0"/>
              <a:t> que no </a:t>
            </a:r>
            <a:r>
              <a:rPr lang="en-US" sz="2800" dirty="0" err="1"/>
              <a:t>está</a:t>
            </a:r>
            <a:r>
              <a:rPr lang="en-US" sz="2800" dirty="0"/>
              <a:t> </a:t>
            </a:r>
            <a:r>
              <a:rPr lang="en-US" sz="2800" dirty="0" err="1"/>
              <a:t>controlado</a:t>
            </a:r>
            <a:r>
              <a:rPr lang="en-US" sz="2800" dirty="0"/>
              <a:t> con 3 </a:t>
            </a:r>
            <a:r>
              <a:rPr lang="en-US" sz="2800" dirty="0" err="1"/>
              <a:t>fármacos</a:t>
            </a:r>
            <a:r>
              <a:rPr lang="en-US" sz="2800" dirty="0"/>
              <a:t>?</a:t>
            </a:r>
          </a:p>
          <a:p>
            <a:pPr indent="-396000"/>
            <a:r>
              <a:rPr lang="en-US" sz="2800" dirty="0"/>
              <a:t>2 </a:t>
            </a:r>
            <a:r>
              <a:rPr lang="en-US" sz="2800" dirty="0" err="1"/>
              <a:t>grupos</a:t>
            </a:r>
            <a:endParaRPr lang="en-US" sz="2800" dirty="0"/>
          </a:p>
          <a:p>
            <a:pPr indent="-396000"/>
            <a:r>
              <a:rPr lang="en-US" sz="2800" dirty="0"/>
              <a:t>¿La </a:t>
            </a:r>
            <a:r>
              <a:rPr lang="en-US" sz="2800" dirty="0" err="1"/>
              <a:t>medicación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la </a:t>
            </a:r>
            <a:r>
              <a:rPr lang="en-US" sz="2800" dirty="0" err="1"/>
              <a:t>mañana</a:t>
            </a:r>
            <a:r>
              <a:rPr lang="en-US" sz="2800" dirty="0"/>
              <a:t>, </a:t>
            </a:r>
            <a:r>
              <a:rPr lang="en-US" sz="2800" dirty="0" err="1"/>
              <a:t>por</a:t>
            </a:r>
            <a:r>
              <a:rPr lang="en-US" sz="2800" dirty="0"/>
              <a:t> la </a:t>
            </a:r>
            <a:r>
              <a:rPr lang="en-US" sz="2800" dirty="0" err="1"/>
              <a:t>noche</a:t>
            </a:r>
            <a:r>
              <a:rPr lang="en-US" sz="2800" dirty="0"/>
              <a:t>, </a:t>
            </a:r>
            <a:r>
              <a:rPr lang="en-US" sz="2800" dirty="0" err="1"/>
              <a:t>repartida</a:t>
            </a:r>
            <a:r>
              <a:rPr lang="en-US" sz="2800" dirty="0"/>
              <a:t>?</a:t>
            </a:r>
          </a:p>
          <a:p>
            <a:pPr indent="-396000"/>
            <a:r>
              <a:rPr lang="en-US" sz="2800" dirty="0"/>
              <a:t>2 </a:t>
            </a:r>
            <a:r>
              <a:rPr lang="en-US" sz="2800" dirty="0" err="1"/>
              <a:t>grupos</a:t>
            </a:r>
            <a:endParaRPr lang="en-US" sz="2800" dirty="0"/>
          </a:p>
          <a:p>
            <a:pPr indent="-396000"/>
            <a:r>
              <a:rPr lang="en-US" sz="2800" dirty="0"/>
              <a:t>Si </a:t>
            </a:r>
            <a:r>
              <a:rPr lang="en-US" sz="2800" dirty="0" err="1"/>
              <a:t>uso</a:t>
            </a:r>
            <a:r>
              <a:rPr lang="en-US" sz="2800" dirty="0"/>
              <a:t> </a:t>
            </a:r>
            <a:r>
              <a:rPr lang="en-US" sz="2800" dirty="0" err="1"/>
              <a:t>bloqueantes</a:t>
            </a:r>
            <a:r>
              <a:rPr lang="en-US" sz="2800" dirty="0"/>
              <a:t> del SRA ¿IECA o ARA-2?</a:t>
            </a:r>
          </a:p>
          <a:p>
            <a:pPr indent="-396000"/>
            <a:r>
              <a:rPr lang="en-US" sz="2800" dirty="0"/>
              <a:t>2 </a:t>
            </a:r>
            <a:r>
              <a:rPr lang="en-US" sz="2800" dirty="0" err="1"/>
              <a:t>grupos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66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7D14-9E65-5F45-8F79-227B35AC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1" y="18255"/>
            <a:ext cx="9264580" cy="1325563"/>
          </a:xfrm>
        </p:spPr>
        <p:txBody>
          <a:bodyPr/>
          <a:lstStyle/>
          <a:p>
            <a:r>
              <a:rPr lang="es-ES" dirty="0"/>
              <a:t>Consideraciones en la HTA resistente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B91A3-B818-2228-4950-17CCEF183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171" y="1553483"/>
            <a:ext cx="10098593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Asegurar dosis óptimas de 3 fármacos antihipertensivos, preferentemente un bloqueante del SRA, un </a:t>
            </a:r>
            <a:r>
              <a:rPr lang="es-ES" sz="2400" dirty="0" err="1"/>
              <a:t>calcioantagonista</a:t>
            </a:r>
            <a:r>
              <a:rPr lang="es-ES" sz="2400" dirty="0"/>
              <a:t> </a:t>
            </a:r>
            <a:r>
              <a:rPr lang="es-ES" sz="2400" dirty="0" err="1"/>
              <a:t>dihidropiridínico</a:t>
            </a:r>
            <a:r>
              <a:rPr lang="es-ES" sz="2400" dirty="0"/>
              <a:t> de larga duración y un diurético tiazídico o similar</a:t>
            </a:r>
          </a:p>
          <a:p>
            <a:pPr>
              <a:lnSpc>
                <a:spcPct val="100000"/>
              </a:lnSpc>
            </a:pPr>
            <a:r>
              <a:rPr lang="es-ES" sz="2400" dirty="0"/>
              <a:t>Descartar HTA </a:t>
            </a:r>
            <a:r>
              <a:rPr lang="es-ES" sz="2400" dirty="0" err="1"/>
              <a:t>pseudo-resistente</a:t>
            </a:r>
            <a:r>
              <a:rPr lang="es-ES" sz="2400" dirty="0"/>
              <a:t> de “bata blanca”</a:t>
            </a:r>
          </a:p>
          <a:p>
            <a:pPr>
              <a:lnSpc>
                <a:spcPct val="100000"/>
              </a:lnSpc>
            </a:pPr>
            <a:r>
              <a:rPr lang="es-ES" sz="2400" dirty="0"/>
              <a:t>Evaluar la adherencia terapéutica</a:t>
            </a:r>
          </a:p>
          <a:p>
            <a:pPr>
              <a:lnSpc>
                <a:spcPct val="100000"/>
              </a:lnSpc>
            </a:pPr>
            <a:r>
              <a:rPr lang="es-ES" sz="2400" dirty="0"/>
              <a:t>Evaluar posibles sustancias que interfieren (AINES, fármacos simpaticomiméticos, alcohol, </a:t>
            </a:r>
            <a:r>
              <a:rPr lang="es-ES" sz="2400" dirty="0" err="1"/>
              <a:t>etc</a:t>
            </a:r>
            <a:r>
              <a:rPr lang="es-ES" sz="2400" dirty="0"/>
              <a:t>)</a:t>
            </a:r>
          </a:p>
          <a:p>
            <a:pPr>
              <a:lnSpc>
                <a:spcPct val="100000"/>
              </a:lnSpc>
            </a:pPr>
            <a:r>
              <a:rPr lang="es-ES" sz="2400" dirty="0"/>
              <a:t>Evaluar condicionantes del paciente (obesidad, sedentarismo, dieta rica en sal, SAHOS, </a:t>
            </a:r>
            <a:r>
              <a:rPr lang="es-ES" sz="2400" dirty="0" err="1"/>
              <a:t>etc</a:t>
            </a:r>
            <a:r>
              <a:rPr lang="es-ES" sz="2400" dirty="0"/>
              <a:t>)</a:t>
            </a:r>
          </a:p>
          <a:p>
            <a:pPr>
              <a:lnSpc>
                <a:spcPct val="100000"/>
              </a:lnSpc>
            </a:pPr>
            <a:r>
              <a:rPr lang="es-ES" sz="2400" dirty="0"/>
              <a:t>Evaluar posibles causas de HTA secundaria</a:t>
            </a:r>
          </a:p>
        </p:txBody>
      </p:sp>
    </p:spTree>
    <p:extLst>
      <p:ext uri="{BB962C8B-B14F-4D97-AF65-F5344CB8AC3E}">
        <p14:creationId xmlns:p14="http://schemas.microsoft.com/office/powerpoint/2010/main" val="1780067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New picture"/>
          <p:cNvPicPr/>
          <p:nvPr/>
        </p:nvPicPr>
        <p:blipFill rotWithShape="1">
          <a:blip r:embed="rId3"/>
          <a:srcRect b="51026"/>
          <a:stretch/>
        </p:blipFill>
        <p:spPr>
          <a:xfrm>
            <a:off x="443658" y="3134401"/>
            <a:ext cx="5182397" cy="3183861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6E38EF6-6ECB-632F-9A72-5E203D42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248092"/>
            <a:ext cx="9731830" cy="1049235"/>
          </a:xfrm>
        </p:spPr>
        <p:txBody>
          <a:bodyPr>
            <a:normAutofit/>
          </a:bodyPr>
          <a:lstStyle/>
          <a:p>
            <a:r>
              <a:rPr lang="ca-ES" sz="2800" dirty="0" err="1"/>
              <a:t>Reducción</a:t>
            </a:r>
            <a:r>
              <a:rPr lang="ca-ES" sz="2800" dirty="0"/>
              <a:t> de </a:t>
            </a:r>
            <a:r>
              <a:rPr lang="ca-ES" sz="2800" dirty="0" err="1"/>
              <a:t>eventos</a:t>
            </a:r>
            <a:r>
              <a:rPr lang="ca-ES" sz="2800" dirty="0"/>
              <a:t> con la </a:t>
            </a:r>
            <a:r>
              <a:rPr lang="ca-ES" sz="2800" dirty="0" err="1"/>
              <a:t>administración</a:t>
            </a:r>
            <a:r>
              <a:rPr lang="ca-ES" sz="2800" dirty="0"/>
              <a:t> nocturna de la </a:t>
            </a:r>
            <a:r>
              <a:rPr lang="ca-ES" sz="2800" dirty="0" err="1"/>
              <a:t>medicación</a:t>
            </a:r>
            <a:r>
              <a:rPr lang="ca-ES" sz="2800" dirty="0"/>
              <a:t> antihipertensiva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AE2543-27A3-676F-D347-4B297A773F07}"/>
              </a:ext>
            </a:extLst>
          </p:cNvPr>
          <p:cNvSpPr txBox="1"/>
          <p:nvPr/>
        </p:nvSpPr>
        <p:spPr>
          <a:xfrm>
            <a:off x="947057" y="1424481"/>
            <a:ext cx="138821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PROBLEMAS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Aleatorización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abierta</a:t>
            </a:r>
            <a:endParaRPr lang="ca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Tipo de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tratamiento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fijado</a:t>
            </a:r>
            <a:endParaRPr lang="ca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mitad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de los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aleatorizados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a la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administración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nocturna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recibían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parte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medicacoión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por la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mañana</a:t>
            </a:r>
            <a:endParaRPr lang="ca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Poca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plausibilidad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entre una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reducción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de 1,6/1,2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mmHg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en la PA de 48 h y una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reducción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eventos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del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Cuestiones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éticas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relativas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a la </a:t>
            </a:r>
            <a:r>
              <a:rPr lang="ca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finalización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 prematura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FD799F3-53F7-1277-DD00-565D2E9D191D}"/>
              </a:ext>
            </a:extLst>
          </p:cNvPr>
          <p:cNvSpPr txBox="1"/>
          <p:nvPr/>
        </p:nvSpPr>
        <p:spPr>
          <a:xfrm>
            <a:off x="348343" y="6394464"/>
            <a:ext cx="22781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Hermida</a:t>
            </a:r>
            <a:r>
              <a:rPr lang="ca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et al. </a:t>
            </a:r>
            <a:r>
              <a:rPr lang="ca-E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</a:t>
            </a:r>
            <a:r>
              <a:rPr lang="ca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</a:t>
            </a:r>
            <a:r>
              <a:rPr lang="ca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 2020; 41: 4565-76</a:t>
            </a:r>
          </a:p>
        </p:txBody>
      </p:sp>
      <p:pic>
        <p:nvPicPr>
          <p:cNvPr id="5" name="New picture">
            <a:extLst>
              <a:ext uri="{FF2B5EF4-FFF2-40B4-BE49-F238E27FC236}">
                <a16:creationId xmlns:a16="http://schemas.microsoft.com/office/drawing/2014/main" id="{4B586D0A-7620-857E-112A-1B00FF9821FD}"/>
              </a:ext>
            </a:extLst>
          </p:cNvPr>
          <p:cNvPicPr/>
          <p:nvPr/>
        </p:nvPicPr>
        <p:blipFill rotWithShape="1">
          <a:blip r:embed="rId3"/>
          <a:srcRect t="50561"/>
          <a:stretch/>
        </p:blipFill>
        <p:spPr>
          <a:xfrm>
            <a:off x="6096000" y="3145290"/>
            <a:ext cx="5582513" cy="3183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BF31CE-0C15-9EBB-4914-FBBB12060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676" y="3998403"/>
            <a:ext cx="8194324" cy="27787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0C3C20-3A7B-6395-A5B6-9A3F423BE0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27"/>
          <a:stretch/>
        </p:blipFill>
        <p:spPr>
          <a:xfrm>
            <a:off x="86207" y="1349829"/>
            <a:ext cx="6085994" cy="338865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C92A56-70E3-BC8D-450E-7F4CAB91D13C}"/>
              </a:ext>
            </a:extLst>
          </p:cNvPr>
          <p:cNvSpPr txBox="1"/>
          <p:nvPr/>
        </p:nvSpPr>
        <p:spPr>
          <a:xfrm>
            <a:off x="191344" y="6408238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</a:t>
            </a:r>
            <a:r>
              <a:rPr lang="ca-E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</a:t>
            </a:r>
            <a:r>
              <a:rPr lang="ca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a-E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Lancet</a:t>
            </a:r>
            <a:r>
              <a:rPr lang="ca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2022; 400: 1417-25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06492-C7CB-0900-F6A2-7D8756DAACE1}"/>
              </a:ext>
            </a:extLst>
          </p:cNvPr>
          <p:cNvSpPr txBox="1"/>
          <p:nvPr/>
        </p:nvSpPr>
        <p:spPr>
          <a:xfrm>
            <a:off x="429321" y="234318"/>
            <a:ext cx="9042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75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Igual beneficio de administrar la medicación antihipertensiva por la mañana o por la noche</a:t>
            </a:r>
          </a:p>
        </p:txBody>
      </p:sp>
    </p:spTree>
    <p:extLst>
      <p:ext uri="{BB962C8B-B14F-4D97-AF65-F5344CB8AC3E}">
        <p14:creationId xmlns:p14="http://schemas.microsoft.com/office/powerpoint/2010/main" val="3958437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62269" y="0"/>
            <a:ext cx="10363200" cy="1143000"/>
          </a:xfrm>
        </p:spPr>
        <p:txBody>
          <a:bodyPr/>
          <a:lstStyle/>
          <a:p>
            <a:r>
              <a:rPr lang="en-US" sz="3200" dirty="0" err="1"/>
              <a:t>Comparación</a:t>
            </a:r>
            <a:r>
              <a:rPr lang="en-US" sz="3200" dirty="0"/>
              <a:t> entre IECA y ARA-2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680" y="997689"/>
            <a:ext cx="7820451" cy="56567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91092" y="6527407"/>
            <a:ext cx="21098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Messerli F &amp; Bangalore S. Circulation 2017</a:t>
            </a:r>
          </a:p>
        </p:txBody>
      </p:sp>
      <p:sp>
        <p:nvSpPr>
          <p:cNvPr id="7" name="Elipse 6"/>
          <p:cNvSpPr/>
          <p:nvPr/>
        </p:nvSpPr>
        <p:spPr>
          <a:xfrm>
            <a:off x="3069266" y="4421647"/>
            <a:ext cx="785746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56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E81B7D-37B1-CC0B-E42B-56970CD0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2" y="125639"/>
            <a:ext cx="9264580" cy="1325563"/>
          </a:xfrm>
        </p:spPr>
        <p:txBody>
          <a:bodyPr/>
          <a:lstStyle/>
          <a:p>
            <a:r>
              <a:rPr lang="es-ES" dirty="0"/>
              <a:t>Duración de acción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C01CEDA-C899-6C03-079A-14C31FE3F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485788"/>
              </p:ext>
            </p:extLst>
          </p:nvPr>
        </p:nvGraphicFramePr>
        <p:xfrm>
          <a:off x="1150843" y="2035629"/>
          <a:ext cx="9723984" cy="3586154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167814">
                  <a:extLst>
                    <a:ext uri="{9D8B030D-6E8A-4147-A177-3AD203B41FA5}">
                      <a16:colId xmlns:a16="http://schemas.microsoft.com/office/drawing/2014/main" val="783499744"/>
                    </a:ext>
                  </a:extLst>
                </a:gridCol>
                <a:gridCol w="1914210">
                  <a:extLst>
                    <a:ext uri="{9D8B030D-6E8A-4147-A177-3AD203B41FA5}">
                      <a16:colId xmlns:a16="http://schemas.microsoft.com/office/drawing/2014/main" val="1394039773"/>
                    </a:ext>
                  </a:extLst>
                </a:gridCol>
                <a:gridCol w="1928447">
                  <a:extLst>
                    <a:ext uri="{9D8B030D-6E8A-4147-A177-3AD203B41FA5}">
                      <a16:colId xmlns:a16="http://schemas.microsoft.com/office/drawing/2014/main" val="846637768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810377507"/>
                    </a:ext>
                  </a:extLst>
                </a:gridCol>
                <a:gridCol w="1398394">
                  <a:extLst>
                    <a:ext uri="{9D8B030D-6E8A-4147-A177-3AD203B41FA5}">
                      <a16:colId xmlns:a16="http://schemas.microsoft.com/office/drawing/2014/main" val="1386989592"/>
                    </a:ext>
                  </a:extLst>
                </a:gridCol>
                <a:gridCol w="1660490">
                  <a:extLst>
                    <a:ext uri="{9D8B030D-6E8A-4147-A177-3AD203B41FA5}">
                      <a16:colId xmlns:a16="http://schemas.microsoft.com/office/drawing/2014/main" val="2194876144"/>
                    </a:ext>
                  </a:extLst>
                </a:gridCol>
              </a:tblGrid>
              <a:tr h="703771">
                <a:tc>
                  <a:txBody>
                    <a:bodyPr/>
                    <a:lstStyle/>
                    <a:p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Más larga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Más corta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152009"/>
                  </a:ext>
                </a:extLst>
              </a:tr>
              <a:tr h="1135684"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tx1"/>
                          </a:solidFill>
                        </a:rPr>
                        <a:t>IECA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</a:rPr>
                        <a:t>Lisinopril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400" b="0" dirty="0" err="1">
                          <a:solidFill>
                            <a:schemeClr val="tx1"/>
                          </a:solidFill>
                        </a:rPr>
                        <a:t>Ramipril</a:t>
                      </a:r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2400" b="0" dirty="0" err="1">
                          <a:solidFill>
                            <a:schemeClr val="tx1"/>
                          </a:solidFill>
                        </a:rPr>
                        <a:t>Perindopril</a:t>
                      </a:r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</a:rPr>
                        <a:t>Enalapril</a:t>
                      </a:r>
                    </a:p>
                    <a:p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</a:rPr>
                        <a:t>Captopril</a:t>
                      </a:r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70466"/>
                  </a:ext>
                </a:extLst>
              </a:tr>
              <a:tr h="1746699"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tx1"/>
                          </a:solidFill>
                        </a:rPr>
                        <a:t>ARA-2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400" b="0" dirty="0" err="1">
                          <a:solidFill>
                            <a:schemeClr val="tx1"/>
                          </a:solidFill>
                        </a:rPr>
                        <a:t>Telmisartan</a:t>
                      </a:r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2400" b="0" dirty="0" err="1">
                          <a:solidFill>
                            <a:schemeClr val="tx1"/>
                          </a:solidFill>
                        </a:rPr>
                        <a:t>Olmesartan</a:t>
                      </a:r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400" b="0" dirty="0" err="1">
                          <a:solidFill>
                            <a:schemeClr val="tx1"/>
                          </a:solidFill>
                        </a:rPr>
                        <a:t>Candesartan</a:t>
                      </a:r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2400" b="0" dirty="0" err="1">
                          <a:solidFill>
                            <a:schemeClr val="tx1"/>
                          </a:solidFill>
                        </a:rPr>
                        <a:t>Irbesartan</a:t>
                      </a:r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400" b="0" dirty="0" err="1">
                          <a:solidFill>
                            <a:schemeClr val="tx1"/>
                          </a:solidFill>
                        </a:rPr>
                        <a:t>Valsartan</a:t>
                      </a:r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err="1">
                          <a:solidFill>
                            <a:schemeClr val="tx1"/>
                          </a:solidFill>
                        </a:rPr>
                        <a:t>Losartan</a:t>
                      </a:r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272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612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F32145-0F84-B376-263B-46AF0DAB1445}"/>
              </a:ext>
            </a:extLst>
          </p:cNvPr>
          <p:cNvSpPr txBox="1"/>
          <p:nvPr/>
        </p:nvSpPr>
        <p:spPr>
          <a:xfrm>
            <a:off x="10548257" y="6379420"/>
            <a:ext cx="152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ES-SIT-2300019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1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49A29-2201-96F7-596F-803ADA686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Taller de Hipertensión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CF99A-C368-CA89-BBAD-9F0F0B7DE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0434" y="3965879"/>
            <a:ext cx="6079525" cy="77002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Alex de la Sierra</a:t>
            </a:r>
          </a:p>
          <a:p>
            <a:r>
              <a:rPr lang="es-ES" dirty="0"/>
              <a:t>Málaga, 17 de Junio de 2023</a:t>
            </a:r>
          </a:p>
        </p:txBody>
      </p:sp>
    </p:spTree>
    <p:extLst>
      <p:ext uri="{BB962C8B-B14F-4D97-AF65-F5344CB8AC3E}">
        <p14:creationId xmlns:p14="http://schemas.microsoft.com/office/powerpoint/2010/main" val="312900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D0C6B-2EC1-444D-A5EB-2D6825A1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20" y="379157"/>
            <a:ext cx="9404723" cy="140053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mapa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diagnóstico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tratamiento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la HTA?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CEDFA-677F-7E46-B8C0-5B0303DCF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889" y="2286002"/>
            <a:ext cx="9140221" cy="3571778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grupo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piensa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 o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situaciones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clínicas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las que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realizaría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MAPA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miembro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grupo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expone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justificación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prueba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y lo que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espera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encontrar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0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0055" y="299357"/>
            <a:ext cx="8636860" cy="1143000"/>
          </a:xfrm>
        </p:spPr>
        <p:txBody>
          <a:bodyPr>
            <a:normAutofit/>
          </a:bodyPr>
          <a:lstStyle/>
          <a:p>
            <a:r>
              <a:rPr lang="en-US" altLang="es-ES" sz="3200" dirty="0" err="1"/>
              <a:t>Diferentes</a:t>
            </a:r>
            <a:r>
              <a:rPr lang="en-US" altLang="es-ES" sz="3200" dirty="0"/>
              <a:t> </a:t>
            </a:r>
            <a:r>
              <a:rPr lang="en-US" altLang="es-ES" sz="3200" dirty="0" err="1"/>
              <a:t>indicadores</a:t>
            </a:r>
            <a:r>
              <a:rPr lang="en-US" altLang="es-ES" sz="3200" dirty="0"/>
              <a:t> </a:t>
            </a:r>
            <a:r>
              <a:rPr lang="en-US" altLang="es-ES" sz="3200" dirty="0" err="1"/>
              <a:t>obtenidos</a:t>
            </a:r>
            <a:r>
              <a:rPr lang="en-US" altLang="es-ES" sz="3200" dirty="0"/>
              <a:t> </a:t>
            </a:r>
            <a:r>
              <a:rPr lang="en-US" altLang="es-ES" sz="3200" dirty="0" err="1"/>
              <a:t>en</a:t>
            </a:r>
            <a:r>
              <a:rPr lang="en-US" altLang="es-ES" sz="3200" dirty="0"/>
              <a:t> la MAPA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76400" y="3657601"/>
            <a:ext cx="144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dirty="0">
                <a:latin typeface="Arial" pitchFamily="34" charset="0"/>
              </a:rPr>
              <a:t>PA consulta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8763" y="3409462"/>
            <a:ext cx="1595437" cy="914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257800" y="5715001"/>
            <a:ext cx="2362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s-ES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altLang="es-ES" dirty="0">
              <a:latin typeface="Arial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828316" y="3896306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dirty="0">
                <a:latin typeface="Arial" pitchFamily="34" charset="0"/>
              </a:rPr>
              <a:t>PA 24 </a:t>
            </a:r>
            <a:r>
              <a:rPr lang="en-US" altLang="es-ES" dirty="0" err="1">
                <a:latin typeface="Arial" pitchFamily="34" charset="0"/>
              </a:rPr>
              <a:t>Hr</a:t>
            </a:r>
            <a:r>
              <a:rPr lang="en-US" altLang="es-ES" dirty="0">
                <a:latin typeface="Arial" pitchFamily="34" charset="0"/>
              </a:rPr>
              <a:t>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773261" y="1712267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dirty="0">
                <a:latin typeface="Arial" pitchFamily="34" charset="0"/>
              </a:rPr>
              <a:t>PA </a:t>
            </a:r>
            <a:r>
              <a:rPr lang="en-US" altLang="es-ES" dirty="0" err="1">
                <a:latin typeface="Arial" pitchFamily="34" charset="0"/>
              </a:rPr>
              <a:t>diurna</a:t>
            </a:r>
            <a:endParaRPr lang="en-US" altLang="es-ES" dirty="0">
              <a:latin typeface="Arial" pitchFamily="34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105650" y="1678160"/>
            <a:ext cx="160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dirty="0">
                <a:latin typeface="Arial" pitchFamily="34" charset="0"/>
              </a:rPr>
              <a:t>PA </a:t>
            </a:r>
            <a:r>
              <a:rPr lang="en-US" altLang="es-ES" dirty="0" err="1">
                <a:latin typeface="Arial" pitchFamily="34" charset="0"/>
              </a:rPr>
              <a:t>nocturna</a:t>
            </a:r>
            <a:endParaRPr lang="en-US" altLang="es-ES" dirty="0">
              <a:latin typeface="Arial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412921" y="1540734"/>
            <a:ext cx="1905000" cy="72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en-US" altLang="es-ES" dirty="0" err="1">
                <a:latin typeface="Arial" pitchFamily="34" charset="0"/>
              </a:rPr>
              <a:t>Patrón</a:t>
            </a:r>
            <a:endParaRPr lang="en-US" altLang="es-ES" dirty="0">
              <a:latin typeface="Arial" pitchFamily="34" charset="0"/>
            </a:endParaRP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lang="en-US" altLang="es-ES" dirty="0" err="1">
                <a:latin typeface="Arial" pitchFamily="34" charset="0"/>
              </a:rPr>
              <a:t>circadiano</a:t>
            </a:r>
            <a:endParaRPr lang="en-US" altLang="es-ES" dirty="0">
              <a:latin typeface="Arial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8762999" y="2514601"/>
            <a:ext cx="2586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dirty="0" err="1">
                <a:latin typeface="Arial" pitchFamily="34" charset="0"/>
              </a:rPr>
              <a:t>Incremento</a:t>
            </a:r>
            <a:r>
              <a:rPr lang="en-US" altLang="es-ES" dirty="0">
                <a:latin typeface="Arial" pitchFamily="34" charset="0"/>
              </a:rPr>
              <a:t> </a:t>
            </a:r>
            <a:r>
              <a:rPr lang="en-US" altLang="es-ES" dirty="0" err="1">
                <a:latin typeface="Arial" pitchFamily="34" charset="0"/>
              </a:rPr>
              <a:t>matutino</a:t>
            </a:r>
            <a:endParaRPr lang="en-US" altLang="es-ES" dirty="0">
              <a:latin typeface="Arial" pitchFamily="34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8839200" y="5229262"/>
            <a:ext cx="20135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S" dirty="0" err="1">
                <a:latin typeface="Arial" pitchFamily="34" charset="0"/>
              </a:rPr>
              <a:t>Variabilidad</a:t>
            </a:r>
            <a:endParaRPr lang="en-US" altLang="es-ES" dirty="0">
              <a:latin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8686800" y="5029200"/>
            <a:ext cx="1676400" cy="8382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8686800" y="3812233"/>
            <a:ext cx="1676400" cy="5334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8686800" y="2514600"/>
            <a:ext cx="2514600" cy="45720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048500" y="1436914"/>
            <a:ext cx="1524000" cy="9144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5334000" y="1447800"/>
            <a:ext cx="1524000" cy="9144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657600" y="1447800"/>
            <a:ext cx="1524000" cy="9144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3091" name="Object 19"/>
          <p:cNvGraphicFramePr>
            <a:graphicFrameLocks noGrp="1" noChangeAspect="1"/>
          </p:cNvGraphicFramePr>
          <p:nvPr>
            <p:ph idx="1"/>
          </p:nvPr>
        </p:nvGraphicFramePr>
        <p:xfrm>
          <a:off x="3433763" y="2813050"/>
          <a:ext cx="4953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476190" imgH="2866667" progId="PBrush">
                  <p:embed/>
                </p:oleObj>
              </mc:Choice>
              <mc:Fallback>
                <p:oleObj name="Bitmap Image" r:id="rId3" imgW="4476190" imgH="2866667" progId="PBrush">
                  <p:embed/>
                  <p:pic>
                    <p:nvPicPr>
                      <p:cNvPr id="3091" name="Object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63" y="2813050"/>
                        <a:ext cx="4953000" cy="2743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Line 20"/>
          <p:cNvSpPr>
            <a:spLocks noChangeShapeType="1"/>
          </p:cNvSpPr>
          <p:nvPr/>
        </p:nvSpPr>
        <p:spPr bwMode="auto">
          <a:xfrm flipV="1">
            <a:off x="3124200" y="3733800"/>
            <a:ext cx="9144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H="1">
            <a:off x="4191000" y="4114800"/>
            <a:ext cx="4495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4419600" y="2362200"/>
            <a:ext cx="228600" cy="1066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H="1">
            <a:off x="5791200" y="2362200"/>
            <a:ext cx="228600" cy="1066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H="1">
            <a:off x="6553200" y="2362200"/>
            <a:ext cx="1066800" cy="1066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H="1">
            <a:off x="7162800" y="2895600"/>
            <a:ext cx="1524000" cy="762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flipH="1" flipV="1">
            <a:off x="7620000" y="3886200"/>
            <a:ext cx="1066800" cy="1524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5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EB90-DE20-44B9-8EB1-71BCD8F4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Capacidad informativa de los distintos estimadores de PA sobre la mortalidad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0ED86AB4-A95C-4284-82FA-081BEBE14C30}"/>
              </a:ext>
            </a:extLst>
          </p:cNvPr>
          <p:cNvGraphicFramePr>
            <a:graphicFrameLocks/>
          </p:cNvGraphicFramePr>
          <p:nvPr/>
        </p:nvGraphicFramePr>
        <p:xfrm>
          <a:off x="1775520" y="2132856"/>
          <a:ext cx="7992888" cy="300033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Cardiovascular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en-US" dirty="0"/>
                        <a:t>PAS </a:t>
                      </a:r>
                      <a:r>
                        <a:rPr lang="en-US" dirty="0" err="1"/>
                        <a:t>clínica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en-US" dirty="0"/>
                        <a:t>PAS 24-h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en-US" dirty="0"/>
                        <a:t>PAS </a:t>
                      </a:r>
                      <a:r>
                        <a:rPr lang="en-US" dirty="0" err="1"/>
                        <a:t>diurna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en-US" dirty="0"/>
                        <a:t>PAS </a:t>
                      </a:r>
                      <a:r>
                        <a:rPr lang="en-US" dirty="0" err="1"/>
                        <a:t>nocturna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73545B-1150-4663-A979-84D35432B892}"/>
              </a:ext>
            </a:extLst>
          </p:cNvPr>
          <p:cNvSpPr txBox="1"/>
          <p:nvPr/>
        </p:nvSpPr>
        <p:spPr>
          <a:xfrm>
            <a:off x="1703512" y="522920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Ajustado por edad, sexo, IMC, diabetes, dislipemia, ECV previa y tratamiento antihipertensivo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F2764147-DBFE-4B03-BC3D-E8106B4842EC}"/>
              </a:ext>
            </a:extLst>
          </p:cNvPr>
          <p:cNvSpPr txBox="1"/>
          <p:nvPr/>
        </p:nvSpPr>
        <p:spPr>
          <a:xfrm>
            <a:off x="315618" y="6486979"/>
            <a:ext cx="17796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Staplin, De la Sierra, et al. Lancet 2023</a:t>
            </a:r>
          </a:p>
        </p:txBody>
      </p:sp>
    </p:spTree>
    <p:extLst>
      <p:ext uri="{BB962C8B-B14F-4D97-AF65-F5344CB8AC3E}">
        <p14:creationId xmlns:p14="http://schemas.microsoft.com/office/powerpoint/2010/main" val="251371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1546" y="240062"/>
            <a:ext cx="8704854" cy="1143000"/>
          </a:xfrm>
        </p:spPr>
        <p:txBody>
          <a:bodyPr>
            <a:normAutofit/>
          </a:bodyPr>
          <a:lstStyle/>
          <a:p>
            <a:r>
              <a:rPr lang="en-US" sz="2800" dirty="0" err="1"/>
              <a:t>Asociación</a:t>
            </a:r>
            <a:r>
              <a:rPr lang="en-US" sz="2800" dirty="0"/>
              <a:t> de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diferentes</a:t>
            </a:r>
            <a:r>
              <a:rPr lang="en-US" sz="2800" dirty="0"/>
              <a:t> </a:t>
            </a:r>
            <a:r>
              <a:rPr lang="en-US" sz="2800" dirty="0" err="1"/>
              <a:t>indicadores</a:t>
            </a:r>
            <a:r>
              <a:rPr lang="en-US" sz="2800" dirty="0"/>
              <a:t> de PA con la </a:t>
            </a:r>
            <a:r>
              <a:rPr lang="en-US" sz="2800" dirty="0" err="1"/>
              <a:t>mortalidad</a:t>
            </a:r>
            <a:r>
              <a:rPr lang="en-US" sz="2800" dirty="0"/>
              <a:t> global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250360"/>
              </p:ext>
            </p:extLst>
          </p:nvPr>
        </p:nvGraphicFramePr>
        <p:xfrm>
          <a:off x="767408" y="1667393"/>
          <a:ext cx="10657184" cy="360040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Modelo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1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Modelo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2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Modelo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3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HR (IC 95%)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HR (IC 95%)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HR (IC 95%)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en-US" dirty="0"/>
                        <a:t>PAS </a:t>
                      </a:r>
                      <a:r>
                        <a:rPr lang="en-US" dirty="0" err="1"/>
                        <a:t>clínica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1.08 (1.04-1.11)</a:t>
                      </a:r>
                      <a:endParaRPr lang="ca-E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 (0.92-0.99)</a:t>
                      </a:r>
                      <a:endParaRPr lang="ca-E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en-US" dirty="0"/>
                        <a:t>PAS 24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1.30 (1.26-1.34)</a:t>
                      </a:r>
                      <a:endParaRPr lang="ca-E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3F0C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 (1.28-1.37)</a:t>
                      </a:r>
                      <a:endParaRPr lang="ca-ES" sz="1800" b="1" kern="1200" dirty="0">
                        <a:solidFill>
                          <a:srgbClr val="03F0C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800" b="1" kern="1200" dirty="0">
                        <a:solidFill>
                          <a:srgbClr val="03F0C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en-US" dirty="0"/>
                        <a:t>PAS diurnal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1.25 (1.21-1.29)</a:t>
                      </a:r>
                      <a:endParaRPr lang="ca-E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3F0C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1.26 (1.22-1.31)</a:t>
                      </a:r>
                      <a:endParaRPr lang="ca-ES" sz="1800" b="1" kern="1200" dirty="0">
                        <a:solidFill>
                          <a:srgbClr val="03F0C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1" kern="1200" dirty="0">
                          <a:solidFill>
                            <a:srgbClr val="03F0C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 (0.92-1.01)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en-US" dirty="0"/>
                        <a:t>PAS </a:t>
                      </a:r>
                      <a:r>
                        <a:rPr lang="en-US" dirty="0" err="1"/>
                        <a:t>nocturna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1.36 (1.32-1.40)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F0C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1.37 (1.33-1.41)</a:t>
                      </a:r>
                      <a:endParaRPr lang="en-US" b="1" dirty="0">
                        <a:solidFill>
                          <a:srgbClr val="03F0C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3F0C2"/>
                          </a:solidFill>
                        </a:rPr>
                        <a:t>1.40 (1.35-1.47)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23392" y="5468810"/>
            <a:ext cx="1094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Modelo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ajustado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confusores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clínicos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Modelo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ajuste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adicional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clínica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MAPA o PAS de 24 horas (PA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clínica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Modelo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ajustado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PA diurnal 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nocturna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F2764147-DBFE-4B03-BC3D-E8106B4842EC}"/>
              </a:ext>
            </a:extLst>
          </p:cNvPr>
          <p:cNvSpPr txBox="1"/>
          <p:nvPr/>
        </p:nvSpPr>
        <p:spPr>
          <a:xfrm>
            <a:off x="402704" y="6451100"/>
            <a:ext cx="19656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Staplin, De la Sierra, et al. Lancet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3"/>
          <p:cNvSpPr>
            <a:spLocks noChangeShapeType="1"/>
          </p:cNvSpPr>
          <p:nvPr/>
        </p:nvSpPr>
        <p:spPr bwMode="auto">
          <a:xfrm flipV="1">
            <a:off x="2282976" y="2030681"/>
            <a:ext cx="0" cy="3673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736251" y="1452824"/>
            <a:ext cx="106170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5988"/>
            <a:r>
              <a:rPr lang="en-US" sz="2000" dirty="0">
                <a:latin typeface="+mj-lt"/>
              </a:rPr>
              <a:t>PA </a:t>
            </a:r>
            <a:r>
              <a:rPr lang="en-US" sz="2000" dirty="0" err="1">
                <a:latin typeface="+mj-lt"/>
              </a:rPr>
              <a:t>clínica</a:t>
            </a:r>
            <a:endParaRPr lang="en-US" sz="2000" dirty="0">
              <a:latin typeface="+mj-lt"/>
            </a:endParaRPr>
          </a:p>
          <a:p>
            <a:pPr algn="ctr" defTabSz="915988"/>
            <a:r>
              <a:rPr lang="en-US" sz="1100" dirty="0">
                <a:latin typeface="+mj-lt"/>
              </a:rPr>
              <a:t>mmHg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5060546" y="5948624"/>
            <a:ext cx="88376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5988"/>
            <a:r>
              <a:rPr lang="en-US" sz="2000" dirty="0">
                <a:latin typeface="+mj-lt"/>
              </a:rPr>
              <a:t>PA 24-h</a:t>
            </a:r>
          </a:p>
          <a:p>
            <a:pPr algn="ctr" defTabSz="915988"/>
            <a:r>
              <a:rPr lang="en-US" sz="1100" dirty="0">
                <a:latin typeface="+mj-lt"/>
              </a:rPr>
              <a:t>mmHg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1890726" y="3900756"/>
            <a:ext cx="795089" cy="4531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72000">
            <a:spAutoFit/>
          </a:bodyPr>
          <a:lstStyle/>
          <a:p>
            <a:pPr algn="ctr" defTabSz="915988"/>
            <a:r>
              <a:rPr lang="en-US" sz="2000">
                <a:latin typeface="+mj-lt"/>
              </a:rPr>
              <a:t>140/90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9071127" y="2197361"/>
            <a:ext cx="4267200" cy="307975"/>
            <a:chOff x="3688" y="2024"/>
            <a:chExt cx="2016" cy="194"/>
          </a:xfrm>
        </p:grpSpPr>
        <p:sp>
          <p:nvSpPr>
            <p:cNvPr id="2081" name="Rectangle 8"/>
            <p:cNvSpPr>
              <a:spLocks noChangeArrowheads="1"/>
            </p:cNvSpPr>
            <p:nvPr/>
          </p:nvSpPr>
          <p:spPr bwMode="auto">
            <a:xfrm>
              <a:off x="3688" y="2033"/>
              <a:ext cx="196" cy="1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lIns="116376" tIns="58188" rIns="116376" bIns="58188" anchor="ctr"/>
            <a:lstStyle/>
            <a:p>
              <a:pPr algn="ctr" defTabSz="1163638" eaLnBrk="0" hangingPunct="0"/>
              <a:endParaRPr lang="en-US" sz="3100">
                <a:latin typeface="+mj-lt"/>
              </a:endParaRPr>
            </a:p>
          </p:txBody>
        </p:sp>
        <p:sp>
          <p:nvSpPr>
            <p:cNvPr id="2082" name="Rectangle 9"/>
            <p:cNvSpPr>
              <a:spLocks noChangeArrowheads="1"/>
            </p:cNvSpPr>
            <p:nvPr/>
          </p:nvSpPr>
          <p:spPr bwMode="auto">
            <a:xfrm>
              <a:off x="3893" y="2024"/>
              <a:ext cx="181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defTabSz="915988"/>
              <a:r>
                <a:rPr lang="en-US" sz="1400" dirty="0" err="1">
                  <a:latin typeface="+mj-lt"/>
                </a:rPr>
                <a:t>Normotensión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066894" y="2605364"/>
            <a:ext cx="4271433" cy="307976"/>
            <a:chOff x="3686" y="2318"/>
            <a:chExt cx="2018" cy="194"/>
          </a:xfrm>
        </p:grpSpPr>
        <p:sp>
          <p:nvSpPr>
            <p:cNvPr id="2079" name="Rectangle 10"/>
            <p:cNvSpPr>
              <a:spLocks noChangeArrowheads="1"/>
            </p:cNvSpPr>
            <p:nvPr/>
          </p:nvSpPr>
          <p:spPr bwMode="auto">
            <a:xfrm>
              <a:off x="3686" y="2327"/>
              <a:ext cx="196" cy="1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2080" name="Rectangle 11"/>
            <p:cNvSpPr>
              <a:spLocks noChangeArrowheads="1"/>
            </p:cNvSpPr>
            <p:nvPr/>
          </p:nvSpPr>
          <p:spPr bwMode="auto">
            <a:xfrm>
              <a:off x="3892" y="2318"/>
              <a:ext cx="181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defTabSz="915988"/>
              <a:r>
                <a:rPr lang="en-US" sz="1400" dirty="0" err="1">
                  <a:latin typeface="+mj-lt"/>
                </a:rPr>
                <a:t>Hipertensión</a:t>
              </a:r>
              <a:r>
                <a:rPr lang="en-US" sz="1400" dirty="0">
                  <a:latin typeface="+mj-lt"/>
                </a:rPr>
                <a:t> </a:t>
              </a:r>
              <a:r>
                <a:rPr lang="en-US" sz="1400" dirty="0" err="1">
                  <a:latin typeface="+mj-lt"/>
                </a:rPr>
                <a:t>sostenida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9066894" y="3013336"/>
            <a:ext cx="4271433" cy="307975"/>
            <a:chOff x="3686" y="2613"/>
            <a:chExt cx="2018" cy="194"/>
          </a:xfrm>
        </p:grpSpPr>
        <p:sp>
          <p:nvSpPr>
            <p:cNvPr id="2077" name="Rectangle 12"/>
            <p:cNvSpPr>
              <a:spLocks noChangeArrowheads="1"/>
            </p:cNvSpPr>
            <p:nvPr/>
          </p:nvSpPr>
          <p:spPr bwMode="auto">
            <a:xfrm>
              <a:off x="3686" y="2623"/>
              <a:ext cx="196" cy="17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+mj-lt"/>
              </a:endParaRPr>
            </a:p>
          </p:txBody>
        </p:sp>
        <p:sp>
          <p:nvSpPr>
            <p:cNvPr id="2078" name="Rectangle 13"/>
            <p:cNvSpPr>
              <a:spLocks noChangeArrowheads="1"/>
            </p:cNvSpPr>
            <p:nvPr/>
          </p:nvSpPr>
          <p:spPr bwMode="auto">
            <a:xfrm>
              <a:off x="3892" y="2613"/>
              <a:ext cx="181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defTabSz="915988"/>
              <a:r>
                <a:rPr lang="en-US" sz="1400" dirty="0">
                  <a:latin typeface="+mj-lt"/>
                </a:rPr>
                <a:t>HTA de “bata </a:t>
              </a:r>
              <a:r>
                <a:rPr lang="en-US" sz="1400" dirty="0" err="1">
                  <a:latin typeface="+mj-lt"/>
                </a:rPr>
                <a:t>blanca</a:t>
              </a:r>
              <a:r>
                <a:rPr lang="en-US" sz="1400" dirty="0">
                  <a:latin typeface="+mj-lt"/>
                </a:rPr>
                <a:t>”</a:t>
              </a:r>
            </a:p>
          </p:txBody>
        </p:sp>
      </p:grp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9066896" y="3434026"/>
            <a:ext cx="414867" cy="280987"/>
          </a:xfrm>
          <a:prstGeom prst="rect">
            <a:avLst/>
          </a:prstGeom>
          <a:solidFill>
            <a:srgbClr val="FF0066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+mj-lt"/>
            </a:endParaRPr>
          </a:p>
        </p:txBody>
      </p:sp>
      <p:sp>
        <p:nvSpPr>
          <p:cNvPr id="2060" name="Rectangle 15"/>
          <p:cNvSpPr>
            <a:spLocks noChangeArrowheads="1"/>
          </p:cNvSpPr>
          <p:nvPr/>
        </p:nvSpPr>
        <p:spPr bwMode="auto">
          <a:xfrm>
            <a:off x="9502927" y="3421326"/>
            <a:ext cx="3835400" cy="3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915988"/>
            <a:r>
              <a:rPr lang="en-US" sz="1400" dirty="0">
                <a:latin typeface="+mj-lt"/>
              </a:rPr>
              <a:t>HTA </a:t>
            </a:r>
            <a:r>
              <a:rPr lang="en-US" sz="1400" dirty="0" err="1">
                <a:latin typeface="+mj-lt"/>
              </a:rPr>
              <a:t>enmascarada</a:t>
            </a:r>
            <a:endParaRPr lang="en-US" sz="1400" dirty="0">
              <a:latin typeface="+mj-lt"/>
            </a:endParaRPr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3957262" y="1895736"/>
            <a:ext cx="14097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r" defTabSz="915988"/>
            <a:endParaRPr lang="en-US" sz="1100" dirty="0">
              <a:latin typeface="+mj-lt"/>
            </a:endParaRPr>
          </a:p>
          <a:p>
            <a:pPr algn="r" defTabSz="915988"/>
            <a:r>
              <a:rPr lang="en-US" sz="2000" b="1" dirty="0">
                <a:latin typeface="+mj-lt"/>
              </a:rPr>
              <a:t>26.2</a:t>
            </a:r>
            <a:r>
              <a:rPr lang="en-US" sz="2000" dirty="0">
                <a:latin typeface="+mj-lt"/>
              </a:rPr>
              <a:t>%</a:t>
            </a:r>
          </a:p>
        </p:txBody>
      </p:sp>
      <p:sp>
        <p:nvSpPr>
          <p:cNvPr id="2062" name="Rectangle 17"/>
          <p:cNvSpPr>
            <a:spLocks noChangeArrowheads="1"/>
          </p:cNvSpPr>
          <p:nvPr/>
        </p:nvSpPr>
        <p:spPr bwMode="auto">
          <a:xfrm>
            <a:off x="5877081" y="1525849"/>
            <a:ext cx="1005395" cy="56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915988"/>
            <a:endParaRPr lang="en-US" sz="1100" dirty="0">
              <a:latin typeface="+mj-lt"/>
            </a:endParaRPr>
          </a:p>
          <a:p>
            <a:pPr defTabSz="915988"/>
            <a:r>
              <a:rPr lang="en-US" sz="2000" b="1" dirty="0">
                <a:latin typeface="+mj-lt"/>
              </a:rPr>
              <a:t>50.2</a:t>
            </a:r>
            <a:r>
              <a:rPr lang="en-US" sz="2000" dirty="0">
                <a:latin typeface="+mj-lt"/>
              </a:rPr>
              <a:t>%</a:t>
            </a:r>
          </a:p>
        </p:txBody>
      </p:sp>
      <p:sp>
        <p:nvSpPr>
          <p:cNvPr id="2063" name="Rectangle 18"/>
          <p:cNvSpPr>
            <a:spLocks noChangeArrowheads="1"/>
          </p:cNvSpPr>
          <p:nvPr/>
        </p:nvSpPr>
        <p:spPr bwMode="auto">
          <a:xfrm>
            <a:off x="2227943" y="4488124"/>
            <a:ext cx="1524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r" defTabSz="915988"/>
            <a:endParaRPr lang="en-US" sz="1100" dirty="0">
              <a:latin typeface="+mj-lt"/>
            </a:endParaRPr>
          </a:p>
          <a:p>
            <a:pPr algn="r" defTabSz="915988"/>
            <a:r>
              <a:rPr lang="en-US" sz="2000" b="1" dirty="0">
                <a:latin typeface="+mj-lt"/>
              </a:rPr>
              <a:t>15.6</a:t>
            </a:r>
            <a:r>
              <a:rPr lang="en-US" sz="2000" dirty="0">
                <a:latin typeface="+mj-lt"/>
              </a:rPr>
              <a:t>%</a:t>
            </a:r>
          </a:p>
        </p:txBody>
      </p:sp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6780898" y="4127764"/>
            <a:ext cx="841889" cy="56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915988"/>
            <a:endParaRPr lang="en-US" sz="1100" dirty="0">
              <a:latin typeface="+mj-lt"/>
            </a:endParaRPr>
          </a:p>
          <a:p>
            <a:pPr defTabSz="915988"/>
            <a:r>
              <a:rPr lang="en-US" sz="2000" b="1" dirty="0">
                <a:latin typeface="+mj-lt"/>
              </a:rPr>
              <a:t>8.1</a:t>
            </a:r>
            <a:r>
              <a:rPr lang="en-US" sz="2000" dirty="0">
                <a:latin typeface="+mj-lt"/>
              </a:rPr>
              <a:t>%</a:t>
            </a:r>
          </a:p>
        </p:txBody>
      </p:sp>
      <p:sp>
        <p:nvSpPr>
          <p:cNvPr id="2065" name="Line 20"/>
          <p:cNvSpPr>
            <a:spLocks noChangeShapeType="1"/>
          </p:cNvSpPr>
          <p:nvPr/>
        </p:nvSpPr>
        <p:spPr bwMode="auto">
          <a:xfrm>
            <a:off x="2280860" y="5678749"/>
            <a:ext cx="731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066" name="Line 21"/>
          <p:cNvSpPr>
            <a:spLocks noChangeShapeType="1"/>
          </p:cNvSpPr>
          <p:nvPr/>
        </p:nvSpPr>
        <p:spPr bwMode="auto">
          <a:xfrm rot="-5400000">
            <a:off x="3862010" y="3737236"/>
            <a:ext cx="32385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067" name="Line 22"/>
          <p:cNvSpPr>
            <a:spLocks noChangeShapeType="1"/>
          </p:cNvSpPr>
          <p:nvPr/>
        </p:nvSpPr>
        <p:spPr bwMode="auto">
          <a:xfrm>
            <a:off x="2968778" y="4110299"/>
            <a:ext cx="518583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068" name="Rectangle 23"/>
          <p:cNvSpPr>
            <a:spLocks noChangeArrowheads="1"/>
          </p:cNvSpPr>
          <p:nvPr/>
        </p:nvSpPr>
        <p:spPr bwMode="auto">
          <a:xfrm>
            <a:off x="3379412" y="2514861"/>
            <a:ext cx="1847851" cy="1385888"/>
          </a:xfrm>
          <a:prstGeom prst="rect">
            <a:avLst/>
          </a:prstGeom>
          <a:solidFill>
            <a:srgbClr val="FFFF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+mj-lt"/>
            </a:endParaRPr>
          </a:p>
        </p:txBody>
      </p:sp>
      <p:sp>
        <p:nvSpPr>
          <p:cNvPr id="2069" name="Rectangle 24"/>
          <p:cNvSpPr>
            <a:spLocks noChangeArrowheads="1"/>
          </p:cNvSpPr>
          <p:nvPr/>
        </p:nvSpPr>
        <p:spPr bwMode="auto">
          <a:xfrm>
            <a:off x="3845076" y="4305561"/>
            <a:ext cx="1382184" cy="10366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lIns="116376" tIns="58188" rIns="116376" bIns="58188" anchor="ctr"/>
          <a:lstStyle/>
          <a:p>
            <a:pPr algn="ctr" defTabSz="1163638" eaLnBrk="0" hangingPunct="0"/>
            <a:endParaRPr lang="en-US" sz="3100">
              <a:latin typeface="+mj-lt"/>
            </a:endParaRPr>
          </a:p>
        </p:txBody>
      </p:sp>
      <p:sp>
        <p:nvSpPr>
          <p:cNvPr id="2070" name="Rectangle 25"/>
          <p:cNvSpPr>
            <a:spLocks noChangeArrowheads="1"/>
          </p:cNvSpPr>
          <p:nvPr/>
        </p:nvSpPr>
        <p:spPr bwMode="auto">
          <a:xfrm>
            <a:off x="5733146" y="2130693"/>
            <a:ext cx="2360084" cy="1770063"/>
          </a:xfrm>
          <a:prstGeom prst="rect">
            <a:avLst/>
          </a:prstGeom>
          <a:solidFill>
            <a:srgbClr val="FF00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+mj-lt"/>
            </a:endParaRPr>
          </a:p>
        </p:txBody>
      </p:sp>
      <p:sp>
        <p:nvSpPr>
          <p:cNvPr id="2071" name="Rectangle 26"/>
          <p:cNvSpPr>
            <a:spLocks noChangeArrowheads="1"/>
          </p:cNvSpPr>
          <p:nvPr/>
        </p:nvSpPr>
        <p:spPr bwMode="auto">
          <a:xfrm>
            <a:off x="5733143" y="4305561"/>
            <a:ext cx="939800" cy="704850"/>
          </a:xfrm>
          <a:prstGeom prst="rect">
            <a:avLst/>
          </a:prstGeom>
          <a:solidFill>
            <a:srgbClr val="FF0066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+mj-lt"/>
            </a:endParaRPr>
          </a:p>
        </p:txBody>
      </p:sp>
      <p:sp>
        <p:nvSpPr>
          <p:cNvPr id="2072" name="Rectangle 7"/>
          <p:cNvSpPr>
            <a:spLocks noChangeArrowheads="1"/>
          </p:cNvSpPr>
          <p:nvPr/>
        </p:nvSpPr>
        <p:spPr bwMode="auto">
          <a:xfrm>
            <a:off x="4984558" y="5485081"/>
            <a:ext cx="940496" cy="45318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2000" tIns="72000" rIns="72000" bIns="72000">
            <a:spAutoFit/>
          </a:bodyPr>
          <a:lstStyle/>
          <a:p>
            <a:pPr algn="ctr" defTabSz="915988"/>
            <a:r>
              <a:rPr lang="en-US" sz="2000" dirty="0">
                <a:latin typeface="+mj-lt"/>
              </a:rPr>
              <a:t>130/80</a:t>
            </a: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293968" y="120928"/>
            <a:ext cx="11532272" cy="1143000"/>
          </a:xfrm>
        </p:spPr>
        <p:txBody>
          <a:bodyPr/>
          <a:lstStyle/>
          <a:p>
            <a:r>
              <a:rPr lang="en-US" sz="2800" dirty="0" err="1"/>
              <a:t>Distribución</a:t>
            </a:r>
            <a:r>
              <a:rPr lang="en-US" sz="2800" dirty="0"/>
              <a:t> de los </a:t>
            </a:r>
            <a:r>
              <a:rPr lang="en-US" sz="2800" dirty="0" err="1"/>
              <a:t>distintos</a:t>
            </a:r>
            <a:r>
              <a:rPr lang="en-US" sz="2800" dirty="0"/>
              <a:t> </a:t>
            </a:r>
            <a:r>
              <a:rPr lang="en-US" sz="2800" dirty="0" err="1"/>
              <a:t>fenotipos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hipertensos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7815B-76AC-4D39-A46C-DFB70D184F02}"/>
              </a:ext>
            </a:extLst>
          </p:cNvPr>
          <p:cNvSpPr txBox="1"/>
          <p:nvPr/>
        </p:nvSpPr>
        <p:spPr>
          <a:xfrm>
            <a:off x="293968" y="6525342"/>
            <a:ext cx="44823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Modificado  de Gorostidi M, Banegas JR, de la Sierra A, et al. </a:t>
            </a:r>
            <a:r>
              <a:rPr lang="es-E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</a:t>
            </a:r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 Clin </a:t>
            </a:r>
            <a:r>
              <a:rPr lang="es-E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</a:t>
            </a:r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2016; 46: 92-98</a:t>
            </a:r>
          </a:p>
        </p:txBody>
      </p:sp>
    </p:spTree>
    <p:extLst>
      <p:ext uri="{BB962C8B-B14F-4D97-AF65-F5344CB8AC3E}">
        <p14:creationId xmlns:p14="http://schemas.microsoft.com/office/powerpoint/2010/main" val="1764595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2A8850C-D75C-4AFE-BB9E-D03C32ED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2" y="229178"/>
            <a:ext cx="9264580" cy="1325563"/>
          </a:xfrm>
        </p:spPr>
        <p:txBody>
          <a:bodyPr/>
          <a:lstStyle/>
          <a:p>
            <a:r>
              <a:rPr lang="ca-ES" sz="4000" dirty="0" err="1"/>
              <a:t>Riesgo</a:t>
            </a:r>
            <a:r>
              <a:rPr lang="ca-ES" sz="4000" dirty="0"/>
              <a:t> de la HTA de “bata blanca”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BAB8EFD-484F-4D40-B775-17041C0DE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050404"/>
              </p:ext>
            </p:extLst>
          </p:nvPr>
        </p:nvGraphicFramePr>
        <p:xfrm>
          <a:off x="850946" y="2035627"/>
          <a:ext cx="10363200" cy="3124200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6422339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63126064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74659863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242201408"/>
                    </a:ext>
                  </a:extLst>
                </a:gridCol>
              </a:tblGrid>
              <a:tr h="838480">
                <a:tc>
                  <a:txBody>
                    <a:bodyPr/>
                    <a:lstStyle/>
                    <a:p>
                      <a:pPr algn="ctr"/>
                      <a:endParaRPr lang="es-ES" sz="2400" b="1" dirty="0"/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Todos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No tratados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Tratados</a:t>
                      </a:r>
                    </a:p>
                  </a:txBody>
                  <a:tcPr anchor="ctr">
                    <a:solidFill>
                      <a:srgbClr val="0027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86196"/>
                  </a:ext>
                </a:extLst>
              </a:tr>
              <a:tr h="83848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tx1"/>
                          </a:solidFill>
                        </a:rPr>
                        <a:t>Mortalidad 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0.90 (0.84-0.97)</a:t>
                      </a:r>
                      <a:endParaRPr lang="ca-E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0.88 (0.75-1.03)</a:t>
                      </a:r>
                      <a:endParaRPr lang="ca-E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0.91 (0.83-0.99)</a:t>
                      </a:r>
                      <a:endParaRPr lang="ca-E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228952"/>
                  </a:ext>
                </a:extLst>
              </a:tr>
              <a:tr h="14472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tx1"/>
                          </a:solidFill>
                        </a:rPr>
                        <a:t>M. Cardiovascular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0.89 (0.77-1.01)</a:t>
                      </a:r>
                      <a:endParaRPr lang="ca-E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0.98 (0.72-1.34)</a:t>
                      </a:r>
                      <a:endParaRPr lang="ca-E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0.86 (0.74-1.00)</a:t>
                      </a:r>
                      <a:endParaRPr lang="ca-E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60966"/>
                  </a:ext>
                </a:extLst>
              </a:tr>
            </a:tbl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F2764147-DBFE-4B03-BC3D-E8106B4842EC}"/>
              </a:ext>
            </a:extLst>
          </p:cNvPr>
          <p:cNvSpPr txBox="1"/>
          <p:nvPr/>
        </p:nvSpPr>
        <p:spPr>
          <a:xfrm>
            <a:off x="422032" y="6397990"/>
            <a:ext cx="21836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Staplin, De la Sierra, et al. Lancet 2023</a:t>
            </a:r>
          </a:p>
        </p:txBody>
      </p:sp>
    </p:spTree>
    <p:extLst>
      <p:ext uri="{BB962C8B-B14F-4D97-AF65-F5344CB8AC3E}">
        <p14:creationId xmlns:p14="http://schemas.microsoft.com/office/powerpoint/2010/main" val="20886326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d7228ac6-dfb1-4c9d-85f3-740846ae28c8"/>
  <p:tag name="WASPOLLED" val="AFB665FF0856414787956CF277B6C354"/>
  <p:tag name="TPVERSION" val="8"/>
  <p:tag name="TPFULLVERSION" val="9.0.7.7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1782</Words>
  <Application>Microsoft Office PowerPoint</Application>
  <PresentationFormat>Widescreen</PresentationFormat>
  <Paragraphs>288</Paragraphs>
  <Slides>28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ff-quadraat-web-pro</vt:lpstr>
      <vt:lpstr>Symbol</vt:lpstr>
      <vt:lpstr>Tahoma</vt:lpstr>
      <vt:lpstr>Verdana</vt:lpstr>
      <vt:lpstr>Tema de Office</vt:lpstr>
      <vt:lpstr>Bitmap Image</vt:lpstr>
      <vt:lpstr>PowerPoint Presentation</vt:lpstr>
      <vt:lpstr>Exoneración de responsabilidad y uso de la presentación</vt:lpstr>
      <vt:lpstr>Taller de Hipertensión</vt:lpstr>
      <vt:lpstr>¿Qué aporta la mapa en el diagnóstico y tratamiento de la HTA?</vt:lpstr>
      <vt:lpstr>Diferentes indicadores obtenidos en la MAPA</vt:lpstr>
      <vt:lpstr>Capacidad informativa de los distintos estimadores de PA sobre la mortalidad</vt:lpstr>
      <vt:lpstr>Asociación de los diferentes indicadores de PA con la mortalidad global</vt:lpstr>
      <vt:lpstr>Distribución de los distintos fenotipos en hipertensos</vt:lpstr>
      <vt:lpstr>Riesgo de la HTA de “bata blanca”</vt:lpstr>
      <vt:lpstr>Variables clínicas asociadas con la HTA de bata blanca</vt:lpstr>
      <vt:lpstr>Riesgo de mortalidad de la HTA enmascarada</vt:lpstr>
      <vt:lpstr>Variables clínicas asociadas con la HTA enmascarada</vt:lpstr>
      <vt:lpstr>PowerPoint Presentation</vt:lpstr>
      <vt:lpstr>Riesgo asociado al descenso nocturno de PA</vt:lpstr>
      <vt:lpstr>¿Es razonable reducir la PA por debajo de 130/80 mm Hg a todos (o la mayoría) de los pacientes?</vt:lpstr>
      <vt:lpstr>Objetivo terapéutico en HTA </vt:lpstr>
      <vt:lpstr>PowerPoint Presentation</vt:lpstr>
      <vt:lpstr>La reducción del riesgo de eventos es paralelo a la reducción de la PA</vt:lpstr>
      <vt:lpstr>Estudio SPRINT: Cifras de PAS y Objetivo primario  </vt:lpstr>
      <vt:lpstr>Estrategia de intervención sobre la PA en hipertensos de edad avanzada (STEP) SPRINT “made in china”</vt:lpstr>
      <vt:lpstr>Reducción intensa vs. Estándar. Estratificación por las cifras alcanzadas</vt:lpstr>
      <vt:lpstr>Otros aspectos terapéuticos</vt:lpstr>
      <vt:lpstr>Consideraciones en la HTA resistente</vt:lpstr>
      <vt:lpstr>Reducción de eventos con la administración nocturna de la medicación antihipertensiva</vt:lpstr>
      <vt:lpstr>PowerPoint Presentation</vt:lpstr>
      <vt:lpstr>Comparación entre IECA y ARA-2 </vt:lpstr>
      <vt:lpstr>Duración de acción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Marta Clariana Colet</cp:lastModifiedBy>
  <cp:revision>45</cp:revision>
  <dcterms:created xsi:type="dcterms:W3CDTF">2020-01-08T08:56:59Z</dcterms:created>
  <dcterms:modified xsi:type="dcterms:W3CDTF">2023-06-08T19:24:21Z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3616b6-00a5-4cd1-b577-93208fa93eb1_Enabled">
    <vt:lpwstr>true</vt:lpwstr>
  </property>
  <property fmtid="{D5CDD505-2E9C-101B-9397-08002B2CF9AE}" pid="3" name="MSIP_Label_533616b6-00a5-4cd1-b577-93208fa93eb1_SetDate">
    <vt:lpwstr>2023-01-27T17:40:40Z</vt:lpwstr>
  </property>
  <property fmtid="{D5CDD505-2E9C-101B-9397-08002B2CF9AE}" pid="4" name="MSIP_Label_533616b6-00a5-4cd1-b577-93208fa93eb1_Method">
    <vt:lpwstr>Standard</vt:lpwstr>
  </property>
  <property fmtid="{D5CDD505-2E9C-101B-9397-08002B2CF9AE}" pid="5" name="MSIP_Label_533616b6-00a5-4cd1-b577-93208fa93eb1_Name">
    <vt:lpwstr>Internal Use</vt:lpwstr>
  </property>
  <property fmtid="{D5CDD505-2E9C-101B-9397-08002B2CF9AE}" pid="6" name="MSIP_Label_533616b6-00a5-4cd1-b577-93208fa93eb1_SiteId">
    <vt:lpwstr>342ace0e-1054-45ce-9b30-900fc0440b9d</vt:lpwstr>
  </property>
  <property fmtid="{D5CDD505-2E9C-101B-9397-08002B2CF9AE}" pid="7" name="MSIP_Label_533616b6-00a5-4cd1-b577-93208fa93eb1_ActionId">
    <vt:lpwstr>77478d57-3647-43f0-b108-7f440d60a321</vt:lpwstr>
  </property>
  <property fmtid="{D5CDD505-2E9C-101B-9397-08002B2CF9AE}" pid="8" name="MSIP_Label_533616b6-00a5-4cd1-b577-93208fa93eb1_ContentBits">
    <vt:lpwstr>1</vt:lpwstr>
  </property>
  <property fmtid="{D5CDD505-2E9C-101B-9397-08002B2CF9AE}" pid="9" name="ClassificationContentMarkingHeaderLocations">
    <vt:lpwstr>Tema de Office:5</vt:lpwstr>
  </property>
  <property fmtid="{D5CDD505-2E9C-101B-9397-08002B2CF9AE}" pid="10" name="ClassificationContentMarkingHeaderText">
    <vt:lpwstr>INTERNAL USE</vt:lpwstr>
  </property>
</Properties>
</file>