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471" r:id="rId2"/>
    <p:sldId id="472" r:id="rId3"/>
    <p:sldId id="256" r:id="rId4"/>
    <p:sldId id="293" r:id="rId5"/>
    <p:sldId id="259" r:id="rId6"/>
    <p:sldId id="257" r:id="rId7"/>
    <p:sldId id="306" r:id="rId8"/>
    <p:sldId id="258" r:id="rId9"/>
    <p:sldId id="260" r:id="rId10"/>
    <p:sldId id="299" r:id="rId11"/>
    <p:sldId id="302" r:id="rId12"/>
    <p:sldId id="301" r:id="rId13"/>
    <p:sldId id="261" r:id="rId14"/>
    <p:sldId id="295" r:id="rId15"/>
    <p:sldId id="311" r:id="rId16"/>
    <p:sldId id="307" r:id="rId17"/>
    <p:sldId id="268" r:id="rId18"/>
    <p:sldId id="308" r:id="rId19"/>
    <p:sldId id="294" r:id="rId20"/>
    <p:sldId id="309" r:id="rId21"/>
    <p:sldId id="263" r:id="rId22"/>
    <p:sldId id="264" r:id="rId23"/>
    <p:sldId id="267" r:id="rId24"/>
    <p:sldId id="296" r:id="rId25"/>
    <p:sldId id="265" r:id="rId26"/>
    <p:sldId id="271" r:id="rId27"/>
    <p:sldId id="312" r:id="rId28"/>
    <p:sldId id="266" r:id="rId29"/>
    <p:sldId id="303" r:id="rId30"/>
    <p:sldId id="270" r:id="rId31"/>
    <p:sldId id="274" r:id="rId32"/>
    <p:sldId id="304" r:id="rId33"/>
    <p:sldId id="277" r:id="rId34"/>
    <p:sldId id="278" r:id="rId35"/>
    <p:sldId id="279" r:id="rId36"/>
    <p:sldId id="280" r:id="rId37"/>
    <p:sldId id="305" r:id="rId38"/>
    <p:sldId id="313" r:id="rId39"/>
    <p:sldId id="314" r:id="rId40"/>
    <p:sldId id="297" r:id="rId41"/>
    <p:sldId id="286" r:id="rId42"/>
    <p:sldId id="315" r:id="rId43"/>
    <p:sldId id="288" r:id="rId44"/>
    <p:sldId id="289" r:id="rId45"/>
    <p:sldId id="290" r:id="rId46"/>
    <p:sldId id="291" r:id="rId47"/>
    <p:sldId id="292" r:id="rId48"/>
    <p:sldId id="470"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Helvetica" panose="020B0604020202020204"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jpMurvxL6Q4FEWU7S5POgewxj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avier Cortés i Gi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BCEA2-7A19-427A-9C1B-B1B243F4B232}" v="1" dt="2022-05-06T10:41:49.157"/>
  </p1510:revLst>
</p1510:revInfo>
</file>

<file path=ppt/tableStyles.xml><?xml version="1.0" encoding="utf-8"?>
<a:tblStyleLst xmlns:a="http://schemas.openxmlformats.org/drawingml/2006/main" def="{450979BF-A5C4-4994-BE1C-639E3177F597}">
  <a:tblStyle styleId="{450979BF-A5C4-4994-BE1C-639E3177F5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5DD8CB3-4909-4113-86C7-7D4BAC370AE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DA70E4D-06BE-4B2F-A4C9-495105F8311E}"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18"/>
    <p:restoredTop sz="92708"/>
  </p:normalViewPr>
  <p:slideViewPr>
    <p:cSldViewPr snapToGrid="0" snapToObjects="1">
      <p:cViewPr varScale="1">
        <p:scale>
          <a:sx n="57" d="100"/>
          <a:sy n="57" d="100"/>
        </p:scale>
        <p:origin x="1152" y="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6D2D2-776B-4340-BB73-D82B4E718151}" type="doc">
      <dgm:prSet loTypeId="urn:microsoft.com/office/officeart/2005/8/layout/process1" loCatId="" qsTypeId="urn:microsoft.com/office/officeart/2005/8/quickstyle/simple1" qsCatId="simple" csTypeId="urn:microsoft.com/office/officeart/2005/8/colors/accent1_2" csCatId="accent1" phldr="1"/>
      <dgm:spPr/>
    </dgm:pt>
    <dgm:pt modelId="{50DE9A02-E660-6749-B475-C9C11BA1784F}">
      <dgm:prSet phldrT="[Texto]" custT="1"/>
      <dgm:spPr>
        <a:solidFill>
          <a:schemeClr val="accent2">
            <a:lumMod val="20000"/>
            <a:lumOff val="80000"/>
          </a:schemeClr>
        </a:solidFill>
      </dgm:spPr>
      <dgm:t>
        <a:bodyPr/>
        <a:lstStyle/>
        <a:p>
          <a:r>
            <a:rPr lang="es-ES" sz="2400" b="1" dirty="0">
              <a:solidFill>
                <a:srgbClr val="FF0000"/>
              </a:solidFill>
              <a:latin typeface="+mj-lt"/>
              <a:cs typeface="Calibri" panose="020F0502020204030204" pitchFamily="34" charset="0"/>
            </a:rPr>
            <a:t>ANALÍTICA</a:t>
          </a:r>
          <a:r>
            <a:rPr lang="es-ES" sz="1700" b="1" dirty="0">
              <a:solidFill>
                <a:srgbClr val="FF0000"/>
              </a:solidFill>
              <a:latin typeface="+mj-lt"/>
              <a:cs typeface="Calibri" panose="020F0502020204030204" pitchFamily="34" charset="0"/>
            </a:rPr>
            <a:t>	</a:t>
          </a:r>
        </a:p>
      </dgm:t>
    </dgm:pt>
    <dgm:pt modelId="{B5B7E134-B16D-0D4B-AF32-C0634241D4C8}" type="parTrans" cxnId="{CC4CE878-151B-8445-9A44-20BEEB4BFF3C}">
      <dgm:prSet/>
      <dgm:spPr/>
      <dgm:t>
        <a:bodyPr/>
        <a:lstStyle/>
        <a:p>
          <a:endParaRPr lang="es-ES"/>
        </a:p>
      </dgm:t>
    </dgm:pt>
    <dgm:pt modelId="{5E9581FB-6D88-D342-BC36-274E0F69CAC8}" type="sibTrans" cxnId="{CC4CE878-151B-8445-9A44-20BEEB4BFF3C}">
      <dgm:prSet/>
      <dgm:spPr/>
      <dgm:t>
        <a:bodyPr/>
        <a:lstStyle/>
        <a:p>
          <a:endParaRPr lang="es-ES"/>
        </a:p>
      </dgm:t>
    </dgm:pt>
    <dgm:pt modelId="{E4E5D870-3052-C44B-A0B7-0363F8E53E2A}">
      <dgm:prSet phldrT="[Texto]" custT="1"/>
      <dgm:spPr>
        <a:solidFill>
          <a:schemeClr val="accent2">
            <a:lumMod val="20000"/>
            <a:lumOff val="80000"/>
          </a:schemeClr>
        </a:solidFill>
      </dgm:spPr>
      <dgm:t>
        <a:bodyPr/>
        <a:lstStyle/>
        <a:p>
          <a:r>
            <a:rPr lang="es-ES" sz="2000" b="1" dirty="0">
              <a:solidFill>
                <a:srgbClr val="FF0000"/>
              </a:solidFill>
              <a:latin typeface="+mj-lt"/>
              <a:cs typeface="Calibri" panose="020F0502020204030204" pitchFamily="34" charset="0"/>
            </a:rPr>
            <a:t>CONSTANTES</a:t>
          </a:r>
          <a:r>
            <a:rPr lang="es-ES" sz="2000" dirty="0">
              <a:latin typeface="+mj-lt"/>
              <a:cs typeface="Calibri" panose="020F0502020204030204" pitchFamily="34" charset="0"/>
            </a:rPr>
            <a:t>	</a:t>
          </a:r>
        </a:p>
      </dgm:t>
    </dgm:pt>
    <dgm:pt modelId="{56A633E3-2E4A-744A-8FD6-68DDE9415C72}" type="parTrans" cxnId="{DED49F2C-2055-DB4D-BF70-AD4D5DE05DB3}">
      <dgm:prSet/>
      <dgm:spPr/>
      <dgm:t>
        <a:bodyPr/>
        <a:lstStyle/>
        <a:p>
          <a:endParaRPr lang="es-ES"/>
        </a:p>
      </dgm:t>
    </dgm:pt>
    <dgm:pt modelId="{B00E477B-F318-AA4F-89A6-A956A2669802}" type="sibTrans" cxnId="{DED49F2C-2055-DB4D-BF70-AD4D5DE05DB3}">
      <dgm:prSet/>
      <dgm:spPr/>
      <dgm:t>
        <a:bodyPr/>
        <a:lstStyle/>
        <a:p>
          <a:endParaRPr lang="es-ES"/>
        </a:p>
      </dgm:t>
    </dgm:pt>
    <dgm:pt modelId="{97ABA72A-0EEA-064B-B46C-CC56D65AA5FD}">
      <dgm:prSet phldrT="[Texto]" custT="1"/>
      <dgm:spPr>
        <a:solidFill>
          <a:schemeClr val="accent2">
            <a:lumMod val="20000"/>
            <a:lumOff val="80000"/>
          </a:schemeClr>
        </a:solidFill>
      </dgm:spPr>
      <dgm:t>
        <a:bodyPr/>
        <a:lstStyle/>
        <a:p>
          <a:r>
            <a:rPr lang="es-ES" sz="1800" b="1" dirty="0">
              <a:solidFill>
                <a:srgbClr val="FF0000"/>
              </a:solidFill>
              <a:latin typeface="+mj-lt"/>
              <a:cs typeface="Calibri" panose="020F0502020204030204" pitchFamily="34" charset="0"/>
            </a:rPr>
            <a:t>AMPA</a:t>
          </a:r>
          <a:r>
            <a:rPr lang="es-ES" sz="1600" b="1" dirty="0">
              <a:solidFill>
                <a:srgbClr val="FF0000"/>
              </a:solidFill>
              <a:latin typeface="+mj-lt"/>
              <a:cs typeface="Calibri" panose="020F0502020204030204" pitchFamily="34" charset="0"/>
            </a:rPr>
            <a:t>/</a:t>
          </a:r>
          <a:r>
            <a:rPr lang="es-ES" sz="1800" b="1" dirty="0">
              <a:solidFill>
                <a:srgbClr val="FF0000"/>
              </a:solidFill>
              <a:latin typeface="+mj-lt"/>
              <a:cs typeface="Calibri" panose="020F0502020204030204" pitchFamily="34" charset="0"/>
            </a:rPr>
            <a:t>MAPA</a:t>
          </a:r>
          <a:r>
            <a:rPr lang="es-ES" sz="1600" dirty="0">
              <a:latin typeface="+mj-lt"/>
            </a:rPr>
            <a:t>	</a:t>
          </a:r>
        </a:p>
      </dgm:t>
    </dgm:pt>
    <dgm:pt modelId="{93C0B83A-4F46-0E42-906B-CA6A3DA7E98C}" type="parTrans" cxnId="{AEDB611A-DC24-C740-94E3-4B2131254574}">
      <dgm:prSet/>
      <dgm:spPr/>
      <dgm:t>
        <a:bodyPr/>
        <a:lstStyle/>
        <a:p>
          <a:endParaRPr lang="es-ES"/>
        </a:p>
      </dgm:t>
    </dgm:pt>
    <dgm:pt modelId="{ACD831AB-E748-D049-957E-B8F0AAA34663}" type="sibTrans" cxnId="{AEDB611A-DC24-C740-94E3-4B2131254574}">
      <dgm:prSet/>
      <dgm:spPr/>
      <dgm:t>
        <a:bodyPr/>
        <a:lstStyle/>
        <a:p>
          <a:endParaRPr lang="es-ES"/>
        </a:p>
      </dgm:t>
    </dgm:pt>
    <dgm:pt modelId="{F8386F6B-964E-E147-B682-6861EC320CC1}">
      <dgm:prSet custT="1"/>
      <dgm:spPr>
        <a:solidFill>
          <a:schemeClr val="accent2">
            <a:lumMod val="20000"/>
            <a:lumOff val="80000"/>
          </a:schemeClr>
        </a:solidFill>
      </dgm:spPr>
      <dgm:t>
        <a:bodyPr/>
        <a:lstStyle/>
        <a:p>
          <a:r>
            <a:rPr lang="es-ES" sz="2400" b="1" dirty="0">
              <a:solidFill>
                <a:srgbClr val="FF0000"/>
              </a:solidFill>
              <a:latin typeface="+mj-lt"/>
              <a:cs typeface="Calibri" panose="020F0502020204030204" pitchFamily="34" charset="0"/>
            </a:rPr>
            <a:t>ECG</a:t>
          </a:r>
        </a:p>
      </dgm:t>
    </dgm:pt>
    <dgm:pt modelId="{87955917-D40E-A949-B091-5634AEF4E5FF}" type="parTrans" cxnId="{2F3D674F-BE85-AD40-BC5F-9ECF6BE1B57B}">
      <dgm:prSet/>
      <dgm:spPr/>
      <dgm:t>
        <a:bodyPr/>
        <a:lstStyle/>
        <a:p>
          <a:endParaRPr lang="es-ES"/>
        </a:p>
      </dgm:t>
    </dgm:pt>
    <dgm:pt modelId="{CC632762-CE7C-2840-954D-5322C3E25544}" type="sibTrans" cxnId="{2F3D674F-BE85-AD40-BC5F-9ECF6BE1B57B}">
      <dgm:prSet/>
      <dgm:spPr/>
      <dgm:t>
        <a:bodyPr/>
        <a:lstStyle/>
        <a:p>
          <a:endParaRPr lang="es-ES"/>
        </a:p>
      </dgm:t>
    </dgm:pt>
    <dgm:pt modelId="{3E6966CA-85D3-D642-8ACB-48CB04872135}" type="pres">
      <dgm:prSet presAssocID="{9EF6D2D2-776B-4340-BB73-D82B4E718151}" presName="Name0" presStyleCnt="0">
        <dgm:presLayoutVars>
          <dgm:dir/>
          <dgm:resizeHandles val="exact"/>
        </dgm:presLayoutVars>
      </dgm:prSet>
      <dgm:spPr/>
    </dgm:pt>
    <dgm:pt modelId="{E42AC63B-01A7-714C-88FF-13A30F154CFB}" type="pres">
      <dgm:prSet presAssocID="{50DE9A02-E660-6749-B475-C9C11BA1784F}" presName="node" presStyleLbl="node1" presStyleIdx="0" presStyleCnt="4" custScaleX="149573">
        <dgm:presLayoutVars>
          <dgm:bulletEnabled val="1"/>
        </dgm:presLayoutVars>
      </dgm:prSet>
      <dgm:spPr/>
    </dgm:pt>
    <dgm:pt modelId="{8773D2DB-EB68-A74B-AE13-39B90B092E7C}" type="pres">
      <dgm:prSet presAssocID="{5E9581FB-6D88-D342-BC36-274E0F69CAC8}" presName="sibTrans" presStyleLbl="sibTrans2D1" presStyleIdx="0" presStyleCnt="3"/>
      <dgm:spPr/>
    </dgm:pt>
    <dgm:pt modelId="{F2EB5ECF-59E5-3F49-8227-AA07B43AA046}" type="pres">
      <dgm:prSet presAssocID="{5E9581FB-6D88-D342-BC36-274E0F69CAC8}" presName="connectorText" presStyleLbl="sibTrans2D1" presStyleIdx="0" presStyleCnt="3"/>
      <dgm:spPr/>
    </dgm:pt>
    <dgm:pt modelId="{6A73C1B9-82D9-5648-8209-374B94AE8AC9}" type="pres">
      <dgm:prSet presAssocID="{E4E5D870-3052-C44B-A0B7-0363F8E53E2A}" presName="node" presStyleLbl="node1" presStyleIdx="1" presStyleCnt="4" custScaleX="145852">
        <dgm:presLayoutVars>
          <dgm:bulletEnabled val="1"/>
        </dgm:presLayoutVars>
      </dgm:prSet>
      <dgm:spPr/>
    </dgm:pt>
    <dgm:pt modelId="{2FFEE93B-AF88-7845-B9EB-2FDCEBC1D97C}" type="pres">
      <dgm:prSet presAssocID="{B00E477B-F318-AA4F-89A6-A956A2669802}" presName="sibTrans" presStyleLbl="sibTrans2D1" presStyleIdx="1" presStyleCnt="3"/>
      <dgm:spPr/>
    </dgm:pt>
    <dgm:pt modelId="{E7D7610F-737F-3B47-9B11-DD3A2DA79AD6}" type="pres">
      <dgm:prSet presAssocID="{B00E477B-F318-AA4F-89A6-A956A2669802}" presName="connectorText" presStyleLbl="sibTrans2D1" presStyleIdx="1" presStyleCnt="3"/>
      <dgm:spPr/>
    </dgm:pt>
    <dgm:pt modelId="{8C94D76B-0B6A-6949-B3A6-B82CE6AEDBBE}" type="pres">
      <dgm:prSet presAssocID="{97ABA72A-0EEA-064B-B46C-CC56D65AA5FD}" presName="node" presStyleLbl="node1" presStyleIdx="2" presStyleCnt="4" custScaleX="125391">
        <dgm:presLayoutVars>
          <dgm:bulletEnabled val="1"/>
        </dgm:presLayoutVars>
      </dgm:prSet>
      <dgm:spPr/>
    </dgm:pt>
    <dgm:pt modelId="{6753A09E-7CE1-BA4B-B80C-C594366BD5FA}" type="pres">
      <dgm:prSet presAssocID="{ACD831AB-E748-D049-957E-B8F0AAA34663}" presName="sibTrans" presStyleLbl="sibTrans2D1" presStyleIdx="2" presStyleCnt="3"/>
      <dgm:spPr/>
    </dgm:pt>
    <dgm:pt modelId="{FB21482F-2C66-8F45-A011-32B74916A81D}" type="pres">
      <dgm:prSet presAssocID="{ACD831AB-E748-D049-957E-B8F0AAA34663}" presName="connectorText" presStyleLbl="sibTrans2D1" presStyleIdx="2" presStyleCnt="3"/>
      <dgm:spPr/>
    </dgm:pt>
    <dgm:pt modelId="{49C912D2-2156-9F45-B49C-8F9281DF753D}" type="pres">
      <dgm:prSet presAssocID="{F8386F6B-964E-E147-B682-6861EC320CC1}" presName="node" presStyleLbl="node1" presStyleIdx="3" presStyleCnt="4">
        <dgm:presLayoutVars>
          <dgm:bulletEnabled val="1"/>
        </dgm:presLayoutVars>
      </dgm:prSet>
      <dgm:spPr/>
    </dgm:pt>
  </dgm:ptLst>
  <dgm:cxnLst>
    <dgm:cxn modelId="{B3600B0B-CB6D-A54A-9FB8-D97959BC5048}" type="presOf" srcId="{B00E477B-F318-AA4F-89A6-A956A2669802}" destId="{2FFEE93B-AF88-7845-B9EB-2FDCEBC1D97C}" srcOrd="0" destOrd="0" presId="urn:microsoft.com/office/officeart/2005/8/layout/process1"/>
    <dgm:cxn modelId="{AEDB611A-DC24-C740-94E3-4B2131254574}" srcId="{9EF6D2D2-776B-4340-BB73-D82B4E718151}" destId="{97ABA72A-0EEA-064B-B46C-CC56D65AA5FD}" srcOrd="2" destOrd="0" parTransId="{93C0B83A-4F46-0E42-906B-CA6A3DA7E98C}" sibTransId="{ACD831AB-E748-D049-957E-B8F0AAA34663}"/>
    <dgm:cxn modelId="{DED49F2C-2055-DB4D-BF70-AD4D5DE05DB3}" srcId="{9EF6D2D2-776B-4340-BB73-D82B4E718151}" destId="{E4E5D870-3052-C44B-A0B7-0363F8E53E2A}" srcOrd="1" destOrd="0" parTransId="{56A633E3-2E4A-744A-8FD6-68DDE9415C72}" sibTransId="{B00E477B-F318-AA4F-89A6-A956A2669802}"/>
    <dgm:cxn modelId="{979F1F39-9A9E-C841-B12C-022C1D1EB56E}" type="presOf" srcId="{97ABA72A-0EEA-064B-B46C-CC56D65AA5FD}" destId="{8C94D76B-0B6A-6949-B3A6-B82CE6AEDBBE}" srcOrd="0" destOrd="0" presId="urn:microsoft.com/office/officeart/2005/8/layout/process1"/>
    <dgm:cxn modelId="{38A3A95C-421E-2F46-804B-86630F631EA2}" type="presOf" srcId="{5E9581FB-6D88-D342-BC36-274E0F69CAC8}" destId="{F2EB5ECF-59E5-3F49-8227-AA07B43AA046}" srcOrd="1" destOrd="0" presId="urn:microsoft.com/office/officeart/2005/8/layout/process1"/>
    <dgm:cxn modelId="{6DBB9264-2113-0D49-B003-1D0D3C037F96}" type="presOf" srcId="{50DE9A02-E660-6749-B475-C9C11BA1784F}" destId="{E42AC63B-01A7-714C-88FF-13A30F154CFB}" srcOrd="0" destOrd="0" presId="urn:microsoft.com/office/officeart/2005/8/layout/process1"/>
    <dgm:cxn modelId="{DF3D846C-FEB5-7248-9865-E1E5870C9DB9}" type="presOf" srcId="{ACD831AB-E748-D049-957E-B8F0AAA34663}" destId="{FB21482F-2C66-8F45-A011-32B74916A81D}" srcOrd="1" destOrd="0" presId="urn:microsoft.com/office/officeart/2005/8/layout/process1"/>
    <dgm:cxn modelId="{DABBD56D-6DF1-C54C-A971-1AEB4DBD84E5}" type="presOf" srcId="{9EF6D2D2-776B-4340-BB73-D82B4E718151}" destId="{3E6966CA-85D3-D642-8ACB-48CB04872135}" srcOrd="0" destOrd="0" presId="urn:microsoft.com/office/officeart/2005/8/layout/process1"/>
    <dgm:cxn modelId="{2F3D674F-BE85-AD40-BC5F-9ECF6BE1B57B}" srcId="{9EF6D2D2-776B-4340-BB73-D82B4E718151}" destId="{F8386F6B-964E-E147-B682-6861EC320CC1}" srcOrd="3" destOrd="0" parTransId="{87955917-D40E-A949-B091-5634AEF4E5FF}" sibTransId="{CC632762-CE7C-2840-954D-5322C3E25544}"/>
    <dgm:cxn modelId="{C1107971-0552-F541-A2A0-55B7AEF4673A}" type="presOf" srcId="{F8386F6B-964E-E147-B682-6861EC320CC1}" destId="{49C912D2-2156-9F45-B49C-8F9281DF753D}" srcOrd="0" destOrd="0" presId="urn:microsoft.com/office/officeart/2005/8/layout/process1"/>
    <dgm:cxn modelId="{CC4CE878-151B-8445-9A44-20BEEB4BFF3C}" srcId="{9EF6D2D2-776B-4340-BB73-D82B4E718151}" destId="{50DE9A02-E660-6749-B475-C9C11BA1784F}" srcOrd="0" destOrd="0" parTransId="{B5B7E134-B16D-0D4B-AF32-C0634241D4C8}" sibTransId="{5E9581FB-6D88-D342-BC36-274E0F69CAC8}"/>
    <dgm:cxn modelId="{64E6A285-7607-6146-ACC9-3A051E9016E5}" type="presOf" srcId="{5E9581FB-6D88-D342-BC36-274E0F69CAC8}" destId="{8773D2DB-EB68-A74B-AE13-39B90B092E7C}" srcOrd="0" destOrd="0" presId="urn:microsoft.com/office/officeart/2005/8/layout/process1"/>
    <dgm:cxn modelId="{D6D02697-0171-2B43-B705-D535B1F43059}" type="presOf" srcId="{ACD831AB-E748-D049-957E-B8F0AAA34663}" destId="{6753A09E-7CE1-BA4B-B80C-C594366BD5FA}" srcOrd="0" destOrd="0" presId="urn:microsoft.com/office/officeart/2005/8/layout/process1"/>
    <dgm:cxn modelId="{114D20B1-9180-1446-98BC-B437C6B416F3}" type="presOf" srcId="{B00E477B-F318-AA4F-89A6-A956A2669802}" destId="{E7D7610F-737F-3B47-9B11-DD3A2DA79AD6}" srcOrd="1" destOrd="0" presId="urn:microsoft.com/office/officeart/2005/8/layout/process1"/>
    <dgm:cxn modelId="{57575AD4-74CB-7344-8D59-45DEFA4B689C}" type="presOf" srcId="{E4E5D870-3052-C44B-A0B7-0363F8E53E2A}" destId="{6A73C1B9-82D9-5648-8209-374B94AE8AC9}" srcOrd="0" destOrd="0" presId="urn:microsoft.com/office/officeart/2005/8/layout/process1"/>
    <dgm:cxn modelId="{92833300-2598-0D43-80B5-0F35C52B8401}" type="presParOf" srcId="{3E6966CA-85D3-D642-8ACB-48CB04872135}" destId="{E42AC63B-01A7-714C-88FF-13A30F154CFB}" srcOrd="0" destOrd="0" presId="urn:microsoft.com/office/officeart/2005/8/layout/process1"/>
    <dgm:cxn modelId="{EA6A7A56-6197-4F4A-8AF7-00AADA064327}" type="presParOf" srcId="{3E6966CA-85D3-D642-8ACB-48CB04872135}" destId="{8773D2DB-EB68-A74B-AE13-39B90B092E7C}" srcOrd="1" destOrd="0" presId="urn:microsoft.com/office/officeart/2005/8/layout/process1"/>
    <dgm:cxn modelId="{55C902E6-0411-AF4F-B029-CF9C2BB23930}" type="presParOf" srcId="{8773D2DB-EB68-A74B-AE13-39B90B092E7C}" destId="{F2EB5ECF-59E5-3F49-8227-AA07B43AA046}" srcOrd="0" destOrd="0" presId="urn:microsoft.com/office/officeart/2005/8/layout/process1"/>
    <dgm:cxn modelId="{F724A18E-C68F-BC4A-B3B7-6AA28314626E}" type="presParOf" srcId="{3E6966CA-85D3-D642-8ACB-48CB04872135}" destId="{6A73C1B9-82D9-5648-8209-374B94AE8AC9}" srcOrd="2" destOrd="0" presId="urn:microsoft.com/office/officeart/2005/8/layout/process1"/>
    <dgm:cxn modelId="{7D93B791-6A5F-8C42-AE9D-9E3C757A06A5}" type="presParOf" srcId="{3E6966CA-85D3-D642-8ACB-48CB04872135}" destId="{2FFEE93B-AF88-7845-B9EB-2FDCEBC1D97C}" srcOrd="3" destOrd="0" presId="urn:microsoft.com/office/officeart/2005/8/layout/process1"/>
    <dgm:cxn modelId="{1AE34855-5B4D-4649-AD7B-9EE68F6135F7}" type="presParOf" srcId="{2FFEE93B-AF88-7845-B9EB-2FDCEBC1D97C}" destId="{E7D7610F-737F-3B47-9B11-DD3A2DA79AD6}" srcOrd="0" destOrd="0" presId="urn:microsoft.com/office/officeart/2005/8/layout/process1"/>
    <dgm:cxn modelId="{14F5A659-F508-A34C-A520-E9B55DE24126}" type="presParOf" srcId="{3E6966CA-85D3-D642-8ACB-48CB04872135}" destId="{8C94D76B-0B6A-6949-B3A6-B82CE6AEDBBE}" srcOrd="4" destOrd="0" presId="urn:microsoft.com/office/officeart/2005/8/layout/process1"/>
    <dgm:cxn modelId="{F8D22DF9-68D8-6340-86BA-577B8A29FAAC}" type="presParOf" srcId="{3E6966CA-85D3-D642-8ACB-48CB04872135}" destId="{6753A09E-7CE1-BA4B-B80C-C594366BD5FA}" srcOrd="5" destOrd="0" presId="urn:microsoft.com/office/officeart/2005/8/layout/process1"/>
    <dgm:cxn modelId="{D3BDC9A8-D274-C843-9889-2D5305673B28}" type="presParOf" srcId="{6753A09E-7CE1-BA4B-B80C-C594366BD5FA}" destId="{FB21482F-2C66-8F45-A011-32B74916A81D}" srcOrd="0" destOrd="0" presId="urn:microsoft.com/office/officeart/2005/8/layout/process1"/>
    <dgm:cxn modelId="{1A6CE54F-6BCC-1249-ADD1-AEC9C8F4CCF2}" type="presParOf" srcId="{3E6966CA-85D3-D642-8ACB-48CB04872135}" destId="{49C912D2-2156-9F45-B49C-8F9281DF753D}"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AC63B-01A7-714C-88FF-13A30F154CFB}">
      <dsp:nvSpPr>
        <dsp:cNvPr id="0" name=""/>
        <dsp:cNvSpPr/>
      </dsp:nvSpPr>
      <dsp:spPr>
        <a:xfrm>
          <a:off x="5373" y="1375429"/>
          <a:ext cx="1979344" cy="794774"/>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0000"/>
              </a:solidFill>
              <a:latin typeface="+mj-lt"/>
              <a:cs typeface="Calibri" panose="020F0502020204030204" pitchFamily="34" charset="0"/>
            </a:rPr>
            <a:t>ANALÍTICA</a:t>
          </a:r>
          <a:r>
            <a:rPr lang="es-ES" sz="1700" b="1" kern="1200" dirty="0">
              <a:solidFill>
                <a:srgbClr val="FF0000"/>
              </a:solidFill>
              <a:latin typeface="+mj-lt"/>
              <a:cs typeface="Calibri" panose="020F0502020204030204" pitchFamily="34" charset="0"/>
            </a:rPr>
            <a:t>	</a:t>
          </a:r>
        </a:p>
      </dsp:txBody>
      <dsp:txXfrm>
        <a:off x="28651" y="1398707"/>
        <a:ext cx="1932788" cy="748218"/>
      </dsp:txXfrm>
    </dsp:sp>
    <dsp:sp modelId="{8773D2DB-EB68-A74B-AE13-39B90B092E7C}">
      <dsp:nvSpPr>
        <dsp:cNvPr id="0" name=""/>
        <dsp:cNvSpPr/>
      </dsp:nvSpPr>
      <dsp:spPr>
        <a:xfrm>
          <a:off x="2117050" y="1608723"/>
          <a:ext cx="280545" cy="3281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2117050" y="1674360"/>
        <a:ext cx="196382" cy="196911"/>
      </dsp:txXfrm>
    </dsp:sp>
    <dsp:sp modelId="{6A73C1B9-82D9-5648-8209-374B94AE8AC9}">
      <dsp:nvSpPr>
        <dsp:cNvPr id="0" name=""/>
        <dsp:cNvSpPr/>
      </dsp:nvSpPr>
      <dsp:spPr>
        <a:xfrm>
          <a:off x="2514049" y="1375429"/>
          <a:ext cx="1930103" cy="794774"/>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0000"/>
              </a:solidFill>
              <a:latin typeface="+mj-lt"/>
              <a:cs typeface="Calibri" panose="020F0502020204030204" pitchFamily="34" charset="0"/>
            </a:rPr>
            <a:t>CONSTANTES</a:t>
          </a:r>
          <a:r>
            <a:rPr lang="es-ES" sz="2000" kern="1200" dirty="0">
              <a:latin typeface="+mj-lt"/>
              <a:cs typeface="Calibri" panose="020F0502020204030204" pitchFamily="34" charset="0"/>
            </a:rPr>
            <a:t>	</a:t>
          </a:r>
        </a:p>
      </dsp:txBody>
      <dsp:txXfrm>
        <a:off x="2537327" y="1398707"/>
        <a:ext cx="1883547" cy="748218"/>
      </dsp:txXfrm>
    </dsp:sp>
    <dsp:sp modelId="{2FFEE93B-AF88-7845-B9EB-2FDCEBC1D97C}">
      <dsp:nvSpPr>
        <dsp:cNvPr id="0" name=""/>
        <dsp:cNvSpPr/>
      </dsp:nvSpPr>
      <dsp:spPr>
        <a:xfrm>
          <a:off x="4576485" y="1608723"/>
          <a:ext cx="280545" cy="3281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4576485" y="1674360"/>
        <a:ext cx="196382" cy="196911"/>
      </dsp:txXfrm>
    </dsp:sp>
    <dsp:sp modelId="{8C94D76B-0B6A-6949-B3A6-B82CE6AEDBBE}">
      <dsp:nvSpPr>
        <dsp:cNvPr id="0" name=""/>
        <dsp:cNvSpPr/>
      </dsp:nvSpPr>
      <dsp:spPr>
        <a:xfrm>
          <a:off x="4973484" y="1375429"/>
          <a:ext cx="1659336" cy="794774"/>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rgbClr val="FF0000"/>
              </a:solidFill>
              <a:latin typeface="+mj-lt"/>
              <a:cs typeface="Calibri" panose="020F0502020204030204" pitchFamily="34" charset="0"/>
            </a:rPr>
            <a:t>AMPA</a:t>
          </a:r>
          <a:r>
            <a:rPr lang="es-ES" sz="1600" b="1" kern="1200" dirty="0">
              <a:solidFill>
                <a:srgbClr val="FF0000"/>
              </a:solidFill>
              <a:latin typeface="+mj-lt"/>
              <a:cs typeface="Calibri" panose="020F0502020204030204" pitchFamily="34" charset="0"/>
            </a:rPr>
            <a:t>/</a:t>
          </a:r>
          <a:r>
            <a:rPr lang="es-ES" sz="1800" b="1" kern="1200" dirty="0">
              <a:solidFill>
                <a:srgbClr val="FF0000"/>
              </a:solidFill>
              <a:latin typeface="+mj-lt"/>
              <a:cs typeface="Calibri" panose="020F0502020204030204" pitchFamily="34" charset="0"/>
            </a:rPr>
            <a:t>MAPA</a:t>
          </a:r>
          <a:r>
            <a:rPr lang="es-ES" sz="1600" kern="1200" dirty="0">
              <a:latin typeface="+mj-lt"/>
            </a:rPr>
            <a:t>	</a:t>
          </a:r>
        </a:p>
      </dsp:txBody>
      <dsp:txXfrm>
        <a:off x="4996762" y="1398707"/>
        <a:ext cx="1612780" cy="748218"/>
      </dsp:txXfrm>
    </dsp:sp>
    <dsp:sp modelId="{6753A09E-7CE1-BA4B-B80C-C594366BD5FA}">
      <dsp:nvSpPr>
        <dsp:cNvPr id="0" name=""/>
        <dsp:cNvSpPr/>
      </dsp:nvSpPr>
      <dsp:spPr>
        <a:xfrm>
          <a:off x="6765154" y="1608723"/>
          <a:ext cx="280545" cy="3281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6765154" y="1674360"/>
        <a:ext cx="196382" cy="196911"/>
      </dsp:txXfrm>
    </dsp:sp>
    <dsp:sp modelId="{49C912D2-2156-9F45-B49C-8F9281DF753D}">
      <dsp:nvSpPr>
        <dsp:cNvPr id="0" name=""/>
        <dsp:cNvSpPr/>
      </dsp:nvSpPr>
      <dsp:spPr>
        <a:xfrm>
          <a:off x="7162153" y="1375429"/>
          <a:ext cx="1323329" cy="794774"/>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0000"/>
              </a:solidFill>
              <a:latin typeface="+mj-lt"/>
              <a:cs typeface="Calibri" panose="020F0502020204030204" pitchFamily="34" charset="0"/>
            </a:rPr>
            <a:t>ECG</a:t>
          </a:r>
        </a:p>
      </dsp:txBody>
      <dsp:txXfrm>
        <a:off x="7185431" y="1398707"/>
        <a:ext cx="1276773" cy="7482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 name="Google Shape;3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dirty="0"/>
              <a:t>EL sistema SCORE </a:t>
            </a:r>
            <a:r>
              <a:rPr lang="es-ES" dirty="0">
                <a:solidFill>
                  <a:schemeClr val="dk1"/>
                </a:solidFill>
              </a:rPr>
              <a:t> ha calculado el </a:t>
            </a:r>
            <a:r>
              <a:rPr lang="es-ES" b="1" dirty="0">
                <a:solidFill>
                  <a:schemeClr val="dk1"/>
                </a:solidFill>
              </a:rPr>
              <a:t>riesgo mortal cardiovascular aterosclerótico a 10 años</a:t>
            </a:r>
            <a:r>
              <a:rPr lang="es-ES" dirty="0">
                <a:solidFill>
                  <a:schemeClr val="dk1"/>
                </a:solidFill>
              </a:rPr>
              <a:t> con los datos de 19 cohortes de 16 zonas de Europa y se han publicado tablas para países de alto y de bajo RCV, perteneciendo España a estos últimos.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solidFill>
                <a:schemeClr val="dk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1" i="0" u="none" strike="noStrike" cap="none" dirty="0">
                <a:solidFill>
                  <a:srgbClr val="000000"/>
                </a:solidFill>
                <a:effectLst/>
                <a:latin typeface="Arial"/>
                <a:ea typeface="Arial"/>
                <a:cs typeface="Arial"/>
                <a:sym typeface="Arial"/>
              </a:rPr>
              <a:t>Desde 2003</a:t>
            </a:r>
            <a:r>
              <a:rPr lang="es-ES" sz="1100" b="0" i="0" u="none" strike="noStrike" cap="none" dirty="0">
                <a:solidFill>
                  <a:srgbClr val="000000"/>
                </a:solidFill>
                <a:effectLst/>
                <a:latin typeface="Arial"/>
                <a:ea typeface="Arial"/>
                <a:cs typeface="Arial"/>
                <a:sym typeface="Arial"/>
              </a:rPr>
              <a:t>, las </a:t>
            </a:r>
            <a:r>
              <a:rPr lang="es-ES" sz="1100" b="0" i="0" u="none" strike="noStrike" cap="none" dirty="0" err="1">
                <a:solidFill>
                  <a:srgbClr val="000000"/>
                </a:solidFill>
                <a:effectLst/>
                <a:latin typeface="Arial"/>
                <a:ea typeface="Arial"/>
                <a:cs typeface="Arial"/>
                <a:sym typeface="Arial"/>
              </a:rPr>
              <a:t>guías</a:t>
            </a:r>
            <a:r>
              <a:rPr lang="es-ES" sz="1100" b="0" i="0" u="none" strike="noStrike" cap="none" dirty="0">
                <a:solidFill>
                  <a:srgbClr val="000000"/>
                </a:solidFill>
                <a:effectLst/>
                <a:latin typeface="Arial"/>
                <a:ea typeface="Arial"/>
                <a:cs typeface="Arial"/>
                <a:sym typeface="Arial"/>
              </a:rPr>
              <a:t> europeas sobre </a:t>
            </a:r>
            <a:r>
              <a:rPr lang="es-ES" sz="1100" b="0" i="0" u="none" strike="noStrike" cap="none" dirty="0" err="1">
                <a:solidFill>
                  <a:srgbClr val="000000"/>
                </a:solidFill>
                <a:effectLst/>
                <a:latin typeface="Arial"/>
                <a:ea typeface="Arial"/>
                <a:cs typeface="Arial"/>
                <a:sym typeface="Arial"/>
              </a:rPr>
              <a:t>pre-vención</a:t>
            </a:r>
            <a:r>
              <a:rPr lang="es-ES" sz="1100" b="0" i="0" u="none" strike="noStrike" cap="none" dirty="0">
                <a:solidFill>
                  <a:srgbClr val="000000"/>
                </a:solidFill>
                <a:effectLst/>
                <a:latin typeface="Arial"/>
                <a:ea typeface="Arial"/>
                <a:cs typeface="Arial"/>
                <a:sym typeface="Arial"/>
              </a:rPr>
              <a:t> de ECV en la </a:t>
            </a:r>
            <a:r>
              <a:rPr lang="es-ES" sz="1100" b="0" i="0" u="none" strike="noStrike" cap="none" dirty="0" err="1">
                <a:solidFill>
                  <a:srgbClr val="000000"/>
                </a:solidFill>
                <a:effectLst/>
                <a:latin typeface="Arial"/>
                <a:ea typeface="Arial"/>
                <a:cs typeface="Arial"/>
                <a:sym typeface="Arial"/>
              </a:rPr>
              <a:t>práctica</a:t>
            </a:r>
            <a:r>
              <a:rPr lang="es-ES" sz="1100" b="0" i="0" u="none" strike="noStrike" cap="none" dirty="0">
                <a:solidFill>
                  <a:srgbClr val="000000"/>
                </a:solidFill>
                <a:effectLst/>
                <a:latin typeface="Arial"/>
                <a:ea typeface="Arial"/>
                <a:cs typeface="Arial"/>
                <a:sym typeface="Arial"/>
              </a:rPr>
              <a:t> </a:t>
            </a:r>
            <a:r>
              <a:rPr lang="es-ES" sz="1100" b="0" i="0" u="none" strike="noStrike" cap="none" dirty="0" err="1">
                <a:solidFill>
                  <a:srgbClr val="000000"/>
                </a:solidFill>
                <a:effectLst/>
                <a:latin typeface="Arial"/>
                <a:ea typeface="Arial"/>
                <a:cs typeface="Arial"/>
                <a:sym typeface="Arial"/>
              </a:rPr>
              <a:t>clínica</a:t>
            </a:r>
            <a:r>
              <a:rPr lang="es-ES" sz="1100" b="0" i="0" u="none" strike="noStrike" cap="none" dirty="0">
                <a:solidFill>
                  <a:srgbClr val="000000"/>
                </a:solidFill>
                <a:effectLst/>
                <a:latin typeface="Arial"/>
                <a:ea typeface="Arial"/>
                <a:cs typeface="Arial"/>
                <a:sym typeface="Arial"/>
              </a:rPr>
              <a:t> recomiendan el uso del sistema SCORE, porque se basa en grandes bases de datos de cohortes europeas representativas. La </a:t>
            </a:r>
            <a:r>
              <a:rPr lang="es-ES" sz="1100" b="0" i="0" u="none" strike="noStrike" cap="none" dirty="0" err="1">
                <a:solidFill>
                  <a:srgbClr val="000000"/>
                </a:solidFill>
                <a:effectLst/>
                <a:latin typeface="Arial"/>
                <a:ea typeface="Arial"/>
                <a:cs typeface="Arial"/>
                <a:sym typeface="Arial"/>
              </a:rPr>
              <a:t>función</a:t>
            </a:r>
            <a:r>
              <a:rPr lang="es-ES" sz="1100" b="0" i="0" u="none" strike="noStrike" cap="none" dirty="0">
                <a:solidFill>
                  <a:srgbClr val="000000"/>
                </a:solidFill>
                <a:effectLst/>
                <a:latin typeface="Arial"/>
                <a:ea typeface="Arial"/>
                <a:cs typeface="Arial"/>
                <a:sym typeface="Arial"/>
              </a:rPr>
              <a:t> del sistema de riesgo SCORE se ha validado externamente.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cs typeface="Arial"/>
                <a:sym typeface="Arial"/>
              </a:rPr>
              <a:t>Los parámetros son: </a:t>
            </a:r>
            <a:r>
              <a:rPr lang="es-ES" sz="1100" b="1" i="0" u="none" strike="noStrike" cap="none" dirty="0">
                <a:solidFill>
                  <a:srgbClr val="000000"/>
                </a:solidFill>
                <a:effectLst/>
                <a:latin typeface="Arial"/>
                <a:cs typeface="Arial"/>
                <a:sym typeface="Arial"/>
              </a:rPr>
              <a:t>sexo, edad, tabaquismo, PAS y colesterol total</a:t>
            </a:r>
            <a:r>
              <a:rPr lang="es-ES" sz="1100" b="0" i="0" u="none" strike="noStrike" cap="none" dirty="0">
                <a:solidFill>
                  <a:srgbClr val="000000"/>
                </a:solidFill>
                <a:effectLst/>
                <a:latin typeface="Arial"/>
                <a:cs typeface="Arial"/>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cs typeface="Arial"/>
                <a:sym typeface="Arial"/>
              </a:rPr>
              <a:t>La estratificación del riesgo </a:t>
            </a:r>
            <a:r>
              <a:rPr lang="es-ES" sz="1100" b="0" i="0" u="none" strike="noStrike" cap="none" dirty="0">
                <a:solidFill>
                  <a:srgbClr val="000000"/>
                </a:solidFill>
                <a:effectLst/>
                <a:latin typeface="Arial"/>
                <a:ea typeface="Arial"/>
                <a:cs typeface="Arial"/>
                <a:sym typeface="Arial"/>
              </a:rPr>
              <a:t>es bajo &lt;1% moderado 1-5%, alto 5-10% y muy alto &gt;10%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cs typeface="Arial"/>
                <a:sym typeface="Arial"/>
              </a:rPr>
              <a:t>No incluye a pacientes diabéticos </a:t>
            </a:r>
            <a:endParaRPr lang="es-E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solidFill>
                <a:schemeClr val="dk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Un </a:t>
            </a:r>
            <a:r>
              <a:rPr lang="es-ES" sz="1100" b="0" i="0" u="none" strike="noStrike" cap="none" dirty="0" err="1">
                <a:solidFill>
                  <a:srgbClr val="000000"/>
                </a:solidFill>
                <a:effectLst/>
                <a:latin typeface="Arial"/>
                <a:ea typeface="Arial"/>
                <a:cs typeface="Arial"/>
                <a:sym typeface="Arial"/>
              </a:rPr>
              <a:t>metanálisis</a:t>
            </a:r>
            <a:r>
              <a:rPr lang="es-ES" sz="1100" b="0" i="0" u="none" strike="noStrike" cap="none" dirty="0">
                <a:solidFill>
                  <a:srgbClr val="000000"/>
                </a:solidFill>
                <a:effectLst/>
                <a:latin typeface="Arial"/>
                <a:ea typeface="Arial"/>
                <a:cs typeface="Arial"/>
                <a:sym typeface="Arial"/>
              </a:rPr>
              <a:t> reciente sobre </a:t>
            </a:r>
            <a:r>
              <a:rPr lang="es-ES" sz="1100" b="0" i="0" u="none" strike="noStrike" cap="none" dirty="0" err="1">
                <a:solidFill>
                  <a:srgbClr val="000000"/>
                </a:solidFill>
                <a:effectLst/>
                <a:latin typeface="Arial"/>
                <a:ea typeface="Arial"/>
                <a:cs typeface="Arial"/>
                <a:sym typeface="Arial"/>
              </a:rPr>
              <a:t>reducción</a:t>
            </a:r>
            <a:r>
              <a:rPr lang="es-ES" sz="1100" b="0" i="0" u="none" strike="noStrike" cap="none" dirty="0">
                <a:solidFill>
                  <a:srgbClr val="000000"/>
                </a:solidFill>
                <a:effectLst/>
                <a:latin typeface="Arial"/>
                <a:ea typeface="Arial"/>
                <a:cs typeface="Arial"/>
                <a:sym typeface="Arial"/>
              </a:rPr>
              <a:t> de riesgo CV mediante tratamiento con </a:t>
            </a:r>
            <a:r>
              <a:rPr lang="es-ES" sz="1100" b="0" i="0" u="none" strike="noStrike" cap="none" dirty="0" err="1">
                <a:solidFill>
                  <a:srgbClr val="000000"/>
                </a:solidFill>
                <a:effectLst/>
                <a:latin typeface="Arial"/>
                <a:ea typeface="Arial"/>
                <a:cs typeface="Arial"/>
                <a:sym typeface="Arial"/>
              </a:rPr>
              <a:t>fármacos</a:t>
            </a:r>
            <a:r>
              <a:rPr lang="es-ES" sz="1100" b="0" i="0" u="none" strike="noStrike" cap="none" dirty="0">
                <a:solidFill>
                  <a:srgbClr val="000000"/>
                </a:solidFill>
                <a:effectLst/>
                <a:latin typeface="Arial"/>
                <a:ea typeface="Arial"/>
                <a:cs typeface="Arial"/>
                <a:sym typeface="Arial"/>
              </a:rPr>
              <a:t> antihipertensivos apoya </a:t>
            </a:r>
            <a:r>
              <a:rPr lang="es-ES" sz="1100" b="1" i="0" u="none" strike="noStrike" cap="none" dirty="0">
                <a:solidFill>
                  <a:srgbClr val="000000"/>
                </a:solidFill>
                <a:effectLst/>
                <a:latin typeface="Arial"/>
                <a:ea typeface="Arial"/>
                <a:cs typeface="Arial"/>
                <a:sym typeface="Arial"/>
              </a:rPr>
              <a:t>el concepto de que la </a:t>
            </a:r>
            <a:r>
              <a:rPr lang="es-ES" sz="1100" b="1" i="0" u="none" strike="noStrike" cap="none" dirty="0" err="1">
                <a:solidFill>
                  <a:srgbClr val="000000"/>
                </a:solidFill>
                <a:effectLst/>
                <a:latin typeface="Arial"/>
                <a:ea typeface="Arial"/>
                <a:cs typeface="Arial"/>
                <a:sym typeface="Arial"/>
              </a:rPr>
              <a:t>reducción</a:t>
            </a:r>
            <a:r>
              <a:rPr lang="es-ES" sz="1100" b="1" i="0" u="none" strike="noStrike" cap="none" dirty="0">
                <a:solidFill>
                  <a:srgbClr val="000000"/>
                </a:solidFill>
                <a:effectLst/>
                <a:latin typeface="Arial"/>
                <a:ea typeface="Arial"/>
                <a:cs typeface="Arial"/>
                <a:sym typeface="Arial"/>
              </a:rPr>
              <a:t> absoluta del riesgo es mayor para las personas que tienen mayor riesgo basal. </a:t>
            </a:r>
            <a:r>
              <a:rPr lang="es-ES" sz="1100" b="0" i="0" u="none" strike="noStrike" cap="none" dirty="0">
                <a:solidFill>
                  <a:srgbClr val="000000"/>
                </a:solidFill>
                <a:effectLst/>
                <a:latin typeface="Arial"/>
                <a:ea typeface="Arial"/>
                <a:cs typeface="Arial"/>
                <a:sym typeface="Arial"/>
              </a:rPr>
              <a:t>Este concepto se ha confirmado en otro </a:t>
            </a:r>
            <a:r>
              <a:rPr lang="es-ES" sz="1100" b="0" i="0" u="none" strike="noStrike" cap="none" dirty="0" err="1">
                <a:solidFill>
                  <a:srgbClr val="000000"/>
                </a:solidFill>
                <a:effectLst/>
                <a:latin typeface="Arial"/>
                <a:ea typeface="Arial"/>
                <a:cs typeface="Arial"/>
                <a:sym typeface="Arial"/>
              </a:rPr>
              <a:t>metanálisis</a:t>
            </a:r>
            <a:r>
              <a:rPr lang="es-ES" sz="1100" b="0" i="0" u="none" strike="noStrike" cap="none" dirty="0">
                <a:solidFill>
                  <a:srgbClr val="000000"/>
                </a:solidFill>
                <a:effectLst/>
                <a:latin typeface="Arial"/>
                <a:ea typeface="Arial"/>
                <a:cs typeface="Arial"/>
                <a:sym typeface="Arial"/>
              </a:rPr>
              <a:t> que </a:t>
            </a:r>
            <a:r>
              <a:rPr lang="es-ES" sz="1100" b="0" i="0" u="none" strike="noStrike" cap="none" dirty="0" err="1">
                <a:solidFill>
                  <a:srgbClr val="000000"/>
                </a:solidFill>
                <a:effectLst/>
                <a:latin typeface="Arial"/>
                <a:ea typeface="Arial"/>
                <a:cs typeface="Arial"/>
                <a:sym typeface="Arial"/>
              </a:rPr>
              <a:t>también</a:t>
            </a:r>
            <a:r>
              <a:rPr lang="es-ES" sz="1100" b="0" i="0" u="none" strike="noStrike" cap="none" dirty="0">
                <a:solidFill>
                  <a:srgbClr val="000000"/>
                </a:solidFill>
                <a:effectLst/>
                <a:latin typeface="Arial"/>
                <a:ea typeface="Arial"/>
                <a:cs typeface="Arial"/>
                <a:sym typeface="Arial"/>
              </a:rPr>
              <a:t> ha demostrado un </a:t>
            </a:r>
            <a:r>
              <a:rPr lang="es-ES" sz="1100" b="1" i="0" u="none" strike="noStrike" cap="none" dirty="0">
                <a:solidFill>
                  <a:srgbClr val="000000"/>
                </a:solidFill>
                <a:effectLst/>
                <a:latin typeface="Arial"/>
                <a:ea typeface="Arial"/>
                <a:cs typeface="Arial"/>
                <a:sym typeface="Arial"/>
              </a:rPr>
              <a:t>mayor riesgo residual </a:t>
            </a:r>
            <a:r>
              <a:rPr lang="es-ES" sz="1100" b="0" i="0" u="none" strike="noStrike" cap="none" dirty="0">
                <a:solidFill>
                  <a:srgbClr val="000000"/>
                </a:solidFill>
                <a:effectLst/>
                <a:latin typeface="Arial"/>
                <a:ea typeface="Arial"/>
                <a:cs typeface="Arial"/>
                <a:sym typeface="Arial"/>
              </a:rPr>
              <a:t>durante el tratamiento de personas con mayor riesgo basal, lo que respalda una </a:t>
            </a:r>
            <a:r>
              <a:rPr lang="es-ES" sz="1100" b="0" i="0" u="none" strike="noStrike" cap="none" dirty="0" err="1">
                <a:solidFill>
                  <a:srgbClr val="000000"/>
                </a:solidFill>
                <a:effectLst/>
                <a:latin typeface="Arial"/>
                <a:ea typeface="Arial"/>
                <a:cs typeface="Arial"/>
                <a:sym typeface="Arial"/>
              </a:rPr>
              <a:t>intervención</a:t>
            </a:r>
            <a:r>
              <a:rPr lang="es-ES" sz="1100" b="0" i="0" u="none" strike="noStrike" cap="none" dirty="0">
                <a:solidFill>
                  <a:srgbClr val="000000"/>
                </a:solidFill>
                <a:effectLst/>
                <a:latin typeface="Arial"/>
                <a:ea typeface="Arial"/>
                <a:cs typeface="Arial"/>
                <a:sym typeface="Arial"/>
              </a:rPr>
              <a:t> </a:t>
            </a:r>
            <a:r>
              <a:rPr lang="es-ES" sz="1100" b="0" i="0" u="none" strike="noStrike" cap="none" dirty="0" err="1">
                <a:solidFill>
                  <a:srgbClr val="000000"/>
                </a:solidFill>
                <a:effectLst/>
                <a:latin typeface="Arial"/>
                <a:ea typeface="Arial"/>
                <a:cs typeface="Arial"/>
                <a:sym typeface="Arial"/>
              </a:rPr>
              <a:t>más</a:t>
            </a:r>
            <a:r>
              <a:rPr lang="es-ES" sz="1100" b="0" i="0" u="none" strike="noStrike" cap="none" dirty="0">
                <a:solidFill>
                  <a:srgbClr val="000000"/>
                </a:solidFill>
                <a:effectLst/>
                <a:latin typeface="Arial"/>
                <a:ea typeface="Arial"/>
                <a:cs typeface="Arial"/>
                <a:sym typeface="Arial"/>
              </a:rPr>
              <a:t> precoz</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 </a:t>
            </a:r>
            <a:r>
              <a:rPr lang="es-ES" sz="1100" b="0" i="1" u="none" strike="noStrike" cap="none" dirty="0" err="1">
                <a:solidFill>
                  <a:srgbClr val="000000"/>
                </a:solidFill>
                <a:effectLst/>
                <a:latin typeface="Arial"/>
                <a:ea typeface="Arial"/>
                <a:cs typeface="Arial"/>
                <a:sym typeface="Arial"/>
              </a:rPr>
              <a:t>Artículo</a:t>
            </a:r>
            <a:r>
              <a:rPr lang="es-ES" sz="1100" b="0" i="1" u="none" strike="noStrike" cap="none" dirty="0">
                <a:solidFill>
                  <a:srgbClr val="000000"/>
                </a:solidFill>
                <a:effectLst/>
                <a:latin typeface="Arial"/>
                <a:ea typeface="Arial"/>
                <a:cs typeface="Arial"/>
                <a:sym typeface="Arial"/>
              </a:rPr>
              <a:t> especial / </a:t>
            </a:r>
            <a:r>
              <a:rPr lang="es-ES" sz="1100" b="0" i="1" u="none" strike="noStrike" cap="none" dirty="0" err="1">
                <a:solidFill>
                  <a:srgbClr val="000000"/>
                </a:solidFill>
                <a:effectLst/>
                <a:latin typeface="Arial"/>
                <a:ea typeface="Arial"/>
                <a:cs typeface="Arial"/>
                <a:sym typeface="Arial"/>
              </a:rPr>
              <a:t>Rev</a:t>
            </a:r>
            <a:r>
              <a:rPr lang="es-ES" sz="1100" b="0" i="1" u="none" strike="noStrike" cap="none" dirty="0">
                <a:solidFill>
                  <a:srgbClr val="000000"/>
                </a:solidFill>
                <a:effectLst/>
                <a:latin typeface="Arial"/>
                <a:ea typeface="Arial"/>
                <a:cs typeface="Arial"/>
                <a:sym typeface="Arial"/>
              </a:rPr>
              <a:t> </a:t>
            </a:r>
            <a:r>
              <a:rPr lang="es-ES" sz="1100" b="0" i="1" u="none" strike="noStrike" cap="none" dirty="0" err="1">
                <a:solidFill>
                  <a:srgbClr val="000000"/>
                </a:solidFill>
                <a:effectLst/>
                <a:latin typeface="Arial"/>
                <a:ea typeface="Arial"/>
                <a:cs typeface="Arial"/>
                <a:sym typeface="Arial"/>
              </a:rPr>
              <a:t>Esp</a:t>
            </a:r>
            <a:r>
              <a:rPr lang="es-ES" sz="1100" b="0" i="1" u="none" strike="noStrike" cap="none" dirty="0">
                <a:solidFill>
                  <a:srgbClr val="000000"/>
                </a:solidFill>
                <a:effectLst/>
                <a:latin typeface="Arial"/>
                <a:ea typeface="Arial"/>
                <a:cs typeface="Arial"/>
                <a:sym typeface="Arial"/>
              </a:rPr>
              <a:t> </a:t>
            </a:r>
            <a:r>
              <a:rPr lang="es-ES" sz="1100" b="0" i="1" u="none" strike="noStrike" cap="none" dirty="0" err="1">
                <a:solidFill>
                  <a:srgbClr val="000000"/>
                </a:solidFill>
                <a:effectLst/>
                <a:latin typeface="Arial"/>
                <a:ea typeface="Arial"/>
                <a:cs typeface="Arial"/>
                <a:sym typeface="Arial"/>
              </a:rPr>
              <a:t>Cardiol</a:t>
            </a:r>
            <a:r>
              <a:rPr lang="es-ES" sz="1100" b="0" i="1" u="none" strike="noStrike" cap="none" dirty="0">
                <a:solidFill>
                  <a:srgbClr val="000000"/>
                </a:solidFill>
                <a:effectLst/>
                <a:latin typeface="Arial"/>
                <a:ea typeface="Arial"/>
                <a:cs typeface="Arial"/>
                <a:sym typeface="Arial"/>
              </a:rPr>
              <a:t>. 2016;</a:t>
            </a:r>
            <a:r>
              <a:rPr lang="es-ES" sz="1100" b="1" i="1" u="none" strike="noStrike" cap="none" dirty="0">
                <a:solidFill>
                  <a:srgbClr val="000000"/>
                </a:solidFill>
                <a:effectLst/>
                <a:latin typeface="Arial"/>
                <a:ea typeface="Arial"/>
                <a:cs typeface="Arial"/>
                <a:sym typeface="Arial"/>
              </a:rPr>
              <a:t>69(10)</a:t>
            </a:r>
            <a:r>
              <a:rPr lang="es-ES" sz="1100" b="0" i="1" u="none" strike="noStrike" cap="none" dirty="0">
                <a:solidFill>
                  <a:srgbClr val="000000"/>
                </a:solidFill>
                <a:effectLst/>
                <a:latin typeface="Arial"/>
                <a:ea typeface="Arial"/>
                <a:cs typeface="Arial"/>
                <a:sym typeface="Arial"/>
              </a:rPr>
              <a:t>:939.e1-e87 </a:t>
            </a:r>
            <a:endParaRPr lang="es-E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p>
          <a:p>
            <a:endParaRPr lang="es-ES" dirty="0"/>
          </a:p>
        </p:txBody>
      </p:sp>
    </p:spTree>
    <p:extLst>
      <p:ext uri="{BB962C8B-B14F-4D97-AF65-F5344CB8AC3E}">
        <p14:creationId xmlns:p14="http://schemas.microsoft.com/office/powerpoint/2010/main" val="1045619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ed933a6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11ed933a67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dirty="0"/>
              <a:t>VARÍAN EN LOS RANGOS DE EDAD: </a:t>
            </a:r>
            <a:r>
              <a:rPr lang="es-ES" dirty="0">
                <a:solidFill>
                  <a:schemeClr val="dk1"/>
                </a:solidFill>
              </a:rPr>
              <a:t>En 2016 (pero no en las </a:t>
            </a:r>
            <a:r>
              <a:rPr lang="es-ES" dirty="0" err="1">
                <a:solidFill>
                  <a:schemeClr val="dk1"/>
                </a:solidFill>
              </a:rPr>
              <a:t>guias</a:t>
            </a:r>
            <a:r>
              <a:rPr lang="es-ES" dirty="0">
                <a:solidFill>
                  <a:schemeClr val="dk1"/>
                </a:solidFill>
              </a:rPr>
              <a:t> de riesgo CV) se publica la SCORE OLDPERSON PARA MAYORES DE 65 AÑOS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dirty="0">
                <a:solidFill>
                  <a:schemeClr val="dk1"/>
                </a:solidFill>
              </a:rPr>
              <a:t>Miden RIESGOS DIFERENTES</a:t>
            </a:r>
            <a:endParaRPr lang="es-ES" dirty="0"/>
          </a:p>
          <a:p>
            <a:pPr marL="171450" lvl="0" indent="-171450" algn="l" rtl="0">
              <a:spcBef>
                <a:spcPts val="0"/>
              </a:spcBef>
              <a:spcAft>
                <a:spcPts val="0"/>
              </a:spcAft>
              <a:buSzPts val="1100"/>
            </a:pPr>
            <a:r>
              <a:rPr lang="es-ES" dirty="0">
                <a:solidFill>
                  <a:schemeClr val="dk1"/>
                </a:solidFill>
              </a:rPr>
              <a:t>No obstante el sistema SCORE es más preciso y  más recomendada en las. GPC.</a:t>
            </a:r>
          </a:p>
          <a:p>
            <a:pPr marL="171450" lvl="0" indent="-171450" algn="l" rtl="0">
              <a:spcBef>
                <a:spcPts val="0"/>
              </a:spcBef>
              <a:spcAft>
                <a:spcPts val="0"/>
              </a:spcAft>
              <a:buSzPts val="1100"/>
            </a:pPr>
            <a:r>
              <a:rPr lang="es-ES" dirty="0">
                <a:solidFill>
                  <a:schemeClr val="dk1"/>
                </a:solidFill>
              </a:rPr>
              <a:t>En población no diabética joven &lt;65 años y sin  </a:t>
            </a:r>
            <a:r>
              <a:rPr lang="es-ES" dirty="0" err="1">
                <a:solidFill>
                  <a:schemeClr val="dk1"/>
                </a:solidFill>
              </a:rPr>
              <a:t>ecv</a:t>
            </a:r>
            <a:r>
              <a:rPr lang="es-ES" dirty="0">
                <a:solidFill>
                  <a:schemeClr val="dk1"/>
                </a:solidFill>
              </a:rPr>
              <a:t> se pueden usar las dos ; pero para pacientes más mayores incluidos los diabéticos  podría ser preferible el </a:t>
            </a:r>
            <a:r>
              <a:rPr lang="es-ES" dirty="0" err="1">
                <a:solidFill>
                  <a:schemeClr val="dk1"/>
                </a:solidFill>
              </a:rPr>
              <a:t>regicor</a:t>
            </a:r>
            <a:r>
              <a:rPr lang="es-ES" dirty="0">
                <a:solidFill>
                  <a:schemeClr val="dk1"/>
                </a:solidFill>
              </a:rPr>
              <a:t>  </a:t>
            </a:r>
            <a:r>
              <a:rPr lang="es-ES" dirty="0"/>
              <a:t>PERO</a:t>
            </a:r>
            <a:r>
              <a:rPr lang="es-ES" dirty="0">
                <a:solidFill>
                  <a:schemeClr val="dk1"/>
                </a:solidFill>
              </a:rPr>
              <a:t> es una tabla con  valores de  hace 20 años </a:t>
            </a:r>
          </a:p>
          <a:p>
            <a:r>
              <a:rPr lang="es-ES" dirty="0">
                <a:solidFill>
                  <a:schemeClr val="dk1"/>
                </a:solidFill>
              </a:rPr>
              <a:t>Hay </a:t>
            </a:r>
            <a:r>
              <a:rPr lang="es-ES" sz="1100" b="0" i="0" u="none" strike="noStrike" cap="none" dirty="0">
                <a:solidFill>
                  <a:srgbClr val="000000"/>
                </a:solidFill>
                <a:effectLst/>
                <a:latin typeface="Arial"/>
                <a:ea typeface="Arial"/>
                <a:cs typeface="Arial"/>
                <a:sym typeface="Arial"/>
              </a:rPr>
              <a:t>limitaciones de los sistemas de cuantificación del riesgo:</a:t>
            </a:r>
          </a:p>
          <a:p>
            <a:endParaRPr lang="es-ES"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Los sujetos </a:t>
            </a:r>
            <a:r>
              <a:rPr lang="es-ES" sz="1100" b="0" i="0" u="none" strike="noStrike" cap="none" dirty="0" err="1">
                <a:solidFill>
                  <a:srgbClr val="000000"/>
                </a:solidFill>
                <a:effectLst/>
                <a:latin typeface="Arial"/>
                <a:ea typeface="Arial"/>
                <a:cs typeface="Arial"/>
                <a:sym typeface="Arial"/>
              </a:rPr>
              <a:t>jovenes</a:t>
            </a:r>
            <a:r>
              <a:rPr lang="es-ES" sz="1100" b="0" i="0" u="none" strike="noStrike" cap="none" dirty="0">
                <a:solidFill>
                  <a:srgbClr val="000000"/>
                </a:solidFill>
                <a:effectLst/>
                <a:latin typeface="Arial"/>
                <a:ea typeface="Arial"/>
                <a:cs typeface="Arial"/>
                <a:sym typeface="Arial"/>
              </a:rPr>
              <a:t> pueden tener un riesgo absoluto BAJO O MODERADO a pesar de presentar múltiples factores de riesgo.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Por ejemplo, un </a:t>
            </a:r>
            <a:r>
              <a:rPr lang="es-ES" sz="1100" b="0" i="0" u="none" strike="noStrike" cap="none" dirty="0" err="1">
                <a:solidFill>
                  <a:srgbClr val="000000"/>
                </a:solidFill>
                <a:effectLst/>
                <a:latin typeface="Arial"/>
                <a:ea typeface="Arial"/>
                <a:cs typeface="Arial"/>
                <a:sym typeface="Arial"/>
              </a:rPr>
              <a:t>varon</a:t>
            </a:r>
            <a:r>
              <a:rPr lang="es-ES" sz="1100" b="0" i="0" u="none" strike="noStrike" cap="none" dirty="0">
                <a:solidFill>
                  <a:srgbClr val="000000"/>
                </a:solidFill>
                <a:effectLst/>
                <a:latin typeface="Arial"/>
                <a:ea typeface="Arial"/>
                <a:cs typeface="Arial"/>
                <a:sym typeface="Arial"/>
              </a:rPr>
              <a:t> español de 40 años de edad, fumador activo, con una PAS180 </a:t>
            </a:r>
            <a:r>
              <a:rPr lang="es-ES" sz="1100" b="0" i="0" u="none" strike="noStrike" cap="none" dirty="0" err="1">
                <a:solidFill>
                  <a:srgbClr val="000000"/>
                </a:solidFill>
                <a:effectLst/>
                <a:latin typeface="Arial"/>
                <a:ea typeface="Arial"/>
                <a:cs typeface="Arial"/>
                <a:sym typeface="Arial"/>
              </a:rPr>
              <a:t>mmHg</a:t>
            </a:r>
            <a:r>
              <a:rPr lang="es-ES" sz="1100" b="0" i="0" u="none" strike="noStrike" cap="none" dirty="0">
                <a:solidFill>
                  <a:srgbClr val="000000"/>
                </a:solidFill>
                <a:effectLst/>
                <a:latin typeface="Arial"/>
                <a:ea typeface="Arial"/>
                <a:cs typeface="Arial"/>
                <a:sym typeface="Arial"/>
              </a:rPr>
              <a:t> y un colesterol total de 320 mg/dl, tiene un riesgo SCORE del 2% (moderado). Este mismo sujeto, con REGICOR tiene un riesgo coronario del 9%.</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 Se puede decir que, aunque no tiene un riesgo absoluto alto, su </a:t>
            </a:r>
            <a:r>
              <a:rPr lang="es-ES" sz="1100" b="0" i="0" u="none" strike="noStrike" cap="none" dirty="0" err="1">
                <a:solidFill>
                  <a:srgbClr val="000000"/>
                </a:solidFill>
                <a:effectLst/>
                <a:latin typeface="Arial"/>
                <a:ea typeface="Arial"/>
                <a:cs typeface="Arial"/>
                <a:sym typeface="Arial"/>
              </a:rPr>
              <a:t>situacion</a:t>
            </a:r>
            <a:r>
              <a:rPr lang="es-ES" sz="1100" b="0" i="0" u="none" strike="noStrike" cap="none" dirty="0">
                <a:solidFill>
                  <a:srgbClr val="000000"/>
                </a:solidFill>
                <a:effectLst/>
                <a:latin typeface="Arial"/>
                <a:ea typeface="Arial"/>
                <a:cs typeface="Arial"/>
                <a:sym typeface="Arial"/>
              </a:rPr>
              <a:t> de riesgo dista mucho de ser aceptable. </a:t>
            </a:r>
            <a:endParaRPr lang="es-ES" dirty="0">
              <a:solidFill>
                <a:schemeClr val="dk1"/>
              </a:solidFill>
            </a:endParaRPr>
          </a:p>
          <a:p>
            <a:pPr marL="171450" lvl="0" indent="-171450" algn="l" rtl="0">
              <a:spcBef>
                <a:spcPts val="0"/>
              </a:spcBef>
              <a:spcAft>
                <a:spcPts val="0"/>
              </a:spcAft>
              <a:buSzPts val="1100"/>
            </a:pPr>
            <a:endParaRPr lang="es-ES" dirty="0">
              <a:solidFill>
                <a:schemeClr val="dk1"/>
              </a:solidFill>
            </a:endParaRPr>
          </a:p>
          <a:p>
            <a:pPr marL="171450" lvl="0" indent="-171450" algn="l" rtl="0">
              <a:spcBef>
                <a:spcPts val="0"/>
              </a:spcBef>
              <a:spcAft>
                <a:spcPts val="0"/>
              </a:spcAft>
              <a:buSzPts val="1100"/>
            </a:pPr>
            <a:endParaRPr lang="es-ES" dirty="0">
              <a:solidFill>
                <a:schemeClr val="dk1"/>
              </a:solidFill>
            </a:endParaRPr>
          </a:p>
          <a:p>
            <a:pPr marL="171450" lvl="0" indent="-171450" algn="l" rtl="0">
              <a:spcBef>
                <a:spcPts val="0"/>
              </a:spcBef>
              <a:spcAft>
                <a:spcPts val="0"/>
              </a:spcAft>
              <a:buSzPts val="1100"/>
            </a:pPr>
            <a:endParaRPr lang="es-ES" dirty="0">
              <a:solidFill>
                <a:schemeClr val="dk1"/>
              </a:solidFill>
            </a:endParaRPr>
          </a:p>
          <a:p>
            <a:pPr marL="171450" lvl="0" indent="-171450" algn="l" rtl="0">
              <a:spcBef>
                <a:spcPts val="0"/>
              </a:spcBef>
              <a:spcAft>
                <a:spcPts val="0"/>
              </a:spcAft>
              <a:buSzPts val="1100"/>
            </a:pPr>
            <a:endParaRPr lang="es-ES" dirty="0">
              <a:solidFill>
                <a:schemeClr val="dk1"/>
              </a:solidFill>
            </a:endParaRPr>
          </a:p>
          <a:p>
            <a:pPr marL="0" lvl="0" indent="0" algn="l" rtl="0">
              <a:lnSpc>
                <a:spcPct val="100000"/>
              </a:lnSpc>
              <a:spcBef>
                <a:spcPts val="0"/>
              </a:spcBef>
              <a:spcAft>
                <a:spcPts val="0"/>
              </a:spcAft>
              <a:buSzPts val="1100"/>
              <a:buNone/>
            </a:pPr>
            <a:endParaRPr lang="es-ES" sz="1200" dirty="0"/>
          </a:p>
          <a:p>
            <a:pPr marL="171450" lvl="0" indent="-171450" algn="l" rtl="0">
              <a:spcBef>
                <a:spcPts val="0"/>
              </a:spcBef>
              <a:spcAft>
                <a:spcPts val="0"/>
              </a:spcAft>
              <a:buClr>
                <a:schemeClr val="dk1"/>
              </a:buClr>
              <a:buSzPts val="1100"/>
            </a:pPr>
            <a:endParaRPr lang="es-ES" dirty="0">
              <a:solidFill>
                <a:schemeClr val="dk1"/>
              </a:solidFill>
            </a:endParaRPr>
          </a:p>
          <a:p>
            <a:pPr marL="0" lvl="0" indent="0" algn="l" rtl="0">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eaaa83f4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eaaa83f4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s-ES" dirty="0"/>
              <a:t>PARA SOLUCIONAR ESTO:</a:t>
            </a:r>
          </a:p>
          <a:p>
            <a:pPr marL="0" lvl="0" indent="0" algn="l" rtl="0">
              <a:spcBef>
                <a:spcPts val="0"/>
              </a:spcBef>
              <a:spcAft>
                <a:spcPts val="0"/>
              </a:spcAft>
              <a:buNone/>
            </a:pPr>
            <a:endParaRPr lang="es-ES" dirty="0"/>
          </a:p>
          <a:p>
            <a:pPr marL="0" lvl="0" indent="0" algn="l" rtl="0">
              <a:spcBef>
                <a:spcPts val="0"/>
              </a:spcBef>
              <a:spcAft>
                <a:spcPts val="0"/>
              </a:spcAft>
              <a:buNone/>
            </a:pPr>
            <a:r>
              <a:rPr lang="es-ES" sz="1100" b="0" i="0" u="none" strike="noStrike" cap="none" dirty="0">
                <a:solidFill>
                  <a:srgbClr val="000000"/>
                </a:solidFill>
                <a:effectLst/>
                <a:latin typeface="Arial"/>
                <a:ea typeface="Arial"/>
                <a:cs typeface="Arial"/>
                <a:sym typeface="Arial"/>
              </a:rPr>
              <a:t>Desde el año 2007, las </a:t>
            </a:r>
            <a:r>
              <a:rPr lang="es-ES" sz="1100" b="0" i="0" u="none" strike="noStrike" cap="none" dirty="0" err="1">
                <a:solidFill>
                  <a:srgbClr val="000000"/>
                </a:solidFill>
                <a:effectLst/>
                <a:latin typeface="Arial"/>
                <a:ea typeface="Arial"/>
                <a:cs typeface="Arial"/>
                <a:sym typeface="Arial"/>
              </a:rPr>
              <a:t>guı́as</a:t>
            </a:r>
            <a:r>
              <a:rPr lang="es-ES" sz="1100" b="0" i="0" u="none" strike="noStrike" cap="none" dirty="0">
                <a:solidFill>
                  <a:srgbClr val="000000"/>
                </a:solidFill>
                <a:effectLst/>
                <a:latin typeface="Arial"/>
                <a:ea typeface="Arial"/>
                <a:cs typeface="Arial"/>
                <a:sym typeface="Arial"/>
              </a:rPr>
              <a:t> europeas de </a:t>
            </a:r>
            <a:r>
              <a:rPr lang="es-ES" sz="1100" b="0" i="0" u="none" strike="noStrike" cap="none" dirty="0" err="1">
                <a:solidFill>
                  <a:srgbClr val="000000"/>
                </a:solidFill>
                <a:effectLst/>
                <a:latin typeface="Arial"/>
                <a:ea typeface="Arial"/>
                <a:cs typeface="Arial"/>
                <a:sym typeface="Arial"/>
              </a:rPr>
              <a:t>prevención</a:t>
            </a:r>
            <a:r>
              <a:rPr lang="es-ES" sz="1100" b="0" i="0" u="none" strike="noStrike" cap="none" dirty="0">
                <a:solidFill>
                  <a:srgbClr val="000000"/>
                </a:solidFill>
                <a:effectLst/>
                <a:latin typeface="Arial"/>
                <a:ea typeface="Arial"/>
                <a:cs typeface="Arial"/>
                <a:sym typeface="Arial"/>
              </a:rPr>
              <a:t> cardiovascular aportan una TABLA DE RIESGO RELATIVO. </a:t>
            </a:r>
          </a:p>
          <a:p>
            <a:pPr marL="0" lvl="0" indent="0" algn="l" rtl="0">
              <a:spcBef>
                <a:spcPts val="0"/>
              </a:spcBef>
              <a:spcAft>
                <a:spcPts val="0"/>
              </a:spcAft>
              <a:buNone/>
            </a:pPr>
            <a:r>
              <a:rPr lang="es-ES" sz="1100" b="0" i="0" u="none" strike="noStrike" cap="none" dirty="0">
                <a:solidFill>
                  <a:srgbClr val="000000"/>
                </a:solidFill>
                <a:effectLst/>
                <a:latin typeface="Arial"/>
                <a:ea typeface="Arial"/>
                <a:cs typeface="Arial"/>
                <a:sym typeface="Arial"/>
              </a:rPr>
              <a:t>El </a:t>
            </a:r>
            <a:r>
              <a:rPr lang="es-ES" sz="1100" b="1" i="0" u="none" strike="noStrike" cap="none" dirty="0">
                <a:solidFill>
                  <a:srgbClr val="000000"/>
                </a:solidFill>
                <a:effectLst/>
                <a:latin typeface="Arial"/>
                <a:ea typeface="Arial"/>
                <a:cs typeface="Arial"/>
                <a:sym typeface="Arial"/>
              </a:rPr>
              <a:t>riesgo relativo </a:t>
            </a:r>
            <a:r>
              <a:rPr lang="es-ES" sz="1100" b="0" i="0" u="none" strike="noStrike" cap="none" dirty="0">
                <a:solidFill>
                  <a:srgbClr val="000000"/>
                </a:solidFill>
                <a:effectLst/>
                <a:latin typeface="Arial"/>
                <a:ea typeface="Arial"/>
                <a:cs typeface="Arial"/>
                <a:sym typeface="Arial"/>
              </a:rPr>
              <a:t>informa sobre cuantas veces más riesgo tiene el paciente respecto de una persona de su misma edad y sexo pero sin factores de riesgo.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eaaa83f4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eaaa83f4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s-ES" dirty="0"/>
              <a:t>PARA SOLUCIONAR ESTO:</a:t>
            </a:r>
          </a:p>
          <a:p>
            <a:pPr marL="0" lvl="0" indent="0" algn="l" rtl="0">
              <a:spcBef>
                <a:spcPts val="0"/>
              </a:spcBef>
              <a:spcAft>
                <a:spcPts val="0"/>
              </a:spcAft>
              <a:buNone/>
            </a:pPr>
            <a:endParaRPr lang="es-ES" dirty="0"/>
          </a:p>
          <a:p>
            <a:pPr marL="0" lvl="0" indent="0" algn="l" rtl="0">
              <a:spcBef>
                <a:spcPts val="0"/>
              </a:spcBef>
              <a:spcAft>
                <a:spcPts val="0"/>
              </a:spcAft>
              <a:buNone/>
            </a:pPr>
            <a:r>
              <a:rPr lang="es-ES" sz="1100" b="0" i="0" u="none" strike="noStrike" cap="none" dirty="0">
                <a:solidFill>
                  <a:srgbClr val="000000"/>
                </a:solidFill>
                <a:effectLst/>
                <a:latin typeface="Arial"/>
                <a:ea typeface="Arial"/>
                <a:cs typeface="Arial"/>
                <a:sym typeface="Arial"/>
              </a:rPr>
              <a:t>Desde el año 2007, las </a:t>
            </a:r>
            <a:r>
              <a:rPr lang="es-ES" sz="1100" b="0" i="0" u="none" strike="noStrike" cap="none" dirty="0" err="1">
                <a:solidFill>
                  <a:srgbClr val="000000"/>
                </a:solidFill>
                <a:effectLst/>
                <a:latin typeface="Arial"/>
                <a:ea typeface="Arial"/>
                <a:cs typeface="Arial"/>
                <a:sym typeface="Arial"/>
              </a:rPr>
              <a:t>guı́as</a:t>
            </a:r>
            <a:r>
              <a:rPr lang="es-ES" sz="1100" b="0" i="0" u="none" strike="noStrike" cap="none" dirty="0">
                <a:solidFill>
                  <a:srgbClr val="000000"/>
                </a:solidFill>
                <a:effectLst/>
                <a:latin typeface="Arial"/>
                <a:ea typeface="Arial"/>
                <a:cs typeface="Arial"/>
                <a:sym typeface="Arial"/>
              </a:rPr>
              <a:t> europeas de </a:t>
            </a:r>
            <a:r>
              <a:rPr lang="es-ES" sz="1100" b="0" i="0" u="none" strike="noStrike" cap="none" dirty="0" err="1">
                <a:solidFill>
                  <a:srgbClr val="000000"/>
                </a:solidFill>
                <a:effectLst/>
                <a:latin typeface="Arial"/>
                <a:ea typeface="Arial"/>
                <a:cs typeface="Arial"/>
                <a:sym typeface="Arial"/>
              </a:rPr>
              <a:t>prevención</a:t>
            </a:r>
            <a:r>
              <a:rPr lang="es-ES" sz="1100" b="0" i="0" u="none" strike="noStrike" cap="none" dirty="0">
                <a:solidFill>
                  <a:srgbClr val="000000"/>
                </a:solidFill>
                <a:effectLst/>
                <a:latin typeface="Arial"/>
                <a:ea typeface="Arial"/>
                <a:cs typeface="Arial"/>
                <a:sym typeface="Arial"/>
              </a:rPr>
              <a:t> cardiovascular aportan una TABLA DE RIESGO RELATIVO. </a:t>
            </a:r>
          </a:p>
          <a:p>
            <a:pPr marL="0" lvl="0" indent="0" algn="l" rtl="0">
              <a:spcBef>
                <a:spcPts val="0"/>
              </a:spcBef>
              <a:spcAft>
                <a:spcPts val="0"/>
              </a:spcAft>
              <a:buNone/>
            </a:pPr>
            <a:r>
              <a:rPr lang="es-ES" sz="1100" b="0" i="0" u="none" strike="noStrike" cap="none" dirty="0">
                <a:solidFill>
                  <a:srgbClr val="000000"/>
                </a:solidFill>
                <a:effectLst/>
                <a:latin typeface="Arial"/>
                <a:ea typeface="Arial"/>
                <a:cs typeface="Arial"/>
                <a:sym typeface="Arial"/>
              </a:rPr>
              <a:t>El </a:t>
            </a:r>
            <a:r>
              <a:rPr lang="es-ES" sz="1100" b="1" i="0" u="none" strike="noStrike" cap="none" dirty="0">
                <a:solidFill>
                  <a:srgbClr val="000000"/>
                </a:solidFill>
                <a:effectLst/>
                <a:latin typeface="Arial"/>
                <a:ea typeface="Arial"/>
                <a:cs typeface="Arial"/>
                <a:sym typeface="Arial"/>
              </a:rPr>
              <a:t>riesgo relativo </a:t>
            </a:r>
            <a:r>
              <a:rPr lang="es-ES" sz="1100" b="0" i="0" u="none" strike="noStrike" cap="none" dirty="0">
                <a:solidFill>
                  <a:srgbClr val="000000"/>
                </a:solidFill>
                <a:effectLst/>
                <a:latin typeface="Arial"/>
                <a:ea typeface="Arial"/>
                <a:cs typeface="Arial"/>
                <a:sym typeface="Arial"/>
              </a:rPr>
              <a:t>informa sobre cuantas veces más riesgo tiene el paciente respecto de una persona de su misma edad y sexo pero sin factores de riesgo.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9051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dirty="0"/>
              <a:t>Otro sistema es la EDAD VASCULAR: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La </a:t>
            </a:r>
            <a:r>
              <a:rPr lang="es-ES" sz="1100" b="1" i="0" u="none" strike="noStrike" cap="none" dirty="0">
                <a:solidFill>
                  <a:srgbClr val="000000"/>
                </a:solidFill>
                <a:effectLst/>
                <a:latin typeface="Arial"/>
                <a:ea typeface="Arial"/>
                <a:cs typeface="Arial"/>
                <a:sym typeface="Arial"/>
              </a:rPr>
              <a:t>edad de riesgo vascular o edad vascular </a:t>
            </a:r>
            <a:r>
              <a:rPr lang="es-ES" sz="1100" b="0" i="0" u="none" strike="noStrike" cap="none" dirty="0">
                <a:solidFill>
                  <a:srgbClr val="000000"/>
                </a:solidFill>
                <a:effectLst/>
                <a:latin typeface="Arial"/>
                <a:ea typeface="Arial"/>
                <a:cs typeface="Arial"/>
                <a:sym typeface="Arial"/>
              </a:rPr>
              <a:t>de un paciente es la edad a la que una persona sin factores de riesgo alcanzaría el riesgo que presenta actualmente ese paciente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.14 años mas viejo nuestro paciente</a:t>
            </a:r>
            <a:endParaRPr lang="es-E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 La EDAD VASCULAR sirve para ilustrar de manera intuitiva y </a:t>
            </a:r>
            <a:r>
              <a:rPr lang="es-ES" sz="1100" b="0" i="0" u="none" strike="noStrike" cap="none" dirty="0" err="1">
                <a:solidFill>
                  <a:srgbClr val="000000"/>
                </a:solidFill>
                <a:effectLst/>
                <a:latin typeface="Arial"/>
                <a:ea typeface="Arial"/>
                <a:cs typeface="Arial"/>
                <a:sym typeface="Arial"/>
              </a:rPr>
              <a:t>fácil</a:t>
            </a:r>
            <a:r>
              <a:rPr lang="es-ES" sz="1100" b="0" i="0" u="none" strike="noStrike" cap="none" dirty="0">
                <a:solidFill>
                  <a:srgbClr val="000000"/>
                </a:solidFill>
                <a:effectLst/>
                <a:latin typeface="Arial"/>
                <a:ea typeface="Arial"/>
                <a:cs typeface="Arial"/>
                <a:sym typeface="Arial"/>
              </a:rPr>
              <a:t> de comprender la probable </a:t>
            </a:r>
            <a:r>
              <a:rPr lang="es-ES" sz="1100" b="0" i="0" u="none" strike="noStrike" cap="none" dirty="0" err="1">
                <a:solidFill>
                  <a:srgbClr val="000000"/>
                </a:solidFill>
                <a:effectLst/>
                <a:latin typeface="Arial"/>
                <a:ea typeface="Arial"/>
                <a:cs typeface="Arial"/>
                <a:sym typeface="Arial"/>
              </a:rPr>
              <a:t>reducción</a:t>
            </a:r>
            <a:r>
              <a:rPr lang="es-ES" sz="1100" b="0" i="0" u="none" strike="noStrike" cap="none" dirty="0">
                <a:solidFill>
                  <a:srgbClr val="000000"/>
                </a:solidFill>
                <a:effectLst/>
                <a:latin typeface="Arial"/>
                <a:ea typeface="Arial"/>
                <a:cs typeface="Arial"/>
                <a:sym typeface="Arial"/>
              </a:rPr>
              <a:t> de la esperanza de vida a la que una persona joven con un </a:t>
            </a:r>
            <a:r>
              <a:rPr lang="es-ES" sz="1100" b="1" i="0" u="none" strike="noStrike" cap="none" dirty="0">
                <a:solidFill>
                  <a:srgbClr val="000000"/>
                </a:solidFill>
                <a:effectLst/>
                <a:latin typeface="Arial"/>
                <a:ea typeface="Arial"/>
                <a:cs typeface="Arial"/>
                <a:sym typeface="Arial"/>
              </a:rPr>
              <a:t>riesgo absoluto bajo pero un riesgo relativo de ECV alto </a:t>
            </a:r>
            <a:r>
              <a:rPr lang="es-ES" sz="1100" b="0" i="0" u="none" strike="noStrike" cap="none" dirty="0">
                <a:solidFill>
                  <a:srgbClr val="000000"/>
                </a:solidFill>
                <a:effectLst/>
                <a:latin typeface="Arial"/>
                <a:ea typeface="Arial"/>
                <a:cs typeface="Arial"/>
                <a:sym typeface="Arial"/>
              </a:rPr>
              <a:t>se expone si no se adoptan medidas preventivas </a:t>
            </a:r>
          </a:p>
          <a:p>
            <a:pPr marL="0" lvl="0" indent="0" algn="l" rtl="0">
              <a:spcBef>
                <a:spcPts val="0"/>
              </a:spcBef>
              <a:spcAft>
                <a:spcPts val="0"/>
              </a:spcAft>
              <a:buNone/>
            </a:pPr>
            <a:endParaRPr lang="es-ES" dirty="0">
              <a:solidFill>
                <a:schemeClr val="dk1"/>
              </a:solidFill>
            </a:endParaRPr>
          </a:p>
          <a:p>
            <a:pPr marL="0" lvl="0" indent="0" algn="l" rtl="0">
              <a:spcBef>
                <a:spcPts val="0"/>
              </a:spcBef>
              <a:spcAft>
                <a:spcPts val="0"/>
              </a:spcAft>
              <a:buNone/>
            </a:pPr>
            <a:r>
              <a:rPr lang="es-ES" dirty="0">
                <a:solidFill>
                  <a:schemeClr val="dk1"/>
                </a:solidFill>
              </a:rPr>
              <a:t>El cálculo de la edad vascular no precisa calibración por lo que puede ser aplicado a cualquier población general, no existiendo diferencias territoriales.</a:t>
            </a:r>
          </a:p>
          <a:p>
            <a:pPr marL="0" lvl="0" indent="0" algn="l" rtl="0">
              <a:spcBef>
                <a:spcPts val="0"/>
              </a:spcBef>
              <a:spcAft>
                <a:spcPts val="0"/>
              </a:spcAft>
              <a:buNone/>
            </a:pPr>
            <a:r>
              <a:rPr lang="es-ES" dirty="0">
                <a:solidFill>
                  <a:schemeClr val="dk1"/>
                </a:solidFill>
              </a:rPr>
              <a:t>Tanto la edad vascular como el riesgo relativo se pueden aplicar a cualquier edad, y tienen más utilidad clínica para sujetos sin riesgo alto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El cálculo de </a:t>
            </a:r>
            <a:r>
              <a:rPr lang="es-ES" sz="1100" b="0" i="0" u="none" strike="noStrike" cap="none" dirty="0" err="1">
                <a:solidFill>
                  <a:srgbClr val="000000"/>
                </a:solidFill>
                <a:effectLst/>
                <a:latin typeface="Arial"/>
                <a:ea typeface="Arial"/>
                <a:cs typeface="Arial"/>
                <a:sym typeface="Arial"/>
              </a:rPr>
              <a:t>laEV</a:t>
            </a:r>
            <a:r>
              <a:rPr lang="es-ES" sz="1100" b="0" i="0" u="none" strike="noStrike" cap="none" dirty="0">
                <a:solidFill>
                  <a:srgbClr val="000000"/>
                </a:solidFill>
                <a:effectLst/>
                <a:latin typeface="Arial"/>
                <a:ea typeface="Arial"/>
                <a:cs typeface="Arial"/>
                <a:sym typeface="Arial"/>
              </a:rPr>
              <a:t> con SCORE se </a:t>
            </a:r>
            <a:r>
              <a:rPr lang="es-ES" sz="1100" b="0" i="0" u="none" strike="noStrike" cap="none" dirty="0" err="1">
                <a:solidFill>
                  <a:srgbClr val="000000"/>
                </a:solidFill>
                <a:effectLst/>
                <a:latin typeface="Arial"/>
                <a:ea typeface="Arial"/>
                <a:cs typeface="Arial"/>
                <a:sym typeface="Arial"/>
              </a:rPr>
              <a:t>recogio</a:t>
            </a:r>
            <a:r>
              <a:rPr lang="es-ES" sz="1100" b="0" i="0" u="none" strike="noStrike" cap="none" dirty="0">
                <a:solidFill>
                  <a:srgbClr val="000000"/>
                </a:solidFill>
                <a:effectLst/>
                <a:latin typeface="Arial"/>
                <a:ea typeface="Arial"/>
                <a:cs typeface="Arial"/>
                <a:sym typeface="Arial"/>
              </a:rPr>
              <a:t> ́ en las </a:t>
            </a:r>
            <a:r>
              <a:rPr lang="es-ES" sz="1100" b="0" i="0" u="none" strike="noStrike" cap="none" dirty="0" err="1">
                <a:solidFill>
                  <a:srgbClr val="000000"/>
                </a:solidFill>
                <a:effectLst/>
                <a:latin typeface="Arial"/>
                <a:ea typeface="Arial"/>
                <a:cs typeface="Arial"/>
                <a:sym typeface="Arial"/>
              </a:rPr>
              <a:t>guıas</a:t>
            </a:r>
            <a:r>
              <a:rPr lang="es-ES" sz="1100" b="0" i="0" u="none" strike="noStrike" cap="none" dirty="0">
                <a:solidFill>
                  <a:srgbClr val="000000"/>
                </a:solidFill>
                <a:effectLst/>
                <a:latin typeface="Arial"/>
                <a:ea typeface="Arial"/>
                <a:cs typeface="Arial"/>
                <a:sym typeface="Arial"/>
              </a:rPr>
              <a:t> europeas de </a:t>
            </a:r>
            <a:r>
              <a:rPr lang="es-ES" sz="1100" b="0" i="0" u="none" strike="noStrike" cap="none" dirty="0" err="1">
                <a:solidFill>
                  <a:srgbClr val="000000"/>
                </a:solidFill>
                <a:effectLst/>
                <a:latin typeface="Arial"/>
                <a:ea typeface="Arial"/>
                <a:cs typeface="Arial"/>
                <a:sym typeface="Arial"/>
              </a:rPr>
              <a:t>prevencion</a:t>
            </a:r>
            <a:r>
              <a:rPr lang="es-ES" sz="1100" b="0" i="0" u="none" strike="noStrike" cap="none" dirty="0">
                <a:solidFill>
                  <a:srgbClr val="000000"/>
                </a:solidFill>
                <a:effectLst/>
                <a:latin typeface="Arial"/>
                <a:ea typeface="Arial"/>
                <a:cs typeface="Arial"/>
                <a:sym typeface="Arial"/>
              </a:rPr>
              <a:t> cardiovascular del año 2012 </a:t>
            </a:r>
            <a:endParaRPr lang="es-ES" dirty="0"/>
          </a:p>
          <a:p>
            <a:pPr marL="0" lvl="0" indent="0" algn="l" rtl="0">
              <a:spcBef>
                <a:spcPts val="0"/>
              </a:spcBef>
              <a:spcAft>
                <a:spcPts val="0"/>
              </a:spcAft>
              <a:buNone/>
            </a:pPr>
            <a:endParaRPr lang="es-ES" dirty="0">
              <a:solidFill>
                <a:schemeClr val="dk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p>
          <a:p>
            <a:endParaRPr lang="es-ES" dirty="0"/>
          </a:p>
        </p:txBody>
      </p:sp>
    </p:spTree>
    <p:extLst>
      <p:ext uri="{BB962C8B-B14F-4D97-AF65-F5344CB8AC3E}">
        <p14:creationId xmlns:p14="http://schemas.microsoft.com/office/powerpoint/2010/main" val="371844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1ed933a672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1ed933a672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 Y qué ha pasado en 2021:</a:t>
            </a:r>
          </a:p>
          <a:p>
            <a:pPr marL="171450" lvl="0" indent="-171450" algn="l" rtl="0">
              <a:spcBef>
                <a:spcPts val="0"/>
              </a:spcBef>
              <a:spcAft>
                <a:spcPts val="0"/>
              </a:spcAft>
            </a:pPr>
            <a:r>
              <a:rPr lang="es-ES" dirty="0"/>
              <a:t>Las guías europeas han publicado una actualización de los índices de calculo de riesgo : SCORE 2 Y SCORE2 OP</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ed933a672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ed933a67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el análisis se ha basado en el estudio de 45 cohortes </a:t>
            </a:r>
          </a:p>
          <a:p>
            <a:pPr marL="0" lvl="0" indent="0" algn="l" rtl="0">
              <a:spcBef>
                <a:spcPts val="0"/>
              </a:spcBef>
              <a:spcAft>
                <a:spcPts val="0"/>
              </a:spcAft>
              <a:buNone/>
            </a:pPr>
            <a:r>
              <a:rPr lang="es-ES" dirty="0"/>
              <a:t>de 43 países, </a:t>
            </a:r>
          </a:p>
          <a:p>
            <a:pPr marL="0" lvl="0" indent="0" algn="l" rtl="0">
              <a:spcBef>
                <a:spcPts val="0"/>
              </a:spcBef>
              <a:spcAft>
                <a:spcPts val="0"/>
              </a:spcAft>
              <a:buNone/>
            </a:pPr>
            <a:r>
              <a:rPr lang="es-ES" dirty="0"/>
              <a:t>incluyendo  más de 600.000 personas (677684)</a:t>
            </a:r>
          </a:p>
          <a:p>
            <a:pPr marL="0" lvl="0" indent="0" algn="l" rtl="0">
              <a:spcBef>
                <a:spcPts val="0"/>
              </a:spcBef>
              <a:spcAft>
                <a:spcPts val="0"/>
              </a:spcAft>
              <a:buNone/>
            </a:pPr>
            <a:r>
              <a:rPr lang="es-ES" dirty="0"/>
              <a:t>y 30121 episodios CV.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La ecuación de riesgo está modulada por la incidencia de eventos cardiovasculares de cada país Y se han distribuido los </a:t>
            </a:r>
            <a:r>
              <a:rPr lang="es-ES" dirty="0" err="1"/>
              <a:t>paises</a:t>
            </a:r>
            <a:r>
              <a:rPr lang="es-ES" dirty="0"/>
              <a:t> en cuatro zonas</a:t>
            </a:r>
          </a:p>
          <a:p>
            <a:pPr marL="0" lvl="0" indent="0" algn="l" rtl="0">
              <a:spcBef>
                <a:spcPts val="0"/>
              </a:spcBef>
              <a:spcAft>
                <a:spcPts val="0"/>
              </a:spcAft>
              <a:buNone/>
            </a:pPr>
            <a:r>
              <a:rPr lang="es-ES" dirty="0"/>
              <a:t>BAJO RIESGO QUE INCLUYE ESPAÑA</a:t>
            </a:r>
          </a:p>
          <a:p>
            <a:pPr marL="0" lvl="0" indent="0" algn="l" rtl="0">
              <a:spcBef>
                <a:spcPts val="0"/>
              </a:spcBef>
              <a:spcAft>
                <a:spcPts val="0"/>
              </a:spcAft>
              <a:buNone/>
            </a:pPr>
            <a:r>
              <a:rPr lang="es-ES" dirty="0"/>
              <a:t>De riesgo moderado, alto y muy alto</a:t>
            </a:r>
          </a:p>
          <a:p>
            <a:pPr marL="0" lvl="0" indent="0" algn="l" rtl="0">
              <a:spcBef>
                <a:spcPts val="0"/>
              </a:spcBef>
              <a:spcAft>
                <a:spcPts val="0"/>
              </a:spcAft>
              <a:buNone/>
            </a:pPr>
            <a:r>
              <a:rPr lang="es-ES" dirty="0"/>
              <a:t>CON UN CLARO GRADIENTE DE ESTE-OESTE</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ed933a67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ed933a67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s-ES" dirty="0"/>
              <a:t>Las novedades son:</a:t>
            </a:r>
          </a:p>
          <a:p>
            <a:pPr marL="171450" lvl="0" indent="-171450" algn="l" rtl="0">
              <a:spcBef>
                <a:spcPts val="0"/>
              </a:spcBef>
              <a:spcAft>
                <a:spcPts val="0"/>
              </a:spcAft>
            </a:pPr>
            <a:endParaRPr lang="es-ES" dirty="0"/>
          </a:p>
          <a:p>
            <a:pPr marL="171450" lvl="0" indent="-171450" algn="l" rtl="0">
              <a:spcBef>
                <a:spcPts val="0"/>
              </a:spcBef>
              <a:spcAft>
                <a:spcPts val="0"/>
              </a:spcAft>
            </a:pPr>
            <a:r>
              <a:rPr lang="es-ES" dirty="0"/>
              <a:t>Se ha calculado el riesgo no sólo de </a:t>
            </a:r>
            <a:r>
              <a:rPr lang="es-ES" b="1" dirty="0"/>
              <a:t>mortalidad cardiovascular sino de desarrollar un evento</a:t>
            </a:r>
          </a:p>
          <a:p>
            <a:pPr marL="0" lvl="0" indent="0" algn="l" rtl="0">
              <a:spcBef>
                <a:spcPts val="0"/>
              </a:spcBef>
              <a:spcAft>
                <a:spcPts val="0"/>
              </a:spcAft>
              <a:buNone/>
            </a:pPr>
            <a:endParaRPr lang="es-ES" dirty="0"/>
          </a:p>
          <a:p>
            <a:pPr marL="171450" lvl="0" indent="-171450" algn="l" rtl="0">
              <a:spcBef>
                <a:spcPts val="0"/>
              </a:spcBef>
              <a:spcAft>
                <a:spcPts val="0"/>
              </a:spcAft>
            </a:pPr>
            <a:r>
              <a:rPr lang="es-ES" dirty="0"/>
              <a:t>Las variables que predicen el riesgo son sexo, edad, tabaco PAS y </a:t>
            </a:r>
            <a:r>
              <a:rPr lang="es-ES" dirty="0" err="1"/>
              <a:t>colestrol</a:t>
            </a:r>
            <a:r>
              <a:rPr lang="es-ES" dirty="0"/>
              <a:t> no HDL</a:t>
            </a:r>
          </a:p>
          <a:p>
            <a:endParaRPr lang="es-ES" dirty="0"/>
          </a:p>
        </p:txBody>
      </p:sp>
    </p:spTree>
    <p:extLst>
      <p:ext uri="{BB962C8B-B14F-4D97-AF65-F5344CB8AC3E}">
        <p14:creationId xmlns:p14="http://schemas.microsoft.com/office/powerpoint/2010/main" val="3758207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eaaa83f4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1eaaa83f4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Calibri"/>
              <a:buNone/>
            </a:pPr>
            <a:r>
              <a:rPr lang="es-ES" dirty="0">
                <a:solidFill>
                  <a:schemeClr val="dk1"/>
                </a:solidFill>
              </a:rPr>
              <a:t>Se aplican varias consideraciones específicas a la estimación del riesgo de ECV en personas mayores.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ES" dirty="0">
                <a:solidFill>
                  <a:schemeClr val="dk1"/>
                </a:solidFill>
              </a:rPr>
              <a:t>En primer lugar, el gradiente de la relación entre los factores de riesgo clásicos, como los lípidos y la PA, con el riesgo de ECV se atenúa por la edad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ES" dirty="0">
                <a:solidFill>
                  <a:schemeClr val="dk1"/>
                </a:solidFill>
              </a:rPr>
              <a:t>En segundo lugar, la supervivencia sin ECV se disocia de la supervivencia global progresivamente con el aumento de la edad, porque el riesgo de mortalidad por causas distintas de la ECV aumenta</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Calibri"/>
              <a:buNone/>
            </a:pPr>
            <a:r>
              <a:rPr lang="es-ES" dirty="0">
                <a:solidFill>
                  <a:schemeClr val="dk1"/>
                </a:solidFill>
              </a:rPr>
              <a:t>Los modelos que no tienen en cuenta el riesgo concurrente de mortalidad por causas distintas de la ECV tienden a sobreestimar el riesgo real de ECV a 10 años y, por lo tanto, sobreestimar el beneficio potencial del tratamiento.</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s-ES" dirty="0">
                <a:solidFill>
                  <a:schemeClr val="dk1"/>
                </a:solidFill>
              </a:rPr>
              <a:t>El algoritmo SCORE2-OP calcula los eventos de ECV mortales y no mortales a 5 y 10 años</a:t>
            </a:r>
            <a:endParaRPr dirty="0">
              <a:solidFill>
                <a:schemeClr val="dk1"/>
              </a:solidFill>
            </a:endParaRPr>
          </a:p>
          <a:p>
            <a:pPr marL="0" lvl="0" indent="0" algn="l" rtl="0">
              <a:spcBef>
                <a:spcPts val="0"/>
              </a:spcBef>
              <a:spcAft>
                <a:spcPts val="0"/>
              </a:spcAft>
              <a:buClr>
                <a:schemeClr val="dk1"/>
              </a:buClr>
              <a:buSzPts val="1100"/>
              <a:buFont typeface="Calibri"/>
              <a:buNone/>
            </a:pPr>
            <a:r>
              <a:rPr lang="es-ES" dirty="0">
                <a:solidFill>
                  <a:schemeClr val="dk1"/>
                </a:solidFill>
              </a:rPr>
              <a:t>(infarto de miocardio, ictus) ajustados por riesgos concurrentes  en personas aparentemente sanas de más de 70 años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 name="Google Shape;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9e5d4e164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64" name="Google Shape;164;g119e5d4e16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eaaa83f4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1eaaa83f4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ES" dirty="0"/>
              <a:t>Se recomienda el tratamiento de factores de riesgo cardiovascular en individuos aparentemente sanos sin diabetes, insuficiencia renal, dislipemia </a:t>
            </a:r>
            <a:r>
              <a:rPr lang="es-ES" dirty="0" err="1"/>
              <a:t>genetica</a:t>
            </a:r>
            <a:r>
              <a:rPr lang="es-ES" dirty="0"/>
              <a:t>, o HTA que tengan un RCV MUY ALTO</a:t>
            </a:r>
          </a:p>
          <a:p>
            <a:pPr marL="0" lvl="0" indent="0" algn="l"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r>
              <a:rPr lang="es-ES" dirty="0"/>
              <a:t> CALCULO DE RIEGO BASADO EN DATOS POBLACIONALES ACTUALES: muy actualizada </a:t>
            </a:r>
          </a:p>
          <a:p>
            <a:pPr marL="0" lvl="0" indent="0" algn="l" rtl="0">
              <a:lnSpc>
                <a:spcPct val="100000"/>
              </a:lnSpc>
              <a:spcBef>
                <a:spcPts val="0"/>
              </a:spcBef>
              <a:spcAft>
                <a:spcPts val="0"/>
              </a:spcAft>
              <a:buSzPts val="1400"/>
              <a:buNone/>
            </a:pPr>
            <a:r>
              <a:rPr lang="es-ES" dirty="0"/>
              <a:t>y aquí consideraremos el riesgo alto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204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ed933a67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ed933a67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Calibri"/>
              <a:buNone/>
            </a:pPr>
            <a:endParaRPr dirty="0">
              <a:solidFill>
                <a:schemeClr val="dk1"/>
              </a:solidFill>
            </a:endParaRPr>
          </a:p>
          <a:p>
            <a:pPr marL="0" lvl="0" indent="0" algn="l" rtl="0">
              <a:spcBef>
                <a:spcPts val="0"/>
              </a:spcBef>
              <a:spcAft>
                <a:spcPts val="0"/>
              </a:spcAft>
              <a:buClr>
                <a:schemeClr val="dk1"/>
              </a:buClr>
              <a:buSzPts val="1100"/>
              <a:buFont typeface="Calibri"/>
              <a:buNone/>
            </a:pPr>
            <a:endParaRPr dirty="0">
              <a:solidFill>
                <a:schemeClr val="dk1"/>
              </a:solidFill>
            </a:endParaRPr>
          </a:p>
          <a:p>
            <a:pPr marL="0" lvl="0" indent="0" algn="l" rtl="0">
              <a:spcBef>
                <a:spcPts val="0"/>
              </a:spcBef>
              <a:spcAft>
                <a:spcPts val="0"/>
              </a:spcAft>
              <a:buClr>
                <a:schemeClr val="dk1"/>
              </a:buClr>
              <a:buSzPts val="1100"/>
              <a:buFont typeface="Calibri"/>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lang="es-ES" dirty="0">
              <a:solidFill>
                <a:schemeClr val="dk1"/>
              </a:solidFill>
            </a:endParaRPr>
          </a:p>
          <a:p>
            <a:pPr marL="0" lvl="0" indent="0" algn="l" rtl="0">
              <a:spcBef>
                <a:spcPts val="0"/>
              </a:spcBef>
              <a:spcAft>
                <a:spcPts val="0"/>
              </a:spcAft>
              <a:buClr>
                <a:schemeClr val="dk1"/>
              </a:buClr>
              <a:buSzPts val="1100"/>
              <a:buFont typeface="Arial"/>
              <a:buNone/>
            </a:pPr>
            <a:r>
              <a:rPr lang="es-ES" dirty="0">
                <a:solidFill>
                  <a:schemeClr val="dk1"/>
                </a:solidFill>
              </a:rPr>
              <a:t>y además en las </a:t>
            </a:r>
            <a:r>
              <a:rPr lang="es-ES" dirty="0" err="1">
                <a:solidFill>
                  <a:schemeClr val="dk1"/>
                </a:solidFill>
              </a:rPr>
              <a:t>guias</a:t>
            </a:r>
            <a:r>
              <a:rPr lang="es-ES" dirty="0">
                <a:solidFill>
                  <a:schemeClr val="dk1"/>
                </a:solidFill>
              </a:rPr>
              <a:t> europeas de 2019 se ha propuesto una clase más de riesgo: extremadamente alto, correspondiente a los pacientes que presentan:</a:t>
            </a:r>
          </a:p>
          <a:p>
            <a:pPr marL="0" lvl="0" indent="0" algn="l" rtl="0">
              <a:spcBef>
                <a:spcPts val="0"/>
              </a:spcBef>
              <a:spcAft>
                <a:spcPts val="0"/>
              </a:spcAft>
              <a:buClr>
                <a:schemeClr val="dk1"/>
              </a:buClr>
              <a:buSzPts val="1100"/>
              <a:buFont typeface="Arial"/>
              <a:buNone/>
            </a:pPr>
            <a:endParaRPr lang="es-ES" dirty="0">
              <a:solidFill>
                <a:schemeClr val="dk1"/>
              </a:solidFill>
            </a:endParaRPr>
          </a:p>
          <a:p>
            <a:pPr marL="0" lvl="0" indent="0" algn="l" rtl="0">
              <a:spcBef>
                <a:spcPts val="0"/>
              </a:spcBef>
              <a:spcAft>
                <a:spcPts val="0"/>
              </a:spcAft>
              <a:buClr>
                <a:schemeClr val="dk1"/>
              </a:buClr>
              <a:buSzPts val="1100"/>
              <a:buFont typeface="Arial"/>
              <a:buNone/>
            </a:pPr>
            <a:r>
              <a:rPr lang="es-ES" dirty="0">
                <a:solidFill>
                  <a:schemeClr val="dk1"/>
                </a:solidFill>
              </a:rPr>
              <a:t>- Enfermedad coronaria progresiva a pesar de tener un </a:t>
            </a:r>
            <a:r>
              <a:rPr lang="es-ES" dirty="0" err="1">
                <a:solidFill>
                  <a:schemeClr val="dk1"/>
                </a:solidFill>
              </a:rPr>
              <a:t>cLDL</a:t>
            </a:r>
            <a:r>
              <a:rPr lang="es-ES" dirty="0">
                <a:solidFill>
                  <a:schemeClr val="dk1"/>
                </a:solidFill>
              </a:rPr>
              <a:t>&lt; 70 mg/dl.</a:t>
            </a:r>
          </a:p>
          <a:p>
            <a:pPr marL="0" lvl="0" indent="0" algn="l" rtl="0">
              <a:spcBef>
                <a:spcPts val="0"/>
              </a:spcBef>
              <a:spcAft>
                <a:spcPts val="0"/>
              </a:spcAft>
              <a:buClr>
                <a:schemeClr val="dk1"/>
              </a:buClr>
              <a:buSzPts val="1100"/>
              <a:buFont typeface="Arial"/>
              <a:buNone/>
            </a:pPr>
            <a:r>
              <a:rPr lang="es-ES" dirty="0">
                <a:solidFill>
                  <a:schemeClr val="dk1"/>
                </a:solidFill>
              </a:rPr>
              <a:t>- ECV clínica estabilizada en pacientes con DM o enfermedad renal crónica (ERC) 3 o 4 o </a:t>
            </a:r>
            <a:r>
              <a:rPr lang="es-ES" dirty="0" err="1">
                <a:solidFill>
                  <a:schemeClr val="dk1"/>
                </a:solidFill>
              </a:rPr>
              <a:t>HFHe</a:t>
            </a:r>
            <a:r>
              <a:rPr lang="es-ES" dirty="0">
                <a:solidFill>
                  <a:schemeClr val="dk1"/>
                </a:solidFill>
              </a:rPr>
              <a:t>.</a:t>
            </a:r>
          </a:p>
          <a:p>
            <a:pPr marL="0" lvl="0" indent="0" algn="l" rtl="0">
              <a:spcBef>
                <a:spcPts val="0"/>
              </a:spcBef>
              <a:spcAft>
                <a:spcPts val="0"/>
              </a:spcAft>
              <a:buClr>
                <a:schemeClr val="dk1"/>
              </a:buClr>
              <a:buSzPts val="1100"/>
              <a:buFont typeface="Arial"/>
              <a:buNone/>
            </a:pPr>
            <a:r>
              <a:rPr lang="es-ES" dirty="0">
                <a:solidFill>
                  <a:schemeClr val="dk1"/>
                </a:solidFill>
              </a:rPr>
              <a:t>- ECV precoz (en varón &lt; 55 años, mujer &lt; 65 años).</a:t>
            </a:r>
          </a:p>
          <a:p>
            <a:pPr marL="0" lvl="0" indent="0" algn="l" rtl="0">
              <a:spcBef>
                <a:spcPts val="0"/>
              </a:spcBef>
              <a:spcAft>
                <a:spcPts val="0"/>
              </a:spcAft>
              <a:buClr>
                <a:schemeClr val="dk1"/>
              </a:buClr>
              <a:buSzPts val="1100"/>
              <a:buFont typeface="Calibri"/>
              <a:buNone/>
            </a:pPr>
            <a:endParaRPr dirty="0">
              <a:solidFill>
                <a:schemeClr val="dk1"/>
              </a:solidFill>
            </a:endParaRPr>
          </a:p>
          <a:p>
            <a:pPr marL="0" lvl="0" indent="0" algn="l" rtl="0">
              <a:spcBef>
                <a:spcPts val="0"/>
              </a:spcBef>
              <a:spcAft>
                <a:spcPts val="0"/>
              </a:spcAft>
              <a:buClr>
                <a:schemeClr val="dk1"/>
              </a:buClr>
              <a:buSzPts val="1100"/>
              <a:buFont typeface="Calibri"/>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ed933a672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1ed933a672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s-ES" b="1" u="sng" dirty="0">
                <a:solidFill>
                  <a:schemeClr val="dk1"/>
                </a:solidFill>
              </a:rPr>
              <a:t>pacientes de alto o muy alto riesgo no hay que calcular el </a:t>
            </a:r>
            <a:r>
              <a:rPr lang="es-ES" b="1" u="sng" dirty="0" err="1">
                <a:solidFill>
                  <a:schemeClr val="dk1"/>
                </a:solidFill>
              </a:rPr>
              <a:t>rcv</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ed933a672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1ed933a672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ed933a672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1ed933a67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ed933a67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ed933a67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1ed933a67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1ed933a67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ed933a672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1ed933a67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ed933a672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1ed933a67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1ed933a672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1ed933a67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9774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ed933a67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ed933a67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176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ed933a67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ed933a67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260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ed933a67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ed933a67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381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ed933a672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ed933a672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ed933a67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ed933a67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880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9e5d4e164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s-ES"/>
              <a:t>estatinas de alta intensidad: atorva y Rosu</a:t>
            </a:r>
            <a:endParaRPr/>
          </a:p>
        </p:txBody>
      </p:sp>
      <p:sp>
        <p:nvSpPr>
          <p:cNvPr id="326" name="Google Shape;326;g119e5d4e164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1ed933a672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1ed933a672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0b1f5b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0b1f5b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ed933a672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1ed933a672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ed933a67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ed933a67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11ed933a672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11ed933a67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1ed933a672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1ed933a67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1ed933a672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1ed933a672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dirty="0"/>
          </a:p>
        </p:txBody>
      </p:sp>
    </p:spTree>
    <p:extLst>
      <p:ext uri="{BB962C8B-B14F-4D97-AF65-F5344CB8AC3E}">
        <p14:creationId xmlns:p14="http://schemas.microsoft.com/office/powerpoint/2010/main" val="1858327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ed933a67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endParaRPr lang="es-ES" sz="1100" b="0" i="0" u="none" strike="noStrike" cap="none" dirty="0">
              <a:solidFill>
                <a:srgbClr val="000000"/>
              </a:solidFill>
              <a:effectLst/>
              <a:latin typeface="Arial"/>
              <a:ea typeface="Arial"/>
              <a:cs typeface="Arial"/>
              <a:sym typeface="Arial"/>
            </a:endParaRPr>
          </a:p>
          <a:p>
            <a:r>
              <a:rPr lang="es-ES" sz="1100" b="0" i="0" u="none" strike="noStrike" cap="none" dirty="0">
                <a:solidFill>
                  <a:srgbClr val="000000"/>
                </a:solidFill>
                <a:effectLst/>
                <a:latin typeface="Arial"/>
                <a:ea typeface="Arial"/>
                <a:cs typeface="Arial"/>
                <a:sym typeface="Arial"/>
              </a:rPr>
              <a:t>Se siguió entre 2006 y 2009 a una cohorte poblacional, reclutada entre 1995 y 2000, de 3.856 participantes de 35 a 74 años de Girona </a:t>
            </a:r>
          </a:p>
          <a:p>
            <a:r>
              <a:rPr lang="es-ES" sz="1100" b="0" i="0" u="none" strike="noStrike" cap="none" dirty="0">
                <a:solidFill>
                  <a:srgbClr val="000000"/>
                </a:solidFill>
                <a:effectLst/>
                <a:latin typeface="Arial"/>
                <a:ea typeface="Arial"/>
                <a:cs typeface="Arial"/>
                <a:sym typeface="Arial"/>
              </a:rPr>
              <a:t>Valora el </a:t>
            </a:r>
            <a:r>
              <a:rPr lang="es-ES" sz="1100" b="1" i="0" u="none" strike="noStrike" cap="none" dirty="0">
                <a:solidFill>
                  <a:srgbClr val="000000"/>
                </a:solidFill>
                <a:effectLst/>
                <a:latin typeface="Arial"/>
                <a:ea typeface="Arial"/>
                <a:cs typeface="Arial"/>
                <a:sym typeface="Arial"/>
              </a:rPr>
              <a:t>riesgo coronario </a:t>
            </a:r>
            <a:r>
              <a:rPr lang="es-ES" sz="1100" b="0" i="0" u="none" strike="noStrike" cap="none" dirty="0">
                <a:solidFill>
                  <a:srgbClr val="000000"/>
                </a:solidFill>
                <a:effectLst/>
                <a:latin typeface="Arial"/>
                <a:ea typeface="Arial"/>
                <a:cs typeface="Arial"/>
                <a:sym typeface="Arial"/>
              </a:rPr>
              <a:t>fatal y no fatal. </a:t>
            </a:r>
          </a:p>
          <a:p>
            <a:r>
              <a:rPr lang="es-ES" sz="1100" b="0" i="0" u="none" strike="noStrike" cap="none" dirty="0">
                <a:solidFill>
                  <a:srgbClr val="000000"/>
                </a:solidFill>
                <a:effectLst/>
                <a:latin typeface="Arial"/>
                <a:cs typeface="Arial"/>
                <a:sym typeface="Arial"/>
              </a:rPr>
              <a:t>Los parámetros son: </a:t>
            </a:r>
            <a:r>
              <a:rPr lang="es-ES" sz="1100" b="1" i="0" u="none" strike="noStrike" cap="none" dirty="0">
                <a:solidFill>
                  <a:srgbClr val="000000"/>
                </a:solidFill>
                <a:effectLst/>
                <a:latin typeface="Arial"/>
                <a:cs typeface="Arial"/>
                <a:sym typeface="Arial"/>
              </a:rPr>
              <a:t>sexo, edad, tabaquismo, PA y colesterol total; incluye el colesterol HDL</a:t>
            </a:r>
            <a:endParaRPr lang="es-ES" b="1" dirty="0"/>
          </a:p>
          <a:p>
            <a:r>
              <a:rPr lang="es-ES" sz="1100" b="0" i="0" u="none" strike="noStrike" cap="none" dirty="0">
                <a:solidFill>
                  <a:srgbClr val="000000"/>
                </a:solidFill>
                <a:effectLst/>
                <a:latin typeface="Arial"/>
                <a:ea typeface="Arial"/>
                <a:cs typeface="Arial"/>
                <a:sym typeface="Arial"/>
              </a:rPr>
              <a:t>La estratificación del riesgo se puede simplificar a bajo </a:t>
            </a:r>
            <a:r>
              <a:rPr lang="es-ES" sz="1100" b="1" i="0" u="none" strike="noStrike" cap="none" dirty="0">
                <a:solidFill>
                  <a:srgbClr val="000000"/>
                </a:solidFill>
                <a:effectLst/>
                <a:latin typeface="Arial"/>
                <a:ea typeface="Arial"/>
                <a:cs typeface="Arial"/>
                <a:sym typeface="Arial"/>
              </a:rPr>
              <a:t>(&lt; 5%), moderado (5-9,9%), alto (10-14,9%) y muy alto (􏰀 15%).</a:t>
            </a:r>
          </a:p>
          <a:p>
            <a:r>
              <a:rPr lang="es-ES" sz="1100" b="1" i="0" u="none" strike="noStrike" cap="none" dirty="0">
                <a:solidFill>
                  <a:srgbClr val="000000"/>
                </a:solidFill>
                <a:effectLst/>
                <a:latin typeface="Arial"/>
                <a:ea typeface="Arial"/>
                <a:cs typeface="Arial"/>
                <a:sym typeface="Arial"/>
              </a:rPr>
              <a:t>SE CONSIDERA EL PTO DE CORTE DEL 10% PARA INICIAR TRATAMIENTOS</a:t>
            </a:r>
          </a:p>
          <a:p>
            <a:r>
              <a:rPr lang="es-ES" sz="1100" b="1" i="0" u="none" strike="noStrike" cap="none" dirty="0">
                <a:solidFill>
                  <a:srgbClr val="000000"/>
                </a:solidFill>
                <a:effectLst/>
                <a:latin typeface="Arial"/>
                <a:ea typeface="Arial"/>
                <a:cs typeface="Arial"/>
                <a:sym typeface="Arial"/>
              </a:rPr>
              <a:t>Incluye a la población diabética</a:t>
            </a:r>
            <a:br>
              <a:rPr lang="es-ES" sz="1100" b="0" i="0" u="none" strike="noStrike" cap="none" dirty="0">
                <a:solidFill>
                  <a:srgbClr val="000000"/>
                </a:solidFill>
                <a:effectLst/>
                <a:latin typeface="Arial"/>
                <a:ea typeface="Arial"/>
                <a:cs typeface="Arial"/>
                <a:sym typeface="Arial"/>
              </a:rPr>
            </a:br>
            <a:endParaRPr lang="es-ES"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s-ES" dirty="0">
                <a:solidFill>
                  <a:schemeClr val="dk1"/>
                </a:solidFill>
              </a:rPr>
              <a:t> </a:t>
            </a:r>
            <a:endParaRPr dirty="0"/>
          </a:p>
        </p:txBody>
      </p:sp>
      <p:sp>
        <p:nvSpPr>
          <p:cNvPr id="93" name="Google Shape;93;g11ed933a67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bg>
      <p:bgPr>
        <a:blipFill>
          <a:blip r:embed="rId2">
            <a:alphaModFix/>
          </a:blip>
          <a:stretch>
            <a:fillRect/>
          </a:stretch>
        </a:blip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6"/>
          <p:cNvSpPr txBox="1">
            <a:spLocks noGrp="1"/>
          </p:cNvSpPr>
          <p:nvPr>
            <p:ph type="ctrTitle"/>
          </p:nvPr>
        </p:nvSpPr>
        <p:spPr>
          <a:xfrm>
            <a:off x="2883877" y="2123122"/>
            <a:ext cx="7607660" cy="130587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6"/>
          <p:cNvSpPr txBox="1">
            <a:spLocks noGrp="1"/>
          </p:cNvSpPr>
          <p:nvPr>
            <p:ph type="subTitle" idx="1"/>
          </p:nvPr>
        </p:nvSpPr>
        <p:spPr>
          <a:xfrm>
            <a:off x="2883875" y="3628724"/>
            <a:ext cx="7607660" cy="7700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3F0C2"/>
              </a:buClr>
              <a:buSzPts val="2400"/>
              <a:buNone/>
              <a:defRPr sz="2400">
                <a:solidFill>
                  <a:srgbClr val="03F0C2"/>
                </a:solidFill>
                <a:latin typeface="Arial"/>
                <a:ea typeface="Arial"/>
                <a:cs typeface="Arial"/>
                <a:sym typeface="Arial"/>
              </a:defRPr>
            </a:lvl1pPr>
            <a:lvl2pPr lvl="1" algn="ctr">
              <a:lnSpc>
                <a:spcPct val="90000"/>
              </a:lnSpc>
              <a:spcBef>
                <a:spcPts val="500"/>
              </a:spcBef>
              <a:spcAft>
                <a:spcPts val="0"/>
              </a:spcAft>
              <a:buClr>
                <a:srgbClr val="03F0C2"/>
              </a:buClr>
              <a:buSzPts val="2000"/>
              <a:buNone/>
              <a:defRPr sz="2000"/>
            </a:lvl2pPr>
            <a:lvl3pPr lvl="2" algn="ctr">
              <a:lnSpc>
                <a:spcPct val="90000"/>
              </a:lnSpc>
              <a:spcBef>
                <a:spcPts val="500"/>
              </a:spcBef>
              <a:spcAft>
                <a:spcPts val="0"/>
              </a:spcAft>
              <a:buClr>
                <a:srgbClr val="595959"/>
              </a:buClr>
              <a:buSzPts val="1800"/>
              <a:buNone/>
              <a:defRPr sz="1800"/>
            </a:lvl3pPr>
            <a:lvl4pPr lvl="3" algn="ctr">
              <a:lnSpc>
                <a:spcPct val="90000"/>
              </a:lnSpc>
              <a:spcBef>
                <a:spcPts val="500"/>
              </a:spcBef>
              <a:spcAft>
                <a:spcPts val="0"/>
              </a:spcAft>
              <a:buClr>
                <a:srgbClr val="595959"/>
              </a:buClr>
              <a:buSzPts val="1600"/>
              <a:buNone/>
              <a:defRPr sz="1600"/>
            </a:lvl4pPr>
            <a:lvl5pPr lvl="4" algn="ctr">
              <a:lnSpc>
                <a:spcPct val="90000"/>
              </a:lnSpc>
              <a:spcBef>
                <a:spcPts val="5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2"/>
        <p:cNvGrpSpPr/>
        <p:nvPr/>
      </p:nvGrpSpPr>
      <p:grpSpPr>
        <a:xfrm>
          <a:off x="0" y="0"/>
          <a:ext cx="0" cy="0"/>
          <a:chOff x="0" y="0"/>
          <a:chExt cx="0" cy="0"/>
        </a:xfrm>
      </p:grpSpPr>
      <p:sp>
        <p:nvSpPr>
          <p:cNvPr id="13" name="Google Shape;13;p10"/>
          <p:cNvSpPr txBox="1">
            <a:spLocks noGrp="1"/>
          </p:cNvSpPr>
          <p:nvPr>
            <p:ph type="title"/>
          </p:nvPr>
        </p:nvSpPr>
        <p:spPr>
          <a:xfrm>
            <a:off x="422032" y="365125"/>
            <a:ext cx="926458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4"/>
        <p:cNvGrpSpPr/>
        <p:nvPr/>
      </p:nvGrpSpPr>
      <p:grpSpPr>
        <a:xfrm>
          <a:off x="0" y="0"/>
          <a:ext cx="0" cy="0"/>
          <a:chOff x="0" y="0"/>
          <a:chExt cx="0" cy="0"/>
        </a:xfrm>
      </p:grpSpPr>
      <p:sp>
        <p:nvSpPr>
          <p:cNvPr id="15" name="Google Shape;15;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754"/>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a:spLocks noGrp="1"/>
          </p:cNvSpPr>
          <p:nvPr>
            <p:ph type="pic" idx="2"/>
          </p:nvPr>
        </p:nvSpPr>
        <p:spPr>
          <a:xfrm>
            <a:off x="5183188" y="987425"/>
            <a:ext cx="6172200" cy="4873625"/>
          </a:xfrm>
          <a:prstGeom prst="rect">
            <a:avLst/>
          </a:prstGeom>
          <a:noFill/>
          <a:ln>
            <a:noFill/>
          </a:ln>
        </p:spPr>
      </p:sp>
      <p:sp>
        <p:nvSpPr>
          <p:cNvPr id="17" name="Google Shape;17;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600"/>
              <a:buNone/>
              <a:defRPr sz="1600"/>
            </a:lvl1pPr>
            <a:lvl2pPr marL="914400" lvl="1" indent="-228600" algn="l">
              <a:lnSpc>
                <a:spcPct val="90000"/>
              </a:lnSpc>
              <a:spcBef>
                <a:spcPts val="500"/>
              </a:spcBef>
              <a:spcAft>
                <a:spcPts val="0"/>
              </a:spcAft>
              <a:buClr>
                <a:srgbClr val="03F0C2"/>
              </a:buClr>
              <a:buSzPts val="1400"/>
              <a:buNone/>
              <a:defRPr sz="1400"/>
            </a:lvl2pPr>
            <a:lvl3pPr marL="1371600" lvl="2" indent="-228600" algn="l">
              <a:lnSpc>
                <a:spcPct val="90000"/>
              </a:lnSpc>
              <a:spcBef>
                <a:spcPts val="500"/>
              </a:spcBef>
              <a:spcAft>
                <a:spcPts val="0"/>
              </a:spcAft>
              <a:buClr>
                <a:srgbClr val="595959"/>
              </a:buClr>
              <a:buSzPts val="1200"/>
              <a:buNone/>
              <a:defRPr sz="1200"/>
            </a:lvl3pPr>
            <a:lvl4pPr marL="1828800" lvl="3" indent="-228600" algn="l">
              <a:lnSpc>
                <a:spcPct val="90000"/>
              </a:lnSpc>
              <a:spcBef>
                <a:spcPts val="500"/>
              </a:spcBef>
              <a:spcAft>
                <a:spcPts val="0"/>
              </a:spcAft>
              <a:buClr>
                <a:srgbClr val="595959"/>
              </a:buClr>
              <a:buSzPts val="1000"/>
              <a:buNone/>
              <a:defRPr sz="1000"/>
            </a:lvl4pPr>
            <a:lvl5pPr marL="2286000" lvl="4" indent="-228600" algn="l">
              <a:lnSpc>
                <a:spcPct val="9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422032" y="365125"/>
            <a:ext cx="926458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body" idx="1"/>
          </p:nvPr>
        </p:nvSpPr>
        <p:spPr>
          <a:xfrm>
            <a:off x="422031" y="1825625"/>
            <a:ext cx="1137473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03F0C2"/>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754"/>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g11ed933a672_0_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9" name="Google Shape;39;g11ed933a672_0_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40" name="Google Shape;40;g11ed933a672_0_7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22032" y="365125"/>
            <a:ext cx="926458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754"/>
              </a:buClr>
              <a:buSzPts val="44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422031" y="1825625"/>
            <a:ext cx="11374733"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Arial"/>
                <a:ea typeface="Arial"/>
                <a:cs typeface="Arial"/>
                <a:sym typeface="Arial"/>
              </a:defRPr>
            </a:lvl1pPr>
            <a:lvl2pPr marL="914400" marR="0" lvl="1" indent="-381000" algn="l" rtl="0">
              <a:lnSpc>
                <a:spcPct val="90000"/>
              </a:lnSpc>
              <a:spcBef>
                <a:spcPts val="500"/>
              </a:spcBef>
              <a:spcAft>
                <a:spcPts val="0"/>
              </a:spcAft>
              <a:buClr>
                <a:srgbClr val="03F0C2"/>
              </a:buClr>
              <a:buSzPts val="2400"/>
              <a:buFont typeface="Arial"/>
              <a:buChar char="•"/>
              <a:defRPr sz="2400" b="0" i="0" u="none" strike="noStrike" cap="none">
                <a:solidFill>
                  <a:srgbClr val="03F0C2"/>
                </a:solidFill>
                <a:latin typeface="Arial"/>
                <a:ea typeface="Arial"/>
                <a:cs typeface="Arial"/>
                <a:sym typeface="Arial"/>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ngimg.com/download/2694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9.emf"/><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pngimg.com/download/26944" TargetMode="Externa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www.somospacientes.com/noticias/avances/la-salud-cardiovascular-en-la-mediana-edad-condiciona-el-riesgo-de-demenc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28295AB-A1F2-5E72-30E0-3844E7E18F10}"/>
              </a:ext>
            </a:extLst>
          </p:cNvPr>
          <p:cNvPicPr>
            <a:picLocks noChangeAspect="1"/>
          </p:cNvPicPr>
          <p:nvPr/>
        </p:nvPicPr>
        <p:blipFill>
          <a:blip r:embed="rId3"/>
          <a:stretch>
            <a:fillRect/>
          </a:stretch>
        </p:blipFill>
        <p:spPr>
          <a:xfrm>
            <a:off x="0" y="857"/>
            <a:ext cx="12192000" cy="6856286"/>
          </a:xfrm>
          <a:prstGeom prst="rect">
            <a:avLst/>
          </a:prstGeom>
        </p:spPr>
      </p:pic>
    </p:spTree>
    <p:extLst>
      <p:ext uri="{BB962C8B-B14F-4D97-AF65-F5344CB8AC3E}">
        <p14:creationId xmlns:p14="http://schemas.microsoft.com/office/powerpoint/2010/main" val="429408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165FC71-4BC6-5840-A7D6-B9BA5154E0A4}"/>
              </a:ext>
            </a:extLst>
          </p:cNvPr>
          <p:cNvSpPr/>
          <p:nvPr/>
        </p:nvSpPr>
        <p:spPr>
          <a:xfrm>
            <a:off x="422032" y="1520737"/>
            <a:ext cx="11590673" cy="3970318"/>
          </a:xfrm>
          <a:prstGeom prst="rect">
            <a:avLst/>
          </a:prstGeom>
        </p:spPr>
        <p:txBody>
          <a:bodyPr wrap="square">
            <a:spAutoFit/>
          </a:bodyPr>
          <a:lstStyle/>
          <a:p>
            <a:pPr algn="just"/>
            <a:r>
              <a:rPr lang="es-ES" sz="1800" dirty="0">
                <a:solidFill>
                  <a:schemeClr val="accent1">
                    <a:lumMod val="50000"/>
                  </a:schemeClr>
                </a:solidFill>
                <a:latin typeface="+mj-lt"/>
                <a:cs typeface="Calibri" panose="020F0502020204030204" pitchFamily="34" charset="0"/>
              </a:rPr>
              <a:t>El </a:t>
            </a:r>
            <a:r>
              <a:rPr lang="es-ES" sz="1800" b="1" dirty="0">
                <a:solidFill>
                  <a:schemeClr val="accent1">
                    <a:lumMod val="50000"/>
                  </a:schemeClr>
                </a:solidFill>
                <a:latin typeface="+mj-lt"/>
                <a:cs typeface="Calibri" panose="020F0502020204030204" pitchFamily="34" charset="0"/>
              </a:rPr>
              <a:t>riesgo (absoluto</a:t>
            </a:r>
            <a:r>
              <a:rPr lang="es-ES" sz="1800" dirty="0">
                <a:solidFill>
                  <a:schemeClr val="accent1">
                    <a:lumMod val="50000"/>
                  </a:schemeClr>
                </a:solidFill>
                <a:latin typeface="+mj-lt"/>
                <a:cs typeface="Calibri" panose="020F0502020204030204" pitchFamily="34" charset="0"/>
              </a:rPr>
              <a:t>) cardiovascular es la probabilidad de que ocurra un determinado episodio vascular en un periodo de tiempo definido , generalmente 10 años en base a los FRCV que tiene el paciente que pertenece a un determinado grupo poblacional. Por lo tanto, no hay un sistema universal de cálculo del RCV.</a:t>
            </a:r>
          </a:p>
          <a:p>
            <a:pPr algn="just"/>
            <a:endParaRPr lang="es-ES" sz="1800" dirty="0">
              <a:solidFill>
                <a:schemeClr val="accent1">
                  <a:lumMod val="50000"/>
                </a:schemeClr>
              </a:solidFill>
              <a:latin typeface="+mj-lt"/>
              <a:cs typeface="Calibri" panose="020F0502020204030204" pitchFamily="34" charset="0"/>
            </a:endParaRPr>
          </a:p>
          <a:p>
            <a:pPr algn="just"/>
            <a:r>
              <a:rPr lang="es-ES" sz="1800" dirty="0">
                <a:solidFill>
                  <a:schemeClr val="accent1">
                    <a:lumMod val="50000"/>
                  </a:schemeClr>
                </a:solidFill>
                <a:latin typeface="+mj-lt"/>
                <a:cs typeface="Calibri" panose="020F0502020204030204" pitchFamily="34" charset="0"/>
              </a:rPr>
              <a:t>Modelos matemáticos de estimación de riesgo basados en estudios epidemiológicos.</a:t>
            </a:r>
          </a:p>
          <a:p>
            <a:pPr algn="just"/>
            <a:endParaRPr lang="es-ES" sz="1800" dirty="0">
              <a:solidFill>
                <a:schemeClr val="accent1">
                  <a:lumMod val="50000"/>
                </a:schemeClr>
              </a:solidFill>
              <a:latin typeface="+mj-lt"/>
              <a:cs typeface="Calibri" panose="020F0502020204030204" pitchFamily="34" charset="0"/>
            </a:endParaRPr>
          </a:p>
          <a:p>
            <a:pPr algn="just"/>
            <a:r>
              <a:rPr lang="es-ES" sz="1800" dirty="0">
                <a:solidFill>
                  <a:schemeClr val="accent1">
                    <a:lumMod val="50000"/>
                  </a:schemeClr>
                </a:solidFill>
                <a:latin typeface="+mj-lt"/>
                <a:cs typeface="Calibri" panose="020F0502020204030204" pitchFamily="34" charset="0"/>
              </a:rPr>
              <a:t>El estudio epidemiológico más  conocido y del que más modelos predictivos se han obtenido es el conocido como </a:t>
            </a:r>
            <a:r>
              <a:rPr lang="es-ES" sz="1800" b="1" dirty="0">
                <a:solidFill>
                  <a:schemeClr val="accent1">
                    <a:lumMod val="50000"/>
                  </a:schemeClr>
                </a:solidFill>
                <a:latin typeface="+mj-lt"/>
                <a:cs typeface="Calibri" panose="020F0502020204030204" pitchFamily="34" charset="0"/>
              </a:rPr>
              <a:t>ESTUDIO FRAMINGHAM</a:t>
            </a:r>
            <a:r>
              <a:rPr lang="es-ES" sz="1800" dirty="0">
                <a:solidFill>
                  <a:schemeClr val="accent1">
                    <a:lumMod val="50000"/>
                  </a:schemeClr>
                </a:solidFill>
                <a:latin typeface="+mj-lt"/>
                <a:cs typeface="Calibri" panose="020F0502020204030204" pitchFamily="34" charset="0"/>
              </a:rPr>
              <a:t>. </a:t>
            </a:r>
          </a:p>
          <a:p>
            <a:pPr algn="just"/>
            <a:endParaRPr lang="es-ES" sz="1800" dirty="0">
              <a:solidFill>
                <a:schemeClr val="accent1">
                  <a:lumMod val="50000"/>
                </a:schemeClr>
              </a:solidFill>
              <a:latin typeface="+mj-lt"/>
              <a:cs typeface="Calibri" panose="020F0502020204030204" pitchFamily="34" charset="0"/>
            </a:endParaRPr>
          </a:p>
          <a:p>
            <a:pPr algn="just"/>
            <a:r>
              <a:rPr lang="es-ES" sz="1800" dirty="0">
                <a:solidFill>
                  <a:schemeClr val="accent1">
                    <a:lumMod val="50000"/>
                  </a:schemeClr>
                </a:solidFill>
                <a:latin typeface="+mj-lt"/>
                <a:cs typeface="Calibri" panose="020F0502020204030204" pitchFamily="34" charset="0"/>
              </a:rPr>
              <a:t>En general se emplean sistemas de cuantificación del riesgo basados en poblaciones en </a:t>
            </a:r>
            <a:r>
              <a:rPr lang="es-ES" sz="1800" b="1" dirty="0">
                <a:solidFill>
                  <a:schemeClr val="accent1">
                    <a:lumMod val="50000"/>
                  </a:schemeClr>
                </a:solidFill>
                <a:latin typeface="+mj-lt"/>
                <a:cs typeface="Calibri" panose="020F0502020204030204" pitchFamily="34" charset="0"/>
              </a:rPr>
              <a:t>PREVENCIÓN PRIMARIA</a:t>
            </a:r>
            <a:r>
              <a:rPr lang="es-ES" sz="1800" dirty="0">
                <a:solidFill>
                  <a:schemeClr val="accent1">
                    <a:lumMod val="50000"/>
                  </a:schemeClr>
                </a:solidFill>
                <a:latin typeface="+mj-lt"/>
                <a:cs typeface="Calibri" panose="020F0502020204030204" pitchFamily="34" charset="0"/>
              </a:rPr>
              <a:t>, es decir, sujetos que aún no han presentado el evento cardiovascular  y cuyo riesgo se pretende determinar.</a:t>
            </a:r>
          </a:p>
          <a:p>
            <a:pPr algn="just"/>
            <a:endParaRPr lang="es-ES" sz="1800" dirty="0">
              <a:solidFill>
                <a:schemeClr val="accent1">
                  <a:lumMod val="50000"/>
                </a:schemeClr>
              </a:solidFill>
              <a:latin typeface="+mj-lt"/>
              <a:cs typeface="Calibri" panose="020F0502020204030204" pitchFamily="34" charset="0"/>
            </a:endParaRPr>
          </a:p>
          <a:p>
            <a:pPr algn="just"/>
            <a:endParaRPr lang="es-ES" sz="1800" dirty="0">
              <a:solidFill>
                <a:schemeClr val="accent1">
                  <a:lumMod val="50000"/>
                </a:schemeClr>
              </a:solidFill>
              <a:latin typeface="+mj-lt"/>
              <a:cs typeface="Calibri" panose="020F0502020204030204" pitchFamily="34" charset="0"/>
            </a:endParaRPr>
          </a:p>
        </p:txBody>
      </p:sp>
      <p:sp>
        <p:nvSpPr>
          <p:cNvPr id="5" name="Rectángulo 4">
            <a:extLst>
              <a:ext uri="{FF2B5EF4-FFF2-40B4-BE49-F238E27FC236}">
                <a16:creationId xmlns:a16="http://schemas.microsoft.com/office/drawing/2014/main" id="{A574871A-236D-4746-9A06-3A1142D6AF06}"/>
              </a:ext>
            </a:extLst>
          </p:cNvPr>
          <p:cNvSpPr/>
          <p:nvPr/>
        </p:nvSpPr>
        <p:spPr>
          <a:xfrm>
            <a:off x="4328529" y="5826263"/>
            <a:ext cx="3534942" cy="261610"/>
          </a:xfrm>
          <a:prstGeom prst="rect">
            <a:avLst/>
          </a:prstGeom>
        </p:spPr>
        <p:txBody>
          <a:bodyPr wrap="none">
            <a:spAutoFit/>
          </a:bodyPr>
          <a:lstStyle/>
          <a:p>
            <a:r>
              <a:rPr lang="es-ES" sz="1100" b="1" i="1" dirty="0">
                <a:solidFill>
                  <a:schemeClr val="accent1">
                    <a:lumMod val="50000"/>
                  </a:schemeClr>
                </a:solidFill>
                <a:latin typeface="+mj-lt"/>
                <a:cs typeface="Calibri" panose="020F0502020204030204" pitchFamily="34" charset="0"/>
              </a:rPr>
              <a:t>J.I. </a:t>
            </a:r>
            <a:r>
              <a:rPr lang="es-ES" sz="1100" b="1" i="1" dirty="0" err="1">
                <a:solidFill>
                  <a:schemeClr val="accent1">
                    <a:lumMod val="50000"/>
                  </a:schemeClr>
                </a:solidFill>
                <a:latin typeface="+mj-lt"/>
                <a:cs typeface="Calibri" panose="020F0502020204030204" pitchFamily="34" charset="0"/>
              </a:rPr>
              <a:t>Cuende</a:t>
            </a:r>
            <a:r>
              <a:rPr lang="es-ES" sz="1100" b="1" i="1" dirty="0">
                <a:solidFill>
                  <a:schemeClr val="accent1">
                    <a:lumMod val="50000"/>
                  </a:schemeClr>
                </a:solidFill>
                <a:latin typeface="+mj-lt"/>
                <a:cs typeface="Calibri" panose="020F0502020204030204" pitchFamily="34" charset="0"/>
              </a:rPr>
              <a:t> / </a:t>
            </a:r>
            <a:r>
              <a:rPr lang="es-ES" sz="1100" b="1" i="1" dirty="0" err="1">
                <a:solidFill>
                  <a:schemeClr val="accent1">
                    <a:lumMod val="50000"/>
                  </a:schemeClr>
                </a:solidFill>
                <a:latin typeface="+mj-lt"/>
                <a:cs typeface="Calibri" panose="020F0502020204030204" pitchFamily="34" charset="0"/>
              </a:rPr>
              <a:t>Rev</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Esp</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Cardiol</a:t>
            </a:r>
            <a:r>
              <a:rPr lang="es-ES" sz="1100" b="1" i="1" dirty="0">
                <a:solidFill>
                  <a:schemeClr val="accent1">
                    <a:lumMod val="50000"/>
                  </a:schemeClr>
                </a:solidFill>
                <a:latin typeface="+mj-lt"/>
                <a:cs typeface="Calibri" panose="020F0502020204030204" pitchFamily="34" charset="0"/>
              </a:rPr>
              <a:t>. 2016;69(3):243–246 </a:t>
            </a:r>
          </a:p>
        </p:txBody>
      </p:sp>
      <p:sp>
        <p:nvSpPr>
          <p:cNvPr id="7" name="Google Shape;51;g11ed933a672_0_127">
            <a:extLst>
              <a:ext uri="{FF2B5EF4-FFF2-40B4-BE49-F238E27FC236}">
                <a16:creationId xmlns:a16="http://schemas.microsoft.com/office/drawing/2014/main" id="{A93BF75F-3EA0-4860-9B31-255A654FFBC8}"/>
              </a:ext>
            </a:extLst>
          </p:cNvPr>
          <p:cNvSpPr txBox="1">
            <a:spLocks/>
          </p:cNvSpPr>
          <p:nvPr/>
        </p:nvSpPr>
        <p:spPr>
          <a:xfrm>
            <a:off x="422032" y="365125"/>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RCV</a:t>
            </a:r>
            <a:endParaRPr lang="es-ES" dirty="0"/>
          </a:p>
        </p:txBody>
      </p:sp>
    </p:spTree>
    <p:extLst>
      <p:ext uri="{BB962C8B-B14F-4D97-AF65-F5344CB8AC3E}">
        <p14:creationId xmlns:p14="http://schemas.microsoft.com/office/powerpoint/2010/main" val="30587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11BC184-B112-A046-B0C8-51E2F0FCB894}"/>
              </a:ext>
            </a:extLst>
          </p:cNvPr>
          <p:cNvSpPr/>
          <p:nvPr/>
        </p:nvSpPr>
        <p:spPr>
          <a:xfrm>
            <a:off x="1611086" y="1874728"/>
            <a:ext cx="8969829" cy="2308324"/>
          </a:xfrm>
          <a:prstGeom prst="rect">
            <a:avLst/>
          </a:prstGeom>
        </p:spPr>
        <p:txBody>
          <a:bodyPr wrap="square">
            <a:spAutoFit/>
          </a:bodyPr>
          <a:lstStyle/>
          <a:p>
            <a:pPr algn="ctr"/>
            <a:r>
              <a:rPr lang="es-ES" sz="2400" dirty="0">
                <a:solidFill>
                  <a:schemeClr val="accent1">
                    <a:lumMod val="50000"/>
                  </a:schemeClr>
                </a:solidFill>
                <a:latin typeface="+mj-lt"/>
                <a:cs typeface="Calibri" panose="020F0502020204030204" pitchFamily="34" charset="0"/>
              </a:rPr>
              <a:t>Una crítica a cualquier sistema de cuantificación del riesgo es que este cálculo es una probabilidad poblacional que se aplica a individuos concretos, por lo que </a:t>
            </a:r>
            <a:r>
              <a:rPr lang="es-ES" sz="2400" b="1" dirty="0">
                <a:solidFill>
                  <a:schemeClr val="accent1">
                    <a:lumMod val="50000"/>
                  </a:schemeClr>
                </a:solidFill>
                <a:latin typeface="+mj-lt"/>
                <a:cs typeface="Calibri" panose="020F0502020204030204" pitchFamily="34" charset="0"/>
              </a:rPr>
              <a:t>no siempre se identifican los sujetos que van a presentar el evento cardiovascular</a:t>
            </a:r>
            <a:r>
              <a:rPr lang="es-ES" sz="2400" dirty="0">
                <a:solidFill>
                  <a:schemeClr val="accent1">
                    <a:lumMod val="50000"/>
                  </a:schemeClr>
                </a:solidFill>
                <a:latin typeface="+mj-lt"/>
                <a:cs typeface="Calibri" panose="020F0502020204030204" pitchFamily="34" charset="0"/>
              </a:rPr>
              <a:t>. Por lo tanto, la sensibilidad y la especificidad, y en consecuencia los valores predictivos positivo y negativo, distan de ser del 100%. </a:t>
            </a:r>
          </a:p>
        </p:txBody>
      </p:sp>
      <p:sp>
        <p:nvSpPr>
          <p:cNvPr id="7" name="Google Shape;51;g11ed933a672_0_127">
            <a:extLst>
              <a:ext uri="{FF2B5EF4-FFF2-40B4-BE49-F238E27FC236}">
                <a16:creationId xmlns:a16="http://schemas.microsoft.com/office/drawing/2014/main" id="{53B670CB-994D-44E2-9B63-719740AE7DD8}"/>
              </a:ext>
            </a:extLst>
          </p:cNvPr>
          <p:cNvSpPr txBox="1">
            <a:spLocks/>
          </p:cNvSpPr>
          <p:nvPr/>
        </p:nvSpPr>
        <p:spPr>
          <a:xfrm>
            <a:off x="422032" y="365125"/>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RCV</a:t>
            </a:r>
            <a:endParaRPr lang="es-ES" dirty="0"/>
          </a:p>
        </p:txBody>
      </p:sp>
      <p:sp>
        <p:nvSpPr>
          <p:cNvPr id="8" name="Rectángulo 4">
            <a:extLst>
              <a:ext uri="{FF2B5EF4-FFF2-40B4-BE49-F238E27FC236}">
                <a16:creationId xmlns:a16="http://schemas.microsoft.com/office/drawing/2014/main" id="{F04D296D-2386-4B1F-B654-63C3693AE454}"/>
              </a:ext>
            </a:extLst>
          </p:cNvPr>
          <p:cNvSpPr/>
          <p:nvPr/>
        </p:nvSpPr>
        <p:spPr>
          <a:xfrm>
            <a:off x="4328529" y="5826263"/>
            <a:ext cx="3534942" cy="261610"/>
          </a:xfrm>
          <a:prstGeom prst="rect">
            <a:avLst/>
          </a:prstGeom>
        </p:spPr>
        <p:txBody>
          <a:bodyPr wrap="none">
            <a:spAutoFit/>
          </a:bodyPr>
          <a:lstStyle/>
          <a:p>
            <a:r>
              <a:rPr lang="es-ES" sz="1100" b="1" i="1" dirty="0">
                <a:solidFill>
                  <a:schemeClr val="accent1">
                    <a:lumMod val="50000"/>
                  </a:schemeClr>
                </a:solidFill>
                <a:latin typeface="+mj-lt"/>
                <a:cs typeface="Calibri" panose="020F0502020204030204" pitchFamily="34" charset="0"/>
              </a:rPr>
              <a:t>J.I. </a:t>
            </a:r>
            <a:r>
              <a:rPr lang="es-ES" sz="1100" b="1" i="1" dirty="0" err="1">
                <a:solidFill>
                  <a:schemeClr val="accent1">
                    <a:lumMod val="50000"/>
                  </a:schemeClr>
                </a:solidFill>
                <a:latin typeface="+mj-lt"/>
                <a:cs typeface="Calibri" panose="020F0502020204030204" pitchFamily="34" charset="0"/>
              </a:rPr>
              <a:t>Cuende</a:t>
            </a:r>
            <a:r>
              <a:rPr lang="es-ES" sz="1100" b="1" i="1" dirty="0">
                <a:solidFill>
                  <a:schemeClr val="accent1">
                    <a:lumMod val="50000"/>
                  </a:schemeClr>
                </a:solidFill>
                <a:latin typeface="+mj-lt"/>
                <a:cs typeface="Calibri" panose="020F0502020204030204" pitchFamily="34" charset="0"/>
              </a:rPr>
              <a:t> / </a:t>
            </a:r>
            <a:r>
              <a:rPr lang="es-ES" sz="1100" b="1" i="1" dirty="0" err="1">
                <a:solidFill>
                  <a:schemeClr val="accent1">
                    <a:lumMod val="50000"/>
                  </a:schemeClr>
                </a:solidFill>
                <a:latin typeface="+mj-lt"/>
                <a:cs typeface="Calibri" panose="020F0502020204030204" pitchFamily="34" charset="0"/>
              </a:rPr>
              <a:t>Rev</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Esp</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Cardiol</a:t>
            </a:r>
            <a:r>
              <a:rPr lang="es-ES" sz="1100" b="1" i="1" dirty="0">
                <a:solidFill>
                  <a:schemeClr val="accent1">
                    <a:lumMod val="50000"/>
                  </a:schemeClr>
                </a:solidFill>
                <a:latin typeface="+mj-lt"/>
                <a:cs typeface="Calibri" panose="020F0502020204030204" pitchFamily="34" charset="0"/>
              </a:rPr>
              <a:t>. 2016;69(3):243–246 </a:t>
            </a:r>
          </a:p>
        </p:txBody>
      </p:sp>
    </p:spTree>
    <p:extLst>
      <p:ext uri="{BB962C8B-B14F-4D97-AF65-F5344CB8AC3E}">
        <p14:creationId xmlns:p14="http://schemas.microsoft.com/office/powerpoint/2010/main" val="3022033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DD24038-9C02-7040-A7D1-11210E25394E}"/>
              </a:ext>
            </a:extLst>
          </p:cNvPr>
          <p:cNvSpPr/>
          <p:nvPr/>
        </p:nvSpPr>
        <p:spPr>
          <a:xfrm>
            <a:off x="728322" y="1534822"/>
            <a:ext cx="10395019" cy="2862322"/>
          </a:xfrm>
          <a:prstGeom prst="rect">
            <a:avLst/>
          </a:prstGeom>
        </p:spPr>
        <p:txBody>
          <a:bodyPr wrap="square">
            <a:spAutoFit/>
          </a:bodyPr>
          <a:lstStyle/>
          <a:p>
            <a:pPr lvl="0" algn="just"/>
            <a:endParaRPr lang="es-ES" sz="2000" dirty="0">
              <a:latin typeface="+mj-lt"/>
              <a:cs typeface="Calibri" panose="020F0502020204030204" pitchFamily="34" charset="0"/>
            </a:endParaRPr>
          </a:p>
          <a:p>
            <a:pPr lvl="0" algn="just">
              <a:buClr>
                <a:schemeClr val="dk1"/>
              </a:buClr>
              <a:buSzPts val="1100"/>
            </a:pPr>
            <a:r>
              <a:rPr lang="es-ES" sz="2000" dirty="0">
                <a:solidFill>
                  <a:schemeClr val="accent1">
                    <a:lumMod val="50000"/>
                  </a:schemeClr>
                </a:solidFill>
                <a:latin typeface="+mj-lt"/>
                <a:cs typeface="Calibri" panose="020F0502020204030204" pitchFamily="34" charset="0"/>
              </a:rPr>
              <a:t>En España se han utilizado mayoritariamente tres sistemas de estimación del RCV: </a:t>
            </a:r>
          </a:p>
          <a:p>
            <a:pPr lvl="0" algn="just">
              <a:buClr>
                <a:schemeClr val="dk1"/>
              </a:buClr>
              <a:buSzPts val="1100"/>
            </a:pPr>
            <a:endParaRPr lang="es-ES" sz="2000" dirty="0">
              <a:solidFill>
                <a:schemeClr val="accent1">
                  <a:lumMod val="50000"/>
                </a:schemeClr>
              </a:solidFill>
              <a:latin typeface="+mj-lt"/>
              <a:cs typeface="Calibri" panose="020F0502020204030204" pitchFamily="34" charset="0"/>
            </a:endParaRPr>
          </a:p>
          <a:p>
            <a:pPr marL="285750" lvl="0" indent="-285750" algn="just">
              <a:buClr>
                <a:schemeClr val="dk1"/>
              </a:buClr>
              <a:buSzPts val="1100"/>
              <a:buFont typeface="Arial" panose="020B0604020202020204" pitchFamily="34" charset="0"/>
              <a:buChar char="•"/>
            </a:pPr>
            <a:r>
              <a:rPr lang="es-ES" sz="2000" dirty="0">
                <a:solidFill>
                  <a:schemeClr val="accent1">
                    <a:lumMod val="50000"/>
                  </a:schemeClr>
                </a:solidFill>
                <a:latin typeface="+mj-lt"/>
                <a:cs typeface="Calibri" panose="020F0502020204030204" pitchFamily="34" charset="0"/>
              </a:rPr>
              <a:t>Uno cualitativo-ordinal de la </a:t>
            </a:r>
            <a:r>
              <a:rPr lang="es-ES" sz="2000" b="1" dirty="0">
                <a:solidFill>
                  <a:schemeClr val="accent1">
                    <a:lumMod val="50000"/>
                  </a:schemeClr>
                </a:solidFill>
                <a:latin typeface="+mj-lt"/>
                <a:cs typeface="Calibri" panose="020F0502020204030204" pitchFamily="34" charset="0"/>
              </a:rPr>
              <a:t>Guía Europea de Hipertensión2018</a:t>
            </a:r>
            <a:r>
              <a:rPr lang="es-ES" sz="2000" dirty="0">
                <a:solidFill>
                  <a:schemeClr val="accent1">
                    <a:lumMod val="50000"/>
                  </a:schemeClr>
                </a:solidFill>
                <a:latin typeface="+mj-lt"/>
                <a:cs typeface="Calibri" panose="020F0502020204030204" pitchFamily="34" charset="0"/>
              </a:rPr>
              <a:t>:</a:t>
            </a:r>
          </a:p>
          <a:p>
            <a:pPr marL="263525" lvl="0" algn="just">
              <a:buClr>
                <a:schemeClr val="dk1"/>
              </a:buClr>
              <a:buSzPts val="1100"/>
            </a:pPr>
            <a:r>
              <a:rPr lang="es-ES" sz="2000" dirty="0">
                <a:solidFill>
                  <a:schemeClr val="accent1">
                    <a:lumMod val="50000"/>
                  </a:schemeClr>
                </a:solidFill>
                <a:latin typeface="+mj-lt"/>
                <a:cs typeface="Calibri" panose="020F0502020204030204" pitchFamily="34" charset="0"/>
              </a:rPr>
              <a:t>La guía de HTA utiliza un sistema que no cuantifica numéricamente el RCV, sino que identifica la categoría de riesgo: bajo, moderado, alto o muy alto.</a:t>
            </a:r>
          </a:p>
          <a:p>
            <a:pPr lvl="0" algn="just">
              <a:buClr>
                <a:schemeClr val="dk1"/>
              </a:buClr>
              <a:buSzPts val="1100"/>
            </a:pPr>
            <a:endParaRPr lang="es-ES" sz="2000" dirty="0">
              <a:solidFill>
                <a:schemeClr val="accent1">
                  <a:lumMod val="50000"/>
                </a:schemeClr>
              </a:solidFill>
              <a:latin typeface="+mj-lt"/>
              <a:cs typeface="Calibri" panose="020F0502020204030204" pitchFamily="34" charset="0"/>
            </a:endParaRPr>
          </a:p>
          <a:p>
            <a:pPr marL="285750" lvl="0" indent="-285750" algn="just">
              <a:buClr>
                <a:schemeClr val="dk1"/>
              </a:buClr>
              <a:buSzPts val="1100"/>
              <a:buFont typeface="Arial" panose="020B0604020202020204" pitchFamily="34" charset="0"/>
              <a:buChar char="•"/>
            </a:pPr>
            <a:r>
              <a:rPr lang="es-ES" sz="2000" dirty="0">
                <a:solidFill>
                  <a:schemeClr val="accent1">
                    <a:lumMod val="50000"/>
                  </a:schemeClr>
                </a:solidFill>
                <a:latin typeface="+mj-lt"/>
                <a:cs typeface="Calibri" panose="020F0502020204030204" pitchFamily="34" charset="0"/>
              </a:rPr>
              <a:t>Y dos cuantitativos: </a:t>
            </a:r>
            <a:r>
              <a:rPr lang="es-ES" sz="2000" b="1" dirty="0">
                <a:solidFill>
                  <a:schemeClr val="accent1">
                    <a:lumMod val="50000"/>
                  </a:schemeClr>
                </a:solidFill>
                <a:latin typeface="+mj-lt"/>
                <a:cs typeface="Calibri" panose="020F0502020204030204" pitchFamily="34" charset="0"/>
              </a:rPr>
              <a:t>el registre </a:t>
            </a:r>
            <a:r>
              <a:rPr lang="es-ES" sz="2000" b="1" dirty="0" err="1">
                <a:solidFill>
                  <a:schemeClr val="accent1">
                    <a:lumMod val="50000"/>
                  </a:schemeClr>
                </a:solidFill>
                <a:latin typeface="+mj-lt"/>
                <a:cs typeface="Calibri" panose="020F0502020204030204" pitchFamily="34" charset="0"/>
              </a:rPr>
              <a:t>gironí</a:t>
            </a:r>
            <a:r>
              <a:rPr lang="es-ES" sz="2000" b="1" dirty="0">
                <a:solidFill>
                  <a:schemeClr val="accent1">
                    <a:lumMod val="50000"/>
                  </a:schemeClr>
                </a:solidFill>
                <a:latin typeface="+mj-lt"/>
                <a:cs typeface="Calibri" panose="020F0502020204030204" pitchFamily="34" charset="0"/>
              </a:rPr>
              <a:t> del </a:t>
            </a:r>
            <a:r>
              <a:rPr lang="es-ES" sz="2000" b="1" dirty="0" err="1">
                <a:solidFill>
                  <a:schemeClr val="accent1">
                    <a:lumMod val="50000"/>
                  </a:schemeClr>
                </a:solidFill>
                <a:latin typeface="+mj-lt"/>
                <a:cs typeface="Calibri" panose="020F0502020204030204" pitchFamily="34" charset="0"/>
              </a:rPr>
              <a:t>cor</a:t>
            </a:r>
            <a:r>
              <a:rPr lang="es-ES" sz="2000" b="1" dirty="0">
                <a:solidFill>
                  <a:schemeClr val="accent1">
                    <a:lumMod val="50000"/>
                  </a:schemeClr>
                </a:solidFill>
                <a:latin typeface="+mj-lt"/>
                <a:cs typeface="Calibri" panose="020F0502020204030204" pitchFamily="34" charset="0"/>
              </a:rPr>
              <a:t> (REGICOR) y el SCORE para países de bajo riesgo.</a:t>
            </a:r>
          </a:p>
        </p:txBody>
      </p:sp>
      <p:sp>
        <p:nvSpPr>
          <p:cNvPr id="4" name="CuadroTexto 3">
            <a:extLst>
              <a:ext uri="{FF2B5EF4-FFF2-40B4-BE49-F238E27FC236}">
                <a16:creationId xmlns:a16="http://schemas.microsoft.com/office/drawing/2014/main" id="{CF723DD3-82DD-A742-9206-FB25E6A8CC1F}"/>
              </a:ext>
            </a:extLst>
          </p:cNvPr>
          <p:cNvSpPr txBox="1"/>
          <p:nvPr/>
        </p:nvSpPr>
        <p:spPr>
          <a:xfrm>
            <a:off x="3369933" y="4934965"/>
            <a:ext cx="5452134" cy="584775"/>
          </a:xfrm>
          <a:prstGeom prst="rect">
            <a:avLst/>
          </a:prstGeom>
          <a:noFill/>
        </p:spPr>
        <p:txBody>
          <a:bodyPr wrap="none" rtlCol="0">
            <a:spAutoFit/>
          </a:bodyPr>
          <a:lstStyle/>
          <a:p>
            <a:pPr algn="just"/>
            <a:r>
              <a:rPr lang="es-ES" sz="3200" b="1" dirty="0">
                <a:solidFill>
                  <a:srgbClr val="FF0000"/>
                </a:solidFill>
                <a:latin typeface="+mj-lt"/>
                <a:cs typeface="Calibri" panose="020F0502020204030204" pitchFamily="34" charset="0"/>
              </a:rPr>
              <a:t>¿QUÉ DIFERENCIAS HAY?</a:t>
            </a:r>
          </a:p>
        </p:txBody>
      </p:sp>
      <p:sp>
        <p:nvSpPr>
          <p:cNvPr id="7" name="Google Shape;51;g11ed933a672_0_127">
            <a:extLst>
              <a:ext uri="{FF2B5EF4-FFF2-40B4-BE49-F238E27FC236}">
                <a16:creationId xmlns:a16="http://schemas.microsoft.com/office/drawing/2014/main" id="{BF482E40-FD7F-468E-8A2D-02D80C6CADF9}"/>
              </a:ext>
            </a:extLst>
          </p:cNvPr>
          <p:cNvSpPr txBox="1">
            <a:spLocks/>
          </p:cNvSpPr>
          <p:nvPr/>
        </p:nvSpPr>
        <p:spPr>
          <a:xfrm>
            <a:off x="422032" y="365125"/>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RCV en España</a:t>
            </a:r>
            <a:endParaRPr lang="es-ES" dirty="0"/>
          </a:p>
        </p:txBody>
      </p:sp>
    </p:spTree>
    <p:extLst>
      <p:ext uri="{BB962C8B-B14F-4D97-AF65-F5344CB8AC3E}">
        <p14:creationId xmlns:p14="http://schemas.microsoft.com/office/powerpoint/2010/main" val="4309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6" name="Google Shape;96;g11ed933a672_0_6"/>
          <p:cNvPicPr preferRelativeResize="0"/>
          <p:nvPr/>
        </p:nvPicPr>
        <p:blipFill rotWithShape="1">
          <a:blip r:embed="rId3">
            <a:alphaModFix/>
          </a:blip>
          <a:srcRect/>
          <a:stretch/>
        </p:blipFill>
        <p:spPr>
          <a:xfrm>
            <a:off x="5759777" y="832419"/>
            <a:ext cx="5174646" cy="5219589"/>
          </a:xfrm>
          <a:prstGeom prst="rect">
            <a:avLst/>
          </a:prstGeom>
          <a:noFill/>
          <a:ln>
            <a:noFill/>
          </a:ln>
        </p:spPr>
      </p:pic>
      <p:sp>
        <p:nvSpPr>
          <p:cNvPr id="97" name="Google Shape;97;g11ed933a672_0_6"/>
          <p:cNvSpPr txBox="1"/>
          <p:nvPr/>
        </p:nvSpPr>
        <p:spPr>
          <a:xfrm>
            <a:off x="269991" y="5759655"/>
            <a:ext cx="5337110" cy="60778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s-ES" sz="1050" b="1" i="1" u="none" strike="noStrike" cap="none" dirty="0" err="1">
                <a:solidFill>
                  <a:schemeClr val="accent1">
                    <a:lumMod val="50000"/>
                  </a:schemeClr>
                </a:solidFill>
                <a:latin typeface="+mj-lt"/>
                <a:cs typeface="Calibri" panose="020F0502020204030204" pitchFamily="34" charset="0"/>
                <a:sym typeface="Arial"/>
              </a:rPr>
              <a:t>Marrugat</a:t>
            </a:r>
            <a:r>
              <a:rPr lang="es-ES" sz="1050" b="1" i="1" u="none" strike="noStrike" cap="none" dirty="0">
                <a:solidFill>
                  <a:schemeClr val="accent1">
                    <a:lumMod val="50000"/>
                  </a:schemeClr>
                </a:solidFill>
                <a:latin typeface="+mj-lt"/>
                <a:cs typeface="Calibri" panose="020F0502020204030204" pitchFamily="34" charset="0"/>
                <a:sym typeface="Arial"/>
              </a:rPr>
              <a:t> J, Vila J, Baena-Díez JM, Grau M, Sala J, Ramos R, et al. Validez relativa de la estimación del riesgo cardiovascular a 10 años en una cohorte poblacional del estudio REGICOR. </a:t>
            </a:r>
            <a:r>
              <a:rPr lang="es-ES" sz="1050" b="1" i="1" u="none" strike="noStrike" cap="none" dirty="0" err="1">
                <a:solidFill>
                  <a:schemeClr val="accent1">
                    <a:lumMod val="50000"/>
                  </a:schemeClr>
                </a:solidFill>
                <a:latin typeface="+mj-lt"/>
                <a:cs typeface="Calibri" panose="020F0502020204030204" pitchFamily="34" charset="0"/>
                <a:sym typeface="Arial"/>
              </a:rPr>
              <a:t>Rev</a:t>
            </a:r>
            <a:r>
              <a:rPr lang="es-ES" sz="1050" b="1" i="1" u="none" strike="noStrike" cap="none" dirty="0">
                <a:solidFill>
                  <a:schemeClr val="accent1">
                    <a:lumMod val="50000"/>
                  </a:schemeClr>
                </a:solidFill>
                <a:latin typeface="+mj-lt"/>
                <a:cs typeface="Calibri" panose="020F0502020204030204" pitchFamily="34" charset="0"/>
                <a:sym typeface="Arial"/>
              </a:rPr>
              <a:t> </a:t>
            </a:r>
            <a:r>
              <a:rPr lang="es-ES" sz="1050" b="1" i="1" u="none" strike="noStrike" cap="none" dirty="0" err="1">
                <a:solidFill>
                  <a:schemeClr val="accent1">
                    <a:lumMod val="50000"/>
                  </a:schemeClr>
                </a:solidFill>
                <a:latin typeface="+mj-lt"/>
                <a:cs typeface="Calibri" panose="020F0502020204030204" pitchFamily="34" charset="0"/>
                <a:sym typeface="Arial"/>
              </a:rPr>
              <a:t>Esp</a:t>
            </a:r>
            <a:r>
              <a:rPr lang="es-ES" sz="1050" b="1" i="1" u="none" strike="noStrike" cap="none" dirty="0">
                <a:solidFill>
                  <a:schemeClr val="accent1">
                    <a:lumMod val="50000"/>
                  </a:schemeClr>
                </a:solidFill>
                <a:latin typeface="+mj-lt"/>
                <a:cs typeface="Calibri" panose="020F0502020204030204" pitchFamily="34" charset="0"/>
                <a:sym typeface="Arial"/>
              </a:rPr>
              <a:t> </a:t>
            </a:r>
            <a:r>
              <a:rPr lang="es-ES" sz="1050" b="1" i="1" u="none" strike="noStrike" cap="none" dirty="0" err="1">
                <a:solidFill>
                  <a:schemeClr val="accent1">
                    <a:lumMod val="50000"/>
                  </a:schemeClr>
                </a:solidFill>
                <a:latin typeface="+mj-lt"/>
                <a:cs typeface="Calibri" panose="020F0502020204030204" pitchFamily="34" charset="0"/>
                <a:sym typeface="Arial"/>
              </a:rPr>
              <a:t>Cardiol</a:t>
            </a:r>
            <a:r>
              <a:rPr lang="es-ES" sz="1050" b="1" i="1" u="none" strike="noStrike" cap="none" dirty="0">
                <a:solidFill>
                  <a:schemeClr val="accent1">
                    <a:lumMod val="50000"/>
                  </a:schemeClr>
                </a:solidFill>
                <a:latin typeface="+mj-lt"/>
                <a:cs typeface="Calibri" panose="020F0502020204030204" pitchFamily="34" charset="0"/>
                <a:sym typeface="Arial"/>
              </a:rPr>
              <a:t> 2011;64:385-94.</a:t>
            </a:r>
            <a:endParaRPr sz="1050" b="1" i="1" dirty="0">
              <a:solidFill>
                <a:schemeClr val="accent1">
                  <a:lumMod val="50000"/>
                </a:schemeClr>
              </a:solidFill>
              <a:latin typeface="+mj-lt"/>
              <a:cs typeface="Calibri" panose="020F0502020204030204" pitchFamily="34" charset="0"/>
            </a:endParaRPr>
          </a:p>
        </p:txBody>
      </p:sp>
      <p:sp>
        <p:nvSpPr>
          <p:cNvPr id="98" name="Google Shape;98;g11ed933a672_0_6"/>
          <p:cNvSpPr/>
          <p:nvPr/>
        </p:nvSpPr>
        <p:spPr>
          <a:xfrm>
            <a:off x="6584900" y="5547475"/>
            <a:ext cx="4624800" cy="1165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sz="1100" dirty="0"/>
          </a:p>
        </p:txBody>
      </p:sp>
      <p:sp>
        <p:nvSpPr>
          <p:cNvPr id="2" name="Rectángulo 1">
            <a:extLst>
              <a:ext uri="{FF2B5EF4-FFF2-40B4-BE49-F238E27FC236}">
                <a16:creationId xmlns:a16="http://schemas.microsoft.com/office/drawing/2014/main" id="{4B845376-5BB3-7F46-9305-19EA4215F549}"/>
              </a:ext>
            </a:extLst>
          </p:cNvPr>
          <p:cNvSpPr/>
          <p:nvPr/>
        </p:nvSpPr>
        <p:spPr>
          <a:xfrm>
            <a:off x="475688" y="1812709"/>
            <a:ext cx="4385733" cy="2554545"/>
          </a:xfrm>
          <a:prstGeom prst="rect">
            <a:avLst/>
          </a:prstGeom>
        </p:spPr>
        <p:txBody>
          <a:bodyPr wrap="square">
            <a:spAutoFit/>
          </a:bodyPr>
          <a:lstStyle/>
          <a:p>
            <a:pPr lvl="0"/>
            <a:r>
              <a:rPr lang="es-ES" sz="2000" dirty="0">
                <a:solidFill>
                  <a:schemeClr val="accent1">
                    <a:lumMod val="50000"/>
                  </a:schemeClr>
                </a:solidFill>
                <a:latin typeface="+mj-lt"/>
                <a:cs typeface="Calibri" panose="020F0502020204030204" pitchFamily="34" charset="0"/>
              </a:rPr>
              <a:t>El </a:t>
            </a:r>
            <a:r>
              <a:rPr lang="es-ES" sz="2000" b="1" dirty="0">
                <a:solidFill>
                  <a:schemeClr val="accent1">
                    <a:lumMod val="50000"/>
                  </a:schemeClr>
                </a:solidFill>
                <a:latin typeface="+mj-lt"/>
                <a:cs typeface="Calibri" panose="020F0502020204030204" pitchFamily="34" charset="0"/>
              </a:rPr>
              <a:t>sistema REGICOR </a:t>
            </a:r>
            <a:r>
              <a:rPr lang="es-ES" sz="2000" dirty="0">
                <a:solidFill>
                  <a:schemeClr val="accent1">
                    <a:lumMod val="50000"/>
                  </a:schemeClr>
                </a:solidFill>
                <a:latin typeface="+mj-lt"/>
                <a:cs typeface="Calibri" panose="020F0502020204030204" pitchFamily="34" charset="0"/>
              </a:rPr>
              <a:t>está derivado de una muestra de población de Girona mediante un modelo matemático procedente del </a:t>
            </a:r>
            <a:r>
              <a:rPr lang="es-ES" sz="2000" b="1" dirty="0">
                <a:solidFill>
                  <a:schemeClr val="accent1">
                    <a:lumMod val="50000"/>
                  </a:schemeClr>
                </a:solidFill>
                <a:latin typeface="+mj-lt"/>
                <a:cs typeface="Calibri" panose="020F0502020204030204" pitchFamily="34" charset="0"/>
              </a:rPr>
              <a:t>estudio </a:t>
            </a:r>
            <a:r>
              <a:rPr lang="es-ES" sz="2000" b="1" dirty="0" err="1">
                <a:solidFill>
                  <a:schemeClr val="accent1">
                    <a:lumMod val="50000"/>
                  </a:schemeClr>
                </a:solidFill>
                <a:latin typeface="+mj-lt"/>
                <a:cs typeface="Calibri" panose="020F0502020204030204" pitchFamily="34" charset="0"/>
              </a:rPr>
              <a:t>Framingham</a:t>
            </a:r>
            <a:r>
              <a:rPr lang="es-ES" sz="2000" b="1" dirty="0">
                <a:solidFill>
                  <a:schemeClr val="accent1">
                    <a:lumMod val="50000"/>
                  </a:schemeClr>
                </a:solidFill>
                <a:latin typeface="+mj-lt"/>
                <a:cs typeface="Calibri" panose="020F0502020204030204" pitchFamily="34" charset="0"/>
              </a:rPr>
              <a:t> y validado (Estudio VERIFICA) </a:t>
            </a:r>
            <a:r>
              <a:rPr lang="es-ES" sz="2000" dirty="0">
                <a:solidFill>
                  <a:schemeClr val="accent1">
                    <a:lumMod val="50000"/>
                  </a:schemeClr>
                </a:solidFill>
                <a:latin typeface="+mj-lt"/>
                <a:cs typeface="Calibri" panose="020F0502020204030204" pitchFamily="34" charset="0"/>
              </a:rPr>
              <a:t>en un conjunto de muestras españolas que miden el </a:t>
            </a:r>
            <a:r>
              <a:rPr lang="es-ES" sz="2000" b="1" dirty="0">
                <a:solidFill>
                  <a:schemeClr val="accent1">
                    <a:lumMod val="50000"/>
                  </a:schemeClr>
                </a:solidFill>
                <a:latin typeface="+mj-lt"/>
                <a:cs typeface="Calibri" panose="020F0502020204030204" pitchFamily="34" charset="0"/>
              </a:rPr>
              <a:t>RIESGO CORONARIO.</a:t>
            </a:r>
          </a:p>
        </p:txBody>
      </p:sp>
      <p:sp>
        <p:nvSpPr>
          <p:cNvPr id="7" name="Google Shape;51;g11ed933a672_0_127">
            <a:extLst>
              <a:ext uri="{FF2B5EF4-FFF2-40B4-BE49-F238E27FC236}">
                <a16:creationId xmlns:a16="http://schemas.microsoft.com/office/drawing/2014/main" id="{0B365B9A-08C7-48FC-B982-7733CCE4750B}"/>
              </a:ext>
            </a:extLst>
          </p:cNvPr>
          <p:cNvSpPr txBox="1">
            <a:spLocks/>
          </p:cNvSpPr>
          <p:nvPr/>
        </p:nvSpPr>
        <p:spPr>
          <a:xfrm>
            <a:off x="422032" y="365125"/>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solidFill>
                  <a:srgbClr val="FF0000"/>
                </a:solidFill>
              </a:rPr>
              <a:t>REGICOR</a:t>
            </a:r>
            <a:r>
              <a:rPr lang="es-ES" sz="3600" dirty="0"/>
              <a:t> vs SCORE</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F1FE48-447F-6D4E-85B0-EE52547CE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861" y="0"/>
            <a:ext cx="5624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96624763-FD55-DB45-AC3D-26D8819F4F95}"/>
              </a:ext>
            </a:extLst>
          </p:cNvPr>
          <p:cNvSpPr/>
          <p:nvPr/>
        </p:nvSpPr>
        <p:spPr>
          <a:xfrm>
            <a:off x="94692" y="5623681"/>
            <a:ext cx="4422011" cy="900246"/>
          </a:xfrm>
          <a:prstGeom prst="rect">
            <a:avLst/>
          </a:prstGeom>
        </p:spPr>
        <p:txBody>
          <a:bodyPr wrap="square">
            <a:spAutoFit/>
          </a:bodyPr>
          <a:lstStyle/>
          <a:p>
            <a:r>
              <a:rPr lang="es-ES" sz="1050" b="1" i="1" dirty="0">
                <a:solidFill>
                  <a:schemeClr val="accent1">
                    <a:lumMod val="50000"/>
                  </a:schemeClr>
                </a:solidFill>
                <a:latin typeface="+mj-lt"/>
                <a:cs typeface="Calibri" panose="020F0502020204030204" pitchFamily="34" charset="0"/>
              </a:rPr>
              <a:t>Mostaza, José &amp; Pinto, Xavier &amp; Armario, Pedro &amp; </a:t>
            </a:r>
            <a:r>
              <a:rPr lang="es-ES" sz="1050" b="1" i="1" dirty="0" err="1">
                <a:solidFill>
                  <a:schemeClr val="accent1">
                    <a:lumMod val="50000"/>
                  </a:schemeClr>
                </a:solidFill>
                <a:latin typeface="+mj-lt"/>
                <a:cs typeface="Calibri" panose="020F0502020204030204" pitchFamily="34" charset="0"/>
              </a:rPr>
              <a:t>Masana</a:t>
            </a:r>
            <a:r>
              <a:rPr lang="es-ES" sz="1050" b="1" i="1" dirty="0">
                <a:solidFill>
                  <a:schemeClr val="accent1">
                    <a:lumMod val="50000"/>
                  </a:schemeClr>
                </a:solidFill>
                <a:latin typeface="+mj-lt"/>
                <a:cs typeface="Calibri" panose="020F0502020204030204" pitchFamily="34" charset="0"/>
              </a:rPr>
              <a:t>, Luis &amp; </a:t>
            </a:r>
            <a:r>
              <a:rPr lang="es-ES" sz="1050" b="1" i="1" dirty="0" err="1">
                <a:solidFill>
                  <a:schemeClr val="accent1">
                    <a:lumMod val="50000"/>
                  </a:schemeClr>
                </a:solidFill>
                <a:latin typeface="+mj-lt"/>
                <a:cs typeface="Calibri" panose="020F0502020204030204" pitchFamily="34" charset="0"/>
              </a:rPr>
              <a:t>Ascaso</a:t>
            </a:r>
            <a:r>
              <a:rPr lang="es-ES" sz="1050" b="1" i="1" dirty="0">
                <a:solidFill>
                  <a:schemeClr val="accent1">
                    <a:lumMod val="50000"/>
                  </a:schemeClr>
                </a:solidFill>
                <a:latin typeface="+mj-lt"/>
                <a:cs typeface="Calibri" panose="020F0502020204030204" pitchFamily="34" charset="0"/>
              </a:rPr>
              <a:t>, Juan &amp; </a:t>
            </a:r>
            <a:r>
              <a:rPr lang="es-ES" sz="1050" b="1" i="1" dirty="0" err="1">
                <a:solidFill>
                  <a:schemeClr val="accent1">
                    <a:lumMod val="50000"/>
                  </a:schemeClr>
                </a:solidFill>
                <a:latin typeface="+mj-lt"/>
                <a:cs typeface="Calibri" panose="020F0502020204030204" pitchFamily="34" charset="0"/>
              </a:rPr>
              <a:t>Valdivielso</a:t>
            </a:r>
            <a:r>
              <a:rPr lang="es-ES" sz="1050" b="1" i="1" dirty="0">
                <a:solidFill>
                  <a:schemeClr val="accent1">
                    <a:lumMod val="50000"/>
                  </a:schemeClr>
                </a:solidFill>
                <a:latin typeface="+mj-lt"/>
                <a:cs typeface="Calibri" panose="020F0502020204030204" pitchFamily="34" charset="0"/>
              </a:rPr>
              <a:t>, Pedro &amp; Guijarro </a:t>
            </a:r>
            <a:r>
              <a:rPr lang="es-ES" sz="1050" b="1" i="1" dirty="0" err="1">
                <a:solidFill>
                  <a:schemeClr val="accent1">
                    <a:lumMod val="50000"/>
                  </a:schemeClr>
                </a:solidFill>
                <a:latin typeface="+mj-lt"/>
                <a:cs typeface="Calibri" panose="020F0502020204030204" pitchFamily="34" charset="0"/>
              </a:rPr>
              <a:t>Herraiz</a:t>
            </a:r>
            <a:r>
              <a:rPr lang="es-ES" sz="1050" b="1" i="1" dirty="0">
                <a:solidFill>
                  <a:schemeClr val="accent1">
                    <a:lumMod val="50000"/>
                  </a:schemeClr>
                </a:solidFill>
                <a:latin typeface="+mj-lt"/>
                <a:cs typeface="Calibri" panose="020F0502020204030204" pitchFamily="34" charset="0"/>
              </a:rPr>
              <a:t>, Carlos &amp; Arteriosclerosis, Sociedad. (2019). Estándares SEA 2019 para el control global del riesgo cardiovascular. Clínica e Investigación en Arteriosclerosis. 31. 10.1016/j.arteri.2019.03.004. </a:t>
            </a:r>
          </a:p>
        </p:txBody>
      </p:sp>
      <p:sp>
        <p:nvSpPr>
          <p:cNvPr id="2" name="Rectángulo 1">
            <a:extLst>
              <a:ext uri="{FF2B5EF4-FFF2-40B4-BE49-F238E27FC236}">
                <a16:creationId xmlns:a16="http://schemas.microsoft.com/office/drawing/2014/main" id="{B6834AD3-13B5-A14D-94A7-FE5BAE7FD02D}"/>
              </a:ext>
            </a:extLst>
          </p:cNvPr>
          <p:cNvSpPr/>
          <p:nvPr/>
        </p:nvSpPr>
        <p:spPr>
          <a:xfrm>
            <a:off x="578498" y="1992583"/>
            <a:ext cx="3454400" cy="3046988"/>
          </a:xfrm>
          <a:prstGeom prst="rect">
            <a:avLst/>
          </a:prstGeom>
        </p:spPr>
        <p:txBody>
          <a:bodyPr wrap="square">
            <a:spAutoFit/>
          </a:bodyPr>
          <a:lstStyle/>
          <a:p>
            <a:r>
              <a:rPr lang="es-ES" sz="2400" dirty="0">
                <a:solidFill>
                  <a:schemeClr val="accent1">
                    <a:lumMod val="50000"/>
                  </a:schemeClr>
                </a:solidFill>
                <a:latin typeface="+mj-lt"/>
                <a:cs typeface="Calibri" panose="020F0502020204030204" pitchFamily="34" charset="0"/>
              </a:rPr>
              <a:t>En el estudio SCORE se obtuvieron ecuaciones de </a:t>
            </a:r>
            <a:r>
              <a:rPr lang="es-ES" sz="2400" b="1" dirty="0">
                <a:solidFill>
                  <a:schemeClr val="accent1">
                    <a:lumMod val="50000"/>
                  </a:schemeClr>
                </a:solidFill>
                <a:latin typeface="+mj-lt"/>
                <a:cs typeface="Calibri" panose="020F0502020204030204" pitchFamily="34" charset="0"/>
              </a:rPr>
              <a:t>RCV mortal a 10 años para </a:t>
            </a:r>
            <a:r>
              <a:rPr lang="es-ES" sz="2400" b="1" dirty="0" err="1">
                <a:solidFill>
                  <a:schemeClr val="accent1">
                    <a:lumMod val="50000"/>
                  </a:schemeClr>
                </a:solidFill>
                <a:latin typeface="+mj-lt"/>
                <a:cs typeface="Calibri" panose="020F0502020204030204" pitchFamily="34" charset="0"/>
              </a:rPr>
              <a:t>paı́ses</a:t>
            </a:r>
            <a:r>
              <a:rPr lang="es-ES" sz="2400" b="1" dirty="0">
                <a:solidFill>
                  <a:schemeClr val="accent1">
                    <a:lumMod val="50000"/>
                  </a:schemeClr>
                </a:solidFill>
                <a:latin typeface="+mj-lt"/>
                <a:cs typeface="Calibri" panose="020F0502020204030204" pitchFamily="34" charset="0"/>
              </a:rPr>
              <a:t> de alto riesgo y de bajo riesgo</a:t>
            </a:r>
            <a:r>
              <a:rPr lang="es-ES" sz="2400" dirty="0">
                <a:solidFill>
                  <a:schemeClr val="accent1">
                    <a:lumMod val="50000"/>
                  </a:schemeClr>
                </a:solidFill>
                <a:latin typeface="+mj-lt"/>
                <a:cs typeface="Calibri" panose="020F0502020204030204" pitchFamily="34" charset="0"/>
              </a:rPr>
              <a:t>, entre ellos, España.</a:t>
            </a:r>
          </a:p>
          <a:p>
            <a:endParaRPr lang="es-ES" sz="2400" dirty="0">
              <a:solidFill>
                <a:schemeClr val="accent1">
                  <a:lumMod val="50000"/>
                </a:schemeClr>
              </a:solidFill>
              <a:latin typeface="Calibri" panose="020F0502020204030204" pitchFamily="34" charset="0"/>
              <a:cs typeface="Calibri" panose="020F0502020204030204" pitchFamily="34" charset="0"/>
            </a:endParaRPr>
          </a:p>
        </p:txBody>
      </p:sp>
      <p:sp>
        <p:nvSpPr>
          <p:cNvPr id="8" name="Google Shape;51;g11ed933a672_0_127">
            <a:extLst>
              <a:ext uri="{FF2B5EF4-FFF2-40B4-BE49-F238E27FC236}">
                <a16:creationId xmlns:a16="http://schemas.microsoft.com/office/drawing/2014/main" id="{49064CFB-06B6-4434-8153-755C9EA1093B}"/>
              </a:ext>
            </a:extLst>
          </p:cNvPr>
          <p:cNvSpPr txBox="1">
            <a:spLocks/>
          </p:cNvSpPr>
          <p:nvPr/>
        </p:nvSpPr>
        <p:spPr>
          <a:xfrm>
            <a:off x="422032" y="365125"/>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solidFill>
                  <a:srgbClr val="FF0000"/>
                </a:solidFill>
              </a:rPr>
              <a:t>REGICOR</a:t>
            </a:r>
            <a:r>
              <a:rPr lang="es-ES" sz="3600" dirty="0"/>
              <a:t> vs SCORE</a:t>
            </a:r>
            <a:endParaRPr lang="es-ES" dirty="0"/>
          </a:p>
        </p:txBody>
      </p:sp>
    </p:spTree>
    <p:extLst>
      <p:ext uri="{BB962C8B-B14F-4D97-AF65-F5344CB8AC3E}">
        <p14:creationId xmlns:p14="http://schemas.microsoft.com/office/powerpoint/2010/main" val="379721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aphicFrame>
        <p:nvGraphicFramePr>
          <p:cNvPr id="106" name="Google Shape;106;g11ed933a672_0_0"/>
          <p:cNvGraphicFramePr/>
          <p:nvPr/>
        </p:nvGraphicFramePr>
        <p:xfrm>
          <a:off x="422032" y="1247747"/>
          <a:ext cx="5489241" cy="4643830"/>
        </p:xfrm>
        <a:graphic>
          <a:graphicData uri="http://schemas.openxmlformats.org/drawingml/2006/table">
            <a:tbl>
              <a:tblPr>
                <a:noFill/>
              </a:tblPr>
              <a:tblGrid>
                <a:gridCol w="2729394">
                  <a:extLst>
                    <a:ext uri="{9D8B030D-6E8A-4147-A177-3AD203B41FA5}">
                      <a16:colId xmlns:a16="http://schemas.microsoft.com/office/drawing/2014/main" val="20000"/>
                    </a:ext>
                  </a:extLst>
                </a:gridCol>
                <a:gridCol w="2759847">
                  <a:extLst>
                    <a:ext uri="{9D8B030D-6E8A-4147-A177-3AD203B41FA5}">
                      <a16:colId xmlns:a16="http://schemas.microsoft.com/office/drawing/2014/main" val="2257697421"/>
                    </a:ext>
                  </a:extLst>
                </a:gridCol>
              </a:tblGrid>
              <a:tr h="364567">
                <a:tc>
                  <a:txBody>
                    <a:bodyPr/>
                    <a:lstStyle/>
                    <a:p>
                      <a:pPr marL="0" lvl="0" indent="0" algn="ctr" rtl="0">
                        <a:spcBef>
                          <a:spcPts val="0"/>
                        </a:spcBef>
                        <a:spcAft>
                          <a:spcPts val="0"/>
                        </a:spcAft>
                        <a:buNone/>
                      </a:pPr>
                      <a:r>
                        <a:rPr lang="es-ES" sz="1800" b="1" dirty="0">
                          <a:solidFill>
                            <a:schemeClr val="bg1"/>
                          </a:solidFill>
                        </a:rPr>
                        <a:t>SCORE</a:t>
                      </a:r>
                      <a:endParaRPr sz="1800" b="1" dirty="0">
                        <a:solidFill>
                          <a:schemeClr val="bg1"/>
                        </a:solidFill>
                      </a:endParaRPr>
                    </a:p>
                  </a:txBody>
                  <a:tcPr marL="121900" marR="121900" marT="121900" marB="121900">
                    <a:solidFill>
                      <a:srgbClr val="002060"/>
                    </a:solidFill>
                  </a:tcPr>
                </a:tc>
                <a:tc>
                  <a:txBody>
                    <a:bodyPr/>
                    <a:lstStyle/>
                    <a:p>
                      <a:pPr marL="0" lvl="0" indent="0" algn="ctr" rtl="0">
                        <a:spcBef>
                          <a:spcPts val="0"/>
                        </a:spcBef>
                        <a:spcAft>
                          <a:spcPts val="0"/>
                        </a:spcAft>
                        <a:buNone/>
                      </a:pPr>
                      <a:r>
                        <a:rPr lang="es-ES" sz="1800" b="1" dirty="0">
                          <a:solidFill>
                            <a:schemeClr val="bg1"/>
                          </a:solidFill>
                        </a:rPr>
                        <a:t>REGICOR</a:t>
                      </a:r>
                      <a:endParaRPr sz="1800" b="1" dirty="0">
                        <a:solidFill>
                          <a:schemeClr val="bg1"/>
                        </a:solidFill>
                      </a:endParaRPr>
                    </a:p>
                  </a:txBody>
                  <a:tcPr marL="121900" marR="121900" marT="121900" marB="121900">
                    <a:solidFill>
                      <a:srgbClr val="002060"/>
                    </a:solidFill>
                  </a:tcPr>
                </a:tc>
                <a:extLst>
                  <a:ext uri="{0D108BD9-81ED-4DB2-BD59-A6C34878D82A}">
                    <a16:rowId xmlns:a16="http://schemas.microsoft.com/office/drawing/2014/main" val="10000"/>
                  </a:ext>
                </a:extLst>
              </a:tr>
              <a:tr h="562490">
                <a:tc>
                  <a:txBody>
                    <a:bodyPr/>
                    <a:lstStyle/>
                    <a:p>
                      <a:pPr marL="0" lvl="0" indent="0" algn="ctr" rtl="0">
                        <a:spcBef>
                          <a:spcPts val="0"/>
                        </a:spcBef>
                        <a:spcAft>
                          <a:spcPts val="0"/>
                        </a:spcAft>
                        <a:buNone/>
                      </a:pPr>
                      <a:r>
                        <a:rPr lang="es-ES" sz="1600" dirty="0">
                          <a:solidFill>
                            <a:srgbClr val="FF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40-69 años</a:t>
                      </a:r>
                      <a:r>
                        <a:rPr lang="es-ES"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a:t>
                      </a:r>
                    </a:p>
                    <a:p>
                      <a:pPr marL="0" lvl="0" indent="0" algn="ctr" rtl="0">
                        <a:spcBef>
                          <a:spcPts val="0"/>
                        </a:spcBef>
                        <a:spcAft>
                          <a:spcPts val="0"/>
                        </a:spcAft>
                        <a:buNone/>
                      </a:pPr>
                      <a:r>
                        <a:rPr lang="es-ES" sz="1600" dirty="0">
                          <a:solidFill>
                            <a:srgbClr val="00206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(OP hasta los 89 años)</a:t>
                      </a:r>
                      <a:endParaRPr sz="1600" dirty="0">
                        <a:solidFill>
                          <a:srgbClr val="002060"/>
                        </a:solidFill>
                      </a:endParaRPr>
                    </a:p>
                  </a:txBody>
                  <a:tcPr marL="121900" marR="121900" marT="121900" marB="121900"/>
                </a:tc>
                <a:tc>
                  <a:txBody>
                    <a:bodyPr/>
                    <a:lstStyle/>
                    <a:p>
                      <a:pPr marL="0" lvl="0" indent="0" algn="ctr" rtl="0">
                        <a:spcBef>
                          <a:spcPts val="0"/>
                        </a:spcBef>
                        <a:spcAft>
                          <a:spcPts val="0"/>
                        </a:spcAft>
                        <a:buNone/>
                      </a:pPr>
                      <a:r>
                        <a:rPr lang="es-ES" sz="1600" dirty="0">
                          <a:solidFill>
                            <a:srgbClr val="FF0000"/>
                          </a:solidFill>
                        </a:rPr>
                        <a:t>35-74 años</a:t>
                      </a:r>
                      <a:endParaRPr sz="1600" dirty="0"/>
                    </a:p>
                  </a:txBody>
                  <a:tcPr marL="121900" marR="121900" marT="121900" marB="121900"/>
                </a:tc>
                <a:extLst>
                  <a:ext uri="{0D108BD9-81ED-4DB2-BD59-A6C34878D82A}">
                    <a16:rowId xmlns:a16="http://schemas.microsoft.com/office/drawing/2014/main" val="10001"/>
                  </a:ext>
                </a:extLst>
              </a:tr>
              <a:tr h="562490">
                <a:tc>
                  <a:txBody>
                    <a:bodyPr/>
                    <a:lstStyle/>
                    <a:p>
                      <a:pPr marL="0" lvl="0" indent="0" algn="ctr" rtl="0">
                        <a:spcBef>
                          <a:spcPts val="0"/>
                        </a:spcBef>
                        <a:spcAft>
                          <a:spcPts val="0"/>
                        </a:spcAft>
                        <a:buNone/>
                      </a:pPr>
                      <a:r>
                        <a:rPr lang="es-ES" sz="1600" dirty="0">
                          <a:solidFill>
                            <a:srgbClr val="002060"/>
                          </a:solidFill>
                        </a:rPr>
                        <a:t>Mide el </a:t>
                      </a:r>
                      <a:r>
                        <a:rPr lang="es-ES" sz="1600" dirty="0">
                          <a:solidFill>
                            <a:srgbClr val="FF0000"/>
                          </a:solidFill>
                        </a:rPr>
                        <a:t>Riesgo Cardiovascular</a:t>
                      </a:r>
                      <a:endParaRPr sz="1600" dirty="0">
                        <a:solidFill>
                          <a:srgbClr val="FF0000"/>
                        </a:solidFill>
                      </a:endParaRPr>
                    </a:p>
                  </a:txBody>
                  <a:tcPr marL="121900" marR="121900" marT="121900" marB="121900"/>
                </a:tc>
                <a:tc>
                  <a:txBody>
                    <a:bodyPr/>
                    <a:lstStyle/>
                    <a:p>
                      <a:pPr marL="0" lvl="0" indent="0" algn="ctr" rtl="0">
                        <a:spcBef>
                          <a:spcPts val="0"/>
                        </a:spcBef>
                        <a:spcAft>
                          <a:spcPts val="0"/>
                        </a:spcAft>
                        <a:buNone/>
                      </a:pPr>
                      <a:r>
                        <a:rPr lang="es-ES" sz="1600" dirty="0">
                          <a:solidFill>
                            <a:srgbClr val="002060"/>
                          </a:solidFill>
                        </a:rPr>
                        <a:t>Mide el </a:t>
                      </a:r>
                      <a:r>
                        <a:rPr lang="es-ES" sz="1600" dirty="0">
                          <a:solidFill>
                            <a:srgbClr val="FF0000"/>
                          </a:solidFill>
                        </a:rPr>
                        <a:t>Riesgo Coronario</a:t>
                      </a:r>
                      <a:endParaRPr sz="1600" dirty="0">
                        <a:solidFill>
                          <a:srgbClr val="FF0000"/>
                        </a:solidFill>
                      </a:endParaRPr>
                    </a:p>
                  </a:txBody>
                  <a:tcPr marL="121900" marR="121900" marT="121900" marB="121900"/>
                </a:tc>
                <a:extLst>
                  <a:ext uri="{0D108BD9-81ED-4DB2-BD59-A6C34878D82A}">
                    <a16:rowId xmlns:a16="http://schemas.microsoft.com/office/drawing/2014/main" val="10002"/>
                  </a:ext>
                </a:extLst>
              </a:tr>
              <a:tr h="562490">
                <a:tc gridSpan="2">
                  <a:txBody>
                    <a:bodyPr/>
                    <a:lstStyle/>
                    <a:p>
                      <a:pPr marL="0" lvl="0" indent="0" algn="ctr" rtl="0">
                        <a:spcBef>
                          <a:spcPts val="0"/>
                        </a:spcBef>
                        <a:spcAft>
                          <a:spcPts val="0"/>
                        </a:spcAft>
                        <a:buNone/>
                      </a:pPr>
                      <a:r>
                        <a:rPr lang="es-ES" sz="1600" dirty="0">
                          <a:solidFill>
                            <a:srgbClr val="002754"/>
                          </a:solidFill>
                        </a:rPr>
                        <a:t>Puntos de corte</a:t>
                      </a:r>
                      <a:endParaRPr sz="1600" dirty="0">
                        <a:solidFill>
                          <a:srgbClr val="002754"/>
                        </a:solidFill>
                      </a:endParaRPr>
                    </a:p>
                  </a:txBody>
                  <a:tcPr marL="121900" marR="121900" marT="121900" marB="121900"/>
                </a:tc>
                <a:tc hMerge="1">
                  <a:txBody>
                    <a:bodyPr/>
                    <a:lstStyle/>
                    <a:p>
                      <a:endParaRPr lang="es-ES"/>
                    </a:p>
                  </a:txBody>
                  <a:tcPr/>
                </a:tc>
                <a:extLst>
                  <a:ext uri="{0D108BD9-81ED-4DB2-BD59-A6C34878D82A}">
                    <a16:rowId xmlns:a16="http://schemas.microsoft.com/office/drawing/2014/main" val="10003"/>
                  </a:ext>
                </a:extLst>
              </a:tr>
              <a:tr h="364567">
                <a:tc>
                  <a:txBody>
                    <a:bodyPr/>
                    <a:lstStyle/>
                    <a:p>
                      <a:pPr marL="0" lvl="0" indent="0" algn="ctr" rtl="0">
                        <a:spcBef>
                          <a:spcPts val="0"/>
                        </a:spcBef>
                        <a:spcAft>
                          <a:spcPts val="0"/>
                        </a:spcAft>
                        <a:buNone/>
                      </a:pPr>
                      <a:r>
                        <a:rPr lang="es-ES" sz="1600">
                          <a:solidFill>
                            <a:srgbClr val="002754"/>
                          </a:solidFill>
                        </a:rPr>
                        <a:t>riesgo bajo &lt;1%</a:t>
                      </a:r>
                      <a:endParaRPr sz="1600">
                        <a:solidFill>
                          <a:srgbClr val="002754"/>
                        </a:solidFill>
                      </a:endParaRPr>
                    </a:p>
                  </a:txBody>
                  <a:tcPr marL="121900" marR="121900" marT="121900" marB="121900"/>
                </a:tc>
                <a:tc>
                  <a:txBody>
                    <a:bodyPr/>
                    <a:lstStyle/>
                    <a:p>
                      <a:pPr marL="0" lvl="0" indent="0" algn="ctr" rtl="0">
                        <a:spcBef>
                          <a:spcPts val="0"/>
                        </a:spcBef>
                        <a:spcAft>
                          <a:spcPts val="0"/>
                        </a:spcAft>
                        <a:buNone/>
                      </a:pPr>
                      <a:r>
                        <a:rPr lang="es-ES" sz="1600" dirty="0">
                          <a:solidFill>
                            <a:srgbClr val="002754"/>
                          </a:solidFill>
                        </a:rPr>
                        <a:t>&lt;5%</a:t>
                      </a:r>
                      <a:endParaRPr sz="1600" dirty="0">
                        <a:solidFill>
                          <a:srgbClr val="002754"/>
                        </a:solidFill>
                      </a:endParaRPr>
                    </a:p>
                  </a:txBody>
                  <a:tcPr marL="121900" marR="121900" marT="121900" marB="121900"/>
                </a:tc>
                <a:extLst>
                  <a:ext uri="{0D108BD9-81ED-4DB2-BD59-A6C34878D82A}">
                    <a16:rowId xmlns:a16="http://schemas.microsoft.com/office/drawing/2014/main" val="10004"/>
                  </a:ext>
                </a:extLst>
              </a:tr>
              <a:tr h="562490">
                <a:tc>
                  <a:txBody>
                    <a:bodyPr/>
                    <a:lstStyle/>
                    <a:p>
                      <a:pPr marL="0" lvl="0" indent="0" algn="ctr" rtl="0">
                        <a:spcBef>
                          <a:spcPts val="0"/>
                        </a:spcBef>
                        <a:spcAft>
                          <a:spcPts val="0"/>
                        </a:spcAft>
                        <a:buNone/>
                      </a:pPr>
                      <a:r>
                        <a:rPr lang="es-ES" sz="1600">
                          <a:solidFill>
                            <a:srgbClr val="002754"/>
                          </a:solidFill>
                        </a:rPr>
                        <a:t>riesgo moderado 1-5%</a:t>
                      </a:r>
                      <a:endParaRPr sz="1600">
                        <a:solidFill>
                          <a:srgbClr val="002754"/>
                        </a:solidFill>
                      </a:endParaRPr>
                    </a:p>
                  </a:txBody>
                  <a:tcPr marL="121900" marR="121900" marT="121900" marB="121900"/>
                </a:tc>
                <a:tc>
                  <a:txBody>
                    <a:bodyPr/>
                    <a:lstStyle/>
                    <a:p>
                      <a:pPr marL="0" lvl="0" indent="0" algn="ctr" rtl="0">
                        <a:spcBef>
                          <a:spcPts val="0"/>
                        </a:spcBef>
                        <a:spcAft>
                          <a:spcPts val="0"/>
                        </a:spcAft>
                        <a:buNone/>
                      </a:pPr>
                      <a:r>
                        <a:rPr lang="es-ES" sz="1600" dirty="0">
                          <a:solidFill>
                            <a:srgbClr val="002754"/>
                          </a:solidFill>
                        </a:rPr>
                        <a:t>5-9,9%</a:t>
                      </a:r>
                      <a:endParaRPr sz="1600" dirty="0">
                        <a:solidFill>
                          <a:srgbClr val="002754"/>
                        </a:solidFill>
                      </a:endParaRPr>
                    </a:p>
                  </a:txBody>
                  <a:tcPr marL="121900" marR="121900" marT="121900" marB="121900"/>
                </a:tc>
                <a:extLst>
                  <a:ext uri="{0D108BD9-81ED-4DB2-BD59-A6C34878D82A}">
                    <a16:rowId xmlns:a16="http://schemas.microsoft.com/office/drawing/2014/main" val="10005"/>
                  </a:ext>
                </a:extLst>
              </a:tr>
              <a:tr h="364567">
                <a:tc>
                  <a:txBody>
                    <a:bodyPr/>
                    <a:lstStyle/>
                    <a:p>
                      <a:pPr marL="0" lvl="0" indent="0" algn="ctr" rtl="0">
                        <a:spcBef>
                          <a:spcPts val="0"/>
                        </a:spcBef>
                        <a:spcAft>
                          <a:spcPts val="0"/>
                        </a:spcAft>
                        <a:buNone/>
                      </a:pPr>
                      <a:r>
                        <a:rPr lang="es-ES" sz="1600" dirty="0">
                          <a:solidFill>
                            <a:srgbClr val="002754"/>
                          </a:solidFill>
                        </a:rPr>
                        <a:t>riesgo alto 5-10%</a:t>
                      </a:r>
                      <a:endParaRPr sz="1600" dirty="0">
                        <a:solidFill>
                          <a:srgbClr val="002754"/>
                        </a:solidFill>
                      </a:endParaRPr>
                    </a:p>
                  </a:txBody>
                  <a:tcPr marL="121900" marR="121900" marT="121900" marB="121900"/>
                </a:tc>
                <a:tc>
                  <a:txBody>
                    <a:bodyPr/>
                    <a:lstStyle/>
                    <a:p>
                      <a:pPr marL="0" lvl="0" indent="0" algn="ctr" rtl="0">
                        <a:spcBef>
                          <a:spcPts val="0"/>
                        </a:spcBef>
                        <a:spcAft>
                          <a:spcPts val="0"/>
                        </a:spcAft>
                        <a:buNone/>
                      </a:pPr>
                      <a:r>
                        <a:rPr lang="es-ES" sz="1600" dirty="0">
                          <a:solidFill>
                            <a:srgbClr val="002754"/>
                          </a:solidFill>
                        </a:rPr>
                        <a:t>10-14,9%</a:t>
                      </a:r>
                      <a:endParaRPr sz="1600" dirty="0">
                        <a:solidFill>
                          <a:srgbClr val="002754"/>
                        </a:solidFill>
                      </a:endParaRPr>
                    </a:p>
                  </a:txBody>
                  <a:tcPr marL="121900" marR="121900" marT="121900" marB="121900"/>
                </a:tc>
                <a:extLst>
                  <a:ext uri="{0D108BD9-81ED-4DB2-BD59-A6C34878D82A}">
                    <a16:rowId xmlns:a16="http://schemas.microsoft.com/office/drawing/2014/main" val="10006"/>
                  </a:ext>
                </a:extLst>
              </a:tr>
              <a:tr h="562490">
                <a:tc>
                  <a:txBody>
                    <a:bodyPr/>
                    <a:lstStyle/>
                    <a:p>
                      <a:pPr marL="0" lvl="0" indent="0" algn="ctr" rtl="0">
                        <a:spcBef>
                          <a:spcPts val="0"/>
                        </a:spcBef>
                        <a:spcAft>
                          <a:spcPts val="0"/>
                        </a:spcAft>
                        <a:buNone/>
                      </a:pPr>
                      <a:r>
                        <a:rPr lang="es-ES" sz="1600">
                          <a:solidFill>
                            <a:srgbClr val="002754"/>
                          </a:solidFill>
                        </a:rPr>
                        <a:t>riesgo muy alto &gt;10%</a:t>
                      </a:r>
                      <a:endParaRPr sz="1600">
                        <a:solidFill>
                          <a:srgbClr val="002754"/>
                        </a:solidFill>
                      </a:endParaRPr>
                    </a:p>
                  </a:txBody>
                  <a:tcPr marL="121900" marR="121900" marT="121900" marB="121900"/>
                </a:tc>
                <a:tc>
                  <a:txBody>
                    <a:bodyPr/>
                    <a:lstStyle/>
                    <a:p>
                      <a:pPr marL="0" lvl="0" indent="0" algn="ctr" rtl="0">
                        <a:spcBef>
                          <a:spcPts val="0"/>
                        </a:spcBef>
                        <a:spcAft>
                          <a:spcPts val="0"/>
                        </a:spcAft>
                        <a:buNone/>
                      </a:pPr>
                      <a:r>
                        <a:rPr lang="es-ES" sz="1600" dirty="0">
                          <a:solidFill>
                            <a:srgbClr val="002754"/>
                          </a:solidFill>
                        </a:rPr>
                        <a:t>&gt;15%</a:t>
                      </a:r>
                      <a:endParaRPr sz="1600" dirty="0">
                        <a:solidFill>
                          <a:srgbClr val="002754"/>
                        </a:solidFill>
                      </a:endParaRPr>
                    </a:p>
                  </a:txBody>
                  <a:tcPr marL="121900" marR="121900" marT="121900" marB="121900"/>
                </a:tc>
                <a:extLst>
                  <a:ext uri="{0D108BD9-81ED-4DB2-BD59-A6C34878D82A}">
                    <a16:rowId xmlns:a16="http://schemas.microsoft.com/office/drawing/2014/main" val="10007"/>
                  </a:ext>
                </a:extLst>
              </a:tr>
            </a:tbl>
          </a:graphicData>
        </a:graphic>
      </p:graphicFrame>
      <p:sp>
        <p:nvSpPr>
          <p:cNvPr id="8" name="Google Shape;51;g11ed933a672_0_127">
            <a:extLst>
              <a:ext uri="{FF2B5EF4-FFF2-40B4-BE49-F238E27FC236}">
                <a16:creationId xmlns:a16="http://schemas.microsoft.com/office/drawing/2014/main" id="{8C6B68A0-B724-490B-BFC4-F87915358B5A}"/>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SCORE vs REGICOR</a:t>
            </a:r>
            <a:endParaRPr lang="es-ES" sz="4000" dirty="0"/>
          </a:p>
        </p:txBody>
      </p:sp>
      <p:sp>
        <p:nvSpPr>
          <p:cNvPr id="5" name="Google Shape;97;g11ed933a672_0_6">
            <a:extLst>
              <a:ext uri="{FF2B5EF4-FFF2-40B4-BE49-F238E27FC236}">
                <a16:creationId xmlns:a16="http://schemas.microsoft.com/office/drawing/2014/main" id="{3068161B-3EB2-4E9D-B7E1-A6CF04A8040F}"/>
              </a:ext>
            </a:extLst>
          </p:cNvPr>
          <p:cNvSpPr txBox="1"/>
          <p:nvPr/>
        </p:nvSpPr>
        <p:spPr>
          <a:xfrm>
            <a:off x="295373" y="6003568"/>
            <a:ext cx="5847963" cy="584705"/>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s-ES" sz="1000" b="1" i="1" u="none" strike="noStrike" cap="none" dirty="0" err="1">
                <a:solidFill>
                  <a:schemeClr val="accent1">
                    <a:lumMod val="50000"/>
                  </a:schemeClr>
                </a:solidFill>
                <a:latin typeface="+mj-lt"/>
                <a:cs typeface="Calibri" panose="020F0502020204030204" pitchFamily="34" charset="0"/>
                <a:sym typeface="Arial"/>
              </a:rPr>
              <a:t>Marrugat</a:t>
            </a:r>
            <a:r>
              <a:rPr lang="es-ES" sz="1000" b="1" i="1" u="none" strike="noStrike" cap="none" dirty="0">
                <a:solidFill>
                  <a:schemeClr val="accent1">
                    <a:lumMod val="50000"/>
                  </a:schemeClr>
                </a:solidFill>
                <a:latin typeface="+mj-lt"/>
                <a:cs typeface="Calibri" panose="020F0502020204030204" pitchFamily="34" charset="0"/>
                <a:sym typeface="Arial"/>
              </a:rPr>
              <a:t> J, Vila J, Baena-Díez JM, Grau M, Sala J, Ramos R, et al. Validez relativa de la estimación del riesgo cardiovascular a 10 años en una cohorte poblacional del estudio REGICOR. </a:t>
            </a:r>
            <a:r>
              <a:rPr lang="es-ES" sz="1000" b="1" i="1" u="none" strike="noStrike" cap="none" dirty="0" err="1">
                <a:solidFill>
                  <a:schemeClr val="accent1">
                    <a:lumMod val="50000"/>
                  </a:schemeClr>
                </a:solidFill>
                <a:latin typeface="+mj-lt"/>
                <a:cs typeface="Calibri" panose="020F0502020204030204" pitchFamily="34" charset="0"/>
                <a:sym typeface="Arial"/>
              </a:rPr>
              <a:t>Rev</a:t>
            </a:r>
            <a:r>
              <a:rPr lang="es-ES" sz="1000" b="1" i="1" u="none" strike="noStrike" cap="none" dirty="0">
                <a:solidFill>
                  <a:schemeClr val="accent1">
                    <a:lumMod val="50000"/>
                  </a:schemeClr>
                </a:solidFill>
                <a:latin typeface="+mj-lt"/>
                <a:cs typeface="Calibri" panose="020F0502020204030204" pitchFamily="34" charset="0"/>
                <a:sym typeface="Arial"/>
              </a:rPr>
              <a:t> </a:t>
            </a:r>
            <a:r>
              <a:rPr lang="es-ES" sz="1000" b="1" i="1" u="none" strike="noStrike" cap="none" dirty="0" err="1">
                <a:solidFill>
                  <a:schemeClr val="accent1">
                    <a:lumMod val="50000"/>
                  </a:schemeClr>
                </a:solidFill>
                <a:latin typeface="+mj-lt"/>
                <a:cs typeface="Calibri" panose="020F0502020204030204" pitchFamily="34" charset="0"/>
                <a:sym typeface="Arial"/>
              </a:rPr>
              <a:t>Esp</a:t>
            </a:r>
            <a:r>
              <a:rPr lang="es-ES" sz="1000" b="1" i="1" u="none" strike="noStrike" cap="none" dirty="0">
                <a:solidFill>
                  <a:schemeClr val="accent1">
                    <a:lumMod val="50000"/>
                  </a:schemeClr>
                </a:solidFill>
                <a:latin typeface="+mj-lt"/>
                <a:cs typeface="Calibri" panose="020F0502020204030204" pitchFamily="34" charset="0"/>
                <a:sym typeface="Arial"/>
              </a:rPr>
              <a:t> </a:t>
            </a:r>
            <a:r>
              <a:rPr lang="es-ES" sz="1000" b="1" i="1" u="none" strike="noStrike" cap="none" dirty="0" err="1">
                <a:solidFill>
                  <a:schemeClr val="accent1">
                    <a:lumMod val="50000"/>
                  </a:schemeClr>
                </a:solidFill>
                <a:latin typeface="+mj-lt"/>
                <a:cs typeface="Calibri" panose="020F0502020204030204" pitchFamily="34" charset="0"/>
                <a:sym typeface="Arial"/>
              </a:rPr>
              <a:t>Cardiol</a:t>
            </a:r>
            <a:r>
              <a:rPr lang="es-ES" sz="1000" b="1" i="1" u="none" strike="noStrike" cap="none" dirty="0">
                <a:solidFill>
                  <a:schemeClr val="accent1">
                    <a:lumMod val="50000"/>
                  </a:schemeClr>
                </a:solidFill>
                <a:latin typeface="+mj-lt"/>
                <a:cs typeface="Calibri" panose="020F0502020204030204" pitchFamily="34" charset="0"/>
                <a:sym typeface="Arial"/>
              </a:rPr>
              <a:t> 2011;64:385-94.</a:t>
            </a:r>
            <a:endParaRPr sz="1000" b="1" i="1" dirty="0">
              <a:solidFill>
                <a:schemeClr val="accent1">
                  <a:lumMod val="50000"/>
                </a:schemeClr>
              </a:solidFill>
              <a:latin typeface="+mj-lt"/>
              <a:cs typeface="Calibri" panose="020F0502020204030204" pitchFamily="34" charset="0"/>
            </a:endParaRPr>
          </a:p>
        </p:txBody>
      </p:sp>
      <p:pic>
        <p:nvPicPr>
          <p:cNvPr id="6" name="Imagen 3">
            <a:extLst>
              <a:ext uri="{FF2B5EF4-FFF2-40B4-BE49-F238E27FC236}">
                <a16:creationId xmlns:a16="http://schemas.microsoft.com/office/drawing/2014/main" id="{FDF01619-72C3-4801-80B3-8A99EF59B175}"/>
              </a:ext>
            </a:extLst>
          </p:cNvPr>
          <p:cNvPicPr>
            <a:picLocks noChangeAspect="1"/>
          </p:cNvPicPr>
          <p:nvPr/>
        </p:nvPicPr>
        <p:blipFill>
          <a:blip r:embed="rId3"/>
          <a:stretch>
            <a:fillRect/>
          </a:stretch>
        </p:blipFill>
        <p:spPr>
          <a:xfrm>
            <a:off x="6096000" y="854432"/>
            <a:ext cx="5521483" cy="4819398"/>
          </a:xfrm>
          <a:prstGeom prst="rect">
            <a:avLst/>
          </a:prstGeom>
        </p:spPr>
      </p:pic>
      <p:sp>
        <p:nvSpPr>
          <p:cNvPr id="7" name="Rectángulo 7">
            <a:extLst>
              <a:ext uri="{FF2B5EF4-FFF2-40B4-BE49-F238E27FC236}">
                <a16:creationId xmlns:a16="http://schemas.microsoft.com/office/drawing/2014/main" id="{B9038BCF-BAE8-45F9-B5A2-C1A97F5C339A}"/>
              </a:ext>
            </a:extLst>
          </p:cNvPr>
          <p:cNvSpPr/>
          <p:nvPr/>
        </p:nvSpPr>
        <p:spPr>
          <a:xfrm>
            <a:off x="6301040" y="5978385"/>
            <a:ext cx="5595587" cy="400110"/>
          </a:xfrm>
          <a:prstGeom prst="rect">
            <a:avLst/>
          </a:prstGeom>
        </p:spPr>
        <p:txBody>
          <a:bodyPr wrap="square">
            <a:spAutoFit/>
          </a:bodyPr>
          <a:lstStyle/>
          <a:p>
            <a:r>
              <a:rPr lang="es-ES" sz="1000" b="1" i="1" dirty="0" err="1">
                <a:solidFill>
                  <a:schemeClr val="accent1">
                    <a:lumMod val="50000"/>
                  </a:schemeClr>
                </a:solidFill>
                <a:latin typeface="+mj-lt"/>
                <a:cs typeface="Calibri" panose="020F0502020204030204" pitchFamily="34" charset="0"/>
              </a:rPr>
              <a:t>Brotons</a:t>
            </a:r>
            <a:r>
              <a:rPr lang="es-ES" sz="1000" b="1" i="1" dirty="0">
                <a:solidFill>
                  <a:schemeClr val="accent1">
                    <a:lumMod val="50000"/>
                  </a:schemeClr>
                </a:solidFill>
                <a:latin typeface="+mj-lt"/>
                <a:cs typeface="Calibri" panose="020F0502020204030204" pitchFamily="34" charset="0"/>
              </a:rPr>
              <a:t>, Carlos, et al. "Evaluación de las nuevas tablas de riesgo cardiovascular SCORE OP para pacientes mayores de 65 años." Rev. esp. </a:t>
            </a:r>
            <a:r>
              <a:rPr lang="es-ES" sz="1000" b="1" i="1" dirty="0" err="1">
                <a:solidFill>
                  <a:schemeClr val="accent1">
                    <a:lumMod val="50000"/>
                  </a:schemeClr>
                </a:solidFill>
                <a:latin typeface="+mj-lt"/>
                <a:cs typeface="Calibri" panose="020F0502020204030204" pitchFamily="34" charset="0"/>
              </a:rPr>
              <a:t>cardiol</a:t>
            </a:r>
            <a:r>
              <a:rPr lang="es-ES" sz="1000" b="1" i="1" dirty="0">
                <a:solidFill>
                  <a:schemeClr val="accent1">
                    <a:lumMod val="50000"/>
                  </a:schemeClr>
                </a:solidFill>
                <a:latin typeface="+mj-lt"/>
                <a:cs typeface="Calibri" panose="020F0502020204030204" pitchFamily="34" charset="0"/>
              </a:rPr>
              <a:t>.(Ed. impr.) (2016): 981-983.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FC3E6F02-6803-B243-BB6D-DC9A9691554C}"/>
              </a:ext>
            </a:extLst>
          </p:cNvPr>
          <p:cNvSpPr/>
          <p:nvPr/>
        </p:nvSpPr>
        <p:spPr>
          <a:xfrm>
            <a:off x="8782687" y="3939785"/>
            <a:ext cx="3043238" cy="1323439"/>
          </a:xfrm>
          <a:prstGeom prst="rect">
            <a:avLst/>
          </a:prstGeom>
          <a:ln w="38100">
            <a:solidFill>
              <a:srgbClr val="002060"/>
            </a:solidFill>
          </a:ln>
        </p:spPr>
        <p:txBody>
          <a:bodyPr wrap="square">
            <a:spAutoFit/>
          </a:bodyPr>
          <a:lstStyle/>
          <a:p>
            <a:pPr lvl="0">
              <a:buSzPts val="1100"/>
              <a:defRPr/>
            </a:pPr>
            <a:r>
              <a:rPr lang="es-ES" sz="1600" b="1" dirty="0">
                <a:solidFill>
                  <a:schemeClr val="accent1">
                    <a:lumMod val="50000"/>
                  </a:schemeClr>
                </a:solidFill>
                <a:latin typeface="+mj-lt"/>
                <a:cs typeface="Calibri" panose="020F0502020204030204" pitchFamily="34" charset="0"/>
              </a:rPr>
              <a:t>Los sujetos jóvenes pueden </a:t>
            </a:r>
            <a:r>
              <a:rPr lang="es-ES" sz="1600" dirty="0">
                <a:solidFill>
                  <a:schemeClr val="accent1">
                    <a:lumMod val="50000"/>
                  </a:schemeClr>
                </a:solidFill>
                <a:latin typeface="+mj-lt"/>
                <a:cs typeface="Calibri" panose="020F0502020204030204" pitchFamily="34" charset="0"/>
              </a:rPr>
              <a:t>tener</a:t>
            </a:r>
            <a:r>
              <a:rPr lang="es-ES" sz="1600" b="1" dirty="0">
                <a:solidFill>
                  <a:schemeClr val="accent1">
                    <a:lumMod val="50000"/>
                  </a:schemeClr>
                </a:solidFill>
                <a:latin typeface="+mj-lt"/>
                <a:cs typeface="Calibri" panose="020F0502020204030204" pitchFamily="34" charset="0"/>
              </a:rPr>
              <a:t> un </a:t>
            </a:r>
            <a:r>
              <a:rPr lang="es-ES" sz="1600" b="1" dirty="0">
                <a:solidFill>
                  <a:srgbClr val="FF0000"/>
                </a:solidFill>
                <a:latin typeface="+mj-lt"/>
                <a:cs typeface="Calibri" panose="020F0502020204030204" pitchFamily="34" charset="0"/>
              </a:rPr>
              <a:t>riesgo absoluto BAJO O MODERADO </a:t>
            </a:r>
            <a:r>
              <a:rPr lang="es-ES" sz="1600" b="1" dirty="0">
                <a:solidFill>
                  <a:schemeClr val="accent1">
                    <a:lumMod val="50000"/>
                  </a:schemeClr>
                </a:solidFill>
                <a:latin typeface="+mj-lt"/>
                <a:cs typeface="Calibri" panose="020F0502020204030204" pitchFamily="34" charset="0"/>
              </a:rPr>
              <a:t>a pesar de presentar múltiples factores de riesgo. </a:t>
            </a:r>
          </a:p>
        </p:txBody>
      </p:sp>
      <p:sp>
        <p:nvSpPr>
          <p:cNvPr id="24" name="Rectángulo 23">
            <a:extLst>
              <a:ext uri="{FF2B5EF4-FFF2-40B4-BE49-F238E27FC236}">
                <a16:creationId xmlns:a16="http://schemas.microsoft.com/office/drawing/2014/main" id="{BD0EC628-2C07-C243-B679-747E707B6E0E}"/>
              </a:ext>
            </a:extLst>
          </p:cNvPr>
          <p:cNvSpPr/>
          <p:nvPr/>
        </p:nvSpPr>
        <p:spPr>
          <a:xfrm>
            <a:off x="8600522" y="1596902"/>
            <a:ext cx="3407569" cy="1569660"/>
          </a:xfrm>
          <a:prstGeom prst="rect">
            <a:avLst/>
          </a:prstGeom>
          <a:ln w="38100">
            <a:solidFill>
              <a:srgbClr val="002060"/>
            </a:solidFill>
          </a:ln>
        </p:spPr>
        <p:txBody>
          <a:bodyPr wrap="square">
            <a:spAutoFit/>
          </a:bodyPr>
          <a:lstStyle/>
          <a:p>
            <a:r>
              <a:rPr lang="es-ES" sz="1600" b="1" dirty="0">
                <a:solidFill>
                  <a:schemeClr val="accent1">
                    <a:lumMod val="50000"/>
                  </a:schemeClr>
                </a:solidFill>
                <a:latin typeface="+mj-lt"/>
                <a:cs typeface="Calibri" panose="020F0502020204030204" pitchFamily="34" charset="0"/>
              </a:rPr>
              <a:t>Este mismo sujeto, con </a:t>
            </a:r>
            <a:r>
              <a:rPr lang="es-ES" sz="1600" b="1" dirty="0">
                <a:solidFill>
                  <a:srgbClr val="FF0000"/>
                </a:solidFill>
                <a:latin typeface="+mj-lt"/>
                <a:cs typeface="Calibri" panose="020F0502020204030204" pitchFamily="34" charset="0"/>
              </a:rPr>
              <a:t>REGICOR</a:t>
            </a:r>
            <a:r>
              <a:rPr lang="es-ES" sz="1600" b="1" dirty="0">
                <a:solidFill>
                  <a:schemeClr val="accent1">
                    <a:lumMod val="50000"/>
                  </a:schemeClr>
                </a:solidFill>
                <a:latin typeface="+mj-lt"/>
                <a:cs typeface="Calibri" panose="020F0502020204030204" pitchFamily="34" charset="0"/>
              </a:rPr>
              <a:t> tiene un </a:t>
            </a:r>
            <a:r>
              <a:rPr lang="es-ES" sz="1600" b="1" dirty="0">
                <a:solidFill>
                  <a:srgbClr val="FF0000"/>
                </a:solidFill>
                <a:latin typeface="+mj-lt"/>
                <a:cs typeface="Calibri" panose="020F0502020204030204" pitchFamily="34" charset="0"/>
              </a:rPr>
              <a:t>riesgo coronario del 9%  </a:t>
            </a:r>
            <a:r>
              <a:rPr lang="es-ES" sz="1600" b="1" dirty="0">
                <a:solidFill>
                  <a:schemeClr val="accent1">
                    <a:lumMod val="50000"/>
                  </a:schemeClr>
                </a:solidFill>
                <a:latin typeface="+mj-lt"/>
                <a:cs typeface="Calibri" panose="020F0502020204030204" pitchFamily="34" charset="0"/>
              </a:rPr>
              <a:t>Y tiene un riesgo </a:t>
            </a:r>
            <a:r>
              <a:rPr lang="es-ES" sz="1600" b="1" dirty="0">
                <a:solidFill>
                  <a:srgbClr val="FF0000"/>
                </a:solidFill>
                <a:latin typeface="+mj-lt"/>
                <a:cs typeface="Calibri" panose="020F0502020204030204" pitchFamily="34" charset="0"/>
              </a:rPr>
              <a:t>SCORE del 2</a:t>
            </a:r>
            <a:r>
              <a:rPr lang="es-ES" sz="1600" b="1" dirty="0">
                <a:solidFill>
                  <a:schemeClr val="accent1">
                    <a:lumMod val="50000"/>
                  </a:schemeClr>
                </a:solidFill>
                <a:latin typeface="+mj-lt"/>
                <a:cs typeface="Calibri" panose="020F0502020204030204" pitchFamily="34" charset="0"/>
              </a:rPr>
              <a:t>%</a:t>
            </a:r>
          </a:p>
          <a:p>
            <a:r>
              <a:rPr lang="es-ES" sz="1600" b="1" dirty="0">
                <a:solidFill>
                  <a:schemeClr val="accent1">
                    <a:lumMod val="50000"/>
                  </a:schemeClr>
                </a:solidFill>
                <a:latin typeface="+mj-lt"/>
                <a:cs typeface="Calibri" panose="020F0502020204030204" pitchFamily="34" charset="0"/>
              </a:rPr>
              <a:t>En ambos casos es un riesgo </a:t>
            </a:r>
            <a:r>
              <a:rPr lang="es-ES" sz="1600" b="1" dirty="0">
                <a:solidFill>
                  <a:srgbClr val="FF0000"/>
                </a:solidFill>
                <a:latin typeface="+mj-lt"/>
                <a:cs typeface="Calibri" panose="020F0502020204030204" pitchFamily="34" charset="0"/>
              </a:rPr>
              <a:t>MODERADO </a:t>
            </a:r>
          </a:p>
        </p:txBody>
      </p:sp>
      <p:pic>
        <p:nvPicPr>
          <p:cNvPr id="26" name="Imagen 25">
            <a:extLst>
              <a:ext uri="{FF2B5EF4-FFF2-40B4-BE49-F238E27FC236}">
                <a16:creationId xmlns:a16="http://schemas.microsoft.com/office/drawing/2014/main" id="{3E1F02F0-E67A-A94D-B251-2C78F203694D}"/>
              </a:ext>
            </a:extLst>
          </p:cNvPr>
          <p:cNvPicPr>
            <a:picLocks noChangeAspect="1"/>
          </p:cNvPicPr>
          <p:nvPr/>
        </p:nvPicPr>
        <p:blipFill>
          <a:blip r:embed="rId2"/>
          <a:stretch>
            <a:fillRect/>
          </a:stretch>
        </p:blipFill>
        <p:spPr>
          <a:xfrm>
            <a:off x="207391" y="626886"/>
            <a:ext cx="8148375" cy="5312004"/>
          </a:xfrm>
          <a:prstGeom prst="rect">
            <a:avLst/>
          </a:prstGeom>
        </p:spPr>
      </p:pic>
      <p:pic>
        <p:nvPicPr>
          <p:cNvPr id="2050" name="Picture 2" descr="Regicor, Registre Gironí del Cor">
            <a:extLst>
              <a:ext uri="{FF2B5EF4-FFF2-40B4-BE49-F238E27FC236}">
                <a16:creationId xmlns:a16="http://schemas.microsoft.com/office/drawing/2014/main" id="{E0492D9E-DF8C-E34D-BE6B-F9CB5E1D6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77" y="141405"/>
            <a:ext cx="20574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gicor, Registre Gironí del Cor">
            <a:extLst>
              <a:ext uri="{FF2B5EF4-FFF2-40B4-BE49-F238E27FC236}">
                <a16:creationId xmlns:a16="http://schemas.microsoft.com/office/drawing/2014/main" id="{A7198AF9-C608-334B-A48E-29190CC94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84" y="141697"/>
            <a:ext cx="2095107" cy="129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3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11eaaa83f48_0_4"/>
          <p:cNvPicPr preferRelativeResize="0"/>
          <p:nvPr/>
        </p:nvPicPr>
        <p:blipFill>
          <a:blip r:embed="rId3">
            <a:alphaModFix/>
          </a:blip>
          <a:stretch>
            <a:fillRect/>
          </a:stretch>
        </p:blipFill>
        <p:spPr>
          <a:xfrm>
            <a:off x="553300" y="1466341"/>
            <a:ext cx="8444396" cy="4306226"/>
          </a:xfrm>
          <a:prstGeom prst="rect">
            <a:avLst/>
          </a:prstGeom>
          <a:noFill/>
          <a:ln>
            <a:noFill/>
          </a:ln>
        </p:spPr>
      </p:pic>
      <p:sp>
        <p:nvSpPr>
          <p:cNvPr id="5" name="Rectángulo 4">
            <a:extLst>
              <a:ext uri="{FF2B5EF4-FFF2-40B4-BE49-F238E27FC236}">
                <a16:creationId xmlns:a16="http://schemas.microsoft.com/office/drawing/2014/main" id="{E123B86D-9A85-6241-A813-E54A7DAFFC71}"/>
              </a:ext>
            </a:extLst>
          </p:cNvPr>
          <p:cNvSpPr/>
          <p:nvPr/>
        </p:nvSpPr>
        <p:spPr>
          <a:xfrm>
            <a:off x="8193286" y="5218569"/>
            <a:ext cx="3904446" cy="1107996"/>
          </a:xfrm>
          <a:prstGeom prst="rect">
            <a:avLst/>
          </a:prstGeom>
        </p:spPr>
        <p:txBody>
          <a:bodyPr wrap="square">
            <a:spAutoFit/>
          </a:bodyPr>
          <a:lstStyle/>
          <a:p>
            <a:r>
              <a:rPr lang="es-ES" sz="1100" b="1" i="1" dirty="0">
                <a:solidFill>
                  <a:schemeClr val="accent1">
                    <a:lumMod val="50000"/>
                  </a:schemeClr>
                </a:solidFill>
                <a:latin typeface="+mj-lt"/>
                <a:cs typeface="Calibri" panose="020F0502020204030204" pitchFamily="34" charset="0"/>
              </a:rPr>
              <a:t>Mostaza, José &amp; Pinto, Xavier &amp; Armario, Pedro &amp; </a:t>
            </a:r>
            <a:r>
              <a:rPr lang="es-ES" sz="1100" b="1" i="1" dirty="0" err="1">
                <a:solidFill>
                  <a:schemeClr val="accent1">
                    <a:lumMod val="50000"/>
                  </a:schemeClr>
                </a:solidFill>
                <a:latin typeface="+mj-lt"/>
                <a:cs typeface="Calibri" panose="020F0502020204030204" pitchFamily="34" charset="0"/>
              </a:rPr>
              <a:t>Masana</a:t>
            </a:r>
            <a:r>
              <a:rPr lang="es-ES" sz="1100" b="1" i="1" dirty="0">
                <a:solidFill>
                  <a:schemeClr val="accent1">
                    <a:lumMod val="50000"/>
                  </a:schemeClr>
                </a:solidFill>
                <a:latin typeface="+mj-lt"/>
                <a:cs typeface="Calibri" panose="020F0502020204030204" pitchFamily="34" charset="0"/>
              </a:rPr>
              <a:t>, Luis &amp; </a:t>
            </a:r>
            <a:r>
              <a:rPr lang="es-ES" sz="1100" b="1" i="1" dirty="0" err="1">
                <a:solidFill>
                  <a:schemeClr val="accent1">
                    <a:lumMod val="50000"/>
                  </a:schemeClr>
                </a:solidFill>
                <a:latin typeface="+mj-lt"/>
                <a:cs typeface="Calibri" panose="020F0502020204030204" pitchFamily="34" charset="0"/>
              </a:rPr>
              <a:t>Ascaso</a:t>
            </a:r>
            <a:r>
              <a:rPr lang="es-ES" sz="1100" b="1" i="1" dirty="0">
                <a:solidFill>
                  <a:schemeClr val="accent1">
                    <a:lumMod val="50000"/>
                  </a:schemeClr>
                </a:solidFill>
                <a:latin typeface="+mj-lt"/>
                <a:cs typeface="Calibri" panose="020F0502020204030204" pitchFamily="34" charset="0"/>
              </a:rPr>
              <a:t>, Juan &amp; </a:t>
            </a:r>
            <a:r>
              <a:rPr lang="es-ES" sz="1100" b="1" i="1" dirty="0" err="1">
                <a:solidFill>
                  <a:schemeClr val="accent1">
                    <a:lumMod val="50000"/>
                  </a:schemeClr>
                </a:solidFill>
                <a:latin typeface="+mj-lt"/>
                <a:cs typeface="Calibri" panose="020F0502020204030204" pitchFamily="34" charset="0"/>
              </a:rPr>
              <a:t>Valdivielso</a:t>
            </a:r>
            <a:r>
              <a:rPr lang="es-ES" sz="1100" b="1" i="1" dirty="0">
                <a:solidFill>
                  <a:schemeClr val="accent1">
                    <a:lumMod val="50000"/>
                  </a:schemeClr>
                </a:solidFill>
                <a:latin typeface="+mj-lt"/>
                <a:cs typeface="Calibri" panose="020F0502020204030204" pitchFamily="34" charset="0"/>
              </a:rPr>
              <a:t>, Pedro &amp; Guijarro </a:t>
            </a:r>
            <a:r>
              <a:rPr lang="es-ES" sz="1100" b="1" i="1" dirty="0" err="1">
                <a:solidFill>
                  <a:schemeClr val="accent1">
                    <a:lumMod val="50000"/>
                  </a:schemeClr>
                </a:solidFill>
                <a:latin typeface="+mj-lt"/>
                <a:cs typeface="Calibri" panose="020F0502020204030204" pitchFamily="34" charset="0"/>
              </a:rPr>
              <a:t>Herraiz</a:t>
            </a:r>
            <a:r>
              <a:rPr lang="es-ES" sz="1100" b="1" i="1" dirty="0">
                <a:solidFill>
                  <a:schemeClr val="accent1">
                    <a:lumMod val="50000"/>
                  </a:schemeClr>
                </a:solidFill>
                <a:latin typeface="+mj-lt"/>
                <a:cs typeface="Calibri" panose="020F0502020204030204" pitchFamily="34" charset="0"/>
              </a:rPr>
              <a:t>, Carlos &amp; Arteriosclerosis, Sociedad. (2019). Estándares SEA 2019 para el control global del riesgo cardiovascular. Clínica e Investigación en Arteriosclerosis. 31. 10.1016/j.arteri.2019.03.004. </a:t>
            </a:r>
          </a:p>
        </p:txBody>
      </p:sp>
      <p:sp>
        <p:nvSpPr>
          <p:cNvPr id="6" name="Google Shape;51;g11ed933a672_0_127">
            <a:extLst>
              <a:ext uri="{FF2B5EF4-FFF2-40B4-BE49-F238E27FC236}">
                <a16:creationId xmlns:a16="http://schemas.microsoft.com/office/drawing/2014/main" id="{BB72D74F-2997-47CB-97B6-A757FFDE2E6A}"/>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Riesgo relativo</a:t>
            </a:r>
            <a:endParaRPr lang="es-ES" sz="4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11eaaa83f48_0_4"/>
          <p:cNvPicPr preferRelativeResize="0"/>
          <p:nvPr/>
        </p:nvPicPr>
        <p:blipFill>
          <a:blip r:embed="rId3">
            <a:alphaModFix/>
          </a:blip>
          <a:stretch>
            <a:fillRect/>
          </a:stretch>
        </p:blipFill>
        <p:spPr>
          <a:xfrm>
            <a:off x="843813" y="1661237"/>
            <a:ext cx="5542700" cy="4120300"/>
          </a:xfrm>
          <a:prstGeom prst="rect">
            <a:avLst/>
          </a:prstGeom>
          <a:noFill/>
          <a:ln>
            <a:noFill/>
          </a:ln>
        </p:spPr>
      </p:pic>
      <p:sp>
        <p:nvSpPr>
          <p:cNvPr id="5" name="Rectángulo 4">
            <a:extLst>
              <a:ext uri="{FF2B5EF4-FFF2-40B4-BE49-F238E27FC236}">
                <a16:creationId xmlns:a16="http://schemas.microsoft.com/office/drawing/2014/main" id="{E123B86D-9A85-6241-A813-E54A7DAFFC71}"/>
              </a:ext>
            </a:extLst>
          </p:cNvPr>
          <p:cNvSpPr/>
          <p:nvPr/>
        </p:nvSpPr>
        <p:spPr>
          <a:xfrm>
            <a:off x="553300" y="6017574"/>
            <a:ext cx="10870604" cy="430887"/>
          </a:xfrm>
          <a:prstGeom prst="rect">
            <a:avLst/>
          </a:prstGeom>
        </p:spPr>
        <p:txBody>
          <a:bodyPr wrap="square">
            <a:spAutoFit/>
          </a:bodyPr>
          <a:lstStyle/>
          <a:p>
            <a:r>
              <a:rPr lang="es-ES" sz="1100" b="1" i="1" dirty="0">
                <a:solidFill>
                  <a:schemeClr val="accent1">
                    <a:lumMod val="50000"/>
                  </a:schemeClr>
                </a:solidFill>
                <a:latin typeface="+mj-lt"/>
                <a:cs typeface="Calibri" panose="020F0502020204030204" pitchFamily="34" charset="0"/>
              </a:rPr>
              <a:t>Mostaza, José &amp; Pinto, Xavier &amp; Armario, Pedro &amp; </a:t>
            </a:r>
            <a:r>
              <a:rPr lang="es-ES" sz="1100" b="1" i="1" dirty="0" err="1">
                <a:solidFill>
                  <a:schemeClr val="accent1">
                    <a:lumMod val="50000"/>
                  </a:schemeClr>
                </a:solidFill>
                <a:latin typeface="+mj-lt"/>
                <a:cs typeface="Calibri" panose="020F0502020204030204" pitchFamily="34" charset="0"/>
              </a:rPr>
              <a:t>Masana</a:t>
            </a:r>
            <a:r>
              <a:rPr lang="es-ES" sz="1100" b="1" i="1" dirty="0">
                <a:solidFill>
                  <a:schemeClr val="accent1">
                    <a:lumMod val="50000"/>
                  </a:schemeClr>
                </a:solidFill>
                <a:latin typeface="+mj-lt"/>
                <a:cs typeface="Calibri" panose="020F0502020204030204" pitchFamily="34" charset="0"/>
              </a:rPr>
              <a:t>, Luis &amp; </a:t>
            </a:r>
            <a:r>
              <a:rPr lang="es-ES" sz="1100" b="1" i="1" dirty="0" err="1">
                <a:solidFill>
                  <a:schemeClr val="accent1">
                    <a:lumMod val="50000"/>
                  </a:schemeClr>
                </a:solidFill>
                <a:latin typeface="+mj-lt"/>
                <a:cs typeface="Calibri" panose="020F0502020204030204" pitchFamily="34" charset="0"/>
              </a:rPr>
              <a:t>Ascaso</a:t>
            </a:r>
            <a:r>
              <a:rPr lang="es-ES" sz="1100" b="1" i="1" dirty="0">
                <a:solidFill>
                  <a:schemeClr val="accent1">
                    <a:lumMod val="50000"/>
                  </a:schemeClr>
                </a:solidFill>
                <a:latin typeface="+mj-lt"/>
                <a:cs typeface="Calibri" panose="020F0502020204030204" pitchFamily="34" charset="0"/>
              </a:rPr>
              <a:t>, Juan &amp; </a:t>
            </a:r>
            <a:r>
              <a:rPr lang="es-ES" sz="1100" b="1" i="1" dirty="0" err="1">
                <a:solidFill>
                  <a:schemeClr val="accent1">
                    <a:lumMod val="50000"/>
                  </a:schemeClr>
                </a:solidFill>
                <a:latin typeface="+mj-lt"/>
                <a:cs typeface="Calibri" panose="020F0502020204030204" pitchFamily="34" charset="0"/>
              </a:rPr>
              <a:t>Valdivielso</a:t>
            </a:r>
            <a:r>
              <a:rPr lang="es-ES" sz="1100" b="1" i="1" dirty="0">
                <a:solidFill>
                  <a:schemeClr val="accent1">
                    <a:lumMod val="50000"/>
                  </a:schemeClr>
                </a:solidFill>
                <a:latin typeface="+mj-lt"/>
                <a:cs typeface="Calibri" panose="020F0502020204030204" pitchFamily="34" charset="0"/>
              </a:rPr>
              <a:t>, Pedro &amp; Guijarro </a:t>
            </a:r>
            <a:r>
              <a:rPr lang="es-ES" sz="1100" b="1" i="1" dirty="0" err="1">
                <a:solidFill>
                  <a:schemeClr val="accent1">
                    <a:lumMod val="50000"/>
                  </a:schemeClr>
                </a:solidFill>
                <a:latin typeface="+mj-lt"/>
                <a:cs typeface="Calibri" panose="020F0502020204030204" pitchFamily="34" charset="0"/>
              </a:rPr>
              <a:t>Herraiz</a:t>
            </a:r>
            <a:r>
              <a:rPr lang="es-ES" sz="1100" b="1" i="1" dirty="0">
                <a:solidFill>
                  <a:schemeClr val="accent1">
                    <a:lumMod val="50000"/>
                  </a:schemeClr>
                </a:solidFill>
                <a:latin typeface="+mj-lt"/>
                <a:cs typeface="Calibri" panose="020F0502020204030204" pitchFamily="34" charset="0"/>
              </a:rPr>
              <a:t>, Carlos &amp; Arteriosclerosis, Sociedad. (2019). Estándares SEA 2019 para el control global del riesgo cardiovascular. Clínica e Investigación en Arteriosclerosis. 31. 10.1016/j.arteri.2019.03.004. </a:t>
            </a:r>
          </a:p>
        </p:txBody>
      </p:sp>
      <p:sp>
        <p:nvSpPr>
          <p:cNvPr id="4" name="Flecha izquierda 3">
            <a:extLst>
              <a:ext uri="{FF2B5EF4-FFF2-40B4-BE49-F238E27FC236}">
                <a16:creationId xmlns:a16="http://schemas.microsoft.com/office/drawing/2014/main" id="{468F7C41-9692-B04D-A655-3D749B8AD137}"/>
              </a:ext>
            </a:extLst>
          </p:cNvPr>
          <p:cNvSpPr/>
          <p:nvPr/>
        </p:nvSpPr>
        <p:spPr>
          <a:xfrm>
            <a:off x="6548264" y="306943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4E2FC246-BD0D-2446-A38F-46C2B16AD1A9}"/>
              </a:ext>
            </a:extLst>
          </p:cNvPr>
          <p:cNvSpPr/>
          <p:nvPr/>
        </p:nvSpPr>
        <p:spPr>
          <a:xfrm>
            <a:off x="7688424" y="1767219"/>
            <a:ext cx="4049486" cy="3170099"/>
          </a:xfrm>
          <a:prstGeom prst="rect">
            <a:avLst/>
          </a:prstGeom>
          <a:ln w="38100">
            <a:solidFill>
              <a:srgbClr val="002060"/>
            </a:solidFill>
          </a:ln>
        </p:spPr>
        <p:txBody>
          <a:bodyPr wrap="square">
            <a:spAutoFit/>
          </a:bodyPr>
          <a:lstStyle/>
          <a:p>
            <a:pPr lvl="0"/>
            <a:endParaRPr lang="es-ES" sz="2000" b="1" dirty="0">
              <a:latin typeface="+mj-lt"/>
              <a:cs typeface="Calibri" panose="020F0502020204030204" pitchFamily="34" charset="0"/>
            </a:endParaRPr>
          </a:p>
          <a:p>
            <a:pPr lvl="0" algn="just"/>
            <a:r>
              <a:rPr lang="es-ES" sz="2000" b="1" dirty="0">
                <a:solidFill>
                  <a:srgbClr val="002060"/>
                </a:solidFill>
                <a:latin typeface="+mj-lt"/>
                <a:cs typeface="Calibri" panose="020F0502020204030204" pitchFamily="34" charset="0"/>
              </a:rPr>
              <a:t>Según esta tabla, nuestro paciente tiene </a:t>
            </a:r>
            <a:r>
              <a:rPr lang="es-ES" sz="2000" b="1" dirty="0">
                <a:solidFill>
                  <a:srgbClr val="FF0000"/>
                </a:solidFill>
                <a:latin typeface="+mj-lt"/>
                <a:cs typeface="Calibri" panose="020F0502020204030204" pitchFamily="34" charset="0"/>
              </a:rPr>
              <a:t>8-10 veces más riesgo de tener un evento cardiovascular</a:t>
            </a:r>
            <a:r>
              <a:rPr lang="es-ES" sz="2000" b="1" dirty="0">
                <a:latin typeface="+mj-lt"/>
                <a:cs typeface="Calibri" panose="020F0502020204030204" pitchFamily="34" charset="0"/>
              </a:rPr>
              <a:t> </a:t>
            </a:r>
            <a:r>
              <a:rPr lang="es-ES" sz="2000" b="1" dirty="0">
                <a:solidFill>
                  <a:srgbClr val="002060"/>
                </a:solidFill>
                <a:latin typeface="+mj-lt"/>
                <a:cs typeface="Calibri" panose="020F0502020204030204" pitchFamily="34" charset="0"/>
              </a:rPr>
              <a:t>que otro varón de  su misma edad pero sin estos FRCV (no fumar, </a:t>
            </a:r>
            <a:r>
              <a:rPr lang="es-ES" sz="2000" b="1" dirty="0" err="1">
                <a:solidFill>
                  <a:srgbClr val="002060"/>
                </a:solidFill>
                <a:latin typeface="+mj-lt"/>
                <a:cs typeface="Calibri" panose="020F0502020204030204" pitchFamily="34" charset="0"/>
              </a:rPr>
              <a:t>PASde</a:t>
            </a:r>
            <a:r>
              <a:rPr lang="es-ES" sz="2000" b="1" dirty="0">
                <a:solidFill>
                  <a:srgbClr val="002060"/>
                </a:solidFill>
                <a:latin typeface="+mj-lt"/>
                <a:cs typeface="Calibri" panose="020F0502020204030204" pitchFamily="34" charset="0"/>
              </a:rPr>
              <a:t> 120 </a:t>
            </a:r>
            <a:r>
              <a:rPr lang="es-ES" sz="2000" b="1" dirty="0" err="1">
                <a:solidFill>
                  <a:srgbClr val="002060"/>
                </a:solidFill>
                <a:latin typeface="+mj-lt"/>
                <a:cs typeface="Calibri" panose="020F0502020204030204" pitchFamily="34" charset="0"/>
              </a:rPr>
              <a:t>mmHg</a:t>
            </a:r>
            <a:r>
              <a:rPr lang="es-ES" sz="2000" b="1" dirty="0">
                <a:solidFill>
                  <a:srgbClr val="002060"/>
                </a:solidFill>
                <a:latin typeface="+mj-lt"/>
                <a:cs typeface="Calibri" panose="020F0502020204030204" pitchFamily="34" charset="0"/>
              </a:rPr>
              <a:t> y un CT190 mg/dl) que tendría sólo 1 vez más de riesgo.</a:t>
            </a:r>
          </a:p>
        </p:txBody>
      </p:sp>
      <p:sp>
        <p:nvSpPr>
          <p:cNvPr id="7" name="Google Shape;51;g11ed933a672_0_127">
            <a:extLst>
              <a:ext uri="{FF2B5EF4-FFF2-40B4-BE49-F238E27FC236}">
                <a16:creationId xmlns:a16="http://schemas.microsoft.com/office/drawing/2014/main" id="{16937FBC-9755-4E5D-BD47-20E8D8417C2D}"/>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Nuestro paciente</a:t>
            </a:r>
            <a:endParaRPr lang="es-ES" sz="4000" dirty="0"/>
          </a:p>
        </p:txBody>
      </p:sp>
    </p:spTree>
    <p:extLst>
      <p:ext uri="{BB962C8B-B14F-4D97-AF65-F5344CB8AC3E}">
        <p14:creationId xmlns:p14="http://schemas.microsoft.com/office/powerpoint/2010/main" val="4121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E56F6-CC6E-CD4E-A72D-F163736F8CDB}"/>
              </a:ext>
            </a:extLst>
          </p:cNvPr>
          <p:cNvSpPr>
            <a:spLocks noChangeArrowheads="1"/>
          </p:cNvSpPr>
          <p:nvPr/>
        </p:nvSpPr>
        <p:spPr bwMode="auto">
          <a:xfrm>
            <a:off x="2106350" y="5515279"/>
            <a:ext cx="90125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200" b="1" dirty="0">
              <a:solidFill>
                <a:schemeClr val="accent1">
                  <a:lumMod val="50000"/>
                </a:schemeClr>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200" b="1" dirty="0">
              <a:solidFill>
                <a:schemeClr val="accent1">
                  <a:lumMod val="50000"/>
                </a:schemeClr>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ES" sz="1200" b="1" dirty="0">
              <a:solidFill>
                <a:schemeClr val="accent1">
                  <a:lumMod val="50000"/>
                </a:schemeClr>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rPr>
              <a:t>        </a:t>
            </a:r>
            <a:r>
              <a:rPr kumimoji="0" lang="es-ES" altLang="es-ES"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rPr>
              <a:t>                       </a:t>
            </a:r>
            <a:r>
              <a:rPr kumimoji="0" lang="es-ES" altLang="es-ES" sz="18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rPr>
              <a:t>   </a:t>
            </a:r>
            <a:r>
              <a:rPr kumimoji="0" lang="es-ES" altLang="es-ES" sz="30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rPr>
              <a:t>                                                            </a:t>
            </a:r>
            <a:r>
              <a:rPr kumimoji="0" lang="es-ES" altLang="es-ES" sz="1800" b="1" i="0" u="none" strike="noStrike" cap="none" normalizeH="0" baseline="0" dirty="0">
                <a:ln>
                  <a:noFill/>
                </a:ln>
                <a:solidFill>
                  <a:schemeClr val="accent1">
                    <a:lumMod val="50000"/>
                  </a:schemeClr>
                </a:solidFill>
                <a:effectLst/>
                <a:latin typeface="Calibri" panose="020F0502020204030204" pitchFamily="34" charset="0"/>
                <a:cs typeface="Calibri" panose="020F0502020204030204" pitchFamily="34" charset="0"/>
              </a:rPr>
              <a:t> </a:t>
            </a:r>
          </a:p>
        </p:txBody>
      </p:sp>
      <p:sp>
        <p:nvSpPr>
          <p:cNvPr id="2" name="CuadroTexto 1">
            <a:extLst>
              <a:ext uri="{FF2B5EF4-FFF2-40B4-BE49-F238E27FC236}">
                <a16:creationId xmlns:a16="http://schemas.microsoft.com/office/drawing/2014/main" id="{A75234DF-6909-FE40-9550-0A1D1816FEFD}"/>
              </a:ext>
            </a:extLst>
          </p:cNvPr>
          <p:cNvSpPr txBox="1"/>
          <p:nvPr/>
        </p:nvSpPr>
        <p:spPr>
          <a:xfrm>
            <a:off x="9455084" y="2869400"/>
            <a:ext cx="2358002" cy="1138773"/>
          </a:xfrm>
          <a:prstGeom prst="rect">
            <a:avLst/>
          </a:prstGeom>
          <a:noFill/>
          <a:ln w="38100">
            <a:solidFill>
              <a:srgbClr val="002060"/>
            </a:solidFill>
          </a:ln>
        </p:spPr>
        <p:txBody>
          <a:bodyPr wrap="square" rtlCol="0">
            <a:spAutoFit/>
          </a:bodyPr>
          <a:lstStyle/>
          <a:p>
            <a:pPr algn="ctr"/>
            <a:r>
              <a:rPr lang="es-ES" sz="1600" b="1" dirty="0">
                <a:solidFill>
                  <a:srgbClr val="FF0000"/>
                </a:solidFill>
                <a:latin typeface="+mj-lt"/>
                <a:cs typeface="Calibri" panose="020F0502020204030204" pitchFamily="34" charset="0"/>
              </a:rPr>
              <a:t>NUESTRO PACIENTE</a:t>
            </a:r>
            <a:r>
              <a:rPr lang="es-ES" sz="1200" b="1" dirty="0">
                <a:solidFill>
                  <a:srgbClr val="FF0000"/>
                </a:solidFill>
                <a:latin typeface="+mj-lt"/>
                <a:cs typeface="Calibri" panose="020F0502020204030204" pitchFamily="34" charset="0"/>
              </a:rPr>
              <a:t> </a:t>
            </a:r>
          </a:p>
          <a:p>
            <a:pPr algn="ctr"/>
            <a:r>
              <a:rPr lang="es-ES" sz="1600" b="1" dirty="0">
                <a:solidFill>
                  <a:srgbClr val="FF0000"/>
                </a:solidFill>
                <a:latin typeface="+mj-lt"/>
                <a:cs typeface="Calibri" panose="020F0502020204030204" pitchFamily="34" charset="0"/>
              </a:rPr>
              <a:t>TIENE UNA EDAD VASCULAR</a:t>
            </a:r>
          </a:p>
          <a:p>
            <a:pPr algn="ctr"/>
            <a:r>
              <a:rPr lang="es-ES" sz="1600" b="1" dirty="0">
                <a:solidFill>
                  <a:srgbClr val="FF0000"/>
                </a:solidFill>
                <a:latin typeface="+mj-lt"/>
                <a:cs typeface="Calibri" panose="020F0502020204030204" pitchFamily="34" charset="0"/>
              </a:rPr>
              <a:t> DE </a:t>
            </a:r>
            <a:r>
              <a:rPr lang="es-ES" sz="2000" b="1" dirty="0">
                <a:solidFill>
                  <a:srgbClr val="FF0000"/>
                </a:solidFill>
                <a:latin typeface="+mj-lt"/>
                <a:cs typeface="Calibri" panose="020F0502020204030204" pitchFamily="34" charset="0"/>
              </a:rPr>
              <a:t>59 AÑOS</a:t>
            </a:r>
            <a:endParaRPr lang="es-ES" sz="1600" b="1" dirty="0">
              <a:solidFill>
                <a:srgbClr val="FF0000"/>
              </a:solidFill>
              <a:latin typeface="+mj-lt"/>
              <a:cs typeface="Calibri" panose="020F0502020204030204" pitchFamily="34" charset="0"/>
            </a:endParaRPr>
          </a:p>
        </p:txBody>
      </p:sp>
      <p:pic>
        <p:nvPicPr>
          <p:cNvPr id="7" name="Google Shape;150;g11eaaa83f48_0_11">
            <a:extLst>
              <a:ext uri="{FF2B5EF4-FFF2-40B4-BE49-F238E27FC236}">
                <a16:creationId xmlns:a16="http://schemas.microsoft.com/office/drawing/2014/main" id="{74736093-F5CD-4B2A-92FB-5D1D1BBC9635}"/>
              </a:ext>
            </a:extLst>
          </p:cNvPr>
          <p:cNvPicPr preferRelativeResize="0"/>
          <p:nvPr/>
        </p:nvPicPr>
        <p:blipFill>
          <a:blip r:embed="rId3">
            <a:alphaModFix/>
          </a:blip>
          <a:stretch>
            <a:fillRect/>
          </a:stretch>
        </p:blipFill>
        <p:spPr>
          <a:xfrm>
            <a:off x="174565" y="297575"/>
            <a:ext cx="9120106" cy="5501869"/>
          </a:xfrm>
          <a:prstGeom prst="rect">
            <a:avLst/>
          </a:prstGeom>
          <a:noFill/>
          <a:ln>
            <a:noFill/>
          </a:ln>
        </p:spPr>
      </p:pic>
      <p:sp>
        <p:nvSpPr>
          <p:cNvPr id="8" name="Rectángulo 4">
            <a:extLst>
              <a:ext uri="{FF2B5EF4-FFF2-40B4-BE49-F238E27FC236}">
                <a16:creationId xmlns:a16="http://schemas.microsoft.com/office/drawing/2014/main" id="{047634FF-B928-4DDA-886F-F21A22207885}"/>
              </a:ext>
            </a:extLst>
          </p:cNvPr>
          <p:cNvSpPr/>
          <p:nvPr/>
        </p:nvSpPr>
        <p:spPr>
          <a:xfrm>
            <a:off x="553300" y="6017574"/>
            <a:ext cx="10870604" cy="430887"/>
          </a:xfrm>
          <a:prstGeom prst="rect">
            <a:avLst/>
          </a:prstGeom>
        </p:spPr>
        <p:txBody>
          <a:bodyPr wrap="square">
            <a:spAutoFit/>
          </a:bodyPr>
          <a:lstStyle/>
          <a:p>
            <a:r>
              <a:rPr lang="es-ES" sz="1100" b="1" i="1" dirty="0">
                <a:solidFill>
                  <a:schemeClr val="accent1">
                    <a:lumMod val="50000"/>
                  </a:schemeClr>
                </a:solidFill>
                <a:latin typeface="+mj-lt"/>
                <a:cs typeface="Calibri" panose="020F0502020204030204" pitchFamily="34" charset="0"/>
              </a:rPr>
              <a:t>Mostaza, José &amp; Pinto, Xavier &amp; Armario, Pedro &amp; </a:t>
            </a:r>
            <a:r>
              <a:rPr lang="es-ES" sz="1100" b="1" i="1" dirty="0" err="1">
                <a:solidFill>
                  <a:schemeClr val="accent1">
                    <a:lumMod val="50000"/>
                  </a:schemeClr>
                </a:solidFill>
                <a:latin typeface="+mj-lt"/>
                <a:cs typeface="Calibri" panose="020F0502020204030204" pitchFamily="34" charset="0"/>
              </a:rPr>
              <a:t>Masana</a:t>
            </a:r>
            <a:r>
              <a:rPr lang="es-ES" sz="1100" b="1" i="1" dirty="0">
                <a:solidFill>
                  <a:schemeClr val="accent1">
                    <a:lumMod val="50000"/>
                  </a:schemeClr>
                </a:solidFill>
                <a:latin typeface="+mj-lt"/>
                <a:cs typeface="Calibri" panose="020F0502020204030204" pitchFamily="34" charset="0"/>
              </a:rPr>
              <a:t>, Luis &amp; </a:t>
            </a:r>
            <a:r>
              <a:rPr lang="es-ES" sz="1100" b="1" i="1" dirty="0" err="1">
                <a:solidFill>
                  <a:schemeClr val="accent1">
                    <a:lumMod val="50000"/>
                  </a:schemeClr>
                </a:solidFill>
                <a:latin typeface="+mj-lt"/>
                <a:cs typeface="Calibri" panose="020F0502020204030204" pitchFamily="34" charset="0"/>
              </a:rPr>
              <a:t>Ascaso</a:t>
            </a:r>
            <a:r>
              <a:rPr lang="es-ES" sz="1100" b="1" i="1" dirty="0">
                <a:solidFill>
                  <a:schemeClr val="accent1">
                    <a:lumMod val="50000"/>
                  </a:schemeClr>
                </a:solidFill>
                <a:latin typeface="+mj-lt"/>
                <a:cs typeface="Calibri" panose="020F0502020204030204" pitchFamily="34" charset="0"/>
              </a:rPr>
              <a:t>, Juan &amp; </a:t>
            </a:r>
            <a:r>
              <a:rPr lang="es-ES" sz="1100" b="1" i="1" dirty="0" err="1">
                <a:solidFill>
                  <a:schemeClr val="accent1">
                    <a:lumMod val="50000"/>
                  </a:schemeClr>
                </a:solidFill>
                <a:latin typeface="+mj-lt"/>
                <a:cs typeface="Calibri" panose="020F0502020204030204" pitchFamily="34" charset="0"/>
              </a:rPr>
              <a:t>Valdivielso</a:t>
            </a:r>
            <a:r>
              <a:rPr lang="es-ES" sz="1100" b="1" i="1" dirty="0">
                <a:solidFill>
                  <a:schemeClr val="accent1">
                    <a:lumMod val="50000"/>
                  </a:schemeClr>
                </a:solidFill>
                <a:latin typeface="+mj-lt"/>
                <a:cs typeface="Calibri" panose="020F0502020204030204" pitchFamily="34" charset="0"/>
              </a:rPr>
              <a:t>, Pedro &amp; Guijarro </a:t>
            </a:r>
            <a:r>
              <a:rPr lang="es-ES" sz="1100" b="1" i="1" dirty="0" err="1">
                <a:solidFill>
                  <a:schemeClr val="accent1">
                    <a:lumMod val="50000"/>
                  </a:schemeClr>
                </a:solidFill>
                <a:latin typeface="+mj-lt"/>
                <a:cs typeface="Calibri" panose="020F0502020204030204" pitchFamily="34" charset="0"/>
              </a:rPr>
              <a:t>Herraiz</a:t>
            </a:r>
            <a:r>
              <a:rPr lang="es-ES" sz="1100" b="1" i="1" dirty="0">
                <a:solidFill>
                  <a:schemeClr val="accent1">
                    <a:lumMod val="50000"/>
                  </a:schemeClr>
                </a:solidFill>
                <a:latin typeface="+mj-lt"/>
                <a:cs typeface="Calibri" panose="020F0502020204030204" pitchFamily="34" charset="0"/>
              </a:rPr>
              <a:t>, Carlos &amp; Arteriosclerosis, Sociedad. (2019). Estándares SEA 2019 para el control global del riesgo cardiovascular. Clínica e Investigación en Arteriosclerosis. 31. 10.1016/j.arteri.2019.03.004. </a:t>
            </a:r>
          </a:p>
        </p:txBody>
      </p:sp>
    </p:spTree>
    <p:extLst>
      <p:ext uri="{BB962C8B-B14F-4D97-AF65-F5344CB8AC3E}">
        <p14:creationId xmlns:p14="http://schemas.microsoft.com/office/powerpoint/2010/main" val="1412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30"/>
          <p:cNvSpPr txBox="1"/>
          <p:nvPr/>
        </p:nvSpPr>
        <p:spPr>
          <a:xfrm>
            <a:off x="422032" y="365125"/>
            <a:ext cx="9264600" cy="7590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15000"/>
              </a:lnSpc>
              <a:spcBef>
                <a:spcPts val="0"/>
              </a:spcBef>
              <a:spcAft>
                <a:spcPts val="0"/>
              </a:spcAft>
              <a:buClr>
                <a:srgbClr val="000000"/>
              </a:buClr>
              <a:buSzPct val="50000"/>
              <a:buFont typeface="Arial"/>
              <a:buNone/>
            </a:pPr>
            <a:r>
              <a:rPr lang="es-ES" sz="3600" b="1">
                <a:solidFill>
                  <a:srgbClr val="002754"/>
                </a:solidFill>
              </a:rPr>
              <a:t>EXONERACIÓN DE RESPONSABILIDAD Y USO DE LA PRESENTACIÓN</a:t>
            </a:r>
            <a:endParaRPr sz="4000" b="1" i="0" u="none" strike="noStrike" cap="none">
              <a:solidFill>
                <a:srgbClr val="002754"/>
              </a:solidFill>
              <a:latin typeface="Arial"/>
              <a:ea typeface="Arial"/>
              <a:cs typeface="Arial"/>
              <a:sym typeface="Arial"/>
            </a:endParaRPr>
          </a:p>
        </p:txBody>
      </p:sp>
      <p:sp>
        <p:nvSpPr>
          <p:cNvPr id="37" name="Google Shape;37;p30"/>
          <p:cNvSpPr txBox="1"/>
          <p:nvPr/>
        </p:nvSpPr>
        <p:spPr>
          <a:xfrm>
            <a:off x="445492" y="1414500"/>
            <a:ext cx="11301000" cy="4401164"/>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s-ES" sz="1400" dirty="0">
                <a:solidFill>
                  <a:srgbClr val="1F3864"/>
                </a:solidFil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Igualmente, todos los nombres comerciales, marcas o signos distintivos de cualquier clase contenidos en la Presentación están protegidos por la Ley.</a:t>
            </a:r>
            <a:endParaRPr sz="1400" dirty="0">
              <a:solidFill>
                <a:srgbClr val="1F3864"/>
              </a:solidFill>
            </a:endParaRPr>
          </a:p>
          <a:p>
            <a:pPr marL="0" lvl="0" indent="0" algn="just" rtl="0">
              <a:spcBef>
                <a:spcPts val="0"/>
              </a:spcBef>
              <a:spcAft>
                <a:spcPts val="0"/>
              </a:spcAft>
              <a:buClr>
                <a:schemeClr val="dk1"/>
              </a:buClr>
              <a:buFont typeface="Arial"/>
              <a:buNone/>
            </a:pPr>
            <a:endParaRPr sz="1400" dirty="0">
              <a:solidFill>
                <a:srgbClr val="1F3864"/>
              </a:solidFill>
            </a:endParaRPr>
          </a:p>
          <a:p>
            <a:pPr marL="0" lvl="0" indent="0" algn="just" rtl="0">
              <a:spcBef>
                <a:spcPts val="0"/>
              </a:spcBef>
              <a:spcAft>
                <a:spcPts val="0"/>
              </a:spcAft>
              <a:buClr>
                <a:schemeClr val="dk1"/>
              </a:buClr>
              <a:buFont typeface="Arial"/>
              <a:buNone/>
            </a:pPr>
            <a:r>
              <a:rPr lang="es-ES" sz="1400" dirty="0">
                <a:solidFill>
                  <a:srgbClr val="1F3864"/>
                </a:solidFil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sz="1400" dirty="0">
              <a:solidFill>
                <a:schemeClr val="dk1"/>
              </a:solidFill>
            </a:endParaRPr>
          </a:p>
          <a:p>
            <a:pPr marL="0" marR="0" lvl="0" indent="0" algn="just" rtl="0">
              <a:lnSpc>
                <a:spcPct val="100000"/>
              </a:lnSpc>
              <a:spcBef>
                <a:spcPts val="0"/>
              </a:spcBef>
              <a:spcAft>
                <a:spcPts val="0"/>
              </a:spcAft>
              <a:buClr>
                <a:srgbClr val="000000"/>
              </a:buClr>
              <a:buSzPts val="1900"/>
              <a:buFont typeface="Arial"/>
              <a:buNone/>
            </a:pPr>
            <a:endParaRPr sz="1400" b="0" i="0" u="none" strike="noStrike" cap="none" dirty="0">
              <a:solidFill>
                <a:srgbClr val="1F386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D394-D56E-AA4A-94D5-CAA066256C30}"/>
              </a:ext>
            </a:extLst>
          </p:cNvPr>
          <p:cNvSpPr>
            <a:spLocks noGrp="1"/>
          </p:cNvSpPr>
          <p:nvPr>
            <p:ph type="title"/>
          </p:nvPr>
        </p:nvSpPr>
        <p:spPr>
          <a:xfrm>
            <a:off x="415650" y="2055044"/>
            <a:ext cx="11360700" cy="1543639"/>
          </a:xfrm>
        </p:spPr>
        <p:txBody>
          <a:bodyPr>
            <a:normAutofit fontScale="90000"/>
          </a:bodyPr>
          <a:lstStyle/>
          <a:p>
            <a:pPr algn="ctr"/>
            <a:r>
              <a:rPr lang="es-ES" dirty="0"/>
              <a:t>¿QUÉ CAMBIOS </a:t>
            </a:r>
            <a:br>
              <a:rPr lang="es-ES" dirty="0"/>
            </a:br>
            <a:r>
              <a:rPr lang="es-ES" dirty="0"/>
              <a:t>HA HABIDO EN LAS GUÍAS </a:t>
            </a:r>
            <a:br>
              <a:rPr lang="es-ES" dirty="0"/>
            </a:br>
            <a:r>
              <a:rPr lang="es-ES" dirty="0"/>
              <a:t>EN 2021?</a:t>
            </a:r>
          </a:p>
        </p:txBody>
      </p:sp>
    </p:spTree>
    <p:extLst>
      <p:ext uri="{BB962C8B-B14F-4D97-AF65-F5344CB8AC3E}">
        <p14:creationId xmlns:p14="http://schemas.microsoft.com/office/powerpoint/2010/main" val="831253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11ed933a672_0_181"/>
          <p:cNvSpPr txBox="1">
            <a:spLocks noGrp="1"/>
          </p:cNvSpPr>
          <p:nvPr>
            <p:ph type="title"/>
          </p:nvPr>
        </p:nvSpPr>
        <p:spPr>
          <a:xfrm>
            <a:off x="415500" y="2307900"/>
            <a:ext cx="5199000" cy="1005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Clr>
                <a:schemeClr val="dk1"/>
              </a:buClr>
              <a:buSzPts val="1200"/>
              <a:buFont typeface="Arial"/>
              <a:buNone/>
            </a:pPr>
            <a:r>
              <a:rPr lang="es-ES" sz="1800" dirty="0"/>
              <a:t>Guías ESC 2021 de Prevención Cardiovascular </a:t>
            </a:r>
            <a:endParaRPr sz="1800" dirty="0"/>
          </a:p>
        </p:txBody>
      </p:sp>
      <p:pic>
        <p:nvPicPr>
          <p:cNvPr id="4" name="Imagen 3">
            <a:extLst>
              <a:ext uri="{FF2B5EF4-FFF2-40B4-BE49-F238E27FC236}">
                <a16:creationId xmlns:a16="http://schemas.microsoft.com/office/drawing/2014/main" id="{22B9328B-21B6-2547-A511-C69873B6358F}"/>
              </a:ext>
            </a:extLst>
          </p:cNvPr>
          <p:cNvPicPr>
            <a:picLocks noChangeAspect="1"/>
          </p:cNvPicPr>
          <p:nvPr/>
        </p:nvPicPr>
        <p:blipFill>
          <a:blip r:embed="rId3"/>
          <a:stretch>
            <a:fillRect/>
          </a:stretch>
        </p:blipFill>
        <p:spPr>
          <a:xfrm>
            <a:off x="5788058" y="628347"/>
            <a:ext cx="4308051" cy="5779491"/>
          </a:xfrm>
          <a:prstGeom prst="rect">
            <a:avLst/>
          </a:prstGeom>
        </p:spPr>
      </p:pic>
      <p:sp>
        <p:nvSpPr>
          <p:cNvPr id="5" name="Rectángulo 4">
            <a:extLst>
              <a:ext uri="{FF2B5EF4-FFF2-40B4-BE49-F238E27FC236}">
                <a16:creationId xmlns:a16="http://schemas.microsoft.com/office/drawing/2014/main" id="{41AA8843-0032-2E4D-A9B8-D53F82094029}"/>
              </a:ext>
            </a:extLst>
          </p:cNvPr>
          <p:cNvSpPr/>
          <p:nvPr/>
        </p:nvSpPr>
        <p:spPr>
          <a:xfrm>
            <a:off x="169682" y="5583322"/>
            <a:ext cx="5444818" cy="600164"/>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Rectángulo 3">
            <a:extLst>
              <a:ext uri="{FF2B5EF4-FFF2-40B4-BE49-F238E27FC236}">
                <a16:creationId xmlns:a16="http://schemas.microsoft.com/office/drawing/2014/main" id="{2756814F-61C7-E04B-8309-A75EE6375694}"/>
              </a:ext>
            </a:extLst>
          </p:cNvPr>
          <p:cNvSpPr/>
          <p:nvPr/>
        </p:nvSpPr>
        <p:spPr>
          <a:xfrm>
            <a:off x="0" y="6194982"/>
            <a:ext cx="12192000"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pic>
        <p:nvPicPr>
          <p:cNvPr id="5" name="Google Shape;117;g11ed933a672_0_228" descr="IMG_4851.JPG">
            <a:extLst>
              <a:ext uri="{FF2B5EF4-FFF2-40B4-BE49-F238E27FC236}">
                <a16:creationId xmlns:a16="http://schemas.microsoft.com/office/drawing/2014/main" id="{7BAFFAD2-97A1-43AA-93BA-732664696B9B}"/>
              </a:ext>
            </a:extLst>
          </p:cNvPr>
          <p:cNvPicPr preferRelativeResize="0">
            <a:picLocks/>
          </p:cNvPicPr>
          <p:nvPr/>
        </p:nvPicPr>
        <p:blipFill rotWithShape="1">
          <a:blip r:embed="rId3">
            <a:alphaModFix/>
          </a:blip>
          <a:srcRect l="970" t="-1504" r="-970" b="-2283"/>
          <a:stretch/>
        </p:blipFill>
        <p:spPr>
          <a:xfrm>
            <a:off x="216000" y="304800"/>
            <a:ext cx="9460345" cy="58901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6" name="Rectángulo 5">
            <a:extLst>
              <a:ext uri="{FF2B5EF4-FFF2-40B4-BE49-F238E27FC236}">
                <a16:creationId xmlns:a16="http://schemas.microsoft.com/office/drawing/2014/main" id="{2EA0361B-9CBD-CD43-B1DE-F086CF89A0D0}"/>
              </a:ext>
            </a:extLst>
          </p:cNvPr>
          <p:cNvSpPr/>
          <p:nvPr/>
        </p:nvSpPr>
        <p:spPr>
          <a:xfrm>
            <a:off x="213566" y="6222489"/>
            <a:ext cx="11815035"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pic>
        <p:nvPicPr>
          <p:cNvPr id="7" name="Google Shape;137;g11ed933a672_0_237" descr="Imagen que contiene Tabla&#10;&#10;Descripción generada automáticamente">
            <a:extLst>
              <a:ext uri="{FF2B5EF4-FFF2-40B4-BE49-F238E27FC236}">
                <a16:creationId xmlns:a16="http://schemas.microsoft.com/office/drawing/2014/main" id="{F9C3248B-36C6-4BB7-A394-42EA131DB883}"/>
              </a:ext>
            </a:extLst>
          </p:cNvPr>
          <p:cNvPicPr preferRelativeResize="0"/>
          <p:nvPr/>
        </p:nvPicPr>
        <p:blipFill rotWithShape="1">
          <a:blip r:embed="rId3">
            <a:alphaModFix/>
          </a:blip>
          <a:srcRect/>
          <a:stretch/>
        </p:blipFill>
        <p:spPr>
          <a:xfrm>
            <a:off x="7989904" y="911105"/>
            <a:ext cx="3710914" cy="5097298"/>
          </a:xfrm>
          <a:prstGeom prst="rect">
            <a:avLst/>
          </a:prstGeom>
          <a:noFill/>
          <a:ln>
            <a:noFill/>
          </a:ln>
        </p:spPr>
      </p:pic>
      <p:pic>
        <p:nvPicPr>
          <p:cNvPr id="8" name="Google Shape;138;g11ed933a672_0_237" descr="Imagen que contiene Tabla&#10;&#10;Descripción generada automáticamente">
            <a:extLst>
              <a:ext uri="{FF2B5EF4-FFF2-40B4-BE49-F238E27FC236}">
                <a16:creationId xmlns:a16="http://schemas.microsoft.com/office/drawing/2014/main" id="{5493315C-9190-4FEF-8725-1B764DF2C22F}"/>
              </a:ext>
            </a:extLst>
          </p:cNvPr>
          <p:cNvPicPr preferRelativeResize="0"/>
          <p:nvPr/>
        </p:nvPicPr>
        <p:blipFill rotWithShape="1">
          <a:blip r:embed="rId4">
            <a:alphaModFix/>
          </a:blip>
          <a:srcRect/>
          <a:stretch/>
        </p:blipFill>
        <p:spPr>
          <a:xfrm>
            <a:off x="491182" y="875593"/>
            <a:ext cx="3486015" cy="5132810"/>
          </a:xfrm>
          <a:prstGeom prst="rect">
            <a:avLst/>
          </a:prstGeom>
          <a:noFill/>
          <a:ln>
            <a:noFill/>
          </a:ln>
        </p:spPr>
      </p:pic>
      <p:pic>
        <p:nvPicPr>
          <p:cNvPr id="9" name="Google Shape;139;g11ed933a672_0_237" descr="Tabla&#10;&#10;Descripción generada automáticamente con confianza media">
            <a:extLst>
              <a:ext uri="{FF2B5EF4-FFF2-40B4-BE49-F238E27FC236}">
                <a16:creationId xmlns:a16="http://schemas.microsoft.com/office/drawing/2014/main" id="{1622B603-1999-4A89-9AF5-E6DCACB7A52E}"/>
              </a:ext>
            </a:extLst>
          </p:cNvPr>
          <p:cNvPicPr preferRelativeResize="0"/>
          <p:nvPr/>
        </p:nvPicPr>
        <p:blipFill rotWithShape="1">
          <a:blip r:embed="rId5">
            <a:alphaModFix/>
          </a:blip>
          <a:srcRect/>
          <a:stretch/>
        </p:blipFill>
        <p:spPr>
          <a:xfrm>
            <a:off x="4165107" y="875593"/>
            <a:ext cx="3861787" cy="51328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B73E5F2-995D-1244-A1E5-60409E6AEFD5}"/>
              </a:ext>
            </a:extLst>
          </p:cNvPr>
          <p:cNvSpPr/>
          <p:nvPr/>
        </p:nvSpPr>
        <p:spPr>
          <a:xfrm>
            <a:off x="5885118" y="4708451"/>
            <a:ext cx="6096000" cy="1384995"/>
          </a:xfrm>
          <a:prstGeom prst="rect">
            <a:avLst/>
          </a:prstGeom>
        </p:spPr>
        <p:txBody>
          <a:bodyPr>
            <a:spAutoFit/>
          </a:bodyPr>
          <a:lstStyle/>
          <a:p>
            <a:r>
              <a:rPr lang="es-ES" sz="1050" b="1" i="1" dirty="0">
                <a:solidFill>
                  <a:schemeClr val="accent1">
                    <a:lumMod val="50000"/>
                  </a:schemeClr>
                </a:solidFill>
                <a:latin typeface="+mj-lt"/>
                <a:cs typeface="Calibri" panose="020F0502020204030204" pitchFamily="34" charset="0"/>
              </a:rPr>
              <a:t>SCORE2 </a:t>
            </a:r>
            <a:r>
              <a:rPr lang="es-ES" sz="1050" b="1" i="1" dirty="0" err="1">
                <a:solidFill>
                  <a:schemeClr val="accent1">
                    <a:lumMod val="50000"/>
                  </a:schemeClr>
                </a:solidFill>
                <a:latin typeface="+mj-lt"/>
                <a:cs typeface="Calibri" panose="020F0502020204030204" pitchFamily="34" charset="0"/>
              </a:rPr>
              <a:t>working</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group</a:t>
            </a:r>
            <a:r>
              <a:rPr lang="es-ES" sz="1050" b="1" i="1" dirty="0">
                <a:solidFill>
                  <a:schemeClr val="accent1">
                    <a:lumMod val="50000"/>
                  </a:schemeClr>
                </a:solidFill>
                <a:latin typeface="+mj-lt"/>
                <a:cs typeface="Calibri" panose="020F0502020204030204" pitchFamily="34" charset="0"/>
              </a:rPr>
              <a:t> and ESC Cardiovascular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collaboration</a:t>
            </a:r>
            <a:r>
              <a:rPr lang="es-ES" sz="1050" b="1" i="1" dirty="0">
                <a:solidFill>
                  <a:schemeClr val="accent1">
                    <a:lumMod val="50000"/>
                  </a:schemeClr>
                </a:solidFill>
                <a:latin typeface="+mj-lt"/>
                <a:cs typeface="Calibri" panose="020F0502020204030204" pitchFamily="34" charset="0"/>
              </a:rPr>
              <a:t>. SCORE2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prediction</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algorithms</a:t>
            </a:r>
            <a:r>
              <a:rPr lang="es-ES" sz="1050" b="1" i="1" dirty="0">
                <a:solidFill>
                  <a:schemeClr val="accent1">
                    <a:lumMod val="50000"/>
                  </a:schemeClr>
                </a:solidFill>
                <a:latin typeface="+mj-lt"/>
                <a:cs typeface="Calibri" panose="020F0502020204030204" pitchFamily="34" charset="0"/>
              </a:rPr>
              <a:t>: new </a:t>
            </a:r>
            <a:r>
              <a:rPr lang="es-ES" sz="1050" b="1" i="1" dirty="0" err="1">
                <a:solidFill>
                  <a:schemeClr val="accent1">
                    <a:lumMod val="50000"/>
                  </a:schemeClr>
                </a:solidFill>
                <a:latin typeface="+mj-lt"/>
                <a:cs typeface="Calibri" panose="020F0502020204030204" pitchFamily="34" charset="0"/>
              </a:rPr>
              <a:t>models</a:t>
            </a:r>
            <a:r>
              <a:rPr lang="es-ES" sz="1050" b="1" i="1" dirty="0">
                <a:solidFill>
                  <a:schemeClr val="accent1">
                    <a:lumMod val="50000"/>
                  </a:schemeClr>
                </a:solidFill>
                <a:latin typeface="+mj-lt"/>
                <a:cs typeface="Calibri" panose="020F0502020204030204" pitchFamily="34" charset="0"/>
              </a:rPr>
              <a:t> to </a:t>
            </a:r>
            <a:r>
              <a:rPr lang="es-ES" sz="1050" b="1" i="1" dirty="0" err="1">
                <a:solidFill>
                  <a:schemeClr val="accent1">
                    <a:lumMod val="50000"/>
                  </a:schemeClr>
                </a:solidFill>
                <a:latin typeface="+mj-lt"/>
                <a:cs typeface="Calibri" panose="020F0502020204030204" pitchFamily="34" charset="0"/>
              </a:rPr>
              <a:t>estimate</a:t>
            </a:r>
            <a:r>
              <a:rPr lang="es-ES" sz="1050" b="1" i="1" dirty="0">
                <a:solidFill>
                  <a:schemeClr val="accent1">
                    <a:lumMod val="50000"/>
                  </a:schemeClr>
                </a:solidFill>
                <a:latin typeface="+mj-lt"/>
                <a:cs typeface="Calibri" panose="020F0502020204030204" pitchFamily="34" charset="0"/>
              </a:rPr>
              <a:t> 10-year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cardiovascu</a:t>
            </a:r>
            <a:r>
              <a:rPr lang="es-ES" sz="1050" b="1" i="1" dirty="0">
                <a:solidFill>
                  <a:schemeClr val="accent1">
                    <a:lumMod val="50000"/>
                  </a:schemeClr>
                </a:solidFill>
                <a:latin typeface="+mj-lt"/>
                <a:cs typeface="Calibri" panose="020F0502020204030204" pitchFamily="34" charset="0"/>
              </a:rPr>
              <a:t>- lar </a:t>
            </a:r>
            <a:r>
              <a:rPr lang="es-ES" sz="1050" b="1" i="1" dirty="0" err="1">
                <a:solidFill>
                  <a:schemeClr val="accent1">
                    <a:lumMod val="50000"/>
                  </a:schemeClr>
                </a:solidFill>
                <a:latin typeface="+mj-lt"/>
                <a:cs typeface="Calibri" panose="020F0502020204030204" pitchFamily="34" charset="0"/>
              </a:rPr>
              <a:t>disease</a:t>
            </a:r>
            <a:r>
              <a:rPr lang="es-ES" sz="1050" b="1" i="1" dirty="0">
                <a:solidFill>
                  <a:schemeClr val="accent1">
                    <a:lumMod val="50000"/>
                  </a:schemeClr>
                </a:solidFill>
                <a:latin typeface="+mj-lt"/>
                <a:cs typeface="Calibri" panose="020F0502020204030204" pitchFamily="34" charset="0"/>
              </a:rPr>
              <a:t> in </a:t>
            </a:r>
            <a:r>
              <a:rPr lang="es-ES" sz="1050" b="1" i="1" dirty="0" err="1">
                <a:solidFill>
                  <a:schemeClr val="accent1">
                    <a:lumMod val="50000"/>
                  </a:schemeClr>
                </a:solidFill>
                <a:latin typeface="+mj-lt"/>
                <a:cs typeface="Calibri" panose="020F0502020204030204" pitchFamily="34" charset="0"/>
              </a:rPr>
              <a:t>Europe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Eur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Heart</a:t>
            </a:r>
            <a:r>
              <a:rPr lang="es-ES" sz="1050" b="1" i="1" dirty="0">
                <a:solidFill>
                  <a:schemeClr val="accent1">
                    <a:lumMod val="50000"/>
                  </a:schemeClr>
                </a:solidFill>
                <a:latin typeface="+mj-lt"/>
                <a:cs typeface="Calibri" panose="020F0502020204030204" pitchFamily="34" charset="0"/>
              </a:rPr>
              <a:t> J. 2021;42:2439-54, http://</a:t>
            </a:r>
            <a:r>
              <a:rPr lang="es-ES" sz="1050" b="1" i="1" dirty="0" err="1">
                <a:solidFill>
                  <a:schemeClr val="accent1">
                    <a:lumMod val="50000"/>
                  </a:schemeClr>
                </a:solidFill>
                <a:latin typeface="+mj-lt"/>
                <a:cs typeface="Calibri" panose="020F0502020204030204" pitchFamily="34" charset="0"/>
              </a:rPr>
              <a:t>dx.doi.org</a:t>
            </a:r>
            <a:r>
              <a:rPr lang="es-ES" sz="1050" b="1" i="1" dirty="0">
                <a:solidFill>
                  <a:schemeClr val="accent1">
                    <a:lumMod val="50000"/>
                  </a:schemeClr>
                </a:solidFill>
                <a:latin typeface="+mj-lt"/>
                <a:cs typeface="Calibri" panose="020F0502020204030204" pitchFamily="34" charset="0"/>
              </a:rPr>
              <a:t>/10.1093/</a:t>
            </a:r>
            <a:r>
              <a:rPr lang="es-ES" sz="1050" b="1" i="1" dirty="0" err="1">
                <a:solidFill>
                  <a:schemeClr val="accent1">
                    <a:lumMod val="50000"/>
                  </a:schemeClr>
                </a:solidFill>
                <a:latin typeface="+mj-lt"/>
                <a:cs typeface="Calibri" panose="020F0502020204030204" pitchFamily="34" charset="0"/>
              </a:rPr>
              <a:t>eurheartj</a:t>
            </a:r>
            <a:r>
              <a:rPr lang="es-ES" sz="1050" b="1" i="1" dirty="0">
                <a:solidFill>
                  <a:schemeClr val="accent1">
                    <a:lumMod val="50000"/>
                  </a:schemeClr>
                </a:solidFill>
                <a:latin typeface="+mj-lt"/>
                <a:cs typeface="Calibri" panose="020F0502020204030204" pitchFamily="34" charset="0"/>
              </a:rPr>
              <a:t>/ehab309. </a:t>
            </a:r>
          </a:p>
          <a:p>
            <a:endParaRPr lang="es-ES" sz="1050" b="1" i="1" dirty="0">
              <a:solidFill>
                <a:schemeClr val="accent1">
                  <a:lumMod val="50000"/>
                </a:schemeClr>
              </a:solidFill>
              <a:latin typeface="+mj-lt"/>
              <a:cs typeface="Calibri" panose="020F0502020204030204" pitchFamily="34" charset="0"/>
            </a:endParaRPr>
          </a:p>
          <a:p>
            <a:r>
              <a:rPr lang="es-ES" sz="1050" b="1" i="1" dirty="0">
                <a:solidFill>
                  <a:schemeClr val="accent1">
                    <a:lumMod val="50000"/>
                  </a:schemeClr>
                </a:solidFill>
                <a:latin typeface="+mj-lt"/>
                <a:cs typeface="Calibri" panose="020F0502020204030204" pitchFamily="34" charset="0"/>
              </a:rPr>
              <a:t>SCORE2-OP </a:t>
            </a:r>
            <a:r>
              <a:rPr lang="es-ES" sz="1050" b="1" i="1" dirty="0" err="1">
                <a:solidFill>
                  <a:schemeClr val="accent1">
                    <a:lumMod val="50000"/>
                  </a:schemeClr>
                </a:solidFill>
                <a:latin typeface="+mj-lt"/>
                <a:cs typeface="Calibri" panose="020F0502020204030204" pitchFamily="34" charset="0"/>
              </a:rPr>
              <a:t>working</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group</a:t>
            </a:r>
            <a:r>
              <a:rPr lang="es-ES" sz="1050" b="1" i="1" dirty="0">
                <a:solidFill>
                  <a:schemeClr val="accent1">
                    <a:lumMod val="50000"/>
                  </a:schemeClr>
                </a:solidFill>
                <a:latin typeface="+mj-lt"/>
                <a:cs typeface="Calibri" panose="020F0502020204030204" pitchFamily="34" charset="0"/>
              </a:rPr>
              <a:t> and ESC Cardiovascular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colla- </a:t>
            </a:r>
            <a:r>
              <a:rPr lang="es-ES" sz="1050" b="1" i="1" dirty="0" err="1">
                <a:solidFill>
                  <a:schemeClr val="accent1">
                    <a:lumMod val="50000"/>
                  </a:schemeClr>
                </a:solidFill>
                <a:latin typeface="+mj-lt"/>
                <a:cs typeface="Calibri" panose="020F0502020204030204" pitchFamily="34" charset="0"/>
              </a:rPr>
              <a:t>boration</a:t>
            </a:r>
            <a:r>
              <a:rPr lang="es-ES" sz="1050" b="1" i="1" dirty="0">
                <a:solidFill>
                  <a:schemeClr val="accent1">
                    <a:lumMod val="50000"/>
                  </a:schemeClr>
                </a:solidFill>
                <a:latin typeface="+mj-lt"/>
                <a:cs typeface="Calibri" panose="020F0502020204030204" pitchFamily="34" charset="0"/>
              </a:rPr>
              <a:t>. SCORE2-OP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prediction</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algorithms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estimating</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incident</a:t>
            </a:r>
            <a:r>
              <a:rPr lang="es-ES" sz="1050" b="1" i="1" dirty="0">
                <a:solidFill>
                  <a:schemeClr val="accent1">
                    <a:lumMod val="50000"/>
                  </a:schemeClr>
                </a:solidFill>
                <a:latin typeface="+mj-lt"/>
                <a:cs typeface="Calibri" panose="020F0502020204030204" pitchFamily="34" charset="0"/>
              </a:rPr>
              <a:t> cardiovascular </a:t>
            </a:r>
            <a:r>
              <a:rPr lang="es-ES" sz="1050" b="1" i="1" dirty="0" err="1">
                <a:solidFill>
                  <a:schemeClr val="accent1">
                    <a:lumMod val="50000"/>
                  </a:schemeClr>
                </a:solidFill>
                <a:latin typeface="+mj-lt"/>
                <a:cs typeface="Calibri" panose="020F0502020204030204" pitchFamily="34" charset="0"/>
              </a:rPr>
              <a:t>event</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in </a:t>
            </a:r>
            <a:r>
              <a:rPr lang="es-ES" sz="1050" b="1" i="1" dirty="0" err="1">
                <a:solidFill>
                  <a:schemeClr val="accent1">
                    <a:lumMod val="50000"/>
                  </a:schemeClr>
                </a:solidFill>
                <a:latin typeface="+mj-lt"/>
                <a:cs typeface="Calibri" panose="020F0502020204030204" pitchFamily="34" charset="0"/>
              </a:rPr>
              <a:t>older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persons</a:t>
            </a:r>
            <a:r>
              <a:rPr lang="es-ES" sz="1050" b="1" i="1" dirty="0">
                <a:solidFill>
                  <a:schemeClr val="accent1">
                    <a:lumMod val="50000"/>
                  </a:schemeClr>
                </a:solidFill>
                <a:latin typeface="+mj-lt"/>
                <a:cs typeface="Calibri" panose="020F0502020204030204" pitchFamily="34" charset="0"/>
              </a:rPr>
              <a:t> in </a:t>
            </a:r>
            <a:r>
              <a:rPr lang="es-ES" sz="1050" b="1" i="1" dirty="0" err="1">
                <a:solidFill>
                  <a:schemeClr val="accent1">
                    <a:lumMod val="50000"/>
                  </a:schemeClr>
                </a:solidFill>
                <a:latin typeface="+mj-lt"/>
                <a:cs typeface="Calibri" panose="020F0502020204030204" pitchFamily="34" charset="0"/>
              </a:rPr>
              <a:t>four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geographical</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regions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Eur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Heart</a:t>
            </a:r>
            <a:r>
              <a:rPr lang="es-ES" sz="1050" b="1" i="1" dirty="0">
                <a:solidFill>
                  <a:schemeClr val="accent1">
                    <a:lumMod val="50000"/>
                  </a:schemeClr>
                </a:solidFill>
                <a:latin typeface="+mj-lt"/>
                <a:cs typeface="Calibri" panose="020F0502020204030204" pitchFamily="34" charset="0"/>
              </a:rPr>
              <a:t> J. 2021;42:2455-67, http://</a:t>
            </a:r>
            <a:r>
              <a:rPr lang="es-ES" sz="1050" b="1" i="1" dirty="0" err="1">
                <a:solidFill>
                  <a:schemeClr val="accent1">
                    <a:lumMod val="50000"/>
                  </a:schemeClr>
                </a:solidFill>
                <a:latin typeface="+mj-lt"/>
                <a:cs typeface="Calibri" panose="020F0502020204030204" pitchFamily="34" charset="0"/>
              </a:rPr>
              <a:t>dx.doi.org</a:t>
            </a:r>
            <a:r>
              <a:rPr lang="es-ES" sz="1050" b="1" i="1" dirty="0">
                <a:solidFill>
                  <a:schemeClr val="accent1">
                    <a:lumMod val="50000"/>
                  </a:schemeClr>
                </a:solidFill>
                <a:latin typeface="+mj-lt"/>
                <a:cs typeface="Calibri" panose="020F0502020204030204" pitchFamily="34" charset="0"/>
              </a:rPr>
              <a:t>/10.1093/</a:t>
            </a:r>
            <a:r>
              <a:rPr lang="es-ES" sz="1050" b="1" i="1" dirty="0" err="1">
                <a:solidFill>
                  <a:schemeClr val="accent1">
                    <a:lumMod val="50000"/>
                  </a:schemeClr>
                </a:solidFill>
                <a:latin typeface="+mj-lt"/>
                <a:cs typeface="Calibri" panose="020F0502020204030204" pitchFamily="34" charset="0"/>
              </a:rPr>
              <a:t>eurheartj</a:t>
            </a:r>
            <a:r>
              <a:rPr lang="es-ES" sz="1050" b="1" i="1" dirty="0">
                <a:solidFill>
                  <a:schemeClr val="accent1">
                    <a:lumMod val="50000"/>
                  </a:schemeClr>
                </a:solidFill>
                <a:latin typeface="+mj-lt"/>
                <a:cs typeface="Calibri" panose="020F0502020204030204" pitchFamily="34" charset="0"/>
              </a:rPr>
              <a:t>/ehab312. </a:t>
            </a:r>
          </a:p>
        </p:txBody>
      </p:sp>
      <p:pic>
        <p:nvPicPr>
          <p:cNvPr id="3" name="Google Shape;129;g11ed933a672_0_233">
            <a:extLst>
              <a:ext uri="{FF2B5EF4-FFF2-40B4-BE49-F238E27FC236}">
                <a16:creationId xmlns:a16="http://schemas.microsoft.com/office/drawing/2014/main" id="{93528D54-F0E8-8E4C-8B39-1FD11A88C3EB}"/>
              </a:ext>
            </a:extLst>
          </p:cNvPr>
          <p:cNvPicPr preferRelativeResize="0"/>
          <p:nvPr/>
        </p:nvPicPr>
        <p:blipFill rotWithShape="1">
          <a:blip r:embed="rId3">
            <a:alphaModFix/>
          </a:blip>
          <a:srcRect/>
          <a:stretch/>
        </p:blipFill>
        <p:spPr>
          <a:xfrm>
            <a:off x="321734" y="405354"/>
            <a:ext cx="4872435" cy="5674936"/>
          </a:xfrm>
          <a:prstGeom prst="rect">
            <a:avLst/>
          </a:prstGeom>
          <a:noFill/>
          <a:ln>
            <a:noFill/>
          </a:ln>
        </p:spPr>
      </p:pic>
      <p:sp>
        <p:nvSpPr>
          <p:cNvPr id="4" name="Rectángulo 3">
            <a:extLst>
              <a:ext uri="{FF2B5EF4-FFF2-40B4-BE49-F238E27FC236}">
                <a16:creationId xmlns:a16="http://schemas.microsoft.com/office/drawing/2014/main" id="{E8A2B430-F286-B843-88C2-D1862F4B5394}"/>
              </a:ext>
            </a:extLst>
          </p:cNvPr>
          <p:cNvSpPr/>
          <p:nvPr/>
        </p:nvSpPr>
        <p:spPr>
          <a:xfrm>
            <a:off x="5774266" y="1076101"/>
            <a:ext cx="6096000" cy="830997"/>
          </a:xfrm>
          <a:prstGeom prst="rect">
            <a:avLst/>
          </a:prstGeom>
        </p:spPr>
        <p:txBody>
          <a:bodyPr>
            <a:spAutoFit/>
          </a:bodyPr>
          <a:lstStyle/>
          <a:p>
            <a:pPr algn="ctr"/>
            <a:r>
              <a:rPr lang="es-ES" sz="2400" b="1" dirty="0">
                <a:solidFill>
                  <a:schemeClr val="accent1">
                    <a:lumMod val="50000"/>
                  </a:schemeClr>
                </a:solidFill>
                <a:latin typeface="+mj-lt"/>
                <a:cs typeface="Calibri" panose="020F0502020204030204" pitchFamily="34" charset="0"/>
              </a:rPr>
              <a:t>SCORE2 valores aplicables hasta los 69 años  &amp; SCORE2 OP 70-89 años</a:t>
            </a:r>
          </a:p>
        </p:txBody>
      </p:sp>
      <p:sp>
        <p:nvSpPr>
          <p:cNvPr id="5" name="Google Shape;131;g11ed933a672_0_233">
            <a:extLst>
              <a:ext uri="{FF2B5EF4-FFF2-40B4-BE49-F238E27FC236}">
                <a16:creationId xmlns:a16="http://schemas.microsoft.com/office/drawing/2014/main" id="{37E58E4D-0B46-5F42-9A2A-F73B9818CB81}"/>
              </a:ext>
            </a:extLst>
          </p:cNvPr>
          <p:cNvSpPr txBox="1"/>
          <p:nvPr/>
        </p:nvSpPr>
        <p:spPr>
          <a:xfrm>
            <a:off x="6192396" y="2288470"/>
            <a:ext cx="5259740" cy="2031295"/>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ES" sz="2000" dirty="0">
                <a:solidFill>
                  <a:schemeClr val="accent1">
                    <a:lumMod val="50000"/>
                  </a:schemeClr>
                </a:solidFill>
                <a:latin typeface="+mj-lt"/>
                <a:cs typeface="Calibri" panose="020F0502020204030204" pitchFamily="34" charset="0"/>
              </a:rPr>
              <a:t>Este sistema calcula el riesgo de muerte cardiovascular de causa aterosclerótica  y de </a:t>
            </a:r>
            <a:r>
              <a:rPr lang="es-ES" sz="2000" b="1" dirty="0">
                <a:solidFill>
                  <a:schemeClr val="accent1">
                    <a:lumMod val="50000"/>
                  </a:schemeClr>
                </a:solidFill>
                <a:latin typeface="+mj-lt"/>
                <a:cs typeface="Calibri" panose="020F0502020204030204" pitchFamily="34" charset="0"/>
              </a:rPr>
              <a:t>eventos</a:t>
            </a:r>
            <a:r>
              <a:rPr lang="es-ES" sz="2000" dirty="0">
                <a:solidFill>
                  <a:schemeClr val="accent1">
                    <a:lumMod val="50000"/>
                  </a:schemeClr>
                </a:solidFill>
                <a:latin typeface="+mj-lt"/>
                <a:cs typeface="Calibri" panose="020F0502020204030204" pitchFamily="34" charset="0"/>
              </a:rPr>
              <a:t>, en un plazo de 10 años considerando los siguientes factores de riesgo: </a:t>
            </a:r>
            <a:r>
              <a:rPr lang="es-ES" sz="2000" b="1" dirty="0">
                <a:solidFill>
                  <a:schemeClr val="accent1">
                    <a:lumMod val="50000"/>
                  </a:schemeClr>
                </a:solidFill>
                <a:latin typeface="+mj-lt"/>
                <a:cs typeface="Calibri" panose="020F0502020204030204" pitchFamily="34" charset="0"/>
              </a:rPr>
              <a:t>sexo, edad, tabaquismo, PAS y C-</a:t>
            </a:r>
            <a:r>
              <a:rPr lang="es-ES" sz="2000" b="1" dirty="0" err="1">
                <a:solidFill>
                  <a:schemeClr val="accent1">
                    <a:lumMod val="50000"/>
                  </a:schemeClr>
                </a:solidFill>
                <a:latin typeface="+mj-lt"/>
                <a:cs typeface="Calibri" panose="020F0502020204030204" pitchFamily="34" charset="0"/>
              </a:rPr>
              <a:t>noHDL</a:t>
            </a:r>
            <a:endParaRPr sz="2000" b="1" dirty="0">
              <a:solidFill>
                <a:schemeClr val="accent1">
                  <a:lumMod val="50000"/>
                </a:schemeClr>
              </a:solidFill>
              <a:latin typeface="+mj-lt"/>
              <a:cs typeface="Calibri" panose="020F0502020204030204" pitchFamily="34" charset="0"/>
            </a:endParaRPr>
          </a:p>
        </p:txBody>
      </p:sp>
    </p:spTree>
    <p:extLst>
      <p:ext uri="{BB962C8B-B14F-4D97-AF65-F5344CB8AC3E}">
        <p14:creationId xmlns:p14="http://schemas.microsoft.com/office/powerpoint/2010/main" val="26760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Google Shape;123;g11eaaa83f48_0_21"/>
          <p:cNvGraphicFramePr/>
          <p:nvPr>
            <p:extLst>
              <p:ext uri="{D42A27DB-BD31-4B8C-83A1-F6EECF244321}">
                <p14:modId xmlns:p14="http://schemas.microsoft.com/office/powerpoint/2010/main" val="1067545119"/>
              </p:ext>
            </p:extLst>
          </p:nvPr>
        </p:nvGraphicFramePr>
        <p:xfrm>
          <a:off x="541176" y="1580384"/>
          <a:ext cx="6042392" cy="3433665"/>
        </p:xfrm>
        <a:graphic>
          <a:graphicData uri="http://schemas.openxmlformats.org/drawingml/2006/table">
            <a:tbl>
              <a:tblPr>
                <a:noFill/>
                <a:tableStyleId>{450979BF-A5C4-4994-BE1C-639E3177F597}</a:tableStyleId>
              </a:tblPr>
              <a:tblGrid>
                <a:gridCol w="1510598">
                  <a:extLst>
                    <a:ext uri="{9D8B030D-6E8A-4147-A177-3AD203B41FA5}">
                      <a16:colId xmlns:a16="http://schemas.microsoft.com/office/drawing/2014/main" val="20000"/>
                    </a:ext>
                  </a:extLst>
                </a:gridCol>
                <a:gridCol w="1510598">
                  <a:extLst>
                    <a:ext uri="{9D8B030D-6E8A-4147-A177-3AD203B41FA5}">
                      <a16:colId xmlns:a16="http://schemas.microsoft.com/office/drawing/2014/main" val="20001"/>
                    </a:ext>
                  </a:extLst>
                </a:gridCol>
                <a:gridCol w="1510598">
                  <a:extLst>
                    <a:ext uri="{9D8B030D-6E8A-4147-A177-3AD203B41FA5}">
                      <a16:colId xmlns:a16="http://schemas.microsoft.com/office/drawing/2014/main" val="20002"/>
                    </a:ext>
                  </a:extLst>
                </a:gridCol>
                <a:gridCol w="1510598">
                  <a:extLst>
                    <a:ext uri="{9D8B030D-6E8A-4147-A177-3AD203B41FA5}">
                      <a16:colId xmlns:a16="http://schemas.microsoft.com/office/drawing/2014/main" val="20003"/>
                    </a:ext>
                  </a:extLst>
                </a:gridCol>
              </a:tblGrid>
              <a:tr h="1316121">
                <a:tc>
                  <a:txBody>
                    <a:bodyPr/>
                    <a:lstStyle/>
                    <a:p>
                      <a:pPr marL="0" lvl="0" indent="0" algn="r" rtl="0">
                        <a:spcBef>
                          <a:spcPts val="0"/>
                        </a:spcBef>
                        <a:spcAft>
                          <a:spcPts val="0"/>
                        </a:spcAft>
                        <a:buNone/>
                      </a:pPr>
                      <a:r>
                        <a:rPr lang="es-ES" sz="1600" b="1" dirty="0">
                          <a:solidFill>
                            <a:schemeClr val="accent1">
                              <a:lumMod val="50000"/>
                            </a:schemeClr>
                          </a:solidFill>
                          <a:latin typeface="+mj-lt"/>
                          <a:cs typeface="Calibri" panose="020F0502020204030204" pitchFamily="34" charset="0"/>
                        </a:rPr>
                        <a:t>RIESGO</a:t>
                      </a:r>
                      <a:endParaRPr sz="1600" b="1" dirty="0">
                        <a:solidFill>
                          <a:schemeClr val="accent1">
                            <a:lumMod val="50000"/>
                          </a:schemeClr>
                        </a:solidFill>
                        <a:latin typeface="+mj-lt"/>
                        <a:cs typeface="Calibri" panose="020F0502020204030204" pitchFamily="34" charset="0"/>
                      </a:endParaRPr>
                    </a:p>
                    <a:p>
                      <a:pPr marL="0" lvl="0" indent="0" algn="ctr" rtl="0">
                        <a:spcBef>
                          <a:spcPts val="0"/>
                        </a:spcBef>
                        <a:spcAft>
                          <a:spcPts val="0"/>
                        </a:spcAft>
                        <a:buNone/>
                      </a:pPr>
                      <a:endParaRPr lang="es-ES" sz="1600" b="1" dirty="0">
                        <a:solidFill>
                          <a:schemeClr val="accent1">
                            <a:lumMod val="50000"/>
                          </a:schemeClr>
                        </a:solidFill>
                        <a:latin typeface="+mj-lt"/>
                        <a:cs typeface="Calibri" panose="020F0502020204030204" pitchFamily="34" charset="0"/>
                      </a:endParaRPr>
                    </a:p>
                    <a:p>
                      <a:pPr marL="0" lvl="0" indent="0" algn="ctr" rtl="0">
                        <a:spcBef>
                          <a:spcPts val="0"/>
                        </a:spcBef>
                        <a:spcAft>
                          <a:spcPts val="0"/>
                        </a:spcAft>
                        <a:buNone/>
                      </a:pPr>
                      <a:endParaRPr lang="es-ES" sz="1600" dirty="0">
                        <a:solidFill>
                          <a:schemeClr val="accent1">
                            <a:lumMod val="50000"/>
                          </a:schemeClr>
                        </a:solidFill>
                        <a:latin typeface="+mj-lt"/>
                        <a:cs typeface="Calibri" panose="020F0502020204030204" pitchFamily="34" charset="0"/>
                      </a:endParaRPr>
                    </a:p>
                    <a:p>
                      <a:pPr marL="0" lvl="0" indent="0" algn="l" rtl="0">
                        <a:spcBef>
                          <a:spcPts val="0"/>
                        </a:spcBef>
                        <a:spcAft>
                          <a:spcPts val="0"/>
                        </a:spcAft>
                        <a:buNone/>
                      </a:pPr>
                      <a:r>
                        <a:rPr lang="es-ES" sz="1600" b="1" dirty="0">
                          <a:solidFill>
                            <a:schemeClr val="accent1">
                              <a:lumMod val="50000"/>
                            </a:schemeClr>
                          </a:solidFill>
                          <a:latin typeface="+mj-lt"/>
                          <a:cs typeface="Calibri" panose="020F0502020204030204" pitchFamily="34" charset="0"/>
                        </a:rPr>
                        <a:t>EDAD</a:t>
                      </a:r>
                      <a:endParaRPr sz="1600" b="1" dirty="0">
                        <a:solidFill>
                          <a:schemeClr val="accent1">
                            <a:lumMod val="50000"/>
                          </a:schemeClr>
                        </a:solidFill>
                        <a:latin typeface="+mj-lt"/>
                        <a:cs typeface="Calibri" panose="020F0502020204030204" pitchFamily="34" charset="0"/>
                      </a:endParaRPr>
                    </a:p>
                  </a:txBody>
                  <a:tcPr marL="91425" marR="91425" marT="91425" marB="91425"/>
                </a:tc>
                <a:tc>
                  <a:txBody>
                    <a:bodyPr/>
                    <a:lstStyle/>
                    <a:p>
                      <a:pPr marL="0" lvl="0" indent="0" algn="ctr" rtl="0">
                        <a:spcBef>
                          <a:spcPts val="0"/>
                        </a:spcBef>
                        <a:spcAft>
                          <a:spcPts val="0"/>
                        </a:spcAft>
                        <a:buNone/>
                      </a:pPr>
                      <a:r>
                        <a:rPr lang="es-ES" sz="1600" b="1" dirty="0">
                          <a:solidFill>
                            <a:srgbClr val="FF0000"/>
                          </a:solidFill>
                          <a:latin typeface="+mj-lt"/>
                          <a:cs typeface="Calibri" panose="020F0502020204030204" pitchFamily="34" charset="0"/>
                        </a:rPr>
                        <a:t>RIESGO BAJO o MODERADO</a:t>
                      </a:r>
                      <a:endParaRPr sz="1600" b="1" dirty="0">
                        <a:solidFill>
                          <a:srgbClr val="FF0000"/>
                        </a:solidFill>
                        <a:latin typeface="+mj-lt"/>
                        <a:cs typeface="Calibri" panose="020F0502020204030204" pitchFamily="34" charset="0"/>
                      </a:endParaRPr>
                    </a:p>
                  </a:txBody>
                  <a:tcPr marL="91425" marR="91425" marT="91425" marB="91425"/>
                </a:tc>
                <a:tc>
                  <a:txBody>
                    <a:bodyPr/>
                    <a:lstStyle/>
                    <a:p>
                      <a:pPr marL="0" lvl="0" indent="0" algn="ctr" rtl="0">
                        <a:spcBef>
                          <a:spcPts val="0"/>
                        </a:spcBef>
                        <a:spcAft>
                          <a:spcPts val="0"/>
                        </a:spcAft>
                        <a:buNone/>
                      </a:pPr>
                      <a:r>
                        <a:rPr lang="es-ES" sz="1600" b="1" dirty="0">
                          <a:solidFill>
                            <a:srgbClr val="FF0000"/>
                          </a:solidFill>
                          <a:latin typeface="+mj-lt"/>
                          <a:cs typeface="Calibri" panose="020F0502020204030204" pitchFamily="34" charset="0"/>
                        </a:rPr>
                        <a:t>RIESGO ALTO</a:t>
                      </a:r>
                      <a:endParaRPr sz="1600" b="1" dirty="0">
                        <a:solidFill>
                          <a:srgbClr val="FF0000"/>
                        </a:solidFill>
                        <a:latin typeface="+mj-lt"/>
                        <a:cs typeface="Calibri" panose="020F0502020204030204" pitchFamily="34" charset="0"/>
                      </a:endParaRPr>
                    </a:p>
                  </a:txBody>
                  <a:tcPr marL="91425" marR="91425" marT="91425" marB="91425"/>
                </a:tc>
                <a:tc>
                  <a:txBody>
                    <a:bodyPr/>
                    <a:lstStyle/>
                    <a:p>
                      <a:pPr marL="0" lvl="0" indent="0" algn="ctr" rtl="0">
                        <a:spcBef>
                          <a:spcPts val="0"/>
                        </a:spcBef>
                        <a:spcAft>
                          <a:spcPts val="0"/>
                        </a:spcAft>
                        <a:buNone/>
                      </a:pPr>
                      <a:r>
                        <a:rPr lang="es-ES" sz="1600" b="1" dirty="0">
                          <a:solidFill>
                            <a:srgbClr val="FF0000"/>
                          </a:solidFill>
                          <a:latin typeface="+mj-lt"/>
                          <a:cs typeface="Calibri" panose="020F0502020204030204" pitchFamily="34" charset="0"/>
                        </a:rPr>
                        <a:t>RIESGO MUY ALTO</a:t>
                      </a:r>
                      <a:endParaRPr sz="1600" b="1" dirty="0">
                        <a:solidFill>
                          <a:srgbClr val="FF0000"/>
                        </a:solidFill>
                        <a:latin typeface="+mj-lt"/>
                        <a:cs typeface="Calibri" panose="020F0502020204030204" pitchFamily="34" charset="0"/>
                      </a:endParaRPr>
                    </a:p>
                  </a:txBody>
                  <a:tcPr marL="91425" marR="91425" marT="91425" marB="91425"/>
                </a:tc>
                <a:extLst>
                  <a:ext uri="{0D108BD9-81ED-4DB2-BD59-A6C34878D82A}">
                    <a16:rowId xmlns:a16="http://schemas.microsoft.com/office/drawing/2014/main" val="10000"/>
                  </a:ext>
                </a:extLst>
              </a:tr>
              <a:tr h="705848">
                <a:tc>
                  <a:txBody>
                    <a:bodyPr/>
                    <a:lstStyle/>
                    <a:p>
                      <a:pPr marL="0" lvl="0" indent="0" algn="l" rtl="0">
                        <a:spcBef>
                          <a:spcPts val="0"/>
                        </a:spcBef>
                        <a:spcAft>
                          <a:spcPts val="0"/>
                        </a:spcAft>
                        <a:buNone/>
                      </a:pPr>
                      <a:r>
                        <a:rPr lang="es-ES" sz="1600" b="1" dirty="0">
                          <a:solidFill>
                            <a:srgbClr val="002060"/>
                          </a:solidFill>
                          <a:latin typeface="+mj-lt"/>
                          <a:cs typeface="Calibri" panose="020F0502020204030204" pitchFamily="34" charset="0"/>
                        </a:rPr>
                        <a:t>&lt; 50 años</a:t>
                      </a:r>
                      <a:endParaRPr sz="1600" b="1" dirty="0">
                        <a:solidFill>
                          <a:srgbClr val="002060"/>
                        </a:solidFill>
                        <a:latin typeface="+mj-lt"/>
                        <a:cs typeface="Calibri" panose="020F0502020204030204" pitchFamily="34" charset="0"/>
                      </a:endParaRPr>
                    </a:p>
                  </a:txBody>
                  <a:tcPr marL="91425" marR="91425" marT="91425" marB="91425"/>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&lt; 2,5%</a:t>
                      </a:r>
                      <a:endParaRPr sz="1600" dirty="0">
                        <a:solidFill>
                          <a:srgbClr val="002060"/>
                        </a:solidFill>
                        <a:latin typeface="+mj-lt"/>
                        <a:cs typeface="Calibri" panose="020F0502020204030204" pitchFamily="34" charset="0"/>
                      </a:endParaRPr>
                    </a:p>
                  </a:txBody>
                  <a:tcPr marL="91425" marR="91425" marT="91425" marB="91425">
                    <a:solidFill>
                      <a:srgbClr val="92D050"/>
                    </a:solidFill>
                  </a:tcPr>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2.5- &lt;7.5%</a:t>
                      </a:r>
                      <a:endParaRPr sz="1600" dirty="0">
                        <a:solidFill>
                          <a:srgbClr val="002060"/>
                        </a:solidFill>
                        <a:latin typeface="+mj-lt"/>
                        <a:cs typeface="Calibri" panose="020F0502020204030204" pitchFamily="34" charset="0"/>
                      </a:endParaRPr>
                    </a:p>
                  </a:txBody>
                  <a:tcPr marL="91425" marR="91425" marT="91425" marB="91425">
                    <a:solidFill>
                      <a:srgbClr val="FFC000"/>
                    </a:solidFill>
                  </a:tcPr>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&gt;= 7.5%</a:t>
                      </a:r>
                      <a:endParaRPr sz="1600" dirty="0">
                        <a:solidFill>
                          <a:srgbClr val="002060"/>
                        </a:solidFill>
                        <a:latin typeface="+mj-lt"/>
                        <a:cs typeface="Calibri" panose="020F0502020204030204" pitchFamily="34" charset="0"/>
                      </a:endParaRPr>
                    </a:p>
                  </a:txBody>
                  <a:tcPr marL="91425" marR="91425" marT="91425" marB="91425">
                    <a:solidFill>
                      <a:srgbClr val="FF0000"/>
                    </a:solidFill>
                  </a:tcPr>
                </a:tc>
                <a:extLst>
                  <a:ext uri="{0D108BD9-81ED-4DB2-BD59-A6C34878D82A}">
                    <a16:rowId xmlns:a16="http://schemas.microsoft.com/office/drawing/2014/main" val="10001"/>
                  </a:ext>
                </a:extLst>
              </a:tr>
              <a:tr h="705848">
                <a:tc>
                  <a:txBody>
                    <a:bodyPr/>
                    <a:lstStyle/>
                    <a:p>
                      <a:pPr marL="0" lvl="0" indent="0" algn="l" rtl="0">
                        <a:spcBef>
                          <a:spcPts val="0"/>
                        </a:spcBef>
                        <a:spcAft>
                          <a:spcPts val="0"/>
                        </a:spcAft>
                        <a:buNone/>
                      </a:pPr>
                      <a:r>
                        <a:rPr lang="es-ES" sz="1600" b="1" dirty="0">
                          <a:solidFill>
                            <a:srgbClr val="002060"/>
                          </a:solidFill>
                          <a:latin typeface="+mj-lt"/>
                          <a:cs typeface="Calibri" panose="020F0502020204030204" pitchFamily="34" charset="0"/>
                        </a:rPr>
                        <a:t>50-69 años</a:t>
                      </a:r>
                      <a:endParaRPr sz="1600" b="1" dirty="0">
                        <a:solidFill>
                          <a:srgbClr val="002060"/>
                        </a:solidFill>
                        <a:latin typeface="+mj-lt"/>
                        <a:cs typeface="Calibri" panose="020F0502020204030204" pitchFamily="34" charset="0"/>
                      </a:endParaRPr>
                    </a:p>
                  </a:txBody>
                  <a:tcPr marL="91425" marR="91425" marT="91425" marB="91425"/>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&lt;5%</a:t>
                      </a:r>
                      <a:endParaRPr sz="1600" dirty="0">
                        <a:solidFill>
                          <a:srgbClr val="002060"/>
                        </a:solidFill>
                        <a:latin typeface="+mj-lt"/>
                        <a:cs typeface="Calibri" panose="020F0502020204030204" pitchFamily="34" charset="0"/>
                      </a:endParaRPr>
                    </a:p>
                  </a:txBody>
                  <a:tcPr marL="91425" marR="91425" marT="91425" marB="91425">
                    <a:solidFill>
                      <a:srgbClr val="92D050"/>
                    </a:solidFill>
                  </a:tcPr>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5- &lt;10%</a:t>
                      </a:r>
                      <a:endParaRPr sz="1600" dirty="0">
                        <a:solidFill>
                          <a:srgbClr val="002060"/>
                        </a:solidFill>
                        <a:latin typeface="+mj-lt"/>
                        <a:cs typeface="Calibri" panose="020F0502020204030204" pitchFamily="34" charset="0"/>
                      </a:endParaRPr>
                    </a:p>
                  </a:txBody>
                  <a:tcPr marL="91425" marR="91425" marT="91425" marB="91425">
                    <a:solidFill>
                      <a:srgbClr val="FFC000"/>
                    </a:solidFill>
                  </a:tcPr>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&gt;=10%</a:t>
                      </a:r>
                      <a:endParaRPr sz="1600" dirty="0">
                        <a:solidFill>
                          <a:srgbClr val="002060"/>
                        </a:solidFill>
                        <a:latin typeface="+mj-lt"/>
                        <a:cs typeface="Calibri" panose="020F0502020204030204" pitchFamily="34" charset="0"/>
                      </a:endParaRPr>
                    </a:p>
                  </a:txBody>
                  <a:tcPr marL="91425" marR="91425" marT="91425" marB="91425">
                    <a:solidFill>
                      <a:srgbClr val="FF0000"/>
                    </a:solidFill>
                  </a:tcPr>
                </a:tc>
                <a:extLst>
                  <a:ext uri="{0D108BD9-81ED-4DB2-BD59-A6C34878D82A}">
                    <a16:rowId xmlns:a16="http://schemas.microsoft.com/office/drawing/2014/main" val="10002"/>
                  </a:ext>
                </a:extLst>
              </a:tr>
              <a:tr h="705848">
                <a:tc>
                  <a:txBody>
                    <a:bodyPr/>
                    <a:lstStyle/>
                    <a:p>
                      <a:pPr marL="0" lvl="0" indent="0" algn="l" rtl="0">
                        <a:spcBef>
                          <a:spcPts val="0"/>
                        </a:spcBef>
                        <a:spcAft>
                          <a:spcPts val="0"/>
                        </a:spcAft>
                        <a:buNone/>
                      </a:pPr>
                      <a:r>
                        <a:rPr lang="es-ES" sz="1600" b="1" dirty="0">
                          <a:solidFill>
                            <a:srgbClr val="002060"/>
                          </a:solidFill>
                          <a:latin typeface="+mj-lt"/>
                          <a:cs typeface="Calibri" panose="020F0502020204030204" pitchFamily="34" charset="0"/>
                        </a:rPr>
                        <a:t>&gt;70 años</a:t>
                      </a:r>
                      <a:endParaRPr sz="1600" b="1" dirty="0">
                        <a:solidFill>
                          <a:srgbClr val="002060"/>
                        </a:solidFill>
                        <a:latin typeface="+mj-lt"/>
                        <a:cs typeface="Calibri" panose="020F0502020204030204" pitchFamily="34" charset="0"/>
                      </a:endParaRPr>
                    </a:p>
                  </a:txBody>
                  <a:tcPr marL="91425" marR="91425" marT="91425" marB="91425"/>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&gt;7,5%</a:t>
                      </a:r>
                      <a:endParaRPr sz="1600" dirty="0">
                        <a:solidFill>
                          <a:srgbClr val="002060"/>
                        </a:solidFill>
                        <a:latin typeface="+mj-lt"/>
                        <a:cs typeface="Calibri" panose="020F0502020204030204" pitchFamily="34" charset="0"/>
                      </a:endParaRPr>
                    </a:p>
                  </a:txBody>
                  <a:tcPr marL="91425" marR="91425" marT="91425" marB="91425">
                    <a:solidFill>
                      <a:srgbClr val="92D050"/>
                    </a:solidFill>
                  </a:tcPr>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7.5- &lt;15%</a:t>
                      </a:r>
                      <a:endParaRPr sz="1600" dirty="0">
                        <a:solidFill>
                          <a:srgbClr val="002060"/>
                        </a:solidFill>
                        <a:latin typeface="+mj-lt"/>
                        <a:cs typeface="Calibri" panose="020F0502020204030204" pitchFamily="34" charset="0"/>
                      </a:endParaRPr>
                    </a:p>
                  </a:txBody>
                  <a:tcPr marL="91425" marR="91425" marT="91425" marB="91425">
                    <a:solidFill>
                      <a:srgbClr val="FFC000"/>
                    </a:solidFill>
                  </a:tcPr>
                </a:tc>
                <a:tc>
                  <a:txBody>
                    <a:bodyPr/>
                    <a:lstStyle/>
                    <a:p>
                      <a:pPr marL="0" lvl="0" indent="0" algn="ctr" rtl="0">
                        <a:spcBef>
                          <a:spcPts val="0"/>
                        </a:spcBef>
                        <a:spcAft>
                          <a:spcPts val="0"/>
                        </a:spcAft>
                        <a:buNone/>
                      </a:pPr>
                      <a:r>
                        <a:rPr lang="es-ES" sz="1600" dirty="0">
                          <a:solidFill>
                            <a:srgbClr val="002060"/>
                          </a:solidFill>
                          <a:latin typeface="+mj-lt"/>
                          <a:cs typeface="Calibri" panose="020F0502020204030204" pitchFamily="34" charset="0"/>
                        </a:rPr>
                        <a:t>&gt;=15%</a:t>
                      </a:r>
                      <a:endParaRPr sz="1600" dirty="0">
                        <a:solidFill>
                          <a:srgbClr val="002060"/>
                        </a:solidFill>
                        <a:latin typeface="+mj-lt"/>
                        <a:cs typeface="Calibri" panose="020F0502020204030204" pitchFamily="34" charset="0"/>
                      </a:endParaRPr>
                    </a:p>
                  </a:txBody>
                  <a:tcPr marL="91425" marR="91425" marT="91425" marB="91425">
                    <a:solidFill>
                      <a:srgbClr val="FF0000"/>
                    </a:solidFill>
                  </a:tcPr>
                </a:tc>
                <a:extLst>
                  <a:ext uri="{0D108BD9-81ED-4DB2-BD59-A6C34878D82A}">
                    <a16:rowId xmlns:a16="http://schemas.microsoft.com/office/drawing/2014/main" val="10003"/>
                  </a:ext>
                </a:extLst>
              </a:tr>
            </a:tbl>
          </a:graphicData>
        </a:graphic>
      </p:graphicFrame>
      <p:sp>
        <p:nvSpPr>
          <p:cNvPr id="3" name="Rectángulo 2">
            <a:extLst>
              <a:ext uri="{FF2B5EF4-FFF2-40B4-BE49-F238E27FC236}">
                <a16:creationId xmlns:a16="http://schemas.microsoft.com/office/drawing/2014/main" id="{F295A29C-53E0-4847-8FF8-247BA7E3FE8B}"/>
              </a:ext>
            </a:extLst>
          </p:cNvPr>
          <p:cNvSpPr/>
          <p:nvPr/>
        </p:nvSpPr>
        <p:spPr>
          <a:xfrm>
            <a:off x="1041918" y="5956067"/>
            <a:ext cx="10108163" cy="461665"/>
          </a:xfrm>
          <a:prstGeom prst="rect">
            <a:avLst/>
          </a:prstGeom>
        </p:spPr>
        <p:txBody>
          <a:bodyPr wrap="square">
            <a:spAutoFit/>
          </a:bodyPr>
          <a:lstStyle/>
          <a:p>
            <a:r>
              <a:rPr lang="es-ES" sz="1200" b="1" i="1" dirty="0" err="1">
                <a:solidFill>
                  <a:schemeClr val="accent1">
                    <a:lumMod val="50000"/>
                  </a:schemeClr>
                </a:solidFill>
                <a:latin typeface="+mj-lt"/>
                <a:cs typeface="Calibri" panose="020F0502020204030204" pitchFamily="34" charset="0"/>
              </a:rPr>
              <a:t>Visseren</a:t>
            </a:r>
            <a:r>
              <a:rPr lang="es-ES" sz="1200" b="1" i="1" dirty="0">
                <a:solidFill>
                  <a:schemeClr val="accent1">
                    <a:lumMod val="50000"/>
                  </a:schemeClr>
                </a:solidFill>
                <a:latin typeface="+mj-lt"/>
                <a:cs typeface="Calibri" panose="020F0502020204030204" pitchFamily="34" charset="0"/>
              </a:rPr>
              <a:t> FLJ, Mach F, </a:t>
            </a:r>
            <a:r>
              <a:rPr lang="es-ES" sz="1200" b="1" i="1" dirty="0" err="1">
                <a:solidFill>
                  <a:schemeClr val="accent1">
                    <a:lumMod val="50000"/>
                  </a:schemeClr>
                </a:solidFill>
                <a:latin typeface="+mj-lt"/>
                <a:cs typeface="Calibri" panose="020F0502020204030204" pitchFamily="34" charset="0"/>
              </a:rPr>
              <a:t>Smulders</a:t>
            </a:r>
            <a:r>
              <a:rPr lang="es-ES" sz="1200" b="1" i="1" dirty="0">
                <a:solidFill>
                  <a:schemeClr val="accent1">
                    <a:lumMod val="50000"/>
                  </a:schemeClr>
                </a:solidFill>
                <a:latin typeface="+mj-lt"/>
                <a:cs typeface="Calibri" panose="020F0502020204030204" pitchFamily="34" charset="0"/>
              </a:rPr>
              <a:t> YM, Carballo D, </a:t>
            </a:r>
            <a:r>
              <a:rPr lang="es-ES" sz="1200" b="1" i="1" dirty="0" err="1">
                <a:solidFill>
                  <a:schemeClr val="accent1">
                    <a:lumMod val="50000"/>
                  </a:schemeClr>
                </a:solidFill>
                <a:latin typeface="+mj-lt"/>
                <a:cs typeface="Calibri" panose="020F0502020204030204" pitchFamily="34" charset="0"/>
              </a:rPr>
              <a:t>Koskinas</a:t>
            </a:r>
            <a:r>
              <a:rPr lang="es-ES" sz="1200" b="1" i="1" dirty="0">
                <a:solidFill>
                  <a:schemeClr val="accent1">
                    <a:lumMod val="50000"/>
                  </a:schemeClr>
                </a:solidFill>
                <a:latin typeface="+mj-lt"/>
                <a:cs typeface="Calibri" panose="020F0502020204030204" pitchFamily="34" charset="0"/>
              </a:rPr>
              <a:t> KC, </a:t>
            </a:r>
            <a:r>
              <a:rPr lang="es-ES" sz="1200" b="1" i="1" dirty="0" err="1">
                <a:solidFill>
                  <a:schemeClr val="accent1">
                    <a:lumMod val="50000"/>
                  </a:schemeClr>
                </a:solidFill>
                <a:latin typeface="+mj-lt"/>
                <a:cs typeface="Calibri" panose="020F0502020204030204" pitchFamily="34" charset="0"/>
              </a:rPr>
              <a:t>Bäck</a:t>
            </a:r>
            <a:r>
              <a:rPr lang="es-ES" sz="1200" b="1" i="1" dirty="0">
                <a:solidFill>
                  <a:schemeClr val="accent1">
                    <a:lumMod val="50000"/>
                  </a:schemeClr>
                </a:solidFill>
                <a:latin typeface="+mj-lt"/>
                <a:cs typeface="Calibri" panose="020F0502020204030204" pitchFamily="34" charset="0"/>
              </a:rPr>
              <a:t> M, et al. 2021 ESC </a:t>
            </a:r>
            <a:r>
              <a:rPr lang="es-ES" sz="1200" b="1" i="1" dirty="0" err="1">
                <a:solidFill>
                  <a:schemeClr val="accent1">
                    <a:lumMod val="50000"/>
                  </a:schemeClr>
                </a:solidFill>
                <a:latin typeface="+mj-lt"/>
                <a:cs typeface="Calibri" panose="020F0502020204030204" pitchFamily="34" charset="0"/>
              </a:rPr>
              <a:t>Guidelines</a:t>
            </a:r>
            <a:r>
              <a:rPr lang="es-ES" sz="1200" b="1" i="1" dirty="0">
                <a:solidFill>
                  <a:schemeClr val="accent1">
                    <a:lumMod val="50000"/>
                  </a:schemeClr>
                </a:solidFill>
                <a:latin typeface="+mj-lt"/>
                <a:cs typeface="Calibri" panose="020F0502020204030204" pitchFamily="34" charset="0"/>
              </a:rPr>
              <a:t> </a:t>
            </a:r>
            <a:r>
              <a:rPr lang="es-ES" sz="1200" b="1" i="1" dirty="0" err="1">
                <a:solidFill>
                  <a:schemeClr val="accent1">
                    <a:lumMod val="50000"/>
                  </a:schemeClr>
                </a:solidFill>
                <a:latin typeface="+mj-lt"/>
                <a:cs typeface="Calibri" panose="020F0502020204030204" pitchFamily="34" charset="0"/>
              </a:rPr>
              <a:t>on</a:t>
            </a:r>
            <a:r>
              <a:rPr lang="es-ES" sz="1200" b="1" i="1" dirty="0">
                <a:solidFill>
                  <a:schemeClr val="accent1">
                    <a:lumMod val="50000"/>
                  </a:schemeClr>
                </a:solidFill>
                <a:latin typeface="+mj-lt"/>
                <a:cs typeface="Calibri" panose="020F0502020204030204" pitchFamily="34" charset="0"/>
              </a:rPr>
              <a:t> cardiovascular </a:t>
            </a:r>
            <a:r>
              <a:rPr lang="es-ES" sz="1200" b="1" i="1" dirty="0" err="1">
                <a:solidFill>
                  <a:schemeClr val="accent1">
                    <a:lumMod val="50000"/>
                  </a:schemeClr>
                </a:solidFill>
                <a:latin typeface="+mj-lt"/>
                <a:cs typeface="Calibri" panose="020F0502020204030204" pitchFamily="34" charset="0"/>
              </a:rPr>
              <a:t>disease</a:t>
            </a:r>
            <a:r>
              <a:rPr lang="es-ES" sz="1200" b="1" i="1" dirty="0">
                <a:solidFill>
                  <a:schemeClr val="accent1">
                    <a:lumMod val="50000"/>
                  </a:schemeClr>
                </a:solidFill>
                <a:latin typeface="+mj-lt"/>
                <a:cs typeface="Calibri" panose="020F0502020204030204" pitchFamily="34" charset="0"/>
              </a:rPr>
              <a:t> </a:t>
            </a:r>
            <a:r>
              <a:rPr lang="es-ES" sz="1200" b="1" i="1" dirty="0" err="1">
                <a:solidFill>
                  <a:schemeClr val="accent1">
                    <a:lumMod val="50000"/>
                  </a:schemeClr>
                </a:solidFill>
                <a:latin typeface="+mj-lt"/>
                <a:cs typeface="Calibri" panose="020F0502020204030204" pitchFamily="34" charset="0"/>
              </a:rPr>
              <a:t>prevention</a:t>
            </a:r>
            <a:r>
              <a:rPr lang="es-ES" sz="1200" b="1" i="1" dirty="0">
                <a:solidFill>
                  <a:schemeClr val="accent1">
                    <a:lumMod val="50000"/>
                  </a:schemeClr>
                </a:solidFill>
                <a:latin typeface="+mj-lt"/>
                <a:cs typeface="Calibri" panose="020F0502020204030204" pitchFamily="34" charset="0"/>
              </a:rPr>
              <a:t> in </a:t>
            </a:r>
            <a:r>
              <a:rPr lang="es-ES" sz="1200" b="1" i="1" dirty="0" err="1">
                <a:solidFill>
                  <a:schemeClr val="accent1">
                    <a:lumMod val="50000"/>
                  </a:schemeClr>
                </a:solidFill>
                <a:latin typeface="+mj-lt"/>
                <a:cs typeface="Calibri" panose="020F0502020204030204" pitchFamily="34" charset="0"/>
              </a:rPr>
              <a:t>clinical</a:t>
            </a:r>
            <a:r>
              <a:rPr lang="es-ES" sz="1200" b="1" i="1" dirty="0">
                <a:solidFill>
                  <a:schemeClr val="accent1">
                    <a:lumMod val="50000"/>
                  </a:schemeClr>
                </a:solidFill>
                <a:latin typeface="+mj-lt"/>
                <a:cs typeface="Calibri" panose="020F0502020204030204" pitchFamily="34" charset="0"/>
              </a:rPr>
              <a:t> </a:t>
            </a:r>
            <a:r>
              <a:rPr lang="es-ES" sz="1200" b="1" i="1" dirty="0" err="1">
                <a:solidFill>
                  <a:schemeClr val="accent1">
                    <a:lumMod val="50000"/>
                  </a:schemeClr>
                </a:solidFill>
                <a:latin typeface="+mj-lt"/>
                <a:cs typeface="Calibri" panose="020F0502020204030204" pitchFamily="34" charset="0"/>
              </a:rPr>
              <a:t>practice</a:t>
            </a:r>
            <a:r>
              <a:rPr lang="es-ES" sz="1200" b="1" i="1" dirty="0">
                <a:solidFill>
                  <a:schemeClr val="accent1">
                    <a:lumMod val="50000"/>
                  </a:schemeClr>
                </a:solidFill>
                <a:latin typeface="+mj-lt"/>
                <a:cs typeface="Calibri" panose="020F0502020204030204" pitchFamily="34" charset="0"/>
              </a:rPr>
              <a:t>. </a:t>
            </a:r>
            <a:r>
              <a:rPr lang="es-ES" sz="1200" b="1" i="1" dirty="0" err="1">
                <a:solidFill>
                  <a:schemeClr val="accent1">
                    <a:lumMod val="50000"/>
                  </a:schemeClr>
                </a:solidFill>
                <a:latin typeface="+mj-lt"/>
                <a:cs typeface="Calibri" panose="020F0502020204030204" pitchFamily="34" charset="0"/>
              </a:rPr>
              <a:t>Eur</a:t>
            </a:r>
            <a:r>
              <a:rPr lang="es-ES" sz="1200" b="1" i="1" dirty="0">
                <a:solidFill>
                  <a:schemeClr val="accent1">
                    <a:lumMod val="50000"/>
                  </a:schemeClr>
                </a:solidFill>
                <a:latin typeface="+mj-lt"/>
                <a:cs typeface="Calibri" panose="020F0502020204030204" pitchFamily="34" charset="0"/>
              </a:rPr>
              <a:t> </a:t>
            </a:r>
            <a:r>
              <a:rPr lang="es-ES" sz="1200" b="1" i="1" dirty="0" err="1">
                <a:solidFill>
                  <a:schemeClr val="accent1">
                    <a:lumMod val="50000"/>
                  </a:schemeClr>
                </a:solidFill>
                <a:latin typeface="+mj-lt"/>
                <a:cs typeface="Calibri" panose="020F0502020204030204" pitchFamily="34" charset="0"/>
              </a:rPr>
              <a:t>Heart</a:t>
            </a:r>
            <a:r>
              <a:rPr lang="es-ES" sz="1200" b="1" i="1" dirty="0">
                <a:solidFill>
                  <a:schemeClr val="accent1">
                    <a:lumMod val="50000"/>
                  </a:schemeClr>
                </a:solidFill>
                <a:latin typeface="+mj-lt"/>
                <a:cs typeface="Calibri" panose="020F0502020204030204" pitchFamily="34" charset="0"/>
              </a:rPr>
              <a:t> J. 2021;42:3227-337, http://</a:t>
            </a:r>
            <a:r>
              <a:rPr lang="es-ES" sz="1200" b="1" i="1" dirty="0" err="1">
                <a:solidFill>
                  <a:schemeClr val="accent1">
                    <a:lumMod val="50000"/>
                  </a:schemeClr>
                </a:solidFill>
                <a:latin typeface="+mj-lt"/>
                <a:cs typeface="Calibri" panose="020F0502020204030204" pitchFamily="34" charset="0"/>
              </a:rPr>
              <a:t>dx.doi.org</a:t>
            </a:r>
            <a:r>
              <a:rPr lang="es-ES" sz="1200" b="1" i="1" dirty="0">
                <a:solidFill>
                  <a:schemeClr val="accent1">
                    <a:lumMod val="50000"/>
                  </a:schemeClr>
                </a:solidFill>
                <a:latin typeface="+mj-lt"/>
                <a:cs typeface="Calibri" panose="020F0502020204030204" pitchFamily="34" charset="0"/>
              </a:rPr>
              <a:t>/10.1093/</a:t>
            </a:r>
            <a:r>
              <a:rPr lang="es-ES" sz="1200" b="1" i="1" dirty="0" err="1">
                <a:solidFill>
                  <a:schemeClr val="accent1">
                    <a:lumMod val="50000"/>
                  </a:schemeClr>
                </a:solidFill>
                <a:latin typeface="+mj-lt"/>
                <a:cs typeface="Calibri" panose="020F0502020204030204" pitchFamily="34" charset="0"/>
              </a:rPr>
              <a:t>eurheartj</a:t>
            </a:r>
            <a:r>
              <a:rPr lang="es-ES" sz="1200" b="1" i="1" dirty="0">
                <a:solidFill>
                  <a:schemeClr val="accent1">
                    <a:lumMod val="50000"/>
                  </a:schemeClr>
                </a:solidFill>
                <a:latin typeface="+mj-lt"/>
                <a:cs typeface="Calibri" panose="020F0502020204030204" pitchFamily="34" charset="0"/>
              </a:rPr>
              <a:t>/ehab484. </a:t>
            </a:r>
          </a:p>
        </p:txBody>
      </p:sp>
      <p:sp>
        <p:nvSpPr>
          <p:cNvPr id="4" name="Rectángulo 3">
            <a:extLst>
              <a:ext uri="{FF2B5EF4-FFF2-40B4-BE49-F238E27FC236}">
                <a16:creationId xmlns:a16="http://schemas.microsoft.com/office/drawing/2014/main" id="{A7103596-FA11-304B-A177-DC1FD8C85ACC}"/>
              </a:ext>
            </a:extLst>
          </p:cNvPr>
          <p:cNvSpPr/>
          <p:nvPr/>
        </p:nvSpPr>
        <p:spPr>
          <a:xfrm>
            <a:off x="6751519" y="1712166"/>
            <a:ext cx="5228987" cy="3139321"/>
          </a:xfrm>
          <a:prstGeom prst="rect">
            <a:avLst/>
          </a:prstGeom>
        </p:spPr>
        <p:txBody>
          <a:bodyPr wrap="square">
            <a:spAutoFit/>
          </a:bodyPr>
          <a:lstStyle/>
          <a:p>
            <a:pPr lvl="0">
              <a:buClr>
                <a:schemeClr val="dk1"/>
              </a:buClr>
              <a:buSzPts val="1100"/>
            </a:pPr>
            <a:r>
              <a:rPr lang="es-ES" sz="1800" b="1" dirty="0">
                <a:solidFill>
                  <a:schemeClr val="accent1">
                    <a:lumMod val="50000"/>
                  </a:schemeClr>
                </a:solidFill>
                <a:latin typeface="+mj-lt"/>
                <a:cs typeface="Calibri" panose="020F0502020204030204" pitchFamily="34" charset="0"/>
              </a:rPr>
              <a:t>El cálculo general del RCV debe realizarse mediante una valoración integral del paciente que incluya no exclusivamente el valor del riesgo calculado con SCORE, sino integrando:</a:t>
            </a:r>
          </a:p>
          <a:p>
            <a:pPr lvl="0" algn="just">
              <a:buClr>
                <a:schemeClr val="dk1"/>
              </a:buClr>
              <a:buSzPts val="1100"/>
            </a:pPr>
            <a:endParaRPr lang="es-ES" sz="1800" b="1" dirty="0">
              <a:solidFill>
                <a:schemeClr val="accent1">
                  <a:lumMod val="50000"/>
                </a:schemeClr>
              </a:solidFill>
              <a:latin typeface="+mj-lt"/>
              <a:cs typeface="Calibri" panose="020F0502020204030204" pitchFamily="34" charset="0"/>
            </a:endParaRPr>
          </a:p>
          <a:p>
            <a:pPr lvl="0" algn="just">
              <a:buClr>
                <a:schemeClr val="dk1"/>
              </a:buClr>
              <a:buSzPts val="1100"/>
            </a:pPr>
            <a:r>
              <a:rPr lang="es-ES" sz="1800" b="1" dirty="0">
                <a:solidFill>
                  <a:srgbClr val="FF0000"/>
                </a:solidFill>
                <a:latin typeface="+mj-lt"/>
                <a:cs typeface="Calibri" panose="020F0502020204030204" pitchFamily="34" charset="0"/>
              </a:rPr>
              <a:t>factores modificadores del riesgo</a:t>
            </a:r>
          </a:p>
          <a:p>
            <a:pPr lvl="0" algn="just">
              <a:buClr>
                <a:schemeClr val="dk1"/>
              </a:buClr>
              <a:buSzPts val="1100"/>
            </a:pPr>
            <a:endParaRPr lang="es-ES" sz="1800" b="1" dirty="0">
              <a:solidFill>
                <a:srgbClr val="FF0000"/>
              </a:solidFill>
              <a:latin typeface="+mj-lt"/>
              <a:cs typeface="Calibri" panose="020F0502020204030204" pitchFamily="34" charset="0"/>
            </a:endParaRPr>
          </a:p>
          <a:p>
            <a:pPr lvl="0" algn="just">
              <a:buClr>
                <a:schemeClr val="dk1"/>
              </a:buClr>
              <a:buSzPts val="1100"/>
            </a:pPr>
            <a:r>
              <a:rPr lang="es-ES" sz="1800" b="1" dirty="0">
                <a:solidFill>
                  <a:srgbClr val="FF0000"/>
                </a:solidFill>
                <a:latin typeface="+mj-lt"/>
                <a:cs typeface="Calibri" panose="020F0502020204030204" pitchFamily="34" charset="0"/>
              </a:rPr>
              <a:t>datos de lesión de órganos diana </a:t>
            </a:r>
          </a:p>
          <a:p>
            <a:pPr lvl="0" algn="just">
              <a:buClr>
                <a:schemeClr val="dk1"/>
              </a:buClr>
              <a:buSzPts val="1100"/>
            </a:pPr>
            <a:endParaRPr lang="es-ES" sz="1800" b="1" dirty="0">
              <a:solidFill>
                <a:srgbClr val="FF0000"/>
              </a:solidFill>
              <a:latin typeface="+mj-lt"/>
              <a:cs typeface="Calibri" panose="020F0502020204030204" pitchFamily="34" charset="0"/>
            </a:endParaRPr>
          </a:p>
          <a:p>
            <a:pPr lvl="0" algn="just">
              <a:buClr>
                <a:schemeClr val="dk1"/>
              </a:buClr>
              <a:buSzPts val="1100"/>
            </a:pPr>
            <a:r>
              <a:rPr lang="es-ES" sz="1800" b="1" dirty="0">
                <a:solidFill>
                  <a:srgbClr val="FF0000"/>
                </a:solidFill>
                <a:latin typeface="+mj-lt"/>
                <a:cs typeface="Calibri" panose="020F0502020204030204" pitchFamily="34" charset="0"/>
              </a:rPr>
              <a:t>y la presencia de ECVA</a:t>
            </a:r>
          </a:p>
        </p:txBody>
      </p:sp>
      <p:sp>
        <p:nvSpPr>
          <p:cNvPr id="6" name="Google Shape;51;g11ed933a672_0_127">
            <a:extLst>
              <a:ext uri="{FF2B5EF4-FFF2-40B4-BE49-F238E27FC236}">
                <a16:creationId xmlns:a16="http://schemas.microsoft.com/office/drawing/2014/main" id="{2054B174-20C6-4F15-8BF0-9CCADAC01013}"/>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Categorías de riesgo</a:t>
            </a:r>
            <a:endParaRPr lang="es-E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AFAFA"/>
            </a:gs>
            <a:gs pos="74000">
              <a:srgbClr val="D6D6D6"/>
            </a:gs>
            <a:gs pos="83000">
              <a:srgbClr val="D6D6D6"/>
            </a:gs>
            <a:gs pos="100000">
              <a:srgbClr val="E3E3E3"/>
            </a:gs>
          </a:gsLst>
          <a:lin ang="5400012" scaled="0"/>
        </a:gradFill>
        <a:effectLst/>
      </p:bgPr>
    </p:bg>
    <p:spTree>
      <p:nvGrpSpPr>
        <p:cNvPr id="1" name="Shape 165"/>
        <p:cNvGrpSpPr/>
        <p:nvPr/>
      </p:nvGrpSpPr>
      <p:grpSpPr>
        <a:xfrm>
          <a:off x="0" y="0"/>
          <a:ext cx="0" cy="0"/>
          <a:chOff x="0" y="0"/>
          <a:chExt cx="0" cy="0"/>
        </a:xfrm>
      </p:grpSpPr>
      <p:sp>
        <p:nvSpPr>
          <p:cNvPr id="166" name="Google Shape;166;g119e5d4e164_0_108"/>
          <p:cNvSpPr/>
          <p:nvPr/>
        </p:nvSpPr>
        <p:spPr>
          <a:xfrm>
            <a:off x="396882" y="280374"/>
            <a:ext cx="11438700" cy="1844400"/>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 name="Google Shape;167;g119e5d4e164_0_108"/>
          <p:cNvSpPr txBox="1">
            <a:spLocks noGrp="1"/>
          </p:cNvSpPr>
          <p:nvPr>
            <p:ph type="title"/>
          </p:nvPr>
        </p:nvSpPr>
        <p:spPr>
          <a:xfrm>
            <a:off x="546351" y="433545"/>
            <a:ext cx="11139900" cy="930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1500"/>
              <a:buFont typeface="Arial"/>
              <a:buNone/>
            </a:pPr>
            <a:r>
              <a:rPr lang="es-ES" sz="5500">
                <a:solidFill>
                  <a:srgbClr val="FFFFFF"/>
                </a:solidFill>
                <a:latin typeface="Arial"/>
                <a:ea typeface="Arial"/>
                <a:cs typeface="Arial"/>
                <a:sym typeface="Arial"/>
              </a:rPr>
              <a:t>ESC CVD Risk calculation APP</a:t>
            </a:r>
            <a:endParaRPr/>
          </a:p>
        </p:txBody>
      </p:sp>
      <p:cxnSp>
        <p:nvCxnSpPr>
          <p:cNvPr id="168" name="Google Shape;168;g119e5d4e164_0_108"/>
          <p:cNvCxnSpPr/>
          <p:nvPr/>
        </p:nvCxnSpPr>
        <p:spPr>
          <a:xfrm>
            <a:off x="2230078" y="1522292"/>
            <a:ext cx="7772400" cy="0"/>
          </a:xfrm>
          <a:prstGeom prst="straightConnector1">
            <a:avLst/>
          </a:prstGeom>
          <a:noFill/>
          <a:ln w="22225" cap="flat" cmpd="sng">
            <a:solidFill>
              <a:srgbClr val="D9D9D9"/>
            </a:solidFill>
            <a:prstDash val="solid"/>
            <a:round/>
            <a:headEnd type="none" w="sm" len="sm"/>
            <a:tailEnd type="none" w="sm" len="sm"/>
          </a:ln>
        </p:spPr>
      </p:cxnSp>
      <p:pic>
        <p:nvPicPr>
          <p:cNvPr id="169" name="Google Shape;169;g119e5d4e164_0_108" descr="Interfaz de usuario gráfica, Aplicación&#10;&#10;Descripción generada automáticamente"/>
          <p:cNvPicPr preferRelativeResize="0"/>
          <p:nvPr/>
        </p:nvPicPr>
        <p:blipFill rotWithShape="1">
          <a:blip r:embed="rId3">
            <a:alphaModFix/>
          </a:blip>
          <a:srcRect/>
          <a:stretch/>
        </p:blipFill>
        <p:spPr>
          <a:xfrm>
            <a:off x="679980" y="2426818"/>
            <a:ext cx="4759090" cy="3997641"/>
          </a:xfrm>
          <a:prstGeom prst="rect">
            <a:avLst/>
          </a:prstGeom>
          <a:noFill/>
          <a:ln>
            <a:noFill/>
          </a:ln>
        </p:spPr>
      </p:pic>
      <p:cxnSp>
        <p:nvCxnSpPr>
          <p:cNvPr id="170" name="Google Shape;170;g119e5d4e164_0_108"/>
          <p:cNvCxnSpPr/>
          <p:nvPr/>
        </p:nvCxnSpPr>
        <p:spPr>
          <a:xfrm>
            <a:off x="6116278" y="2596836"/>
            <a:ext cx="0" cy="3657600"/>
          </a:xfrm>
          <a:prstGeom prst="straightConnector1">
            <a:avLst/>
          </a:prstGeom>
          <a:noFill/>
          <a:ln w="101600" cap="flat" cmpd="dbl">
            <a:solidFill>
              <a:srgbClr val="595959"/>
            </a:solidFill>
            <a:prstDash val="solid"/>
            <a:round/>
            <a:headEnd type="none" w="sm" len="sm"/>
            <a:tailEnd type="none" w="sm" len="sm"/>
          </a:ln>
        </p:spPr>
      </p:cxnSp>
      <p:pic>
        <p:nvPicPr>
          <p:cNvPr id="171" name="Google Shape;171;g119e5d4e164_0_108" descr="Interfaz de usuario gráfica&#10;&#10;Descripción generada automáticamente"/>
          <p:cNvPicPr preferRelativeResize="0"/>
          <p:nvPr/>
        </p:nvPicPr>
        <p:blipFill rotWithShape="1">
          <a:blip r:embed="rId4">
            <a:alphaModFix/>
          </a:blip>
          <a:srcRect/>
          <a:stretch/>
        </p:blipFill>
        <p:spPr>
          <a:xfrm>
            <a:off x="6445073" y="3791387"/>
            <a:ext cx="5455917" cy="1268499"/>
          </a:xfrm>
          <a:prstGeom prst="rect">
            <a:avLst/>
          </a:prstGeom>
          <a:noFill/>
          <a:ln>
            <a:noFill/>
          </a:ln>
        </p:spPr>
      </p:pic>
      <p:sp>
        <p:nvSpPr>
          <p:cNvPr id="9" name="Google Shape;172;g119e5d4e164_0_108">
            <a:extLst>
              <a:ext uri="{FF2B5EF4-FFF2-40B4-BE49-F238E27FC236}">
                <a16:creationId xmlns:a16="http://schemas.microsoft.com/office/drawing/2014/main" id="{EB96FDE8-7C16-44E8-AFB1-3EEF8FAB81F3}"/>
              </a:ext>
            </a:extLst>
          </p:cNvPr>
          <p:cNvSpPr/>
          <p:nvPr/>
        </p:nvSpPr>
        <p:spPr>
          <a:xfrm>
            <a:off x="6557327" y="6449599"/>
            <a:ext cx="5634673"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dirty="0">
                <a:solidFill>
                  <a:srgbClr val="002060"/>
                </a:solidFill>
                <a:latin typeface="Arial"/>
                <a:ea typeface="Arial"/>
                <a:cs typeface="Arial"/>
                <a:sym typeface="Arial"/>
              </a:rPr>
              <a:t>2021 ESC </a:t>
            </a:r>
            <a:r>
              <a:rPr lang="es-ES" sz="1200" b="0" i="0" u="none" strike="noStrike" cap="none" dirty="0" err="1">
                <a:solidFill>
                  <a:srgbClr val="002060"/>
                </a:solidFill>
                <a:latin typeface="Arial"/>
                <a:ea typeface="Arial"/>
                <a:cs typeface="Arial"/>
                <a:sym typeface="Arial"/>
              </a:rPr>
              <a:t>Guidelines</a:t>
            </a:r>
            <a:r>
              <a:rPr lang="es-ES" sz="1200" b="0" i="0" u="none" strike="noStrike" cap="none" dirty="0">
                <a:solidFill>
                  <a:srgbClr val="002060"/>
                </a:solidFill>
                <a:latin typeface="Arial"/>
                <a:ea typeface="Arial"/>
                <a:cs typeface="Arial"/>
                <a:sym typeface="Arial"/>
              </a:rPr>
              <a:t> </a:t>
            </a:r>
            <a:r>
              <a:rPr lang="es-ES" sz="1200" b="0" i="0" u="none" strike="noStrike" cap="none" dirty="0" err="1">
                <a:solidFill>
                  <a:srgbClr val="002060"/>
                </a:solidFill>
                <a:latin typeface="Arial"/>
                <a:ea typeface="Arial"/>
                <a:cs typeface="Arial"/>
                <a:sym typeface="Arial"/>
              </a:rPr>
              <a:t>on</a:t>
            </a:r>
            <a:r>
              <a:rPr lang="es-ES" sz="1200" b="0" i="0" u="none" strike="noStrike" cap="none" dirty="0">
                <a:solidFill>
                  <a:srgbClr val="002060"/>
                </a:solidFill>
                <a:latin typeface="Arial"/>
                <a:ea typeface="Arial"/>
                <a:cs typeface="Arial"/>
                <a:sym typeface="Arial"/>
              </a:rPr>
              <a:t> cardiovascular </a:t>
            </a:r>
            <a:r>
              <a:rPr lang="es-ES" sz="1200" b="0" i="0" u="none" strike="noStrike" cap="none" dirty="0" err="1">
                <a:solidFill>
                  <a:srgbClr val="002060"/>
                </a:solidFill>
                <a:latin typeface="Arial"/>
                <a:ea typeface="Arial"/>
                <a:cs typeface="Arial"/>
                <a:sym typeface="Arial"/>
              </a:rPr>
              <a:t>disease</a:t>
            </a:r>
            <a:r>
              <a:rPr lang="es-ES" sz="1200" b="0" i="0" u="none" strike="noStrike" cap="none" dirty="0">
                <a:solidFill>
                  <a:srgbClr val="002060"/>
                </a:solidFill>
                <a:latin typeface="Arial"/>
                <a:ea typeface="Arial"/>
                <a:cs typeface="Arial"/>
                <a:sym typeface="Arial"/>
              </a:rPr>
              <a:t> </a:t>
            </a:r>
            <a:r>
              <a:rPr lang="es-ES" sz="1200" b="0" i="0" u="none" strike="noStrike" cap="none" dirty="0" err="1">
                <a:solidFill>
                  <a:srgbClr val="002060"/>
                </a:solidFill>
                <a:latin typeface="Arial"/>
                <a:ea typeface="Arial"/>
                <a:cs typeface="Arial"/>
                <a:sym typeface="Arial"/>
              </a:rPr>
              <a:t>prevention</a:t>
            </a:r>
            <a:r>
              <a:rPr lang="es-ES" sz="1200" b="0" i="0" u="none" strike="noStrike" cap="none" dirty="0">
                <a:solidFill>
                  <a:srgbClr val="002060"/>
                </a:solidFill>
                <a:latin typeface="Arial"/>
                <a:ea typeface="Arial"/>
                <a:cs typeface="Arial"/>
                <a:sym typeface="Arial"/>
              </a:rPr>
              <a:t> in </a:t>
            </a:r>
            <a:r>
              <a:rPr lang="es-ES" sz="1200" b="0" i="0" u="none" strike="noStrike" cap="none" dirty="0" err="1">
                <a:solidFill>
                  <a:srgbClr val="002060"/>
                </a:solidFill>
                <a:latin typeface="Arial"/>
                <a:ea typeface="Arial"/>
                <a:cs typeface="Arial"/>
                <a:sym typeface="Arial"/>
              </a:rPr>
              <a:t>clinical</a:t>
            </a:r>
            <a:r>
              <a:rPr lang="es-ES" sz="1200" b="0" i="0" u="none" strike="noStrike" cap="none" dirty="0">
                <a:solidFill>
                  <a:srgbClr val="002060"/>
                </a:solidFill>
                <a:latin typeface="Arial"/>
                <a:ea typeface="Arial"/>
                <a:cs typeface="Arial"/>
                <a:sym typeface="Arial"/>
              </a:rPr>
              <a:t> </a:t>
            </a:r>
            <a:r>
              <a:rPr lang="es-ES" sz="1200" b="0" i="0" u="none" strike="noStrike" cap="none" dirty="0" err="1">
                <a:solidFill>
                  <a:srgbClr val="002060"/>
                </a:solidFill>
                <a:latin typeface="Arial"/>
                <a:ea typeface="Arial"/>
                <a:cs typeface="Arial"/>
                <a:sym typeface="Arial"/>
              </a:rPr>
              <a:t>practice</a:t>
            </a:r>
            <a:r>
              <a:rPr lang="es-ES" sz="1200" b="0" i="0" u="none" strike="noStrike" cap="none" dirty="0">
                <a:solidFill>
                  <a:srgbClr val="002060"/>
                </a:solidFill>
                <a:latin typeface="Arial"/>
                <a:ea typeface="Arial"/>
                <a:cs typeface="Arial"/>
                <a:sym typeface="Arial"/>
              </a:rPr>
              <a:t> </a:t>
            </a:r>
            <a:endParaRPr sz="1200" b="0" i="0" u="none" strike="noStrike" cap="none" dirty="0">
              <a:solidFill>
                <a:srgbClr val="00206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7" name="Imagen 6">
            <a:extLst>
              <a:ext uri="{FF2B5EF4-FFF2-40B4-BE49-F238E27FC236}">
                <a16:creationId xmlns:a16="http://schemas.microsoft.com/office/drawing/2014/main" id="{D6E2FD89-00E1-490F-A540-B46A0ED5909F}"/>
              </a:ext>
            </a:extLst>
          </p:cNvPr>
          <p:cNvPicPr>
            <a:picLocks noChangeAspect="1"/>
          </p:cNvPicPr>
          <p:nvPr/>
        </p:nvPicPr>
        <p:blipFill>
          <a:blip r:embed="rId3"/>
          <a:stretch>
            <a:fillRect/>
          </a:stretch>
        </p:blipFill>
        <p:spPr>
          <a:xfrm>
            <a:off x="608658" y="348793"/>
            <a:ext cx="2701399" cy="5844618"/>
          </a:xfrm>
          <a:prstGeom prst="rect">
            <a:avLst/>
          </a:prstGeom>
        </p:spPr>
      </p:pic>
      <p:pic>
        <p:nvPicPr>
          <p:cNvPr id="8" name="Imagen 8">
            <a:extLst>
              <a:ext uri="{FF2B5EF4-FFF2-40B4-BE49-F238E27FC236}">
                <a16:creationId xmlns:a16="http://schemas.microsoft.com/office/drawing/2014/main" id="{78B24D5F-1426-49E8-AF0C-B564BD4DD9F5}"/>
              </a:ext>
            </a:extLst>
          </p:cNvPr>
          <p:cNvPicPr>
            <a:picLocks noChangeAspect="1"/>
          </p:cNvPicPr>
          <p:nvPr/>
        </p:nvPicPr>
        <p:blipFill>
          <a:blip r:embed="rId4"/>
          <a:stretch>
            <a:fillRect/>
          </a:stretch>
        </p:blipFill>
        <p:spPr>
          <a:xfrm>
            <a:off x="6930881" y="348794"/>
            <a:ext cx="2701400" cy="5844618"/>
          </a:xfrm>
          <a:prstGeom prst="rect">
            <a:avLst/>
          </a:prstGeom>
        </p:spPr>
      </p:pic>
      <p:sp>
        <p:nvSpPr>
          <p:cNvPr id="9" name="Google Shape;186;g119e5d4e164_0_125">
            <a:extLst>
              <a:ext uri="{FF2B5EF4-FFF2-40B4-BE49-F238E27FC236}">
                <a16:creationId xmlns:a16="http://schemas.microsoft.com/office/drawing/2014/main" id="{FDD00798-82D5-42A1-9CDE-6971B56446D0}"/>
              </a:ext>
            </a:extLst>
          </p:cNvPr>
          <p:cNvSpPr txBox="1"/>
          <p:nvPr/>
        </p:nvSpPr>
        <p:spPr>
          <a:xfrm>
            <a:off x="3609182" y="1951084"/>
            <a:ext cx="3022573"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dirty="0">
                <a:solidFill>
                  <a:srgbClr val="002754"/>
                </a:solidFill>
                <a:latin typeface="+mj-lt"/>
                <a:ea typeface="Calibri"/>
                <a:cs typeface="Calibri"/>
                <a:sym typeface="Calibri"/>
              </a:rPr>
              <a:t>SCORE2. 12%</a:t>
            </a:r>
          </a:p>
          <a:p>
            <a:pPr marL="0" marR="0" lvl="0" indent="0" algn="ctr" rtl="0">
              <a:lnSpc>
                <a:spcPct val="100000"/>
              </a:lnSpc>
              <a:spcBef>
                <a:spcPts val="0"/>
              </a:spcBef>
              <a:spcAft>
                <a:spcPts val="0"/>
              </a:spcAft>
              <a:buClr>
                <a:srgbClr val="000000"/>
              </a:buClr>
              <a:buSzPts val="2400"/>
              <a:buFont typeface="Arial"/>
              <a:buNone/>
            </a:pPr>
            <a:r>
              <a:rPr lang="es-ES" sz="2400" b="1" dirty="0">
                <a:solidFill>
                  <a:srgbClr val="002754"/>
                </a:solidFill>
                <a:latin typeface="+mj-lt"/>
                <a:ea typeface="Calibri"/>
                <a:cs typeface="Calibri"/>
                <a:sym typeface="Calibri"/>
              </a:rPr>
              <a:t>NUESTRO PACIENTE ES DE </a:t>
            </a:r>
            <a:r>
              <a:rPr lang="es-ES" sz="2400" b="1" dirty="0">
                <a:solidFill>
                  <a:srgbClr val="FF0000"/>
                </a:solidFill>
                <a:latin typeface="+mj-lt"/>
                <a:ea typeface="Calibri"/>
                <a:cs typeface="Calibri"/>
                <a:sym typeface="Calibri"/>
              </a:rPr>
              <a:t>MUY ALTO RIESGO</a:t>
            </a:r>
            <a:endParaRPr sz="2400" b="1" i="0" u="none" strike="noStrike" cap="none" dirty="0">
              <a:solidFill>
                <a:srgbClr val="FF0000"/>
              </a:solidFill>
              <a:latin typeface="+mj-lt"/>
              <a:ea typeface="Calibri"/>
              <a:cs typeface="Calibri"/>
              <a:sym typeface="Calibri"/>
            </a:endParaRPr>
          </a:p>
        </p:txBody>
      </p:sp>
    </p:spTree>
    <p:extLst>
      <p:ext uri="{BB962C8B-B14F-4D97-AF65-F5344CB8AC3E}">
        <p14:creationId xmlns:p14="http://schemas.microsoft.com/office/powerpoint/2010/main" val="38815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6" name="Google Shape;129;g11ed933a672_0_233">
            <a:extLst>
              <a:ext uri="{FF2B5EF4-FFF2-40B4-BE49-F238E27FC236}">
                <a16:creationId xmlns:a16="http://schemas.microsoft.com/office/drawing/2014/main" id="{C3253945-EC56-CF4A-AD0D-26A110FE0E14}"/>
              </a:ext>
            </a:extLst>
          </p:cNvPr>
          <p:cNvPicPr preferRelativeResize="0"/>
          <p:nvPr/>
        </p:nvPicPr>
        <p:blipFill rotWithShape="1">
          <a:blip r:embed="rId3">
            <a:alphaModFix/>
          </a:blip>
          <a:srcRect/>
          <a:stretch/>
        </p:blipFill>
        <p:spPr>
          <a:xfrm>
            <a:off x="483461" y="500083"/>
            <a:ext cx="4434116" cy="5546154"/>
          </a:xfrm>
          <a:prstGeom prst="rect">
            <a:avLst/>
          </a:prstGeom>
          <a:noFill/>
          <a:ln>
            <a:noFill/>
          </a:ln>
        </p:spPr>
      </p:pic>
      <p:sp>
        <p:nvSpPr>
          <p:cNvPr id="7" name="Rectángulo 6">
            <a:extLst>
              <a:ext uri="{FF2B5EF4-FFF2-40B4-BE49-F238E27FC236}">
                <a16:creationId xmlns:a16="http://schemas.microsoft.com/office/drawing/2014/main" id="{61DFE4CC-241D-0442-9B57-4526C7E1B574}"/>
              </a:ext>
            </a:extLst>
          </p:cNvPr>
          <p:cNvSpPr/>
          <p:nvPr/>
        </p:nvSpPr>
        <p:spPr>
          <a:xfrm>
            <a:off x="410547" y="6046237"/>
            <a:ext cx="11203276"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
        <p:nvSpPr>
          <p:cNvPr id="2" name="Rectángulo 1">
            <a:extLst>
              <a:ext uri="{FF2B5EF4-FFF2-40B4-BE49-F238E27FC236}">
                <a16:creationId xmlns:a16="http://schemas.microsoft.com/office/drawing/2014/main" id="{92ACB729-58F4-894E-BE98-4F62EBF04959}"/>
              </a:ext>
            </a:extLst>
          </p:cNvPr>
          <p:cNvSpPr/>
          <p:nvPr/>
        </p:nvSpPr>
        <p:spPr>
          <a:xfrm>
            <a:off x="5448043" y="1843950"/>
            <a:ext cx="6096000" cy="2862322"/>
          </a:xfrm>
          <a:prstGeom prst="rect">
            <a:avLst/>
          </a:prstGeom>
          <a:ln w="57150">
            <a:solidFill>
              <a:srgbClr val="002060"/>
            </a:solidFill>
          </a:ln>
        </p:spPr>
        <p:txBody>
          <a:bodyPr>
            <a:spAutoFit/>
          </a:bodyPr>
          <a:lstStyle/>
          <a:p>
            <a:pPr lvl="0">
              <a:buClr>
                <a:schemeClr val="dk1"/>
              </a:buClr>
              <a:buSzPts val="1100"/>
            </a:pPr>
            <a:r>
              <a:rPr lang="es-ES" sz="1800" b="1" dirty="0">
                <a:solidFill>
                  <a:schemeClr val="accent1">
                    <a:lumMod val="50000"/>
                  </a:schemeClr>
                </a:solidFill>
                <a:latin typeface="+mj-lt"/>
                <a:cs typeface="Calibri" panose="020F0502020204030204" pitchFamily="34" charset="0"/>
              </a:rPr>
              <a:t>Hay situaciones que cualifican un </a:t>
            </a:r>
            <a:r>
              <a:rPr lang="es-ES" sz="1800" b="1" dirty="0">
                <a:solidFill>
                  <a:srgbClr val="FF0000"/>
                </a:solidFill>
                <a:latin typeface="+mj-lt"/>
                <a:cs typeface="Calibri" panose="020F0502020204030204" pitchFamily="34" charset="0"/>
              </a:rPr>
              <a:t>RIESGO ALTO O MUY ALTO:</a:t>
            </a:r>
          </a:p>
          <a:p>
            <a:pPr lvl="0">
              <a:buClr>
                <a:schemeClr val="dk1"/>
              </a:buClr>
              <a:buSzPts val="1100"/>
            </a:pPr>
            <a:endParaRPr lang="es-ES" sz="1800" b="1" dirty="0">
              <a:solidFill>
                <a:srgbClr val="FF0000"/>
              </a:solidFill>
              <a:latin typeface="+mj-lt"/>
              <a:cs typeface="Calibri" panose="020F0502020204030204" pitchFamily="34" charset="0"/>
            </a:endParaRPr>
          </a:p>
          <a:p>
            <a:pPr marL="342900" lvl="0" indent="-342900">
              <a:buClr>
                <a:schemeClr val="dk1"/>
              </a:buClr>
              <a:buSzPts val="1100"/>
              <a:buFont typeface="Arial" panose="020B0604020202020204" pitchFamily="34" charset="0"/>
              <a:buChar char="•"/>
            </a:pPr>
            <a:r>
              <a:rPr lang="es-ES" sz="1800" b="1" dirty="0">
                <a:solidFill>
                  <a:schemeClr val="accent1">
                    <a:lumMod val="50000"/>
                  </a:schemeClr>
                </a:solidFill>
                <a:latin typeface="+mj-lt"/>
                <a:cs typeface="Calibri" panose="020F0502020204030204" pitchFamily="34" charset="0"/>
              </a:rPr>
              <a:t>HTA de grado 3</a:t>
            </a:r>
          </a:p>
          <a:p>
            <a:pPr marL="342900" lvl="0" indent="-342900">
              <a:buClr>
                <a:schemeClr val="dk1"/>
              </a:buClr>
              <a:buSzPts val="1100"/>
              <a:buFont typeface="Arial" panose="020B0604020202020204" pitchFamily="34" charset="0"/>
              <a:buChar char="•"/>
            </a:pPr>
            <a:r>
              <a:rPr lang="es-ES" sz="1800" b="1" dirty="0">
                <a:solidFill>
                  <a:schemeClr val="accent1">
                    <a:lumMod val="50000"/>
                  </a:schemeClr>
                </a:solidFill>
                <a:latin typeface="+mj-lt"/>
                <a:cs typeface="Calibri" panose="020F0502020204030204" pitchFamily="34" charset="0"/>
              </a:rPr>
              <a:t>Hipercolesterolemia con </a:t>
            </a:r>
            <a:r>
              <a:rPr lang="es-ES" sz="1800" b="1" dirty="0" err="1">
                <a:solidFill>
                  <a:schemeClr val="accent1">
                    <a:lumMod val="50000"/>
                  </a:schemeClr>
                </a:solidFill>
                <a:latin typeface="+mj-lt"/>
                <a:cs typeface="Calibri" panose="020F0502020204030204" pitchFamily="34" charset="0"/>
              </a:rPr>
              <a:t>cLDL</a:t>
            </a:r>
            <a:r>
              <a:rPr lang="es-ES" sz="1800" b="1" dirty="0">
                <a:solidFill>
                  <a:schemeClr val="accent1">
                    <a:lumMod val="50000"/>
                  </a:schemeClr>
                </a:solidFill>
                <a:latin typeface="+mj-lt"/>
                <a:cs typeface="Calibri" panose="020F0502020204030204" pitchFamily="34" charset="0"/>
              </a:rPr>
              <a:t> &gt; 190 mg/</a:t>
            </a:r>
            <a:r>
              <a:rPr lang="es-ES" sz="1800" b="1" dirty="0" err="1">
                <a:solidFill>
                  <a:schemeClr val="accent1">
                    <a:lumMod val="50000"/>
                  </a:schemeClr>
                </a:solidFill>
                <a:latin typeface="+mj-lt"/>
                <a:cs typeface="Calibri" panose="020F0502020204030204" pitchFamily="34" charset="0"/>
              </a:rPr>
              <a:t>dL</a:t>
            </a:r>
            <a:endParaRPr lang="es-ES" sz="1800" b="1" dirty="0">
              <a:solidFill>
                <a:schemeClr val="accent1">
                  <a:lumMod val="50000"/>
                </a:schemeClr>
              </a:solidFill>
              <a:latin typeface="+mj-lt"/>
              <a:cs typeface="Calibri" panose="020F0502020204030204" pitchFamily="34" charset="0"/>
            </a:endParaRPr>
          </a:p>
          <a:p>
            <a:pPr marL="342900" lvl="0" indent="-342900">
              <a:buClr>
                <a:schemeClr val="dk1"/>
              </a:buClr>
              <a:buSzPts val="1100"/>
              <a:buFont typeface="Arial" panose="020B0604020202020204" pitchFamily="34" charset="0"/>
              <a:buChar char="•"/>
            </a:pPr>
            <a:r>
              <a:rPr lang="es-ES" sz="1800" b="1" dirty="0">
                <a:solidFill>
                  <a:srgbClr val="FF0000"/>
                </a:solidFill>
                <a:latin typeface="+mj-lt"/>
                <a:cs typeface="Calibri" panose="020F0502020204030204" pitchFamily="34" charset="0"/>
              </a:rPr>
              <a:t>DM </a:t>
            </a:r>
          </a:p>
          <a:p>
            <a:pPr marL="342900" lvl="0" indent="-342900">
              <a:buClr>
                <a:schemeClr val="dk1"/>
              </a:buClr>
              <a:buSzPts val="1100"/>
              <a:buFont typeface="Arial" panose="020B0604020202020204" pitchFamily="34" charset="0"/>
              <a:buChar char="•"/>
            </a:pPr>
            <a:r>
              <a:rPr lang="es-ES" sz="1800" b="1" dirty="0">
                <a:solidFill>
                  <a:schemeClr val="accent1">
                    <a:lumMod val="50000"/>
                  </a:schemeClr>
                </a:solidFill>
                <a:latin typeface="+mj-lt"/>
                <a:cs typeface="Calibri" panose="020F0502020204030204" pitchFamily="34" charset="0"/>
              </a:rPr>
              <a:t>Lesión de órgano diana </a:t>
            </a:r>
          </a:p>
          <a:p>
            <a:pPr marL="342900" lvl="0" indent="-342900">
              <a:buClr>
                <a:schemeClr val="dk1"/>
              </a:buClr>
              <a:buSzPts val="1100"/>
              <a:buFont typeface="Arial" panose="020B0604020202020204" pitchFamily="34" charset="0"/>
              <a:buChar char="•"/>
            </a:pPr>
            <a:r>
              <a:rPr lang="es-ES" sz="1800" b="1" dirty="0">
                <a:solidFill>
                  <a:schemeClr val="accent1">
                    <a:lumMod val="50000"/>
                  </a:schemeClr>
                </a:solidFill>
                <a:latin typeface="+mj-lt"/>
                <a:cs typeface="Calibri" panose="020F0502020204030204" pitchFamily="34" charset="0"/>
              </a:rPr>
              <a:t>Enfermedad renal crónica (ERC)estadio 3 o mayor </a:t>
            </a:r>
          </a:p>
          <a:p>
            <a:pPr marL="342900" lvl="0" indent="-342900">
              <a:buClr>
                <a:schemeClr val="dk1"/>
              </a:buClr>
              <a:buSzPts val="1100"/>
              <a:buFont typeface="Arial" panose="020B0604020202020204" pitchFamily="34" charset="0"/>
              <a:buChar char="•"/>
            </a:pPr>
            <a:r>
              <a:rPr lang="es-ES" sz="1800" b="1" dirty="0">
                <a:solidFill>
                  <a:schemeClr val="accent1">
                    <a:lumMod val="50000"/>
                  </a:schemeClr>
                </a:solidFill>
                <a:latin typeface="+mj-lt"/>
                <a:cs typeface="Calibri" panose="020F0502020204030204" pitchFamily="34" charset="0"/>
              </a:rPr>
              <a:t> ECVA establecida</a:t>
            </a:r>
          </a:p>
          <a:p>
            <a:pPr lvl="0">
              <a:buClr>
                <a:schemeClr val="dk1"/>
              </a:buClr>
              <a:buSzPts val="1100"/>
            </a:pPr>
            <a:endParaRPr lang="es-ES" sz="1800" b="1" dirty="0">
              <a:solidFill>
                <a:schemeClr val="accent1">
                  <a:lumMod val="50000"/>
                </a:schemeClr>
              </a:solidFill>
              <a:latin typeface="+mj-lt"/>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1289476-FAA3-F04C-9880-766F9E407E72}"/>
              </a:ext>
            </a:extLst>
          </p:cNvPr>
          <p:cNvSpPr/>
          <p:nvPr/>
        </p:nvSpPr>
        <p:spPr>
          <a:xfrm>
            <a:off x="6446187" y="5353830"/>
            <a:ext cx="5638976" cy="600164"/>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
        <p:nvSpPr>
          <p:cNvPr id="4" name="Rectángulo 3">
            <a:extLst>
              <a:ext uri="{FF2B5EF4-FFF2-40B4-BE49-F238E27FC236}">
                <a16:creationId xmlns:a16="http://schemas.microsoft.com/office/drawing/2014/main" id="{20C61454-C603-EA4F-93E6-CD8706F6FBCF}"/>
              </a:ext>
            </a:extLst>
          </p:cNvPr>
          <p:cNvSpPr/>
          <p:nvPr/>
        </p:nvSpPr>
        <p:spPr>
          <a:xfrm>
            <a:off x="6636655" y="1978090"/>
            <a:ext cx="5325189" cy="1323439"/>
          </a:xfrm>
          <a:prstGeom prst="rect">
            <a:avLst/>
          </a:prstGeom>
          <a:ln>
            <a:solidFill>
              <a:schemeClr val="accent1">
                <a:lumMod val="50000"/>
              </a:schemeClr>
            </a:solidFill>
          </a:ln>
        </p:spPr>
        <p:txBody>
          <a:bodyPr wrap="square">
            <a:spAutoFit/>
          </a:bodyPr>
          <a:lstStyle/>
          <a:p>
            <a:pPr lvl="0" algn="just">
              <a:buClr>
                <a:schemeClr val="dk1"/>
              </a:buClr>
              <a:buSzPts val="1100"/>
            </a:pPr>
            <a:r>
              <a:rPr lang="es-ES" sz="2000" b="1" dirty="0">
                <a:solidFill>
                  <a:schemeClr val="accent1">
                    <a:lumMod val="50000"/>
                  </a:schemeClr>
                </a:solidFill>
                <a:latin typeface="+mj-lt"/>
                <a:cs typeface="Calibri" panose="020F0502020204030204" pitchFamily="34" charset="0"/>
              </a:rPr>
              <a:t>La presencia de factores </a:t>
            </a:r>
            <a:r>
              <a:rPr lang="es-ES" sz="2000" b="1" dirty="0">
                <a:solidFill>
                  <a:srgbClr val="FF0000"/>
                </a:solidFill>
                <a:latin typeface="+mj-lt"/>
                <a:cs typeface="Calibri" panose="020F0502020204030204" pitchFamily="34" charset="0"/>
              </a:rPr>
              <a:t>modificadores de riesgo</a:t>
            </a:r>
            <a:r>
              <a:rPr lang="es-ES" sz="2000" b="1" dirty="0">
                <a:solidFill>
                  <a:schemeClr val="accent1">
                    <a:lumMod val="50000"/>
                  </a:schemeClr>
                </a:solidFill>
                <a:latin typeface="+mj-lt"/>
                <a:cs typeface="Calibri" panose="020F0502020204030204" pitchFamily="34" charset="0"/>
              </a:rPr>
              <a:t> supone incrementar una</a:t>
            </a:r>
            <a:r>
              <a:rPr lang="es-ES" sz="1600" b="1" dirty="0">
                <a:solidFill>
                  <a:schemeClr val="accent1">
                    <a:lumMod val="50000"/>
                  </a:schemeClr>
                </a:solidFill>
                <a:latin typeface="+mj-lt"/>
                <a:cs typeface="Calibri" panose="020F0502020204030204" pitchFamily="34" charset="0"/>
              </a:rPr>
              <a:t> </a:t>
            </a:r>
            <a:r>
              <a:rPr lang="es-ES" sz="2000" b="1" dirty="0">
                <a:solidFill>
                  <a:schemeClr val="accent1">
                    <a:lumMod val="50000"/>
                  </a:schemeClr>
                </a:solidFill>
                <a:latin typeface="+mj-lt"/>
                <a:cs typeface="Calibri" panose="020F0502020204030204" pitchFamily="34" charset="0"/>
              </a:rPr>
              <a:t>categoría</a:t>
            </a:r>
            <a:r>
              <a:rPr lang="es-ES" sz="1600" b="1" dirty="0">
                <a:solidFill>
                  <a:schemeClr val="accent1">
                    <a:lumMod val="50000"/>
                  </a:schemeClr>
                </a:solidFill>
                <a:latin typeface="+mj-lt"/>
                <a:cs typeface="Calibri" panose="020F0502020204030204" pitchFamily="34" charset="0"/>
              </a:rPr>
              <a:t> </a:t>
            </a:r>
            <a:r>
              <a:rPr lang="es-ES" sz="2000" b="1" dirty="0">
                <a:solidFill>
                  <a:schemeClr val="accent1">
                    <a:lumMod val="50000"/>
                  </a:schemeClr>
                </a:solidFill>
                <a:latin typeface="+mj-lt"/>
                <a:cs typeface="Calibri" panose="020F0502020204030204" pitchFamily="34" charset="0"/>
              </a:rPr>
              <a:t>de riesgo en caso de valores de riesgo próximos a una categoría superior</a:t>
            </a:r>
            <a:r>
              <a:rPr lang="es-ES" sz="1800" b="1" dirty="0">
                <a:solidFill>
                  <a:schemeClr val="accent1">
                    <a:lumMod val="50000"/>
                  </a:schemeClr>
                </a:solidFill>
                <a:latin typeface="+mj-lt"/>
                <a:cs typeface="Calibri" panose="020F0502020204030204" pitchFamily="34" charset="0"/>
              </a:rPr>
              <a:t>.</a:t>
            </a:r>
          </a:p>
        </p:txBody>
      </p:sp>
      <p:pic>
        <p:nvPicPr>
          <p:cNvPr id="7" name="Imagen 6">
            <a:extLst>
              <a:ext uri="{FF2B5EF4-FFF2-40B4-BE49-F238E27FC236}">
                <a16:creationId xmlns:a16="http://schemas.microsoft.com/office/drawing/2014/main" id="{08BCD545-56EE-CA42-8E0B-3FF65434BFBE}"/>
              </a:ext>
            </a:extLst>
          </p:cNvPr>
          <p:cNvPicPr>
            <a:picLocks noChangeAspect="1"/>
          </p:cNvPicPr>
          <p:nvPr/>
        </p:nvPicPr>
        <p:blipFill>
          <a:blip r:embed="rId2"/>
          <a:stretch>
            <a:fillRect/>
          </a:stretch>
        </p:blipFill>
        <p:spPr>
          <a:xfrm>
            <a:off x="281799" y="245559"/>
            <a:ext cx="5464016" cy="5992136"/>
          </a:xfrm>
          <a:prstGeom prst="rect">
            <a:avLst/>
          </a:prstGeom>
          <a:ln w="57150">
            <a:solidFill>
              <a:schemeClr val="tx1"/>
            </a:solidFill>
          </a:ln>
        </p:spPr>
      </p:pic>
      <p:sp>
        <p:nvSpPr>
          <p:cNvPr id="8" name="Flecha izquierda 7">
            <a:extLst>
              <a:ext uri="{FF2B5EF4-FFF2-40B4-BE49-F238E27FC236}">
                <a16:creationId xmlns:a16="http://schemas.microsoft.com/office/drawing/2014/main" id="{5F82C1F6-8068-964F-95B3-16C3FE215F5B}"/>
              </a:ext>
            </a:extLst>
          </p:cNvPr>
          <p:cNvSpPr/>
          <p:nvPr/>
        </p:nvSpPr>
        <p:spPr>
          <a:xfrm>
            <a:off x="6050134" y="1089432"/>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727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44"/>
        <p:cNvGrpSpPr/>
        <p:nvPr/>
      </p:nvGrpSpPr>
      <p:grpSpPr>
        <a:xfrm>
          <a:off x="0" y="0"/>
          <a:ext cx="0" cy="0"/>
          <a:chOff x="0" y="0"/>
          <a:chExt cx="0" cy="0"/>
        </a:xfrm>
      </p:grpSpPr>
      <p:sp>
        <p:nvSpPr>
          <p:cNvPr id="45" name="Google Shape;45;p2"/>
          <p:cNvSpPr txBox="1">
            <a:spLocks noGrp="1"/>
          </p:cNvSpPr>
          <p:nvPr>
            <p:ph type="ctrTitle"/>
          </p:nvPr>
        </p:nvSpPr>
        <p:spPr>
          <a:xfrm>
            <a:off x="1724407" y="2123122"/>
            <a:ext cx="9006838" cy="130587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Arial"/>
              <a:buNone/>
            </a:pPr>
            <a:r>
              <a:rPr lang="es-ES"/>
              <a:t>Actualización del cálculo del RCV: </a:t>
            </a:r>
            <a:br>
              <a:rPr lang="es-ES"/>
            </a:br>
            <a:r>
              <a:rPr lang="es-ES"/>
              <a:t>a propósito de un caso </a:t>
            </a:r>
            <a:endParaRPr/>
          </a:p>
        </p:txBody>
      </p:sp>
      <p:sp>
        <p:nvSpPr>
          <p:cNvPr id="46" name="Google Shape;46;p2"/>
          <p:cNvSpPr txBox="1">
            <a:spLocks noGrp="1"/>
          </p:cNvSpPr>
          <p:nvPr>
            <p:ph type="subTitle" idx="1"/>
          </p:nvPr>
        </p:nvSpPr>
        <p:spPr>
          <a:xfrm>
            <a:off x="1724400" y="3628726"/>
            <a:ext cx="9454500" cy="1558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3F0C2"/>
              </a:buClr>
              <a:buSzPts val="2400"/>
              <a:buNone/>
            </a:pPr>
            <a:r>
              <a:rPr lang="es-ES" dirty="0"/>
              <a:t>Dra. Ana Moyá</a:t>
            </a:r>
            <a:endParaRPr dirty="0"/>
          </a:p>
          <a:p>
            <a:pPr marL="0" lvl="0" indent="0" algn="ctr" rtl="0">
              <a:lnSpc>
                <a:spcPct val="90000"/>
              </a:lnSpc>
              <a:spcBef>
                <a:spcPts val="0"/>
              </a:spcBef>
              <a:spcAft>
                <a:spcPts val="0"/>
              </a:spcAft>
              <a:buClr>
                <a:srgbClr val="03F0C2"/>
              </a:buClr>
              <a:buSzPts val="2400"/>
              <a:buNone/>
            </a:pPr>
            <a:endParaRPr dirty="0"/>
          </a:p>
          <a:p>
            <a:pPr marL="0" lvl="0" indent="0" algn="ctr" rtl="0">
              <a:lnSpc>
                <a:spcPct val="90000"/>
              </a:lnSpc>
              <a:spcBef>
                <a:spcPts val="0"/>
              </a:spcBef>
              <a:spcAft>
                <a:spcPts val="0"/>
              </a:spcAft>
              <a:buClr>
                <a:srgbClr val="03F0C2"/>
              </a:buClr>
              <a:buSzPts val="2400"/>
              <a:buNone/>
            </a:pPr>
            <a:r>
              <a:rPr lang="es-ES" dirty="0"/>
              <a:t>C.S. Sta. Catalina. Palma de Mallorca</a:t>
            </a:r>
            <a:endParaRPr dirty="0"/>
          </a:p>
          <a:p>
            <a:pPr marL="0" lvl="0" indent="0" algn="ctr" rtl="0">
              <a:lnSpc>
                <a:spcPct val="90000"/>
              </a:lnSpc>
              <a:spcBef>
                <a:spcPts val="0"/>
              </a:spcBef>
              <a:spcAft>
                <a:spcPts val="0"/>
              </a:spcAft>
              <a:buClr>
                <a:srgbClr val="03F0C2"/>
              </a:buClr>
              <a:buSzPts val="2400"/>
              <a:buNone/>
            </a:pPr>
            <a:r>
              <a:rPr lang="es-ES" dirty="0"/>
              <a:t>Secretaria y miembro del GdT de HTA y ECV de SEMERGEN</a:t>
            </a:r>
            <a:endParaRPr dirty="0"/>
          </a:p>
        </p:txBody>
      </p:sp>
      <p:pic>
        <p:nvPicPr>
          <p:cNvPr id="3" name="Imagen 2">
            <a:extLst>
              <a:ext uri="{FF2B5EF4-FFF2-40B4-BE49-F238E27FC236}">
                <a16:creationId xmlns:a16="http://schemas.microsoft.com/office/drawing/2014/main" id="{C4D379BC-C411-E64A-A887-9AB3B9AC1A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92857" y="5864087"/>
            <a:ext cx="993913" cy="993913"/>
          </a:xfrm>
          <a:prstGeom prst="rect">
            <a:avLst/>
          </a:prstGeom>
        </p:spPr>
      </p:pic>
      <p:sp>
        <p:nvSpPr>
          <p:cNvPr id="5" name="CuadroTexto 4">
            <a:extLst>
              <a:ext uri="{FF2B5EF4-FFF2-40B4-BE49-F238E27FC236}">
                <a16:creationId xmlns:a16="http://schemas.microsoft.com/office/drawing/2014/main" id="{1924946B-ED80-8543-BC38-FD55C10D5B77}"/>
              </a:ext>
            </a:extLst>
          </p:cNvPr>
          <p:cNvSpPr txBox="1"/>
          <p:nvPr/>
        </p:nvSpPr>
        <p:spPr>
          <a:xfrm>
            <a:off x="5186770" y="6176376"/>
            <a:ext cx="3344319" cy="369332"/>
          </a:xfrm>
          <a:prstGeom prst="rect">
            <a:avLst/>
          </a:prstGeom>
          <a:noFill/>
        </p:spPr>
        <p:txBody>
          <a:bodyPr wrap="square" rtlCol="0">
            <a:spAutoFit/>
          </a:bodyPr>
          <a:lstStyle/>
          <a:p>
            <a:r>
              <a:rPr lang="es-ES" sz="1800" b="1" dirty="0">
                <a:solidFill>
                  <a:schemeClr val="bg1"/>
                </a:solidFill>
              </a:rPr>
              <a:t>@anamoya48 @</a:t>
            </a:r>
            <a:r>
              <a:rPr lang="es-ES" sz="1800" b="1" dirty="0" err="1">
                <a:solidFill>
                  <a:schemeClr val="bg1"/>
                </a:solidFill>
              </a:rPr>
              <a:t>gt_hta</a:t>
            </a:r>
            <a:endParaRPr lang="es-ES" sz="1800" b="1"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7" name="Google Shape;157;g11ed933a672_0_187" descr="Diagrama&#10;&#10;Descripción generada automáticamente"/>
          <p:cNvPicPr preferRelativeResize="0"/>
          <p:nvPr/>
        </p:nvPicPr>
        <p:blipFill rotWithShape="1">
          <a:blip r:embed="rId3">
            <a:alphaModFix/>
          </a:blip>
          <a:srcRect/>
          <a:stretch/>
        </p:blipFill>
        <p:spPr>
          <a:xfrm>
            <a:off x="580201" y="461912"/>
            <a:ext cx="4397152" cy="5542961"/>
          </a:xfrm>
          <a:prstGeom prst="rect">
            <a:avLst/>
          </a:prstGeom>
          <a:noFill/>
          <a:ln>
            <a:noFill/>
          </a:ln>
        </p:spPr>
      </p:pic>
      <p:sp>
        <p:nvSpPr>
          <p:cNvPr id="158" name="Google Shape;158;g11ed933a672_0_187"/>
          <p:cNvSpPr txBox="1"/>
          <p:nvPr/>
        </p:nvSpPr>
        <p:spPr>
          <a:xfrm>
            <a:off x="6546210" y="1097280"/>
            <a:ext cx="4600800" cy="830956"/>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ES" sz="1600" b="0" i="0" u="none" strike="noStrike" cap="none" dirty="0">
                <a:solidFill>
                  <a:srgbClr val="1F3864"/>
                </a:solidFill>
                <a:latin typeface="+mj-lt"/>
                <a:ea typeface="Calibri"/>
                <a:cs typeface="Calibri"/>
                <a:sym typeface="Calibri"/>
              </a:rPr>
              <a:t>OBJETIVOS de Prevención PARA TODOS</a:t>
            </a:r>
            <a:endParaRPr sz="1500" b="0" i="0" u="none" strike="noStrike" cap="none" dirty="0">
              <a:solidFill>
                <a:srgbClr val="1F3864"/>
              </a:solidFill>
              <a:latin typeface="+mj-lt"/>
              <a:sym typeface="Arial"/>
            </a:endParaRPr>
          </a:p>
          <a:p>
            <a:pPr marL="0" marR="0" lvl="0" indent="0" algn="ctr" rtl="0">
              <a:lnSpc>
                <a:spcPct val="100000"/>
              </a:lnSpc>
              <a:spcBef>
                <a:spcPts val="0"/>
              </a:spcBef>
              <a:spcAft>
                <a:spcPts val="0"/>
              </a:spcAft>
              <a:buClr>
                <a:srgbClr val="000000"/>
              </a:buClr>
              <a:buSzPts val="1600"/>
              <a:buFont typeface="Arial"/>
              <a:buNone/>
            </a:pPr>
            <a:r>
              <a:rPr lang="es-ES" sz="1600" b="0" i="0" u="none" strike="noStrike" cap="none" dirty="0">
                <a:solidFill>
                  <a:srgbClr val="1F3864"/>
                </a:solidFill>
                <a:latin typeface="+mj-lt"/>
                <a:ea typeface="Calibri"/>
                <a:cs typeface="Calibri"/>
                <a:sym typeface="Calibri"/>
              </a:rPr>
              <a:t>Para reducir la CARGA de enfermedad cardiovascular</a:t>
            </a:r>
            <a:endParaRPr sz="1500" b="0" i="0" u="none" strike="noStrike" cap="none" dirty="0">
              <a:solidFill>
                <a:srgbClr val="1F3864"/>
              </a:solidFill>
              <a:latin typeface="+mj-lt"/>
              <a:sym typeface="Arial"/>
            </a:endParaRPr>
          </a:p>
        </p:txBody>
      </p:sp>
      <p:sp>
        <p:nvSpPr>
          <p:cNvPr id="159" name="Google Shape;159;g11ed933a672_0_187"/>
          <p:cNvSpPr txBox="1"/>
          <p:nvPr/>
        </p:nvSpPr>
        <p:spPr>
          <a:xfrm>
            <a:off x="6081421" y="2092187"/>
            <a:ext cx="5530379" cy="323125"/>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s-ES" sz="1500" b="1" i="0" u="none" strike="noStrike" cap="none">
                <a:solidFill>
                  <a:srgbClr val="C00000"/>
                </a:solidFill>
                <a:latin typeface="+mj-lt"/>
                <a:ea typeface="Arial"/>
                <a:cs typeface="Arial"/>
                <a:sym typeface="Arial"/>
              </a:rPr>
              <a:t>ESTIMAR EL RIESGO es una RECOMENDACIÓN CLASE I</a:t>
            </a:r>
            <a:endParaRPr sz="1500" b="0" i="0" u="none" strike="noStrike" cap="none">
              <a:solidFill>
                <a:srgbClr val="C00000"/>
              </a:solidFill>
              <a:latin typeface="+mj-lt"/>
              <a:ea typeface="Arial"/>
              <a:cs typeface="Arial"/>
              <a:sym typeface="Arial"/>
            </a:endParaRPr>
          </a:p>
        </p:txBody>
      </p:sp>
      <p:sp>
        <p:nvSpPr>
          <p:cNvPr id="160" name="Google Shape;160;g11ed933a672_0_187"/>
          <p:cNvSpPr txBox="1"/>
          <p:nvPr/>
        </p:nvSpPr>
        <p:spPr>
          <a:xfrm>
            <a:off x="6163560" y="2660884"/>
            <a:ext cx="5366100" cy="2401200"/>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s-ES" sz="1500" b="0" i="0" u="none" strike="noStrike" cap="none" dirty="0">
                <a:solidFill>
                  <a:srgbClr val="1F3864"/>
                </a:solidFill>
                <a:latin typeface="+mj-lt"/>
                <a:ea typeface="Arial"/>
                <a:cs typeface="Arial"/>
                <a:sym typeface="Arial"/>
              </a:rPr>
              <a:t>&lt;70 AÑOS Y APARENTEMENTE SANOS SIN ECV establecida:</a:t>
            </a:r>
            <a:endParaRPr sz="1500" b="0" i="0" u="none" strike="noStrike" cap="none" dirty="0">
              <a:solidFill>
                <a:srgbClr val="1F3864"/>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s-ES" sz="1500" b="0" i="0" u="none" strike="noStrike" cap="none" dirty="0">
                <a:solidFill>
                  <a:srgbClr val="1F3864"/>
                </a:solidFill>
                <a:latin typeface="+mj-lt"/>
                <a:ea typeface="Arial"/>
                <a:cs typeface="Arial"/>
                <a:sym typeface="Arial"/>
              </a:rPr>
              <a:t> estimar el riesgo de evento fatal y no fatal con </a:t>
            </a:r>
            <a:r>
              <a:rPr lang="es-ES" sz="1500" b="1" i="0" u="none" strike="noStrike" cap="none" dirty="0">
                <a:solidFill>
                  <a:srgbClr val="C00000"/>
                </a:solidFill>
                <a:latin typeface="+mj-lt"/>
                <a:ea typeface="Arial"/>
                <a:cs typeface="Arial"/>
                <a:sym typeface="Arial"/>
              </a:rPr>
              <a:t>SCORE 2</a:t>
            </a:r>
            <a:endParaRPr sz="1500" b="1" i="0" u="none" strike="noStrike" cap="none" dirty="0">
              <a:solidFill>
                <a:srgbClr val="C00000"/>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1F3864"/>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s-ES" sz="1500" b="0" i="0" u="none" strike="noStrike" cap="none" dirty="0">
                <a:solidFill>
                  <a:srgbClr val="1F3864"/>
                </a:solidFill>
                <a:latin typeface="+mj-lt"/>
                <a:ea typeface="Arial"/>
                <a:cs typeface="Arial"/>
                <a:sym typeface="Arial"/>
              </a:rPr>
              <a:t>&gt;70 AÑOS SANOS SIN ECV</a:t>
            </a:r>
            <a:r>
              <a:rPr lang="es-ES" sz="1500" b="0" i="0" u="none" strike="noStrike" cap="none" dirty="0">
                <a:solidFill>
                  <a:srgbClr val="000000"/>
                </a:solidFill>
                <a:latin typeface="+mj-lt"/>
                <a:ea typeface="Arial"/>
                <a:cs typeface="Arial"/>
                <a:sym typeface="Arial"/>
              </a:rPr>
              <a:t>: </a:t>
            </a:r>
            <a:r>
              <a:rPr lang="es-ES" sz="1500" b="1" i="0" u="none" strike="noStrike" cap="none" dirty="0">
                <a:solidFill>
                  <a:srgbClr val="C00000"/>
                </a:solidFill>
                <a:latin typeface="+mj-lt"/>
                <a:ea typeface="Arial"/>
                <a:cs typeface="Arial"/>
                <a:sym typeface="Arial"/>
              </a:rPr>
              <a:t>SCORE 2 OP</a:t>
            </a:r>
            <a:endParaRPr sz="1500" b="1" i="0" u="none" strike="noStrike" cap="none" dirty="0">
              <a:solidFill>
                <a:srgbClr val="C00000"/>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s-ES" sz="1500" b="0" i="0" u="none" strike="noStrike" cap="none" dirty="0">
                <a:solidFill>
                  <a:srgbClr val="1F3864"/>
                </a:solidFill>
                <a:latin typeface="+mj-lt"/>
                <a:ea typeface="Arial"/>
                <a:cs typeface="Arial"/>
                <a:sym typeface="Arial"/>
              </a:rPr>
              <a:t>Pacientes con ECV establecida y/o DM y/o </a:t>
            </a:r>
            <a:r>
              <a:rPr lang="es-ES" sz="1500" b="0" i="0" u="none" strike="noStrike" cap="none" dirty="0" err="1">
                <a:solidFill>
                  <a:srgbClr val="1F3864"/>
                </a:solidFill>
                <a:latin typeface="+mj-lt"/>
                <a:ea typeface="Arial"/>
                <a:cs typeface="Arial"/>
                <a:sym typeface="Arial"/>
              </a:rPr>
              <a:t>cCKD</a:t>
            </a:r>
            <a:r>
              <a:rPr lang="es-ES" sz="1500" b="0" i="0" u="none" strike="noStrike" cap="none" dirty="0">
                <a:solidFill>
                  <a:srgbClr val="1F3864"/>
                </a:solidFill>
                <a:latin typeface="+mj-lt"/>
                <a:ea typeface="Arial"/>
                <a:cs typeface="Arial"/>
                <a:sym typeface="Arial"/>
              </a:rPr>
              <a:t> y/o HF y o HTA:</a:t>
            </a:r>
            <a:endParaRPr sz="1500" b="0" i="0" u="none" strike="noStrike" cap="none" dirty="0">
              <a:solidFill>
                <a:srgbClr val="1F3864"/>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s-ES" sz="1500" b="0" i="0" u="none" strike="noStrike" cap="none" dirty="0">
                <a:solidFill>
                  <a:srgbClr val="1F3864"/>
                </a:solidFill>
                <a:latin typeface="+mj-lt"/>
                <a:ea typeface="Arial"/>
                <a:cs typeface="Arial"/>
                <a:sym typeface="Arial"/>
              </a:rPr>
              <a:t>se consideran pacientes </a:t>
            </a:r>
            <a:r>
              <a:rPr lang="es-ES" sz="1500" b="1" i="0" u="none" strike="noStrike" cap="none" dirty="0">
                <a:solidFill>
                  <a:srgbClr val="C00000"/>
                </a:solidFill>
                <a:latin typeface="+mj-lt"/>
                <a:ea typeface="Arial"/>
                <a:cs typeface="Arial"/>
                <a:sym typeface="Arial"/>
              </a:rPr>
              <a:t>de ALTO o MUY ALTO RIESGO</a:t>
            </a:r>
            <a:endParaRPr sz="1500" b="0" i="0" u="none" strike="noStrike" cap="none" dirty="0">
              <a:solidFill>
                <a:srgbClr val="C00000"/>
              </a:solidFill>
              <a:latin typeface="+mj-lt"/>
              <a:ea typeface="Arial"/>
              <a:cs typeface="Arial"/>
              <a:sym typeface="Arial"/>
            </a:endParaRPr>
          </a:p>
        </p:txBody>
      </p:sp>
      <p:sp>
        <p:nvSpPr>
          <p:cNvPr id="161" name="Google Shape;161;g11ed933a672_0_187"/>
          <p:cNvSpPr txBox="1"/>
          <p:nvPr/>
        </p:nvSpPr>
        <p:spPr>
          <a:xfrm>
            <a:off x="7398210" y="5219718"/>
            <a:ext cx="2896800" cy="554100"/>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ES" sz="1500" b="0" i="0" u="none" strike="noStrike" cap="none">
                <a:solidFill>
                  <a:srgbClr val="1F3864"/>
                </a:solidFill>
                <a:latin typeface="+mj-lt"/>
                <a:ea typeface="Arial"/>
                <a:cs typeface="Arial"/>
                <a:sym typeface="Arial"/>
              </a:rPr>
              <a:t>Concepto de </a:t>
            </a:r>
            <a:r>
              <a:rPr lang="es-ES" sz="1500" b="1" i="0" u="none" strike="noStrike" cap="none">
                <a:solidFill>
                  <a:srgbClr val="C00000"/>
                </a:solidFill>
                <a:latin typeface="+mj-lt"/>
                <a:ea typeface="Arial"/>
                <a:cs typeface="Arial"/>
                <a:sym typeface="Arial"/>
              </a:rPr>
              <a:t>RIESGO RESIDUAL</a:t>
            </a:r>
            <a:endParaRPr sz="1500" b="0" i="0" u="none" strike="noStrike" cap="none">
              <a:solidFill>
                <a:srgbClr val="C00000"/>
              </a:solidFill>
              <a:latin typeface="+mj-lt"/>
              <a:ea typeface="Arial"/>
              <a:cs typeface="Arial"/>
              <a:sym typeface="Arial"/>
            </a:endParaRPr>
          </a:p>
        </p:txBody>
      </p:sp>
      <p:sp>
        <p:nvSpPr>
          <p:cNvPr id="8" name="Rectángulo 7">
            <a:extLst>
              <a:ext uri="{FF2B5EF4-FFF2-40B4-BE49-F238E27FC236}">
                <a16:creationId xmlns:a16="http://schemas.microsoft.com/office/drawing/2014/main" id="{23789AC0-79B1-4146-9E3C-BCE4D9176C00}"/>
              </a:ext>
            </a:extLst>
          </p:cNvPr>
          <p:cNvSpPr/>
          <p:nvPr/>
        </p:nvSpPr>
        <p:spPr>
          <a:xfrm>
            <a:off x="281534" y="6196280"/>
            <a:ext cx="11330266"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60" grpId="0" animBg="1"/>
      <p:bldP spid="1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11ed933a672_0_257" descr="Escala de tiempo&#10;&#10;Descripción generada automáticamente"/>
          <p:cNvPicPr preferRelativeResize="0"/>
          <p:nvPr/>
        </p:nvPicPr>
        <p:blipFill rotWithShape="1">
          <a:blip r:embed="rId3">
            <a:alphaModFix/>
          </a:blip>
          <a:srcRect/>
          <a:stretch/>
        </p:blipFill>
        <p:spPr>
          <a:xfrm>
            <a:off x="433633" y="424206"/>
            <a:ext cx="4805182" cy="5608949"/>
          </a:xfrm>
          <a:prstGeom prst="rect">
            <a:avLst/>
          </a:prstGeom>
          <a:noFill/>
          <a:ln>
            <a:noFill/>
          </a:ln>
        </p:spPr>
      </p:pic>
      <p:sp>
        <p:nvSpPr>
          <p:cNvPr id="193" name="Google Shape;193;g11ed933a672_0_257"/>
          <p:cNvSpPr txBox="1"/>
          <p:nvPr/>
        </p:nvSpPr>
        <p:spPr>
          <a:xfrm>
            <a:off x="5762305" y="2105601"/>
            <a:ext cx="5689500" cy="147728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600"/>
              <a:buFont typeface="Arial"/>
              <a:buNone/>
            </a:pPr>
            <a:r>
              <a:rPr lang="es-ES" sz="1800" b="1" i="0" u="none" strike="noStrike" cap="none" dirty="0">
                <a:solidFill>
                  <a:srgbClr val="FF0000"/>
                </a:solidFill>
                <a:latin typeface="+mj-lt"/>
                <a:cs typeface="Calibri" panose="020F0502020204030204" pitchFamily="34" charset="0"/>
                <a:sym typeface="Arial"/>
              </a:rPr>
              <a:t>INDIVIDUALIZAR!!!!!</a:t>
            </a:r>
            <a:endParaRPr sz="1600" b="1" i="0" u="none" strike="noStrike" cap="none" dirty="0">
              <a:solidFill>
                <a:srgbClr val="FF0000"/>
              </a:solidFill>
              <a:latin typeface="+mj-lt"/>
              <a:cs typeface="Calibri" panose="020F0502020204030204" pitchFamily="34" charset="0"/>
              <a:sym typeface="Arial"/>
            </a:endParaRPr>
          </a:p>
          <a:p>
            <a:pPr marL="0" marR="0" lvl="0" indent="0" rtl="0">
              <a:lnSpc>
                <a:spcPct val="100000"/>
              </a:lnSpc>
              <a:spcBef>
                <a:spcPts val="0"/>
              </a:spcBef>
              <a:spcAft>
                <a:spcPts val="0"/>
              </a:spcAft>
              <a:buClr>
                <a:srgbClr val="000000"/>
              </a:buClr>
              <a:buSzPts val="1600"/>
              <a:buFont typeface="Arial"/>
              <a:buNone/>
            </a:pPr>
            <a:r>
              <a:rPr lang="es-ES" sz="1800" b="1" i="0" u="none" strike="noStrike" cap="none" dirty="0">
                <a:solidFill>
                  <a:srgbClr val="1F3864"/>
                </a:solidFill>
                <a:latin typeface="+mj-lt"/>
                <a:cs typeface="Calibri" panose="020F0502020204030204" pitchFamily="34" charset="0"/>
                <a:sym typeface="Arial"/>
              </a:rPr>
              <a:t>Considerando no sólo su RCV sino también las necesidades y preferencias del paciente además de la edad, comorbilidades, fragilidad y polifarmacia.</a:t>
            </a:r>
            <a:endParaRPr sz="1600" b="1" i="0" u="none" strike="noStrike" cap="none" dirty="0">
              <a:solidFill>
                <a:srgbClr val="1F3864"/>
              </a:solidFill>
              <a:latin typeface="+mj-lt"/>
              <a:cs typeface="Calibri" panose="020F0502020204030204" pitchFamily="34" charset="0"/>
              <a:sym typeface="Arial"/>
            </a:endParaRPr>
          </a:p>
        </p:txBody>
      </p:sp>
      <p:sp>
        <p:nvSpPr>
          <p:cNvPr id="6" name="Rectángulo 5">
            <a:extLst>
              <a:ext uri="{FF2B5EF4-FFF2-40B4-BE49-F238E27FC236}">
                <a16:creationId xmlns:a16="http://schemas.microsoft.com/office/drawing/2014/main" id="{DA903DAB-2A89-344E-9563-84004EB4BC43}"/>
              </a:ext>
            </a:extLst>
          </p:cNvPr>
          <p:cNvSpPr/>
          <p:nvPr/>
        </p:nvSpPr>
        <p:spPr>
          <a:xfrm>
            <a:off x="603315" y="6165502"/>
            <a:ext cx="11265031"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6;g119e5d4e164_0_138">
            <a:extLst>
              <a:ext uri="{FF2B5EF4-FFF2-40B4-BE49-F238E27FC236}">
                <a16:creationId xmlns:a16="http://schemas.microsoft.com/office/drawing/2014/main" id="{6BA3662C-DF51-6A49-A6EB-7A0094AA6563}"/>
              </a:ext>
            </a:extLst>
          </p:cNvPr>
          <p:cNvSpPr txBox="1">
            <a:spLocks/>
          </p:cNvSpPr>
          <p:nvPr/>
        </p:nvSpPr>
        <p:spPr>
          <a:xfrm>
            <a:off x="355250" y="1849325"/>
            <a:ext cx="11282567" cy="4747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2800"/>
            </a:pPr>
            <a:r>
              <a:rPr lang="es-ES" sz="3600" b="1" dirty="0">
                <a:solidFill>
                  <a:schemeClr val="accent1">
                    <a:lumMod val="50000"/>
                  </a:schemeClr>
                </a:solidFill>
                <a:latin typeface="+mj-lt"/>
                <a:cs typeface="Calibri" panose="020F0502020204030204" pitchFamily="34" charset="0"/>
              </a:rPr>
              <a:t>A nuestro paciente , joven pero de MUY ALTO RIESGO  y en Prevención Primaria:</a:t>
            </a:r>
          </a:p>
          <a:p>
            <a:pPr algn="ctr">
              <a:lnSpc>
                <a:spcPct val="90000"/>
              </a:lnSpc>
              <a:buClr>
                <a:schemeClr val="dk1"/>
              </a:buClr>
              <a:buSzPts val="2800"/>
            </a:pPr>
            <a:endParaRPr lang="es-ES" sz="3600" b="1" dirty="0">
              <a:solidFill>
                <a:schemeClr val="accent1">
                  <a:lumMod val="50000"/>
                </a:schemeClr>
              </a:solidFill>
              <a:latin typeface="+mj-lt"/>
              <a:cs typeface="Calibri" panose="020F0502020204030204" pitchFamily="34" charset="0"/>
            </a:endParaRPr>
          </a:p>
          <a:p>
            <a:pPr algn="ctr">
              <a:lnSpc>
                <a:spcPct val="90000"/>
              </a:lnSpc>
              <a:buClr>
                <a:schemeClr val="dk1"/>
              </a:buClr>
              <a:buSzPts val="2800"/>
            </a:pPr>
            <a:r>
              <a:rPr lang="es-ES" sz="3600" b="1" dirty="0">
                <a:solidFill>
                  <a:schemeClr val="accent1">
                    <a:lumMod val="50000"/>
                  </a:schemeClr>
                </a:solidFill>
                <a:latin typeface="+mj-lt"/>
                <a:cs typeface="Calibri" panose="020F0502020204030204" pitchFamily="34" charset="0"/>
              </a:rPr>
              <a:t>¿QUÉ TRATAMIENTO LE PONEMOS?</a:t>
            </a:r>
          </a:p>
          <a:p>
            <a:pPr marL="457200" lvl="1" algn="ctr">
              <a:lnSpc>
                <a:spcPct val="90000"/>
              </a:lnSpc>
              <a:spcBef>
                <a:spcPts val="500"/>
              </a:spcBef>
              <a:buClr>
                <a:srgbClr val="002754"/>
              </a:buClr>
              <a:buSzPts val="2400"/>
            </a:pPr>
            <a:endParaRPr lang="es-ES" sz="3600" b="1" dirty="0">
              <a:solidFill>
                <a:schemeClr val="accent1">
                  <a:lumMod val="50000"/>
                </a:schemeClr>
              </a:solidFill>
              <a:latin typeface="+mj-lt"/>
              <a:cs typeface="Calibri" panose="020F0502020204030204" pitchFamily="34" charset="0"/>
            </a:endParaRPr>
          </a:p>
          <a:p>
            <a:pPr marL="457200" lvl="1" algn="ctr">
              <a:lnSpc>
                <a:spcPct val="90000"/>
              </a:lnSpc>
              <a:spcBef>
                <a:spcPts val="500"/>
              </a:spcBef>
              <a:buClr>
                <a:srgbClr val="002754"/>
              </a:buClr>
              <a:buSzPts val="2400"/>
            </a:pPr>
            <a:r>
              <a:rPr lang="es-ES" sz="3600" b="1" dirty="0">
                <a:solidFill>
                  <a:schemeClr val="accent1">
                    <a:lumMod val="50000"/>
                  </a:schemeClr>
                </a:solidFill>
                <a:latin typeface="+mj-lt"/>
                <a:cs typeface="Calibri" panose="020F0502020204030204" pitchFamily="34" charset="0"/>
              </a:rPr>
              <a:t>	Vamos a ver qué nos dicen las guías…</a:t>
            </a:r>
          </a:p>
        </p:txBody>
      </p:sp>
    </p:spTree>
    <p:extLst>
      <p:ext uri="{BB962C8B-B14F-4D97-AF65-F5344CB8AC3E}">
        <p14:creationId xmlns:p14="http://schemas.microsoft.com/office/powerpoint/2010/main" val="14521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11ed933a672_0_264"/>
          <p:cNvPicPr preferRelativeResize="0"/>
          <p:nvPr/>
        </p:nvPicPr>
        <p:blipFill rotWithShape="1">
          <a:blip r:embed="rId3">
            <a:alphaModFix/>
          </a:blip>
          <a:srcRect/>
          <a:stretch/>
        </p:blipFill>
        <p:spPr>
          <a:xfrm>
            <a:off x="494011" y="678730"/>
            <a:ext cx="9932035" cy="5180894"/>
          </a:xfrm>
          <a:prstGeom prst="rect">
            <a:avLst/>
          </a:prstGeom>
          <a:noFill/>
          <a:ln>
            <a:noFill/>
          </a:ln>
        </p:spPr>
      </p:pic>
      <p:sp>
        <p:nvSpPr>
          <p:cNvPr id="4" name="Rectángulo 8">
            <a:extLst>
              <a:ext uri="{FF2B5EF4-FFF2-40B4-BE49-F238E27FC236}">
                <a16:creationId xmlns:a16="http://schemas.microsoft.com/office/drawing/2014/main" id="{DD7758D4-9A2C-44ED-B572-73CBF84C2194}"/>
              </a:ext>
            </a:extLst>
          </p:cNvPr>
          <p:cNvSpPr/>
          <p:nvPr/>
        </p:nvSpPr>
        <p:spPr>
          <a:xfrm>
            <a:off x="343002" y="6065855"/>
            <a:ext cx="11563051" cy="577081"/>
          </a:xfrm>
          <a:prstGeom prst="rect">
            <a:avLst/>
          </a:prstGeom>
        </p:spPr>
        <p:txBody>
          <a:bodyPr wrap="square">
            <a:spAutoFit/>
          </a:bodyPr>
          <a:lstStyle/>
          <a:p>
            <a:r>
              <a:rPr lang="es-ES" sz="1050" b="1" i="1" dirty="0">
                <a:solidFill>
                  <a:schemeClr val="accent1">
                    <a:lumMod val="50000"/>
                  </a:schemeClr>
                </a:solidFill>
                <a:latin typeface="+mj-lt"/>
                <a:cs typeface="Calibri" panose="020F0502020204030204" pitchFamily="34" charset="0"/>
              </a:rPr>
              <a:t>Mach F, </a:t>
            </a:r>
            <a:r>
              <a:rPr lang="es-ES" sz="1050" b="1" i="1" dirty="0" err="1">
                <a:solidFill>
                  <a:schemeClr val="accent1">
                    <a:lumMod val="50000"/>
                  </a:schemeClr>
                </a:solidFill>
                <a:latin typeface="+mj-lt"/>
                <a:cs typeface="Calibri" panose="020F0502020204030204" pitchFamily="34" charset="0"/>
              </a:rPr>
              <a:t>Baigent</a:t>
            </a:r>
            <a:r>
              <a:rPr lang="es-ES" sz="1050" b="1" i="1" dirty="0">
                <a:solidFill>
                  <a:schemeClr val="accent1">
                    <a:lumMod val="50000"/>
                  </a:schemeClr>
                </a:solidFill>
                <a:latin typeface="+mj-lt"/>
                <a:cs typeface="Calibri" panose="020F0502020204030204" pitchFamily="34" charset="0"/>
              </a:rPr>
              <a:t> C, </a:t>
            </a:r>
            <a:r>
              <a:rPr lang="es-ES" sz="1050" b="1" i="1" dirty="0" err="1">
                <a:solidFill>
                  <a:schemeClr val="accent1">
                    <a:lumMod val="50000"/>
                  </a:schemeClr>
                </a:solidFill>
                <a:latin typeface="+mj-lt"/>
                <a:cs typeface="Calibri" panose="020F0502020204030204" pitchFamily="34" charset="0"/>
              </a:rPr>
              <a:t>Catapano</a:t>
            </a:r>
            <a:r>
              <a:rPr lang="es-ES" sz="1050" b="1" i="1" dirty="0">
                <a:solidFill>
                  <a:schemeClr val="accent1">
                    <a:lumMod val="50000"/>
                  </a:schemeClr>
                </a:solidFill>
                <a:latin typeface="+mj-lt"/>
                <a:cs typeface="Calibri" panose="020F0502020204030204" pitchFamily="34" charset="0"/>
              </a:rPr>
              <a:t> AL, </a:t>
            </a:r>
            <a:r>
              <a:rPr lang="es-ES" sz="1050" b="1" i="1" dirty="0" err="1">
                <a:solidFill>
                  <a:schemeClr val="accent1">
                    <a:lumMod val="50000"/>
                  </a:schemeClr>
                </a:solidFill>
                <a:latin typeface="+mj-lt"/>
                <a:cs typeface="Calibri" panose="020F0502020204030204" pitchFamily="34" charset="0"/>
              </a:rPr>
              <a:t>Koskinas</a:t>
            </a:r>
            <a:r>
              <a:rPr lang="es-ES" sz="1050" b="1" i="1" dirty="0">
                <a:solidFill>
                  <a:schemeClr val="accent1">
                    <a:lumMod val="50000"/>
                  </a:schemeClr>
                </a:solidFill>
                <a:latin typeface="+mj-lt"/>
                <a:cs typeface="Calibri" panose="020F0502020204030204" pitchFamily="34" charset="0"/>
              </a:rPr>
              <a:t> KC, </a:t>
            </a:r>
            <a:r>
              <a:rPr lang="es-ES" sz="1050" b="1" i="1" dirty="0" err="1">
                <a:solidFill>
                  <a:schemeClr val="accent1">
                    <a:lumMod val="50000"/>
                  </a:schemeClr>
                </a:solidFill>
                <a:latin typeface="+mj-lt"/>
                <a:cs typeface="Calibri" panose="020F0502020204030204" pitchFamily="34" charset="0"/>
              </a:rPr>
              <a:t>Casula</a:t>
            </a:r>
            <a:r>
              <a:rPr lang="es-ES" sz="1050" b="1" i="1" dirty="0">
                <a:solidFill>
                  <a:schemeClr val="accent1">
                    <a:lumMod val="50000"/>
                  </a:schemeClr>
                </a:solidFill>
                <a:latin typeface="+mj-lt"/>
                <a:cs typeface="Calibri" panose="020F0502020204030204" pitchFamily="34" charset="0"/>
              </a:rPr>
              <a:t> M, </a:t>
            </a:r>
            <a:r>
              <a:rPr lang="es-ES" sz="1050" b="1" i="1" dirty="0" err="1">
                <a:solidFill>
                  <a:schemeClr val="accent1">
                    <a:lumMod val="50000"/>
                  </a:schemeClr>
                </a:solidFill>
                <a:latin typeface="+mj-lt"/>
                <a:cs typeface="Calibri" panose="020F0502020204030204" pitchFamily="34" charset="0"/>
              </a:rPr>
              <a:t>Badi</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mon</a:t>
            </a:r>
            <a:r>
              <a:rPr lang="es-ES" sz="1050" b="1" i="1" dirty="0">
                <a:solidFill>
                  <a:schemeClr val="accent1">
                    <a:lumMod val="50000"/>
                  </a:schemeClr>
                </a:solidFill>
                <a:latin typeface="+mj-lt"/>
                <a:cs typeface="Calibri" panose="020F0502020204030204" pitchFamily="34" charset="0"/>
              </a:rPr>
              <a:t> L, et al. 2019 ESC/EAS </a:t>
            </a:r>
            <a:r>
              <a:rPr lang="es-ES" sz="1050" b="1" i="1" dirty="0" err="1">
                <a:solidFill>
                  <a:schemeClr val="accent1">
                    <a:lumMod val="50000"/>
                  </a:schemeClr>
                </a:solidFill>
                <a:latin typeface="+mj-lt"/>
                <a:cs typeface="Calibri" panose="020F0502020204030204" pitchFamily="34" charset="0"/>
              </a:rPr>
              <a:t>Guidelines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for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management</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dyslipidaemias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lipid</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modification</a:t>
            </a:r>
            <a:r>
              <a:rPr lang="es-ES" sz="1050" b="1" i="1" dirty="0">
                <a:solidFill>
                  <a:schemeClr val="accent1">
                    <a:lumMod val="50000"/>
                  </a:schemeClr>
                </a:solidFill>
                <a:latin typeface="+mj-lt"/>
                <a:cs typeface="Calibri" panose="020F0502020204030204" pitchFamily="34" charset="0"/>
              </a:rPr>
              <a:t> to reduce cardiovascular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Task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Force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for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management</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dyslipidaemias</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European</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Society</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Cardiology</a:t>
            </a:r>
            <a:r>
              <a:rPr lang="es-ES" sz="1050" b="1" i="1" dirty="0">
                <a:solidFill>
                  <a:schemeClr val="accent1">
                    <a:lumMod val="50000"/>
                  </a:schemeClr>
                </a:solidFill>
                <a:latin typeface="+mj-lt"/>
                <a:cs typeface="Calibri" panose="020F0502020204030204" pitchFamily="34" charset="0"/>
              </a:rPr>
              <a:t> (ESC) and </a:t>
            </a:r>
            <a:r>
              <a:rPr lang="es-ES" sz="1050" b="1" i="1" dirty="0" err="1">
                <a:solidFill>
                  <a:schemeClr val="accent1">
                    <a:lumMod val="50000"/>
                  </a:schemeClr>
                </a:solidFill>
                <a:latin typeface="+mj-lt"/>
                <a:cs typeface="Calibri" panose="020F0502020204030204" pitchFamily="34" charset="0"/>
              </a:rPr>
              <a:t>European</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Atherosclerosis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Society</a:t>
            </a:r>
            <a:r>
              <a:rPr lang="es-ES" sz="1050" b="1" i="1" dirty="0">
                <a:solidFill>
                  <a:schemeClr val="accent1">
                    <a:lumMod val="50000"/>
                  </a:schemeClr>
                </a:solidFill>
                <a:latin typeface="+mj-lt"/>
                <a:cs typeface="Calibri" panose="020F0502020204030204" pitchFamily="34" charset="0"/>
              </a:rPr>
              <a:t> (EAS). </a:t>
            </a:r>
            <a:r>
              <a:rPr lang="es-ES" sz="1050" b="1" i="1" dirty="0" err="1">
                <a:solidFill>
                  <a:schemeClr val="accent1">
                    <a:lumMod val="50000"/>
                  </a:schemeClr>
                </a:solidFill>
                <a:latin typeface="+mj-lt"/>
                <a:cs typeface="Calibri" panose="020F0502020204030204" pitchFamily="34" charset="0"/>
              </a:rPr>
              <a:t>Eur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Heart</a:t>
            </a:r>
            <a:r>
              <a:rPr lang="es-ES" sz="1050" b="1" i="1" dirty="0">
                <a:solidFill>
                  <a:schemeClr val="accent1">
                    <a:lumMod val="50000"/>
                  </a:schemeClr>
                </a:solidFill>
                <a:latin typeface="+mj-lt"/>
                <a:cs typeface="Calibri" panose="020F0502020204030204" pitchFamily="34" charset="0"/>
              </a:rPr>
              <a:t> J. 2020;41:111-88, http://</a:t>
            </a:r>
            <a:r>
              <a:rPr lang="es-ES" sz="1050" b="1" i="1" dirty="0" err="1">
                <a:solidFill>
                  <a:schemeClr val="accent1">
                    <a:lumMod val="50000"/>
                  </a:schemeClr>
                </a:solidFill>
                <a:latin typeface="+mj-lt"/>
                <a:cs typeface="Calibri" panose="020F0502020204030204" pitchFamily="34" charset="0"/>
              </a:rPr>
              <a:t>dx.doi.org</a:t>
            </a:r>
            <a:r>
              <a:rPr lang="es-ES" sz="1050" b="1" i="1" dirty="0">
                <a:solidFill>
                  <a:schemeClr val="accent1">
                    <a:lumMod val="50000"/>
                  </a:schemeClr>
                </a:solidFill>
                <a:latin typeface="+mj-lt"/>
                <a:cs typeface="Calibri" panose="020F0502020204030204" pitchFamily="34" charset="0"/>
              </a:rPr>
              <a:t>/10.1093/</a:t>
            </a:r>
            <a:r>
              <a:rPr lang="es-ES" sz="1050" b="1" i="1" dirty="0" err="1">
                <a:solidFill>
                  <a:schemeClr val="accent1">
                    <a:lumMod val="50000"/>
                  </a:schemeClr>
                </a:solidFill>
                <a:latin typeface="+mj-lt"/>
                <a:cs typeface="Calibri" panose="020F0502020204030204" pitchFamily="34" charset="0"/>
              </a:rPr>
              <a:t>eurheartj</a:t>
            </a:r>
            <a:r>
              <a:rPr lang="es-ES" sz="1050" b="1" i="1" dirty="0">
                <a:solidFill>
                  <a:schemeClr val="accent1">
                    <a:lumMod val="50000"/>
                  </a:schemeClr>
                </a:solidFill>
                <a:latin typeface="+mj-lt"/>
                <a:cs typeface="Calibri" panose="020F0502020204030204" pitchFamily="34" charset="0"/>
              </a:rPr>
              <a:t>/ehz455.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1ed933a672_0_111"/>
          <p:cNvSpPr txBox="1"/>
          <p:nvPr/>
        </p:nvSpPr>
        <p:spPr>
          <a:xfrm>
            <a:off x="343003" y="238147"/>
            <a:ext cx="8395644" cy="1143873"/>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500"/>
              </a:spcBef>
              <a:spcAft>
                <a:spcPts val="0"/>
              </a:spcAft>
              <a:buNone/>
            </a:pPr>
            <a:r>
              <a:rPr lang="es-ES" sz="2000" dirty="0">
                <a:solidFill>
                  <a:srgbClr val="002754"/>
                </a:solidFill>
                <a:latin typeface="+mj-lt"/>
                <a:cs typeface="Calibri" panose="020F0502020204030204" pitchFamily="34" charset="0"/>
              </a:rPr>
              <a:t>A/S: CT </a:t>
            </a:r>
            <a:r>
              <a:rPr lang="es-ES" sz="2000" b="1" dirty="0">
                <a:solidFill>
                  <a:srgbClr val="002754"/>
                </a:solidFill>
                <a:latin typeface="+mj-lt"/>
                <a:cs typeface="Calibri" panose="020F0502020204030204" pitchFamily="34" charset="0"/>
              </a:rPr>
              <a:t>278</a:t>
            </a:r>
            <a:r>
              <a:rPr lang="es-ES" sz="2000" dirty="0">
                <a:solidFill>
                  <a:srgbClr val="002754"/>
                </a:solidFill>
                <a:latin typeface="+mj-lt"/>
                <a:cs typeface="Calibri" panose="020F0502020204030204" pitchFamily="34" charset="0"/>
              </a:rPr>
              <a:t>mg/dl,  HDL </a:t>
            </a:r>
            <a:r>
              <a:rPr lang="es-ES" sz="2000" b="1" dirty="0">
                <a:solidFill>
                  <a:srgbClr val="002754"/>
                </a:solidFill>
                <a:latin typeface="+mj-lt"/>
                <a:cs typeface="Calibri" panose="020F0502020204030204" pitchFamily="34" charset="0"/>
              </a:rPr>
              <a:t>35</a:t>
            </a:r>
            <a:r>
              <a:rPr lang="es-ES" sz="2000" dirty="0">
                <a:solidFill>
                  <a:srgbClr val="002754"/>
                </a:solidFill>
                <a:latin typeface="+mj-lt"/>
                <a:cs typeface="Calibri" panose="020F0502020204030204" pitchFamily="34" charset="0"/>
              </a:rPr>
              <a:t>mg/dl,  LDL:</a:t>
            </a:r>
            <a:r>
              <a:rPr lang="es-ES" sz="2000" b="1" dirty="0">
                <a:solidFill>
                  <a:srgbClr val="002754"/>
                </a:solidFill>
                <a:latin typeface="+mj-lt"/>
                <a:cs typeface="Calibri" panose="020F0502020204030204" pitchFamily="34" charset="0"/>
              </a:rPr>
              <a:t>205</a:t>
            </a:r>
            <a:r>
              <a:rPr lang="es-ES" sz="2000" dirty="0">
                <a:solidFill>
                  <a:srgbClr val="002754"/>
                </a:solidFill>
                <a:latin typeface="+mj-lt"/>
                <a:cs typeface="Calibri" panose="020F0502020204030204" pitchFamily="34" charset="0"/>
              </a:rPr>
              <a:t>mg/dl, </a:t>
            </a:r>
            <a:r>
              <a:rPr lang="es-ES" sz="2000" dirty="0" err="1">
                <a:solidFill>
                  <a:srgbClr val="002754"/>
                </a:solidFill>
                <a:latin typeface="+mj-lt"/>
                <a:cs typeface="Calibri" panose="020F0502020204030204" pitchFamily="34" charset="0"/>
              </a:rPr>
              <a:t>Cno</a:t>
            </a:r>
            <a:r>
              <a:rPr lang="es-ES" sz="2000" dirty="0">
                <a:solidFill>
                  <a:srgbClr val="002754"/>
                </a:solidFill>
                <a:latin typeface="+mj-lt"/>
                <a:cs typeface="Calibri" panose="020F0502020204030204" pitchFamily="34" charset="0"/>
              </a:rPr>
              <a:t>-HDL: </a:t>
            </a:r>
            <a:r>
              <a:rPr lang="es-ES" sz="2000" b="1" dirty="0">
                <a:solidFill>
                  <a:srgbClr val="002754"/>
                </a:solidFill>
                <a:latin typeface="+mj-lt"/>
                <a:cs typeface="Calibri" panose="020F0502020204030204" pitchFamily="34" charset="0"/>
              </a:rPr>
              <a:t>873</a:t>
            </a:r>
            <a:r>
              <a:rPr lang="es-ES" sz="2000" dirty="0">
                <a:solidFill>
                  <a:srgbClr val="002754"/>
                </a:solidFill>
                <a:latin typeface="+mj-lt"/>
                <a:cs typeface="Calibri" panose="020F0502020204030204" pitchFamily="34" charset="0"/>
              </a:rPr>
              <a:t>mg/dl, TG: </a:t>
            </a:r>
            <a:r>
              <a:rPr lang="es-ES" sz="2000" b="1" dirty="0">
                <a:solidFill>
                  <a:srgbClr val="002754"/>
                </a:solidFill>
                <a:latin typeface="+mj-lt"/>
                <a:cs typeface="Calibri" panose="020F0502020204030204" pitchFamily="34" charset="0"/>
              </a:rPr>
              <a:t>192</a:t>
            </a:r>
            <a:r>
              <a:rPr lang="es-ES" sz="2000" dirty="0">
                <a:solidFill>
                  <a:srgbClr val="002754"/>
                </a:solidFill>
                <a:latin typeface="+mj-lt"/>
                <a:cs typeface="Calibri" panose="020F0502020204030204" pitchFamily="34" charset="0"/>
              </a:rPr>
              <a:t>mg/dl, </a:t>
            </a:r>
            <a:endParaRPr sz="2000" dirty="0">
              <a:solidFill>
                <a:srgbClr val="002754"/>
              </a:solidFill>
              <a:latin typeface="+mj-lt"/>
              <a:cs typeface="Calibri" panose="020F0502020204030204" pitchFamily="34" charset="0"/>
            </a:endParaRPr>
          </a:p>
          <a:p>
            <a:pPr marL="0" lvl="0" indent="0" algn="ctr" rtl="0">
              <a:lnSpc>
                <a:spcPct val="90000"/>
              </a:lnSpc>
              <a:spcBef>
                <a:spcPts val="500"/>
              </a:spcBef>
              <a:spcAft>
                <a:spcPts val="0"/>
              </a:spcAft>
              <a:buNone/>
            </a:pPr>
            <a:r>
              <a:rPr lang="es-ES" sz="2000" dirty="0">
                <a:solidFill>
                  <a:srgbClr val="002754"/>
                </a:solidFill>
                <a:latin typeface="+mj-lt"/>
                <a:cs typeface="Calibri" panose="020F0502020204030204" pitchFamily="34" charset="0"/>
              </a:rPr>
              <a:t>Score2: </a:t>
            </a:r>
            <a:r>
              <a:rPr lang="es-ES" sz="2000" dirty="0">
                <a:solidFill>
                  <a:srgbClr val="FF0000"/>
                </a:solidFill>
                <a:latin typeface="+mj-lt"/>
                <a:cs typeface="Calibri" panose="020F0502020204030204" pitchFamily="34" charset="0"/>
              </a:rPr>
              <a:t>12%  RIESGO   MUY ALTO</a:t>
            </a:r>
            <a:endParaRPr sz="2000" dirty="0">
              <a:solidFill>
                <a:srgbClr val="FF0000"/>
              </a:solidFill>
              <a:latin typeface="+mj-lt"/>
              <a:cs typeface="Calibri" panose="020F0502020204030204" pitchFamily="34" charset="0"/>
            </a:endParaRPr>
          </a:p>
        </p:txBody>
      </p:sp>
      <p:pic>
        <p:nvPicPr>
          <p:cNvPr id="222" name="Google Shape;222;g11ed933a672_0_111"/>
          <p:cNvPicPr preferRelativeResize="0"/>
          <p:nvPr/>
        </p:nvPicPr>
        <p:blipFill rotWithShape="1">
          <a:blip r:embed="rId3">
            <a:alphaModFix/>
          </a:blip>
          <a:srcRect/>
          <a:stretch/>
        </p:blipFill>
        <p:spPr>
          <a:xfrm>
            <a:off x="991574" y="2003685"/>
            <a:ext cx="7098502" cy="3799701"/>
          </a:xfrm>
          <a:prstGeom prst="rect">
            <a:avLst/>
          </a:prstGeom>
          <a:noFill/>
          <a:ln>
            <a:noFill/>
          </a:ln>
        </p:spPr>
      </p:pic>
      <p:sp>
        <p:nvSpPr>
          <p:cNvPr id="223" name="Google Shape;223;g11ed933a672_0_111"/>
          <p:cNvSpPr txBox="1"/>
          <p:nvPr/>
        </p:nvSpPr>
        <p:spPr>
          <a:xfrm>
            <a:off x="100650" y="4100400"/>
            <a:ext cx="43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4" name="Google Shape;224;g11ed933a672_0_111"/>
          <p:cNvSpPr txBox="1"/>
          <p:nvPr/>
        </p:nvSpPr>
        <p:spPr>
          <a:xfrm>
            <a:off x="8360230" y="2909456"/>
            <a:ext cx="3545824" cy="1415742"/>
          </a:xfrm>
          <a:prstGeom prst="rect">
            <a:avLst/>
          </a:prstGeom>
          <a:noFill/>
          <a:ln>
            <a:solidFill>
              <a:schemeClr val="accent1">
                <a:lumMod val="50000"/>
              </a:schemeClr>
            </a:solidFill>
          </a:ln>
        </p:spPr>
        <p:txBody>
          <a:bodyPr spcFirstLastPara="1" wrap="square" lIns="91425" tIns="91425" rIns="91425" bIns="91425" anchor="t" anchorCtr="0">
            <a:spAutoFit/>
          </a:bodyPr>
          <a:lstStyle/>
          <a:p>
            <a:pPr marL="0" lvl="0" indent="0" algn="ctr" rtl="0">
              <a:spcBef>
                <a:spcPts val="0"/>
              </a:spcBef>
              <a:spcAft>
                <a:spcPts val="0"/>
              </a:spcAft>
              <a:buNone/>
            </a:pPr>
            <a:r>
              <a:rPr lang="es-ES" sz="2000" b="1" dirty="0">
                <a:solidFill>
                  <a:srgbClr val="002754"/>
                </a:solidFill>
                <a:latin typeface="+mj-lt"/>
                <a:cs typeface="Calibri" panose="020F0502020204030204" pitchFamily="34" charset="0"/>
              </a:rPr>
              <a:t>PRECISA DE ENTRADA REDUCIR EL </a:t>
            </a:r>
            <a:r>
              <a:rPr lang="es-ES" sz="2000" b="1" dirty="0" err="1">
                <a:solidFill>
                  <a:srgbClr val="002754"/>
                </a:solidFill>
                <a:latin typeface="+mj-lt"/>
                <a:cs typeface="Calibri" panose="020F0502020204030204" pitchFamily="34" charset="0"/>
              </a:rPr>
              <a:t>cLDL</a:t>
            </a:r>
            <a:r>
              <a:rPr lang="es-ES" sz="2000" b="1" dirty="0">
                <a:solidFill>
                  <a:srgbClr val="002754"/>
                </a:solidFill>
                <a:latin typeface="+mj-lt"/>
                <a:cs typeface="Calibri" panose="020F0502020204030204" pitchFamily="34" charset="0"/>
              </a:rPr>
              <a:t>:</a:t>
            </a:r>
          </a:p>
          <a:p>
            <a:pPr marL="0" lvl="0" indent="0" algn="ctr" rtl="0">
              <a:spcBef>
                <a:spcPts val="0"/>
              </a:spcBef>
              <a:spcAft>
                <a:spcPts val="0"/>
              </a:spcAft>
              <a:buNone/>
            </a:pPr>
            <a:endParaRPr lang="es-ES" sz="2000" b="1" dirty="0">
              <a:solidFill>
                <a:srgbClr val="002754"/>
              </a:solidFill>
              <a:latin typeface="+mj-lt"/>
              <a:cs typeface="Calibri" panose="020F0502020204030204" pitchFamily="34" charset="0"/>
            </a:endParaRPr>
          </a:p>
          <a:p>
            <a:pPr marL="0" lvl="0" indent="0" algn="ctr" rtl="0">
              <a:spcBef>
                <a:spcPts val="0"/>
              </a:spcBef>
              <a:spcAft>
                <a:spcPts val="0"/>
              </a:spcAft>
              <a:buNone/>
            </a:pPr>
            <a:r>
              <a:rPr lang="es-ES" sz="2000" b="1" dirty="0">
                <a:solidFill>
                  <a:srgbClr val="FF0000"/>
                </a:solidFill>
                <a:latin typeface="+mj-lt"/>
                <a:cs typeface="Calibri" panose="020F0502020204030204" pitchFamily="34" charset="0"/>
              </a:rPr>
              <a:t> ¿&lt;70mg/dl vs &lt;55 ml/dl?</a:t>
            </a:r>
            <a:endParaRPr sz="2000" b="1" dirty="0">
              <a:solidFill>
                <a:srgbClr val="FF0000"/>
              </a:solidFill>
              <a:latin typeface="+mj-lt"/>
              <a:cs typeface="Calibri" panose="020F0502020204030204" pitchFamily="34" charset="0"/>
            </a:endParaRPr>
          </a:p>
        </p:txBody>
      </p:sp>
      <p:sp>
        <p:nvSpPr>
          <p:cNvPr id="4" name="Flecha abajo 3">
            <a:extLst>
              <a:ext uri="{FF2B5EF4-FFF2-40B4-BE49-F238E27FC236}">
                <a16:creationId xmlns:a16="http://schemas.microsoft.com/office/drawing/2014/main" id="{81D60D98-0B0C-7249-8C7E-48E11CE8D020}"/>
              </a:ext>
            </a:extLst>
          </p:cNvPr>
          <p:cNvSpPr/>
          <p:nvPr/>
        </p:nvSpPr>
        <p:spPr>
          <a:xfrm>
            <a:off x="4129491" y="1371671"/>
            <a:ext cx="822668" cy="5570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0B654AFF-288B-FE41-9BD8-AA6A172B7BAC}"/>
              </a:ext>
            </a:extLst>
          </p:cNvPr>
          <p:cNvSpPr/>
          <p:nvPr/>
        </p:nvSpPr>
        <p:spPr>
          <a:xfrm>
            <a:off x="343002" y="6065855"/>
            <a:ext cx="11563051" cy="577081"/>
          </a:xfrm>
          <a:prstGeom prst="rect">
            <a:avLst/>
          </a:prstGeom>
        </p:spPr>
        <p:txBody>
          <a:bodyPr wrap="square">
            <a:spAutoFit/>
          </a:bodyPr>
          <a:lstStyle/>
          <a:p>
            <a:r>
              <a:rPr lang="es-ES" sz="1050" b="1" i="1" dirty="0">
                <a:solidFill>
                  <a:schemeClr val="accent1">
                    <a:lumMod val="50000"/>
                  </a:schemeClr>
                </a:solidFill>
                <a:latin typeface="+mj-lt"/>
                <a:cs typeface="Calibri" panose="020F0502020204030204" pitchFamily="34" charset="0"/>
              </a:rPr>
              <a:t>Mach F, </a:t>
            </a:r>
            <a:r>
              <a:rPr lang="es-ES" sz="1050" b="1" i="1" dirty="0" err="1">
                <a:solidFill>
                  <a:schemeClr val="accent1">
                    <a:lumMod val="50000"/>
                  </a:schemeClr>
                </a:solidFill>
                <a:latin typeface="+mj-lt"/>
                <a:cs typeface="Calibri" panose="020F0502020204030204" pitchFamily="34" charset="0"/>
              </a:rPr>
              <a:t>Baigent</a:t>
            </a:r>
            <a:r>
              <a:rPr lang="es-ES" sz="1050" b="1" i="1" dirty="0">
                <a:solidFill>
                  <a:schemeClr val="accent1">
                    <a:lumMod val="50000"/>
                  </a:schemeClr>
                </a:solidFill>
                <a:latin typeface="+mj-lt"/>
                <a:cs typeface="Calibri" panose="020F0502020204030204" pitchFamily="34" charset="0"/>
              </a:rPr>
              <a:t> C, </a:t>
            </a:r>
            <a:r>
              <a:rPr lang="es-ES" sz="1050" b="1" i="1" dirty="0" err="1">
                <a:solidFill>
                  <a:schemeClr val="accent1">
                    <a:lumMod val="50000"/>
                  </a:schemeClr>
                </a:solidFill>
                <a:latin typeface="+mj-lt"/>
                <a:cs typeface="Calibri" panose="020F0502020204030204" pitchFamily="34" charset="0"/>
              </a:rPr>
              <a:t>Catapano</a:t>
            </a:r>
            <a:r>
              <a:rPr lang="es-ES" sz="1050" b="1" i="1" dirty="0">
                <a:solidFill>
                  <a:schemeClr val="accent1">
                    <a:lumMod val="50000"/>
                  </a:schemeClr>
                </a:solidFill>
                <a:latin typeface="+mj-lt"/>
                <a:cs typeface="Calibri" panose="020F0502020204030204" pitchFamily="34" charset="0"/>
              </a:rPr>
              <a:t> AL, </a:t>
            </a:r>
            <a:r>
              <a:rPr lang="es-ES" sz="1050" b="1" i="1" dirty="0" err="1">
                <a:solidFill>
                  <a:schemeClr val="accent1">
                    <a:lumMod val="50000"/>
                  </a:schemeClr>
                </a:solidFill>
                <a:latin typeface="+mj-lt"/>
                <a:cs typeface="Calibri" panose="020F0502020204030204" pitchFamily="34" charset="0"/>
              </a:rPr>
              <a:t>Koskinas</a:t>
            </a:r>
            <a:r>
              <a:rPr lang="es-ES" sz="1050" b="1" i="1" dirty="0">
                <a:solidFill>
                  <a:schemeClr val="accent1">
                    <a:lumMod val="50000"/>
                  </a:schemeClr>
                </a:solidFill>
                <a:latin typeface="+mj-lt"/>
                <a:cs typeface="Calibri" panose="020F0502020204030204" pitchFamily="34" charset="0"/>
              </a:rPr>
              <a:t> KC, </a:t>
            </a:r>
            <a:r>
              <a:rPr lang="es-ES" sz="1050" b="1" i="1" dirty="0" err="1">
                <a:solidFill>
                  <a:schemeClr val="accent1">
                    <a:lumMod val="50000"/>
                  </a:schemeClr>
                </a:solidFill>
                <a:latin typeface="+mj-lt"/>
                <a:cs typeface="Calibri" panose="020F0502020204030204" pitchFamily="34" charset="0"/>
              </a:rPr>
              <a:t>Casula</a:t>
            </a:r>
            <a:r>
              <a:rPr lang="es-ES" sz="1050" b="1" i="1" dirty="0">
                <a:solidFill>
                  <a:schemeClr val="accent1">
                    <a:lumMod val="50000"/>
                  </a:schemeClr>
                </a:solidFill>
                <a:latin typeface="+mj-lt"/>
                <a:cs typeface="Calibri" panose="020F0502020204030204" pitchFamily="34" charset="0"/>
              </a:rPr>
              <a:t> M, </a:t>
            </a:r>
            <a:r>
              <a:rPr lang="es-ES" sz="1050" b="1" i="1" dirty="0" err="1">
                <a:solidFill>
                  <a:schemeClr val="accent1">
                    <a:lumMod val="50000"/>
                  </a:schemeClr>
                </a:solidFill>
                <a:latin typeface="+mj-lt"/>
                <a:cs typeface="Calibri" panose="020F0502020204030204" pitchFamily="34" charset="0"/>
              </a:rPr>
              <a:t>Badi</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mon</a:t>
            </a:r>
            <a:r>
              <a:rPr lang="es-ES" sz="1050" b="1" i="1" dirty="0">
                <a:solidFill>
                  <a:schemeClr val="accent1">
                    <a:lumMod val="50000"/>
                  </a:schemeClr>
                </a:solidFill>
                <a:latin typeface="+mj-lt"/>
                <a:cs typeface="Calibri" panose="020F0502020204030204" pitchFamily="34" charset="0"/>
              </a:rPr>
              <a:t> L, et al. 2019 ESC/EAS </a:t>
            </a:r>
            <a:r>
              <a:rPr lang="es-ES" sz="1050" b="1" i="1" dirty="0" err="1">
                <a:solidFill>
                  <a:schemeClr val="accent1">
                    <a:lumMod val="50000"/>
                  </a:schemeClr>
                </a:solidFill>
                <a:latin typeface="+mj-lt"/>
                <a:cs typeface="Calibri" panose="020F0502020204030204" pitchFamily="34" charset="0"/>
              </a:rPr>
              <a:t>Guidelines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for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management</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dyslipidaemias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lipid</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modification</a:t>
            </a:r>
            <a:r>
              <a:rPr lang="es-ES" sz="1050" b="1" i="1" dirty="0">
                <a:solidFill>
                  <a:schemeClr val="accent1">
                    <a:lumMod val="50000"/>
                  </a:schemeClr>
                </a:solidFill>
                <a:latin typeface="+mj-lt"/>
                <a:cs typeface="Calibri" panose="020F0502020204030204" pitchFamily="34" charset="0"/>
              </a:rPr>
              <a:t> to reduce cardiovascular </a:t>
            </a:r>
            <a:r>
              <a:rPr lang="es-ES" sz="1050" b="1" i="1" dirty="0" err="1">
                <a:solidFill>
                  <a:schemeClr val="accent1">
                    <a:lumMod val="50000"/>
                  </a:schemeClr>
                </a:solidFill>
                <a:latin typeface="+mj-lt"/>
                <a:cs typeface="Calibri" panose="020F0502020204030204" pitchFamily="34" charset="0"/>
              </a:rPr>
              <a:t>risk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Task</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Force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for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management</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dyslipidaemias</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the</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European</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Society</a:t>
            </a:r>
            <a:r>
              <a:rPr lang="es-ES" sz="1050" b="1" i="1" dirty="0">
                <a:solidFill>
                  <a:schemeClr val="accent1">
                    <a:lumMod val="50000"/>
                  </a:schemeClr>
                </a:solidFill>
                <a:latin typeface="+mj-lt"/>
                <a:cs typeface="Calibri" panose="020F0502020204030204" pitchFamily="34" charset="0"/>
              </a:rPr>
              <a:t> of </a:t>
            </a:r>
            <a:r>
              <a:rPr lang="es-ES" sz="1050" b="1" i="1" dirty="0" err="1">
                <a:solidFill>
                  <a:schemeClr val="accent1">
                    <a:lumMod val="50000"/>
                  </a:schemeClr>
                </a:solidFill>
                <a:latin typeface="+mj-lt"/>
                <a:cs typeface="Calibri" panose="020F0502020204030204" pitchFamily="34" charset="0"/>
              </a:rPr>
              <a:t>Cardiology</a:t>
            </a:r>
            <a:r>
              <a:rPr lang="es-ES" sz="1050" b="1" i="1" dirty="0">
                <a:solidFill>
                  <a:schemeClr val="accent1">
                    <a:lumMod val="50000"/>
                  </a:schemeClr>
                </a:solidFill>
                <a:latin typeface="+mj-lt"/>
                <a:cs typeface="Calibri" panose="020F0502020204030204" pitchFamily="34" charset="0"/>
              </a:rPr>
              <a:t> (ESC) and </a:t>
            </a:r>
            <a:r>
              <a:rPr lang="es-ES" sz="1050" b="1" i="1" dirty="0" err="1">
                <a:solidFill>
                  <a:schemeClr val="accent1">
                    <a:lumMod val="50000"/>
                  </a:schemeClr>
                </a:solidFill>
                <a:latin typeface="+mj-lt"/>
                <a:cs typeface="Calibri" panose="020F0502020204030204" pitchFamily="34" charset="0"/>
              </a:rPr>
              <a:t>European</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Atherosclerosis</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Society</a:t>
            </a:r>
            <a:r>
              <a:rPr lang="es-ES" sz="1050" b="1" i="1" dirty="0">
                <a:solidFill>
                  <a:schemeClr val="accent1">
                    <a:lumMod val="50000"/>
                  </a:schemeClr>
                </a:solidFill>
                <a:latin typeface="+mj-lt"/>
                <a:cs typeface="Calibri" panose="020F0502020204030204" pitchFamily="34" charset="0"/>
              </a:rPr>
              <a:t> (EAS). </a:t>
            </a:r>
            <a:r>
              <a:rPr lang="es-ES" sz="1050" b="1" i="1" dirty="0" err="1">
                <a:solidFill>
                  <a:schemeClr val="accent1">
                    <a:lumMod val="50000"/>
                  </a:schemeClr>
                </a:solidFill>
                <a:latin typeface="+mj-lt"/>
                <a:cs typeface="Calibri" panose="020F0502020204030204" pitchFamily="34" charset="0"/>
              </a:rPr>
              <a:t>Eur</a:t>
            </a:r>
            <a:r>
              <a:rPr lang="es-ES" sz="1050" b="1" i="1" dirty="0">
                <a:solidFill>
                  <a:schemeClr val="accent1">
                    <a:lumMod val="50000"/>
                  </a:schemeClr>
                </a:solidFill>
                <a:latin typeface="+mj-lt"/>
                <a:cs typeface="Calibri" panose="020F0502020204030204" pitchFamily="34" charset="0"/>
              </a:rPr>
              <a:t> </a:t>
            </a:r>
            <a:r>
              <a:rPr lang="es-ES" sz="1050" b="1" i="1" dirty="0" err="1">
                <a:solidFill>
                  <a:schemeClr val="accent1">
                    <a:lumMod val="50000"/>
                  </a:schemeClr>
                </a:solidFill>
                <a:latin typeface="+mj-lt"/>
                <a:cs typeface="Calibri" panose="020F0502020204030204" pitchFamily="34" charset="0"/>
              </a:rPr>
              <a:t>Heart</a:t>
            </a:r>
            <a:r>
              <a:rPr lang="es-ES" sz="1050" b="1" i="1" dirty="0">
                <a:solidFill>
                  <a:schemeClr val="accent1">
                    <a:lumMod val="50000"/>
                  </a:schemeClr>
                </a:solidFill>
                <a:latin typeface="+mj-lt"/>
                <a:cs typeface="Calibri" panose="020F0502020204030204" pitchFamily="34" charset="0"/>
              </a:rPr>
              <a:t> J. 2020;41:111-88, http://</a:t>
            </a:r>
            <a:r>
              <a:rPr lang="es-ES" sz="1050" b="1" i="1" dirty="0" err="1">
                <a:solidFill>
                  <a:schemeClr val="accent1">
                    <a:lumMod val="50000"/>
                  </a:schemeClr>
                </a:solidFill>
                <a:latin typeface="+mj-lt"/>
                <a:cs typeface="Calibri" panose="020F0502020204030204" pitchFamily="34" charset="0"/>
              </a:rPr>
              <a:t>dx.doi.org</a:t>
            </a:r>
            <a:r>
              <a:rPr lang="es-ES" sz="1050" b="1" i="1" dirty="0">
                <a:solidFill>
                  <a:schemeClr val="accent1">
                    <a:lumMod val="50000"/>
                  </a:schemeClr>
                </a:solidFill>
                <a:latin typeface="+mj-lt"/>
                <a:cs typeface="Calibri" panose="020F0502020204030204" pitchFamily="34" charset="0"/>
              </a:rPr>
              <a:t>/10.1093/</a:t>
            </a:r>
            <a:r>
              <a:rPr lang="es-ES" sz="1050" b="1" i="1" dirty="0" err="1">
                <a:solidFill>
                  <a:schemeClr val="accent1">
                    <a:lumMod val="50000"/>
                  </a:schemeClr>
                </a:solidFill>
                <a:latin typeface="+mj-lt"/>
                <a:cs typeface="Calibri" panose="020F0502020204030204" pitchFamily="34" charset="0"/>
              </a:rPr>
              <a:t>eurheartj</a:t>
            </a:r>
            <a:r>
              <a:rPr lang="es-ES" sz="1050" b="1" i="1" dirty="0">
                <a:solidFill>
                  <a:schemeClr val="accent1">
                    <a:lumMod val="50000"/>
                  </a:schemeClr>
                </a:solidFill>
                <a:latin typeface="+mj-lt"/>
                <a:cs typeface="Calibri" panose="020F0502020204030204" pitchFamily="34" charset="0"/>
              </a:rPr>
              <a:t>/ehz455.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p:bldP spid="2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2" name="Google Shape;232;g11ed933a672_0_271"/>
          <p:cNvSpPr txBox="1"/>
          <p:nvPr/>
        </p:nvSpPr>
        <p:spPr>
          <a:xfrm>
            <a:off x="7437748" y="2683124"/>
            <a:ext cx="3921323"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s-ES" sz="2000" b="1" dirty="0">
                <a:solidFill>
                  <a:srgbClr val="002754"/>
                </a:solidFill>
                <a:latin typeface="+mj-lt"/>
                <a:cs typeface="Calibri" panose="020F0502020204030204" pitchFamily="34" charset="0"/>
              </a:rPr>
              <a:t>DEBEMOS USAR UNA ESTATINA QUE REDUZCA </a:t>
            </a:r>
            <a:r>
              <a:rPr lang="es-ES" sz="2000" b="1" dirty="0">
                <a:solidFill>
                  <a:srgbClr val="FF0000"/>
                </a:solidFill>
                <a:latin typeface="+mj-lt"/>
                <a:cs typeface="Calibri" panose="020F0502020204030204" pitchFamily="34" charset="0"/>
              </a:rPr>
              <a:t> al menos el 50% del valor basal el </a:t>
            </a:r>
            <a:r>
              <a:rPr lang="es-ES" sz="2000" b="1" dirty="0" err="1">
                <a:solidFill>
                  <a:srgbClr val="FF0000"/>
                </a:solidFill>
                <a:latin typeface="+mj-lt"/>
                <a:cs typeface="Calibri" panose="020F0502020204030204" pitchFamily="34" charset="0"/>
              </a:rPr>
              <a:t>cLDL</a:t>
            </a:r>
            <a:endParaRPr sz="1600" b="1" dirty="0">
              <a:latin typeface="+mj-lt"/>
              <a:cs typeface="Calibri" panose="020F0502020204030204" pitchFamily="34" charset="0"/>
            </a:endParaRPr>
          </a:p>
        </p:txBody>
      </p:sp>
      <p:sp>
        <p:nvSpPr>
          <p:cNvPr id="2" name="Flecha izquierda 1">
            <a:extLst>
              <a:ext uri="{FF2B5EF4-FFF2-40B4-BE49-F238E27FC236}">
                <a16:creationId xmlns:a16="http://schemas.microsoft.com/office/drawing/2014/main" id="{24994778-0978-EC4B-9DF7-A5C527FEC5C0}"/>
              </a:ext>
            </a:extLst>
          </p:cNvPr>
          <p:cNvSpPr/>
          <p:nvPr/>
        </p:nvSpPr>
        <p:spPr>
          <a:xfrm>
            <a:off x="5530392" y="3039587"/>
            <a:ext cx="1539711" cy="484632"/>
          </a:xfrm>
          <a:prstGeom prst="lef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75A1B0D4-DF4B-5242-BD54-7571C74627D1}"/>
              </a:ext>
            </a:extLst>
          </p:cNvPr>
          <p:cNvPicPr>
            <a:picLocks noChangeAspect="1"/>
          </p:cNvPicPr>
          <p:nvPr/>
        </p:nvPicPr>
        <p:blipFill>
          <a:blip r:embed="rId3"/>
          <a:stretch>
            <a:fillRect/>
          </a:stretch>
        </p:blipFill>
        <p:spPr>
          <a:xfrm>
            <a:off x="587580" y="324641"/>
            <a:ext cx="4408628" cy="5948150"/>
          </a:xfrm>
          <a:prstGeom prst="rect">
            <a:avLst/>
          </a:prstGeom>
          <a:ln w="38100">
            <a:solidFill>
              <a:schemeClr val="accent1">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77BB3F18-CF90-2843-A0A2-36CD92C85DDD}"/>
              </a:ext>
            </a:extLst>
          </p:cNvPr>
          <p:cNvGraphicFramePr/>
          <p:nvPr>
            <p:extLst>
              <p:ext uri="{D42A27DB-BD31-4B8C-83A1-F6EECF244321}">
                <p14:modId xmlns:p14="http://schemas.microsoft.com/office/powerpoint/2010/main" val="1723768188"/>
              </p:ext>
            </p:extLst>
          </p:nvPr>
        </p:nvGraphicFramePr>
        <p:xfrm>
          <a:off x="2146041" y="2711572"/>
          <a:ext cx="8490857" cy="354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8" name="Google Shape;238;g11ed933a672_0_89"/>
          <p:cNvSpPr txBox="1">
            <a:spLocks noGrp="1"/>
          </p:cNvSpPr>
          <p:nvPr>
            <p:ph type="body" idx="1"/>
          </p:nvPr>
        </p:nvSpPr>
        <p:spPr>
          <a:xfrm>
            <a:off x="422030" y="1391993"/>
            <a:ext cx="11465170" cy="1141510"/>
          </a:xfrm>
          <a:prstGeom prst="rect">
            <a:avLst/>
          </a:prstGeom>
        </p:spPr>
        <p:txBody>
          <a:bodyPr spcFirstLastPara="1" wrap="square" lIns="91425" tIns="45700" rIns="91425" bIns="45700" anchor="t" anchorCtr="0">
            <a:normAutofit fontScale="92500" lnSpcReduction="10000"/>
          </a:bodyPr>
          <a:lstStyle/>
          <a:p>
            <a:pPr marL="0" lvl="1" indent="0" algn="just" rtl="0">
              <a:spcBef>
                <a:spcPts val="500"/>
              </a:spcBef>
              <a:spcAft>
                <a:spcPts val="0"/>
              </a:spcAft>
              <a:buClr>
                <a:srgbClr val="002754"/>
              </a:buClr>
              <a:buSzPts val="2400"/>
              <a:buNone/>
            </a:pPr>
            <a:r>
              <a:rPr lang="es-ES" sz="2800" dirty="0">
                <a:solidFill>
                  <a:srgbClr val="002754"/>
                </a:solidFill>
                <a:latin typeface="+mj-lt"/>
                <a:cs typeface="Calibri" panose="020F0502020204030204" pitchFamily="34" charset="0"/>
              </a:rPr>
              <a:t>A los 6 meses, el paciente acude a la consulta y relata que ha reducido su consumo de tabaco, ha iniciado una dieta y nos indica que hace ejercicio físico a diario.</a:t>
            </a:r>
          </a:p>
          <a:p>
            <a:pPr marL="457200" lvl="1" indent="0" algn="just" rtl="0">
              <a:spcBef>
                <a:spcPts val="500"/>
              </a:spcBef>
              <a:spcAft>
                <a:spcPts val="0"/>
              </a:spcAft>
              <a:buClr>
                <a:srgbClr val="002754"/>
              </a:buClr>
              <a:buSzPts val="2400"/>
              <a:buNone/>
            </a:pPr>
            <a:endParaRPr lang="es-ES" sz="2800" dirty="0">
              <a:solidFill>
                <a:srgbClr val="002754"/>
              </a:solidFill>
              <a:latin typeface="+mj-lt"/>
              <a:cs typeface="Calibri" panose="020F0502020204030204" pitchFamily="34" charset="0"/>
            </a:endParaRPr>
          </a:p>
          <a:p>
            <a:pPr marL="698500" lvl="1" indent="-241300" algn="just" rtl="0">
              <a:spcBef>
                <a:spcPts val="500"/>
              </a:spcBef>
              <a:spcAft>
                <a:spcPts val="0"/>
              </a:spcAft>
              <a:buClr>
                <a:srgbClr val="002754"/>
              </a:buClr>
              <a:buSzPts val="2400"/>
              <a:buChar char="•"/>
            </a:pPr>
            <a:endParaRPr lang="es-ES" dirty="0">
              <a:solidFill>
                <a:srgbClr val="002754"/>
              </a:solidFill>
              <a:latin typeface="+mj-lt"/>
            </a:endParaRPr>
          </a:p>
          <a:p>
            <a:pPr marL="0" lvl="0" indent="0" algn="just" rtl="0">
              <a:spcBef>
                <a:spcPts val="1000"/>
              </a:spcBef>
              <a:spcAft>
                <a:spcPts val="0"/>
              </a:spcAft>
              <a:buNone/>
            </a:pPr>
            <a:endParaRPr sz="2400" dirty="0">
              <a:solidFill>
                <a:srgbClr val="002754"/>
              </a:solidFill>
              <a:latin typeface="+mj-lt"/>
            </a:endParaRPr>
          </a:p>
        </p:txBody>
      </p:sp>
      <p:sp>
        <p:nvSpPr>
          <p:cNvPr id="2" name="CuadroTexto 1">
            <a:extLst>
              <a:ext uri="{FF2B5EF4-FFF2-40B4-BE49-F238E27FC236}">
                <a16:creationId xmlns:a16="http://schemas.microsoft.com/office/drawing/2014/main" id="{7AAD9589-E992-AA4B-BAA9-FA35259A2FD9}"/>
              </a:ext>
            </a:extLst>
          </p:cNvPr>
          <p:cNvSpPr txBox="1"/>
          <p:nvPr/>
        </p:nvSpPr>
        <p:spPr>
          <a:xfrm>
            <a:off x="3993501" y="2952649"/>
            <a:ext cx="4060727" cy="523220"/>
          </a:xfrm>
          <a:prstGeom prst="rect">
            <a:avLst/>
          </a:prstGeom>
          <a:noFill/>
        </p:spPr>
        <p:txBody>
          <a:bodyPr wrap="none" rtlCol="0">
            <a:spAutoFit/>
          </a:bodyPr>
          <a:lstStyle/>
          <a:p>
            <a:r>
              <a:rPr lang="es-ES" sz="2800" b="1" dirty="0">
                <a:solidFill>
                  <a:srgbClr val="FF0000"/>
                </a:solidFill>
                <a:latin typeface="+mj-lt"/>
                <a:cs typeface="Calibri" panose="020F0502020204030204" pitchFamily="34" charset="0"/>
              </a:rPr>
              <a:t>¿Qué hacemos ahora?</a:t>
            </a:r>
          </a:p>
        </p:txBody>
      </p:sp>
      <p:sp>
        <p:nvSpPr>
          <p:cNvPr id="8" name="Google Shape;51;g11ed933a672_0_127">
            <a:extLst>
              <a:ext uri="{FF2B5EF4-FFF2-40B4-BE49-F238E27FC236}">
                <a16:creationId xmlns:a16="http://schemas.microsoft.com/office/drawing/2014/main" id="{D51529E0-4094-40F7-B5A3-595F81599DAB}"/>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Caso clínico</a:t>
            </a:r>
            <a:endParaRPr lang="es-E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5" name="Google Shape;248;g119e5d4e164_0_150">
            <a:extLst>
              <a:ext uri="{FF2B5EF4-FFF2-40B4-BE49-F238E27FC236}">
                <a16:creationId xmlns:a16="http://schemas.microsoft.com/office/drawing/2014/main" id="{82BF7938-C40C-6F4D-B367-E81C8A758A34}"/>
              </a:ext>
            </a:extLst>
          </p:cNvPr>
          <p:cNvSpPr txBox="1">
            <a:spLocks noGrp="1"/>
          </p:cNvSpPr>
          <p:nvPr>
            <p:ph type="body" idx="1"/>
          </p:nvPr>
        </p:nvSpPr>
        <p:spPr>
          <a:xfrm>
            <a:off x="422275" y="1307152"/>
            <a:ext cx="11374438" cy="3660775"/>
          </a:xfrm>
          <a:prstGeom prst="rect">
            <a:avLst/>
          </a:prstGeom>
          <a:noFill/>
          <a:ln>
            <a:noFill/>
          </a:ln>
        </p:spPr>
        <p:txBody>
          <a:bodyPr spcFirstLastPara="1" wrap="square" lIns="91425" tIns="45700" rIns="91425" bIns="45700" anchor="t" anchorCtr="0">
            <a:normAutofit/>
          </a:bodyPr>
          <a:lstStyle/>
          <a:p>
            <a:pPr marL="241300" lvl="0" indent="-50800" algn="l" rtl="0">
              <a:lnSpc>
                <a:spcPct val="90000"/>
              </a:lnSpc>
              <a:spcBef>
                <a:spcPts val="0"/>
              </a:spcBef>
              <a:spcAft>
                <a:spcPts val="0"/>
              </a:spcAft>
              <a:buClr>
                <a:schemeClr val="dk1"/>
              </a:buClr>
              <a:buSzPts val="2800"/>
              <a:buNone/>
            </a:pPr>
            <a:endParaRPr dirty="0">
              <a:latin typeface="+mj-lt"/>
            </a:endParaRPr>
          </a:p>
          <a:p>
            <a:pPr marL="241300" lvl="0" indent="-228600" algn="l" rtl="0">
              <a:lnSpc>
                <a:spcPct val="90000"/>
              </a:lnSpc>
              <a:spcBef>
                <a:spcPts val="1100"/>
              </a:spcBef>
              <a:spcAft>
                <a:spcPts val="0"/>
              </a:spcAft>
              <a:buClr>
                <a:srgbClr val="002754"/>
              </a:buClr>
              <a:buSzPts val="2800"/>
              <a:buChar char="•"/>
            </a:pPr>
            <a:r>
              <a:rPr lang="es-ES" sz="2400" b="1" dirty="0">
                <a:solidFill>
                  <a:schemeClr val="accent1">
                    <a:lumMod val="50000"/>
                  </a:schemeClr>
                </a:solidFill>
                <a:latin typeface="+mj-lt"/>
                <a:cs typeface="Calibri" panose="020F0502020204030204" pitchFamily="34" charset="0"/>
              </a:rPr>
              <a:t>IMC 29,2</a:t>
            </a:r>
            <a:endParaRPr sz="2400" b="1" dirty="0">
              <a:solidFill>
                <a:schemeClr val="accent1">
                  <a:lumMod val="50000"/>
                </a:schemeClr>
              </a:solidFill>
              <a:latin typeface="+mj-lt"/>
              <a:cs typeface="Calibri" panose="020F0502020204030204" pitchFamily="34" charset="0"/>
            </a:endParaRPr>
          </a:p>
          <a:p>
            <a:pPr marL="241300" lvl="0" indent="-228600" algn="l" rtl="0">
              <a:lnSpc>
                <a:spcPct val="90000"/>
              </a:lnSpc>
              <a:spcBef>
                <a:spcPts val="1100"/>
              </a:spcBef>
              <a:spcAft>
                <a:spcPts val="0"/>
              </a:spcAft>
              <a:buClr>
                <a:srgbClr val="002754"/>
              </a:buClr>
              <a:buSzPts val="2800"/>
              <a:buChar char="•"/>
            </a:pPr>
            <a:r>
              <a:rPr lang="es-ES" sz="2400" dirty="0">
                <a:solidFill>
                  <a:schemeClr val="accent1">
                    <a:lumMod val="50000"/>
                  </a:schemeClr>
                </a:solidFill>
                <a:latin typeface="+mj-lt"/>
                <a:cs typeface="Calibri" panose="020F0502020204030204" pitchFamily="34" charset="0"/>
              </a:rPr>
              <a:t>TA </a:t>
            </a:r>
            <a:r>
              <a:rPr lang="es-ES" sz="2400" b="1" dirty="0">
                <a:solidFill>
                  <a:schemeClr val="accent1">
                    <a:lumMod val="50000"/>
                  </a:schemeClr>
                </a:solidFill>
                <a:latin typeface="+mj-lt"/>
                <a:cs typeface="Calibri" panose="020F0502020204030204" pitchFamily="34" charset="0"/>
              </a:rPr>
              <a:t>143/87 </a:t>
            </a:r>
            <a:r>
              <a:rPr lang="es-ES" sz="2400" dirty="0">
                <a:solidFill>
                  <a:schemeClr val="accent1">
                    <a:lumMod val="50000"/>
                  </a:schemeClr>
                </a:solidFill>
                <a:latin typeface="+mj-lt"/>
                <a:cs typeface="Calibri" panose="020F0502020204030204" pitchFamily="34" charset="0"/>
              </a:rPr>
              <a:t>en consulta</a:t>
            </a:r>
            <a:endParaRPr sz="2400" dirty="0">
              <a:solidFill>
                <a:schemeClr val="accent1">
                  <a:lumMod val="50000"/>
                </a:schemeClr>
              </a:solidFill>
              <a:latin typeface="+mj-lt"/>
              <a:cs typeface="Calibri" panose="020F0502020204030204" pitchFamily="34" charset="0"/>
            </a:endParaRPr>
          </a:p>
          <a:p>
            <a:pPr marL="0" lvl="0" indent="0" algn="l" rtl="0">
              <a:lnSpc>
                <a:spcPct val="90000"/>
              </a:lnSpc>
              <a:spcBef>
                <a:spcPts val="1100"/>
              </a:spcBef>
              <a:spcAft>
                <a:spcPts val="0"/>
              </a:spcAft>
              <a:buClr>
                <a:schemeClr val="dk1"/>
              </a:buClr>
              <a:buSzPts val="2800"/>
              <a:buNone/>
            </a:pPr>
            <a:endParaRPr sz="2400" dirty="0">
              <a:solidFill>
                <a:schemeClr val="accent1">
                  <a:lumMod val="50000"/>
                </a:schemeClr>
              </a:solidFill>
              <a:latin typeface="+mj-lt"/>
              <a:cs typeface="Calibri" panose="020F0502020204030204" pitchFamily="34" charset="0"/>
            </a:endParaRPr>
          </a:p>
          <a:p>
            <a:pPr marL="241300" lvl="0" indent="-228600" algn="l" rtl="0">
              <a:lnSpc>
                <a:spcPct val="90000"/>
              </a:lnSpc>
              <a:spcBef>
                <a:spcPts val="1100"/>
              </a:spcBef>
              <a:spcAft>
                <a:spcPts val="0"/>
              </a:spcAft>
              <a:buClr>
                <a:srgbClr val="002754"/>
              </a:buClr>
              <a:buSzPts val="2800"/>
              <a:buChar char="•"/>
            </a:pPr>
            <a:r>
              <a:rPr lang="es-ES" sz="2400" dirty="0">
                <a:solidFill>
                  <a:schemeClr val="accent1">
                    <a:lumMod val="50000"/>
                  </a:schemeClr>
                </a:solidFill>
                <a:latin typeface="+mj-lt"/>
                <a:cs typeface="Calibri" panose="020F0502020204030204" pitchFamily="34" charset="0"/>
              </a:rPr>
              <a:t>ECG: BRDHH</a:t>
            </a:r>
            <a:endParaRPr sz="2400" dirty="0">
              <a:solidFill>
                <a:schemeClr val="accent1">
                  <a:lumMod val="50000"/>
                </a:schemeClr>
              </a:solidFill>
              <a:latin typeface="+mj-lt"/>
              <a:cs typeface="Calibri" panose="020F0502020204030204" pitchFamily="34" charset="0"/>
            </a:endParaRPr>
          </a:p>
          <a:p>
            <a:pPr marL="241300" lvl="0" indent="-50800" algn="l" rtl="0">
              <a:lnSpc>
                <a:spcPct val="90000"/>
              </a:lnSpc>
              <a:spcBef>
                <a:spcPts val="1100"/>
              </a:spcBef>
              <a:spcAft>
                <a:spcPts val="0"/>
              </a:spcAft>
              <a:buClr>
                <a:schemeClr val="dk1"/>
              </a:buClr>
              <a:buSzPts val="2800"/>
              <a:buNone/>
            </a:pPr>
            <a:endParaRPr sz="2400" dirty="0">
              <a:solidFill>
                <a:schemeClr val="accent1">
                  <a:lumMod val="50000"/>
                </a:schemeClr>
              </a:solidFill>
              <a:latin typeface="+mj-lt"/>
              <a:cs typeface="Calibri" panose="020F0502020204030204" pitchFamily="34" charset="0"/>
            </a:endParaRPr>
          </a:p>
          <a:p>
            <a:pPr marL="241300" lvl="0" indent="-228600" algn="l" rtl="0">
              <a:lnSpc>
                <a:spcPct val="90000"/>
              </a:lnSpc>
              <a:spcBef>
                <a:spcPts val="1100"/>
              </a:spcBef>
              <a:spcAft>
                <a:spcPts val="0"/>
              </a:spcAft>
              <a:buClr>
                <a:srgbClr val="002754"/>
              </a:buClr>
              <a:buSzPts val="2800"/>
              <a:buChar char="•"/>
            </a:pPr>
            <a:r>
              <a:rPr lang="es-ES" sz="2400" dirty="0">
                <a:solidFill>
                  <a:schemeClr val="accent1">
                    <a:lumMod val="50000"/>
                  </a:schemeClr>
                </a:solidFill>
                <a:latin typeface="+mj-lt"/>
                <a:cs typeface="Calibri" panose="020F0502020204030204" pitchFamily="34" charset="0"/>
              </a:rPr>
              <a:t>CT </a:t>
            </a:r>
            <a:r>
              <a:rPr lang="es-ES" sz="2400" b="1" dirty="0">
                <a:solidFill>
                  <a:schemeClr val="accent1">
                    <a:lumMod val="50000"/>
                  </a:schemeClr>
                </a:solidFill>
                <a:latin typeface="+mj-lt"/>
                <a:cs typeface="Calibri" panose="020F0502020204030204" pitchFamily="34" charset="0"/>
              </a:rPr>
              <a:t>218</a:t>
            </a:r>
            <a:r>
              <a:rPr lang="es-ES" sz="2400" dirty="0">
                <a:solidFill>
                  <a:schemeClr val="accent1">
                    <a:lumMod val="50000"/>
                  </a:schemeClr>
                </a:solidFill>
                <a:latin typeface="+mj-lt"/>
                <a:cs typeface="Calibri" panose="020F0502020204030204" pitchFamily="34" charset="0"/>
              </a:rPr>
              <a:t>mg/dl,  </a:t>
            </a:r>
            <a:r>
              <a:rPr lang="es-ES" sz="2400" dirty="0" err="1">
                <a:solidFill>
                  <a:schemeClr val="accent1">
                    <a:lumMod val="50000"/>
                  </a:schemeClr>
                </a:solidFill>
                <a:latin typeface="+mj-lt"/>
                <a:cs typeface="Calibri" panose="020F0502020204030204" pitchFamily="34" charset="0"/>
              </a:rPr>
              <a:t>cLDL</a:t>
            </a:r>
            <a:r>
              <a:rPr lang="es-ES" sz="2400" dirty="0">
                <a:solidFill>
                  <a:schemeClr val="accent1">
                    <a:lumMod val="50000"/>
                  </a:schemeClr>
                </a:solidFill>
                <a:latin typeface="+mj-lt"/>
                <a:cs typeface="Calibri" panose="020F0502020204030204" pitchFamily="34" charset="0"/>
              </a:rPr>
              <a:t> </a:t>
            </a:r>
            <a:r>
              <a:rPr lang="es-ES" sz="2400" b="1" dirty="0">
                <a:solidFill>
                  <a:schemeClr val="accent1">
                    <a:lumMod val="50000"/>
                  </a:schemeClr>
                </a:solidFill>
                <a:latin typeface="+mj-lt"/>
                <a:cs typeface="Calibri" panose="020F0502020204030204" pitchFamily="34" charset="0"/>
              </a:rPr>
              <a:t>142,6</a:t>
            </a:r>
            <a:r>
              <a:rPr lang="es-ES" sz="2400" dirty="0">
                <a:solidFill>
                  <a:schemeClr val="accent1">
                    <a:lumMod val="50000"/>
                  </a:schemeClr>
                </a:solidFill>
                <a:latin typeface="+mj-lt"/>
                <a:cs typeface="Calibri" panose="020F0502020204030204" pitchFamily="34" charset="0"/>
              </a:rPr>
              <a:t> mg/dl, TG </a:t>
            </a:r>
            <a:r>
              <a:rPr lang="es-ES" sz="2400" b="1" dirty="0">
                <a:solidFill>
                  <a:schemeClr val="accent1">
                    <a:lumMod val="50000"/>
                  </a:schemeClr>
                </a:solidFill>
                <a:latin typeface="+mj-lt"/>
                <a:cs typeface="Calibri" panose="020F0502020204030204" pitchFamily="34" charset="0"/>
              </a:rPr>
              <a:t>167</a:t>
            </a:r>
            <a:r>
              <a:rPr lang="es-ES" sz="2400" dirty="0">
                <a:solidFill>
                  <a:schemeClr val="accent1">
                    <a:lumMod val="50000"/>
                  </a:schemeClr>
                </a:solidFill>
                <a:latin typeface="+mj-lt"/>
                <a:cs typeface="Calibri" panose="020F0502020204030204" pitchFamily="34" charset="0"/>
              </a:rPr>
              <a:t> mg/d ,HDL:</a:t>
            </a:r>
            <a:r>
              <a:rPr lang="es-ES" sz="2400" b="1" dirty="0">
                <a:solidFill>
                  <a:schemeClr val="accent1">
                    <a:lumMod val="50000"/>
                  </a:schemeClr>
                </a:solidFill>
                <a:latin typeface="+mj-lt"/>
                <a:cs typeface="Calibri" panose="020F0502020204030204" pitchFamily="34" charset="0"/>
              </a:rPr>
              <a:t>42</a:t>
            </a:r>
            <a:r>
              <a:rPr lang="es-ES" sz="2400" dirty="0">
                <a:solidFill>
                  <a:schemeClr val="accent1">
                    <a:lumMod val="50000"/>
                  </a:schemeClr>
                </a:solidFill>
                <a:latin typeface="+mj-lt"/>
                <a:cs typeface="Calibri" panose="020F0502020204030204" pitchFamily="34" charset="0"/>
              </a:rPr>
              <a:t> mg/dl, c-no-HDL</a:t>
            </a:r>
            <a:r>
              <a:rPr lang="es-ES" sz="2400" b="1" dirty="0">
                <a:solidFill>
                  <a:schemeClr val="accent1">
                    <a:lumMod val="50000"/>
                  </a:schemeClr>
                </a:solidFill>
                <a:latin typeface="+mj-lt"/>
                <a:cs typeface="Calibri" panose="020F0502020204030204" pitchFamily="34" charset="0"/>
              </a:rPr>
              <a:t> 176</a:t>
            </a:r>
            <a:r>
              <a:rPr lang="es-ES" sz="2400" dirty="0">
                <a:solidFill>
                  <a:schemeClr val="accent1">
                    <a:lumMod val="50000"/>
                  </a:schemeClr>
                </a:solidFill>
                <a:latin typeface="+mj-lt"/>
                <a:cs typeface="Calibri" panose="020F0502020204030204" pitchFamily="34" charset="0"/>
              </a:rPr>
              <a:t> mg/dl</a:t>
            </a:r>
            <a:endParaRPr sz="2400" dirty="0">
              <a:solidFill>
                <a:schemeClr val="accent1">
                  <a:lumMod val="50000"/>
                </a:schemeClr>
              </a:solidFill>
              <a:latin typeface="+mj-lt"/>
              <a:cs typeface="Calibri" panose="020F0502020204030204" pitchFamily="34" charset="0"/>
            </a:endParaRPr>
          </a:p>
        </p:txBody>
      </p:sp>
      <p:pic>
        <p:nvPicPr>
          <p:cNvPr id="7" name="Google Shape;255;g119e5d4e164_0_150">
            <a:extLst>
              <a:ext uri="{FF2B5EF4-FFF2-40B4-BE49-F238E27FC236}">
                <a16:creationId xmlns:a16="http://schemas.microsoft.com/office/drawing/2014/main" id="{5AE53A2A-3B3B-7B41-ADC3-B67A840D6FB6}"/>
              </a:ext>
            </a:extLst>
          </p:cNvPr>
          <p:cNvPicPr preferRelativeResize="0"/>
          <p:nvPr/>
        </p:nvPicPr>
        <p:blipFill rotWithShape="1">
          <a:blip r:embed="rId3">
            <a:alphaModFix/>
          </a:blip>
          <a:srcRect/>
          <a:stretch/>
        </p:blipFill>
        <p:spPr>
          <a:xfrm>
            <a:off x="4463280" y="1675062"/>
            <a:ext cx="4511435" cy="2044700"/>
          </a:xfrm>
          <a:prstGeom prst="rect">
            <a:avLst/>
          </a:prstGeom>
          <a:noFill/>
          <a:ln>
            <a:noFill/>
          </a:ln>
        </p:spPr>
      </p:pic>
      <p:sp>
        <p:nvSpPr>
          <p:cNvPr id="8" name="Google Shape;256;g119e5d4e164_0_150">
            <a:extLst>
              <a:ext uri="{FF2B5EF4-FFF2-40B4-BE49-F238E27FC236}">
                <a16:creationId xmlns:a16="http://schemas.microsoft.com/office/drawing/2014/main" id="{A5D157F9-CD9F-E14D-BFCD-133458AD5C89}"/>
              </a:ext>
            </a:extLst>
          </p:cNvPr>
          <p:cNvSpPr txBox="1"/>
          <p:nvPr/>
        </p:nvSpPr>
        <p:spPr>
          <a:xfrm>
            <a:off x="4054130" y="5102727"/>
            <a:ext cx="408374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600" b="1" dirty="0">
                <a:solidFill>
                  <a:srgbClr val="FF0000"/>
                </a:solidFill>
                <a:latin typeface="+mj-lt"/>
                <a:cs typeface="Calibri" panose="020F0502020204030204" pitchFamily="34" charset="0"/>
              </a:rPr>
              <a:t>¿qué opináis?</a:t>
            </a:r>
            <a:endParaRPr sz="3600" b="1" dirty="0">
              <a:solidFill>
                <a:srgbClr val="FF0000"/>
              </a:solidFill>
              <a:latin typeface="+mj-lt"/>
              <a:cs typeface="Calibri" panose="020F0502020204030204" pitchFamily="34" charset="0"/>
            </a:endParaRPr>
          </a:p>
        </p:txBody>
      </p:sp>
      <p:sp>
        <p:nvSpPr>
          <p:cNvPr id="9" name="Google Shape;51;g11ed933a672_0_127">
            <a:extLst>
              <a:ext uri="{FF2B5EF4-FFF2-40B4-BE49-F238E27FC236}">
                <a16:creationId xmlns:a16="http://schemas.microsoft.com/office/drawing/2014/main" id="{D84F3396-BB2C-4CE4-9381-69FEB4C92C38}"/>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Caso clínico</a:t>
            </a:r>
            <a:endParaRPr lang="es-ES" sz="4000" dirty="0"/>
          </a:p>
        </p:txBody>
      </p:sp>
    </p:spTree>
    <p:extLst>
      <p:ext uri="{BB962C8B-B14F-4D97-AF65-F5344CB8AC3E}">
        <p14:creationId xmlns:p14="http://schemas.microsoft.com/office/powerpoint/2010/main" val="362192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5" name="Google Shape;51;g11ed933a672_0_127">
            <a:extLst>
              <a:ext uri="{FF2B5EF4-FFF2-40B4-BE49-F238E27FC236}">
                <a16:creationId xmlns:a16="http://schemas.microsoft.com/office/drawing/2014/main" id="{6EF49F1C-17AF-4C58-A12F-51C22E0187FB}"/>
              </a:ext>
            </a:extLst>
          </p:cNvPr>
          <p:cNvSpPr txBox="1">
            <a:spLocks/>
          </p:cNvSpPr>
          <p:nvPr/>
        </p:nvSpPr>
        <p:spPr>
          <a:xfrm>
            <a:off x="422032" y="365125"/>
            <a:ext cx="9264600" cy="7589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Dislipemia </a:t>
            </a:r>
            <a:r>
              <a:rPr lang="es-ES" sz="3600" dirty="0" err="1"/>
              <a:t>aterogénica</a:t>
            </a:r>
            <a:endParaRPr lang="es-ES" sz="4000" dirty="0"/>
          </a:p>
        </p:txBody>
      </p:sp>
      <p:sp>
        <p:nvSpPr>
          <p:cNvPr id="6" name="Google Shape;270;g119e5d4e164_0_166">
            <a:extLst>
              <a:ext uri="{FF2B5EF4-FFF2-40B4-BE49-F238E27FC236}">
                <a16:creationId xmlns:a16="http://schemas.microsoft.com/office/drawing/2014/main" id="{B2F55D66-71F7-4A08-8203-D9F48CB183C0}"/>
              </a:ext>
            </a:extLst>
          </p:cNvPr>
          <p:cNvSpPr/>
          <p:nvPr/>
        </p:nvSpPr>
        <p:spPr>
          <a:xfrm>
            <a:off x="536727" y="1251790"/>
            <a:ext cx="11368227" cy="1247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000"/>
              <a:buFont typeface="Arial"/>
              <a:buNone/>
            </a:pPr>
            <a:r>
              <a:rPr lang="es-ES" sz="1800" b="0" i="0" u="none" strike="noStrike" cap="none" dirty="0">
                <a:solidFill>
                  <a:srgbClr val="1F3864"/>
                </a:solidFill>
                <a:latin typeface="+mj-lt"/>
                <a:ea typeface="Calibri"/>
                <a:cs typeface="Calibri"/>
                <a:sym typeface="Calibri"/>
              </a:rPr>
              <a:t>La dislipidemia </a:t>
            </a:r>
            <a:r>
              <a:rPr lang="es-ES" sz="1800" b="0" i="0" u="none" strike="noStrike" cap="none" dirty="0" err="1">
                <a:solidFill>
                  <a:srgbClr val="1F3864"/>
                </a:solidFill>
                <a:latin typeface="+mj-lt"/>
                <a:ea typeface="Calibri"/>
                <a:cs typeface="Calibri"/>
                <a:sym typeface="Calibri"/>
              </a:rPr>
              <a:t>aterogénica</a:t>
            </a:r>
            <a:r>
              <a:rPr lang="es-ES" sz="1800" b="0" i="0" u="none" strike="noStrike" cap="none" dirty="0">
                <a:solidFill>
                  <a:srgbClr val="1F3864"/>
                </a:solidFill>
                <a:latin typeface="+mj-lt"/>
                <a:ea typeface="Calibri"/>
                <a:cs typeface="Calibri"/>
                <a:sym typeface="Calibri"/>
              </a:rPr>
              <a:t> se caracteriza por un incremento de los niveles </a:t>
            </a:r>
            <a:r>
              <a:rPr lang="es-ES" sz="1800" b="0" i="0" u="none" strike="noStrike" cap="none" dirty="0" err="1">
                <a:solidFill>
                  <a:srgbClr val="1F3864"/>
                </a:solidFill>
                <a:latin typeface="+mj-lt"/>
                <a:ea typeface="Calibri"/>
                <a:cs typeface="Calibri"/>
                <a:sym typeface="Calibri"/>
              </a:rPr>
              <a:t>plasmáticos</a:t>
            </a:r>
            <a:r>
              <a:rPr lang="es-ES" sz="1800" b="0" i="0" u="none" strike="noStrike" cap="none" dirty="0">
                <a:solidFill>
                  <a:srgbClr val="1F3864"/>
                </a:solidFill>
                <a:latin typeface="+mj-lt"/>
                <a:ea typeface="Calibri"/>
                <a:cs typeface="Calibri"/>
                <a:sym typeface="Calibri"/>
              </a:rPr>
              <a:t> de </a:t>
            </a:r>
            <a:r>
              <a:rPr lang="es-ES" sz="1800" b="0" i="0" u="none" strike="noStrike" cap="none" dirty="0" err="1">
                <a:solidFill>
                  <a:srgbClr val="1F3864"/>
                </a:solidFill>
                <a:latin typeface="+mj-lt"/>
                <a:ea typeface="Calibri"/>
                <a:cs typeface="Calibri"/>
                <a:sym typeface="Calibri"/>
              </a:rPr>
              <a:t>triglicéridos</a:t>
            </a:r>
            <a:r>
              <a:rPr lang="es-ES" sz="1800" b="0" i="0" u="none" strike="noStrike" cap="none" dirty="0">
                <a:solidFill>
                  <a:srgbClr val="1F3864"/>
                </a:solidFill>
                <a:latin typeface="+mj-lt"/>
                <a:ea typeface="Calibri"/>
                <a:cs typeface="Calibri"/>
                <a:sym typeface="Calibri"/>
              </a:rPr>
              <a:t> totales (TG) y un descenso del colesterol de las </a:t>
            </a:r>
            <a:r>
              <a:rPr lang="es-ES" sz="1800" b="0" i="0" u="none" strike="noStrike" cap="none" dirty="0" err="1">
                <a:solidFill>
                  <a:srgbClr val="1F3864"/>
                </a:solidFill>
                <a:latin typeface="+mj-lt"/>
                <a:ea typeface="Calibri"/>
                <a:cs typeface="Calibri"/>
                <a:sym typeface="Calibri"/>
              </a:rPr>
              <a:t>lipoproteínas</a:t>
            </a:r>
            <a:r>
              <a:rPr lang="es-ES" sz="1800" b="0" i="0" u="none" strike="noStrike" cap="none" dirty="0">
                <a:solidFill>
                  <a:srgbClr val="1F3864"/>
                </a:solidFill>
                <a:latin typeface="+mj-lt"/>
                <a:ea typeface="Calibri"/>
                <a:cs typeface="Calibri"/>
                <a:sym typeface="Calibri"/>
              </a:rPr>
              <a:t> de alta densidad (</a:t>
            </a:r>
            <a:r>
              <a:rPr lang="es-ES" sz="1800" b="0" i="0" u="none" strike="noStrike" cap="none" dirty="0" err="1">
                <a:solidFill>
                  <a:srgbClr val="1F3864"/>
                </a:solidFill>
                <a:latin typeface="+mj-lt"/>
                <a:ea typeface="Calibri"/>
                <a:cs typeface="Calibri"/>
                <a:sym typeface="Calibri"/>
              </a:rPr>
              <a:t>cHDL</a:t>
            </a:r>
            <a:r>
              <a:rPr lang="es-ES" sz="1800" b="0" i="0" u="none" strike="noStrike" cap="none" dirty="0">
                <a:solidFill>
                  <a:srgbClr val="1F3864"/>
                </a:solidFill>
                <a:latin typeface="+mj-lt"/>
                <a:ea typeface="Calibri"/>
                <a:cs typeface="Calibri"/>
                <a:sym typeface="Calibri"/>
              </a:rPr>
              <a:t>) con niveles </a:t>
            </a:r>
            <a:r>
              <a:rPr lang="es-ES" sz="1800" b="0" i="0" u="none" strike="noStrike" cap="none" dirty="0" err="1">
                <a:solidFill>
                  <a:srgbClr val="1F3864"/>
                </a:solidFill>
                <a:latin typeface="+mj-lt"/>
                <a:ea typeface="Calibri"/>
                <a:cs typeface="Calibri"/>
                <a:sym typeface="Calibri"/>
              </a:rPr>
              <a:t>nor</a:t>
            </a:r>
            <a:r>
              <a:rPr lang="es-ES" sz="1800" b="0" i="0" u="none" strike="noStrike" cap="none" dirty="0">
                <a:solidFill>
                  <a:srgbClr val="1F3864"/>
                </a:solidFill>
                <a:latin typeface="+mj-lt"/>
                <a:ea typeface="Calibri"/>
                <a:cs typeface="Calibri"/>
                <a:sym typeface="Calibri"/>
              </a:rPr>
              <a:t>- males de </a:t>
            </a:r>
            <a:r>
              <a:rPr lang="es-ES" sz="1800" b="0" i="0" u="none" strike="noStrike" cap="none" dirty="0" err="1">
                <a:solidFill>
                  <a:srgbClr val="1F3864"/>
                </a:solidFill>
                <a:latin typeface="+mj-lt"/>
                <a:ea typeface="Calibri"/>
                <a:cs typeface="Calibri"/>
                <a:sym typeface="Calibri"/>
              </a:rPr>
              <a:t>cLDL</a:t>
            </a:r>
            <a:r>
              <a:rPr lang="es-ES" sz="1800" b="0" i="0" u="none" strike="noStrike" cap="none" dirty="0">
                <a:solidFill>
                  <a:srgbClr val="1F3864"/>
                </a:solidFill>
                <a:latin typeface="+mj-lt"/>
                <a:ea typeface="Calibri"/>
                <a:cs typeface="Calibri"/>
                <a:sym typeface="Calibri"/>
              </a:rPr>
              <a:t> o moderadamente elevados y un fenotipo de </a:t>
            </a:r>
            <a:r>
              <a:rPr lang="es-ES" sz="1800" b="0" i="0" u="none" strike="noStrike" cap="none" dirty="0" err="1">
                <a:solidFill>
                  <a:srgbClr val="1F3864"/>
                </a:solidFill>
                <a:latin typeface="+mj-lt"/>
                <a:ea typeface="Calibri"/>
                <a:cs typeface="Calibri"/>
                <a:sym typeface="Calibri"/>
              </a:rPr>
              <a:t>partículas</a:t>
            </a:r>
            <a:r>
              <a:rPr lang="es-ES" sz="1800" b="0" i="0" u="none" strike="noStrike" cap="none" dirty="0">
                <a:solidFill>
                  <a:srgbClr val="1F3864"/>
                </a:solidFill>
                <a:latin typeface="+mj-lt"/>
                <a:ea typeface="Calibri"/>
                <a:cs typeface="Calibri"/>
                <a:sym typeface="Calibri"/>
              </a:rPr>
              <a:t> de LDL </a:t>
            </a:r>
            <a:r>
              <a:rPr lang="es-ES" sz="1800" b="0" i="0" u="none" strike="noStrike" cap="none" dirty="0" err="1">
                <a:solidFill>
                  <a:srgbClr val="1F3864"/>
                </a:solidFill>
                <a:latin typeface="+mj-lt"/>
                <a:ea typeface="Calibri"/>
                <a:cs typeface="Calibri"/>
                <a:sym typeface="Calibri"/>
              </a:rPr>
              <a:t>pequeñas</a:t>
            </a:r>
            <a:r>
              <a:rPr lang="es-ES" sz="1800" b="0" i="0" u="none" strike="noStrike" cap="none" dirty="0">
                <a:solidFill>
                  <a:srgbClr val="1F3864"/>
                </a:solidFill>
                <a:latin typeface="+mj-lt"/>
                <a:ea typeface="Calibri"/>
                <a:cs typeface="Calibri"/>
                <a:sym typeface="Calibri"/>
              </a:rPr>
              <a:t> y densas. </a:t>
            </a:r>
            <a:endParaRPr b="0" i="0" u="none" strike="noStrike" cap="none" dirty="0">
              <a:solidFill>
                <a:srgbClr val="000000"/>
              </a:solidFill>
              <a:latin typeface="+mj-lt"/>
              <a:sym typeface="Arial"/>
            </a:endParaRPr>
          </a:p>
          <a:p>
            <a:pPr marL="0" marR="0" lvl="0" indent="0" rtl="0">
              <a:lnSpc>
                <a:spcPct val="100000"/>
              </a:lnSpc>
              <a:spcBef>
                <a:spcPts val="0"/>
              </a:spcBef>
              <a:spcAft>
                <a:spcPts val="0"/>
              </a:spcAft>
              <a:buClr>
                <a:srgbClr val="000000"/>
              </a:buClr>
              <a:buSzPts val="2000"/>
              <a:buFont typeface="Arial"/>
              <a:buNone/>
            </a:pPr>
            <a:endParaRPr sz="1500" b="0" i="0" u="none" strike="noStrike" cap="none" dirty="0">
              <a:solidFill>
                <a:srgbClr val="1F3864"/>
              </a:solidFill>
              <a:latin typeface="Arial"/>
              <a:ea typeface="Arial"/>
              <a:cs typeface="Arial"/>
              <a:sym typeface="Arial"/>
            </a:endParaRPr>
          </a:p>
        </p:txBody>
      </p:sp>
      <p:graphicFrame>
        <p:nvGraphicFramePr>
          <p:cNvPr id="7" name="Google Shape;271;g119e5d4e164_0_166">
            <a:extLst>
              <a:ext uri="{FF2B5EF4-FFF2-40B4-BE49-F238E27FC236}">
                <a16:creationId xmlns:a16="http://schemas.microsoft.com/office/drawing/2014/main" id="{784BDD66-E8D4-4226-B0A5-8B67647BE2C7}"/>
              </a:ext>
            </a:extLst>
          </p:cNvPr>
          <p:cNvGraphicFramePr/>
          <p:nvPr/>
        </p:nvGraphicFramePr>
        <p:xfrm>
          <a:off x="2415438" y="2636415"/>
          <a:ext cx="7361125" cy="1585170"/>
        </p:xfrm>
        <a:graphic>
          <a:graphicData uri="http://schemas.openxmlformats.org/drawingml/2006/table">
            <a:tbl>
              <a:tblPr>
                <a:noFill/>
              </a:tblPr>
              <a:tblGrid>
                <a:gridCol w="1575725">
                  <a:extLst>
                    <a:ext uri="{9D8B030D-6E8A-4147-A177-3AD203B41FA5}">
                      <a16:colId xmlns:a16="http://schemas.microsoft.com/office/drawing/2014/main" val="20000"/>
                    </a:ext>
                  </a:extLst>
                </a:gridCol>
                <a:gridCol w="5785400">
                  <a:extLst>
                    <a:ext uri="{9D8B030D-6E8A-4147-A177-3AD203B41FA5}">
                      <a16:colId xmlns:a16="http://schemas.microsoft.com/office/drawing/2014/main" val="20001"/>
                    </a:ext>
                  </a:extLst>
                </a:gridCol>
              </a:tblGrid>
              <a:tr h="426900">
                <a:tc gridSpan="2">
                  <a:txBody>
                    <a:bodyPr/>
                    <a:lstStyle/>
                    <a:p>
                      <a:pPr marL="0" marR="0" lvl="0" indent="0" algn="ctr" rtl="0">
                        <a:lnSpc>
                          <a:spcPct val="100000"/>
                        </a:lnSpc>
                        <a:spcBef>
                          <a:spcPts val="0"/>
                        </a:spcBef>
                        <a:spcAft>
                          <a:spcPts val="0"/>
                        </a:spcAft>
                        <a:buClr>
                          <a:srgbClr val="000000"/>
                        </a:buClr>
                        <a:buSzPts val="1900"/>
                        <a:buFont typeface="Arial"/>
                        <a:buNone/>
                      </a:pPr>
                      <a:r>
                        <a:rPr lang="es-ES" sz="1900" u="none" strike="noStrike" cap="none">
                          <a:solidFill>
                            <a:srgbClr val="002060"/>
                          </a:solidFill>
                          <a:latin typeface="+mj-lt"/>
                          <a:ea typeface="Calibri"/>
                          <a:cs typeface="Calibri"/>
                          <a:sym typeface="Calibri"/>
                        </a:rPr>
                        <a:t>Criterios diagnósticos:  </a:t>
                      </a:r>
                      <a:r>
                        <a:rPr lang="es-ES" sz="1900" b="1" u="none" strike="noStrike" cap="none">
                          <a:solidFill>
                            <a:srgbClr val="002060"/>
                          </a:solidFill>
                          <a:latin typeface="+mj-lt"/>
                          <a:ea typeface="Calibri"/>
                          <a:cs typeface="Calibri"/>
                          <a:sym typeface="Calibri"/>
                        </a:rPr>
                        <a:t>TRÍADA LIPÍDICA</a:t>
                      </a:r>
                      <a:endParaRPr sz="1900" b="1" u="none" strike="noStrike" cap="none">
                        <a:solidFill>
                          <a:srgbClr val="002060"/>
                        </a:solidFill>
                        <a:latin typeface="+mj-lt"/>
                        <a:ea typeface="Calibri"/>
                        <a:cs typeface="Calibri"/>
                        <a:sym typeface="Calibri"/>
                      </a:endParaRPr>
                    </a:p>
                  </a:txBody>
                  <a:tcPr marL="91475" marR="91475" marT="45725" marB="45725">
                    <a:solidFill>
                      <a:srgbClr val="D0CECE"/>
                    </a:solidFill>
                  </a:tcPr>
                </a:tc>
                <a:tc hMerge="1">
                  <a:txBody>
                    <a:bodyPr/>
                    <a:lstStyle/>
                    <a:p>
                      <a:endParaRPr lang="es-ES"/>
                    </a:p>
                  </a:txBody>
                  <a:tcPr/>
                </a:tc>
                <a:extLst>
                  <a:ext uri="{0D108BD9-81ED-4DB2-BD59-A6C34878D82A}">
                    <a16:rowId xmlns:a16="http://schemas.microsoft.com/office/drawing/2014/main" val="10000"/>
                  </a:ext>
                </a:extLst>
              </a:tr>
              <a:tr h="379675">
                <a:tc>
                  <a:txBody>
                    <a:bodyPr/>
                    <a:lstStyle/>
                    <a:p>
                      <a:pPr marL="0" marR="0" lvl="0" indent="0" algn="l" rtl="0">
                        <a:lnSpc>
                          <a:spcPct val="100000"/>
                        </a:lnSpc>
                        <a:spcBef>
                          <a:spcPts val="0"/>
                        </a:spcBef>
                        <a:spcAft>
                          <a:spcPts val="0"/>
                        </a:spcAft>
                        <a:buClr>
                          <a:srgbClr val="000000"/>
                        </a:buClr>
                        <a:buSzPts val="1900"/>
                        <a:buFont typeface="Arial"/>
                        <a:buNone/>
                      </a:pPr>
                      <a:r>
                        <a:rPr lang="es-ES" sz="1900" u="none" strike="noStrike" cap="none" dirty="0">
                          <a:solidFill>
                            <a:srgbClr val="002060"/>
                          </a:solidFill>
                          <a:latin typeface="+mj-lt"/>
                          <a:ea typeface="Calibri"/>
                          <a:cs typeface="Calibri"/>
                          <a:sym typeface="Calibri"/>
                        </a:rPr>
                        <a:t>TG</a:t>
                      </a:r>
                      <a:endParaRPr sz="1500" u="none" strike="noStrike" cap="none" dirty="0">
                        <a:solidFill>
                          <a:srgbClr val="002060"/>
                        </a:solidFill>
                        <a:latin typeface="+mj-lt"/>
                        <a:ea typeface="Calibri"/>
                        <a:cs typeface="Calibri"/>
                        <a:sym typeface="Calibri"/>
                      </a:endParaRPr>
                    </a:p>
                  </a:txBody>
                  <a:tcPr marL="91475" marR="91475" marT="45725" marB="45725">
                    <a:solidFill>
                      <a:srgbClr val="D0CECE"/>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s-ES" sz="1900" u="none" strike="noStrike" cap="none" dirty="0">
                          <a:solidFill>
                            <a:srgbClr val="002060"/>
                          </a:solidFill>
                          <a:latin typeface="+mj-lt"/>
                          <a:ea typeface="Calibri"/>
                          <a:cs typeface="Calibri"/>
                          <a:sym typeface="Calibri"/>
                        </a:rPr>
                        <a:t>&gt; 150 mg/dl</a:t>
                      </a:r>
                      <a:endParaRPr sz="1500" u="none" strike="noStrike" cap="none" dirty="0">
                        <a:solidFill>
                          <a:srgbClr val="002060"/>
                        </a:solidFill>
                        <a:latin typeface="+mj-lt"/>
                        <a:ea typeface="Calibri"/>
                        <a:cs typeface="Calibri"/>
                        <a:sym typeface="Calibri"/>
                      </a:endParaRPr>
                    </a:p>
                  </a:txBody>
                  <a:tcPr marL="91475" marR="91475" marT="45725" marB="45725">
                    <a:solidFill>
                      <a:srgbClr val="D0CECE"/>
                    </a:solidFill>
                  </a:tcPr>
                </a:tc>
                <a:extLst>
                  <a:ext uri="{0D108BD9-81ED-4DB2-BD59-A6C34878D82A}">
                    <a16:rowId xmlns:a16="http://schemas.microsoft.com/office/drawing/2014/main" val="10001"/>
                  </a:ext>
                </a:extLst>
              </a:tr>
              <a:tr h="379675">
                <a:tc>
                  <a:txBody>
                    <a:bodyPr/>
                    <a:lstStyle/>
                    <a:p>
                      <a:pPr marL="0" marR="0" lvl="0" indent="0" algn="l" rtl="0">
                        <a:lnSpc>
                          <a:spcPct val="100000"/>
                        </a:lnSpc>
                        <a:spcBef>
                          <a:spcPts val="0"/>
                        </a:spcBef>
                        <a:spcAft>
                          <a:spcPts val="0"/>
                        </a:spcAft>
                        <a:buClr>
                          <a:srgbClr val="000000"/>
                        </a:buClr>
                        <a:buSzPts val="1900"/>
                        <a:buFont typeface="Arial"/>
                        <a:buNone/>
                      </a:pPr>
                      <a:r>
                        <a:rPr lang="es-ES" sz="1900" u="none" strike="noStrike" cap="none" dirty="0" err="1">
                          <a:solidFill>
                            <a:srgbClr val="002060"/>
                          </a:solidFill>
                          <a:latin typeface="+mj-lt"/>
                          <a:ea typeface="Calibri"/>
                          <a:cs typeface="Calibri"/>
                          <a:sym typeface="Calibri"/>
                        </a:rPr>
                        <a:t>cHDL</a:t>
                      </a:r>
                      <a:endParaRPr sz="1900" u="none" strike="noStrike" cap="none" dirty="0">
                        <a:solidFill>
                          <a:srgbClr val="002060"/>
                        </a:solidFill>
                        <a:latin typeface="+mj-lt"/>
                        <a:ea typeface="Calibri"/>
                        <a:cs typeface="Calibri"/>
                        <a:sym typeface="Calibri"/>
                      </a:endParaRPr>
                    </a:p>
                  </a:txBody>
                  <a:tcPr marL="91475" marR="91475" marT="45725" marB="45725">
                    <a:solidFill>
                      <a:srgbClr val="D0CECE"/>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s-ES" sz="1900" u="none" strike="noStrike" cap="none" dirty="0">
                          <a:solidFill>
                            <a:srgbClr val="002060"/>
                          </a:solidFill>
                          <a:latin typeface="+mj-lt"/>
                          <a:ea typeface="Calibri"/>
                          <a:cs typeface="Calibri"/>
                          <a:sym typeface="Calibri"/>
                        </a:rPr>
                        <a:t>&lt; 40 mg/dl varones y  &lt;45 mg/dl mujeres</a:t>
                      </a:r>
                      <a:endParaRPr sz="1500" u="none" strike="noStrike" cap="none" dirty="0">
                        <a:solidFill>
                          <a:srgbClr val="002060"/>
                        </a:solidFill>
                        <a:latin typeface="+mj-lt"/>
                        <a:ea typeface="Calibri"/>
                        <a:cs typeface="Calibri"/>
                        <a:sym typeface="Calibri"/>
                      </a:endParaRPr>
                    </a:p>
                  </a:txBody>
                  <a:tcPr marL="91475" marR="91475" marT="45725" marB="45725">
                    <a:solidFill>
                      <a:srgbClr val="D0CECE"/>
                    </a:solidFill>
                  </a:tcPr>
                </a:tc>
                <a:extLst>
                  <a:ext uri="{0D108BD9-81ED-4DB2-BD59-A6C34878D82A}">
                    <a16:rowId xmlns:a16="http://schemas.microsoft.com/office/drawing/2014/main" val="10002"/>
                  </a:ext>
                </a:extLst>
              </a:tr>
              <a:tr h="379675">
                <a:tc>
                  <a:txBody>
                    <a:bodyPr/>
                    <a:lstStyle/>
                    <a:p>
                      <a:pPr marL="0" marR="0" lvl="0" indent="0" algn="l" rtl="0">
                        <a:lnSpc>
                          <a:spcPct val="100000"/>
                        </a:lnSpc>
                        <a:spcBef>
                          <a:spcPts val="0"/>
                        </a:spcBef>
                        <a:spcAft>
                          <a:spcPts val="0"/>
                        </a:spcAft>
                        <a:buClr>
                          <a:srgbClr val="000000"/>
                        </a:buClr>
                        <a:buSzPts val="1900"/>
                        <a:buFont typeface="Arial"/>
                        <a:buNone/>
                      </a:pPr>
                      <a:r>
                        <a:rPr lang="es-ES" sz="1900" u="none" strike="noStrike" cap="none" dirty="0" err="1">
                          <a:solidFill>
                            <a:srgbClr val="002060"/>
                          </a:solidFill>
                          <a:latin typeface="+mj-lt"/>
                          <a:ea typeface="Calibri"/>
                          <a:cs typeface="Calibri"/>
                          <a:sym typeface="Calibri"/>
                        </a:rPr>
                        <a:t>cLDL</a:t>
                      </a:r>
                      <a:endParaRPr sz="1900" u="none" strike="noStrike" cap="none" dirty="0">
                        <a:solidFill>
                          <a:srgbClr val="002060"/>
                        </a:solidFill>
                        <a:latin typeface="+mj-lt"/>
                        <a:ea typeface="Calibri"/>
                        <a:cs typeface="Calibri"/>
                        <a:sym typeface="Calibri"/>
                      </a:endParaRPr>
                    </a:p>
                  </a:txBody>
                  <a:tcPr marL="91475" marR="91475" marT="45725" marB="45725">
                    <a:solidFill>
                      <a:srgbClr val="D0CECE"/>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s-ES" sz="2000" u="none" strike="noStrike" cap="none" dirty="0">
                          <a:solidFill>
                            <a:srgbClr val="002060"/>
                          </a:solidFill>
                          <a:latin typeface="+mj-lt"/>
                          <a:ea typeface="Calibri"/>
                          <a:cs typeface="Calibri"/>
                          <a:sym typeface="Calibri"/>
                        </a:rPr>
                        <a:t>≥ 1</a:t>
                      </a:r>
                      <a:r>
                        <a:rPr lang="es-ES" sz="1900" u="none" strike="noStrike" cap="none" dirty="0">
                          <a:solidFill>
                            <a:srgbClr val="002060"/>
                          </a:solidFill>
                          <a:latin typeface="+mj-lt"/>
                          <a:ea typeface="Calibri"/>
                          <a:cs typeface="Calibri"/>
                          <a:sym typeface="Calibri"/>
                        </a:rPr>
                        <a:t>00 mg/dl</a:t>
                      </a:r>
                      <a:endParaRPr sz="1500" u="none" strike="noStrike" cap="none" dirty="0">
                        <a:solidFill>
                          <a:srgbClr val="002060"/>
                        </a:solidFill>
                        <a:latin typeface="+mj-lt"/>
                        <a:ea typeface="Calibri"/>
                        <a:cs typeface="Calibri"/>
                        <a:sym typeface="Calibri"/>
                      </a:endParaRPr>
                    </a:p>
                  </a:txBody>
                  <a:tcPr marL="91475" marR="91475" marT="45725" marB="45725">
                    <a:solidFill>
                      <a:srgbClr val="D0CECE"/>
                    </a:solidFill>
                  </a:tcPr>
                </a:tc>
                <a:extLst>
                  <a:ext uri="{0D108BD9-81ED-4DB2-BD59-A6C34878D82A}">
                    <a16:rowId xmlns:a16="http://schemas.microsoft.com/office/drawing/2014/main" val="10003"/>
                  </a:ext>
                </a:extLst>
              </a:tr>
            </a:tbl>
          </a:graphicData>
        </a:graphic>
      </p:graphicFrame>
      <p:sp>
        <p:nvSpPr>
          <p:cNvPr id="9" name="Google Shape;272;g119e5d4e164_0_166">
            <a:extLst>
              <a:ext uri="{FF2B5EF4-FFF2-40B4-BE49-F238E27FC236}">
                <a16:creationId xmlns:a16="http://schemas.microsoft.com/office/drawing/2014/main" id="{979B5EF9-5DFB-4DC6-96B6-B6AAFC8B0674}"/>
              </a:ext>
            </a:extLst>
          </p:cNvPr>
          <p:cNvSpPr txBox="1"/>
          <p:nvPr/>
        </p:nvSpPr>
        <p:spPr>
          <a:xfrm>
            <a:off x="422032" y="4533174"/>
            <a:ext cx="11482922" cy="1292631"/>
          </a:xfrm>
          <a:prstGeom prst="rect">
            <a:avLst/>
          </a:prstGeom>
          <a:noFill/>
          <a:ln>
            <a:noFill/>
          </a:ln>
        </p:spPr>
        <p:txBody>
          <a:bodyPr spcFirstLastPara="1" wrap="square" lIns="91425" tIns="91425" rIns="91425" bIns="91425" anchor="t" anchorCtr="0">
            <a:spAutoFit/>
          </a:bodyPr>
          <a:lstStyle/>
          <a:p>
            <a:pPr lvl="0" algn="ctr">
              <a:buSzPts val="2400"/>
            </a:pPr>
            <a:r>
              <a:rPr lang="es-ES" sz="2400" dirty="0">
                <a:solidFill>
                  <a:srgbClr val="002060"/>
                </a:solidFill>
                <a:latin typeface="+mj-lt"/>
                <a:ea typeface="Calibri"/>
                <a:cs typeface="Calibri"/>
                <a:sym typeface="Calibri"/>
              </a:rPr>
              <a:t>Lo veremos en pacientes tratados y por ello se le considera  un RIESGO RESIDUAL de origen lipídico no LDL y que supone un incremento del RCV.</a:t>
            </a: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002060"/>
              </a:solidFill>
              <a:latin typeface="+mj-lt"/>
              <a:ea typeface="Calibri"/>
              <a:cs typeface="Calibri"/>
              <a:sym typeface="Calibri"/>
            </a:endParaRPr>
          </a:p>
        </p:txBody>
      </p:sp>
      <p:sp>
        <p:nvSpPr>
          <p:cNvPr id="8" name="Rectángulo 1">
            <a:extLst>
              <a:ext uri="{FF2B5EF4-FFF2-40B4-BE49-F238E27FC236}">
                <a16:creationId xmlns:a16="http://schemas.microsoft.com/office/drawing/2014/main" id="{88660D0F-8A2F-4F60-AACC-164F7B67B22E}"/>
              </a:ext>
            </a:extLst>
          </p:cNvPr>
          <p:cNvSpPr/>
          <p:nvPr/>
        </p:nvSpPr>
        <p:spPr>
          <a:xfrm>
            <a:off x="422032" y="5863513"/>
            <a:ext cx="11000711" cy="415498"/>
          </a:xfrm>
          <a:prstGeom prst="rect">
            <a:avLst/>
          </a:prstGeom>
        </p:spPr>
        <p:txBody>
          <a:bodyPr wrap="square">
            <a:spAutoFit/>
          </a:bodyPr>
          <a:lstStyle/>
          <a:p>
            <a:r>
              <a:rPr lang="es-ES" sz="1050" b="1" dirty="0" err="1">
                <a:solidFill>
                  <a:schemeClr val="accent1">
                    <a:lumMod val="50000"/>
                  </a:schemeClr>
                </a:solidFill>
                <a:latin typeface="+mj-lt"/>
                <a:cs typeface="Calibri" panose="020F0502020204030204" pitchFamily="34" charset="0"/>
              </a:rPr>
              <a:t>Ascaso</a:t>
            </a:r>
            <a:r>
              <a:rPr lang="es-ES" sz="1050" b="1" dirty="0">
                <a:solidFill>
                  <a:schemeClr val="accent1">
                    <a:lumMod val="50000"/>
                  </a:schemeClr>
                </a:solidFill>
                <a:latin typeface="+mj-lt"/>
                <a:cs typeface="Calibri" panose="020F0502020204030204" pitchFamily="34" charset="0"/>
              </a:rPr>
              <a:t> JF, et al. </a:t>
            </a:r>
            <a:r>
              <a:rPr lang="es-ES" sz="1050" b="1" dirty="0" err="1">
                <a:solidFill>
                  <a:schemeClr val="accent1">
                    <a:lumMod val="50000"/>
                  </a:schemeClr>
                </a:solidFill>
                <a:latin typeface="+mj-lt"/>
                <a:cs typeface="Calibri" panose="020F0502020204030204" pitchFamily="34" charset="0"/>
              </a:rPr>
              <a:t>Dislipidemia</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aterogénica</a:t>
            </a:r>
            <a:r>
              <a:rPr lang="es-ES" sz="1050" b="1" dirty="0">
                <a:solidFill>
                  <a:schemeClr val="accent1">
                    <a:lumMod val="50000"/>
                  </a:schemeClr>
                </a:solidFill>
                <a:latin typeface="+mj-lt"/>
                <a:cs typeface="Calibri" panose="020F0502020204030204" pitchFamily="34" charset="0"/>
              </a:rPr>
              <a:t> 2019. Documento de consenso del Grupo de </a:t>
            </a:r>
            <a:r>
              <a:rPr lang="es-ES" sz="1050" b="1" dirty="0" err="1">
                <a:solidFill>
                  <a:schemeClr val="accent1">
                    <a:lumMod val="50000"/>
                  </a:schemeClr>
                </a:solidFill>
                <a:latin typeface="+mj-lt"/>
                <a:cs typeface="Calibri" panose="020F0502020204030204" pitchFamily="34" charset="0"/>
              </a:rPr>
              <a:t>Dislipidemia</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Aterogénica</a:t>
            </a:r>
            <a:r>
              <a:rPr lang="es-ES" sz="1050" b="1" dirty="0">
                <a:solidFill>
                  <a:schemeClr val="accent1">
                    <a:lumMod val="50000"/>
                  </a:schemeClr>
                </a:solidFill>
                <a:latin typeface="+mj-lt"/>
                <a:cs typeface="Calibri" panose="020F0502020204030204" pitchFamily="34" charset="0"/>
              </a:rPr>
              <a:t> de la Sociedad </a:t>
            </a:r>
            <a:r>
              <a:rPr lang="es-ES" sz="1050" b="1" dirty="0" err="1">
                <a:solidFill>
                  <a:schemeClr val="accent1">
                    <a:lumMod val="50000"/>
                  </a:schemeClr>
                </a:solidFill>
                <a:latin typeface="+mj-lt"/>
                <a:cs typeface="Calibri" panose="020F0502020204030204" pitchFamily="34" charset="0"/>
              </a:rPr>
              <a:t>Espan</a:t>
            </a:r>
            <a:r>
              <a:rPr lang="es-ES" sz="1050" b="1" dirty="0">
                <a:solidFill>
                  <a:schemeClr val="accent1">
                    <a:lumMod val="50000"/>
                  </a:schemeClr>
                </a:solidFill>
                <a:latin typeface="+mj-lt"/>
                <a:cs typeface="Calibri" panose="020F0502020204030204" pitchFamily="34" charset="0"/>
              </a:rPr>
              <a:t> ̃ola de Arteriosclerosis. </a:t>
            </a:r>
            <a:r>
              <a:rPr lang="es-ES" sz="1050" b="1" dirty="0" err="1">
                <a:solidFill>
                  <a:schemeClr val="accent1">
                    <a:lumMod val="50000"/>
                  </a:schemeClr>
                </a:solidFill>
                <a:latin typeface="+mj-lt"/>
                <a:cs typeface="Calibri" panose="020F0502020204030204" pitchFamily="34" charset="0"/>
              </a:rPr>
              <a:t>Clin</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Investig</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Arterioscler</a:t>
            </a:r>
            <a:r>
              <a:rPr lang="es-ES" sz="1050" b="1" dirty="0">
                <a:solidFill>
                  <a:schemeClr val="accent1">
                    <a:lumMod val="50000"/>
                  </a:schemeClr>
                </a:solidFill>
                <a:latin typeface="+mj-lt"/>
                <a:cs typeface="Calibri" panose="020F0502020204030204" pitchFamily="34" charset="0"/>
              </a:rPr>
              <a:t>. 2020. https://</a:t>
            </a:r>
            <a:r>
              <a:rPr lang="es-ES" sz="1050" b="1" dirty="0" err="1">
                <a:solidFill>
                  <a:schemeClr val="accent1">
                    <a:lumMod val="50000"/>
                  </a:schemeClr>
                </a:solidFill>
                <a:latin typeface="+mj-lt"/>
                <a:cs typeface="Calibri" panose="020F0502020204030204" pitchFamily="34" charset="0"/>
              </a:rPr>
              <a:t>doi.org</a:t>
            </a:r>
            <a:r>
              <a:rPr lang="es-ES" sz="1050" b="1" dirty="0">
                <a:solidFill>
                  <a:schemeClr val="accent1">
                    <a:lumMod val="50000"/>
                  </a:schemeClr>
                </a:solidFill>
                <a:latin typeface="+mj-lt"/>
                <a:cs typeface="Calibri" panose="020F0502020204030204" pitchFamily="34" charset="0"/>
              </a:rPr>
              <a:t>/10.1016/j.arteri.2019.11.004 </a:t>
            </a:r>
          </a:p>
        </p:txBody>
      </p:sp>
    </p:spTree>
    <p:extLst>
      <p:ext uri="{BB962C8B-B14F-4D97-AF65-F5344CB8AC3E}">
        <p14:creationId xmlns:p14="http://schemas.microsoft.com/office/powerpoint/2010/main" val="257924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5" name="Google Shape;51;g11ed933a672_0_127">
            <a:extLst>
              <a:ext uri="{FF2B5EF4-FFF2-40B4-BE49-F238E27FC236}">
                <a16:creationId xmlns:a16="http://schemas.microsoft.com/office/drawing/2014/main" id="{6EF49F1C-17AF-4C58-A12F-51C22E0187FB}"/>
              </a:ext>
            </a:extLst>
          </p:cNvPr>
          <p:cNvSpPr txBox="1">
            <a:spLocks/>
          </p:cNvSpPr>
          <p:nvPr/>
        </p:nvSpPr>
        <p:spPr>
          <a:xfrm>
            <a:off x="422032" y="365125"/>
            <a:ext cx="9264600" cy="7589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Dislipemia </a:t>
            </a:r>
            <a:r>
              <a:rPr lang="es-ES" sz="3600" dirty="0" err="1"/>
              <a:t>aterogénica</a:t>
            </a:r>
            <a:endParaRPr lang="es-ES" sz="4000" dirty="0"/>
          </a:p>
        </p:txBody>
      </p:sp>
      <p:graphicFrame>
        <p:nvGraphicFramePr>
          <p:cNvPr id="10" name="Google Shape;277;g119e5d4e164_0_174">
            <a:extLst>
              <a:ext uri="{FF2B5EF4-FFF2-40B4-BE49-F238E27FC236}">
                <a16:creationId xmlns:a16="http://schemas.microsoft.com/office/drawing/2014/main" id="{90E52323-74A3-4F75-B545-76AF9357977C}"/>
              </a:ext>
            </a:extLst>
          </p:cNvPr>
          <p:cNvGraphicFramePr/>
          <p:nvPr>
            <p:extLst>
              <p:ext uri="{D42A27DB-BD31-4B8C-83A1-F6EECF244321}">
                <p14:modId xmlns:p14="http://schemas.microsoft.com/office/powerpoint/2010/main" val="3118106690"/>
              </p:ext>
            </p:extLst>
          </p:nvPr>
        </p:nvGraphicFramePr>
        <p:xfrm>
          <a:off x="1616364" y="3371908"/>
          <a:ext cx="8959272" cy="2237722"/>
        </p:xfrm>
        <a:graphic>
          <a:graphicData uri="http://schemas.openxmlformats.org/drawingml/2006/table">
            <a:tbl>
              <a:tblPr>
                <a:noFill/>
                <a:tableStyleId>{A5DD8CB3-4909-4113-86C7-7D4BAC370AE6}</a:tableStyleId>
              </a:tblPr>
              <a:tblGrid>
                <a:gridCol w="1917838">
                  <a:extLst>
                    <a:ext uri="{9D8B030D-6E8A-4147-A177-3AD203B41FA5}">
                      <a16:colId xmlns:a16="http://schemas.microsoft.com/office/drawing/2014/main" val="20000"/>
                    </a:ext>
                  </a:extLst>
                </a:gridCol>
                <a:gridCol w="7041434">
                  <a:extLst>
                    <a:ext uri="{9D8B030D-6E8A-4147-A177-3AD203B41FA5}">
                      <a16:colId xmlns:a16="http://schemas.microsoft.com/office/drawing/2014/main" val="20001"/>
                    </a:ext>
                  </a:extLst>
                </a:gridCol>
              </a:tblGrid>
              <a:tr h="550320">
                <a:tc gridSpan="2">
                  <a:txBody>
                    <a:bodyPr/>
                    <a:lstStyle/>
                    <a:p>
                      <a:pPr marL="0" marR="0" lvl="0" indent="0" algn="ctr" rtl="0">
                        <a:lnSpc>
                          <a:spcPct val="100000"/>
                        </a:lnSpc>
                        <a:spcBef>
                          <a:spcPts val="0"/>
                        </a:spcBef>
                        <a:spcAft>
                          <a:spcPts val="0"/>
                        </a:spcAft>
                        <a:buClr>
                          <a:srgbClr val="000000"/>
                        </a:buClr>
                        <a:buSzPts val="1900"/>
                        <a:buFont typeface="Arial"/>
                        <a:buNone/>
                      </a:pPr>
                      <a:r>
                        <a:rPr lang="es-ES" sz="2400" b="1" u="none" strike="noStrike" cap="none" dirty="0">
                          <a:solidFill>
                            <a:srgbClr val="1F3864"/>
                          </a:solidFill>
                          <a:latin typeface="Calibri"/>
                          <a:ea typeface="Calibri"/>
                          <a:cs typeface="Calibri"/>
                          <a:sym typeface="Calibri"/>
                        </a:rPr>
                        <a:t>COCIENTES ATEROGÉNICOS de la DISLIPEMIA ATEROGÉNICA</a:t>
                      </a:r>
                      <a:endParaRPr sz="2400" b="1" u="none" strike="noStrike" cap="none" dirty="0">
                        <a:solidFill>
                          <a:srgbClr val="1F3864"/>
                        </a:solidFill>
                        <a:latin typeface="Calibri"/>
                        <a:ea typeface="Calibri"/>
                        <a:cs typeface="Calibri"/>
                        <a:sym typeface="Calibri"/>
                      </a:endParaRPr>
                    </a:p>
                  </a:txBody>
                  <a:tcPr marL="91475" marR="91475" marT="45725" marB="45725">
                    <a:solidFill>
                      <a:srgbClr val="D0CECE"/>
                    </a:solidFill>
                  </a:tcPr>
                </a:tc>
                <a:tc hMerge="1">
                  <a:txBody>
                    <a:bodyPr/>
                    <a:lstStyle/>
                    <a:p>
                      <a:endParaRPr lang="es-ES"/>
                    </a:p>
                  </a:txBody>
                  <a:tcPr/>
                </a:tc>
                <a:extLst>
                  <a:ext uri="{0D108BD9-81ED-4DB2-BD59-A6C34878D82A}">
                    <a16:rowId xmlns:a16="http://schemas.microsoft.com/office/drawing/2014/main" val="10000"/>
                  </a:ext>
                </a:extLst>
              </a:tr>
              <a:tr h="864432">
                <a:tc>
                  <a:txBody>
                    <a:bodyPr/>
                    <a:lstStyle/>
                    <a:p>
                      <a:pPr marL="0" marR="0" lvl="0" indent="0" algn="l" rtl="0">
                        <a:lnSpc>
                          <a:spcPct val="100000"/>
                        </a:lnSpc>
                        <a:spcBef>
                          <a:spcPts val="0"/>
                        </a:spcBef>
                        <a:spcAft>
                          <a:spcPts val="0"/>
                        </a:spcAft>
                        <a:buClr>
                          <a:srgbClr val="000000"/>
                        </a:buClr>
                        <a:buSzPts val="1900"/>
                        <a:buFont typeface="Arial"/>
                        <a:buNone/>
                      </a:pPr>
                      <a:r>
                        <a:rPr lang="es-ES" sz="2400" u="none" strike="noStrike" cap="none">
                          <a:solidFill>
                            <a:srgbClr val="1F3864"/>
                          </a:solidFill>
                          <a:latin typeface="Calibri"/>
                          <a:ea typeface="Calibri"/>
                          <a:cs typeface="Calibri"/>
                          <a:sym typeface="Calibri"/>
                        </a:rPr>
                        <a:t>C total/ cHDL</a:t>
                      </a:r>
                      <a:endParaRPr sz="2400" u="none" strike="noStrike" cap="none">
                        <a:solidFill>
                          <a:srgbClr val="1F3864"/>
                        </a:solidFill>
                        <a:latin typeface="Calibri"/>
                        <a:ea typeface="Calibri"/>
                        <a:cs typeface="Calibri"/>
                        <a:sym typeface="Calibri"/>
                      </a:endParaRPr>
                    </a:p>
                  </a:txBody>
                  <a:tcPr marL="91475" marR="91475" marT="45725" marB="45725">
                    <a:solidFill>
                      <a:srgbClr val="D0CECE"/>
                    </a:solidFill>
                  </a:tcPr>
                </a:tc>
                <a:tc>
                  <a:txBody>
                    <a:bodyPr/>
                    <a:lstStyle/>
                    <a:p>
                      <a:pPr marL="342900" marR="0" lvl="0" indent="-342900" algn="l" rtl="0">
                        <a:lnSpc>
                          <a:spcPct val="100000"/>
                        </a:lnSpc>
                        <a:spcBef>
                          <a:spcPts val="0"/>
                        </a:spcBef>
                        <a:spcAft>
                          <a:spcPts val="0"/>
                        </a:spcAft>
                        <a:buClr>
                          <a:srgbClr val="000000"/>
                        </a:buClr>
                        <a:buSzPts val="1900"/>
                        <a:buFont typeface="Noto Sans Symbols"/>
                        <a:buChar char="⮚"/>
                      </a:pPr>
                      <a:r>
                        <a:rPr lang="es-ES" sz="2400" u="none" strike="noStrike" cap="none" dirty="0">
                          <a:solidFill>
                            <a:srgbClr val="1F3864"/>
                          </a:solidFill>
                          <a:latin typeface="Calibri"/>
                          <a:ea typeface="Calibri"/>
                          <a:cs typeface="Calibri"/>
                          <a:sym typeface="Calibri"/>
                        </a:rPr>
                        <a:t>&gt;5 varones y &gt; 4,5 mujeres </a:t>
                      </a:r>
                      <a:endParaRPr sz="1500" u="none" strike="noStrike" cap="none" dirty="0"/>
                    </a:p>
                    <a:p>
                      <a:pPr marL="342900" marR="0" lvl="0" indent="-342900" algn="l" rtl="0">
                        <a:lnSpc>
                          <a:spcPct val="100000"/>
                        </a:lnSpc>
                        <a:spcBef>
                          <a:spcPts val="0"/>
                        </a:spcBef>
                        <a:spcAft>
                          <a:spcPts val="0"/>
                        </a:spcAft>
                        <a:buClr>
                          <a:srgbClr val="000000"/>
                        </a:buClr>
                        <a:buSzPts val="1900"/>
                        <a:buFont typeface="Noto Sans Symbols"/>
                        <a:buChar char="⮚"/>
                      </a:pPr>
                      <a:r>
                        <a:rPr lang="es-ES" sz="2400" b="1" u="none" strike="noStrike" cap="none" dirty="0">
                          <a:solidFill>
                            <a:srgbClr val="1F3864"/>
                          </a:solidFill>
                          <a:latin typeface="Calibri"/>
                          <a:ea typeface="Calibri"/>
                          <a:cs typeface="Calibri"/>
                          <a:sym typeface="Calibri"/>
                        </a:rPr>
                        <a:t>Cociente </a:t>
                      </a:r>
                      <a:r>
                        <a:rPr lang="es-ES" sz="2400" b="1" u="none" strike="noStrike" cap="none" dirty="0" err="1">
                          <a:solidFill>
                            <a:srgbClr val="1F3864"/>
                          </a:solidFill>
                          <a:latin typeface="Calibri"/>
                          <a:ea typeface="Calibri"/>
                          <a:cs typeface="Calibri"/>
                          <a:sym typeface="Calibri"/>
                        </a:rPr>
                        <a:t>Aterogénico</a:t>
                      </a:r>
                      <a:r>
                        <a:rPr lang="es-ES" sz="2400" b="1" u="none" strike="noStrike" cap="none" dirty="0">
                          <a:solidFill>
                            <a:srgbClr val="1F3864"/>
                          </a:solidFill>
                          <a:latin typeface="Calibri"/>
                          <a:ea typeface="Calibri"/>
                          <a:cs typeface="Calibri"/>
                          <a:sym typeface="Calibri"/>
                        </a:rPr>
                        <a:t> de Castelli </a:t>
                      </a:r>
                      <a:r>
                        <a:rPr lang="es-ES" sz="2400" u="none" strike="noStrike" cap="none" dirty="0">
                          <a:solidFill>
                            <a:srgbClr val="1F3864"/>
                          </a:solidFill>
                          <a:latin typeface="Calibri"/>
                          <a:ea typeface="Calibri"/>
                          <a:cs typeface="Calibri"/>
                          <a:sym typeface="Calibri"/>
                        </a:rPr>
                        <a:t>predictor del RCV</a:t>
                      </a:r>
                      <a:endParaRPr sz="1900" u="none" strike="noStrike" cap="none" dirty="0">
                        <a:solidFill>
                          <a:srgbClr val="1F3864"/>
                        </a:solidFill>
                        <a:latin typeface="Calibri"/>
                        <a:ea typeface="Calibri"/>
                        <a:cs typeface="Calibri"/>
                        <a:sym typeface="Calibri"/>
                      </a:endParaRPr>
                    </a:p>
                  </a:txBody>
                  <a:tcPr marL="91475" marR="91475" marT="45725" marB="45725">
                    <a:solidFill>
                      <a:srgbClr val="D0CECE"/>
                    </a:solidFill>
                  </a:tcPr>
                </a:tc>
                <a:extLst>
                  <a:ext uri="{0D108BD9-81ED-4DB2-BD59-A6C34878D82A}">
                    <a16:rowId xmlns:a16="http://schemas.microsoft.com/office/drawing/2014/main" val="10001"/>
                  </a:ext>
                </a:extLst>
              </a:tr>
              <a:tr h="818306">
                <a:tc>
                  <a:txBody>
                    <a:bodyPr/>
                    <a:lstStyle/>
                    <a:p>
                      <a:pPr marL="0" marR="0" lvl="0" indent="0" algn="l" rtl="0">
                        <a:lnSpc>
                          <a:spcPct val="100000"/>
                        </a:lnSpc>
                        <a:spcBef>
                          <a:spcPts val="0"/>
                        </a:spcBef>
                        <a:spcAft>
                          <a:spcPts val="0"/>
                        </a:spcAft>
                        <a:buClr>
                          <a:srgbClr val="000000"/>
                        </a:buClr>
                        <a:buSzPts val="1900"/>
                        <a:buFont typeface="Arial"/>
                        <a:buNone/>
                      </a:pPr>
                      <a:r>
                        <a:rPr lang="es-ES" sz="2400" u="none" strike="noStrike" cap="none">
                          <a:solidFill>
                            <a:srgbClr val="1F3864"/>
                          </a:solidFill>
                          <a:latin typeface="Calibri"/>
                          <a:ea typeface="Calibri"/>
                          <a:cs typeface="Calibri"/>
                          <a:sym typeface="Calibri"/>
                        </a:rPr>
                        <a:t>TG/ cHDL</a:t>
                      </a:r>
                      <a:endParaRPr sz="2400" u="none" strike="noStrike" cap="none">
                        <a:solidFill>
                          <a:srgbClr val="1F3864"/>
                        </a:solidFill>
                        <a:latin typeface="Calibri"/>
                        <a:ea typeface="Calibri"/>
                        <a:cs typeface="Calibri"/>
                        <a:sym typeface="Calibri"/>
                      </a:endParaRPr>
                    </a:p>
                  </a:txBody>
                  <a:tcPr marL="91475" marR="91475" marT="45725" marB="45725">
                    <a:solidFill>
                      <a:srgbClr val="D0CECE"/>
                    </a:solidFill>
                  </a:tcPr>
                </a:tc>
                <a:tc>
                  <a:txBody>
                    <a:bodyPr/>
                    <a:lstStyle/>
                    <a:p>
                      <a:pPr marL="342900" marR="0" lvl="0" indent="-342900" algn="l" rtl="0">
                        <a:lnSpc>
                          <a:spcPct val="100000"/>
                        </a:lnSpc>
                        <a:spcBef>
                          <a:spcPts val="0"/>
                        </a:spcBef>
                        <a:spcAft>
                          <a:spcPts val="0"/>
                        </a:spcAft>
                        <a:buClr>
                          <a:srgbClr val="000000"/>
                        </a:buClr>
                        <a:buSzPts val="1900"/>
                        <a:buFont typeface="Noto Sans Symbols"/>
                        <a:buChar char="⮚"/>
                      </a:pPr>
                      <a:r>
                        <a:rPr lang="es-ES" sz="2400" u="none" strike="noStrike" cap="none" dirty="0">
                          <a:solidFill>
                            <a:srgbClr val="1F3864"/>
                          </a:solidFill>
                          <a:latin typeface="Calibri"/>
                          <a:ea typeface="Calibri"/>
                          <a:cs typeface="Calibri"/>
                          <a:sym typeface="Calibri"/>
                        </a:rPr>
                        <a:t>&gt;2  </a:t>
                      </a:r>
                      <a:endParaRPr sz="1500" u="none" strike="noStrike" cap="none" dirty="0"/>
                    </a:p>
                    <a:p>
                      <a:pPr marL="342900" marR="0" lvl="0" indent="-342900" algn="l" rtl="0">
                        <a:lnSpc>
                          <a:spcPct val="100000"/>
                        </a:lnSpc>
                        <a:spcBef>
                          <a:spcPts val="0"/>
                        </a:spcBef>
                        <a:spcAft>
                          <a:spcPts val="0"/>
                        </a:spcAft>
                        <a:buClr>
                          <a:srgbClr val="000000"/>
                        </a:buClr>
                        <a:buSzPts val="1900"/>
                        <a:buFont typeface="Noto Sans Symbols"/>
                        <a:buChar char="⮚"/>
                      </a:pPr>
                      <a:r>
                        <a:rPr lang="es-ES" sz="2400" b="1" u="none" strike="noStrike" cap="none" dirty="0">
                          <a:solidFill>
                            <a:srgbClr val="1F3864"/>
                          </a:solidFill>
                          <a:latin typeface="Calibri"/>
                          <a:ea typeface="Calibri"/>
                          <a:cs typeface="Calibri"/>
                          <a:sym typeface="Calibri"/>
                        </a:rPr>
                        <a:t>INDICE DE MAYURANA </a:t>
                      </a:r>
                      <a:r>
                        <a:rPr lang="es-ES" sz="2400" u="none" strike="noStrike" cap="none" dirty="0">
                          <a:solidFill>
                            <a:srgbClr val="1F3864"/>
                          </a:solidFill>
                          <a:latin typeface="Calibri"/>
                          <a:ea typeface="Calibri"/>
                          <a:cs typeface="Calibri"/>
                          <a:sym typeface="Calibri"/>
                        </a:rPr>
                        <a:t>estimador part</a:t>
                      </a:r>
                      <a:r>
                        <a:rPr lang="es-ES" sz="2400" dirty="0">
                          <a:solidFill>
                            <a:srgbClr val="1F3864"/>
                          </a:solidFill>
                          <a:latin typeface="Calibri"/>
                          <a:ea typeface="Calibri"/>
                          <a:cs typeface="Calibri"/>
                          <a:sym typeface="Calibri"/>
                        </a:rPr>
                        <a:t>íc</a:t>
                      </a:r>
                      <a:r>
                        <a:rPr lang="es-ES" sz="2400" u="none" strike="noStrike" cap="none" dirty="0">
                          <a:solidFill>
                            <a:srgbClr val="1F3864"/>
                          </a:solidFill>
                          <a:latin typeface="Calibri"/>
                          <a:ea typeface="Calibri"/>
                          <a:cs typeface="Calibri"/>
                          <a:sym typeface="Calibri"/>
                        </a:rPr>
                        <a:t>ulas </a:t>
                      </a:r>
                      <a:r>
                        <a:rPr lang="es-ES" sz="2400" u="none" strike="noStrike" cap="none" dirty="0" err="1">
                          <a:solidFill>
                            <a:srgbClr val="1F3864"/>
                          </a:solidFill>
                          <a:latin typeface="Calibri"/>
                          <a:ea typeface="Calibri"/>
                          <a:cs typeface="Calibri"/>
                          <a:sym typeface="Calibri"/>
                        </a:rPr>
                        <a:t>LDLpd</a:t>
                      </a:r>
                      <a:endParaRPr sz="1900" u="none" strike="noStrike" cap="none" dirty="0">
                        <a:solidFill>
                          <a:srgbClr val="1F3864"/>
                        </a:solidFill>
                        <a:latin typeface="Calibri"/>
                        <a:ea typeface="Calibri"/>
                        <a:cs typeface="Calibri"/>
                        <a:sym typeface="Calibri"/>
                      </a:endParaRPr>
                    </a:p>
                  </a:txBody>
                  <a:tcPr marL="91475" marR="91475" marT="45725" marB="45725">
                    <a:solidFill>
                      <a:srgbClr val="D0CECE"/>
                    </a:solidFill>
                  </a:tcPr>
                </a:tc>
                <a:extLst>
                  <a:ext uri="{0D108BD9-81ED-4DB2-BD59-A6C34878D82A}">
                    <a16:rowId xmlns:a16="http://schemas.microsoft.com/office/drawing/2014/main" val="10002"/>
                  </a:ext>
                </a:extLst>
              </a:tr>
            </a:tbl>
          </a:graphicData>
        </a:graphic>
      </p:graphicFrame>
      <p:sp>
        <p:nvSpPr>
          <p:cNvPr id="11" name="Google Shape;278;g119e5d4e164_0_174">
            <a:extLst>
              <a:ext uri="{FF2B5EF4-FFF2-40B4-BE49-F238E27FC236}">
                <a16:creationId xmlns:a16="http://schemas.microsoft.com/office/drawing/2014/main" id="{3162CD15-4526-4C44-A20B-02FE0C5D5A70}"/>
              </a:ext>
            </a:extLst>
          </p:cNvPr>
          <p:cNvSpPr txBox="1"/>
          <p:nvPr/>
        </p:nvSpPr>
        <p:spPr>
          <a:xfrm>
            <a:off x="422032" y="1260142"/>
            <a:ext cx="5234662"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es-ES" sz="2000" b="0" i="0" u="none" strike="noStrike" cap="none" dirty="0">
                <a:solidFill>
                  <a:schemeClr val="accent1">
                    <a:lumMod val="50000"/>
                  </a:schemeClr>
                </a:solidFill>
                <a:latin typeface="+mj-lt"/>
                <a:ea typeface="Calibri"/>
                <a:cs typeface="Calibri" panose="020F0502020204030204" pitchFamily="34" charset="0"/>
                <a:sym typeface="Calibri"/>
              </a:rPr>
              <a:t>Prevalencia de un </a:t>
            </a:r>
            <a:r>
              <a:rPr lang="es-ES" sz="2000" b="1" i="0" u="none" strike="noStrike" cap="none" dirty="0">
                <a:solidFill>
                  <a:srgbClr val="FF0000"/>
                </a:solidFill>
                <a:latin typeface="+mj-lt"/>
                <a:ea typeface="Calibri"/>
                <a:cs typeface="Calibri" panose="020F0502020204030204" pitchFamily="34" charset="0"/>
                <a:sym typeface="Calibri"/>
              </a:rPr>
              <a:t>5%</a:t>
            </a:r>
            <a:r>
              <a:rPr lang="es-ES" sz="2000" b="0" i="0" u="none" strike="noStrike" cap="none" dirty="0">
                <a:solidFill>
                  <a:srgbClr val="FF0000"/>
                </a:solidFill>
                <a:latin typeface="+mj-lt"/>
                <a:ea typeface="Calibri"/>
                <a:cs typeface="Calibri" panose="020F0502020204030204" pitchFamily="34" charset="0"/>
                <a:sym typeface="Calibri"/>
              </a:rPr>
              <a:t> </a:t>
            </a:r>
            <a:r>
              <a:rPr lang="es-ES" sz="2000" b="0" i="0" u="none" strike="noStrike" cap="none" dirty="0">
                <a:solidFill>
                  <a:schemeClr val="accent1">
                    <a:lumMod val="50000"/>
                  </a:schemeClr>
                </a:solidFill>
                <a:latin typeface="+mj-lt"/>
                <a:ea typeface="Calibri"/>
                <a:cs typeface="Calibri" panose="020F0502020204030204" pitchFamily="34" charset="0"/>
                <a:sym typeface="Calibri"/>
              </a:rPr>
              <a:t>en población general, </a:t>
            </a:r>
            <a:endParaRPr sz="2000" b="0" i="0" u="none" strike="noStrike" cap="none" dirty="0">
              <a:solidFill>
                <a:schemeClr val="accent1">
                  <a:lumMod val="50000"/>
                </a:schemeClr>
              </a:solidFill>
              <a:latin typeface="+mj-lt"/>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900"/>
              <a:buFont typeface="Arial"/>
              <a:buNone/>
            </a:pPr>
            <a:r>
              <a:rPr lang="es-ES" sz="2000" b="0" i="0" u="none" strike="noStrike" cap="none" dirty="0">
                <a:solidFill>
                  <a:schemeClr val="accent1">
                    <a:lumMod val="50000"/>
                  </a:schemeClr>
                </a:solidFill>
                <a:latin typeface="+mj-lt"/>
                <a:ea typeface="Calibri"/>
                <a:cs typeface="Calibri" panose="020F0502020204030204" pitchFamily="34" charset="0"/>
                <a:sym typeface="Calibri"/>
              </a:rPr>
              <a:t>de un </a:t>
            </a:r>
            <a:r>
              <a:rPr lang="es-ES" sz="2000" b="1" i="0" u="none" strike="noStrike" cap="none" dirty="0">
                <a:solidFill>
                  <a:srgbClr val="FF0000"/>
                </a:solidFill>
                <a:latin typeface="+mj-lt"/>
                <a:ea typeface="Calibri"/>
                <a:cs typeface="Calibri" panose="020F0502020204030204" pitchFamily="34" charset="0"/>
                <a:sym typeface="Calibri"/>
              </a:rPr>
              <a:t>30% </a:t>
            </a:r>
            <a:r>
              <a:rPr lang="es-ES" sz="2000" b="0" i="0" u="none" strike="noStrike" cap="none" dirty="0">
                <a:solidFill>
                  <a:schemeClr val="accent1">
                    <a:lumMod val="50000"/>
                  </a:schemeClr>
                </a:solidFill>
                <a:latin typeface="+mj-lt"/>
                <a:ea typeface="Calibri"/>
                <a:cs typeface="Calibri" panose="020F0502020204030204" pitchFamily="34" charset="0"/>
                <a:sym typeface="Calibri"/>
              </a:rPr>
              <a:t>en consultas de AP </a:t>
            </a:r>
            <a:endParaRPr sz="2000" b="0" i="0" u="none" strike="noStrike" cap="none" dirty="0">
              <a:solidFill>
                <a:schemeClr val="accent1">
                  <a:lumMod val="50000"/>
                </a:schemeClr>
              </a:solidFill>
              <a:latin typeface="+mj-lt"/>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900"/>
              <a:buFont typeface="Arial"/>
              <a:buNone/>
            </a:pPr>
            <a:r>
              <a:rPr lang="es-ES" sz="2000" b="0" i="0" u="none" strike="noStrike" cap="none" dirty="0">
                <a:solidFill>
                  <a:schemeClr val="accent1">
                    <a:lumMod val="50000"/>
                  </a:schemeClr>
                </a:solidFill>
                <a:latin typeface="+mj-lt"/>
                <a:ea typeface="Calibri"/>
                <a:cs typeface="Calibri" panose="020F0502020204030204" pitchFamily="34" charset="0"/>
                <a:sym typeface="Calibri"/>
              </a:rPr>
              <a:t>y de </a:t>
            </a:r>
            <a:r>
              <a:rPr lang="es-ES" sz="2000" b="1" i="0" u="none" strike="noStrike" cap="none" dirty="0">
                <a:solidFill>
                  <a:srgbClr val="FF0000"/>
                </a:solidFill>
                <a:latin typeface="+mj-lt"/>
                <a:ea typeface="Calibri"/>
                <a:cs typeface="Calibri" panose="020F0502020204030204" pitchFamily="34" charset="0"/>
                <a:sym typeface="Calibri"/>
              </a:rPr>
              <a:t>más del 40% </a:t>
            </a:r>
            <a:r>
              <a:rPr lang="es-ES" sz="2000" b="0" i="0" u="none" strike="noStrike" cap="none" dirty="0">
                <a:solidFill>
                  <a:schemeClr val="accent1">
                    <a:lumMod val="50000"/>
                  </a:schemeClr>
                </a:solidFill>
                <a:latin typeface="+mj-lt"/>
                <a:ea typeface="Calibri"/>
                <a:cs typeface="Calibri" panose="020F0502020204030204" pitchFamily="34" charset="0"/>
                <a:sym typeface="Calibri"/>
              </a:rPr>
              <a:t>en pacientes atendidos en Unidades de Lípidos</a:t>
            </a:r>
            <a:endParaRPr sz="2000" b="0" i="0" u="none" strike="noStrike" cap="none" dirty="0">
              <a:solidFill>
                <a:schemeClr val="accent1">
                  <a:lumMod val="50000"/>
                </a:schemeClr>
              </a:solidFill>
              <a:latin typeface="+mj-lt"/>
              <a:cs typeface="Calibri" panose="020F0502020204030204" pitchFamily="34" charset="0"/>
              <a:sym typeface="Arial"/>
            </a:endParaRPr>
          </a:p>
        </p:txBody>
      </p:sp>
      <p:grpSp>
        <p:nvGrpSpPr>
          <p:cNvPr id="12" name="Google Shape;279;g119e5d4e164_0_174">
            <a:extLst>
              <a:ext uri="{FF2B5EF4-FFF2-40B4-BE49-F238E27FC236}">
                <a16:creationId xmlns:a16="http://schemas.microsoft.com/office/drawing/2014/main" id="{0160A876-3F31-47CD-86AB-13A0C62D4C4C}"/>
              </a:ext>
            </a:extLst>
          </p:cNvPr>
          <p:cNvGrpSpPr/>
          <p:nvPr/>
        </p:nvGrpSpPr>
        <p:grpSpPr>
          <a:xfrm>
            <a:off x="6112824" y="1032841"/>
            <a:ext cx="5766830" cy="1778000"/>
            <a:chOff x="0" y="0"/>
            <a:chExt cx="6285121" cy="2015136"/>
          </a:xfrm>
        </p:grpSpPr>
        <p:sp>
          <p:nvSpPr>
            <p:cNvPr id="13" name="Google Shape;280;g119e5d4e164_0_174">
              <a:extLst>
                <a:ext uri="{FF2B5EF4-FFF2-40B4-BE49-F238E27FC236}">
                  <a16:creationId xmlns:a16="http://schemas.microsoft.com/office/drawing/2014/main" id="{A87D0207-36AF-4468-A63A-C0C33C0B625F}"/>
                </a:ext>
              </a:extLst>
            </p:cNvPr>
            <p:cNvSpPr/>
            <p:nvPr/>
          </p:nvSpPr>
          <p:spPr>
            <a:xfrm>
              <a:off x="721" y="0"/>
              <a:ext cx="6284400" cy="601500"/>
            </a:xfrm>
            <a:prstGeom prst="roundRect">
              <a:avLst>
                <a:gd name="adj" fmla="val 10000"/>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81;g119e5d4e164_0_174">
              <a:extLst>
                <a:ext uri="{FF2B5EF4-FFF2-40B4-BE49-F238E27FC236}">
                  <a16:creationId xmlns:a16="http://schemas.microsoft.com/office/drawing/2014/main" id="{3F0AFF3B-E0D3-464D-A3CB-1655335544C4}"/>
                </a:ext>
              </a:extLst>
            </p:cNvPr>
            <p:cNvSpPr txBox="1"/>
            <p:nvPr/>
          </p:nvSpPr>
          <p:spPr>
            <a:xfrm>
              <a:off x="18336" y="17615"/>
              <a:ext cx="6249000" cy="566100"/>
            </a:xfrm>
            <a:prstGeom prst="rect">
              <a:avLst/>
            </a:prstGeom>
            <a:noFill/>
            <a:ln>
              <a:noFill/>
            </a:ln>
          </p:spPr>
          <p:txBody>
            <a:bodyPr spcFirstLastPara="1" wrap="square" lIns="99075" tIns="99075" rIns="99075" bIns="99075"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s-ES" sz="2700" b="1" i="0" u="none" strike="noStrike" cap="none">
                  <a:solidFill>
                    <a:srgbClr val="222A35"/>
                  </a:solidFill>
                  <a:latin typeface="Calibri"/>
                  <a:ea typeface="Calibri"/>
                  <a:cs typeface="Calibri"/>
                  <a:sym typeface="Calibri"/>
                </a:rPr>
                <a:t>DM2</a:t>
              </a:r>
              <a:endParaRPr sz="1500" b="0" i="0" u="none" strike="noStrike" cap="none">
                <a:solidFill>
                  <a:srgbClr val="000000"/>
                </a:solidFill>
                <a:latin typeface="Arial"/>
                <a:ea typeface="Arial"/>
                <a:cs typeface="Arial"/>
                <a:sym typeface="Arial"/>
              </a:endParaRPr>
            </a:p>
          </p:txBody>
        </p:sp>
        <p:sp>
          <p:nvSpPr>
            <p:cNvPr id="15" name="Google Shape;282;g119e5d4e164_0_174">
              <a:extLst>
                <a:ext uri="{FF2B5EF4-FFF2-40B4-BE49-F238E27FC236}">
                  <a16:creationId xmlns:a16="http://schemas.microsoft.com/office/drawing/2014/main" id="{99D63BF5-4FAA-45ED-A055-E4F3A80B239E}"/>
                </a:ext>
              </a:extLst>
            </p:cNvPr>
            <p:cNvSpPr/>
            <p:nvPr/>
          </p:nvSpPr>
          <p:spPr>
            <a:xfrm>
              <a:off x="0" y="623460"/>
              <a:ext cx="4105200" cy="601500"/>
            </a:xfrm>
            <a:prstGeom prst="roundRect">
              <a:avLst>
                <a:gd name="adj" fmla="val 10000"/>
              </a:avLst>
            </a:prstGeom>
            <a:solidFill>
              <a:srgbClr val="FFD9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83;g119e5d4e164_0_174">
              <a:extLst>
                <a:ext uri="{FF2B5EF4-FFF2-40B4-BE49-F238E27FC236}">
                  <a16:creationId xmlns:a16="http://schemas.microsoft.com/office/drawing/2014/main" id="{67262BE8-33A4-46FE-9357-22C29ABEBB46}"/>
                </a:ext>
              </a:extLst>
            </p:cNvPr>
            <p:cNvSpPr txBox="1"/>
            <p:nvPr/>
          </p:nvSpPr>
          <p:spPr>
            <a:xfrm>
              <a:off x="17615" y="641075"/>
              <a:ext cx="4069800" cy="5661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s-ES" sz="2800" b="1" i="0" u="none" strike="noStrike" cap="none">
                  <a:solidFill>
                    <a:srgbClr val="222A35"/>
                  </a:solidFill>
                  <a:latin typeface="Calibri"/>
                  <a:ea typeface="Calibri"/>
                  <a:cs typeface="Calibri"/>
                  <a:sym typeface="Calibri"/>
                </a:rPr>
                <a:t>OBESIDAD</a:t>
              </a:r>
              <a:endParaRPr sz="1500" b="0" i="0" u="none" strike="noStrike" cap="none">
                <a:solidFill>
                  <a:srgbClr val="000000"/>
                </a:solidFill>
                <a:latin typeface="Arial"/>
                <a:ea typeface="Arial"/>
                <a:cs typeface="Arial"/>
                <a:sym typeface="Arial"/>
              </a:endParaRPr>
            </a:p>
          </p:txBody>
        </p:sp>
        <p:sp>
          <p:nvSpPr>
            <p:cNvPr id="17" name="Google Shape;284;g119e5d4e164_0_174">
              <a:extLst>
                <a:ext uri="{FF2B5EF4-FFF2-40B4-BE49-F238E27FC236}">
                  <a16:creationId xmlns:a16="http://schemas.microsoft.com/office/drawing/2014/main" id="{172CD0B2-CF12-4CBF-9720-21020C534FC8}"/>
                </a:ext>
              </a:extLst>
            </p:cNvPr>
            <p:cNvSpPr/>
            <p:nvPr/>
          </p:nvSpPr>
          <p:spPr>
            <a:xfrm>
              <a:off x="721" y="1413636"/>
              <a:ext cx="2010300" cy="601500"/>
            </a:xfrm>
            <a:prstGeom prst="roundRect">
              <a:avLst>
                <a:gd name="adj" fmla="val 10000"/>
              </a:avLst>
            </a:prstGeom>
            <a:solidFill>
              <a:srgbClr val="54813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85;g119e5d4e164_0_174">
              <a:extLst>
                <a:ext uri="{FF2B5EF4-FFF2-40B4-BE49-F238E27FC236}">
                  <a16:creationId xmlns:a16="http://schemas.microsoft.com/office/drawing/2014/main" id="{B322C5A7-1784-4C55-ABAA-998A5822D71C}"/>
                </a:ext>
              </a:extLst>
            </p:cNvPr>
            <p:cNvSpPr txBox="1"/>
            <p:nvPr/>
          </p:nvSpPr>
          <p:spPr>
            <a:xfrm>
              <a:off x="18336" y="1431251"/>
              <a:ext cx="1975200" cy="566100"/>
            </a:xfrm>
            <a:prstGeom prst="rect">
              <a:avLst/>
            </a:prstGeom>
            <a:noFill/>
            <a:ln>
              <a:noFill/>
            </a:ln>
          </p:spPr>
          <p:txBody>
            <a:bodyPr spcFirstLastPara="1" wrap="square" lIns="64775" tIns="64775" rIns="64775" bIns="647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700" b="1" i="0" u="none" strike="noStrike" cap="none">
                  <a:solidFill>
                    <a:srgbClr val="222A35"/>
                  </a:solidFill>
                  <a:latin typeface="Calibri"/>
                  <a:ea typeface="Calibri"/>
                  <a:cs typeface="Calibri"/>
                  <a:sym typeface="Calibri"/>
                </a:rPr>
                <a:t>SDME </a:t>
              </a:r>
              <a:r>
                <a:rPr lang="es-ES" sz="1900" b="1" i="0" u="none" strike="noStrike" cap="none">
                  <a:solidFill>
                    <a:srgbClr val="222A35"/>
                  </a:solidFill>
                  <a:latin typeface="Calibri"/>
                  <a:ea typeface="Calibri"/>
                  <a:cs typeface="Calibri"/>
                  <a:sym typeface="Calibri"/>
                </a:rPr>
                <a:t>METABÓLICO</a:t>
              </a:r>
              <a:endParaRPr sz="1700" b="1" i="0" u="none" strike="noStrike" cap="none">
                <a:solidFill>
                  <a:srgbClr val="222A35"/>
                </a:solidFill>
                <a:latin typeface="Calibri"/>
                <a:ea typeface="Calibri"/>
                <a:cs typeface="Calibri"/>
                <a:sym typeface="Calibri"/>
              </a:endParaRPr>
            </a:p>
          </p:txBody>
        </p:sp>
        <p:sp>
          <p:nvSpPr>
            <p:cNvPr id="19" name="Google Shape;286;g119e5d4e164_0_174">
              <a:extLst>
                <a:ext uri="{FF2B5EF4-FFF2-40B4-BE49-F238E27FC236}">
                  <a16:creationId xmlns:a16="http://schemas.microsoft.com/office/drawing/2014/main" id="{57575427-0A46-4FD0-9071-299EBD0CE145}"/>
                </a:ext>
              </a:extLst>
            </p:cNvPr>
            <p:cNvSpPr/>
            <p:nvPr/>
          </p:nvSpPr>
          <p:spPr>
            <a:xfrm>
              <a:off x="2095472" y="1413636"/>
              <a:ext cx="2010300" cy="601500"/>
            </a:xfrm>
            <a:prstGeom prst="roundRect">
              <a:avLst>
                <a:gd name="adj" fmla="val 10000"/>
              </a:avLst>
            </a:prstGeom>
            <a:solidFill>
              <a:srgbClr val="C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87;g119e5d4e164_0_174">
              <a:extLst>
                <a:ext uri="{FF2B5EF4-FFF2-40B4-BE49-F238E27FC236}">
                  <a16:creationId xmlns:a16="http://schemas.microsoft.com/office/drawing/2014/main" id="{9EC18C9E-F7D9-44C1-A15A-D8B3D85E8E7E}"/>
                </a:ext>
              </a:extLst>
            </p:cNvPr>
            <p:cNvSpPr txBox="1"/>
            <p:nvPr/>
          </p:nvSpPr>
          <p:spPr>
            <a:xfrm>
              <a:off x="2113087" y="1431251"/>
              <a:ext cx="1975200" cy="5661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s-ES" sz="2800" b="1" i="0" u="none" strike="noStrike" cap="none" dirty="0">
                  <a:solidFill>
                    <a:srgbClr val="222A35"/>
                  </a:solidFill>
                  <a:latin typeface="Calibri"/>
                  <a:ea typeface="Calibri"/>
                  <a:cs typeface="Calibri"/>
                  <a:sym typeface="Calibri"/>
                </a:rPr>
                <a:t>ERC</a:t>
              </a:r>
              <a:endParaRPr sz="1500" b="0" i="0" u="none" strike="noStrike" cap="none" dirty="0">
                <a:solidFill>
                  <a:srgbClr val="000000"/>
                </a:solidFill>
                <a:latin typeface="Arial"/>
                <a:ea typeface="Arial"/>
                <a:cs typeface="Arial"/>
                <a:sym typeface="Arial"/>
              </a:endParaRPr>
            </a:p>
          </p:txBody>
        </p:sp>
        <p:sp>
          <p:nvSpPr>
            <p:cNvPr id="21" name="Google Shape;288;g119e5d4e164_0_174">
              <a:extLst>
                <a:ext uri="{FF2B5EF4-FFF2-40B4-BE49-F238E27FC236}">
                  <a16:creationId xmlns:a16="http://schemas.microsoft.com/office/drawing/2014/main" id="{BCD3DC72-E315-4FFB-A806-A060DB33B607}"/>
                </a:ext>
              </a:extLst>
            </p:cNvPr>
            <p:cNvSpPr/>
            <p:nvPr/>
          </p:nvSpPr>
          <p:spPr>
            <a:xfrm>
              <a:off x="4274656" y="707216"/>
              <a:ext cx="2010300" cy="601500"/>
            </a:xfrm>
            <a:prstGeom prst="roundRect">
              <a:avLst>
                <a:gd name="adj" fmla="val 10000"/>
              </a:avLst>
            </a:prstGeom>
            <a:solidFill>
              <a:srgbClr val="FFD9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89;g119e5d4e164_0_174">
              <a:extLst>
                <a:ext uri="{FF2B5EF4-FFF2-40B4-BE49-F238E27FC236}">
                  <a16:creationId xmlns:a16="http://schemas.microsoft.com/office/drawing/2014/main" id="{3393E5E1-55E5-4B39-8609-C3D8201042AA}"/>
                </a:ext>
              </a:extLst>
            </p:cNvPr>
            <p:cNvSpPr txBox="1"/>
            <p:nvPr/>
          </p:nvSpPr>
          <p:spPr>
            <a:xfrm>
              <a:off x="4292271" y="724831"/>
              <a:ext cx="1975200" cy="5661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ES" sz="2000" b="1" i="0" u="none" strike="noStrike" cap="none">
                  <a:solidFill>
                    <a:srgbClr val="222A35"/>
                  </a:solidFill>
                  <a:latin typeface="Calibri"/>
                  <a:ea typeface="Calibri"/>
                  <a:cs typeface="Calibri"/>
                  <a:sym typeface="Calibri"/>
                </a:rPr>
                <a:t>OVARIO POLIQUÍSTICO</a:t>
              </a:r>
              <a:endParaRPr sz="1500" b="0" i="0" u="none" strike="noStrike" cap="none">
                <a:solidFill>
                  <a:srgbClr val="000000"/>
                </a:solidFill>
                <a:latin typeface="Arial"/>
                <a:ea typeface="Arial"/>
                <a:cs typeface="Arial"/>
                <a:sym typeface="Arial"/>
              </a:endParaRPr>
            </a:p>
          </p:txBody>
        </p:sp>
        <p:sp>
          <p:nvSpPr>
            <p:cNvPr id="23" name="Google Shape;290;g119e5d4e164_0_174">
              <a:extLst>
                <a:ext uri="{FF2B5EF4-FFF2-40B4-BE49-F238E27FC236}">
                  <a16:creationId xmlns:a16="http://schemas.microsoft.com/office/drawing/2014/main" id="{BA9C4EFB-74D4-4BA6-A7BC-8A2AD9C9F484}"/>
                </a:ext>
              </a:extLst>
            </p:cNvPr>
            <p:cNvSpPr/>
            <p:nvPr/>
          </p:nvSpPr>
          <p:spPr>
            <a:xfrm>
              <a:off x="4274656" y="1413636"/>
              <a:ext cx="2010300" cy="601500"/>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91;g119e5d4e164_0_174">
              <a:extLst>
                <a:ext uri="{FF2B5EF4-FFF2-40B4-BE49-F238E27FC236}">
                  <a16:creationId xmlns:a16="http://schemas.microsoft.com/office/drawing/2014/main" id="{525487C2-6347-4D66-9064-54145FAB4766}"/>
                </a:ext>
              </a:extLst>
            </p:cNvPr>
            <p:cNvSpPr txBox="1"/>
            <p:nvPr/>
          </p:nvSpPr>
          <p:spPr>
            <a:xfrm>
              <a:off x="4292271" y="1431251"/>
              <a:ext cx="1975200" cy="566100"/>
            </a:xfrm>
            <a:prstGeom prst="rect">
              <a:avLst/>
            </a:prstGeom>
            <a:noFill/>
            <a:ln>
              <a:noFill/>
            </a:ln>
          </p:spPr>
          <p:txBody>
            <a:bodyPr spcFirstLastPara="1" wrap="square" lIns="57175" tIns="57175" rIns="57175" bIns="571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ES" sz="1500" b="1" i="0" u="none" strike="noStrike" cap="none">
                  <a:solidFill>
                    <a:srgbClr val="222A35"/>
                  </a:solidFill>
                  <a:latin typeface="Calibri"/>
                  <a:ea typeface="Calibri"/>
                  <a:cs typeface="Calibri"/>
                  <a:sym typeface="Calibri"/>
                </a:rPr>
                <a:t>HIGADO GRASO NO ALCOHÓLICO</a:t>
              </a:r>
              <a:endParaRPr sz="1500" b="0" i="0" u="none" strike="noStrike" cap="none">
                <a:solidFill>
                  <a:srgbClr val="000000"/>
                </a:solidFill>
                <a:latin typeface="Arial"/>
                <a:ea typeface="Arial"/>
                <a:cs typeface="Arial"/>
                <a:sym typeface="Arial"/>
              </a:endParaRPr>
            </a:p>
          </p:txBody>
        </p:sp>
      </p:grpSp>
      <p:sp>
        <p:nvSpPr>
          <p:cNvPr id="26" name="Rectángulo 1">
            <a:extLst>
              <a:ext uri="{FF2B5EF4-FFF2-40B4-BE49-F238E27FC236}">
                <a16:creationId xmlns:a16="http://schemas.microsoft.com/office/drawing/2014/main" id="{4CF1B7BF-9EFC-4DD2-9497-730E3F990585}"/>
              </a:ext>
            </a:extLst>
          </p:cNvPr>
          <p:cNvSpPr/>
          <p:nvPr/>
        </p:nvSpPr>
        <p:spPr>
          <a:xfrm>
            <a:off x="422032" y="5863513"/>
            <a:ext cx="11000711" cy="415498"/>
          </a:xfrm>
          <a:prstGeom prst="rect">
            <a:avLst/>
          </a:prstGeom>
        </p:spPr>
        <p:txBody>
          <a:bodyPr wrap="square">
            <a:spAutoFit/>
          </a:bodyPr>
          <a:lstStyle/>
          <a:p>
            <a:r>
              <a:rPr lang="es-ES" sz="1050" b="1" dirty="0" err="1">
                <a:solidFill>
                  <a:schemeClr val="accent1">
                    <a:lumMod val="50000"/>
                  </a:schemeClr>
                </a:solidFill>
                <a:latin typeface="+mj-lt"/>
                <a:cs typeface="Calibri" panose="020F0502020204030204" pitchFamily="34" charset="0"/>
              </a:rPr>
              <a:t>Ascaso</a:t>
            </a:r>
            <a:r>
              <a:rPr lang="es-ES" sz="1050" b="1" dirty="0">
                <a:solidFill>
                  <a:schemeClr val="accent1">
                    <a:lumMod val="50000"/>
                  </a:schemeClr>
                </a:solidFill>
                <a:latin typeface="+mj-lt"/>
                <a:cs typeface="Calibri" panose="020F0502020204030204" pitchFamily="34" charset="0"/>
              </a:rPr>
              <a:t> JF, et al. </a:t>
            </a:r>
            <a:r>
              <a:rPr lang="es-ES" sz="1050" b="1" dirty="0" err="1">
                <a:solidFill>
                  <a:schemeClr val="accent1">
                    <a:lumMod val="50000"/>
                  </a:schemeClr>
                </a:solidFill>
                <a:latin typeface="+mj-lt"/>
                <a:cs typeface="Calibri" panose="020F0502020204030204" pitchFamily="34" charset="0"/>
              </a:rPr>
              <a:t>Dislipidemia</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aterogénica</a:t>
            </a:r>
            <a:r>
              <a:rPr lang="es-ES" sz="1050" b="1" dirty="0">
                <a:solidFill>
                  <a:schemeClr val="accent1">
                    <a:lumMod val="50000"/>
                  </a:schemeClr>
                </a:solidFill>
                <a:latin typeface="+mj-lt"/>
                <a:cs typeface="Calibri" panose="020F0502020204030204" pitchFamily="34" charset="0"/>
              </a:rPr>
              <a:t> 2019. Documento de consenso del Grupo de </a:t>
            </a:r>
            <a:r>
              <a:rPr lang="es-ES" sz="1050" b="1" dirty="0" err="1">
                <a:solidFill>
                  <a:schemeClr val="accent1">
                    <a:lumMod val="50000"/>
                  </a:schemeClr>
                </a:solidFill>
                <a:latin typeface="+mj-lt"/>
                <a:cs typeface="Calibri" panose="020F0502020204030204" pitchFamily="34" charset="0"/>
              </a:rPr>
              <a:t>Dislipidemia</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Aterogénica</a:t>
            </a:r>
            <a:r>
              <a:rPr lang="es-ES" sz="1050" b="1" dirty="0">
                <a:solidFill>
                  <a:schemeClr val="accent1">
                    <a:lumMod val="50000"/>
                  </a:schemeClr>
                </a:solidFill>
                <a:latin typeface="+mj-lt"/>
                <a:cs typeface="Calibri" panose="020F0502020204030204" pitchFamily="34" charset="0"/>
              </a:rPr>
              <a:t> de la Sociedad </a:t>
            </a:r>
            <a:r>
              <a:rPr lang="es-ES" sz="1050" b="1" dirty="0" err="1">
                <a:solidFill>
                  <a:schemeClr val="accent1">
                    <a:lumMod val="50000"/>
                  </a:schemeClr>
                </a:solidFill>
                <a:latin typeface="+mj-lt"/>
                <a:cs typeface="Calibri" panose="020F0502020204030204" pitchFamily="34" charset="0"/>
              </a:rPr>
              <a:t>Espan</a:t>
            </a:r>
            <a:r>
              <a:rPr lang="es-ES" sz="1050" b="1" dirty="0">
                <a:solidFill>
                  <a:schemeClr val="accent1">
                    <a:lumMod val="50000"/>
                  </a:schemeClr>
                </a:solidFill>
                <a:latin typeface="+mj-lt"/>
                <a:cs typeface="Calibri" panose="020F0502020204030204" pitchFamily="34" charset="0"/>
              </a:rPr>
              <a:t> ̃ola de Arteriosclerosis. </a:t>
            </a:r>
            <a:r>
              <a:rPr lang="es-ES" sz="1050" b="1" dirty="0" err="1">
                <a:solidFill>
                  <a:schemeClr val="accent1">
                    <a:lumMod val="50000"/>
                  </a:schemeClr>
                </a:solidFill>
                <a:latin typeface="+mj-lt"/>
                <a:cs typeface="Calibri" panose="020F0502020204030204" pitchFamily="34" charset="0"/>
              </a:rPr>
              <a:t>Clin</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Investig</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Arterioscler</a:t>
            </a:r>
            <a:r>
              <a:rPr lang="es-ES" sz="1050" b="1" dirty="0">
                <a:solidFill>
                  <a:schemeClr val="accent1">
                    <a:lumMod val="50000"/>
                  </a:schemeClr>
                </a:solidFill>
                <a:latin typeface="+mj-lt"/>
                <a:cs typeface="Calibri" panose="020F0502020204030204" pitchFamily="34" charset="0"/>
              </a:rPr>
              <a:t>. 2020. https://</a:t>
            </a:r>
            <a:r>
              <a:rPr lang="es-ES" sz="1050" b="1" dirty="0" err="1">
                <a:solidFill>
                  <a:schemeClr val="accent1">
                    <a:lumMod val="50000"/>
                  </a:schemeClr>
                </a:solidFill>
                <a:latin typeface="+mj-lt"/>
                <a:cs typeface="Calibri" panose="020F0502020204030204" pitchFamily="34" charset="0"/>
              </a:rPr>
              <a:t>doi.org</a:t>
            </a:r>
            <a:r>
              <a:rPr lang="es-ES" sz="1050" b="1" dirty="0">
                <a:solidFill>
                  <a:schemeClr val="accent1">
                    <a:lumMod val="50000"/>
                  </a:schemeClr>
                </a:solidFill>
                <a:latin typeface="+mj-lt"/>
                <a:cs typeface="Calibri" panose="020F0502020204030204" pitchFamily="34" charset="0"/>
              </a:rPr>
              <a:t>/10.1016/j.arteri.2019.11.004 </a:t>
            </a:r>
          </a:p>
        </p:txBody>
      </p:sp>
    </p:spTree>
    <p:extLst>
      <p:ext uri="{BB962C8B-B14F-4D97-AF65-F5344CB8AC3E}">
        <p14:creationId xmlns:p14="http://schemas.microsoft.com/office/powerpoint/2010/main" val="425933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11ed933a672_0_134"/>
          <p:cNvSpPr txBox="1">
            <a:spLocks noGrp="1"/>
          </p:cNvSpPr>
          <p:nvPr>
            <p:ph type="title"/>
          </p:nvPr>
        </p:nvSpPr>
        <p:spPr>
          <a:xfrm>
            <a:off x="1753299" y="4080933"/>
            <a:ext cx="9281396" cy="1890517"/>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s-ES" sz="2400" b="0" dirty="0">
                <a:latin typeface="+mj-lt"/>
                <a:cs typeface="Calibri" panose="020F0502020204030204" pitchFamily="34" charset="0"/>
              </a:rPr>
              <a:t>Conflicto de intereses:</a:t>
            </a:r>
            <a:br>
              <a:rPr lang="es-ES" sz="2400" b="0" dirty="0">
                <a:latin typeface="+mj-lt"/>
                <a:cs typeface="Calibri" panose="020F0502020204030204" pitchFamily="34" charset="0"/>
              </a:rPr>
            </a:br>
            <a:br>
              <a:rPr lang="es-ES" sz="2400" b="0" dirty="0">
                <a:latin typeface="+mj-lt"/>
                <a:cs typeface="Calibri" panose="020F0502020204030204" pitchFamily="34" charset="0"/>
              </a:rPr>
            </a:br>
            <a:r>
              <a:rPr lang="es-ES" sz="2400" b="0" dirty="0" err="1">
                <a:latin typeface="+mj-lt"/>
                <a:cs typeface="Calibri" panose="020F0502020204030204" pitchFamily="34" charset="0"/>
              </a:rPr>
              <a:t>Almirall,AstraZeneca,Boehringer</a:t>
            </a:r>
            <a:r>
              <a:rPr lang="es-ES" sz="2400" b="0" dirty="0">
                <a:latin typeface="+mj-lt"/>
                <a:cs typeface="Calibri" panose="020F0502020204030204" pitchFamily="34" charset="0"/>
              </a:rPr>
              <a:t> </a:t>
            </a:r>
            <a:r>
              <a:rPr lang="es-ES" sz="2400" b="0" dirty="0" err="1">
                <a:latin typeface="+mj-lt"/>
                <a:cs typeface="Calibri" panose="020F0502020204030204" pitchFamily="34" charset="0"/>
              </a:rPr>
              <a:t>Ingelheim,Bristol</a:t>
            </a:r>
            <a:r>
              <a:rPr lang="es-ES" sz="2400" b="0" dirty="0">
                <a:latin typeface="+mj-lt"/>
                <a:cs typeface="Calibri" panose="020F0502020204030204" pitchFamily="34" charset="0"/>
              </a:rPr>
              <a:t>-Myers </a:t>
            </a:r>
            <a:r>
              <a:rPr lang="es-ES" sz="2400" b="0" dirty="0" err="1">
                <a:latin typeface="+mj-lt"/>
                <a:cs typeface="Calibri" panose="020F0502020204030204" pitchFamily="34" charset="0"/>
              </a:rPr>
              <a:t>Squibb,Esteve</a:t>
            </a:r>
            <a:r>
              <a:rPr lang="es-ES" sz="2400" b="0" dirty="0">
                <a:latin typeface="+mj-lt"/>
                <a:cs typeface="Calibri" panose="020F0502020204030204" pitchFamily="34" charset="0"/>
              </a:rPr>
              <a:t>, </a:t>
            </a:r>
            <a:r>
              <a:rPr lang="es-ES" sz="2400" b="0" dirty="0" err="1">
                <a:latin typeface="+mj-lt"/>
                <a:cs typeface="Calibri" panose="020F0502020204030204" pitchFamily="34" charset="0"/>
              </a:rPr>
              <a:t>GSK,Gruhnenthal,Schwabe</a:t>
            </a:r>
            <a:r>
              <a:rPr lang="es-ES" sz="2400" b="0" dirty="0">
                <a:latin typeface="+mj-lt"/>
                <a:cs typeface="Calibri" panose="020F0502020204030204" pitchFamily="34" charset="0"/>
              </a:rPr>
              <a:t> </a:t>
            </a:r>
            <a:r>
              <a:rPr lang="es-ES" sz="2400" b="0" dirty="0" err="1">
                <a:latin typeface="+mj-lt"/>
                <a:cs typeface="Calibri" panose="020F0502020204030204" pitchFamily="34" charset="0"/>
              </a:rPr>
              <a:t>Farma</a:t>
            </a:r>
            <a:r>
              <a:rPr lang="es-ES" sz="2400" b="0" dirty="0">
                <a:latin typeface="+mj-lt"/>
                <a:cs typeface="Calibri" panose="020F0502020204030204" pitchFamily="34" charset="0"/>
              </a:rPr>
              <a:t> </a:t>
            </a:r>
            <a:r>
              <a:rPr lang="es-ES" sz="2400" b="0" dirty="0" err="1">
                <a:latin typeface="+mj-lt"/>
                <a:cs typeface="Calibri" panose="020F0502020204030204" pitchFamily="34" charset="0"/>
              </a:rPr>
              <a:t>iberica,Viatris</a:t>
            </a:r>
            <a:r>
              <a:rPr lang="es-ES" sz="2400" b="0" dirty="0">
                <a:latin typeface="+mj-lt"/>
                <a:cs typeface="Calibri" panose="020F0502020204030204" pitchFamily="34" charset="0"/>
              </a:rPr>
              <a:t>, </a:t>
            </a:r>
            <a:r>
              <a:rPr lang="es-ES" sz="2400" b="0" dirty="0" err="1">
                <a:latin typeface="+mj-lt"/>
                <a:cs typeface="Calibri" panose="020F0502020204030204" pitchFamily="34" charset="0"/>
              </a:rPr>
              <a:t>Visofarmaceutica</a:t>
            </a:r>
            <a:br>
              <a:rPr lang="es-ES" sz="2400" b="0" dirty="0">
                <a:latin typeface="+mj-lt"/>
                <a:cs typeface="Calibri" panose="020F0502020204030204" pitchFamily="34" charset="0"/>
              </a:rPr>
            </a:br>
            <a:br>
              <a:rPr lang="es-ES" sz="2400" b="0" dirty="0">
                <a:latin typeface="+mj-lt"/>
                <a:cs typeface="Calibri" panose="020F0502020204030204" pitchFamily="34" charset="0"/>
              </a:rPr>
            </a:br>
            <a:endParaRPr sz="2400" b="0" dirty="0">
              <a:latin typeface="+mj-lt"/>
              <a:cs typeface="Calibri" panose="020F0502020204030204" pitchFamily="34" charset="0"/>
            </a:endParaRPr>
          </a:p>
        </p:txBody>
      </p:sp>
    </p:spTree>
    <p:extLst>
      <p:ext uri="{BB962C8B-B14F-4D97-AF65-F5344CB8AC3E}">
        <p14:creationId xmlns:p14="http://schemas.microsoft.com/office/powerpoint/2010/main" val="47106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5" name="Google Shape;51;g11ed933a672_0_127">
            <a:extLst>
              <a:ext uri="{FF2B5EF4-FFF2-40B4-BE49-F238E27FC236}">
                <a16:creationId xmlns:a16="http://schemas.microsoft.com/office/drawing/2014/main" id="{6EF49F1C-17AF-4C58-A12F-51C22E0187FB}"/>
              </a:ext>
            </a:extLst>
          </p:cNvPr>
          <p:cNvSpPr txBox="1">
            <a:spLocks/>
          </p:cNvSpPr>
          <p:nvPr/>
        </p:nvSpPr>
        <p:spPr>
          <a:xfrm>
            <a:off x="422031" y="365125"/>
            <a:ext cx="11589455" cy="7589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200" dirty="0"/>
              <a:t>Objetivos terapéuticos de Dislipemia </a:t>
            </a:r>
            <a:r>
              <a:rPr lang="es-ES" sz="3200" dirty="0" err="1"/>
              <a:t>aterogénica</a:t>
            </a:r>
            <a:endParaRPr lang="es-ES" sz="3600" dirty="0"/>
          </a:p>
        </p:txBody>
      </p:sp>
      <p:graphicFrame>
        <p:nvGraphicFramePr>
          <p:cNvPr id="8" name="Google Shape;297;g119e5d4e164_0_192">
            <a:extLst>
              <a:ext uri="{FF2B5EF4-FFF2-40B4-BE49-F238E27FC236}">
                <a16:creationId xmlns:a16="http://schemas.microsoft.com/office/drawing/2014/main" id="{A84581E0-1E9B-44BE-80B1-02C7844713C2}"/>
              </a:ext>
            </a:extLst>
          </p:cNvPr>
          <p:cNvGraphicFramePr/>
          <p:nvPr/>
        </p:nvGraphicFramePr>
        <p:xfrm>
          <a:off x="1421907" y="1172264"/>
          <a:ext cx="9348186" cy="4513472"/>
        </p:xfrm>
        <a:graphic>
          <a:graphicData uri="http://schemas.openxmlformats.org/drawingml/2006/table">
            <a:tbl>
              <a:tblPr firstRow="1" bandRow="1">
                <a:noFill/>
              </a:tblPr>
              <a:tblGrid>
                <a:gridCol w="5637320">
                  <a:extLst>
                    <a:ext uri="{9D8B030D-6E8A-4147-A177-3AD203B41FA5}">
                      <a16:colId xmlns:a16="http://schemas.microsoft.com/office/drawing/2014/main" val="20000"/>
                    </a:ext>
                  </a:extLst>
                </a:gridCol>
                <a:gridCol w="3710866">
                  <a:extLst>
                    <a:ext uri="{9D8B030D-6E8A-4147-A177-3AD203B41FA5}">
                      <a16:colId xmlns:a16="http://schemas.microsoft.com/office/drawing/2014/main" val="20001"/>
                    </a:ext>
                  </a:extLst>
                </a:gridCol>
              </a:tblGrid>
              <a:tr h="390241">
                <a:tc gridSpan="2">
                  <a:txBody>
                    <a:bodyPr/>
                    <a:lstStyle/>
                    <a:p>
                      <a:pPr marL="0" marR="0" lvl="0" indent="0" algn="l" rtl="0">
                        <a:lnSpc>
                          <a:spcPct val="100000"/>
                        </a:lnSpc>
                        <a:spcBef>
                          <a:spcPts val="0"/>
                        </a:spcBef>
                        <a:spcAft>
                          <a:spcPts val="0"/>
                        </a:spcAft>
                        <a:buClr>
                          <a:schemeClr val="lt1"/>
                        </a:buClr>
                        <a:buSzPts val="2800"/>
                        <a:buFont typeface="Calibri"/>
                        <a:buNone/>
                      </a:pPr>
                      <a:r>
                        <a:rPr lang="es-ES" sz="2400" b="1" u="none" strike="noStrike" cap="none" dirty="0">
                          <a:solidFill>
                            <a:schemeClr val="lt1"/>
                          </a:solidFill>
                          <a:latin typeface="+mj-lt"/>
                          <a:ea typeface="Calibri"/>
                          <a:cs typeface="Calibri"/>
                          <a:sym typeface="Calibri"/>
                        </a:rPr>
                        <a:t>Objetivo Primario: </a:t>
                      </a:r>
                      <a:r>
                        <a:rPr lang="es-ES" sz="2400" b="0" u="none" strike="noStrike" cap="none" dirty="0">
                          <a:solidFill>
                            <a:schemeClr val="lt1"/>
                          </a:solidFill>
                          <a:latin typeface="+mj-lt"/>
                          <a:ea typeface="Calibri"/>
                          <a:cs typeface="Calibri"/>
                          <a:sym typeface="Calibri"/>
                        </a:rPr>
                        <a:t>c-no-HDL</a:t>
                      </a:r>
                      <a:endParaRPr sz="2400" u="none" strike="noStrike" cap="none" dirty="0">
                        <a:latin typeface="+mj-lt"/>
                      </a:endParaRPr>
                    </a:p>
                  </a:txBody>
                  <a:tcPr marL="76425" marR="76425" marT="38225" marB="38225">
                    <a:solidFill>
                      <a:srgbClr val="002060"/>
                    </a:solidFill>
                  </a:tcPr>
                </a:tc>
                <a:tc hMerge="1">
                  <a:txBody>
                    <a:bodyPr/>
                    <a:lstStyle/>
                    <a:p>
                      <a:endParaRPr lang="es-ES"/>
                    </a:p>
                  </a:txBody>
                  <a:tcPr/>
                </a:tc>
                <a:extLst>
                  <a:ext uri="{0D108BD9-81ED-4DB2-BD59-A6C34878D82A}">
                    <a16:rowId xmlns:a16="http://schemas.microsoft.com/office/drawing/2014/main" val="10000"/>
                  </a:ext>
                </a:extLst>
              </a:tr>
              <a:tr h="793710">
                <a:tc>
                  <a:txBody>
                    <a:bodyPr/>
                    <a:lstStyle/>
                    <a:p>
                      <a:pPr marL="0" marR="0" lvl="0" indent="0" algn="l" rtl="0">
                        <a:lnSpc>
                          <a:spcPct val="100000"/>
                        </a:lnSpc>
                        <a:spcBef>
                          <a:spcPts val="0"/>
                        </a:spcBef>
                        <a:spcAft>
                          <a:spcPts val="0"/>
                        </a:spcAft>
                        <a:buClr>
                          <a:srgbClr val="000000"/>
                        </a:buClr>
                        <a:buSzPts val="2000"/>
                        <a:buFont typeface="Arial"/>
                        <a:buNone/>
                      </a:pPr>
                      <a:r>
                        <a:rPr lang="es-ES" sz="1800" b="1" u="none" strike="noStrike" cap="none" dirty="0">
                          <a:solidFill>
                            <a:srgbClr val="002060"/>
                          </a:solidFill>
                          <a:latin typeface="+mj-lt"/>
                          <a:ea typeface="Calibri"/>
                          <a:cs typeface="Calibri"/>
                          <a:sym typeface="Calibri"/>
                        </a:rPr>
                        <a:t>Riesgo CV moderado </a:t>
                      </a:r>
                      <a:r>
                        <a:rPr lang="es-ES" sz="1800" b="0" u="none" strike="noStrike" cap="none" dirty="0">
                          <a:solidFill>
                            <a:srgbClr val="002060"/>
                          </a:solidFill>
                          <a:latin typeface="+mj-lt"/>
                          <a:ea typeface="Calibri"/>
                          <a:cs typeface="Calibri"/>
                          <a:sym typeface="Calibri"/>
                        </a:rPr>
                        <a:t>(raras situaciones) </a:t>
                      </a:r>
                      <a:endParaRPr sz="1800" u="none" strike="noStrike" cap="none" dirty="0">
                        <a:solidFill>
                          <a:srgbClr val="002060"/>
                        </a:solidFill>
                        <a:latin typeface="+mj-lt"/>
                      </a:endParaRPr>
                    </a:p>
                  </a:txBody>
                  <a:tcPr marL="76425" marR="76425" marT="38225" marB="38225"/>
                </a:tc>
                <a:tc>
                  <a:txBody>
                    <a:bodyPr/>
                    <a:lstStyle/>
                    <a:p>
                      <a:pPr marL="0" marR="0" lvl="0" indent="0" algn="l" rtl="0">
                        <a:lnSpc>
                          <a:spcPct val="100000"/>
                        </a:lnSpc>
                        <a:spcBef>
                          <a:spcPts val="0"/>
                        </a:spcBef>
                        <a:spcAft>
                          <a:spcPts val="0"/>
                        </a:spcAft>
                        <a:buClr>
                          <a:srgbClr val="000000"/>
                        </a:buClr>
                        <a:buSzPts val="2800"/>
                        <a:buFont typeface="Arial"/>
                        <a:buNone/>
                      </a:pPr>
                      <a:r>
                        <a:rPr lang="es-ES" sz="2400" b="1" u="none" strike="noStrike" cap="none" dirty="0">
                          <a:solidFill>
                            <a:srgbClr val="002060"/>
                          </a:solidFill>
                          <a:latin typeface="+mj-lt"/>
                        </a:rPr>
                        <a:t>&lt;145mg/</a:t>
                      </a:r>
                      <a:r>
                        <a:rPr lang="es-ES" sz="2400" b="1" u="none" strike="noStrike" cap="none" dirty="0" err="1">
                          <a:solidFill>
                            <a:srgbClr val="002060"/>
                          </a:solidFill>
                          <a:latin typeface="+mj-lt"/>
                        </a:rPr>
                        <a:t>dL</a:t>
                      </a:r>
                      <a:endParaRPr sz="2400" b="1" u="none" strike="noStrike" cap="none" dirty="0">
                        <a:solidFill>
                          <a:srgbClr val="002060"/>
                        </a:solidFill>
                        <a:latin typeface="+mj-lt"/>
                      </a:endParaRPr>
                    </a:p>
                  </a:txBody>
                  <a:tcPr marL="76425" marR="76425" marT="38225" marB="38225"/>
                </a:tc>
                <a:extLst>
                  <a:ext uri="{0D108BD9-81ED-4DB2-BD59-A6C34878D82A}">
                    <a16:rowId xmlns:a16="http://schemas.microsoft.com/office/drawing/2014/main" val="10001"/>
                  </a:ext>
                </a:extLst>
              </a:tr>
              <a:tr h="793710">
                <a:tc>
                  <a:txBody>
                    <a:bodyPr/>
                    <a:lstStyle/>
                    <a:p>
                      <a:pPr marL="0" marR="0" lvl="0" indent="0" algn="l" rtl="0">
                        <a:lnSpc>
                          <a:spcPct val="100000"/>
                        </a:lnSpc>
                        <a:spcBef>
                          <a:spcPts val="0"/>
                        </a:spcBef>
                        <a:spcAft>
                          <a:spcPts val="0"/>
                        </a:spcAft>
                        <a:buClr>
                          <a:srgbClr val="000000"/>
                        </a:buClr>
                        <a:buSzPts val="2000"/>
                        <a:buFont typeface="Arial"/>
                        <a:buNone/>
                      </a:pPr>
                      <a:r>
                        <a:rPr lang="es-ES" sz="1800" b="1" u="none" strike="noStrike" cap="none">
                          <a:solidFill>
                            <a:srgbClr val="002060"/>
                          </a:solidFill>
                          <a:latin typeface="+mj-lt"/>
                          <a:ea typeface="Calibri"/>
                          <a:cs typeface="Calibri"/>
                          <a:sym typeface="Calibri"/>
                        </a:rPr>
                        <a:t>Alto Riesgo CV</a:t>
                      </a:r>
                      <a:r>
                        <a:rPr lang="es-ES" sz="1800" b="0" u="none" strike="noStrike" cap="none">
                          <a:solidFill>
                            <a:srgbClr val="002060"/>
                          </a:solidFill>
                          <a:latin typeface="+mj-lt"/>
                          <a:ea typeface="Calibri"/>
                          <a:cs typeface="Calibri"/>
                          <a:sym typeface="Calibri"/>
                        </a:rPr>
                        <a:t>: obesidad abdominal, síndrome metabólico, asociación de FRCV, diabetes </a:t>
                      </a:r>
                      <a:endParaRPr sz="1800" u="none" strike="noStrike" cap="none">
                        <a:solidFill>
                          <a:srgbClr val="002060"/>
                        </a:solidFill>
                        <a:latin typeface="+mj-lt"/>
                      </a:endParaRPr>
                    </a:p>
                  </a:txBody>
                  <a:tcPr marL="76425" marR="76425" marT="38225" marB="38225"/>
                </a:tc>
                <a:tc>
                  <a:txBody>
                    <a:bodyPr/>
                    <a:lstStyle/>
                    <a:p>
                      <a:pPr marL="0" marR="0" lvl="0" indent="0" algn="l" rtl="0">
                        <a:lnSpc>
                          <a:spcPct val="100000"/>
                        </a:lnSpc>
                        <a:spcBef>
                          <a:spcPts val="0"/>
                        </a:spcBef>
                        <a:spcAft>
                          <a:spcPts val="0"/>
                        </a:spcAft>
                        <a:buClr>
                          <a:srgbClr val="000000"/>
                        </a:buClr>
                        <a:buSzPts val="2800"/>
                        <a:buFont typeface="Arial"/>
                        <a:buNone/>
                      </a:pPr>
                      <a:r>
                        <a:rPr lang="es-ES" sz="2400" b="1" u="none" strike="noStrike" cap="none" dirty="0">
                          <a:solidFill>
                            <a:srgbClr val="002060"/>
                          </a:solidFill>
                          <a:latin typeface="+mj-lt"/>
                        </a:rPr>
                        <a:t>&lt;130 mg/</a:t>
                      </a:r>
                      <a:r>
                        <a:rPr lang="es-ES" sz="2400" b="1" u="none" strike="noStrike" cap="none" dirty="0" err="1">
                          <a:solidFill>
                            <a:srgbClr val="002060"/>
                          </a:solidFill>
                          <a:latin typeface="+mj-lt"/>
                        </a:rPr>
                        <a:t>dL</a:t>
                      </a:r>
                      <a:endParaRPr sz="2400" b="1" u="none" strike="noStrike" cap="none" dirty="0">
                        <a:solidFill>
                          <a:srgbClr val="002060"/>
                        </a:solidFill>
                        <a:latin typeface="+mj-lt"/>
                      </a:endParaRPr>
                    </a:p>
                  </a:txBody>
                  <a:tcPr marL="76425" marR="76425" marT="38225" marB="38225"/>
                </a:tc>
                <a:extLst>
                  <a:ext uri="{0D108BD9-81ED-4DB2-BD59-A6C34878D82A}">
                    <a16:rowId xmlns:a16="http://schemas.microsoft.com/office/drawing/2014/main" val="10002"/>
                  </a:ext>
                </a:extLst>
              </a:tr>
              <a:tr h="1035792">
                <a:tc>
                  <a:txBody>
                    <a:bodyPr/>
                    <a:lstStyle/>
                    <a:p>
                      <a:pPr marL="0" marR="0" lvl="0" indent="0" algn="l" rtl="0">
                        <a:lnSpc>
                          <a:spcPct val="100000"/>
                        </a:lnSpc>
                        <a:spcBef>
                          <a:spcPts val="0"/>
                        </a:spcBef>
                        <a:spcAft>
                          <a:spcPts val="0"/>
                        </a:spcAft>
                        <a:buClr>
                          <a:schemeClr val="dk1"/>
                        </a:buClr>
                        <a:buSzPts val="2000"/>
                        <a:buFont typeface="Calibri"/>
                        <a:buNone/>
                      </a:pPr>
                      <a:r>
                        <a:rPr lang="es-ES" sz="1800" b="1" u="none" strike="noStrike" cap="none" dirty="0">
                          <a:solidFill>
                            <a:srgbClr val="002060"/>
                          </a:solidFill>
                          <a:latin typeface="+mj-lt"/>
                          <a:ea typeface="Calibri"/>
                          <a:cs typeface="Calibri"/>
                          <a:sym typeface="Calibri"/>
                        </a:rPr>
                        <a:t>Muy Alto RCV</a:t>
                      </a:r>
                      <a:r>
                        <a:rPr lang="es-ES" sz="1800" b="0" u="none" strike="noStrike" cap="none" dirty="0">
                          <a:solidFill>
                            <a:srgbClr val="002060"/>
                          </a:solidFill>
                          <a:latin typeface="+mj-lt"/>
                          <a:ea typeface="Calibri"/>
                          <a:cs typeface="Calibri"/>
                          <a:sym typeface="Calibri"/>
                        </a:rPr>
                        <a:t>: enfermedad cardiovascular, diabetes de tipo 2 con </a:t>
                      </a:r>
                      <a:r>
                        <a:rPr lang="es-ES" sz="1800" b="0" u="none" strike="noStrike" cap="none" dirty="0" err="1">
                          <a:solidFill>
                            <a:srgbClr val="002060"/>
                          </a:solidFill>
                          <a:latin typeface="+mj-lt"/>
                          <a:ea typeface="Calibri"/>
                          <a:cs typeface="Calibri"/>
                          <a:sym typeface="Calibri"/>
                        </a:rPr>
                        <a:t>lesión</a:t>
                      </a:r>
                      <a:r>
                        <a:rPr lang="es-ES" sz="1800" b="0" u="none" strike="noStrike" cap="none" dirty="0">
                          <a:solidFill>
                            <a:srgbClr val="002060"/>
                          </a:solidFill>
                          <a:latin typeface="+mj-lt"/>
                          <a:ea typeface="Calibri"/>
                          <a:cs typeface="Calibri"/>
                          <a:sym typeface="Calibri"/>
                        </a:rPr>
                        <a:t> de </a:t>
                      </a:r>
                      <a:r>
                        <a:rPr lang="es-ES" sz="1800" b="0" u="none" strike="noStrike" cap="none" dirty="0" err="1">
                          <a:solidFill>
                            <a:srgbClr val="002060"/>
                          </a:solidFill>
                          <a:latin typeface="+mj-lt"/>
                          <a:ea typeface="Calibri"/>
                          <a:cs typeface="Calibri"/>
                          <a:sym typeface="Calibri"/>
                        </a:rPr>
                        <a:t>órgano</a:t>
                      </a:r>
                      <a:r>
                        <a:rPr lang="es-ES" sz="1800" b="0" u="none" strike="noStrike" cap="none" dirty="0">
                          <a:solidFill>
                            <a:srgbClr val="002060"/>
                          </a:solidFill>
                          <a:latin typeface="+mj-lt"/>
                          <a:ea typeface="Calibri"/>
                          <a:cs typeface="Calibri"/>
                          <a:sym typeface="Calibri"/>
                        </a:rPr>
                        <a:t> diana o FRCV grave </a:t>
                      </a:r>
                      <a:endParaRPr sz="1800" u="none" strike="noStrike" cap="none" dirty="0">
                        <a:solidFill>
                          <a:srgbClr val="002060"/>
                        </a:solidFill>
                        <a:latin typeface="+mj-lt"/>
                      </a:endParaRPr>
                    </a:p>
                  </a:txBody>
                  <a:tcPr marL="76425" marR="76425" marT="38225" marB="38225"/>
                </a:tc>
                <a:tc>
                  <a:txBody>
                    <a:bodyPr/>
                    <a:lstStyle/>
                    <a:p>
                      <a:pPr marL="0" marR="0" lvl="0" indent="0" algn="l" rtl="0">
                        <a:lnSpc>
                          <a:spcPct val="100000"/>
                        </a:lnSpc>
                        <a:spcBef>
                          <a:spcPts val="0"/>
                        </a:spcBef>
                        <a:spcAft>
                          <a:spcPts val="0"/>
                        </a:spcAft>
                        <a:buClr>
                          <a:srgbClr val="000000"/>
                        </a:buClr>
                        <a:buSzPts val="2800"/>
                        <a:buFont typeface="Arial"/>
                        <a:buNone/>
                      </a:pPr>
                      <a:r>
                        <a:rPr lang="es-ES" sz="2400" b="1" u="none" strike="noStrike" cap="none" dirty="0">
                          <a:solidFill>
                            <a:srgbClr val="002060"/>
                          </a:solidFill>
                          <a:latin typeface="+mj-lt"/>
                        </a:rPr>
                        <a:t>&lt;100 mg/</a:t>
                      </a:r>
                      <a:r>
                        <a:rPr lang="es-ES" sz="2400" b="1" u="none" strike="noStrike" cap="none" dirty="0" err="1">
                          <a:solidFill>
                            <a:srgbClr val="002060"/>
                          </a:solidFill>
                          <a:latin typeface="+mj-lt"/>
                        </a:rPr>
                        <a:t>dL</a:t>
                      </a:r>
                      <a:endParaRPr sz="2400" b="1" u="none" strike="noStrike" cap="none" dirty="0">
                        <a:solidFill>
                          <a:srgbClr val="002060"/>
                        </a:solidFill>
                        <a:latin typeface="+mj-lt"/>
                      </a:endParaRPr>
                    </a:p>
                  </a:txBody>
                  <a:tcPr marL="76425" marR="76425" marT="38225" marB="38225"/>
                </a:tc>
                <a:extLst>
                  <a:ext uri="{0D108BD9-81ED-4DB2-BD59-A6C34878D82A}">
                    <a16:rowId xmlns:a16="http://schemas.microsoft.com/office/drawing/2014/main" val="10003"/>
                  </a:ext>
                </a:extLst>
              </a:tr>
              <a:tr h="1277874">
                <a:tc gridSpan="2">
                  <a:txBody>
                    <a:bodyPr/>
                    <a:lstStyle/>
                    <a:p>
                      <a:pPr marL="0" marR="0" lvl="0" indent="0" algn="l" rtl="0">
                        <a:lnSpc>
                          <a:spcPct val="100000"/>
                        </a:lnSpc>
                        <a:spcBef>
                          <a:spcPts val="0"/>
                        </a:spcBef>
                        <a:spcAft>
                          <a:spcPts val="0"/>
                        </a:spcAft>
                        <a:buClr>
                          <a:srgbClr val="000000"/>
                        </a:buClr>
                        <a:buSzPts val="2000"/>
                        <a:buFont typeface="Arial"/>
                        <a:buNone/>
                      </a:pPr>
                      <a:r>
                        <a:rPr lang="es-ES" sz="1800" b="1" u="none" strike="noStrike" cap="none" dirty="0">
                          <a:solidFill>
                            <a:schemeClr val="bg1"/>
                          </a:solidFill>
                          <a:latin typeface="+mj-lt"/>
                          <a:ea typeface="Calibri"/>
                          <a:cs typeface="Calibri"/>
                          <a:sym typeface="Calibri"/>
                        </a:rPr>
                        <a:t>Objetivos secundarios tras conseguir el objetivo primario (c-no-HDL &lt;145 mg/</a:t>
                      </a:r>
                      <a:r>
                        <a:rPr lang="es-ES" sz="1800" b="1" u="none" strike="noStrike" cap="none" dirty="0" err="1">
                          <a:solidFill>
                            <a:schemeClr val="bg1"/>
                          </a:solidFill>
                          <a:latin typeface="+mj-lt"/>
                          <a:ea typeface="Calibri"/>
                          <a:cs typeface="Calibri"/>
                          <a:sym typeface="Calibri"/>
                        </a:rPr>
                        <a:t>dL</a:t>
                      </a:r>
                      <a:r>
                        <a:rPr lang="es-ES" sz="1800" b="1" u="none" strike="noStrike" cap="none" dirty="0">
                          <a:solidFill>
                            <a:schemeClr val="bg1"/>
                          </a:solidFill>
                          <a:latin typeface="+mj-lt"/>
                          <a:ea typeface="Calibri"/>
                          <a:cs typeface="Calibri"/>
                          <a:sym typeface="Calibri"/>
                        </a:rPr>
                        <a:t>):</a:t>
                      </a:r>
                      <a:endParaRPr sz="1800" b="1" u="none" strike="noStrike" cap="none" dirty="0">
                        <a:solidFill>
                          <a:schemeClr val="bg1"/>
                        </a:solidFill>
                        <a:latin typeface="+mj-lt"/>
                      </a:endParaRPr>
                    </a:p>
                    <a:p>
                      <a:pPr marL="0" marR="0" lvl="0" indent="0" algn="l" rtl="0">
                        <a:lnSpc>
                          <a:spcPct val="100000"/>
                        </a:lnSpc>
                        <a:spcBef>
                          <a:spcPts val="0"/>
                        </a:spcBef>
                        <a:spcAft>
                          <a:spcPts val="0"/>
                        </a:spcAft>
                        <a:buClr>
                          <a:srgbClr val="000000"/>
                        </a:buClr>
                        <a:buSzPts val="2000"/>
                        <a:buFont typeface="Arial"/>
                        <a:buNone/>
                      </a:pPr>
                      <a:endParaRPr sz="1800" b="1" u="none" strike="noStrike" cap="none" dirty="0">
                        <a:solidFill>
                          <a:schemeClr val="bg1"/>
                        </a:solidFill>
                        <a:latin typeface="+mj-lt"/>
                      </a:endParaRPr>
                    </a:p>
                    <a:p>
                      <a:pPr marL="0" marR="0" lvl="0" indent="0" algn="l" rtl="0">
                        <a:lnSpc>
                          <a:spcPct val="100000"/>
                        </a:lnSpc>
                        <a:spcBef>
                          <a:spcPts val="0"/>
                        </a:spcBef>
                        <a:spcAft>
                          <a:spcPts val="0"/>
                        </a:spcAft>
                        <a:buClr>
                          <a:srgbClr val="000000"/>
                        </a:buClr>
                        <a:buSzPts val="2000"/>
                        <a:buFont typeface="Arial"/>
                        <a:buNone/>
                      </a:pPr>
                      <a:r>
                        <a:rPr lang="es-ES" sz="1800" b="0" u="none" strike="noStrike" cap="none" dirty="0">
                          <a:solidFill>
                            <a:schemeClr val="bg1"/>
                          </a:solidFill>
                          <a:latin typeface="+mj-lt"/>
                        </a:rPr>
                        <a:t>TG   &lt;150 mg/</a:t>
                      </a:r>
                      <a:r>
                        <a:rPr lang="es-ES" sz="1800" b="0" u="none" strike="noStrike" cap="none" dirty="0" err="1">
                          <a:solidFill>
                            <a:schemeClr val="bg1"/>
                          </a:solidFill>
                          <a:latin typeface="+mj-lt"/>
                        </a:rPr>
                        <a:t>dL</a:t>
                      </a:r>
                      <a:endParaRPr sz="1800" b="0" u="none" strike="noStrike" cap="none" dirty="0">
                        <a:solidFill>
                          <a:schemeClr val="bg1"/>
                        </a:solidFill>
                        <a:latin typeface="+mj-lt"/>
                      </a:endParaRPr>
                    </a:p>
                    <a:p>
                      <a:pPr marL="0" marR="0" lvl="0" indent="0" algn="l" rtl="0">
                        <a:lnSpc>
                          <a:spcPct val="100000"/>
                        </a:lnSpc>
                        <a:spcBef>
                          <a:spcPts val="0"/>
                        </a:spcBef>
                        <a:spcAft>
                          <a:spcPts val="0"/>
                        </a:spcAft>
                        <a:buClr>
                          <a:srgbClr val="000000"/>
                        </a:buClr>
                        <a:buSzPts val="2000"/>
                        <a:buFont typeface="Arial"/>
                        <a:buNone/>
                      </a:pPr>
                      <a:endParaRPr sz="1800" b="0" u="none" strike="noStrike" cap="none" dirty="0">
                        <a:solidFill>
                          <a:schemeClr val="bg1"/>
                        </a:solidFill>
                        <a:latin typeface="+mj-lt"/>
                      </a:endParaRPr>
                    </a:p>
                    <a:p>
                      <a:pPr marL="0" marR="0" lvl="0" indent="0" algn="l" rtl="0">
                        <a:lnSpc>
                          <a:spcPct val="100000"/>
                        </a:lnSpc>
                        <a:spcBef>
                          <a:spcPts val="0"/>
                        </a:spcBef>
                        <a:spcAft>
                          <a:spcPts val="0"/>
                        </a:spcAft>
                        <a:buClr>
                          <a:srgbClr val="000000"/>
                        </a:buClr>
                        <a:buSzPts val="2000"/>
                        <a:buFont typeface="Arial"/>
                        <a:buNone/>
                      </a:pPr>
                      <a:r>
                        <a:rPr lang="es-ES" sz="1800" b="0" u="none" strike="noStrike" cap="none" dirty="0" err="1">
                          <a:solidFill>
                            <a:schemeClr val="bg1"/>
                          </a:solidFill>
                          <a:latin typeface="+mj-lt"/>
                        </a:rPr>
                        <a:t>cHDL</a:t>
                      </a:r>
                      <a:r>
                        <a:rPr lang="es-ES" sz="1800" b="0" u="none" strike="noStrike" cap="none" dirty="0">
                          <a:solidFill>
                            <a:schemeClr val="bg1"/>
                          </a:solidFill>
                          <a:latin typeface="+mj-lt"/>
                        </a:rPr>
                        <a:t> &gt;40mg/dl Hombres  o &gt;45 mg/</a:t>
                      </a:r>
                      <a:r>
                        <a:rPr lang="es-ES" sz="1800" b="0" u="none" strike="noStrike" cap="none" dirty="0" err="1">
                          <a:solidFill>
                            <a:schemeClr val="bg1"/>
                          </a:solidFill>
                          <a:latin typeface="+mj-lt"/>
                        </a:rPr>
                        <a:t>dL</a:t>
                      </a:r>
                      <a:r>
                        <a:rPr lang="es-ES" sz="1800" b="0" u="none" strike="noStrike" cap="none" dirty="0">
                          <a:solidFill>
                            <a:schemeClr val="bg1"/>
                          </a:solidFill>
                          <a:latin typeface="+mj-lt"/>
                        </a:rPr>
                        <a:t>  Mujeres</a:t>
                      </a:r>
                      <a:endParaRPr sz="1400" u="none" strike="noStrike" cap="none" dirty="0">
                        <a:solidFill>
                          <a:schemeClr val="bg1"/>
                        </a:solidFill>
                        <a:latin typeface="+mj-lt"/>
                      </a:endParaRPr>
                    </a:p>
                  </a:txBody>
                  <a:tcPr marL="76425" marR="76425" marT="38225" marB="38225">
                    <a:solidFill>
                      <a:srgbClr val="002060"/>
                    </a:solidFill>
                  </a:tcPr>
                </a:tc>
                <a:tc hMerge="1">
                  <a:txBody>
                    <a:bodyPr/>
                    <a:lstStyle/>
                    <a:p>
                      <a:endParaRPr lang="es-ES"/>
                    </a:p>
                  </a:txBody>
                  <a:tcPr/>
                </a:tc>
                <a:extLst>
                  <a:ext uri="{0D108BD9-81ED-4DB2-BD59-A6C34878D82A}">
                    <a16:rowId xmlns:a16="http://schemas.microsoft.com/office/drawing/2014/main" val="10004"/>
                  </a:ext>
                </a:extLst>
              </a:tr>
            </a:tbl>
          </a:graphicData>
        </a:graphic>
      </p:graphicFrame>
      <p:sp>
        <p:nvSpPr>
          <p:cNvPr id="9" name="Rectángulo 1">
            <a:extLst>
              <a:ext uri="{FF2B5EF4-FFF2-40B4-BE49-F238E27FC236}">
                <a16:creationId xmlns:a16="http://schemas.microsoft.com/office/drawing/2014/main" id="{0EBACF4C-EA2B-4849-997F-CD376DCDB56B}"/>
              </a:ext>
            </a:extLst>
          </p:cNvPr>
          <p:cNvSpPr/>
          <p:nvPr/>
        </p:nvSpPr>
        <p:spPr>
          <a:xfrm>
            <a:off x="422032" y="5863513"/>
            <a:ext cx="11000711" cy="415498"/>
          </a:xfrm>
          <a:prstGeom prst="rect">
            <a:avLst/>
          </a:prstGeom>
        </p:spPr>
        <p:txBody>
          <a:bodyPr wrap="square">
            <a:spAutoFit/>
          </a:bodyPr>
          <a:lstStyle/>
          <a:p>
            <a:r>
              <a:rPr lang="es-ES" sz="1050" b="1" dirty="0" err="1">
                <a:solidFill>
                  <a:schemeClr val="accent1">
                    <a:lumMod val="50000"/>
                  </a:schemeClr>
                </a:solidFill>
                <a:latin typeface="+mj-lt"/>
                <a:cs typeface="Calibri" panose="020F0502020204030204" pitchFamily="34" charset="0"/>
              </a:rPr>
              <a:t>Ascaso</a:t>
            </a:r>
            <a:r>
              <a:rPr lang="es-ES" sz="1050" b="1" dirty="0">
                <a:solidFill>
                  <a:schemeClr val="accent1">
                    <a:lumMod val="50000"/>
                  </a:schemeClr>
                </a:solidFill>
                <a:latin typeface="+mj-lt"/>
                <a:cs typeface="Calibri" panose="020F0502020204030204" pitchFamily="34" charset="0"/>
              </a:rPr>
              <a:t> JF, et al. </a:t>
            </a:r>
            <a:r>
              <a:rPr lang="es-ES" sz="1050" b="1" dirty="0" err="1">
                <a:solidFill>
                  <a:schemeClr val="accent1">
                    <a:lumMod val="50000"/>
                  </a:schemeClr>
                </a:solidFill>
                <a:latin typeface="+mj-lt"/>
                <a:cs typeface="Calibri" panose="020F0502020204030204" pitchFamily="34" charset="0"/>
              </a:rPr>
              <a:t>Dislipidemia</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aterogénica</a:t>
            </a:r>
            <a:r>
              <a:rPr lang="es-ES" sz="1050" b="1" dirty="0">
                <a:solidFill>
                  <a:schemeClr val="accent1">
                    <a:lumMod val="50000"/>
                  </a:schemeClr>
                </a:solidFill>
                <a:latin typeface="+mj-lt"/>
                <a:cs typeface="Calibri" panose="020F0502020204030204" pitchFamily="34" charset="0"/>
              </a:rPr>
              <a:t> 2019. Documento de consenso del Grupo de </a:t>
            </a:r>
            <a:r>
              <a:rPr lang="es-ES" sz="1050" b="1" dirty="0" err="1">
                <a:solidFill>
                  <a:schemeClr val="accent1">
                    <a:lumMod val="50000"/>
                  </a:schemeClr>
                </a:solidFill>
                <a:latin typeface="+mj-lt"/>
                <a:cs typeface="Calibri" panose="020F0502020204030204" pitchFamily="34" charset="0"/>
              </a:rPr>
              <a:t>Dislipidemia</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Aterogénica</a:t>
            </a:r>
            <a:r>
              <a:rPr lang="es-ES" sz="1050" b="1" dirty="0">
                <a:solidFill>
                  <a:schemeClr val="accent1">
                    <a:lumMod val="50000"/>
                  </a:schemeClr>
                </a:solidFill>
                <a:latin typeface="+mj-lt"/>
                <a:cs typeface="Calibri" panose="020F0502020204030204" pitchFamily="34" charset="0"/>
              </a:rPr>
              <a:t> de la Sociedad </a:t>
            </a:r>
            <a:r>
              <a:rPr lang="es-ES" sz="1050" b="1" dirty="0" err="1">
                <a:solidFill>
                  <a:schemeClr val="accent1">
                    <a:lumMod val="50000"/>
                  </a:schemeClr>
                </a:solidFill>
                <a:latin typeface="+mj-lt"/>
                <a:cs typeface="Calibri" panose="020F0502020204030204" pitchFamily="34" charset="0"/>
              </a:rPr>
              <a:t>Espan</a:t>
            </a:r>
            <a:r>
              <a:rPr lang="es-ES" sz="1050" b="1" dirty="0">
                <a:solidFill>
                  <a:schemeClr val="accent1">
                    <a:lumMod val="50000"/>
                  </a:schemeClr>
                </a:solidFill>
                <a:latin typeface="+mj-lt"/>
                <a:cs typeface="Calibri" panose="020F0502020204030204" pitchFamily="34" charset="0"/>
              </a:rPr>
              <a:t> ̃ola de Arteriosclerosis. </a:t>
            </a:r>
            <a:r>
              <a:rPr lang="es-ES" sz="1050" b="1" dirty="0" err="1">
                <a:solidFill>
                  <a:schemeClr val="accent1">
                    <a:lumMod val="50000"/>
                  </a:schemeClr>
                </a:solidFill>
                <a:latin typeface="+mj-lt"/>
                <a:cs typeface="Calibri" panose="020F0502020204030204" pitchFamily="34" charset="0"/>
              </a:rPr>
              <a:t>Clin</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Investig</a:t>
            </a:r>
            <a:r>
              <a:rPr lang="es-ES" sz="1050" b="1" dirty="0">
                <a:solidFill>
                  <a:schemeClr val="accent1">
                    <a:lumMod val="50000"/>
                  </a:schemeClr>
                </a:solidFill>
                <a:latin typeface="+mj-lt"/>
                <a:cs typeface="Calibri" panose="020F0502020204030204" pitchFamily="34" charset="0"/>
              </a:rPr>
              <a:t> </a:t>
            </a:r>
            <a:r>
              <a:rPr lang="es-ES" sz="1050" b="1" dirty="0" err="1">
                <a:solidFill>
                  <a:schemeClr val="accent1">
                    <a:lumMod val="50000"/>
                  </a:schemeClr>
                </a:solidFill>
                <a:latin typeface="+mj-lt"/>
                <a:cs typeface="Calibri" panose="020F0502020204030204" pitchFamily="34" charset="0"/>
              </a:rPr>
              <a:t>Arterioscler</a:t>
            </a:r>
            <a:r>
              <a:rPr lang="es-ES" sz="1050" b="1" dirty="0">
                <a:solidFill>
                  <a:schemeClr val="accent1">
                    <a:lumMod val="50000"/>
                  </a:schemeClr>
                </a:solidFill>
                <a:latin typeface="+mj-lt"/>
                <a:cs typeface="Calibri" panose="020F0502020204030204" pitchFamily="34" charset="0"/>
              </a:rPr>
              <a:t>. 2020. https://</a:t>
            </a:r>
            <a:r>
              <a:rPr lang="es-ES" sz="1050" b="1" dirty="0" err="1">
                <a:solidFill>
                  <a:schemeClr val="accent1">
                    <a:lumMod val="50000"/>
                  </a:schemeClr>
                </a:solidFill>
                <a:latin typeface="+mj-lt"/>
                <a:cs typeface="Calibri" panose="020F0502020204030204" pitchFamily="34" charset="0"/>
              </a:rPr>
              <a:t>doi.org</a:t>
            </a:r>
            <a:r>
              <a:rPr lang="es-ES" sz="1050" b="1" dirty="0">
                <a:solidFill>
                  <a:schemeClr val="accent1">
                    <a:lumMod val="50000"/>
                  </a:schemeClr>
                </a:solidFill>
                <a:latin typeface="+mj-lt"/>
                <a:cs typeface="Calibri" panose="020F0502020204030204" pitchFamily="34" charset="0"/>
              </a:rPr>
              <a:t>/10.1016/j.arteri.2019.11.004 </a:t>
            </a:r>
          </a:p>
        </p:txBody>
      </p:sp>
    </p:spTree>
    <p:extLst>
      <p:ext uri="{BB962C8B-B14F-4D97-AF65-F5344CB8AC3E}">
        <p14:creationId xmlns:p14="http://schemas.microsoft.com/office/powerpoint/2010/main" val="2125605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11ed933a672_0_280"/>
          <p:cNvSpPr txBox="1"/>
          <p:nvPr/>
        </p:nvSpPr>
        <p:spPr>
          <a:xfrm>
            <a:off x="220646" y="1152280"/>
            <a:ext cx="9298089" cy="6001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ES" sz="3000" b="1" dirty="0">
                <a:solidFill>
                  <a:srgbClr val="002754"/>
                </a:solidFill>
                <a:latin typeface="+mj-lt"/>
                <a:cs typeface="Calibri" panose="020F0502020204030204" pitchFamily="34" charset="0"/>
              </a:rPr>
              <a:t>¿Se ha añadido algún factor a tener en cuenta?</a:t>
            </a:r>
            <a:endParaRPr sz="3000" dirty="0">
              <a:latin typeface="+mj-lt"/>
              <a:cs typeface="Calibri" panose="020F0502020204030204" pitchFamily="34" charset="0"/>
            </a:endParaRPr>
          </a:p>
        </p:txBody>
      </p:sp>
      <p:sp>
        <p:nvSpPr>
          <p:cNvPr id="303" name="Google Shape;303;g11ed933a672_0_280"/>
          <p:cNvSpPr txBox="1"/>
          <p:nvPr/>
        </p:nvSpPr>
        <p:spPr>
          <a:xfrm>
            <a:off x="875672" y="1986785"/>
            <a:ext cx="6396900" cy="769411"/>
          </a:xfrm>
          <a:prstGeom prst="rect">
            <a:avLst/>
          </a:prstGeom>
          <a:noFill/>
          <a:ln w="38100">
            <a:solidFill>
              <a:srgbClr val="002060"/>
            </a:solidFill>
          </a:ln>
        </p:spPr>
        <p:txBody>
          <a:bodyPr spcFirstLastPara="1" wrap="square" lIns="91425" tIns="91425" rIns="91425" bIns="91425" anchor="t" anchorCtr="0">
            <a:spAutoFit/>
          </a:bodyPr>
          <a:lstStyle/>
          <a:p>
            <a:pPr marL="0" lvl="0" indent="0" algn="l" rtl="0">
              <a:spcBef>
                <a:spcPts val="0"/>
              </a:spcBef>
              <a:spcAft>
                <a:spcPts val="0"/>
              </a:spcAft>
              <a:buNone/>
            </a:pPr>
            <a:r>
              <a:rPr lang="es-ES" sz="1900" b="1" dirty="0">
                <a:solidFill>
                  <a:schemeClr val="accent1">
                    <a:lumMod val="50000"/>
                  </a:schemeClr>
                </a:solidFill>
                <a:latin typeface="+mj-lt"/>
                <a:ea typeface="Calibri"/>
                <a:cs typeface="Calibri"/>
                <a:sym typeface="Calibri"/>
              </a:rPr>
              <a:t>Cociente de Castelli CT/HDL 278/45 =  </a:t>
            </a:r>
            <a:r>
              <a:rPr lang="es-ES" sz="1900" b="1" dirty="0">
                <a:solidFill>
                  <a:srgbClr val="FF0000"/>
                </a:solidFill>
                <a:latin typeface="+mj-lt"/>
                <a:ea typeface="Calibri"/>
                <a:cs typeface="Calibri"/>
                <a:sym typeface="Calibri"/>
              </a:rPr>
              <a:t>6.17 ALTO</a:t>
            </a:r>
            <a:endParaRPr sz="1900" b="1" dirty="0">
              <a:solidFill>
                <a:srgbClr val="FF0000"/>
              </a:solidFill>
              <a:latin typeface="+mj-lt"/>
              <a:ea typeface="Calibri"/>
              <a:cs typeface="Calibri"/>
              <a:sym typeface="Calibri"/>
            </a:endParaRPr>
          </a:p>
          <a:p>
            <a:pPr marL="0" lvl="0" indent="0" algn="l" rtl="0">
              <a:spcBef>
                <a:spcPts val="0"/>
              </a:spcBef>
              <a:spcAft>
                <a:spcPts val="0"/>
              </a:spcAft>
              <a:buNone/>
            </a:pPr>
            <a:r>
              <a:rPr lang="es-ES" sz="1900" b="1" dirty="0" err="1">
                <a:solidFill>
                  <a:schemeClr val="accent1">
                    <a:lumMod val="50000"/>
                  </a:schemeClr>
                </a:solidFill>
                <a:latin typeface="+mj-lt"/>
                <a:ea typeface="Calibri"/>
                <a:cs typeface="Calibri"/>
                <a:sym typeface="Calibri"/>
              </a:rPr>
              <a:t>Indice</a:t>
            </a:r>
            <a:r>
              <a:rPr lang="es-ES" sz="1900" b="1" dirty="0">
                <a:solidFill>
                  <a:schemeClr val="accent1">
                    <a:lumMod val="50000"/>
                  </a:schemeClr>
                </a:solidFill>
                <a:latin typeface="+mj-lt"/>
                <a:ea typeface="Calibri"/>
                <a:cs typeface="Calibri"/>
                <a:sym typeface="Calibri"/>
              </a:rPr>
              <a:t> de MAYURANA TG/HDL  205/45 = </a:t>
            </a:r>
            <a:r>
              <a:rPr lang="es-ES" sz="1900" b="1" dirty="0">
                <a:solidFill>
                  <a:srgbClr val="FF0000"/>
                </a:solidFill>
                <a:latin typeface="+mj-lt"/>
                <a:ea typeface="Calibri"/>
                <a:cs typeface="Calibri"/>
                <a:sym typeface="Calibri"/>
              </a:rPr>
              <a:t>4.5  ALTO    </a:t>
            </a:r>
            <a:endParaRPr dirty="0">
              <a:latin typeface="+mj-lt"/>
            </a:endParaRPr>
          </a:p>
        </p:txBody>
      </p:sp>
      <p:pic>
        <p:nvPicPr>
          <p:cNvPr id="304" name="Google Shape;304;g11ed933a672_0_280"/>
          <p:cNvPicPr preferRelativeResize="0"/>
          <p:nvPr/>
        </p:nvPicPr>
        <p:blipFill rotWithShape="1">
          <a:blip r:embed="rId3">
            <a:alphaModFix/>
          </a:blip>
          <a:srcRect/>
          <a:stretch/>
        </p:blipFill>
        <p:spPr>
          <a:xfrm>
            <a:off x="8705782" y="1723627"/>
            <a:ext cx="3111436" cy="3410746"/>
          </a:xfrm>
          <a:prstGeom prst="rect">
            <a:avLst/>
          </a:prstGeom>
          <a:noFill/>
          <a:ln>
            <a:noFill/>
          </a:ln>
        </p:spPr>
      </p:pic>
      <p:sp>
        <p:nvSpPr>
          <p:cNvPr id="305" name="Google Shape;305;g11ed933a672_0_280"/>
          <p:cNvSpPr txBox="1"/>
          <p:nvPr/>
        </p:nvSpPr>
        <p:spPr>
          <a:xfrm>
            <a:off x="594322" y="3754669"/>
            <a:ext cx="8920020" cy="2530406"/>
          </a:xfrm>
          <a:prstGeom prst="rect">
            <a:avLst/>
          </a:prstGeom>
          <a:noFill/>
          <a:ln>
            <a:noFill/>
          </a:ln>
        </p:spPr>
        <p:txBody>
          <a:bodyPr spcFirstLastPara="1" wrap="square" lIns="91425" tIns="91425" rIns="91425" bIns="91425" anchor="t" anchorCtr="0">
            <a:spAutoFit/>
          </a:bodyPr>
          <a:lstStyle/>
          <a:p>
            <a:pPr marL="342900" lvl="2" indent="-342900" algn="just" rtl="0">
              <a:lnSpc>
                <a:spcPct val="90000"/>
              </a:lnSpc>
              <a:spcBef>
                <a:spcPts val="500"/>
              </a:spcBef>
              <a:spcAft>
                <a:spcPts val="0"/>
              </a:spcAft>
              <a:buFont typeface="Arial" panose="020B0604020202020204" pitchFamily="34" charset="0"/>
              <a:buChar char="•"/>
            </a:pPr>
            <a:r>
              <a:rPr lang="es-ES" sz="2400" dirty="0">
                <a:solidFill>
                  <a:srgbClr val="595959"/>
                </a:solidFill>
              </a:rPr>
              <a:t> </a:t>
            </a:r>
            <a:r>
              <a:rPr lang="es-ES" sz="2400" dirty="0">
                <a:solidFill>
                  <a:schemeClr val="accent1">
                    <a:lumMod val="50000"/>
                  </a:schemeClr>
                </a:solidFill>
              </a:rPr>
              <a:t>¿AUMENTAR LA POTENCIA DE ESTATINA?</a:t>
            </a:r>
            <a:endParaRPr sz="2000" dirty="0">
              <a:solidFill>
                <a:schemeClr val="accent1">
                  <a:lumMod val="50000"/>
                </a:schemeClr>
              </a:solidFill>
            </a:endParaRPr>
          </a:p>
          <a:p>
            <a:pPr marL="342900" lvl="0" indent="-342900" algn="just" rtl="0">
              <a:lnSpc>
                <a:spcPct val="90000"/>
              </a:lnSpc>
              <a:spcBef>
                <a:spcPts val="1100"/>
              </a:spcBef>
              <a:spcAft>
                <a:spcPts val="0"/>
              </a:spcAft>
              <a:buFont typeface="Arial" panose="020B0604020202020204" pitchFamily="34" charset="0"/>
              <a:buChar char="•"/>
            </a:pPr>
            <a:r>
              <a:rPr lang="es-ES" sz="2400" dirty="0">
                <a:solidFill>
                  <a:schemeClr val="accent1">
                    <a:lumMod val="50000"/>
                  </a:schemeClr>
                </a:solidFill>
              </a:rPr>
              <a:t>	¿TTO COMBINADO??</a:t>
            </a:r>
            <a:endParaRPr sz="2800" dirty="0">
              <a:solidFill>
                <a:schemeClr val="accent1">
                  <a:lumMod val="50000"/>
                </a:schemeClr>
              </a:solidFill>
            </a:endParaRPr>
          </a:p>
          <a:p>
            <a:pPr marL="342900" lvl="0" indent="-342900" algn="just" rtl="0">
              <a:lnSpc>
                <a:spcPct val="90000"/>
              </a:lnSpc>
              <a:spcBef>
                <a:spcPts val="1100"/>
              </a:spcBef>
              <a:spcAft>
                <a:spcPts val="0"/>
              </a:spcAft>
              <a:buFont typeface="Arial" panose="020B0604020202020204" pitchFamily="34" charset="0"/>
              <a:buChar char="•"/>
            </a:pPr>
            <a:r>
              <a:rPr lang="es-ES" sz="2400" dirty="0">
                <a:solidFill>
                  <a:schemeClr val="accent1">
                    <a:lumMod val="50000"/>
                  </a:schemeClr>
                </a:solidFill>
              </a:rPr>
              <a:t>	¿PONER FIBRATO? </a:t>
            </a:r>
          </a:p>
          <a:p>
            <a:pPr marL="342900" lvl="0" indent="-342900" algn="just" rtl="0">
              <a:lnSpc>
                <a:spcPct val="90000"/>
              </a:lnSpc>
              <a:spcBef>
                <a:spcPts val="1100"/>
              </a:spcBef>
              <a:spcAft>
                <a:spcPts val="0"/>
              </a:spcAft>
              <a:buFont typeface="Arial" panose="020B0604020202020204" pitchFamily="34" charset="0"/>
              <a:buChar char="•"/>
            </a:pPr>
            <a:r>
              <a:rPr lang="es-ES" sz="2400" dirty="0">
                <a:solidFill>
                  <a:schemeClr val="accent1">
                    <a:lumMod val="50000"/>
                  </a:schemeClr>
                </a:solidFill>
              </a:rPr>
              <a:t>¿AÑADIDO O SOLO TTO DE TG?? </a:t>
            </a:r>
            <a:endParaRPr sz="2400" dirty="0">
              <a:solidFill>
                <a:srgbClr val="595959"/>
              </a:solidFill>
            </a:endParaRPr>
          </a:p>
          <a:p>
            <a:pPr lvl="0" algn="just" rtl="0">
              <a:lnSpc>
                <a:spcPct val="90000"/>
              </a:lnSpc>
              <a:spcBef>
                <a:spcPts val="1100"/>
              </a:spcBef>
              <a:spcAft>
                <a:spcPts val="0"/>
              </a:spcAft>
            </a:pPr>
            <a:r>
              <a:rPr lang="es-ES" sz="2400" b="1" dirty="0">
                <a:solidFill>
                  <a:srgbClr val="595959"/>
                </a:solidFill>
              </a:rPr>
              <a:t>  </a:t>
            </a:r>
            <a:endParaRPr sz="2800" dirty="0">
              <a:solidFill>
                <a:schemeClr val="accent1">
                  <a:lumMod val="50000"/>
                </a:schemeClr>
              </a:solidFill>
            </a:endParaRPr>
          </a:p>
        </p:txBody>
      </p:sp>
      <p:sp>
        <p:nvSpPr>
          <p:cNvPr id="2" name="Rectángulo 1">
            <a:extLst>
              <a:ext uri="{FF2B5EF4-FFF2-40B4-BE49-F238E27FC236}">
                <a16:creationId xmlns:a16="http://schemas.microsoft.com/office/drawing/2014/main" id="{D658AA29-47EC-8048-963A-E904F9B6B196}"/>
              </a:ext>
            </a:extLst>
          </p:cNvPr>
          <p:cNvSpPr/>
          <p:nvPr/>
        </p:nvSpPr>
        <p:spPr>
          <a:xfrm>
            <a:off x="208184" y="2973091"/>
            <a:ext cx="9018953" cy="584775"/>
          </a:xfrm>
          <a:prstGeom prst="rect">
            <a:avLst/>
          </a:prstGeom>
        </p:spPr>
        <p:txBody>
          <a:bodyPr wrap="square">
            <a:spAutoFit/>
          </a:bodyPr>
          <a:lstStyle/>
          <a:p>
            <a:pPr algn="just"/>
            <a:r>
              <a:rPr lang="es-ES" sz="3200" b="1" dirty="0">
                <a:solidFill>
                  <a:srgbClr val="002754"/>
                </a:solidFill>
                <a:latin typeface="+mj-lt"/>
                <a:cs typeface="Calibri" panose="020F0502020204030204" pitchFamily="34" charset="0"/>
              </a:rPr>
              <a:t>¿Cual es nuestra  actitud terapéutica? </a:t>
            </a:r>
            <a:endParaRPr lang="es-ES" sz="3200" dirty="0">
              <a:latin typeface="+mj-lt"/>
              <a:cs typeface="Calibri" panose="020F0502020204030204" pitchFamily="34" charset="0"/>
            </a:endParaRPr>
          </a:p>
        </p:txBody>
      </p:sp>
      <p:sp>
        <p:nvSpPr>
          <p:cNvPr id="8" name="Google Shape;51;g11ed933a672_0_127">
            <a:extLst>
              <a:ext uri="{FF2B5EF4-FFF2-40B4-BE49-F238E27FC236}">
                <a16:creationId xmlns:a16="http://schemas.microsoft.com/office/drawing/2014/main" id="{3509B025-8F2E-4059-8DF7-66DDE067C810}"/>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Caso clínico</a:t>
            </a:r>
            <a:endParaRPr lang="es-E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p:bldP spid="303" grpId="0" animBg="1"/>
      <p:bldP spid="305"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8" name="Google Shape;310;g119e5d4e164_0_210">
            <a:extLst>
              <a:ext uri="{FF2B5EF4-FFF2-40B4-BE49-F238E27FC236}">
                <a16:creationId xmlns:a16="http://schemas.microsoft.com/office/drawing/2014/main" id="{C233B606-2804-4785-9B95-7E6ACE043663}"/>
              </a:ext>
            </a:extLst>
          </p:cNvPr>
          <p:cNvSpPr/>
          <p:nvPr/>
        </p:nvSpPr>
        <p:spPr>
          <a:xfrm>
            <a:off x="4071153" y="423773"/>
            <a:ext cx="38475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2060"/>
                </a:solidFill>
                <a:latin typeface="+mj-lt"/>
                <a:ea typeface="Calibri"/>
                <a:cs typeface="Calibri"/>
                <a:sym typeface="Calibri"/>
              </a:rPr>
              <a:t>Dislipemia </a:t>
            </a:r>
            <a:r>
              <a:rPr lang="es-ES" sz="2800" b="0" i="0" u="none" strike="noStrike" cap="none" dirty="0" err="1">
                <a:solidFill>
                  <a:srgbClr val="002060"/>
                </a:solidFill>
                <a:latin typeface="+mj-lt"/>
                <a:ea typeface="Calibri"/>
                <a:cs typeface="Calibri"/>
                <a:sym typeface="Calibri"/>
              </a:rPr>
              <a:t>aterogénica</a:t>
            </a:r>
            <a:r>
              <a:rPr lang="es-ES" sz="2800" b="0" i="0" u="none" strike="noStrike" cap="none" dirty="0">
                <a:solidFill>
                  <a:srgbClr val="002060"/>
                </a:solidFill>
                <a:latin typeface="+mj-lt"/>
                <a:ea typeface="Calibri"/>
                <a:cs typeface="Calibri"/>
                <a:sym typeface="Calibri"/>
              </a:rPr>
              <a:t> </a:t>
            </a:r>
            <a:r>
              <a:rPr lang="es-ES" sz="2800" b="1" i="0" u="none" strike="noStrike" cap="none" dirty="0">
                <a:solidFill>
                  <a:srgbClr val="002060"/>
                </a:solidFill>
                <a:latin typeface="+mj-lt"/>
                <a:ea typeface="Calibri"/>
                <a:cs typeface="Calibri"/>
                <a:sym typeface="Calibri"/>
              </a:rPr>
              <a:t>(</a:t>
            </a:r>
            <a:r>
              <a:rPr lang="es-ES" sz="1900" b="1" i="0" u="none" strike="noStrike" cap="none" dirty="0">
                <a:solidFill>
                  <a:srgbClr val="002060"/>
                </a:solidFill>
                <a:latin typeface="+mj-lt"/>
                <a:ea typeface="Calibri"/>
                <a:cs typeface="Calibri"/>
                <a:sym typeface="Calibri"/>
              </a:rPr>
              <a:t>↑</a:t>
            </a:r>
            <a:r>
              <a:rPr lang="es-ES" sz="2800" b="1" i="0" u="none" strike="noStrike" cap="none" dirty="0">
                <a:solidFill>
                  <a:srgbClr val="002060"/>
                </a:solidFill>
                <a:latin typeface="+mj-lt"/>
                <a:ea typeface="Calibri"/>
                <a:cs typeface="Calibri"/>
                <a:sym typeface="Calibri"/>
              </a:rPr>
              <a:t>TG y </a:t>
            </a:r>
            <a:r>
              <a:rPr lang="es-ES" sz="2400" b="1" i="0" u="none" strike="noStrike" cap="none" dirty="0">
                <a:solidFill>
                  <a:srgbClr val="002060"/>
                </a:solidFill>
                <a:latin typeface="+mj-lt"/>
                <a:ea typeface="Calibri"/>
                <a:cs typeface="Calibri"/>
                <a:sym typeface="Calibri"/>
              </a:rPr>
              <a:t>↓</a:t>
            </a:r>
            <a:r>
              <a:rPr lang="es-ES" sz="2800" b="1" i="0" u="none" strike="noStrike" cap="none" dirty="0" err="1">
                <a:solidFill>
                  <a:srgbClr val="002060"/>
                </a:solidFill>
                <a:latin typeface="+mj-lt"/>
                <a:ea typeface="Calibri"/>
                <a:cs typeface="Calibri"/>
                <a:sym typeface="Calibri"/>
              </a:rPr>
              <a:t>cHDL</a:t>
            </a:r>
            <a:r>
              <a:rPr lang="es-ES" sz="1900" b="1" i="0" u="none" strike="noStrike" cap="none" dirty="0">
                <a:solidFill>
                  <a:srgbClr val="002060"/>
                </a:solidFill>
                <a:latin typeface="+mj-lt"/>
                <a:ea typeface="Calibri"/>
                <a:cs typeface="Calibri"/>
                <a:sym typeface="Calibri"/>
              </a:rPr>
              <a:t>) </a:t>
            </a:r>
            <a:endParaRPr sz="1900" b="0" i="0" u="none" strike="noStrike" cap="none" dirty="0">
              <a:solidFill>
                <a:srgbClr val="002060"/>
              </a:solidFill>
              <a:latin typeface="+mj-lt"/>
              <a:ea typeface="Calibri"/>
              <a:cs typeface="Calibri"/>
              <a:sym typeface="Calibri"/>
            </a:endParaRPr>
          </a:p>
        </p:txBody>
      </p:sp>
      <p:sp>
        <p:nvSpPr>
          <p:cNvPr id="9" name="Google Shape;311;g119e5d4e164_0_210">
            <a:extLst>
              <a:ext uri="{FF2B5EF4-FFF2-40B4-BE49-F238E27FC236}">
                <a16:creationId xmlns:a16="http://schemas.microsoft.com/office/drawing/2014/main" id="{641510FE-8557-4863-80DC-EF5BE1522576}"/>
              </a:ext>
            </a:extLst>
          </p:cNvPr>
          <p:cNvSpPr/>
          <p:nvPr/>
        </p:nvSpPr>
        <p:spPr>
          <a:xfrm>
            <a:off x="1130469" y="2510592"/>
            <a:ext cx="7350000" cy="6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s-ES" sz="1900" b="0" i="0" u="none" strike="noStrike" cap="none" dirty="0">
                <a:solidFill>
                  <a:srgbClr val="002060"/>
                </a:solidFill>
                <a:latin typeface="+mj-lt"/>
                <a:ea typeface="Calibri"/>
                <a:cs typeface="Calibri"/>
                <a:sym typeface="Calibri"/>
              </a:rPr>
              <a:t>Moderado RCV </a:t>
            </a:r>
            <a:endParaRPr sz="1900" b="0" i="0" u="none" strike="noStrike" cap="none" dirty="0">
              <a:solidFill>
                <a:srgbClr val="002060"/>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s-ES" sz="1900" b="0" i="0" u="none" strike="noStrike" cap="none" dirty="0">
                <a:solidFill>
                  <a:srgbClr val="002060"/>
                </a:solidFill>
                <a:latin typeface="+mj-lt"/>
                <a:ea typeface="Calibri"/>
                <a:cs typeface="Calibri"/>
                <a:sym typeface="Calibri"/>
              </a:rPr>
              <a:t>c-no-HDL ≥130</a:t>
            </a:r>
            <a:endParaRPr sz="1900" b="0" i="0" u="none" strike="noStrike" cap="none" dirty="0">
              <a:solidFill>
                <a:srgbClr val="002060"/>
              </a:solidFill>
              <a:latin typeface="+mj-lt"/>
              <a:ea typeface="Calibri"/>
              <a:cs typeface="Calibri"/>
              <a:sym typeface="Calibri"/>
            </a:endParaRPr>
          </a:p>
        </p:txBody>
      </p:sp>
      <p:sp>
        <p:nvSpPr>
          <p:cNvPr id="10" name="Google Shape;312;g119e5d4e164_0_210">
            <a:extLst>
              <a:ext uri="{FF2B5EF4-FFF2-40B4-BE49-F238E27FC236}">
                <a16:creationId xmlns:a16="http://schemas.microsoft.com/office/drawing/2014/main" id="{5FBB7E12-70CD-4954-B64A-360986051FB2}"/>
              </a:ext>
            </a:extLst>
          </p:cNvPr>
          <p:cNvSpPr/>
          <p:nvPr/>
        </p:nvSpPr>
        <p:spPr>
          <a:xfrm>
            <a:off x="4290450" y="1679892"/>
            <a:ext cx="3611100" cy="14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s-ES" sz="1900" b="0" i="0" u="none" strike="noStrike" cap="none" dirty="0">
                <a:solidFill>
                  <a:srgbClr val="002060"/>
                </a:solidFill>
                <a:latin typeface="+mj-lt"/>
                <a:ea typeface="Calibri"/>
                <a:cs typeface="Calibri"/>
                <a:sym typeface="Calibri"/>
              </a:rPr>
              <a:t>Cambios estilo de vida</a:t>
            </a:r>
            <a:endParaRPr sz="1500" b="0" i="0" u="none" strike="noStrike" cap="none" dirty="0">
              <a:solidFill>
                <a:srgbClr val="002060"/>
              </a:solidFill>
              <a:latin typeface="+mj-lt"/>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2060"/>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lang="es-ES" sz="1900" dirty="0">
              <a:solidFill>
                <a:srgbClr val="002060"/>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2060"/>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es-ES" sz="1900" b="0" i="0" u="none" strike="noStrike" cap="none" dirty="0">
                <a:solidFill>
                  <a:srgbClr val="002060"/>
                </a:solidFill>
                <a:latin typeface="+mj-lt"/>
                <a:ea typeface="Calibri"/>
                <a:cs typeface="Calibri"/>
                <a:sym typeface="Calibri"/>
              </a:rPr>
              <a:t>C-no-HDL ≥100  </a:t>
            </a:r>
            <a:endParaRPr sz="1900" b="0" i="0" u="none" strike="noStrike" cap="none" dirty="0">
              <a:solidFill>
                <a:srgbClr val="002060"/>
              </a:solidFill>
              <a:latin typeface="+mj-lt"/>
              <a:ea typeface="Calibri"/>
              <a:cs typeface="Calibri"/>
              <a:sym typeface="Calibri"/>
            </a:endParaRPr>
          </a:p>
        </p:txBody>
      </p:sp>
      <p:sp>
        <p:nvSpPr>
          <p:cNvPr id="11" name="Google Shape;313;g119e5d4e164_0_210">
            <a:extLst>
              <a:ext uri="{FF2B5EF4-FFF2-40B4-BE49-F238E27FC236}">
                <a16:creationId xmlns:a16="http://schemas.microsoft.com/office/drawing/2014/main" id="{AAB7E6AC-8E56-4E5E-A8AF-C01BB0836C49}"/>
              </a:ext>
            </a:extLst>
          </p:cNvPr>
          <p:cNvSpPr/>
          <p:nvPr/>
        </p:nvSpPr>
        <p:spPr>
          <a:xfrm>
            <a:off x="8218574" y="2108761"/>
            <a:ext cx="3199200" cy="1048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s-ES" sz="1900" b="0" i="0" u="none" strike="noStrike" cap="none" dirty="0">
                <a:solidFill>
                  <a:srgbClr val="002060"/>
                </a:solidFill>
                <a:latin typeface="+mj-lt"/>
                <a:ea typeface="Calibri"/>
                <a:cs typeface="Calibri"/>
                <a:sym typeface="Calibri"/>
              </a:rPr>
              <a:t>Muy alto RCV, diabetes o ECV </a:t>
            </a:r>
            <a:endParaRPr sz="1900" b="0" i="0" u="none" strike="noStrike" cap="none" dirty="0">
              <a:solidFill>
                <a:srgbClr val="002060"/>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s-ES" sz="1900" b="0" i="0" u="none" strike="noStrike" cap="none" dirty="0">
                <a:solidFill>
                  <a:srgbClr val="002060"/>
                </a:solidFill>
                <a:latin typeface="+mj-lt"/>
                <a:ea typeface="Calibri"/>
                <a:cs typeface="Calibri"/>
                <a:sym typeface="Calibri"/>
              </a:rPr>
              <a:t>c-no-HDL ≥85 </a:t>
            </a:r>
            <a:endParaRPr sz="1900" b="0" i="0" u="none" strike="noStrike" cap="none" dirty="0">
              <a:solidFill>
                <a:srgbClr val="002060"/>
              </a:solidFill>
              <a:latin typeface="+mj-lt"/>
              <a:ea typeface="Calibri"/>
              <a:cs typeface="Calibri"/>
              <a:sym typeface="Calibri"/>
            </a:endParaRPr>
          </a:p>
        </p:txBody>
      </p:sp>
      <p:sp>
        <p:nvSpPr>
          <p:cNvPr id="12" name="Google Shape;314;g119e5d4e164_0_210">
            <a:extLst>
              <a:ext uri="{FF2B5EF4-FFF2-40B4-BE49-F238E27FC236}">
                <a16:creationId xmlns:a16="http://schemas.microsoft.com/office/drawing/2014/main" id="{134F79BB-B791-4136-82FA-55BB480E1188}"/>
              </a:ext>
            </a:extLst>
          </p:cNvPr>
          <p:cNvSpPr/>
          <p:nvPr/>
        </p:nvSpPr>
        <p:spPr>
          <a:xfrm>
            <a:off x="636069" y="3966383"/>
            <a:ext cx="7350000" cy="243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s-ES" sz="2400" b="0" i="0" u="none" strike="noStrike" cap="none" dirty="0">
                <a:solidFill>
                  <a:srgbClr val="002060"/>
                </a:solidFill>
                <a:latin typeface="+mj-lt"/>
                <a:ea typeface="Calibri"/>
                <a:cs typeface="Calibri"/>
                <a:sym typeface="Calibri"/>
              </a:rPr>
              <a:t>Intensificar cambios de estilo de vida </a:t>
            </a:r>
            <a:endParaRPr sz="2400" b="0" i="0" u="none" strike="noStrike" cap="none" dirty="0">
              <a:solidFill>
                <a:srgbClr val="002060"/>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s-ES" sz="2400" b="1" i="0" u="none" strike="noStrike" cap="none" dirty="0">
                <a:solidFill>
                  <a:srgbClr val="002060"/>
                </a:solidFill>
                <a:latin typeface="+mj-lt"/>
                <a:ea typeface="Calibri"/>
                <a:cs typeface="Calibri"/>
                <a:sym typeface="Calibri"/>
              </a:rPr>
              <a:t>                              + Estatina </a:t>
            </a:r>
            <a:endParaRPr sz="1800" b="0" i="0" u="none" strike="noStrike" cap="none" dirty="0">
              <a:solidFill>
                <a:srgbClr val="002060"/>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800" b="0" i="0" u="none" strike="noStrike" cap="none" dirty="0">
              <a:solidFill>
                <a:srgbClr val="002060"/>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800" b="0" i="0" u="none" strike="noStrike" cap="none" dirty="0">
              <a:solidFill>
                <a:srgbClr val="002060"/>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800" b="0" i="0" u="none" strike="noStrike" cap="none" dirty="0">
              <a:solidFill>
                <a:srgbClr val="002060"/>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ES" sz="2000" b="0" i="0" u="none" strike="noStrike" cap="none" dirty="0">
                <a:solidFill>
                  <a:srgbClr val="002060"/>
                </a:solidFill>
                <a:latin typeface="+mj-lt"/>
                <a:ea typeface="Calibri"/>
                <a:cs typeface="Calibri"/>
                <a:sym typeface="Calibri"/>
              </a:rPr>
              <a:t>No cumple objetivos TG y </a:t>
            </a:r>
            <a:r>
              <a:rPr lang="es-ES" sz="2000" b="0" i="0" u="none" strike="noStrike" cap="none" dirty="0" err="1">
                <a:solidFill>
                  <a:srgbClr val="002060"/>
                </a:solidFill>
                <a:latin typeface="+mj-lt"/>
                <a:ea typeface="Calibri"/>
                <a:cs typeface="Calibri"/>
                <a:sym typeface="Calibri"/>
              </a:rPr>
              <a:t>cHDL</a:t>
            </a:r>
            <a:r>
              <a:rPr lang="es-ES" sz="2000" b="0" i="0" u="none" strike="noStrike" cap="none" dirty="0">
                <a:solidFill>
                  <a:srgbClr val="002060"/>
                </a:solidFill>
                <a:latin typeface="+mj-lt"/>
                <a:ea typeface="Calibri"/>
                <a:cs typeface="Calibri"/>
                <a:sym typeface="Calibri"/>
              </a:rPr>
              <a:t>: </a:t>
            </a:r>
            <a:r>
              <a:rPr lang="es-ES" sz="2000" b="0" i="0" u="none" strike="noStrike" cap="none" dirty="0" err="1">
                <a:solidFill>
                  <a:srgbClr val="002060"/>
                </a:solidFill>
                <a:latin typeface="+mj-lt"/>
                <a:ea typeface="Calibri"/>
                <a:cs typeface="Calibri"/>
                <a:sym typeface="Calibri"/>
              </a:rPr>
              <a:t>Añadir</a:t>
            </a:r>
            <a:r>
              <a:rPr lang="es-ES" sz="2000" b="0" i="0" u="none" strike="noStrike" cap="none" dirty="0">
                <a:solidFill>
                  <a:srgbClr val="002060"/>
                </a:solidFill>
                <a:latin typeface="+mj-lt"/>
                <a:ea typeface="Calibri"/>
                <a:cs typeface="Calibri"/>
                <a:sym typeface="Calibri"/>
              </a:rPr>
              <a:t> </a:t>
            </a:r>
            <a:r>
              <a:rPr lang="es-ES" sz="2000" b="1" i="0" u="none" strike="noStrike" cap="none" dirty="0" err="1">
                <a:solidFill>
                  <a:srgbClr val="002060"/>
                </a:solidFill>
                <a:latin typeface="+mj-lt"/>
                <a:ea typeface="Calibri"/>
                <a:cs typeface="Calibri"/>
                <a:sym typeface="Calibri"/>
              </a:rPr>
              <a:t>Fenofibrato</a:t>
            </a:r>
            <a:r>
              <a:rPr lang="es-ES" sz="2000" b="1" i="0" u="none" strike="noStrike" cap="none" dirty="0">
                <a:solidFill>
                  <a:srgbClr val="002060"/>
                </a:solidFill>
                <a:latin typeface="+mj-lt"/>
                <a:ea typeface="Calibri"/>
                <a:cs typeface="Calibri"/>
                <a:sym typeface="Calibri"/>
              </a:rPr>
              <a:t> </a:t>
            </a:r>
            <a:endParaRPr sz="2000" b="0" i="0" u="none" strike="noStrike" cap="none" dirty="0">
              <a:solidFill>
                <a:srgbClr val="002060"/>
              </a:solidFill>
              <a:latin typeface="+mj-lt"/>
              <a:ea typeface="Calibri"/>
              <a:cs typeface="Calibri"/>
              <a:sym typeface="Calibri"/>
            </a:endParaRPr>
          </a:p>
        </p:txBody>
      </p:sp>
      <p:sp>
        <p:nvSpPr>
          <p:cNvPr id="13" name="Google Shape;315;g119e5d4e164_0_210">
            <a:extLst>
              <a:ext uri="{FF2B5EF4-FFF2-40B4-BE49-F238E27FC236}">
                <a16:creationId xmlns:a16="http://schemas.microsoft.com/office/drawing/2014/main" id="{DACD13F4-7D23-427C-989C-1258FD597994}"/>
              </a:ext>
            </a:extLst>
          </p:cNvPr>
          <p:cNvSpPr/>
          <p:nvPr/>
        </p:nvSpPr>
        <p:spPr>
          <a:xfrm>
            <a:off x="8218574" y="3966383"/>
            <a:ext cx="3692962"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400" b="1" i="0" u="none" strike="noStrike" cap="none" dirty="0">
                <a:solidFill>
                  <a:srgbClr val="002060"/>
                </a:solidFill>
                <a:latin typeface="+mj-lt"/>
                <a:ea typeface="Calibri"/>
                <a:cs typeface="Calibri"/>
                <a:sym typeface="Calibri"/>
              </a:rPr>
              <a:t>Estatinas +</a:t>
            </a:r>
            <a:r>
              <a:rPr lang="es-ES" sz="1800" b="1" i="0" u="none" strike="noStrike" cap="none" dirty="0">
                <a:solidFill>
                  <a:srgbClr val="002060"/>
                </a:solidFill>
                <a:latin typeface="+mj-lt"/>
                <a:ea typeface="Calibri"/>
                <a:cs typeface="Calibri"/>
                <a:sym typeface="Calibri"/>
              </a:rPr>
              <a:t> </a:t>
            </a:r>
            <a:r>
              <a:rPr lang="es-ES" sz="2400" b="1" i="0" u="none" strike="noStrike" cap="none" dirty="0" err="1">
                <a:solidFill>
                  <a:srgbClr val="002060"/>
                </a:solidFill>
                <a:latin typeface="+mj-lt"/>
                <a:ea typeface="Calibri"/>
                <a:cs typeface="Calibri"/>
                <a:sym typeface="Calibri"/>
              </a:rPr>
              <a:t>Fenofibrato</a:t>
            </a:r>
            <a:r>
              <a:rPr lang="es-ES" sz="1800" b="1" i="0" u="none" strike="noStrike" cap="none" dirty="0">
                <a:solidFill>
                  <a:srgbClr val="002060"/>
                </a:solidFill>
                <a:latin typeface="+mj-lt"/>
                <a:ea typeface="Calibri"/>
                <a:cs typeface="Calibri"/>
                <a:sym typeface="Calibri"/>
              </a:rPr>
              <a:t> </a:t>
            </a:r>
            <a:endParaRPr sz="1800" b="0" i="0" u="none" strike="noStrike" cap="none" dirty="0">
              <a:solidFill>
                <a:srgbClr val="002060"/>
              </a:solidFill>
              <a:latin typeface="+mj-lt"/>
              <a:ea typeface="Calibri"/>
              <a:cs typeface="Calibri"/>
              <a:sym typeface="Calibri"/>
            </a:endParaRPr>
          </a:p>
        </p:txBody>
      </p:sp>
      <p:sp>
        <p:nvSpPr>
          <p:cNvPr id="14" name="Google Shape;316;g119e5d4e164_0_210">
            <a:extLst>
              <a:ext uri="{FF2B5EF4-FFF2-40B4-BE49-F238E27FC236}">
                <a16:creationId xmlns:a16="http://schemas.microsoft.com/office/drawing/2014/main" id="{5BD14A26-6771-47F8-BAC9-E9A668CD2CA6}"/>
              </a:ext>
            </a:extLst>
          </p:cNvPr>
          <p:cNvSpPr/>
          <p:nvPr/>
        </p:nvSpPr>
        <p:spPr>
          <a:xfrm>
            <a:off x="1591517" y="3255187"/>
            <a:ext cx="484500" cy="613102"/>
          </a:xfrm>
          <a:prstGeom prst="downArrow">
            <a:avLst>
              <a:gd name="adj1" fmla="val 50000"/>
              <a:gd name="adj2" fmla="val 50000"/>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2060"/>
              </a:solidFill>
              <a:latin typeface="+mj-lt"/>
              <a:ea typeface="Calibri"/>
              <a:cs typeface="Calibri"/>
              <a:sym typeface="Calibri"/>
            </a:endParaRPr>
          </a:p>
        </p:txBody>
      </p:sp>
      <p:sp>
        <p:nvSpPr>
          <p:cNvPr id="15" name="Google Shape;317;g119e5d4e164_0_210">
            <a:extLst>
              <a:ext uri="{FF2B5EF4-FFF2-40B4-BE49-F238E27FC236}">
                <a16:creationId xmlns:a16="http://schemas.microsoft.com/office/drawing/2014/main" id="{63D6F588-881B-41EC-9FFC-90F9BBE482DE}"/>
              </a:ext>
            </a:extLst>
          </p:cNvPr>
          <p:cNvSpPr/>
          <p:nvPr/>
        </p:nvSpPr>
        <p:spPr>
          <a:xfrm>
            <a:off x="9510218" y="3255187"/>
            <a:ext cx="484500" cy="613102"/>
          </a:xfrm>
          <a:prstGeom prst="downArrow">
            <a:avLst>
              <a:gd name="adj1" fmla="val 50000"/>
              <a:gd name="adj2" fmla="val 50000"/>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2060"/>
              </a:solidFill>
              <a:latin typeface="+mj-lt"/>
              <a:ea typeface="Calibri"/>
              <a:cs typeface="Calibri"/>
              <a:sym typeface="Calibri"/>
            </a:endParaRPr>
          </a:p>
        </p:txBody>
      </p:sp>
      <p:sp>
        <p:nvSpPr>
          <p:cNvPr id="16" name="Google Shape;318;g119e5d4e164_0_210">
            <a:extLst>
              <a:ext uri="{FF2B5EF4-FFF2-40B4-BE49-F238E27FC236}">
                <a16:creationId xmlns:a16="http://schemas.microsoft.com/office/drawing/2014/main" id="{8EB37058-8B7F-4B41-A7A4-60B8E0B32B01}"/>
              </a:ext>
            </a:extLst>
          </p:cNvPr>
          <p:cNvSpPr/>
          <p:nvPr/>
        </p:nvSpPr>
        <p:spPr>
          <a:xfrm>
            <a:off x="3912482" y="4813850"/>
            <a:ext cx="484500" cy="557747"/>
          </a:xfrm>
          <a:prstGeom prst="downArrow">
            <a:avLst>
              <a:gd name="adj1" fmla="val 50000"/>
              <a:gd name="adj2" fmla="val 50000"/>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2060"/>
              </a:solidFill>
              <a:latin typeface="+mj-lt"/>
              <a:ea typeface="Calibri"/>
              <a:cs typeface="Calibri"/>
              <a:sym typeface="Calibri"/>
            </a:endParaRPr>
          </a:p>
        </p:txBody>
      </p:sp>
      <p:cxnSp>
        <p:nvCxnSpPr>
          <p:cNvPr id="17" name="Google Shape;319;g119e5d4e164_0_210">
            <a:extLst>
              <a:ext uri="{FF2B5EF4-FFF2-40B4-BE49-F238E27FC236}">
                <a16:creationId xmlns:a16="http://schemas.microsoft.com/office/drawing/2014/main" id="{ADCCE34D-C6F1-434A-A845-2DA197DE224A}"/>
              </a:ext>
            </a:extLst>
          </p:cNvPr>
          <p:cNvCxnSpPr/>
          <p:nvPr/>
        </p:nvCxnSpPr>
        <p:spPr>
          <a:xfrm>
            <a:off x="7918681" y="1230538"/>
            <a:ext cx="919500" cy="681600"/>
          </a:xfrm>
          <a:prstGeom prst="straightConnector1">
            <a:avLst/>
          </a:prstGeom>
          <a:noFill/>
          <a:ln w="9525" cap="flat" cmpd="sng">
            <a:solidFill>
              <a:srgbClr val="002060"/>
            </a:solidFill>
            <a:prstDash val="solid"/>
            <a:miter lim="800000"/>
            <a:headEnd type="none" w="sm" len="sm"/>
            <a:tailEnd type="triangle" w="med" len="med"/>
          </a:ln>
        </p:spPr>
      </p:cxnSp>
      <p:cxnSp>
        <p:nvCxnSpPr>
          <p:cNvPr id="18" name="Google Shape;320;g119e5d4e164_0_210">
            <a:extLst>
              <a:ext uri="{FF2B5EF4-FFF2-40B4-BE49-F238E27FC236}">
                <a16:creationId xmlns:a16="http://schemas.microsoft.com/office/drawing/2014/main" id="{395CEEBD-87DC-45B8-8E75-F446CE7CFF7E}"/>
              </a:ext>
            </a:extLst>
          </p:cNvPr>
          <p:cNvCxnSpPr/>
          <p:nvPr/>
        </p:nvCxnSpPr>
        <p:spPr>
          <a:xfrm flipH="1">
            <a:off x="2293821" y="1377840"/>
            <a:ext cx="1292700" cy="570000"/>
          </a:xfrm>
          <a:prstGeom prst="straightConnector1">
            <a:avLst/>
          </a:prstGeom>
          <a:noFill/>
          <a:ln w="9525" cap="flat" cmpd="sng">
            <a:solidFill>
              <a:srgbClr val="002060"/>
            </a:solidFill>
            <a:prstDash val="solid"/>
            <a:miter lim="800000"/>
            <a:headEnd type="none" w="sm" len="sm"/>
            <a:tailEnd type="triangle" w="med" len="med"/>
          </a:ln>
        </p:spPr>
      </p:cxnSp>
      <p:sp>
        <p:nvSpPr>
          <p:cNvPr id="19" name="Google Shape;321;g119e5d4e164_0_210">
            <a:extLst>
              <a:ext uri="{FF2B5EF4-FFF2-40B4-BE49-F238E27FC236}">
                <a16:creationId xmlns:a16="http://schemas.microsoft.com/office/drawing/2014/main" id="{1F3BFE4F-A7E2-45D6-A35C-D68C6CA34AB5}"/>
              </a:ext>
            </a:extLst>
          </p:cNvPr>
          <p:cNvSpPr/>
          <p:nvPr/>
        </p:nvSpPr>
        <p:spPr>
          <a:xfrm>
            <a:off x="5853750" y="3260323"/>
            <a:ext cx="484500" cy="607965"/>
          </a:xfrm>
          <a:prstGeom prst="downArrow">
            <a:avLst>
              <a:gd name="adj1" fmla="val 50000"/>
              <a:gd name="adj2" fmla="val 50000"/>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2060"/>
              </a:solidFill>
              <a:latin typeface="+mj-lt"/>
              <a:ea typeface="Calibri"/>
              <a:cs typeface="Calibri"/>
              <a:sym typeface="Calibri"/>
            </a:endParaRPr>
          </a:p>
        </p:txBody>
      </p:sp>
      <p:cxnSp>
        <p:nvCxnSpPr>
          <p:cNvPr id="20" name="Google Shape;322;g119e5d4e164_0_210">
            <a:extLst>
              <a:ext uri="{FF2B5EF4-FFF2-40B4-BE49-F238E27FC236}">
                <a16:creationId xmlns:a16="http://schemas.microsoft.com/office/drawing/2014/main" id="{42D1D73F-54D9-4193-B673-426874F02D73}"/>
              </a:ext>
            </a:extLst>
          </p:cNvPr>
          <p:cNvCxnSpPr/>
          <p:nvPr/>
        </p:nvCxnSpPr>
        <p:spPr>
          <a:xfrm>
            <a:off x="6096000" y="1988907"/>
            <a:ext cx="0" cy="630000"/>
          </a:xfrm>
          <a:prstGeom prst="straightConnector1">
            <a:avLst/>
          </a:prstGeom>
          <a:noFill/>
          <a:ln w="9525" cap="flat" cmpd="sng">
            <a:solidFill>
              <a:srgbClr val="002060"/>
            </a:solidFill>
            <a:prstDash val="solid"/>
            <a:miter lim="800000"/>
            <a:headEnd type="none" w="sm" len="sm"/>
            <a:tailEnd type="triangle" w="med" len="med"/>
          </a:ln>
        </p:spPr>
      </p:cxnSp>
      <p:sp>
        <p:nvSpPr>
          <p:cNvPr id="22" name="Google Shape;323;g119e5d4e164_0_210">
            <a:extLst>
              <a:ext uri="{FF2B5EF4-FFF2-40B4-BE49-F238E27FC236}">
                <a16:creationId xmlns:a16="http://schemas.microsoft.com/office/drawing/2014/main" id="{273D3D70-D3FA-4228-B60A-C20499E00603}"/>
              </a:ext>
            </a:extLst>
          </p:cNvPr>
          <p:cNvSpPr/>
          <p:nvPr/>
        </p:nvSpPr>
        <p:spPr>
          <a:xfrm>
            <a:off x="7588577" y="5533998"/>
            <a:ext cx="4421171" cy="3913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dirty="0">
                <a:solidFill>
                  <a:schemeClr val="accent1">
                    <a:lumMod val="50000"/>
                  </a:schemeClr>
                </a:solidFill>
                <a:latin typeface="+mj-lt"/>
                <a:ea typeface="Calibri"/>
                <a:cs typeface="Calibri"/>
                <a:sym typeface="Calibri"/>
              </a:rPr>
              <a:t>Tomado de </a:t>
            </a:r>
            <a:r>
              <a:rPr lang="es-ES" sz="1200" b="1" i="0" u="none" strike="noStrike" cap="none" dirty="0" err="1">
                <a:solidFill>
                  <a:schemeClr val="accent1">
                    <a:lumMod val="50000"/>
                  </a:schemeClr>
                </a:solidFill>
                <a:latin typeface="+mj-lt"/>
                <a:ea typeface="Calibri"/>
                <a:cs typeface="Calibri"/>
                <a:sym typeface="Calibri"/>
              </a:rPr>
              <a:t>Ascaso</a:t>
            </a:r>
            <a:r>
              <a:rPr lang="es-ES" sz="1200" b="1" i="0" u="none" strike="noStrike" cap="none" dirty="0">
                <a:solidFill>
                  <a:schemeClr val="accent1">
                    <a:lumMod val="50000"/>
                  </a:schemeClr>
                </a:solidFill>
                <a:latin typeface="+mj-lt"/>
                <a:ea typeface="Calibri"/>
                <a:cs typeface="Calibri"/>
                <a:sym typeface="Calibri"/>
              </a:rPr>
              <a:t> et al. </a:t>
            </a:r>
            <a:r>
              <a:rPr lang="es-ES" sz="1200" b="1" i="0" u="none" strike="noStrike" cap="none" dirty="0" err="1">
                <a:solidFill>
                  <a:schemeClr val="accent1">
                    <a:lumMod val="50000"/>
                  </a:schemeClr>
                </a:solidFill>
                <a:latin typeface="+mj-lt"/>
                <a:ea typeface="Calibri"/>
                <a:cs typeface="Calibri"/>
                <a:sym typeface="Calibri"/>
              </a:rPr>
              <a:t>Clin</a:t>
            </a:r>
            <a:r>
              <a:rPr lang="es-ES" sz="1200" b="1" i="0" u="none" strike="noStrike" cap="none" dirty="0">
                <a:solidFill>
                  <a:schemeClr val="accent1">
                    <a:lumMod val="50000"/>
                  </a:schemeClr>
                </a:solidFill>
                <a:latin typeface="+mj-lt"/>
                <a:ea typeface="Calibri"/>
                <a:cs typeface="Calibri"/>
                <a:sym typeface="Calibri"/>
              </a:rPr>
              <a:t> </a:t>
            </a:r>
            <a:r>
              <a:rPr lang="es-ES" sz="1200" b="1" i="0" u="none" strike="noStrike" cap="none" dirty="0" err="1">
                <a:solidFill>
                  <a:schemeClr val="accent1">
                    <a:lumMod val="50000"/>
                  </a:schemeClr>
                </a:solidFill>
                <a:latin typeface="+mj-lt"/>
                <a:ea typeface="Calibri"/>
                <a:cs typeface="Calibri"/>
                <a:sym typeface="Calibri"/>
              </a:rPr>
              <a:t>Investig</a:t>
            </a:r>
            <a:r>
              <a:rPr lang="es-ES" sz="1200" b="1" i="0" u="none" strike="noStrike" cap="none" dirty="0">
                <a:solidFill>
                  <a:schemeClr val="accent1">
                    <a:lumMod val="50000"/>
                  </a:schemeClr>
                </a:solidFill>
                <a:latin typeface="+mj-lt"/>
                <a:ea typeface="Calibri"/>
                <a:cs typeface="Calibri"/>
                <a:sym typeface="Calibri"/>
              </a:rPr>
              <a:t> </a:t>
            </a:r>
            <a:r>
              <a:rPr lang="es-ES" sz="1200" b="1" i="0" u="none" strike="noStrike" cap="none" dirty="0" err="1">
                <a:solidFill>
                  <a:schemeClr val="accent1">
                    <a:lumMod val="50000"/>
                  </a:schemeClr>
                </a:solidFill>
                <a:latin typeface="+mj-lt"/>
                <a:ea typeface="Calibri"/>
                <a:cs typeface="Calibri"/>
                <a:sym typeface="Calibri"/>
              </a:rPr>
              <a:t>Arterioscler</a:t>
            </a:r>
            <a:r>
              <a:rPr lang="es-ES" sz="1200" b="1" i="0" u="none" strike="noStrike" cap="none" dirty="0">
                <a:solidFill>
                  <a:schemeClr val="accent1">
                    <a:lumMod val="50000"/>
                  </a:schemeClr>
                </a:solidFill>
                <a:latin typeface="+mj-lt"/>
                <a:ea typeface="Calibri"/>
                <a:cs typeface="Calibri"/>
                <a:sym typeface="Calibri"/>
              </a:rPr>
              <a:t>. 2020. </a:t>
            </a:r>
            <a:r>
              <a:rPr lang="es-ES" sz="1200" b="1" i="0" u="none" strike="noStrike" cap="none" dirty="0" err="1">
                <a:solidFill>
                  <a:schemeClr val="accent1">
                    <a:lumMod val="50000"/>
                  </a:schemeClr>
                </a:solidFill>
                <a:latin typeface="+mj-lt"/>
                <a:ea typeface="Calibri"/>
                <a:cs typeface="Calibri"/>
                <a:sym typeface="Calibri"/>
              </a:rPr>
              <a:t>doi.org</a:t>
            </a:r>
            <a:r>
              <a:rPr lang="es-ES" sz="1200" b="1" i="0" u="none" strike="noStrike" cap="none" dirty="0">
                <a:solidFill>
                  <a:schemeClr val="accent1">
                    <a:lumMod val="50000"/>
                  </a:schemeClr>
                </a:solidFill>
                <a:latin typeface="+mj-lt"/>
                <a:ea typeface="Calibri"/>
                <a:cs typeface="Calibri"/>
                <a:sym typeface="Calibri"/>
              </a:rPr>
              <a:t>/10.1016/j.arteri.</a:t>
            </a:r>
            <a:r>
              <a:rPr lang="es-ES" sz="1000" b="1" i="0" u="none" strike="noStrike" cap="none" dirty="0">
                <a:solidFill>
                  <a:schemeClr val="accent1">
                    <a:lumMod val="50000"/>
                  </a:schemeClr>
                </a:solidFill>
                <a:latin typeface="+mj-lt"/>
                <a:ea typeface="Calibri"/>
                <a:cs typeface="Calibri"/>
                <a:sym typeface="Calibri"/>
              </a:rPr>
              <a:t>2019.11.004</a:t>
            </a:r>
            <a:r>
              <a:rPr lang="es-ES" sz="1200" b="1" i="0" u="none" strike="noStrike" cap="none" dirty="0">
                <a:solidFill>
                  <a:schemeClr val="accent1">
                    <a:lumMod val="50000"/>
                  </a:schemeClr>
                </a:solidFill>
                <a:latin typeface="+mj-lt"/>
                <a:ea typeface="Calibri"/>
                <a:cs typeface="Calibri"/>
                <a:sym typeface="Calibri"/>
              </a:rPr>
              <a:t>. </a:t>
            </a:r>
            <a:endParaRPr sz="1200" b="1" i="0" u="none" strike="noStrike" cap="none" dirty="0">
              <a:solidFill>
                <a:schemeClr val="accent1">
                  <a:lumMod val="50000"/>
                </a:schemeClr>
              </a:solidFill>
              <a:latin typeface="+mj-lt"/>
              <a:ea typeface="Calibri"/>
              <a:cs typeface="Calibri"/>
              <a:sym typeface="Calibri"/>
            </a:endParaRPr>
          </a:p>
        </p:txBody>
      </p:sp>
    </p:spTree>
    <p:extLst>
      <p:ext uri="{BB962C8B-B14F-4D97-AF65-F5344CB8AC3E}">
        <p14:creationId xmlns:p14="http://schemas.microsoft.com/office/powerpoint/2010/main" val="40122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9" name="Google Shape;329;g119e5d4e164_0_227"/>
          <p:cNvPicPr preferRelativeResize="0"/>
          <p:nvPr/>
        </p:nvPicPr>
        <p:blipFill rotWithShape="1">
          <a:blip r:embed="rId3">
            <a:alphaModFix/>
          </a:blip>
          <a:srcRect/>
          <a:stretch/>
        </p:blipFill>
        <p:spPr>
          <a:xfrm>
            <a:off x="536028" y="0"/>
            <a:ext cx="9159765" cy="6117021"/>
          </a:xfrm>
          <a:prstGeom prst="rect">
            <a:avLst/>
          </a:prstGeom>
          <a:noFill/>
          <a:ln>
            <a:noFill/>
          </a:ln>
        </p:spPr>
      </p:pic>
      <p:sp>
        <p:nvSpPr>
          <p:cNvPr id="5" name="CuadroTexto 4">
            <a:extLst>
              <a:ext uri="{FF2B5EF4-FFF2-40B4-BE49-F238E27FC236}">
                <a16:creationId xmlns:a16="http://schemas.microsoft.com/office/drawing/2014/main" id="{987B4F39-FFB9-2144-A999-352C1F6DFF54}"/>
              </a:ext>
            </a:extLst>
          </p:cNvPr>
          <p:cNvSpPr txBox="1"/>
          <p:nvPr/>
        </p:nvSpPr>
        <p:spPr>
          <a:xfrm>
            <a:off x="4166647" y="5916966"/>
            <a:ext cx="7489325" cy="400110"/>
          </a:xfrm>
          <a:prstGeom prst="rect">
            <a:avLst/>
          </a:prstGeom>
          <a:noFill/>
        </p:spPr>
        <p:txBody>
          <a:bodyPr wrap="square" rtlCol="0">
            <a:spAutoFit/>
          </a:bodyPr>
          <a:lstStyle/>
          <a:p>
            <a:r>
              <a:rPr lang="es-ES" sz="1000" b="1" dirty="0">
                <a:solidFill>
                  <a:srgbClr val="002060"/>
                </a:solidFill>
                <a:latin typeface="+mj-lt"/>
                <a:cs typeface="Calibri" panose="020F0502020204030204" pitchFamily="34" charset="0"/>
              </a:rPr>
              <a:t>Escobar C, et al. Recomendaciones para mejorar el control </a:t>
            </a:r>
            <a:r>
              <a:rPr lang="es-ES" sz="1000" b="1" dirty="0" err="1">
                <a:solidFill>
                  <a:srgbClr val="002060"/>
                </a:solidFill>
                <a:latin typeface="+mj-lt"/>
                <a:cs typeface="Calibri" panose="020F0502020204030204" pitchFamily="34" charset="0"/>
              </a:rPr>
              <a:t>lipı</a:t>
            </a:r>
            <a:r>
              <a:rPr lang="es-ES" sz="1000" b="1" dirty="0">
                <a:solidFill>
                  <a:srgbClr val="002060"/>
                </a:solidFill>
                <a:latin typeface="+mj-lt"/>
                <a:cs typeface="Calibri" panose="020F0502020204030204" pitchFamily="34" charset="0"/>
              </a:rPr>
              <a:t> ́</a:t>
            </a:r>
            <a:r>
              <a:rPr lang="es-ES" sz="1000" b="1" dirty="0" err="1">
                <a:solidFill>
                  <a:srgbClr val="002060"/>
                </a:solidFill>
                <a:latin typeface="+mj-lt"/>
                <a:cs typeface="Calibri" panose="020F0502020204030204" pitchFamily="34" charset="0"/>
              </a:rPr>
              <a:t>dico</a:t>
            </a:r>
            <a:r>
              <a:rPr lang="es-ES" sz="1000" b="1" dirty="0">
                <a:solidFill>
                  <a:srgbClr val="002060"/>
                </a:solidFill>
                <a:latin typeface="+mj-lt"/>
                <a:cs typeface="Calibri" panose="020F0502020204030204" pitchFamily="34" charset="0"/>
              </a:rPr>
              <a:t>. Documento de consenso de la Sociedad </a:t>
            </a:r>
            <a:r>
              <a:rPr lang="es-ES" sz="1000" b="1" dirty="0" err="1">
                <a:solidFill>
                  <a:srgbClr val="002060"/>
                </a:solidFill>
                <a:latin typeface="+mj-lt"/>
                <a:cs typeface="Calibri" panose="020F0502020204030204" pitchFamily="34" charset="0"/>
              </a:rPr>
              <a:t>Espan</a:t>
            </a:r>
            <a:r>
              <a:rPr lang="es-ES" sz="1000" b="1" dirty="0">
                <a:solidFill>
                  <a:srgbClr val="002060"/>
                </a:solidFill>
                <a:latin typeface="+mj-lt"/>
                <a:cs typeface="Calibri" panose="020F0502020204030204" pitchFamily="34" charset="0"/>
              </a:rPr>
              <a:t> ̃ola de </a:t>
            </a:r>
            <a:r>
              <a:rPr lang="es-ES" sz="1000" b="1" dirty="0" err="1">
                <a:solidFill>
                  <a:srgbClr val="002060"/>
                </a:solidFill>
                <a:latin typeface="+mj-lt"/>
                <a:cs typeface="Calibri" panose="020F0502020204030204" pitchFamily="34" charset="0"/>
              </a:rPr>
              <a:t>Cardiologı</a:t>
            </a:r>
            <a:r>
              <a:rPr lang="es-ES" sz="1000" b="1" dirty="0">
                <a:solidFill>
                  <a:srgbClr val="002060"/>
                </a:solidFill>
                <a:latin typeface="+mj-lt"/>
                <a:cs typeface="Calibri" panose="020F0502020204030204" pitchFamily="34" charset="0"/>
              </a:rPr>
              <a:t> ́a. </a:t>
            </a:r>
            <a:r>
              <a:rPr lang="es-ES" sz="1000" b="1" dirty="0" err="1">
                <a:solidFill>
                  <a:srgbClr val="002060"/>
                </a:solidFill>
                <a:latin typeface="+mj-lt"/>
                <a:cs typeface="Calibri" panose="020F0502020204030204" pitchFamily="34" charset="0"/>
              </a:rPr>
              <a:t>Rev</a:t>
            </a:r>
            <a:r>
              <a:rPr lang="es-ES" sz="1000" b="1" dirty="0">
                <a:solidFill>
                  <a:srgbClr val="002060"/>
                </a:solidFill>
                <a:latin typeface="+mj-lt"/>
                <a:cs typeface="Calibri" panose="020F0502020204030204" pitchFamily="34" charset="0"/>
              </a:rPr>
              <a:t> </a:t>
            </a:r>
            <a:r>
              <a:rPr lang="es-ES" sz="1000" b="1" dirty="0" err="1">
                <a:solidFill>
                  <a:srgbClr val="002060"/>
                </a:solidFill>
                <a:latin typeface="+mj-lt"/>
                <a:cs typeface="Calibri" panose="020F0502020204030204" pitchFamily="34" charset="0"/>
              </a:rPr>
              <a:t>Esp</a:t>
            </a:r>
            <a:r>
              <a:rPr lang="es-ES" sz="1000" b="1" dirty="0">
                <a:solidFill>
                  <a:srgbClr val="002060"/>
                </a:solidFill>
                <a:latin typeface="+mj-lt"/>
                <a:cs typeface="Calibri" panose="020F0502020204030204" pitchFamily="34" charset="0"/>
              </a:rPr>
              <a:t> </a:t>
            </a:r>
            <a:r>
              <a:rPr lang="es-ES" sz="1000" b="1" dirty="0" err="1">
                <a:solidFill>
                  <a:srgbClr val="002060"/>
                </a:solidFill>
                <a:latin typeface="+mj-lt"/>
                <a:cs typeface="Calibri" panose="020F0502020204030204" pitchFamily="34" charset="0"/>
              </a:rPr>
              <a:t>Cardiol</a:t>
            </a:r>
            <a:r>
              <a:rPr lang="es-ES" sz="1000" b="1" dirty="0">
                <a:solidFill>
                  <a:srgbClr val="002060"/>
                </a:solidFill>
                <a:latin typeface="+mj-lt"/>
                <a:cs typeface="Calibri" panose="020F0502020204030204" pitchFamily="34" charset="0"/>
              </a:rPr>
              <a:t>. 2019. https://</a:t>
            </a:r>
            <a:r>
              <a:rPr lang="es-ES" sz="1000" b="1" dirty="0" err="1">
                <a:solidFill>
                  <a:srgbClr val="002060"/>
                </a:solidFill>
                <a:latin typeface="+mj-lt"/>
                <a:cs typeface="Calibri" panose="020F0502020204030204" pitchFamily="34" charset="0"/>
              </a:rPr>
              <a:t>doi.org</a:t>
            </a:r>
            <a:r>
              <a:rPr lang="es-ES" sz="1000" b="1" dirty="0">
                <a:solidFill>
                  <a:srgbClr val="002060"/>
                </a:solidFill>
                <a:latin typeface="+mj-lt"/>
                <a:cs typeface="Calibri" panose="020F0502020204030204" pitchFamily="34" charset="0"/>
              </a:rPr>
              <a:t>/10.1016/j.recesp.2019.07.024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5" name="Google Shape;335;p3"/>
          <p:cNvPicPr preferRelativeResize="0"/>
          <p:nvPr/>
        </p:nvPicPr>
        <p:blipFill rotWithShape="1">
          <a:blip r:embed="rId3">
            <a:alphaModFix/>
          </a:blip>
          <a:srcRect/>
          <a:stretch/>
        </p:blipFill>
        <p:spPr>
          <a:xfrm>
            <a:off x="2240829" y="1130968"/>
            <a:ext cx="7949546" cy="4383712"/>
          </a:xfrm>
          <a:prstGeom prst="rect">
            <a:avLst/>
          </a:prstGeom>
          <a:noFill/>
          <a:ln>
            <a:noFill/>
          </a:ln>
        </p:spPr>
      </p:pic>
      <p:sp>
        <p:nvSpPr>
          <p:cNvPr id="4" name="Rectángulo 3">
            <a:extLst>
              <a:ext uri="{FF2B5EF4-FFF2-40B4-BE49-F238E27FC236}">
                <a16:creationId xmlns:a16="http://schemas.microsoft.com/office/drawing/2014/main" id="{3DE5DE43-5620-7443-992C-045578B85B23}"/>
              </a:ext>
            </a:extLst>
          </p:cNvPr>
          <p:cNvSpPr/>
          <p:nvPr/>
        </p:nvSpPr>
        <p:spPr>
          <a:xfrm>
            <a:off x="433383" y="5958485"/>
            <a:ext cx="11218147"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11ed933a672_0_296"/>
          <p:cNvPicPr preferRelativeResize="0"/>
          <p:nvPr/>
        </p:nvPicPr>
        <p:blipFill rotWithShape="1">
          <a:blip r:embed="rId3">
            <a:alphaModFix/>
          </a:blip>
          <a:srcRect/>
          <a:stretch/>
        </p:blipFill>
        <p:spPr>
          <a:xfrm>
            <a:off x="2563356" y="468628"/>
            <a:ext cx="6958200" cy="5566549"/>
          </a:xfrm>
          <a:prstGeom prst="rect">
            <a:avLst/>
          </a:prstGeom>
          <a:noFill/>
          <a:ln>
            <a:noFill/>
          </a:ln>
        </p:spPr>
      </p:pic>
      <p:sp>
        <p:nvSpPr>
          <p:cNvPr id="5" name="Rectángulo 3">
            <a:extLst>
              <a:ext uri="{FF2B5EF4-FFF2-40B4-BE49-F238E27FC236}">
                <a16:creationId xmlns:a16="http://schemas.microsoft.com/office/drawing/2014/main" id="{C83F5D7B-8D60-4D6C-B806-79A674A4F4A3}"/>
              </a:ext>
            </a:extLst>
          </p:cNvPr>
          <p:cNvSpPr/>
          <p:nvPr/>
        </p:nvSpPr>
        <p:spPr>
          <a:xfrm>
            <a:off x="433383" y="5958485"/>
            <a:ext cx="11218147" cy="430887"/>
          </a:xfrm>
          <a:prstGeom prst="rect">
            <a:avLst/>
          </a:prstGeom>
        </p:spPr>
        <p:txBody>
          <a:bodyPr wrap="square">
            <a:spAutoFit/>
          </a:bodyPr>
          <a:lstStyle/>
          <a:p>
            <a:r>
              <a:rPr lang="es-ES" sz="1100" b="1" i="1" dirty="0" err="1">
                <a:solidFill>
                  <a:schemeClr val="accent1">
                    <a:lumMod val="50000"/>
                  </a:schemeClr>
                </a:solidFill>
                <a:latin typeface="+mj-lt"/>
                <a:cs typeface="Calibri" panose="020F0502020204030204" pitchFamily="34" charset="0"/>
              </a:rPr>
              <a:t>Visseren</a:t>
            </a:r>
            <a:r>
              <a:rPr lang="es-ES" sz="1100" b="1" i="1" dirty="0">
                <a:solidFill>
                  <a:schemeClr val="accent1">
                    <a:lumMod val="50000"/>
                  </a:schemeClr>
                </a:solidFill>
                <a:latin typeface="+mj-lt"/>
                <a:cs typeface="Calibri" panose="020F0502020204030204" pitchFamily="34" charset="0"/>
              </a:rPr>
              <a:t> FLJ, Mach F, </a:t>
            </a:r>
            <a:r>
              <a:rPr lang="es-ES" sz="1100" b="1" i="1" dirty="0" err="1">
                <a:solidFill>
                  <a:schemeClr val="accent1">
                    <a:lumMod val="50000"/>
                  </a:schemeClr>
                </a:solidFill>
                <a:latin typeface="+mj-lt"/>
                <a:cs typeface="Calibri" panose="020F0502020204030204" pitchFamily="34" charset="0"/>
              </a:rPr>
              <a:t>Smulders</a:t>
            </a:r>
            <a:r>
              <a:rPr lang="es-ES" sz="1100" b="1" i="1" dirty="0">
                <a:solidFill>
                  <a:schemeClr val="accent1">
                    <a:lumMod val="50000"/>
                  </a:schemeClr>
                </a:solidFill>
                <a:latin typeface="+mj-lt"/>
                <a:cs typeface="Calibri" panose="020F0502020204030204" pitchFamily="34" charset="0"/>
              </a:rPr>
              <a:t> YM, Carballo D, </a:t>
            </a:r>
            <a:r>
              <a:rPr lang="es-ES" sz="1100" b="1" i="1" dirty="0" err="1">
                <a:solidFill>
                  <a:schemeClr val="accent1">
                    <a:lumMod val="50000"/>
                  </a:schemeClr>
                </a:solidFill>
                <a:latin typeface="+mj-lt"/>
                <a:cs typeface="Calibri" panose="020F0502020204030204" pitchFamily="34" charset="0"/>
              </a:rPr>
              <a:t>Koskinas</a:t>
            </a:r>
            <a:r>
              <a:rPr lang="es-ES" sz="1100" b="1" i="1" dirty="0">
                <a:solidFill>
                  <a:schemeClr val="accent1">
                    <a:lumMod val="50000"/>
                  </a:schemeClr>
                </a:solidFill>
                <a:latin typeface="+mj-lt"/>
                <a:cs typeface="Calibri" panose="020F0502020204030204" pitchFamily="34" charset="0"/>
              </a:rPr>
              <a:t> KC, </a:t>
            </a:r>
            <a:r>
              <a:rPr lang="es-ES" sz="1100" b="1" i="1" dirty="0" err="1">
                <a:solidFill>
                  <a:schemeClr val="accent1">
                    <a:lumMod val="50000"/>
                  </a:schemeClr>
                </a:solidFill>
                <a:latin typeface="+mj-lt"/>
                <a:cs typeface="Calibri" panose="020F0502020204030204" pitchFamily="34" charset="0"/>
              </a:rPr>
              <a:t>Bäck</a:t>
            </a:r>
            <a:r>
              <a:rPr lang="es-ES" sz="1100" b="1" i="1" dirty="0">
                <a:solidFill>
                  <a:schemeClr val="accent1">
                    <a:lumMod val="50000"/>
                  </a:schemeClr>
                </a:solidFill>
                <a:latin typeface="+mj-lt"/>
                <a:cs typeface="Calibri" panose="020F0502020204030204" pitchFamily="34" charset="0"/>
              </a:rPr>
              <a:t> M, et al. 2021 ESC </a:t>
            </a:r>
            <a:r>
              <a:rPr lang="es-ES" sz="1100" b="1" i="1" dirty="0" err="1">
                <a:solidFill>
                  <a:schemeClr val="accent1">
                    <a:lumMod val="50000"/>
                  </a:schemeClr>
                </a:solidFill>
                <a:latin typeface="+mj-lt"/>
                <a:cs typeface="Calibri" panose="020F0502020204030204" pitchFamily="34" charset="0"/>
              </a:rPr>
              <a:t>Guidelines</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on</a:t>
            </a:r>
            <a:r>
              <a:rPr lang="es-ES" sz="1100" b="1" i="1" dirty="0">
                <a:solidFill>
                  <a:schemeClr val="accent1">
                    <a:lumMod val="50000"/>
                  </a:schemeClr>
                </a:solidFill>
                <a:latin typeface="+mj-lt"/>
                <a:cs typeface="Calibri" panose="020F0502020204030204" pitchFamily="34" charset="0"/>
              </a:rPr>
              <a:t> cardiovascular </a:t>
            </a:r>
            <a:r>
              <a:rPr lang="es-ES" sz="1100" b="1" i="1" dirty="0" err="1">
                <a:solidFill>
                  <a:schemeClr val="accent1">
                    <a:lumMod val="50000"/>
                  </a:schemeClr>
                </a:solidFill>
                <a:latin typeface="+mj-lt"/>
                <a:cs typeface="Calibri" panose="020F0502020204030204" pitchFamily="34" charset="0"/>
              </a:rPr>
              <a:t>disease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prevention</a:t>
            </a:r>
            <a:r>
              <a:rPr lang="es-ES" sz="1100" b="1" i="1" dirty="0">
                <a:solidFill>
                  <a:schemeClr val="accent1">
                    <a:lumMod val="50000"/>
                  </a:schemeClr>
                </a:solidFill>
                <a:latin typeface="+mj-lt"/>
                <a:cs typeface="Calibri" panose="020F0502020204030204" pitchFamily="34" charset="0"/>
              </a:rPr>
              <a:t> in </a:t>
            </a:r>
            <a:r>
              <a:rPr lang="es-ES" sz="1100" b="1" i="1" dirty="0" err="1">
                <a:solidFill>
                  <a:schemeClr val="accent1">
                    <a:lumMod val="50000"/>
                  </a:schemeClr>
                </a:solidFill>
                <a:latin typeface="+mj-lt"/>
                <a:cs typeface="Calibri" panose="020F0502020204030204" pitchFamily="34" charset="0"/>
              </a:rPr>
              <a:t>clinical</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practice</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2021;42:3227-337, http://</a:t>
            </a:r>
            <a:r>
              <a:rPr lang="es-ES" sz="1100" b="1" i="1" dirty="0" err="1">
                <a:solidFill>
                  <a:schemeClr val="accent1">
                    <a:lumMod val="50000"/>
                  </a:schemeClr>
                </a:solidFill>
                <a:latin typeface="+mj-lt"/>
                <a:cs typeface="Calibri" panose="020F0502020204030204" pitchFamily="34" charset="0"/>
              </a:rPr>
              <a:t>dx.doi.org</a:t>
            </a:r>
            <a:r>
              <a:rPr lang="es-ES" sz="1100" b="1" i="1" dirty="0">
                <a:solidFill>
                  <a:schemeClr val="accent1">
                    <a:lumMod val="50000"/>
                  </a:schemeClr>
                </a:solidFill>
                <a:latin typeface="+mj-lt"/>
                <a:cs typeface="Calibri" panose="020F0502020204030204" pitchFamily="34" charset="0"/>
              </a:rPr>
              <a:t>/10.1093/</a:t>
            </a:r>
            <a:r>
              <a:rPr lang="es-ES" sz="1100" b="1" i="1" dirty="0" err="1">
                <a:solidFill>
                  <a:schemeClr val="accent1">
                    <a:lumMod val="50000"/>
                  </a:schemeClr>
                </a:solidFill>
                <a:latin typeface="+mj-lt"/>
                <a:cs typeface="Calibri" panose="020F0502020204030204" pitchFamily="34" charset="0"/>
              </a:rPr>
              <a:t>eurheartj</a:t>
            </a:r>
            <a:r>
              <a:rPr lang="es-ES" sz="1100" b="1" i="1" dirty="0">
                <a:solidFill>
                  <a:schemeClr val="accent1">
                    <a:lumMod val="50000"/>
                  </a:schemeClr>
                </a:solidFill>
                <a:latin typeface="+mj-lt"/>
                <a:cs typeface="Calibri" panose="020F0502020204030204" pitchFamily="34" charset="0"/>
              </a:rPr>
              <a:t>/ehab484.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7" name="Google Shape;347;g120b1f5b80b_0_0"/>
          <p:cNvSpPr txBox="1"/>
          <p:nvPr/>
        </p:nvSpPr>
        <p:spPr>
          <a:xfrm>
            <a:off x="422032" y="977616"/>
            <a:ext cx="11078669" cy="240062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s-ES" sz="1600" b="1" dirty="0">
                <a:solidFill>
                  <a:srgbClr val="FF0000"/>
                </a:solidFill>
                <a:latin typeface="+mj-lt"/>
                <a:cs typeface="Calibri" panose="020F0502020204030204" pitchFamily="34" charset="0"/>
              </a:rPr>
              <a:t>CONTINUUM CARDIOVASCULAR</a:t>
            </a:r>
            <a:r>
              <a:rPr lang="es-ES" sz="1600" b="1" dirty="0">
                <a:solidFill>
                  <a:schemeClr val="accent1">
                    <a:lumMod val="50000"/>
                  </a:schemeClr>
                </a:solidFill>
                <a:latin typeface="+mj-lt"/>
                <a:cs typeface="Calibri" panose="020F0502020204030204" pitchFamily="34" charset="0"/>
              </a:rPr>
              <a:t>: FRENAR LOS FRCV PARA QUE NO EVOLUCIONEN A ECV ESTABLECIDA- ESTE ES EL OBJETIVO</a:t>
            </a:r>
            <a:endParaRPr sz="1600" b="1" dirty="0">
              <a:solidFill>
                <a:schemeClr val="accent1">
                  <a:lumMod val="50000"/>
                </a:schemeClr>
              </a:solidFill>
              <a:latin typeface="+mj-lt"/>
              <a:cs typeface="Calibri" panose="020F0502020204030204" pitchFamily="34" charset="0"/>
            </a:endParaRPr>
          </a:p>
          <a:p>
            <a:pPr marL="457200" lvl="0" indent="0" algn="l" rtl="0">
              <a:spcBef>
                <a:spcPts val="0"/>
              </a:spcBef>
              <a:spcAft>
                <a:spcPts val="0"/>
              </a:spcAft>
              <a:buNone/>
            </a:pPr>
            <a:endParaRPr sz="1600" b="1" dirty="0">
              <a:solidFill>
                <a:srgbClr val="FF0000"/>
              </a:solidFill>
              <a:latin typeface="+mj-lt"/>
              <a:cs typeface="Calibri" panose="020F0502020204030204" pitchFamily="34" charset="0"/>
            </a:endParaRPr>
          </a:p>
          <a:p>
            <a:pPr marL="457200" lvl="0" indent="-317500" algn="l" rtl="0">
              <a:spcBef>
                <a:spcPts val="0"/>
              </a:spcBef>
              <a:spcAft>
                <a:spcPts val="0"/>
              </a:spcAft>
              <a:buSzPts val="1400"/>
              <a:buChar char="-"/>
            </a:pPr>
            <a:r>
              <a:rPr lang="es-ES" sz="1600" b="1" dirty="0">
                <a:solidFill>
                  <a:srgbClr val="FF0000"/>
                </a:solidFill>
                <a:latin typeface="+mj-lt"/>
                <a:cs typeface="Calibri" panose="020F0502020204030204" pitchFamily="34" charset="0"/>
              </a:rPr>
              <a:t>CALCULAMOS EL RCV Y CONSIDERAMOS LAS COMORBILIDADES</a:t>
            </a:r>
            <a:r>
              <a:rPr lang="es-ES" sz="1600" b="1" dirty="0">
                <a:solidFill>
                  <a:schemeClr val="accent1">
                    <a:lumMod val="50000"/>
                  </a:schemeClr>
                </a:solidFill>
                <a:latin typeface="+mj-lt"/>
                <a:cs typeface="Calibri" panose="020F0502020204030204" pitchFamily="34" charset="0"/>
              </a:rPr>
              <a:t>: PARA TOMAR DECISIONES TERAPÉUTICAS ADECUADAS E INDIVIDUALIZADAS- ESTE ES EL CAMINO</a:t>
            </a:r>
            <a:endParaRPr sz="1600" b="1" dirty="0">
              <a:solidFill>
                <a:schemeClr val="accent1">
                  <a:lumMod val="50000"/>
                </a:schemeClr>
              </a:solidFill>
              <a:latin typeface="+mj-lt"/>
              <a:cs typeface="Calibri" panose="020F0502020204030204" pitchFamily="34" charset="0"/>
            </a:endParaRPr>
          </a:p>
          <a:p>
            <a:pPr marL="457200" lvl="0" indent="0" algn="l" rtl="0">
              <a:spcBef>
                <a:spcPts val="0"/>
              </a:spcBef>
              <a:spcAft>
                <a:spcPts val="0"/>
              </a:spcAft>
              <a:buNone/>
            </a:pPr>
            <a:endParaRPr sz="1600" b="1" dirty="0">
              <a:solidFill>
                <a:schemeClr val="accent1">
                  <a:lumMod val="50000"/>
                </a:schemeClr>
              </a:solidFill>
              <a:latin typeface="+mj-lt"/>
              <a:cs typeface="Calibri" panose="020F0502020204030204" pitchFamily="34" charset="0"/>
            </a:endParaRPr>
          </a:p>
          <a:p>
            <a:pPr marL="457200" lvl="0" indent="-317500" algn="l" rtl="0">
              <a:spcBef>
                <a:spcPts val="0"/>
              </a:spcBef>
              <a:spcAft>
                <a:spcPts val="0"/>
              </a:spcAft>
              <a:buSzPts val="1400"/>
              <a:buChar char="-"/>
            </a:pPr>
            <a:r>
              <a:rPr lang="es-ES" sz="1600" b="1" dirty="0">
                <a:solidFill>
                  <a:schemeClr val="accent1">
                    <a:lumMod val="50000"/>
                  </a:schemeClr>
                </a:solidFill>
                <a:latin typeface="+mj-lt"/>
                <a:cs typeface="Calibri" panose="020F0502020204030204" pitchFamily="34" charset="0"/>
              </a:rPr>
              <a:t>LAS </a:t>
            </a:r>
            <a:r>
              <a:rPr lang="es-ES" sz="1600" b="1" dirty="0">
                <a:solidFill>
                  <a:srgbClr val="FF0000"/>
                </a:solidFill>
                <a:latin typeface="+mj-lt"/>
                <a:cs typeface="Calibri" panose="020F0502020204030204" pitchFamily="34" charset="0"/>
              </a:rPr>
              <a:t>GPC </a:t>
            </a:r>
            <a:r>
              <a:rPr lang="es-ES" sz="1600" b="1" dirty="0">
                <a:solidFill>
                  <a:schemeClr val="accent1">
                    <a:lumMod val="50000"/>
                  </a:schemeClr>
                </a:solidFill>
                <a:latin typeface="+mj-lt"/>
                <a:cs typeface="Calibri" panose="020F0502020204030204" pitchFamily="34" charset="0"/>
              </a:rPr>
              <a:t>nos ayudan a considerar los objetivos y decidir los pasos  a tomar. </a:t>
            </a:r>
          </a:p>
          <a:p>
            <a:pPr marL="457200" lvl="0" indent="-317500" algn="l" rtl="0">
              <a:spcBef>
                <a:spcPts val="0"/>
              </a:spcBef>
              <a:spcAft>
                <a:spcPts val="0"/>
              </a:spcAft>
              <a:buSzPts val="1400"/>
              <a:buChar char="-"/>
            </a:pPr>
            <a:r>
              <a:rPr lang="es-ES" sz="1600" b="1" dirty="0">
                <a:solidFill>
                  <a:schemeClr val="accent1">
                    <a:lumMod val="50000"/>
                  </a:schemeClr>
                </a:solidFill>
                <a:latin typeface="+mj-lt"/>
                <a:cs typeface="Calibri" panose="020F0502020204030204" pitchFamily="34" charset="0"/>
              </a:rPr>
              <a:t>Algunas lecturas recomendadas:</a:t>
            </a:r>
            <a:endParaRPr sz="1600" b="1" dirty="0">
              <a:solidFill>
                <a:schemeClr val="accent1">
                  <a:lumMod val="50000"/>
                </a:schemeClr>
              </a:solidFill>
              <a:latin typeface="+mj-lt"/>
              <a:cs typeface="Calibri" panose="020F0502020204030204" pitchFamily="34" charset="0"/>
            </a:endParaRPr>
          </a:p>
          <a:p>
            <a:pPr marL="457200" lvl="0" indent="-317500" algn="l" rtl="0">
              <a:spcBef>
                <a:spcPts val="0"/>
              </a:spcBef>
              <a:spcAft>
                <a:spcPts val="0"/>
              </a:spcAft>
              <a:buSzPts val="1400"/>
              <a:buChar char="-"/>
            </a:pPr>
            <a:endParaRPr sz="1600" b="1" dirty="0">
              <a:solidFill>
                <a:schemeClr val="accent1">
                  <a:lumMod val="50000"/>
                </a:schemeClr>
              </a:solidFill>
              <a:latin typeface="+mj-lt"/>
              <a:cs typeface="Calibri" panose="020F0502020204030204" pitchFamily="34" charset="0"/>
            </a:endParaRPr>
          </a:p>
        </p:txBody>
      </p:sp>
      <p:pic>
        <p:nvPicPr>
          <p:cNvPr id="3" name="Imagen 2">
            <a:extLst>
              <a:ext uri="{FF2B5EF4-FFF2-40B4-BE49-F238E27FC236}">
                <a16:creationId xmlns:a16="http://schemas.microsoft.com/office/drawing/2014/main" id="{80D35DD5-E57B-1540-B8B4-490C4CCFB718}"/>
              </a:ext>
            </a:extLst>
          </p:cNvPr>
          <p:cNvPicPr>
            <a:picLocks noChangeAspect="1"/>
          </p:cNvPicPr>
          <p:nvPr/>
        </p:nvPicPr>
        <p:blipFill>
          <a:blip r:embed="rId3"/>
          <a:stretch>
            <a:fillRect/>
          </a:stretch>
        </p:blipFill>
        <p:spPr>
          <a:xfrm>
            <a:off x="8184769" y="3167406"/>
            <a:ext cx="2400352" cy="3203159"/>
          </a:xfrm>
          <a:prstGeom prst="rect">
            <a:avLst/>
          </a:prstGeom>
        </p:spPr>
      </p:pic>
      <p:pic>
        <p:nvPicPr>
          <p:cNvPr id="10" name="Imagen 9">
            <a:extLst>
              <a:ext uri="{FF2B5EF4-FFF2-40B4-BE49-F238E27FC236}">
                <a16:creationId xmlns:a16="http://schemas.microsoft.com/office/drawing/2014/main" id="{CAB0CF18-D744-DA4D-8D4B-CEE2F691A121}"/>
              </a:ext>
            </a:extLst>
          </p:cNvPr>
          <p:cNvPicPr>
            <a:picLocks noChangeAspect="1"/>
          </p:cNvPicPr>
          <p:nvPr/>
        </p:nvPicPr>
        <p:blipFill>
          <a:blip r:embed="rId4"/>
          <a:stretch>
            <a:fillRect/>
          </a:stretch>
        </p:blipFill>
        <p:spPr>
          <a:xfrm>
            <a:off x="4711100" y="3167406"/>
            <a:ext cx="2400352" cy="3203159"/>
          </a:xfrm>
          <a:prstGeom prst="rect">
            <a:avLst/>
          </a:prstGeom>
        </p:spPr>
      </p:pic>
      <p:pic>
        <p:nvPicPr>
          <p:cNvPr id="12" name="Imagen 11">
            <a:extLst>
              <a:ext uri="{FF2B5EF4-FFF2-40B4-BE49-F238E27FC236}">
                <a16:creationId xmlns:a16="http://schemas.microsoft.com/office/drawing/2014/main" id="{D458B258-F834-044E-A650-0FB54F523FBD}"/>
              </a:ext>
            </a:extLst>
          </p:cNvPr>
          <p:cNvPicPr>
            <a:picLocks noChangeAspect="1"/>
          </p:cNvPicPr>
          <p:nvPr/>
        </p:nvPicPr>
        <p:blipFill>
          <a:blip r:embed="rId5"/>
          <a:stretch>
            <a:fillRect/>
          </a:stretch>
        </p:blipFill>
        <p:spPr>
          <a:xfrm>
            <a:off x="1402829" y="3167406"/>
            <a:ext cx="2400353" cy="3203159"/>
          </a:xfrm>
          <a:prstGeom prst="rect">
            <a:avLst/>
          </a:prstGeom>
        </p:spPr>
      </p:pic>
      <p:sp>
        <p:nvSpPr>
          <p:cNvPr id="7" name="Google Shape;51;g11ed933a672_0_127">
            <a:extLst>
              <a:ext uri="{FF2B5EF4-FFF2-40B4-BE49-F238E27FC236}">
                <a16:creationId xmlns:a16="http://schemas.microsoft.com/office/drawing/2014/main" id="{E2C66834-412A-4F56-99A3-945A5AF7E5F5}"/>
              </a:ext>
            </a:extLst>
          </p:cNvPr>
          <p:cNvSpPr txBox="1">
            <a:spLocks/>
          </p:cNvSpPr>
          <p:nvPr/>
        </p:nvSpPr>
        <p:spPr>
          <a:xfrm>
            <a:off x="422032" y="365125"/>
            <a:ext cx="9264600" cy="68589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Para Recordar</a:t>
            </a:r>
            <a:endParaRPr lang="es-E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11ed933a672_0_303"/>
          <p:cNvPicPr preferRelativeResize="0"/>
          <p:nvPr/>
        </p:nvPicPr>
        <p:blipFill>
          <a:blip r:embed="rId3">
            <a:alphaModFix/>
          </a:blip>
          <a:stretch>
            <a:fillRect/>
          </a:stretch>
        </p:blipFill>
        <p:spPr>
          <a:xfrm>
            <a:off x="6091238" y="3010725"/>
            <a:ext cx="4581525" cy="3048000"/>
          </a:xfrm>
          <a:prstGeom prst="rect">
            <a:avLst/>
          </a:prstGeom>
          <a:noFill/>
          <a:ln>
            <a:noFill/>
          </a:ln>
        </p:spPr>
      </p:pic>
      <p:sp>
        <p:nvSpPr>
          <p:cNvPr id="353" name="Google Shape;353;g11ed933a672_0_303"/>
          <p:cNvSpPr txBox="1"/>
          <p:nvPr/>
        </p:nvSpPr>
        <p:spPr>
          <a:xfrm>
            <a:off x="6883275" y="1334550"/>
            <a:ext cx="3268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3000" b="1">
                <a:solidFill>
                  <a:srgbClr val="FFC000"/>
                </a:solidFill>
              </a:rPr>
              <a:t>MUCHAS GRACIAS</a:t>
            </a:r>
            <a:endParaRPr sz="3000" b="1">
              <a:solidFill>
                <a:srgbClr val="FFC000"/>
              </a:solidFill>
            </a:endParaRPr>
          </a:p>
        </p:txBody>
      </p:sp>
      <p:pic>
        <p:nvPicPr>
          <p:cNvPr id="4" name="Imagen 2">
            <a:extLst>
              <a:ext uri="{FF2B5EF4-FFF2-40B4-BE49-F238E27FC236}">
                <a16:creationId xmlns:a16="http://schemas.microsoft.com/office/drawing/2014/main" id="{72BEB82E-6AE5-49EB-8E33-ABA5BC6332B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22280" y="5182463"/>
            <a:ext cx="993913" cy="993913"/>
          </a:xfrm>
          <a:prstGeom prst="rect">
            <a:avLst/>
          </a:prstGeom>
        </p:spPr>
      </p:pic>
      <p:sp>
        <p:nvSpPr>
          <p:cNvPr id="5" name="CuadroTexto 4">
            <a:extLst>
              <a:ext uri="{FF2B5EF4-FFF2-40B4-BE49-F238E27FC236}">
                <a16:creationId xmlns:a16="http://schemas.microsoft.com/office/drawing/2014/main" id="{196867B1-8812-4D2A-B5AF-166C9763257E}"/>
              </a:ext>
            </a:extLst>
          </p:cNvPr>
          <p:cNvSpPr txBox="1"/>
          <p:nvPr/>
        </p:nvSpPr>
        <p:spPr>
          <a:xfrm>
            <a:off x="2016193" y="5494752"/>
            <a:ext cx="3344319" cy="369332"/>
          </a:xfrm>
          <a:prstGeom prst="rect">
            <a:avLst/>
          </a:prstGeom>
          <a:noFill/>
        </p:spPr>
        <p:txBody>
          <a:bodyPr wrap="square" rtlCol="0">
            <a:spAutoFit/>
          </a:bodyPr>
          <a:lstStyle/>
          <a:p>
            <a:r>
              <a:rPr lang="es-ES" sz="1800" b="1" dirty="0">
                <a:solidFill>
                  <a:schemeClr val="bg1"/>
                </a:solidFill>
              </a:rPr>
              <a:t>@anamoya48 @</a:t>
            </a:r>
            <a:r>
              <a:rPr lang="es-ES" sz="1800" b="1" dirty="0" err="1">
                <a:solidFill>
                  <a:schemeClr val="bg1"/>
                </a:solidFill>
              </a:rPr>
              <a:t>gt_hta</a:t>
            </a:r>
            <a:endParaRPr lang="es-ES" sz="1800" b="1"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64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pSp>
        <p:nvGrpSpPr>
          <p:cNvPr id="63" name="Google Shape;63;g11ed933a672_0_150"/>
          <p:cNvGrpSpPr/>
          <p:nvPr/>
        </p:nvGrpSpPr>
        <p:grpSpPr>
          <a:xfrm>
            <a:off x="-203200" y="1281753"/>
            <a:ext cx="12767733" cy="4294493"/>
            <a:chOff x="0" y="1090152"/>
            <a:chExt cx="9144000" cy="4230473"/>
          </a:xfrm>
        </p:grpSpPr>
        <p:pic>
          <p:nvPicPr>
            <p:cNvPr id="64" name="Google Shape;64;g11ed933a672_0_150" descr="Sin-título-2.png"/>
            <p:cNvPicPr preferRelativeResize="0"/>
            <p:nvPr/>
          </p:nvPicPr>
          <p:blipFill rotWithShape="1">
            <a:blip r:embed="rId3">
              <a:alphaModFix/>
            </a:blip>
            <a:srcRect t="23752" b="22691"/>
            <a:stretch/>
          </p:blipFill>
          <p:spPr>
            <a:xfrm>
              <a:off x="0" y="1341438"/>
              <a:ext cx="9144000" cy="3671889"/>
            </a:xfrm>
            <a:prstGeom prst="rect">
              <a:avLst/>
            </a:prstGeom>
            <a:noFill/>
            <a:ln>
              <a:noFill/>
            </a:ln>
          </p:spPr>
        </p:pic>
        <p:sp>
          <p:nvSpPr>
            <p:cNvPr id="65" name="Google Shape;65;g11ed933a672_0_150"/>
            <p:cNvSpPr/>
            <p:nvPr/>
          </p:nvSpPr>
          <p:spPr>
            <a:xfrm>
              <a:off x="4383088" y="3138868"/>
              <a:ext cx="155520" cy="1043820"/>
            </a:xfrm>
            <a:custGeom>
              <a:avLst/>
              <a:gdLst/>
              <a:ahLst/>
              <a:cxnLst/>
              <a:rect l="l" t="t" r="r" b="b"/>
              <a:pathLst>
                <a:path w="21600" h="21600" extrusionOk="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noFill/>
            <a:ln>
              <a:noFill/>
            </a:ln>
          </p:spPr>
          <p:txBody>
            <a:bodyPr spcFirstLastPara="1" wrap="square" lIns="104300" tIns="52175" rIns="104300" bIns="521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66" name="Google Shape;66;g11ed933a672_0_150"/>
            <p:cNvSpPr txBox="1"/>
            <p:nvPr/>
          </p:nvSpPr>
          <p:spPr>
            <a:xfrm>
              <a:off x="6084888" y="4797425"/>
              <a:ext cx="2697300" cy="523200"/>
            </a:xfrm>
            <a:prstGeom prst="rect">
              <a:avLst/>
            </a:prstGeom>
            <a:solidFill>
              <a:srgbClr val="860038"/>
            </a:solid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ES" sz="1500" b="1" i="0" u="none" strike="noStrike" cap="none">
                  <a:solidFill>
                    <a:srgbClr val="FFFFFF"/>
                  </a:solidFill>
                  <a:latin typeface="Verdana"/>
                  <a:ea typeface="Verdana"/>
                  <a:cs typeface="Verdana"/>
                  <a:sym typeface="Verdana"/>
                </a:rPr>
                <a:t>Muerte</a:t>
              </a:r>
              <a:br>
                <a:rPr lang="es-ES" sz="1500" b="1" i="0" u="none" strike="noStrike" cap="none">
                  <a:solidFill>
                    <a:srgbClr val="FFFFFF"/>
                  </a:solidFill>
                  <a:latin typeface="Verdana"/>
                  <a:ea typeface="Verdana"/>
                  <a:cs typeface="Verdana"/>
                  <a:sym typeface="Verdana"/>
                </a:rPr>
              </a:br>
              <a:r>
                <a:rPr lang="es-ES" sz="1500" b="1" i="0" u="none" strike="noStrike" cap="none">
                  <a:solidFill>
                    <a:srgbClr val="FFFFFF"/>
                  </a:solidFill>
                  <a:latin typeface="Verdana"/>
                  <a:ea typeface="Verdana"/>
                  <a:cs typeface="Verdana"/>
                  <a:sym typeface="Verdana"/>
                </a:rPr>
                <a:t>cardio/cerebrovascular</a:t>
              </a:r>
              <a:endParaRPr sz="1500" b="0" i="0" u="none" strike="noStrike" cap="none">
                <a:solidFill>
                  <a:srgbClr val="000000"/>
                </a:solidFill>
                <a:latin typeface="Arial"/>
                <a:ea typeface="Arial"/>
                <a:cs typeface="Arial"/>
                <a:sym typeface="Arial"/>
              </a:endParaRPr>
            </a:p>
          </p:txBody>
        </p:sp>
        <p:sp>
          <p:nvSpPr>
            <p:cNvPr id="67" name="Google Shape;67;g11ed933a672_0_150"/>
            <p:cNvSpPr txBox="1"/>
            <p:nvPr/>
          </p:nvSpPr>
          <p:spPr>
            <a:xfrm>
              <a:off x="6588125" y="3284538"/>
              <a:ext cx="1865400" cy="4536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Cardio.terminal/</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daño cerebral y demencia</a:t>
              </a:r>
              <a:endParaRPr sz="1500" b="0" i="0" u="none" strike="noStrike" cap="none">
                <a:solidFill>
                  <a:srgbClr val="000000"/>
                </a:solidFill>
                <a:latin typeface="Arial"/>
                <a:ea typeface="Arial"/>
                <a:cs typeface="Arial"/>
                <a:sym typeface="Arial"/>
              </a:endParaRPr>
            </a:p>
          </p:txBody>
        </p:sp>
        <p:sp>
          <p:nvSpPr>
            <p:cNvPr id="68" name="Google Shape;68;g11ed933a672_0_150"/>
            <p:cNvSpPr txBox="1"/>
            <p:nvPr/>
          </p:nvSpPr>
          <p:spPr>
            <a:xfrm>
              <a:off x="6084888" y="4076700"/>
              <a:ext cx="1727100" cy="461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IRC. Nefropatía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terminal</a:t>
              </a:r>
              <a:endParaRPr sz="1500" b="0" i="0" u="none" strike="noStrike" cap="none">
                <a:solidFill>
                  <a:srgbClr val="000000"/>
                </a:solidFill>
                <a:latin typeface="Arial"/>
                <a:ea typeface="Arial"/>
                <a:cs typeface="Arial"/>
                <a:sym typeface="Arial"/>
              </a:endParaRPr>
            </a:p>
          </p:txBody>
        </p:sp>
        <p:sp>
          <p:nvSpPr>
            <p:cNvPr id="69" name="Google Shape;69;g11ed933a672_0_150"/>
            <p:cNvSpPr txBox="1"/>
            <p:nvPr/>
          </p:nvSpPr>
          <p:spPr>
            <a:xfrm>
              <a:off x="250825" y="3789363"/>
              <a:ext cx="2808300" cy="8310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FRCV:</a:t>
              </a:r>
              <a:br>
                <a:rPr lang="es-ES" sz="1200" b="1" i="0" u="none" strike="noStrike" cap="none">
                  <a:solidFill>
                    <a:srgbClr val="000000"/>
                  </a:solidFill>
                  <a:latin typeface="Verdana"/>
                  <a:ea typeface="Verdana"/>
                  <a:cs typeface="Verdana"/>
                  <a:sym typeface="Verdana"/>
                </a:rPr>
              </a:br>
              <a:r>
                <a:rPr lang="es-ES" sz="1200" b="1" i="0" u="none" strike="noStrike" cap="none">
                  <a:solidFill>
                    <a:srgbClr val="000000"/>
                  </a:solidFill>
                  <a:latin typeface="Verdana"/>
                  <a:ea typeface="Verdana"/>
                  <a:cs typeface="Verdana"/>
                  <a:sym typeface="Verdana"/>
                </a:rPr>
                <a:t>Diabetes Hipertensión,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Dislipemia, Tabaquismo,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Obesidad Central</a:t>
              </a:r>
              <a:endParaRPr sz="1500" b="0" i="0" u="none" strike="noStrike" cap="none">
                <a:solidFill>
                  <a:srgbClr val="000000"/>
                </a:solidFill>
                <a:latin typeface="Arial"/>
                <a:ea typeface="Arial"/>
                <a:cs typeface="Arial"/>
                <a:sym typeface="Arial"/>
              </a:endParaRPr>
            </a:p>
          </p:txBody>
        </p:sp>
        <p:sp>
          <p:nvSpPr>
            <p:cNvPr id="70" name="Google Shape;70;g11ed933a672_0_150"/>
            <p:cNvSpPr txBox="1"/>
            <p:nvPr/>
          </p:nvSpPr>
          <p:spPr>
            <a:xfrm>
              <a:off x="2393138" y="3398838"/>
              <a:ext cx="811200" cy="4536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Disfunción</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endotelial</a:t>
              </a:r>
              <a:endParaRPr sz="1500" b="0" i="0" u="none" strike="noStrike" cap="none">
                <a:solidFill>
                  <a:srgbClr val="000000"/>
                </a:solidFill>
                <a:latin typeface="Arial"/>
                <a:ea typeface="Arial"/>
                <a:cs typeface="Arial"/>
                <a:sym typeface="Arial"/>
              </a:endParaRPr>
            </a:p>
          </p:txBody>
        </p:sp>
        <p:sp>
          <p:nvSpPr>
            <p:cNvPr id="71" name="Google Shape;71;g11ed933a672_0_150"/>
            <p:cNvSpPr txBox="1"/>
            <p:nvPr/>
          </p:nvSpPr>
          <p:spPr>
            <a:xfrm>
              <a:off x="3050304" y="2833688"/>
              <a:ext cx="903300" cy="4536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Micro-</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albuminuria </a:t>
              </a:r>
              <a:endParaRPr sz="1500" b="0" i="0" u="none" strike="noStrike" cap="none">
                <a:solidFill>
                  <a:srgbClr val="000000"/>
                </a:solidFill>
                <a:latin typeface="Arial"/>
                <a:ea typeface="Arial"/>
                <a:cs typeface="Arial"/>
                <a:sym typeface="Arial"/>
              </a:endParaRPr>
            </a:p>
          </p:txBody>
        </p:sp>
        <p:sp>
          <p:nvSpPr>
            <p:cNvPr id="72" name="Google Shape;72;g11ed933a672_0_150"/>
            <p:cNvSpPr txBox="1"/>
            <p:nvPr/>
          </p:nvSpPr>
          <p:spPr>
            <a:xfrm>
              <a:off x="5867400" y="2205038"/>
              <a:ext cx="2233500" cy="6462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Eventos recurrentes no mortales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ictus secundario</a:t>
              </a:r>
              <a:endParaRPr sz="1500" b="0" i="0" u="none" strike="noStrike" cap="none">
                <a:solidFill>
                  <a:srgbClr val="000000"/>
                </a:solidFill>
                <a:latin typeface="Arial"/>
                <a:ea typeface="Arial"/>
                <a:cs typeface="Arial"/>
                <a:sym typeface="Arial"/>
              </a:endParaRPr>
            </a:p>
          </p:txBody>
        </p:sp>
        <p:sp>
          <p:nvSpPr>
            <p:cNvPr id="73" name="Google Shape;73;g11ed933a672_0_150"/>
            <p:cNvSpPr txBox="1"/>
            <p:nvPr/>
          </p:nvSpPr>
          <p:spPr>
            <a:xfrm>
              <a:off x="5148263" y="3111500"/>
              <a:ext cx="1309800" cy="461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Proteinuria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nefrótica</a:t>
              </a:r>
              <a:endParaRPr sz="1500" b="0" i="0" u="none" strike="noStrike" cap="none">
                <a:solidFill>
                  <a:srgbClr val="000000"/>
                </a:solidFill>
                <a:latin typeface="Arial"/>
                <a:ea typeface="Arial"/>
                <a:cs typeface="Arial"/>
                <a:sym typeface="Arial"/>
              </a:endParaRPr>
            </a:p>
          </p:txBody>
        </p:sp>
        <p:sp>
          <p:nvSpPr>
            <p:cNvPr id="74" name="Google Shape;74;g11ed933a672_0_150"/>
            <p:cNvSpPr txBox="1"/>
            <p:nvPr/>
          </p:nvSpPr>
          <p:spPr>
            <a:xfrm>
              <a:off x="4291837" y="2535238"/>
              <a:ext cx="849300" cy="4536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Macro-</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proteinuria</a:t>
              </a:r>
              <a:endParaRPr sz="1500" b="0" i="0" u="none" strike="noStrike" cap="none">
                <a:solidFill>
                  <a:srgbClr val="000000"/>
                </a:solidFill>
                <a:latin typeface="Arial"/>
                <a:ea typeface="Arial"/>
                <a:cs typeface="Arial"/>
                <a:sym typeface="Arial"/>
              </a:endParaRPr>
            </a:p>
          </p:txBody>
        </p:sp>
        <p:sp>
          <p:nvSpPr>
            <p:cNvPr id="75" name="Google Shape;75;g11ed933a672_0_150"/>
            <p:cNvSpPr txBox="1"/>
            <p:nvPr/>
          </p:nvSpPr>
          <p:spPr>
            <a:xfrm>
              <a:off x="1945274" y="2319338"/>
              <a:ext cx="1353000" cy="272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Infartos  lacunares</a:t>
              </a:r>
              <a:endParaRPr sz="1500" b="0" i="0" u="none" strike="noStrike" cap="none">
                <a:solidFill>
                  <a:srgbClr val="000000"/>
                </a:solidFill>
                <a:latin typeface="Arial"/>
                <a:ea typeface="Arial"/>
                <a:cs typeface="Arial"/>
                <a:sym typeface="Arial"/>
              </a:endParaRPr>
            </a:p>
          </p:txBody>
        </p:sp>
        <p:sp>
          <p:nvSpPr>
            <p:cNvPr id="76" name="Google Shape;76;g11ed933a672_0_150"/>
            <p:cNvSpPr txBox="1"/>
            <p:nvPr/>
          </p:nvSpPr>
          <p:spPr>
            <a:xfrm>
              <a:off x="1165736" y="3040063"/>
              <a:ext cx="1118100" cy="4536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Ateroesclerosis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e HVI</a:t>
              </a:r>
              <a:endParaRPr sz="1500" b="0" i="0" u="none" strike="noStrike" cap="none">
                <a:solidFill>
                  <a:srgbClr val="000000"/>
                </a:solidFill>
                <a:latin typeface="Arial"/>
                <a:ea typeface="Arial"/>
                <a:cs typeface="Arial"/>
                <a:sym typeface="Arial"/>
              </a:endParaRPr>
            </a:p>
          </p:txBody>
        </p:sp>
        <p:sp>
          <p:nvSpPr>
            <p:cNvPr id="77" name="Google Shape;77;g11ed933a672_0_150"/>
            <p:cNvSpPr txBox="1"/>
            <p:nvPr/>
          </p:nvSpPr>
          <p:spPr>
            <a:xfrm>
              <a:off x="2834849" y="1835150"/>
              <a:ext cx="1453500" cy="36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Dilatación ventricular/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Disfunción cognitiva</a:t>
              </a:r>
              <a:endParaRPr sz="1500" b="0" i="0" u="none" strike="noStrike" cap="none">
                <a:solidFill>
                  <a:srgbClr val="000000"/>
                </a:solidFill>
                <a:latin typeface="Arial"/>
                <a:ea typeface="Arial"/>
                <a:cs typeface="Arial"/>
                <a:sym typeface="Arial"/>
              </a:endParaRPr>
            </a:p>
          </p:txBody>
        </p:sp>
        <p:sp>
          <p:nvSpPr>
            <p:cNvPr id="78" name="Google Shape;78;g11ed933a672_0_150"/>
            <p:cNvSpPr txBox="1"/>
            <p:nvPr/>
          </p:nvSpPr>
          <p:spPr>
            <a:xfrm>
              <a:off x="4356100" y="1590675"/>
              <a:ext cx="1814400" cy="4536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Verdana"/>
                  <a:ea typeface="Verdana"/>
                  <a:cs typeface="Verdana"/>
                  <a:sym typeface="Verdana"/>
                </a:rPr>
                <a:t>Angina, IAM, Ictus; ICC Arteriopatía periférica </a:t>
              </a:r>
              <a:endParaRPr sz="1200" b="1" i="0" u="none" strike="noStrike" cap="none">
                <a:solidFill>
                  <a:srgbClr val="000000"/>
                </a:solidFill>
                <a:latin typeface="Verdana"/>
                <a:ea typeface="Verdana"/>
                <a:cs typeface="Verdana"/>
                <a:sym typeface="Verdana"/>
              </a:endParaRPr>
            </a:p>
          </p:txBody>
        </p:sp>
        <p:sp>
          <p:nvSpPr>
            <p:cNvPr id="79" name="Google Shape;79;g11ed933a672_0_150"/>
            <p:cNvSpPr/>
            <p:nvPr/>
          </p:nvSpPr>
          <p:spPr>
            <a:xfrm>
              <a:off x="179389" y="2420937"/>
              <a:ext cx="952800" cy="619200"/>
            </a:xfrm>
            <a:prstGeom prst="roundRect">
              <a:avLst>
                <a:gd name="adj" fmla="val 16667"/>
              </a:avLst>
            </a:prstGeom>
            <a:solidFill>
              <a:srgbClr val="33CC33"/>
            </a:solid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000000"/>
                  </a:solidFill>
                  <a:latin typeface="Verdana"/>
                  <a:ea typeface="Verdana"/>
                  <a:cs typeface="Verdana"/>
                  <a:sym typeface="Verdana"/>
                </a:rPr>
                <a:t>FR</a:t>
              </a:r>
              <a:endParaRPr sz="1500" b="0" i="0" u="none" strike="noStrike" cap="none">
                <a:solidFill>
                  <a:srgbClr val="000000"/>
                </a:solidFill>
                <a:latin typeface="Arial"/>
                <a:ea typeface="Arial"/>
                <a:cs typeface="Arial"/>
                <a:sym typeface="Arial"/>
              </a:endParaRPr>
            </a:p>
          </p:txBody>
        </p:sp>
        <p:sp>
          <p:nvSpPr>
            <p:cNvPr id="80" name="Google Shape;80;g11ed933a672_0_150"/>
            <p:cNvSpPr/>
            <p:nvPr/>
          </p:nvSpPr>
          <p:spPr>
            <a:xfrm>
              <a:off x="561414" y="1090152"/>
              <a:ext cx="1118100" cy="1167900"/>
            </a:xfrm>
            <a:prstGeom prst="roundRect">
              <a:avLst>
                <a:gd name="adj" fmla="val 16667"/>
              </a:avLst>
            </a:prstGeom>
            <a:solidFill>
              <a:srgbClr val="FFFFCC"/>
            </a:solid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000000"/>
                  </a:solidFill>
                  <a:latin typeface="Verdana"/>
                  <a:ea typeface="Verdana"/>
                  <a:cs typeface="Verdana"/>
                  <a:sym typeface="Verdana"/>
                </a:rPr>
                <a:t>LOD</a:t>
              </a:r>
              <a:endParaRPr sz="1500" b="0" i="0" u="none" strike="noStrike" cap="none">
                <a:solidFill>
                  <a:srgbClr val="000000"/>
                </a:solidFill>
                <a:latin typeface="Arial"/>
                <a:ea typeface="Arial"/>
                <a:cs typeface="Arial"/>
                <a:sym typeface="Arial"/>
              </a:endParaRPr>
            </a:p>
          </p:txBody>
        </p:sp>
        <p:sp>
          <p:nvSpPr>
            <p:cNvPr id="81" name="Google Shape;81;g11ed933a672_0_150"/>
            <p:cNvSpPr/>
            <p:nvPr/>
          </p:nvSpPr>
          <p:spPr>
            <a:xfrm>
              <a:off x="7266836" y="1341438"/>
              <a:ext cx="1186800" cy="646200"/>
            </a:xfrm>
            <a:prstGeom prst="roundRect">
              <a:avLst>
                <a:gd name="adj" fmla="val 16667"/>
              </a:avLst>
            </a:prstGeom>
            <a:solidFill>
              <a:srgbClr val="99CCFF"/>
            </a:solid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000000"/>
                  </a:solidFill>
                  <a:latin typeface="Verdana"/>
                  <a:ea typeface="Verdana"/>
                  <a:cs typeface="Verdana"/>
                  <a:sym typeface="Verdana"/>
                </a:rPr>
                <a:t>ECV</a:t>
              </a:r>
              <a:endParaRPr sz="1500" b="0" i="0" u="none" strike="noStrike" cap="none">
                <a:solidFill>
                  <a:srgbClr val="000000"/>
                </a:solidFill>
                <a:latin typeface="Arial"/>
                <a:ea typeface="Arial"/>
                <a:cs typeface="Arial"/>
                <a:sym typeface="Arial"/>
              </a:endParaRPr>
            </a:p>
          </p:txBody>
        </p:sp>
        <p:sp>
          <p:nvSpPr>
            <p:cNvPr id="82" name="Google Shape;82;g11ed933a672_0_150"/>
            <p:cNvSpPr txBox="1"/>
            <p:nvPr/>
          </p:nvSpPr>
          <p:spPr>
            <a:xfrm>
              <a:off x="2843213" y="3860800"/>
              <a:ext cx="3357600" cy="12003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1" u="none" strike="noStrike" cap="none">
                  <a:solidFill>
                    <a:srgbClr val="CC0000"/>
                  </a:solidFill>
                  <a:latin typeface="Verdana"/>
                  <a:ea typeface="Verdana"/>
                  <a:cs typeface="Verdana"/>
                  <a:sym typeface="Verdana"/>
                </a:rPr>
                <a:t>Detener</a:t>
              </a:r>
              <a:br>
                <a:rPr lang="es-ES" sz="2400" b="1" i="1" u="none" strike="noStrike" cap="none">
                  <a:solidFill>
                    <a:srgbClr val="CC0000"/>
                  </a:solidFill>
                  <a:latin typeface="Verdana"/>
                  <a:ea typeface="Verdana"/>
                  <a:cs typeface="Verdana"/>
                  <a:sym typeface="Verdana"/>
                </a:rPr>
              </a:br>
              <a:r>
                <a:rPr lang="es-ES" sz="2400" b="1" i="1" u="none" strike="noStrike" cap="none">
                  <a:solidFill>
                    <a:srgbClr val="CC0000"/>
                  </a:solidFill>
                  <a:latin typeface="Verdana"/>
                  <a:ea typeface="Verdana"/>
                  <a:cs typeface="Verdana"/>
                  <a:sym typeface="Verdana"/>
                </a:rPr>
                <a:t>o enlentecer</a:t>
              </a:r>
              <a:br>
                <a:rPr lang="es-ES" sz="2400" b="1" i="1" u="none" strike="noStrike" cap="none">
                  <a:solidFill>
                    <a:srgbClr val="CC0000"/>
                  </a:solidFill>
                  <a:latin typeface="Verdana"/>
                  <a:ea typeface="Verdana"/>
                  <a:cs typeface="Verdana"/>
                  <a:sym typeface="Verdana"/>
                </a:rPr>
              </a:br>
              <a:r>
                <a:rPr lang="es-ES" sz="2400" b="1" i="1" u="none" strike="noStrike" cap="none">
                  <a:solidFill>
                    <a:srgbClr val="CC0000"/>
                  </a:solidFill>
                  <a:latin typeface="Verdana"/>
                  <a:ea typeface="Verdana"/>
                  <a:cs typeface="Verdana"/>
                  <a:sym typeface="Verdana"/>
                </a:rPr>
                <a:t>la LOD</a:t>
              </a:r>
              <a:endParaRPr sz="1500" b="0" i="0" u="none" strike="noStrike" cap="none">
                <a:solidFill>
                  <a:srgbClr val="000000"/>
                </a:solidFill>
                <a:latin typeface="Arial"/>
                <a:ea typeface="Arial"/>
                <a:cs typeface="Arial"/>
                <a:sym typeface="Arial"/>
              </a:endParaRPr>
            </a:p>
          </p:txBody>
        </p:sp>
        <p:sp>
          <p:nvSpPr>
            <p:cNvPr id="83" name="Google Shape;83;g11ed933a672_0_150"/>
            <p:cNvSpPr txBox="1"/>
            <p:nvPr/>
          </p:nvSpPr>
          <p:spPr>
            <a:xfrm>
              <a:off x="212725" y="4797425"/>
              <a:ext cx="2697300" cy="523200"/>
            </a:xfrm>
            <a:prstGeom prst="rect">
              <a:avLst/>
            </a:prstGeom>
            <a:solidFill>
              <a:srgbClr val="F9B200"/>
            </a:solid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ES" sz="1500" b="1" i="0" u="none" strike="noStrike" cap="none">
                  <a:solidFill>
                    <a:srgbClr val="FFFFFF"/>
                  </a:solidFill>
                  <a:latin typeface="Verdana"/>
                  <a:ea typeface="Verdana"/>
                  <a:cs typeface="Verdana"/>
                  <a:sym typeface="Verdana"/>
                </a:rPr>
                <a:t>Genes</a:t>
              </a:r>
              <a:br>
                <a:rPr lang="es-ES" sz="1500" b="1" i="0" u="none" strike="noStrike" cap="none">
                  <a:solidFill>
                    <a:srgbClr val="FFFFFF"/>
                  </a:solidFill>
                  <a:latin typeface="Verdana"/>
                  <a:ea typeface="Verdana"/>
                  <a:cs typeface="Verdana"/>
                  <a:sym typeface="Verdana"/>
                </a:rPr>
              </a:br>
              <a:r>
                <a:rPr lang="es-ES" sz="1500" b="1" i="0" u="none" strike="noStrike" cap="none">
                  <a:solidFill>
                    <a:srgbClr val="FFFFFF"/>
                  </a:solidFill>
                  <a:latin typeface="Verdana"/>
                  <a:ea typeface="Verdana"/>
                  <a:cs typeface="Verdana"/>
                  <a:sym typeface="Verdana"/>
                </a:rPr>
                <a:t>Estilo de vida</a:t>
              </a:r>
              <a:endParaRPr sz="1500" b="0" i="0" u="none" strike="noStrike" cap="none">
                <a:solidFill>
                  <a:srgbClr val="000000"/>
                </a:solidFill>
                <a:latin typeface="Arial"/>
                <a:ea typeface="Arial"/>
                <a:cs typeface="Arial"/>
                <a:sym typeface="Arial"/>
              </a:endParaRPr>
            </a:p>
          </p:txBody>
        </p:sp>
        <p:cxnSp>
          <p:nvCxnSpPr>
            <p:cNvPr id="84" name="Google Shape;84;g11ed933a672_0_150"/>
            <p:cNvCxnSpPr/>
            <p:nvPr/>
          </p:nvCxnSpPr>
          <p:spPr>
            <a:xfrm>
              <a:off x="1547813" y="2565400"/>
              <a:ext cx="2016000" cy="1079400"/>
            </a:xfrm>
            <a:prstGeom prst="straightConnector1">
              <a:avLst/>
            </a:prstGeom>
            <a:noFill/>
            <a:ln w="57150" cap="flat" cmpd="sng">
              <a:solidFill>
                <a:srgbClr val="CC0000"/>
              </a:solidFill>
              <a:prstDash val="solid"/>
              <a:round/>
              <a:headEnd type="none" w="sm" len="sm"/>
              <a:tailEnd type="none" w="sm" len="sm"/>
            </a:ln>
          </p:spPr>
        </p:cxnSp>
      </p:grpSp>
      <p:sp>
        <p:nvSpPr>
          <p:cNvPr id="2" name="Rectángulo 1">
            <a:extLst>
              <a:ext uri="{FF2B5EF4-FFF2-40B4-BE49-F238E27FC236}">
                <a16:creationId xmlns:a16="http://schemas.microsoft.com/office/drawing/2014/main" id="{93F646ED-BEE0-1C43-843D-D80F90364C9A}"/>
              </a:ext>
            </a:extLst>
          </p:cNvPr>
          <p:cNvSpPr/>
          <p:nvPr/>
        </p:nvSpPr>
        <p:spPr>
          <a:xfrm>
            <a:off x="1403508" y="6373315"/>
            <a:ext cx="9414723" cy="261610"/>
          </a:xfrm>
          <a:prstGeom prst="rect">
            <a:avLst/>
          </a:prstGeom>
        </p:spPr>
        <p:txBody>
          <a:bodyPr wrap="square">
            <a:spAutoFit/>
          </a:bodyPr>
          <a:lstStyle/>
          <a:p>
            <a:pPr algn="ctr"/>
            <a:r>
              <a:rPr lang="es-ES" sz="1100" b="1" i="1" dirty="0">
                <a:solidFill>
                  <a:schemeClr val="accent1">
                    <a:lumMod val="50000"/>
                  </a:schemeClr>
                </a:solidFill>
                <a:latin typeface="+mj-lt"/>
                <a:cs typeface="Calibri" panose="020F0502020204030204" pitchFamily="34" charset="0"/>
              </a:rPr>
              <a:t>Modificado de </a:t>
            </a:r>
            <a:r>
              <a:rPr lang="es-ES" sz="1100" b="1" i="1" dirty="0" err="1">
                <a:solidFill>
                  <a:schemeClr val="accent1">
                    <a:lumMod val="50000"/>
                  </a:schemeClr>
                </a:solidFill>
                <a:latin typeface="+mj-lt"/>
                <a:cs typeface="Calibri" panose="020F0502020204030204" pitchFamily="34" charset="0"/>
              </a:rPr>
              <a:t>Dzau</a:t>
            </a:r>
            <a:r>
              <a:rPr lang="es-ES" sz="1100" b="1" i="1" dirty="0">
                <a:solidFill>
                  <a:schemeClr val="accent1">
                    <a:lumMod val="50000"/>
                  </a:schemeClr>
                </a:solidFill>
                <a:latin typeface="+mj-lt"/>
                <a:cs typeface="Calibri" panose="020F0502020204030204" pitchFamily="34" charset="0"/>
              </a:rPr>
              <a:t> V. y </a:t>
            </a:r>
            <a:r>
              <a:rPr lang="es-ES" sz="1100" b="1" i="1" dirty="0" err="1">
                <a:solidFill>
                  <a:schemeClr val="accent1">
                    <a:lumMod val="50000"/>
                  </a:schemeClr>
                </a:solidFill>
                <a:latin typeface="+mj-lt"/>
                <a:cs typeface="Calibri" panose="020F0502020204030204" pitchFamily="34" charset="0"/>
              </a:rPr>
              <a:t>Braunwald</a:t>
            </a:r>
            <a:r>
              <a:rPr lang="es-ES" sz="1100" b="1" i="1" dirty="0">
                <a:solidFill>
                  <a:schemeClr val="accent1">
                    <a:lumMod val="50000"/>
                  </a:schemeClr>
                </a:solidFill>
                <a:latin typeface="+mj-lt"/>
                <a:cs typeface="Calibri" panose="020F0502020204030204" pitchFamily="34" charset="0"/>
              </a:rPr>
              <a:t> E., Am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1991;121:1244–1263; </a:t>
            </a:r>
            <a:r>
              <a:rPr lang="es-ES" sz="1100" b="1" i="1" dirty="0" err="1">
                <a:solidFill>
                  <a:schemeClr val="accent1">
                    <a:lumMod val="50000"/>
                  </a:schemeClr>
                </a:solidFill>
                <a:latin typeface="+mj-lt"/>
                <a:cs typeface="Calibri" panose="020F0502020204030204" pitchFamily="34" charset="0"/>
              </a:rPr>
              <a:t>Eur</a:t>
            </a:r>
            <a:r>
              <a:rPr lang="es-ES" sz="1100" b="1" i="1" dirty="0">
                <a:solidFill>
                  <a:schemeClr val="accent1">
                    <a:lumMod val="50000"/>
                  </a:schemeClr>
                </a:solidFill>
                <a:latin typeface="+mj-lt"/>
                <a:cs typeface="Calibri" panose="020F0502020204030204" pitchFamily="34" charset="0"/>
              </a:rPr>
              <a:t> </a:t>
            </a:r>
            <a:r>
              <a:rPr lang="es-ES" sz="1100" b="1" i="1" dirty="0" err="1">
                <a:solidFill>
                  <a:schemeClr val="accent1">
                    <a:lumMod val="50000"/>
                  </a:schemeClr>
                </a:solidFill>
                <a:latin typeface="+mj-lt"/>
                <a:cs typeface="Calibri" panose="020F0502020204030204" pitchFamily="34" charset="0"/>
              </a:rPr>
              <a:t>Heart</a:t>
            </a:r>
            <a:r>
              <a:rPr lang="es-ES" sz="1100" b="1" i="1" dirty="0">
                <a:solidFill>
                  <a:schemeClr val="accent1">
                    <a:lumMod val="50000"/>
                  </a:schemeClr>
                </a:solidFill>
                <a:latin typeface="+mj-lt"/>
                <a:cs typeface="Calibri" panose="020F0502020204030204" pitchFamily="34" charset="0"/>
              </a:rPr>
              <a:t> J. 2007;28(12):1462-536 </a:t>
            </a:r>
            <a:endParaRPr lang="es-ES" sz="1100" b="1" dirty="0">
              <a:solidFill>
                <a:schemeClr val="accent1">
                  <a:lumMod val="50000"/>
                </a:schemeClr>
              </a:solidFill>
              <a:latin typeface="+mj-lt"/>
              <a:cs typeface="Calibri" panose="020F0502020204030204" pitchFamily="34" charset="0"/>
            </a:endParaRPr>
          </a:p>
        </p:txBody>
      </p:sp>
      <p:sp>
        <p:nvSpPr>
          <p:cNvPr id="3" name="CuadroTexto 2">
            <a:extLst>
              <a:ext uri="{FF2B5EF4-FFF2-40B4-BE49-F238E27FC236}">
                <a16:creationId xmlns:a16="http://schemas.microsoft.com/office/drawing/2014/main" id="{13E36114-A408-0043-93A3-3F6077B43749}"/>
              </a:ext>
            </a:extLst>
          </p:cNvPr>
          <p:cNvSpPr txBox="1"/>
          <p:nvPr/>
        </p:nvSpPr>
        <p:spPr>
          <a:xfrm>
            <a:off x="2554957" y="5755869"/>
            <a:ext cx="6660798" cy="307777"/>
          </a:xfrm>
          <a:prstGeom prst="rect">
            <a:avLst/>
          </a:prstGeom>
          <a:noFill/>
        </p:spPr>
        <p:txBody>
          <a:bodyPr wrap="none" rtlCol="0">
            <a:spAutoFit/>
          </a:bodyPr>
          <a:lstStyle/>
          <a:p>
            <a:r>
              <a:rPr lang="es-ES" dirty="0">
                <a:solidFill>
                  <a:schemeClr val="accent1">
                    <a:lumMod val="50000"/>
                  </a:schemeClr>
                </a:solidFill>
              </a:rPr>
              <a:t>FR factores de riesgo; LOD: </a:t>
            </a:r>
            <a:r>
              <a:rPr lang="es-ES" dirty="0" err="1">
                <a:solidFill>
                  <a:schemeClr val="accent1">
                    <a:lumMod val="50000"/>
                  </a:schemeClr>
                </a:solidFill>
              </a:rPr>
              <a:t>lesón</a:t>
            </a:r>
            <a:r>
              <a:rPr lang="es-ES" dirty="0">
                <a:solidFill>
                  <a:schemeClr val="accent1">
                    <a:lumMod val="50000"/>
                  </a:schemeClr>
                </a:solidFill>
              </a:rPr>
              <a:t> órgano diana; ECV: enfermedad cardiovascular</a:t>
            </a:r>
          </a:p>
        </p:txBody>
      </p:sp>
      <p:sp>
        <p:nvSpPr>
          <p:cNvPr id="27" name="Google Shape;51;g11ed933a672_0_127">
            <a:extLst>
              <a:ext uri="{FF2B5EF4-FFF2-40B4-BE49-F238E27FC236}">
                <a16:creationId xmlns:a16="http://schemas.microsoft.com/office/drawing/2014/main" id="{C7D6384B-4E80-453B-B221-F1930552C213}"/>
              </a:ext>
            </a:extLst>
          </p:cNvPr>
          <p:cNvSpPr txBox="1">
            <a:spLocks/>
          </p:cNvSpPr>
          <p:nvPr/>
        </p:nvSpPr>
        <p:spPr>
          <a:xfrm>
            <a:off x="422032" y="365125"/>
            <a:ext cx="9264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El Continuum Cardiovascular</a:t>
            </a:r>
          </a:p>
          <a:p>
            <a:endParaRPr lang="es-ES" dirty="0"/>
          </a:p>
        </p:txBody>
      </p:sp>
      <p:sp>
        <p:nvSpPr>
          <p:cNvPr id="5" name="Title 4">
            <a:extLst>
              <a:ext uri="{FF2B5EF4-FFF2-40B4-BE49-F238E27FC236}">
                <a16:creationId xmlns:a16="http://schemas.microsoft.com/office/drawing/2014/main" id="{4EA3F4C1-54EC-4844-AE5F-4D9EDB413ECA}"/>
              </a:ext>
            </a:extLst>
          </p:cNvPr>
          <p:cNvSpPr>
            <a:spLocks noGrp="1"/>
          </p:cNvSpPr>
          <p:nvPr>
            <p:ph type="title"/>
          </p:nvPr>
        </p:nvSpPr>
        <p:spPr/>
        <p:txBody>
          <a:bodyPr/>
          <a:lstStyle/>
          <a:p>
            <a:endParaRPr lang="es-E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g11ed933a672_0_127"/>
          <p:cNvSpPr txBox="1">
            <a:spLocks noGrp="1"/>
          </p:cNvSpPr>
          <p:nvPr>
            <p:ph type="title"/>
          </p:nvPr>
        </p:nvSpPr>
        <p:spPr>
          <a:xfrm>
            <a:off x="422032" y="365125"/>
            <a:ext cx="9264600" cy="1325700"/>
          </a:xfrm>
          <a:prstGeom prst="rect">
            <a:avLst/>
          </a:prstGeom>
        </p:spPr>
        <p:txBody>
          <a:bodyPr spcFirstLastPara="1" wrap="square" lIns="91425" tIns="45700" rIns="91425" bIns="45700" anchor="ctr" anchorCtr="0">
            <a:normAutofit/>
          </a:bodyPr>
          <a:lstStyle/>
          <a:p>
            <a:pPr>
              <a:buClr>
                <a:srgbClr val="000000"/>
              </a:buClr>
            </a:pPr>
            <a:r>
              <a:rPr lang="es-ES" sz="3600" dirty="0"/>
              <a:t>CASO CLÍNICO</a:t>
            </a:r>
            <a:endParaRPr sz="3600" dirty="0"/>
          </a:p>
          <a:p>
            <a:pPr marL="0" lvl="0" indent="0" algn="l" rtl="0">
              <a:spcBef>
                <a:spcPts val="0"/>
              </a:spcBef>
              <a:spcAft>
                <a:spcPts val="0"/>
              </a:spcAft>
              <a:buNone/>
            </a:pPr>
            <a:endParaRPr dirty="0"/>
          </a:p>
        </p:txBody>
      </p:sp>
      <p:sp>
        <p:nvSpPr>
          <p:cNvPr id="52" name="Google Shape;52;g11ed933a672_0_127"/>
          <p:cNvSpPr txBox="1"/>
          <p:nvPr/>
        </p:nvSpPr>
        <p:spPr>
          <a:xfrm>
            <a:off x="422032" y="1078140"/>
            <a:ext cx="11528100" cy="2563748"/>
          </a:xfrm>
          <a:prstGeom prst="rect">
            <a:avLst/>
          </a:prstGeom>
          <a:noFill/>
          <a:ln>
            <a:noFill/>
          </a:ln>
        </p:spPr>
        <p:txBody>
          <a:bodyPr spcFirstLastPara="1" wrap="square" lIns="91425" tIns="91425" rIns="91425" bIns="91425" anchor="t" anchorCtr="0">
            <a:spAutoFit/>
          </a:bodyPr>
          <a:lstStyle/>
          <a:p>
            <a:pPr marL="38100" lvl="0" algn="l" rtl="0">
              <a:lnSpc>
                <a:spcPct val="90000"/>
              </a:lnSpc>
              <a:spcBef>
                <a:spcPts val="0"/>
              </a:spcBef>
              <a:spcAft>
                <a:spcPts val="0"/>
              </a:spcAft>
              <a:buClr>
                <a:srgbClr val="002754"/>
              </a:buClr>
              <a:buSzPts val="2400"/>
            </a:pPr>
            <a:r>
              <a:rPr lang="es-ES" sz="1800" dirty="0">
                <a:solidFill>
                  <a:schemeClr val="accent1">
                    <a:lumMod val="50000"/>
                  </a:schemeClr>
                </a:solidFill>
                <a:latin typeface="+mj-lt"/>
                <a:ea typeface="Calibri"/>
                <a:cs typeface="Calibri"/>
                <a:sym typeface="Calibri"/>
              </a:rPr>
              <a:t>Varón de 45  años, por que ha engordado mucho con la pandemia y quiere hacerse un control.</a:t>
            </a:r>
          </a:p>
          <a:p>
            <a:pPr marL="38100" lvl="0" algn="l" rtl="0">
              <a:lnSpc>
                <a:spcPct val="90000"/>
              </a:lnSpc>
              <a:spcBef>
                <a:spcPts val="0"/>
              </a:spcBef>
              <a:spcAft>
                <a:spcPts val="0"/>
              </a:spcAft>
              <a:buClr>
                <a:srgbClr val="002754"/>
              </a:buClr>
              <a:buSzPts val="2400"/>
            </a:pPr>
            <a:r>
              <a:rPr lang="es-ES" sz="1800" dirty="0">
                <a:solidFill>
                  <a:schemeClr val="accent1">
                    <a:lumMod val="50000"/>
                  </a:schemeClr>
                </a:solidFill>
                <a:latin typeface="+mj-lt"/>
                <a:ea typeface="Calibri"/>
                <a:cs typeface="Calibri"/>
                <a:sym typeface="Calibri"/>
              </a:rPr>
              <a:t>ANAMNESIS:</a:t>
            </a:r>
            <a:endParaRPr sz="1800" dirty="0">
              <a:solidFill>
                <a:schemeClr val="accent1">
                  <a:lumMod val="50000"/>
                </a:schemeClr>
              </a:solidFill>
              <a:latin typeface="+mj-lt"/>
              <a:ea typeface="Calibri"/>
              <a:cs typeface="Calibri"/>
              <a:sym typeface="Calibri"/>
            </a:endParaRPr>
          </a:p>
          <a:p>
            <a:pPr marL="698500" lvl="1" indent="-241300" algn="l" rtl="0">
              <a:lnSpc>
                <a:spcPct val="90000"/>
              </a:lnSpc>
              <a:spcBef>
                <a:spcPts val="500"/>
              </a:spcBef>
              <a:spcAft>
                <a:spcPts val="0"/>
              </a:spcAft>
              <a:buClr>
                <a:srgbClr val="002754"/>
              </a:buClr>
              <a:buSzPts val="2400"/>
              <a:buFont typeface="Calibri"/>
              <a:buChar char="•"/>
            </a:pPr>
            <a:r>
              <a:rPr lang="es-ES" sz="1800" dirty="0">
                <a:solidFill>
                  <a:schemeClr val="accent1">
                    <a:lumMod val="50000"/>
                  </a:schemeClr>
                </a:solidFill>
                <a:latin typeface="+mj-lt"/>
                <a:ea typeface="Calibri"/>
                <a:cs typeface="Calibri"/>
                <a:sym typeface="Calibri"/>
              </a:rPr>
              <a:t>Actividad física: sedentario. Trabaja como taxista.</a:t>
            </a:r>
          </a:p>
          <a:p>
            <a:pPr marL="698500" lvl="1" indent="-241300" algn="l" rtl="0">
              <a:lnSpc>
                <a:spcPct val="90000"/>
              </a:lnSpc>
              <a:spcBef>
                <a:spcPts val="500"/>
              </a:spcBef>
              <a:spcAft>
                <a:spcPts val="0"/>
              </a:spcAft>
              <a:buClr>
                <a:srgbClr val="002754"/>
              </a:buClr>
              <a:buSzPts val="2400"/>
              <a:buFont typeface="Calibri"/>
              <a:buChar char="•"/>
            </a:pPr>
            <a:r>
              <a:rPr lang="es-ES" sz="1800" dirty="0">
                <a:solidFill>
                  <a:schemeClr val="accent1">
                    <a:lumMod val="50000"/>
                  </a:schemeClr>
                </a:solidFill>
                <a:latin typeface="+mj-lt"/>
                <a:ea typeface="Calibri"/>
                <a:cs typeface="Calibri"/>
                <a:sym typeface="Calibri"/>
              </a:rPr>
              <a:t>Fumador de 10-15 </a:t>
            </a:r>
            <a:r>
              <a:rPr lang="es-ES" sz="1800" dirty="0" err="1">
                <a:solidFill>
                  <a:schemeClr val="accent1">
                    <a:lumMod val="50000"/>
                  </a:schemeClr>
                </a:solidFill>
                <a:latin typeface="+mj-lt"/>
                <a:ea typeface="Calibri"/>
                <a:cs typeface="Calibri"/>
                <a:sym typeface="Calibri"/>
              </a:rPr>
              <a:t>cig</a:t>
            </a:r>
            <a:r>
              <a:rPr lang="es-ES" sz="1800" dirty="0">
                <a:solidFill>
                  <a:schemeClr val="accent1">
                    <a:lumMod val="50000"/>
                  </a:schemeClr>
                </a:solidFill>
                <a:latin typeface="+mj-lt"/>
                <a:ea typeface="Calibri"/>
                <a:cs typeface="Calibri"/>
                <a:sym typeface="Calibri"/>
              </a:rPr>
              <a:t>/ d desde los 20 años.</a:t>
            </a:r>
          </a:p>
          <a:p>
            <a:pPr marL="698500" lvl="1" indent="-241300" algn="l" rtl="0">
              <a:lnSpc>
                <a:spcPct val="90000"/>
              </a:lnSpc>
              <a:spcBef>
                <a:spcPts val="500"/>
              </a:spcBef>
              <a:spcAft>
                <a:spcPts val="0"/>
              </a:spcAft>
              <a:buClr>
                <a:srgbClr val="002754"/>
              </a:buClr>
              <a:buSzPts val="2400"/>
              <a:buFont typeface="Calibri"/>
              <a:buChar char="•"/>
            </a:pPr>
            <a:r>
              <a:rPr lang="es-ES" sz="1800" dirty="0">
                <a:solidFill>
                  <a:schemeClr val="accent1">
                    <a:lumMod val="50000"/>
                  </a:schemeClr>
                </a:solidFill>
                <a:latin typeface="+mj-lt"/>
                <a:ea typeface="Calibri"/>
                <a:cs typeface="Calibri"/>
                <a:sym typeface="Calibri"/>
              </a:rPr>
              <a:t>No refiere alergias ni RAM. </a:t>
            </a:r>
          </a:p>
          <a:p>
            <a:pPr marL="698500" lvl="1" indent="-241300" algn="l" rtl="0">
              <a:lnSpc>
                <a:spcPct val="90000"/>
              </a:lnSpc>
              <a:spcBef>
                <a:spcPts val="500"/>
              </a:spcBef>
              <a:spcAft>
                <a:spcPts val="0"/>
              </a:spcAft>
              <a:buClr>
                <a:srgbClr val="002754"/>
              </a:buClr>
              <a:buSzPts val="2400"/>
              <a:buFont typeface="Calibri"/>
              <a:buChar char="•"/>
            </a:pPr>
            <a:r>
              <a:rPr lang="es-ES" sz="1800" dirty="0">
                <a:solidFill>
                  <a:schemeClr val="accent1">
                    <a:lumMod val="50000"/>
                  </a:schemeClr>
                </a:solidFill>
                <a:latin typeface="+mj-lt"/>
                <a:ea typeface="Calibri"/>
                <a:cs typeface="Calibri"/>
                <a:sym typeface="Calibri"/>
              </a:rPr>
              <a:t>A. Familiares: padre obeso fallecido de  IAM a los 63 años; madre con Dislipemia.</a:t>
            </a:r>
            <a:endParaRPr sz="1800" dirty="0">
              <a:solidFill>
                <a:schemeClr val="accent1">
                  <a:lumMod val="50000"/>
                </a:schemeClr>
              </a:solidFill>
              <a:latin typeface="+mj-lt"/>
              <a:ea typeface="Calibri"/>
              <a:cs typeface="Calibri"/>
              <a:sym typeface="Calibri"/>
            </a:endParaRPr>
          </a:p>
          <a:p>
            <a:pPr marL="698500" lvl="1" indent="-241300" algn="l" rtl="0">
              <a:lnSpc>
                <a:spcPct val="90000"/>
              </a:lnSpc>
              <a:spcBef>
                <a:spcPts val="500"/>
              </a:spcBef>
              <a:spcAft>
                <a:spcPts val="0"/>
              </a:spcAft>
              <a:buClr>
                <a:srgbClr val="002754"/>
              </a:buClr>
              <a:buSzPts val="2400"/>
              <a:buFont typeface="Calibri"/>
              <a:buChar char="•"/>
            </a:pPr>
            <a:r>
              <a:rPr lang="es-ES" sz="1800" dirty="0">
                <a:solidFill>
                  <a:schemeClr val="accent1">
                    <a:lumMod val="50000"/>
                  </a:schemeClr>
                </a:solidFill>
                <a:latin typeface="+mj-lt"/>
                <a:ea typeface="Calibri"/>
                <a:cs typeface="Calibri"/>
                <a:sym typeface="Calibri"/>
              </a:rPr>
              <a:t>Fármacos: No medicación habitual.</a:t>
            </a:r>
          </a:p>
          <a:p>
            <a:pPr marL="698500" lvl="1" indent="-241300" algn="l" rtl="0">
              <a:lnSpc>
                <a:spcPct val="90000"/>
              </a:lnSpc>
              <a:spcBef>
                <a:spcPts val="500"/>
              </a:spcBef>
              <a:spcAft>
                <a:spcPts val="0"/>
              </a:spcAft>
              <a:buClr>
                <a:srgbClr val="002754"/>
              </a:buClr>
              <a:buSzPts val="2400"/>
              <a:buFont typeface="Calibri"/>
              <a:buChar char="•"/>
            </a:pPr>
            <a:r>
              <a:rPr lang="es-ES" sz="1800" dirty="0">
                <a:solidFill>
                  <a:schemeClr val="accent1">
                    <a:lumMod val="50000"/>
                  </a:schemeClr>
                </a:solidFill>
                <a:latin typeface="+mj-lt"/>
                <a:ea typeface="Calibri"/>
                <a:cs typeface="Calibri"/>
                <a:sym typeface="Calibri"/>
              </a:rPr>
              <a:t>No refiere antecedentes personales de interés.</a:t>
            </a:r>
            <a:endParaRPr sz="1800" dirty="0">
              <a:solidFill>
                <a:schemeClr val="accent1">
                  <a:lumMod val="50000"/>
                </a:schemeClr>
              </a:solidFill>
              <a:latin typeface="+mj-lt"/>
              <a:ea typeface="Calibri"/>
              <a:cs typeface="Calibri"/>
              <a:sym typeface="Calibri"/>
            </a:endParaRPr>
          </a:p>
        </p:txBody>
      </p:sp>
      <p:sp>
        <p:nvSpPr>
          <p:cNvPr id="3" name="CuadroTexto 2">
            <a:extLst>
              <a:ext uri="{FF2B5EF4-FFF2-40B4-BE49-F238E27FC236}">
                <a16:creationId xmlns:a16="http://schemas.microsoft.com/office/drawing/2014/main" id="{824FF39D-DD05-294C-AA8A-4026635CA4EB}"/>
              </a:ext>
            </a:extLst>
          </p:cNvPr>
          <p:cNvSpPr txBox="1"/>
          <p:nvPr/>
        </p:nvSpPr>
        <p:spPr>
          <a:xfrm>
            <a:off x="3406803" y="3919065"/>
            <a:ext cx="5873724" cy="1297791"/>
          </a:xfrm>
          <a:prstGeom prst="rect">
            <a:avLst/>
          </a:prstGeom>
          <a:noFill/>
          <a:ln w="28575">
            <a:solidFill>
              <a:schemeClr val="tx1"/>
            </a:solidFill>
          </a:ln>
        </p:spPr>
        <p:txBody>
          <a:bodyPr wrap="none" rtlCol="0">
            <a:spAutoFit/>
          </a:bodyPr>
          <a:lstStyle/>
          <a:p>
            <a:r>
              <a:rPr lang="es-ES" sz="2000" b="1" dirty="0">
                <a:solidFill>
                  <a:schemeClr val="accent1">
                    <a:lumMod val="50000"/>
                  </a:schemeClr>
                </a:solidFill>
                <a:latin typeface="+mj-lt"/>
                <a:cs typeface="Calibri" panose="020F0502020204030204" pitchFamily="34" charset="0"/>
              </a:rPr>
              <a:t>EXPLORACIÓN FÍSICA:</a:t>
            </a:r>
          </a:p>
          <a:p>
            <a:pPr marL="698500" lvl="1" indent="-241300">
              <a:lnSpc>
                <a:spcPct val="90000"/>
              </a:lnSpc>
              <a:spcBef>
                <a:spcPts val="500"/>
              </a:spcBef>
              <a:buClr>
                <a:srgbClr val="002754"/>
              </a:buClr>
              <a:buSzPts val="2400"/>
              <a:buChar char="•"/>
            </a:pPr>
            <a:r>
              <a:rPr lang="es-ES" sz="2000" dirty="0">
                <a:solidFill>
                  <a:srgbClr val="002754"/>
                </a:solidFill>
                <a:latin typeface="+mj-lt"/>
                <a:ea typeface="Calibri"/>
                <a:cs typeface="Calibri" panose="020F0502020204030204" pitchFamily="34" charset="0"/>
                <a:sym typeface="Calibri"/>
              </a:rPr>
              <a:t>Peso: 97 kg, talla: 178 CM,  </a:t>
            </a:r>
            <a:r>
              <a:rPr lang="es-ES" sz="2000" b="1" dirty="0">
                <a:solidFill>
                  <a:srgbClr val="002754"/>
                </a:solidFill>
                <a:latin typeface="+mj-lt"/>
                <a:ea typeface="Calibri"/>
                <a:cs typeface="Calibri" panose="020F0502020204030204" pitchFamily="34" charset="0"/>
                <a:sym typeface="Calibri"/>
              </a:rPr>
              <a:t>IMC: 30</a:t>
            </a:r>
            <a:endParaRPr lang="es-ES" sz="2000" dirty="0">
              <a:solidFill>
                <a:srgbClr val="002754"/>
              </a:solidFill>
              <a:latin typeface="+mj-lt"/>
              <a:ea typeface="Calibri"/>
              <a:cs typeface="Calibri" panose="020F0502020204030204" pitchFamily="34" charset="0"/>
              <a:sym typeface="Calibri"/>
            </a:endParaRPr>
          </a:p>
          <a:p>
            <a:pPr marL="698500" lvl="1" indent="-241300">
              <a:lnSpc>
                <a:spcPct val="90000"/>
              </a:lnSpc>
              <a:spcBef>
                <a:spcPts val="500"/>
              </a:spcBef>
              <a:buClr>
                <a:srgbClr val="002754"/>
              </a:buClr>
              <a:buSzPts val="2400"/>
              <a:buChar char="•"/>
            </a:pPr>
            <a:r>
              <a:rPr lang="es-ES" sz="2000" dirty="0">
                <a:solidFill>
                  <a:srgbClr val="002754"/>
                </a:solidFill>
                <a:latin typeface="+mj-lt"/>
                <a:ea typeface="Calibri"/>
                <a:cs typeface="Calibri" panose="020F0502020204030204" pitchFamily="34" charset="0"/>
                <a:sym typeface="Calibri"/>
              </a:rPr>
              <a:t>TA </a:t>
            </a:r>
            <a:r>
              <a:rPr lang="es-ES" sz="2000" b="1" dirty="0">
                <a:solidFill>
                  <a:srgbClr val="002754"/>
                </a:solidFill>
                <a:latin typeface="+mj-lt"/>
                <a:ea typeface="Calibri"/>
                <a:cs typeface="Calibri" panose="020F0502020204030204" pitchFamily="34" charset="0"/>
                <a:sym typeface="Calibri"/>
              </a:rPr>
              <a:t>172/95 </a:t>
            </a:r>
            <a:r>
              <a:rPr lang="es-ES" sz="2000" dirty="0" err="1">
                <a:solidFill>
                  <a:srgbClr val="002754"/>
                </a:solidFill>
                <a:latin typeface="+mj-lt"/>
                <a:ea typeface="Calibri"/>
                <a:cs typeface="Calibri" panose="020F0502020204030204" pitchFamily="34" charset="0"/>
                <a:sym typeface="Calibri"/>
              </a:rPr>
              <a:t>mmHg</a:t>
            </a:r>
            <a:r>
              <a:rPr lang="es-ES" sz="2000" dirty="0">
                <a:solidFill>
                  <a:srgbClr val="002754"/>
                </a:solidFill>
                <a:latin typeface="+mj-lt"/>
                <a:ea typeface="Calibri"/>
                <a:cs typeface="Calibri" panose="020F0502020204030204" pitchFamily="34" charset="0"/>
                <a:sym typeface="Calibri"/>
              </a:rPr>
              <a:t>  y FC: </a:t>
            </a:r>
            <a:r>
              <a:rPr lang="es-ES" sz="2000" b="1" dirty="0">
                <a:solidFill>
                  <a:srgbClr val="002754"/>
                </a:solidFill>
                <a:latin typeface="+mj-lt"/>
                <a:ea typeface="Calibri"/>
                <a:cs typeface="Calibri" panose="020F0502020204030204" pitchFamily="34" charset="0"/>
                <a:sym typeface="Calibri"/>
              </a:rPr>
              <a:t>85</a:t>
            </a:r>
            <a:r>
              <a:rPr lang="es-ES" sz="2000" dirty="0">
                <a:solidFill>
                  <a:srgbClr val="002754"/>
                </a:solidFill>
                <a:latin typeface="+mj-lt"/>
                <a:ea typeface="Calibri"/>
                <a:cs typeface="Calibri" panose="020F0502020204030204" pitchFamily="34" charset="0"/>
                <a:sym typeface="Calibri"/>
              </a:rPr>
              <a:t> </a:t>
            </a:r>
            <a:r>
              <a:rPr lang="es-ES" sz="2000" dirty="0" err="1">
                <a:solidFill>
                  <a:srgbClr val="002754"/>
                </a:solidFill>
                <a:latin typeface="+mj-lt"/>
                <a:ea typeface="Calibri"/>
                <a:cs typeface="Calibri" panose="020F0502020204030204" pitchFamily="34" charset="0"/>
                <a:sym typeface="Calibri"/>
              </a:rPr>
              <a:t>lpm</a:t>
            </a:r>
            <a:r>
              <a:rPr lang="es-ES" sz="2000" dirty="0">
                <a:solidFill>
                  <a:srgbClr val="002754"/>
                </a:solidFill>
                <a:latin typeface="+mj-lt"/>
                <a:ea typeface="Calibri"/>
                <a:cs typeface="Calibri" panose="020F0502020204030204" pitchFamily="34" charset="0"/>
                <a:sym typeface="Calibri"/>
              </a:rPr>
              <a:t> en consulta</a:t>
            </a:r>
          </a:p>
          <a:p>
            <a:endParaRPr lang="es-ES" dirty="0">
              <a:latin typeface="+mj-lt"/>
            </a:endParaRPr>
          </a:p>
        </p:txBody>
      </p:sp>
      <p:sp>
        <p:nvSpPr>
          <p:cNvPr id="4" name="CuadroTexto 3">
            <a:extLst>
              <a:ext uri="{FF2B5EF4-FFF2-40B4-BE49-F238E27FC236}">
                <a16:creationId xmlns:a16="http://schemas.microsoft.com/office/drawing/2014/main" id="{9014607D-677E-D247-94CC-0A48CFF7B5A5}"/>
              </a:ext>
            </a:extLst>
          </p:cNvPr>
          <p:cNvSpPr txBox="1"/>
          <p:nvPr/>
        </p:nvSpPr>
        <p:spPr>
          <a:xfrm>
            <a:off x="697050" y="5477212"/>
            <a:ext cx="10797900" cy="1015663"/>
          </a:xfrm>
          <a:prstGeom prst="rect">
            <a:avLst/>
          </a:prstGeom>
          <a:noFill/>
          <a:ln w="38100">
            <a:solidFill>
              <a:schemeClr val="tx1"/>
            </a:solidFill>
          </a:ln>
        </p:spPr>
        <p:txBody>
          <a:bodyPr wrap="square" rtlCol="0">
            <a:spAutoFit/>
          </a:bodyPr>
          <a:lstStyle/>
          <a:p>
            <a:r>
              <a:rPr lang="es-ES" sz="2000" b="1" dirty="0">
                <a:solidFill>
                  <a:schemeClr val="accent1">
                    <a:lumMod val="50000"/>
                  </a:schemeClr>
                </a:solidFill>
                <a:latin typeface="+mj-lt"/>
                <a:cs typeface="Calibri" panose="020F0502020204030204" pitchFamily="34" charset="0"/>
              </a:rPr>
              <a:t>ANALITICA:</a:t>
            </a:r>
          </a:p>
          <a:p>
            <a:r>
              <a:rPr lang="es-ES" sz="2000" dirty="0">
                <a:solidFill>
                  <a:srgbClr val="002754"/>
                </a:solidFill>
                <a:latin typeface="+mj-lt"/>
                <a:ea typeface="Calibri"/>
                <a:cs typeface="Calibri" panose="020F0502020204030204" pitchFamily="34" charset="0"/>
                <a:sym typeface="Calibri"/>
              </a:rPr>
              <a:t> CT </a:t>
            </a:r>
            <a:r>
              <a:rPr lang="es-ES" sz="2000" b="1" dirty="0">
                <a:solidFill>
                  <a:srgbClr val="002754"/>
                </a:solidFill>
                <a:latin typeface="+mj-lt"/>
                <a:ea typeface="Calibri"/>
                <a:cs typeface="Calibri" panose="020F0502020204030204" pitchFamily="34" charset="0"/>
                <a:sym typeface="Calibri"/>
              </a:rPr>
              <a:t>278</a:t>
            </a:r>
            <a:r>
              <a:rPr lang="es-ES" sz="2000" dirty="0">
                <a:solidFill>
                  <a:srgbClr val="002754"/>
                </a:solidFill>
                <a:latin typeface="+mj-lt"/>
                <a:ea typeface="Calibri"/>
                <a:cs typeface="Calibri" panose="020F0502020204030204" pitchFamily="34" charset="0"/>
                <a:sym typeface="Calibri"/>
              </a:rPr>
              <a:t>mg/dl,  HDL </a:t>
            </a:r>
            <a:r>
              <a:rPr lang="es-ES" sz="2000" b="1" dirty="0">
                <a:solidFill>
                  <a:srgbClr val="002754"/>
                </a:solidFill>
                <a:latin typeface="+mj-lt"/>
                <a:ea typeface="Calibri"/>
                <a:cs typeface="Calibri" panose="020F0502020204030204" pitchFamily="34" charset="0"/>
                <a:sym typeface="Calibri"/>
              </a:rPr>
              <a:t>35</a:t>
            </a:r>
            <a:r>
              <a:rPr lang="es-ES" sz="2000" dirty="0">
                <a:solidFill>
                  <a:srgbClr val="002754"/>
                </a:solidFill>
                <a:latin typeface="+mj-lt"/>
                <a:cs typeface="Calibri" panose="020F0502020204030204" pitchFamily="34" charset="0"/>
              </a:rPr>
              <a:t>mg/dl</a:t>
            </a:r>
            <a:r>
              <a:rPr lang="es-ES" sz="2000" dirty="0">
                <a:solidFill>
                  <a:srgbClr val="002754"/>
                </a:solidFill>
                <a:latin typeface="+mj-lt"/>
                <a:ea typeface="Calibri"/>
                <a:cs typeface="Calibri" panose="020F0502020204030204" pitchFamily="34" charset="0"/>
                <a:sym typeface="Calibri"/>
              </a:rPr>
              <a:t>,  LDL:</a:t>
            </a:r>
            <a:r>
              <a:rPr lang="es-ES" sz="2000" b="1" dirty="0">
                <a:solidFill>
                  <a:srgbClr val="002754"/>
                </a:solidFill>
                <a:latin typeface="+mj-lt"/>
                <a:ea typeface="Calibri"/>
                <a:cs typeface="Calibri" panose="020F0502020204030204" pitchFamily="34" charset="0"/>
                <a:sym typeface="Calibri"/>
              </a:rPr>
              <a:t>205</a:t>
            </a:r>
            <a:r>
              <a:rPr lang="es-ES" sz="2000" dirty="0">
                <a:solidFill>
                  <a:srgbClr val="002754"/>
                </a:solidFill>
                <a:latin typeface="+mj-lt"/>
                <a:cs typeface="Calibri" panose="020F0502020204030204" pitchFamily="34" charset="0"/>
              </a:rPr>
              <a:t>mg/dl</a:t>
            </a:r>
            <a:r>
              <a:rPr lang="es-ES" sz="2000" dirty="0">
                <a:solidFill>
                  <a:srgbClr val="002754"/>
                </a:solidFill>
                <a:latin typeface="+mj-lt"/>
                <a:ea typeface="Calibri"/>
                <a:cs typeface="Calibri" panose="020F0502020204030204" pitchFamily="34" charset="0"/>
                <a:sym typeface="Calibri"/>
              </a:rPr>
              <a:t>, </a:t>
            </a:r>
            <a:r>
              <a:rPr lang="es-ES" sz="2000" dirty="0" err="1">
                <a:solidFill>
                  <a:srgbClr val="002754"/>
                </a:solidFill>
                <a:latin typeface="+mj-lt"/>
                <a:ea typeface="Calibri"/>
                <a:cs typeface="Calibri" panose="020F0502020204030204" pitchFamily="34" charset="0"/>
                <a:sym typeface="Calibri"/>
              </a:rPr>
              <a:t>Cno</a:t>
            </a:r>
            <a:r>
              <a:rPr lang="es-ES" sz="2000" dirty="0">
                <a:solidFill>
                  <a:srgbClr val="002754"/>
                </a:solidFill>
                <a:latin typeface="+mj-lt"/>
                <a:ea typeface="Calibri"/>
                <a:cs typeface="Calibri" panose="020F0502020204030204" pitchFamily="34" charset="0"/>
                <a:sym typeface="Calibri"/>
              </a:rPr>
              <a:t>-HDL: </a:t>
            </a:r>
            <a:r>
              <a:rPr lang="es-ES" sz="2000" b="1" dirty="0">
                <a:solidFill>
                  <a:srgbClr val="002754"/>
                </a:solidFill>
                <a:latin typeface="+mj-lt"/>
                <a:ea typeface="Calibri"/>
                <a:cs typeface="Calibri" panose="020F0502020204030204" pitchFamily="34" charset="0"/>
                <a:sym typeface="Calibri"/>
              </a:rPr>
              <a:t>243</a:t>
            </a:r>
            <a:r>
              <a:rPr lang="es-ES" sz="2000" dirty="0">
                <a:solidFill>
                  <a:srgbClr val="002754"/>
                </a:solidFill>
                <a:latin typeface="+mj-lt"/>
                <a:cs typeface="Calibri" panose="020F0502020204030204" pitchFamily="34" charset="0"/>
              </a:rPr>
              <a:t>mg/dl</a:t>
            </a:r>
            <a:r>
              <a:rPr lang="es-ES" sz="2000" dirty="0">
                <a:solidFill>
                  <a:srgbClr val="002754"/>
                </a:solidFill>
                <a:latin typeface="+mj-lt"/>
                <a:ea typeface="Calibri"/>
                <a:cs typeface="Calibri" panose="020F0502020204030204" pitchFamily="34" charset="0"/>
                <a:sym typeface="Calibri"/>
              </a:rPr>
              <a:t>, TG: </a:t>
            </a:r>
            <a:r>
              <a:rPr lang="es-ES" sz="2000" b="1" dirty="0">
                <a:solidFill>
                  <a:srgbClr val="002754"/>
                </a:solidFill>
                <a:latin typeface="+mj-lt"/>
                <a:ea typeface="Calibri"/>
                <a:cs typeface="Calibri" panose="020F0502020204030204" pitchFamily="34" charset="0"/>
                <a:sym typeface="Calibri"/>
              </a:rPr>
              <a:t>187</a:t>
            </a:r>
            <a:r>
              <a:rPr lang="es-ES" sz="2000" dirty="0">
                <a:solidFill>
                  <a:srgbClr val="002754"/>
                </a:solidFill>
                <a:latin typeface="+mj-lt"/>
                <a:cs typeface="Calibri" panose="020F0502020204030204" pitchFamily="34" charset="0"/>
              </a:rPr>
              <a:t>mg/dl</a:t>
            </a:r>
            <a:endParaRPr lang="es-ES" sz="2000" dirty="0">
              <a:solidFill>
                <a:srgbClr val="002754"/>
              </a:solidFill>
              <a:latin typeface="+mj-lt"/>
              <a:ea typeface="Calibri"/>
              <a:cs typeface="Calibri" panose="020F0502020204030204" pitchFamily="34" charset="0"/>
              <a:sym typeface="Calibri"/>
            </a:endParaRPr>
          </a:p>
          <a:p>
            <a:endParaRPr lang="es-ES" sz="2000" dirty="0">
              <a:latin typeface="+mj-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C705C7D9-70EC-DA45-8E2D-93776E6D7FAD}"/>
              </a:ext>
            </a:extLst>
          </p:cNvPr>
          <p:cNvSpPr/>
          <p:nvPr/>
        </p:nvSpPr>
        <p:spPr>
          <a:xfrm>
            <a:off x="1189563" y="1377935"/>
            <a:ext cx="7729537" cy="4431983"/>
          </a:xfrm>
          <a:prstGeom prst="rect">
            <a:avLst/>
          </a:prstGeom>
        </p:spPr>
        <p:txBody>
          <a:bodyPr wrap="square">
            <a:spAutoFit/>
          </a:bodyPr>
          <a:lstStyle/>
          <a:p>
            <a:pPr algn="just"/>
            <a:r>
              <a:rPr lang="es-ES" b="1" dirty="0" err="1">
                <a:latin typeface="Helvetica" pitchFamily="2" charset="0"/>
              </a:rPr>
              <a:t>Actualización</a:t>
            </a:r>
            <a:r>
              <a:rPr lang="es-ES" b="1" dirty="0">
                <a:latin typeface="Helvetica" pitchFamily="2" charset="0"/>
              </a:rPr>
              <a:t> de la </a:t>
            </a:r>
            <a:r>
              <a:rPr lang="es-ES" b="1" dirty="0" err="1">
                <a:latin typeface="Helvetica" pitchFamily="2" charset="0"/>
              </a:rPr>
              <a:t>definición</a:t>
            </a:r>
            <a:r>
              <a:rPr lang="es-ES" b="1" dirty="0">
                <a:latin typeface="Helvetica" pitchFamily="2" charset="0"/>
              </a:rPr>
              <a:t> ATP-III propuesta en 2005 por la American </a:t>
            </a:r>
            <a:r>
              <a:rPr lang="es-ES" b="1" dirty="0" err="1">
                <a:latin typeface="Helvetica" pitchFamily="2" charset="0"/>
              </a:rPr>
              <a:t>Heart</a:t>
            </a:r>
            <a:r>
              <a:rPr lang="es-ES" b="1" dirty="0">
                <a:latin typeface="Helvetica" pitchFamily="2" charset="0"/>
              </a:rPr>
              <a:t> </a:t>
            </a:r>
            <a:r>
              <a:rPr lang="es-ES" b="1" dirty="0" err="1">
                <a:latin typeface="Helvetica" pitchFamily="2" charset="0"/>
              </a:rPr>
              <a:t>Association</a:t>
            </a:r>
            <a:r>
              <a:rPr lang="es-ES" b="1" dirty="0">
                <a:latin typeface="Helvetica" pitchFamily="2" charset="0"/>
              </a:rPr>
              <a:t> y por el </a:t>
            </a:r>
            <a:r>
              <a:rPr lang="es-ES" b="1" dirty="0" err="1">
                <a:latin typeface="Helvetica" pitchFamily="2" charset="0"/>
              </a:rPr>
              <a:t>National</a:t>
            </a:r>
            <a:r>
              <a:rPr lang="es-ES" b="1" dirty="0">
                <a:latin typeface="Helvetica" pitchFamily="2" charset="0"/>
              </a:rPr>
              <a:t> </a:t>
            </a:r>
            <a:r>
              <a:rPr lang="es-ES" b="1" dirty="0" err="1">
                <a:latin typeface="Helvetica" pitchFamily="2" charset="0"/>
              </a:rPr>
              <a:t>Heart</a:t>
            </a:r>
            <a:r>
              <a:rPr lang="es-ES" b="1" dirty="0">
                <a:latin typeface="Helvetica" pitchFamily="2" charset="0"/>
              </a:rPr>
              <a:t>, </a:t>
            </a:r>
            <a:r>
              <a:rPr lang="es-ES" b="1" dirty="0" err="1">
                <a:latin typeface="Helvetica" pitchFamily="2" charset="0"/>
              </a:rPr>
              <a:t>Lung</a:t>
            </a:r>
            <a:r>
              <a:rPr lang="es-ES" b="1" dirty="0">
                <a:latin typeface="Helvetica" pitchFamily="2" charset="0"/>
              </a:rPr>
              <a:t>, and </a:t>
            </a:r>
            <a:r>
              <a:rPr lang="es-ES" b="1" dirty="0" err="1">
                <a:latin typeface="Helvetica" pitchFamily="2" charset="0"/>
              </a:rPr>
              <a:t>Blood</a:t>
            </a:r>
            <a:r>
              <a:rPr lang="es-ES" b="1" dirty="0">
                <a:latin typeface="Helvetica" pitchFamily="2" charset="0"/>
              </a:rPr>
              <a:t> </a:t>
            </a:r>
            <a:r>
              <a:rPr lang="es-ES" b="1" dirty="0" err="1">
                <a:latin typeface="Helvetica" pitchFamily="2" charset="0"/>
              </a:rPr>
              <a:t>Institute</a:t>
            </a:r>
            <a:r>
              <a:rPr lang="es-ES" b="1" dirty="0">
                <a:latin typeface="Helvetica" pitchFamily="2" charset="0"/>
              </a:rPr>
              <a:t> </a:t>
            </a:r>
          </a:p>
          <a:p>
            <a:pPr algn="just"/>
            <a:endParaRPr lang="es-ES" dirty="0"/>
          </a:p>
          <a:p>
            <a:pPr algn="just"/>
            <a:r>
              <a:rPr lang="es-ES" dirty="0">
                <a:latin typeface="Helvetica" pitchFamily="2" charset="0"/>
              </a:rPr>
              <a:t>La presencia de 3 de los 5 criterios que se recogen a </a:t>
            </a:r>
            <a:r>
              <a:rPr lang="es-ES" dirty="0" err="1">
                <a:latin typeface="Helvetica" pitchFamily="2" charset="0"/>
              </a:rPr>
              <a:t>continuación</a:t>
            </a:r>
            <a:r>
              <a:rPr lang="es-ES" dirty="0">
                <a:latin typeface="Helvetica" pitchFamily="2" charset="0"/>
              </a:rPr>
              <a:t> constituye un </a:t>
            </a:r>
            <a:r>
              <a:rPr lang="es-ES" dirty="0" err="1">
                <a:latin typeface="Helvetica" pitchFamily="2" charset="0"/>
              </a:rPr>
              <a:t>diagnóstico</a:t>
            </a:r>
            <a:r>
              <a:rPr lang="es-ES" dirty="0">
                <a:latin typeface="Helvetica" pitchFamily="2" charset="0"/>
              </a:rPr>
              <a:t> de </a:t>
            </a:r>
            <a:r>
              <a:rPr lang="es-ES" dirty="0" err="1">
                <a:latin typeface="Helvetica" pitchFamily="2" charset="0"/>
              </a:rPr>
              <a:t>síndrome</a:t>
            </a:r>
            <a:r>
              <a:rPr lang="es-ES" dirty="0">
                <a:latin typeface="Helvetica" pitchFamily="2" charset="0"/>
              </a:rPr>
              <a:t> </a:t>
            </a:r>
            <a:r>
              <a:rPr lang="es-ES" dirty="0" err="1">
                <a:latin typeface="Helvetica" pitchFamily="2" charset="0"/>
              </a:rPr>
              <a:t>metabólico</a:t>
            </a:r>
            <a:r>
              <a:rPr lang="es-ES" dirty="0">
                <a:latin typeface="Helvetica" pitchFamily="2" charset="0"/>
              </a:rPr>
              <a:t> </a:t>
            </a:r>
            <a:endParaRPr lang="es-ES" dirty="0"/>
          </a:p>
          <a:p>
            <a:pPr algn="just"/>
            <a:r>
              <a:rPr lang="es-ES" dirty="0">
                <a:latin typeface="Helvetica" pitchFamily="2" charset="0"/>
              </a:rPr>
              <a:t>Valores umbral </a:t>
            </a:r>
            <a:r>
              <a:rPr lang="es-ES" dirty="0" err="1">
                <a:latin typeface="Helvetica" pitchFamily="2" charset="0"/>
              </a:rPr>
              <a:t>categóricos</a:t>
            </a:r>
            <a:r>
              <a:rPr lang="es-ES" dirty="0">
                <a:latin typeface="Helvetica" pitchFamily="2" charset="0"/>
              </a:rPr>
              <a:t>:</a:t>
            </a:r>
          </a:p>
          <a:p>
            <a:pPr algn="just"/>
            <a:br>
              <a:rPr lang="es-ES" dirty="0">
                <a:latin typeface="Helvetica" pitchFamily="2" charset="0"/>
              </a:rPr>
            </a:br>
            <a:r>
              <a:rPr lang="es-ES" dirty="0">
                <a:latin typeface="Helvetica" pitchFamily="2" charset="0"/>
              </a:rPr>
              <a:t>– </a:t>
            </a:r>
            <a:r>
              <a:rPr lang="es-ES" dirty="0">
                <a:highlight>
                  <a:srgbClr val="FFFF00"/>
                </a:highlight>
                <a:latin typeface="Helvetica" pitchFamily="2" charset="0"/>
              </a:rPr>
              <a:t>Incremento del </a:t>
            </a:r>
            <a:r>
              <a:rPr lang="es-ES" b="1" dirty="0" err="1">
                <a:highlight>
                  <a:srgbClr val="FFFF00"/>
                </a:highlight>
                <a:latin typeface="Helvetica" pitchFamily="2" charset="0"/>
              </a:rPr>
              <a:t>perímetro</a:t>
            </a:r>
            <a:r>
              <a:rPr lang="es-ES" b="1" dirty="0">
                <a:highlight>
                  <a:srgbClr val="FFFF00"/>
                </a:highlight>
                <a:latin typeface="Helvetica" pitchFamily="2" charset="0"/>
              </a:rPr>
              <a:t> de la </a:t>
            </a:r>
            <a:r>
              <a:rPr lang="es-ES" b="1" dirty="0" err="1">
                <a:highlight>
                  <a:srgbClr val="FFFF00"/>
                </a:highlight>
                <a:latin typeface="Helvetica" pitchFamily="2" charset="0"/>
              </a:rPr>
              <a:t>cintura</a:t>
            </a:r>
            <a:r>
              <a:rPr lang="es-ES" sz="800" b="1" dirty="0" err="1">
                <a:highlight>
                  <a:srgbClr val="FFFF00"/>
                </a:highlight>
                <a:latin typeface="Helvetica" pitchFamily="2" charset="0"/>
              </a:rPr>
              <a:t>a</a:t>
            </a:r>
            <a:r>
              <a:rPr lang="es-ES" dirty="0">
                <a:highlight>
                  <a:srgbClr val="FFFF00"/>
                </a:highlight>
                <a:latin typeface="Helvetica" pitchFamily="2" charset="0"/>
              </a:rPr>
              <a:t>: 102 cm en los varones y 88 cm en las mujeres</a:t>
            </a:r>
          </a:p>
          <a:p>
            <a:pPr algn="just"/>
            <a:r>
              <a:rPr lang="es-ES" dirty="0">
                <a:highlight>
                  <a:srgbClr val="FFFF00"/>
                </a:highlight>
              </a:rPr>
              <a:t>(Si el </a:t>
            </a:r>
            <a:r>
              <a:rPr lang="es-ES" dirty="0" err="1">
                <a:highlight>
                  <a:srgbClr val="FFFF00"/>
                </a:highlight>
              </a:rPr>
              <a:t>índice</a:t>
            </a:r>
            <a:r>
              <a:rPr lang="es-ES" dirty="0">
                <a:highlight>
                  <a:srgbClr val="FFFF00"/>
                </a:highlight>
              </a:rPr>
              <a:t> de masa corporal (IMC) es &gt; 30, se puede asumir la presencia de obesidad central y no es necesario medir el </a:t>
            </a:r>
            <a:r>
              <a:rPr lang="es-ES" dirty="0" err="1">
                <a:highlight>
                  <a:srgbClr val="FFFF00"/>
                </a:highlight>
              </a:rPr>
              <a:t>perímetro</a:t>
            </a:r>
            <a:r>
              <a:rPr lang="es-ES" dirty="0">
                <a:highlight>
                  <a:srgbClr val="FFFF00"/>
                </a:highlight>
              </a:rPr>
              <a:t> de la cintura)</a:t>
            </a:r>
            <a:br>
              <a:rPr lang="es-ES" dirty="0">
                <a:highlight>
                  <a:srgbClr val="FFFF00"/>
                </a:highlight>
              </a:rPr>
            </a:br>
            <a:br>
              <a:rPr lang="es-ES" dirty="0">
                <a:latin typeface="Helvetica" pitchFamily="2" charset="0"/>
              </a:rPr>
            </a:br>
            <a:r>
              <a:rPr lang="es-ES" dirty="0">
                <a:latin typeface="Helvetica" pitchFamily="2" charset="0"/>
              </a:rPr>
              <a:t>– </a:t>
            </a:r>
            <a:r>
              <a:rPr lang="es-ES" b="1" dirty="0" err="1">
                <a:highlight>
                  <a:srgbClr val="FFFF00"/>
                </a:highlight>
                <a:latin typeface="Helvetica" pitchFamily="2" charset="0"/>
              </a:rPr>
              <a:t>Elevación</a:t>
            </a:r>
            <a:r>
              <a:rPr lang="es-ES" b="1" dirty="0">
                <a:highlight>
                  <a:srgbClr val="FFFF00"/>
                </a:highlight>
                <a:latin typeface="Helvetica" pitchFamily="2" charset="0"/>
              </a:rPr>
              <a:t> de los </a:t>
            </a:r>
            <a:r>
              <a:rPr lang="es-ES" b="1" dirty="0" err="1">
                <a:highlight>
                  <a:srgbClr val="FFFF00"/>
                </a:highlight>
                <a:latin typeface="Helvetica" pitchFamily="2" charset="0"/>
              </a:rPr>
              <a:t>triglicérido</a:t>
            </a:r>
            <a:r>
              <a:rPr lang="es-ES" dirty="0" err="1">
                <a:highlight>
                  <a:srgbClr val="FFFF00"/>
                </a:highlight>
                <a:latin typeface="Helvetica" pitchFamily="2" charset="0"/>
              </a:rPr>
              <a:t>s</a:t>
            </a:r>
            <a:r>
              <a:rPr lang="es-ES" dirty="0">
                <a:highlight>
                  <a:srgbClr val="FFFF00"/>
                </a:highlight>
                <a:latin typeface="Helvetica" pitchFamily="2" charset="0"/>
              </a:rPr>
              <a:t>: 150 mg/dl (1,7 </a:t>
            </a:r>
            <a:r>
              <a:rPr lang="es-ES" dirty="0" err="1">
                <a:highlight>
                  <a:srgbClr val="FFFF00"/>
                </a:highlight>
                <a:latin typeface="Helvetica" pitchFamily="2" charset="0"/>
              </a:rPr>
              <a:t>mmol</a:t>
            </a:r>
            <a:r>
              <a:rPr lang="es-ES" dirty="0">
                <a:highlight>
                  <a:srgbClr val="FFFF00"/>
                </a:highlight>
                <a:latin typeface="Helvetica" pitchFamily="2" charset="0"/>
              </a:rPr>
              <a:t>/l), o tratamiento </a:t>
            </a:r>
            <a:r>
              <a:rPr lang="es-ES" dirty="0" err="1">
                <a:highlight>
                  <a:srgbClr val="FFFF00"/>
                </a:highlight>
                <a:latin typeface="Helvetica" pitchFamily="2" charset="0"/>
              </a:rPr>
              <a:t>farmacológico</a:t>
            </a:r>
            <a:r>
              <a:rPr lang="es-ES" dirty="0">
                <a:highlight>
                  <a:srgbClr val="FFFF00"/>
                </a:highlight>
                <a:latin typeface="Helvetica" pitchFamily="2" charset="0"/>
              </a:rPr>
              <a:t> por </a:t>
            </a:r>
            <a:r>
              <a:rPr lang="es-ES" dirty="0" err="1">
                <a:highlight>
                  <a:srgbClr val="FFFF00"/>
                </a:highlight>
                <a:latin typeface="Helvetica" pitchFamily="2" charset="0"/>
              </a:rPr>
              <a:t>elevación</a:t>
            </a:r>
            <a:r>
              <a:rPr lang="es-ES" dirty="0">
                <a:highlight>
                  <a:srgbClr val="FFFF00"/>
                </a:highlight>
                <a:latin typeface="Helvetica" pitchFamily="2" charset="0"/>
              </a:rPr>
              <a:t> de los </a:t>
            </a:r>
            <a:r>
              <a:rPr lang="es-ES" dirty="0" err="1">
                <a:highlight>
                  <a:srgbClr val="FFFF00"/>
                </a:highlight>
                <a:latin typeface="Helvetica" pitchFamily="2" charset="0"/>
              </a:rPr>
              <a:t>triglicéridos</a:t>
            </a:r>
            <a:r>
              <a:rPr lang="es-ES" sz="800" dirty="0" err="1">
                <a:highlight>
                  <a:srgbClr val="FFFF00"/>
                </a:highlight>
                <a:latin typeface="Helvetica" pitchFamily="2" charset="0"/>
              </a:rPr>
              <a:t>b</a:t>
            </a:r>
            <a:endParaRPr lang="es-ES" sz="800" dirty="0">
              <a:highlight>
                <a:srgbClr val="FFFF00"/>
              </a:highlight>
              <a:latin typeface="Helvetica" pitchFamily="2" charset="0"/>
            </a:endParaRPr>
          </a:p>
          <a:p>
            <a:pPr algn="just"/>
            <a:br>
              <a:rPr lang="es-ES" sz="800" dirty="0">
                <a:latin typeface="Helvetica" pitchFamily="2" charset="0"/>
              </a:rPr>
            </a:br>
            <a:r>
              <a:rPr lang="es-ES" dirty="0">
                <a:latin typeface="Helvetica" pitchFamily="2" charset="0"/>
              </a:rPr>
              <a:t>– </a:t>
            </a:r>
            <a:r>
              <a:rPr lang="es-ES" b="1" dirty="0" err="1">
                <a:highlight>
                  <a:srgbClr val="FFFF00"/>
                </a:highlight>
                <a:latin typeface="Helvetica" pitchFamily="2" charset="0"/>
              </a:rPr>
              <a:t>Disminución</a:t>
            </a:r>
            <a:r>
              <a:rPr lang="es-ES" b="1" dirty="0">
                <a:highlight>
                  <a:srgbClr val="FFFF00"/>
                </a:highlight>
                <a:latin typeface="Helvetica" pitchFamily="2" charset="0"/>
              </a:rPr>
              <a:t> del </a:t>
            </a:r>
            <a:r>
              <a:rPr lang="es-ES" b="1" dirty="0" err="1">
                <a:highlight>
                  <a:srgbClr val="FFFF00"/>
                </a:highlight>
                <a:latin typeface="Helvetica" pitchFamily="2" charset="0"/>
              </a:rPr>
              <a:t>cHDL</a:t>
            </a:r>
            <a:r>
              <a:rPr lang="es-ES" dirty="0">
                <a:highlight>
                  <a:srgbClr val="FFFF00"/>
                </a:highlight>
                <a:latin typeface="Helvetica" pitchFamily="2" charset="0"/>
              </a:rPr>
              <a:t>: 40 mg/dl (0,9 </a:t>
            </a:r>
            <a:r>
              <a:rPr lang="es-ES" dirty="0" err="1">
                <a:highlight>
                  <a:srgbClr val="FFFF00"/>
                </a:highlight>
                <a:latin typeface="Helvetica" pitchFamily="2" charset="0"/>
              </a:rPr>
              <a:t>mmol</a:t>
            </a:r>
            <a:r>
              <a:rPr lang="es-ES" dirty="0">
                <a:highlight>
                  <a:srgbClr val="FFFF00"/>
                </a:highlight>
                <a:latin typeface="Helvetica" pitchFamily="2" charset="0"/>
              </a:rPr>
              <a:t>/l) en los varones, 50 mg/dl (1,1 </a:t>
            </a:r>
            <a:r>
              <a:rPr lang="es-ES" dirty="0" err="1">
                <a:highlight>
                  <a:srgbClr val="FFFF00"/>
                </a:highlight>
                <a:latin typeface="Helvetica" pitchFamily="2" charset="0"/>
              </a:rPr>
              <a:t>mmol</a:t>
            </a:r>
            <a:r>
              <a:rPr lang="es-ES" dirty="0">
                <a:highlight>
                  <a:srgbClr val="FFFF00"/>
                </a:highlight>
                <a:latin typeface="Helvetica" pitchFamily="2" charset="0"/>
              </a:rPr>
              <a:t>/l) en las mujeres, o tratamiento </a:t>
            </a:r>
            <a:r>
              <a:rPr lang="es-ES" dirty="0" err="1">
                <a:highlight>
                  <a:srgbClr val="FFFF00"/>
                </a:highlight>
                <a:latin typeface="Helvetica" pitchFamily="2" charset="0"/>
              </a:rPr>
              <a:t>farmacológico</a:t>
            </a:r>
            <a:r>
              <a:rPr lang="es-ES" dirty="0">
                <a:highlight>
                  <a:srgbClr val="FFFF00"/>
                </a:highlight>
                <a:latin typeface="Helvetica" pitchFamily="2" charset="0"/>
              </a:rPr>
              <a:t> para</a:t>
            </a:r>
            <a:r>
              <a:rPr lang="es-ES" dirty="0">
                <a:highlight>
                  <a:srgbClr val="FFFF00"/>
                </a:highlight>
              </a:rPr>
              <a:t> </a:t>
            </a:r>
            <a:r>
              <a:rPr lang="es-ES" dirty="0">
                <a:highlight>
                  <a:srgbClr val="FFFF00"/>
                </a:highlight>
                <a:latin typeface="Helvetica" pitchFamily="2" charset="0"/>
              </a:rPr>
              <a:t>disminuir las concentraciones de </a:t>
            </a:r>
            <a:r>
              <a:rPr lang="es-ES" dirty="0" err="1">
                <a:highlight>
                  <a:srgbClr val="FFFF00"/>
                </a:highlight>
                <a:latin typeface="Helvetica" pitchFamily="2" charset="0"/>
              </a:rPr>
              <a:t>cHDL</a:t>
            </a:r>
            <a:r>
              <a:rPr lang="es-ES" sz="800" dirty="0" err="1">
                <a:highlight>
                  <a:srgbClr val="FFFF00"/>
                </a:highlight>
                <a:latin typeface="Helvetica" pitchFamily="2" charset="0"/>
              </a:rPr>
              <a:t>b</a:t>
            </a:r>
            <a:endParaRPr lang="es-ES" sz="800" dirty="0">
              <a:highlight>
                <a:srgbClr val="FFFF00"/>
              </a:highlight>
              <a:latin typeface="Helvetica" pitchFamily="2" charset="0"/>
            </a:endParaRPr>
          </a:p>
          <a:p>
            <a:pPr algn="just"/>
            <a:br>
              <a:rPr lang="es-ES" sz="800" dirty="0">
                <a:latin typeface="Helvetica" pitchFamily="2" charset="0"/>
              </a:rPr>
            </a:br>
            <a:r>
              <a:rPr lang="es-ES" dirty="0">
                <a:latin typeface="Helvetica" pitchFamily="2" charset="0"/>
              </a:rPr>
              <a:t>– </a:t>
            </a:r>
            <a:r>
              <a:rPr lang="es-ES" b="1" dirty="0" err="1">
                <a:highlight>
                  <a:srgbClr val="FFFF00"/>
                </a:highlight>
                <a:latin typeface="Helvetica" pitchFamily="2" charset="0"/>
              </a:rPr>
              <a:t>Elevación</a:t>
            </a:r>
            <a:r>
              <a:rPr lang="es-ES" b="1" dirty="0">
                <a:highlight>
                  <a:srgbClr val="FFFF00"/>
                </a:highlight>
                <a:latin typeface="Helvetica" pitchFamily="2" charset="0"/>
              </a:rPr>
              <a:t> de la </a:t>
            </a:r>
            <a:r>
              <a:rPr lang="es-ES" b="1" dirty="0" err="1">
                <a:highlight>
                  <a:srgbClr val="FFFF00"/>
                </a:highlight>
                <a:latin typeface="Helvetica" pitchFamily="2" charset="0"/>
              </a:rPr>
              <a:t>presión</a:t>
            </a:r>
            <a:r>
              <a:rPr lang="es-ES" b="1" dirty="0">
                <a:highlight>
                  <a:srgbClr val="FFFF00"/>
                </a:highlight>
                <a:latin typeface="Helvetica" pitchFamily="2" charset="0"/>
              </a:rPr>
              <a:t> arterial: 130 </a:t>
            </a:r>
            <a:r>
              <a:rPr lang="es-ES" b="1" dirty="0" err="1">
                <a:highlight>
                  <a:srgbClr val="FFFF00"/>
                </a:highlight>
                <a:latin typeface="Helvetica" pitchFamily="2" charset="0"/>
              </a:rPr>
              <a:t>mmHg</a:t>
            </a:r>
            <a:r>
              <a:rPr lang="es-ES" b="1" dirty="0">
                <a:highlight>
                  <a:srgbClr val="FFFF00"/>
                </a:highlight>
                <a:latin typeface="Helvetica" pitchFamily="2" charset="0"/>
              </a:rPr>
              <a:t> la </a:t>
            </a:r>
            <a:r>
              <a:rPr lang="es-ES" b="1" dirty="0" err="1">
                <a:highlight>
                  <a:srgbClr val="FFFF00"/>
                </a:highlight>
                <a:latin typeface="Helvetica" pitchFamily="2" charset="0"/>
              </a:rPr>
              <a:t>sistólica</a:t>
            </a:r>
            <a:r>
              <a:rPr lang="es-ES" b="1" dirty="0">
                <a:highlight>
                  <a:srgbClr val="FFFF00"/>
                </a:highlight>
                <a:latin typeface="Helvetica" pitchFamily="2" charset="0"/>
              </a:rPr>
              <a:t> y 85 </a:t>
            </a:r>
            <a:r>
              <a:rPr lang="es-ES" b="1" dirty="0" err="1">
                <a:highlight>
                  <a:srgbClr val="FFFF00"/>
                </a:highlight>
                <a:latin typeface="Helvetica" pitchFamily="2" charset="0"/>
              </a:rPr>
              <a:t>mmHg</a:t>
            </a:r>
            <a:r>
              <a:rPr lang="es-ES" b="1" dirty="0">
                <a:highlight>
                  <a:srgbClr val="FFFF00"/>
                </a:highlight>
                <a:latin typeface="Helvetica" pitchFamily="2" charset="0"/>
              </a:rPr>
              <a:t> la </a:t>
            </a:r>
            <a:r>
              <a:rPr lang="es-ES" b="1" dirty="0" err="1">
                <a:highlight>
                  <a:srgbClr val="FFFF00"/>
                </a:highlight>
                <a:latin typeface="Helvetica" pitchFamily="2" charset="0"/>
              </a:rPr>
              <a:t>diastólica</a:t>
            </a:r>
            <a:r>
              <a:rPr lang="es-ES" dirty="0">
                <a:highlight>
                  <a:srgbClr val="FFFF00"/>
                </a:highlight>
                <a:latin typeface="Helvetica" pitchFamily="2" charset="0"/>
              </a:rPr>
              <a:t>, o bien tratamiento medicamentoso de la </a:t>
            </a:r>
            <a:r>
              <a:rPr lang="es-ES" dirty="0" err="1">
                <a:highlight>
                  <a:srgbClr val="FFFF00"/>
                </a:highlight>
                <a:latin typeface="Helvetica" pitchFamily="2" charset="0"/>
              </a:rPr>
              <a:t>hipertensión</a:t>
            </a:r>
            <a:r>
              <a:rPr lang="es-ES" dirty="0">
                <a:highlight>
                  <a:srgbClr val="FFFF00"/>
                </a:highlight>
                <a:latin typeface="Helvetica" pitchFamily="2" charset="0"/>
              </a:rPr>
              <a:t> </a:t>
            </a:r>
          </a:p>
          <a:p>
            <a:pPr algn="just"/>
            <a:r>
              <a:rPr lang="es-ES" dirty="0">
                <a:latin typeface="Helvetica" pitchFamily="2" charset="0"/>
              </a:rPr>
              <a:t>– </a:t>
            </a:r>
            <a:r>
              <a:rPr lang="es-ES" b="1" dirty="0" err="1">
                <a:latin typeface="Helvetica" pitchFamily="2" charset="0"/>
              </a:rPr>
              <a:t>Elevación</a:t>
            </a:r>
            <a:r>
              <a:rPr lang="es-ES" b="1" dirty="0">
                <a:latin typeface="Helvetica" pitchFamily="2" charset="0"/>
              </a:rPr>
              <a:t> de la glucemia en ayunas</a:t>
            </a:r>
            <a:r>
              <a:rPr lang="es-ES" dirty="0">
                <a:latin typeface="Helvetica" pitchFamily="2" charset="0"/>
              </a:rPr>
              <a:t>: 100 mg/dl o tratamiento </a:t>
            </a:r>
            <a:r>
              <a:rPr lang="es-ES" dirty="0" err="1">
                <a:latin typeface="Helvetica" pitchFamily="2" charset="0"/>
              </a:rPr>
              <a:t>farmacológico</a:t>
            </a:r>
            <a:r>
              <a:rPr lang="es-ES" dirty="0">
                <a:latin typeface="Helvetica" pitchFamily="2" charset="0"/>
              </a:rPr>
              <a:t> de la hiperglucemia </a:t>
            </a:r>
            <a:endParaRPr lang="es-ES" dirty="0"/>
          </a:p>
        </p:txBody>
      </p:sp>
      <p:sp>
        <p:nvSpPr>
          <p:cNvPr id="5" name="Rectángulo 4">
            <a:extLst>
              <a:ext uri="{FF2B5EF4-FFF2-40B4-BE49-F238E27FC236}">
                <a16:creationId xmlns:a16="http://schemas.microsoft.com/office/drawing/2014/main" id="{8B7698C9-3594-7749-92D0-16C201D6DDB2}"/>
              </a:ext>
            </a:extLst>
          </p:cNvPr>
          <p:cNvSpPr/>
          <p:nvPr/>
        </p:nvSpPr>
        <p:spPr>
          <a:xfrm>
            <a:off x="1189563" y="6096590"/>
            <a:ext cx="7907303" cy="600164"/>
          </a:xfrm>
          <a:prstGeom prst="rect">
            <a:avLst/>
          </a:prstGeom>
        </p:spPr>
        <p:txBody>
          <a:bodyPr wrap="square">
            <a:spAutoFit/>
          </a:bodyPr>
          <a:lstStyle/>
          <a:p>
            <a:r>
              <a:rPr lang="es-ES" sz="1100" b="1" dirty="0" err="1">
                <a:solidFill>
                  <a:schemeClr val="accent1">
                    <a:lumMod val="50000"/>
                  </a:schemeClr>
                </a:solidFill>
                <a:latin typeface="+mj-lt"/>
                <a:cs typeface="Calibri" panose="020F0502020204030204" pitchFamily="34" charset="0"/>
              </a:rPr>
              <a:t>Zimmet</a:t>
            </a:r>
            <a:r>
              <a:rPr lang="es-ES" sz="1100" b="1" dirty="0">
                <a:solidFill>
                  <a:schemeClr val="accent1">
                    <a:lumMod val="50000"/>
                  </a:schemeClr>
                </a:solidFill>
                <a:latin typeface="+mj-lt"/>
                <a:cs typeface="Calibri" panose="020F0502020204030204" pitchFamily="34" charset="0"/>
              </a:rPr>
              <a:t> P, et al. Nueva </a:t>
            </a:r>
            <a:r>
              <a:rPr lang="es-ES" sz="1100" b="1" dirty="0" err="1">
                <a:solidFill>
                  <a:schemeClr val="accent1">
                    <a:lumMod val="50000"/>
                  </a:schemeClr>
                </a:solidFill>
                <a:latin typeface="+mj-lt"/>
                <a:cs typeface="Calibri" panose="020F0502020204030204" pitchFamily="34" charset="0"/>
              </a:rPr>
              <a:t>definición</a:t>
            </a:r>
            <a:r>
              <a:rPr lang="es-ES" sz="1100" b="1" dirty="0">
                <a:solidFill>
                  <a:schemeClr val="accent1">
                    <a:lumMod val="50000"/>
                  </a:schemeClr>
                </a:solidFill>
                <a:latin typeface="+mj-lt"/>
                <a:cs typeface="Calibri" panose="020F0502020204030204" pitchFamily="34" charset="0"/>
              </a:rPr>
              <a:t> del </a:t>
            </a:r>
            <a:r>
              <a:rPr lang="es-ES" sz="1100" b="1" dirty="0" err="1">
                <a:solidFill>
                  <a:schemeClr val="accent1">
                    <a:lumMod val="50000"/>
                  </a:schemeClr>
                </a:solidFill>
                <a:latin typeface="+mj-lt"/>
                <a:cs typeface="Calibri" panose="020F0502020204030204" pitchFamily="34" charset="0"/>
              </a:rPr>
              <a:t>síndrome</a:t>
            </a:r>
            <a:r>
              <a:rPr lang="es-ES" sz="1100" b="1" dirty="0">
                <a:solidFill>
                  <a:schemeClr val="accent1">
                    <a:lumMod val="50000"/>
                  </a:schemeClr>
                </a:solidFill>
                <a:latin typeface="+mj-lt"/>
                <a:cs typeface="Calibri" panose="020F0502020204030204" pitchFamily="34" charset="0"/>
              </a:rPr>
              <a:t> </a:t>
            </a:r>
            <a:r>
              <a:rPr lang="es-ES" sz="1100" b="1" dirty="0" err="1">
                <a:solidFill>
                  <a:schemeClr val="accent1">
                    <a:lumMod val="50000"/>
                  </a:schemeClr>
                </a:solidFill>
                <a:latin typeface="+mj-lt"/>
                <a:cs typeface="Calibri" panose="020F0502020204030204" pitchFamily="34" charset="0"/>
              </a:rPr>
              <a:t>metabólico</a:t>
            </a:r>
            <a:r>
              <a:rPr lang="es-ES" sz="1100" b="1" dirty="0">
                <a:solidFill>
                  <a:schemeClr val="accent1">
                    <a:lumMod val="50000"/>
                  </a:schemeClr>
                </a:solidFill>
                <a:latin typeface="+mj-lt"/>
                <a:cs typeface="Calibri" panose="020F0502020204030204" pitchFamily="34" charset="0"/>
              </a:rPr>
              <a:t> de la </a:t>
            </a:r>
            <a:r>
              <a:rPr lang="es-ES" sz="1100" b="1" dirty="0" err="1">
                <a:solidFill>
                  <a:schemeClr val="accent1">
                    <a:lumMod val="50000"/>
                  </a:schemeClr>
                </a:solidFill>
                <a:latin typeface="+mj-lt"/>
                <a:cs typeface="Calibri" panose="020F0502020204030204" pitchFamily="34" charset="0"/>
              </a:rPr>
              <a:t>Federación</a:t>
            </a:r>
            <a:r>
              <a:rPr lang="es-ES" sz="1100" b="1" dirty="0">
                <a:solidFill>
                  <a:schemeClr val="accent1">
                    <a:lumMod val="50000"/>
                  </a:schemeClr>
                </a:solidFill>
                <a:latin typeface="+mj-lt"/>
                <a:cs typeface="Calibri" panose="020F0502020204030204" pitchFamily="34" charset="0"/>
              </a:rPr>
              <a:t> Internacional de </a:t>
            </a:r>
            <a:r>
              <a:rPr lang="es-ES" sz="1100" b="1" dirty="0" err="1">
                <a:solidFill>
                  <a:schemeClr val="accent1">
                    <a:lumMod val="50000"/>
                  </a:schemeClr>
                </a:solidFill>
                <a:latin typeface="+mj-lt"/>
                <a:cs typeface="Calibri" panose="020F0502020204030204" pitchFamily="34" charset="0"/>
              </a:rPr>
              <a:t>DiabetesRev</a:t>
            </a:r>
            <a:r>
              <a:rPr lang="es-ES" sz="1100" b="1" dirty="0">
                <a:solidFill>
                  <a:schemeClr val="accent1">
                    <a:lumMod val="50000"/>
                  </a:schemeClr>
                </a:solidFill>
                <a:latin typeface="+mj-lt"/>
                <a:cs typeface="Calibri" panose="020F0502020204030204" pitchFamily="34" charset="0"/>
              </a:rPr>
              <a:t> </a:t>
            </a:r>
            <a:r>
              <a:rPr lang="es-ES" sz="1100" b="1" dirty="0" err="1">
                <a:solidFill>
                  <a:schemeClr val="accent1">
                    <a:lumMod val="50000"/>
                  </a:schemeClr>
                </a:solidFill>
                <a:latin typeface="+mj-lt"/>
                <a:cs typeface="Calibri" panose="020F0502020204030204" pitchFamily="34" charset="0"/>
              </a:rPr>
              <a:t>Esp</a:t>
            </a:r>
            <a:r>
              <a:rPr lang="es-ES" sz="1100" b="1" dirty="0">
                <a:solidFill>
                  <a:schemeClr val="accent1">
                    <a:lumMod val="50000"/>
                  </a:schemeClr>
                </a:solidFill>
                <a:latin typeface="+mj-lt"/>
                <a:cs typeface="Calibri" panose="020F0502020204030204" pitchFamily="34" charset="0"/>
              </a:rPr>
              <a:t> </a:t>
            </a:r>
            <a:r>
              <a:rPr lang="es-ES" sz="1100" b="1" dirty="0" err="1">
                <a:solidFill>
                  <a:schemeClr val="accent1">
                    <a:lumMod val="50000"/>
                  </a:schemeClr>
                </a:solidFill>
                <a:latin typeface="+mj-lt"/>
                <a:cs typeface="Calibri" panose="020F0502020204030204" pitchFamily="34" charset="0"/>
              </a:rPr>
              <a:t>Cardiol</a:t>
            </a:r>
            <a:r>
              <a:rPr lang="es-ES" sz="1100" b="1" dirty="0">
                <a:solidFill>
                  <a:schemeClr val="accent1">
                    <a:lumMod val="50000"/>
                  </a:schemeClr>
                </a:solidFill>
                <a:latin typeface="+mj-lt"/>
                <a:cs typeface="Calibri" panose="020F0502020204030204" pitchFamily="34" charset="0"/>
              </a:rPr>
              <a:t>. 2005;58(12):1371-6 </a:t>
            </a:r>
          </a:p>
          <a:p>
            <a:r>
              <a:rPr lang="es-ES" sz="1100" b="1" dirty="0">
                <a:latin typeface="+mj-lt"/>
                <a:cs typeface="Calibri" panose="020F0502020204030204" pitchFamily="34" charset="0"/>
              </a:rPr>
              <a:t>  </a:t>
            </a:r>
          </a:p>
        </p:txBody>
      </p:sp>
      <p:pic>
        <p:nvPicPr>
          <p:cNvPr id="18" name="Imagen 17">
            <a:extLst>
              <a:ext uri="{FF2B5EF4-FFF2-40B4-BE49-F238E27FC236}">
                <a16:creationId xmlns:a16="http://schemas.microsoft.com/office/drawing/2014/main" id="{B017D116-9D96-4A45-AD0B-541DBEEAFA76}"/>
              </a:ext>
            </a:extLst>
          </p:cNvPr>
          <p:cNvPicPr>
            <a:picLocks noChangeAspect="1"/>
          </p:cNvPicPr>
          <p:nvPr/>
        </p:nvPicPr>
        <p:blipFill>
          <a:blip r:embed="rId2"/>
          <a:stretch>
            <a:fillRect/>
          </a:stretch>
        </p:blipFill>
        <p:spPr>
          <a:xfrm>
            <a:off x="9541650" y="2750270"/>
            <a:ext cx="2230541" cy="3167368"/>
          </a:xfrm>
          <a:prstGeom prst="rect">
            <a:avLst/>
          </a:prstGeom>
        </p:spPr>
      </p:pic>
      <p:sp>
        <p:nvSpPr>
          <p:cNvPr id="6" name="Google Shape;51;g11ed933a672_0_127">
            <a:extLst>
              <a:ext uri="{FF2B5EF4-FFF2-40B4-BE49-F238E27FC236}">
                <a16:creationId xmlns:a16="http://schemas.microsoft.com/office/drawing/2014/main" id="{E873F118-022E-48C3-8EE6-700BAA52E409}"/>
              </a:ext>
            </a:extLst>
          </p:cNvPr>
          <p:cNvSpPr txBox="1">
            <a:spLocks/>
          </p:cNvSpPr>
          <p:nvPr/>
        </p:nvSpPr>
        <p:spPr>
          <a:xfrm>
            <a:off x="422032" y="346271"/>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¿Tiene un síndrome metabólico?</a:t>
            </a:r>
            <a:endParaRPr lang="es-ES" dirty="0"/>
          </a:p>
        </p:txBody>
      </p:sp>
    </p:spTree>
    <p:extLst>
      <p:ext uri="{BB962C8B-B14F-4D97-AF65-F5344CB8AC3E}">
        <p14:creationId xmlns:p14="http://schemas.microsoft.com/office/powerpoint/2010/main" val="28194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4" name="CuadroTexto 3">
            <a:extLst>
              <a:ext uri="{FF2B5EF4-FFF2-40B4-BE49-F238E27FC236}">
                <a16:creationId xmlns:a16="http://schemas.microsoft.com/office/drawing/2014/main" id="{54394887-7210-534E-92C9-D616C3348E1E}"/>
              </a:ext>
            </a:extLst>
          </p:cNvPr>
          <p:cNvSpPr txBox="1"/>
          <p:nvPr/>
        </p:nvSpPr>
        <p:spPr>
          <a:xfrm>
            <a:off x="1256009" y="1915416"/>
            <a:ext cx="4373265" cy="3323987"/>
          </a:xfrm>
          <a:prstGeom prst="rect">
            <a:avLst/>
          </a:prstGeom>
          <a:noFill/>
        </p:spPr>
        <p:txBody>
          <a:bodyPr wrap="square" rtlCol="0">
            <a:spAutoFit/>
          </a:bodyPr>
          <a:lstStyle/>
          <a:p>
            <a:pPr marL="342900" indent="-342900">
              <a:buFont typeface="Arial" panose="020B0604020202020204" pitchFamily="34" charset="0"/>
              <a:buChar char="•"/>
            </a:pPr>
            <a:endParaRPr lang="es-ES" sz="2400" dirty="0">
              <a:solidFill>
                <a:srgbClr val="FF0000"/>
              </a:solidFill>
              <a:latin typeface="+mj-lt"/>
              <a:cs typeface="Calibri" panose="020F0502020204030204" pitchFamily="34" charset="0"/>
            </a:endParaRPr>
          </a:p>
          <a:p>
            <a:pPr marL="342900" indent="-342900">
              <a:buFont typeface="Arial" panose="020B0604020202020204" pitchFamily="34" charset="0"/>
              <a:buChar char="•"/>
            </a:pPr>
            <a:r>
              <a:rPr lang="es-ES" sz="2400" dirty="0">
                <a:solidFill>
                  <a:srgbClr val="FF0000"/>
                </a:solidFill>
                <a:latin typeface="+mj-lt"/>
                <a:cs typeface="Calibri" panose="020F0502020204030204" pitchFamily="34" charset="0"/>
              </a:rPr>
              <a:t>OBESIDAD</a:t>
            </a:r>
          </a:p>
          <a:p>
            <a:pPr marL="342900" indent="-342900">
              <a:buFont typeface="Arial" panose="020B0604020202020204" pitchFamily="34" charset="0"/>
              <a:buChar char="•"/>
            </a:pPr>
            <a:r>
              <a:rPr lang="es-ES" sz="2400" dirty="0">
                <a:solidFill>
                  <a:srgbClr val="FF0000"/>
                </a:solidFill>
                <a:latin typeface="+mj-lt"/>
                <a:cs typeface="Calibri" panose="020F0502020204030204" pitchFamily="34" charset="0"/>
              </a:rPr>
              <a:t>SEDENTARIO</a:t>
            </a:r>
          </a:p>
          <a:p>
            <a:pPr marL="342900" indent="-342900">
              <a:buFont typeface="Arial" panose="020B0604020202020204" pitchFamily="34" charset="0"/>
              <a:buChar char="•"/>
            </a:pPr>
            <a:r>
              <a:rPr lang="es-ES" sz="2400" dirty="0">
                <a:solidFill>
                  <a:srgbClr val="FF0000"/>
                </a:solidFill>
                <a:latin typeface="+mj-lt"/>
                <a:cs typeface="Calibri" panose="020F0502020204030204" pitchFamily="34" charset="0"/>
              </a:rPr>
              <a:t>Sospecha de síndrome Metabólico</a:t>
            </a:r>
          </a:p>
          <a:p>
            <a:pPr marL="342900" indent="-342900">
              <a:buFont typeface="Arial" panose="020B0604020202020204" pitchFamily="34" charset="0"/>
              <a:buChar char="•"/>
            </a:pPr>
            <a:r>
              <a:rPr lang="es-ES" sz="2400" dirty="0">
                <a:solidFill>
                  <a:srgbClr val="FF0000"/>
                </a:solidFill>
                <a:latin typeface="+mj-lt"/>
                <a:cs typeface="Calibri" panose="020F0502020204030204" pitchFamily="34" charset="0"/>
              </a:rPr>
              <a:t>AF de RCV</a:t>
            </a:r>
          </a:p>
          <a:p>
            <a:pPr marL="342900" indent="-342900">
              <a:buFont typeface="Arial" panose="020B0604020202020204" pitchFamily="34" charset="0"/>
              <a:buChar char="•"/>
            </a:pPr>
            <a:r>
              <a:rPr lang="es-ES" sz="2400" dirty="0">
                <a:solidFill>
                  <a:srgbClr val="FF0000"/>
                </a:solidFill>
                <a:latin typeface="+mj-lt"/>
                <a:cs typeface="Calibri" panose="020F0502020204030204" pitchFamily="34" charset="0"/>
              </a:rPr>
              <a:t>Sospecha de HTA</a:t>
            </a:r>
          </a:p>
          <a:p>
            <a:pPr marL="342900" indent="-342900">
              <a:buFont typeface="Arial" panose="020B0604020202020204" pitchFamily="34" charset="0"/>
              <a:buChar char="•"/>
            </a:pPr>
            <a:r>
              <a:rPr lang="es-ES" sz="2400" dirty="0">
                <a:solidFill>
                  <a:srgbClr val="FF0000"/>
                </a:solidFill>
                <a:latin typeface="+mj-lt"/>
                <a:cs typeface="Calibri" panose="020F0502020204030204" pitchFamily="34" charset="0"/>
              </a:rPr>
              <a:t>Dislipemia</a:t>
            </a:r>
          </a:p>
          <a:p>
            <a:pPr marL="285750" indent="-285750">
              <a:buFont typeface="Arial" panose="020B0604020202020204" pitchFamily="34" charset="0"/>
              <a:buChar char="•"/>
            </a:pPr>
            <a:endParaRPr lang="es-ES" sz="1600" dirty="0">
              <a:latin typeface="+mj-lt"/>
            </a:endParaRPr>
          </a:p>
        </p:txBody>
      </p:sp>
      <p:sp>
        <p:nvSpPr>
          <p:cNvPr id="5" name="CuadroTexto 4">
            <a:extLst>
              <a:ext uri="{FF2B5EF4-FFF2-40B4-BE49-F238E27FC236}">
                <a16:creationId xmlns:a16="http://schemas.microsoft.com/office/drawing/2014/main" id="{0285753E-260D-194C-9B0C-CED9FF845DD4}"/>
              </a:ext>
            </a:extLst>
          </p:cNvPr>
          <p:cNvSpPr txBox="1"/>
          <p:nvPr/>
        </p:nvSpPr>
        <p:spPr>
          <a:xfrm>
            <a:off x="6272214" y="2992635"/>
            <a:ext cx="4919937" cy="584775"/>
          </a:xfrm>
          <a:prstGeom prst="rect">
            <a:avLst/>
          </a:prstGeom>
          <a:noFill/>
        </p:spPr>
        <p:txBody>
          <a:bodyPr wrap="none" rtlCol="0">
            <a:spAutoFit/>
          </a:bodyPr>
          <a:lstStyle/>
          <a:p>
            <a:r>
              <a:rPr lang="es-ES" sz="3200" b="1" dirty="0">
                <a:solidFill>
                  <a:schemeClr val="accent1">
                    <a:lumMod val="50000"/>
                  </a:schemeClr>
                </a:solidFill>
                <a:latin typeface="+mj-lt"/>
                <a:cs typeface="Calibri" panose="020F0502020204030204" pitchFamily="34" charset="0"/>
              </a:rPr>
              <a:t>¿Y ahora qué hacemos?</a:t>
            </a:r>
          </a:p>
        </p:txBody>
      </p:sp>
      <p:sp>
        <p:nvSpPr>
          <p:cNvPr id="6" name="Google Shape;51;g11ed933a672_0_127">
            <a:extLst>
              <a:ext uri="{FF2B5EF4-FFF2-40B4-BE49-F238E27FC236}">
                <a16:creationId xmlns:a16="http://schemas.microsoft.com/office/drawing/2014/main" id="{95A67250-6B0D-4E32-8B96-B7B73AC6C6B0}"/>
              </a:ext>
            </a:extLst>
          </p:cNvPr>
          <p:cNvSpPr txBox="1">
            <a:spLocks/>
          </p:cNvSpPr>
          <p:nvPr/>
        </p:nvSpPr>
        <p:spPr>
          <a:xfrm>
            <a:off x="422032" y="365125"/>
            <a:ext cx="9264600" cy="82040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754"/>
              </a:buClr>
              <a:buSzPts val="1800"/>
              <a:buFont typeface="Arial"/>
              <a:buNone/>
              <a:defRPr sz="4400" b="1" i="0" u="none" strike="noStrike" cap="none">
                <a:solidFill>
                  <a:srgbClr val="0027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s-ES" sz="3600" dirty="0"/>
              <a:t>¿Cuál es su orientación diagnóstica?</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11ed933a672_0_176"/>
          <p:cNvSpPr txBox="1">
            <a:spLocks noGrp="1"/>
          </p:cNvSpPr>
          <p:nvPr>
            <p:ph type="title"/>
          </p:nvPr>
        </p:nvSpPr>
        <p:spPr>
          <a:xfrm>
            <a:off x="753650" y="3679034"/>
            <a:ext cx="9264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s-ES" dirty="0"/>
              <a:t>¿Porqué y para que?</a:t>
            </a:r>
            <a:endParaRPr dirty="0"/>
          </a:p>
        </p:txBody>
      </p:sp>
      <p:sp>
        <p:nvSpPr>
          <p:cNvPr id="90" name="Google Shape;90;g11ed933a672_0_176"/>
          <p:cNvSpPr txBox="1"/>
          <p:nvPr/>
        </p:nvSpPr>
        <p:spPr>
          <a:xfrm>
            <a:off x="753650" y="1849437"/>
            <a:ext cx="9818400" cy="224314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3600"/>
              <a:buFont typeface="Arial"/>
              <a:buNone/>
            </a:pPr>
            <a:r>
              <a:rPr lang="es-ES" sz="4800" b="1" dirty="0">
                <a:solidFill>
                  <a:srgbClr val="002754"/>
                </a:solidFill>
                <a:latin typeface="+mj-lt"/>
                <a:cs typeface="Calibri" panose="020F0502020204030204" pitchFamily="34" charset="0"/>
              </a:rPr>
              <a:t>¿Calculamos el riesgo cardiovascular?</a:t>
            </a:r>
            <a:endParaRPr sz="4000" b="1" dirty="0">
              <a:solidFill>
                <a:srgbClr val="002754"/>
              </a:solidFill>
              <a:latin typeface="+mj-lt"/>
              <a:cs typeface="Calibri" panose="020F0502020204030204" pitchFamily="34" charset="0"/>
            </a:endParaRPr>
          </a:p>
          <a:p>
            <a:pPr marL="457200" lvl="1" indent="0" algn="l" rtl="0">
              <a:lnSpc>
                <a:spcPct val="90000"/>
              </a:lnSpc>
              <a:spcBef>
                <a:spcPts val="500"/>
              </a:spcBef>
              <a:spcAft>
                <a:spcPts val="0"/>
              </a:spcAft>
              <a:buClr>
                <a:schemeClr val="dk1"/>
              </a:buClr>
              <a:buSzPts val="3600"/>
              <a:buFont typeface="Arial"/>
              <a:buNone/>
            </a:pPr>
            <a:endParaRPr sz="4800" b="1" dirty="0">
              <a:solidFill>
                <a:srgbClr val="03F0C2"/>
              </a:solidFill>
              <a:latin typeface="+mj-lt"/>
              <a:cs typeface="Calibri" panose="020F0502020204030204" pitchFamily="34" charset="0"/>
            </a:endParaRPr>
          </a:p>
        </p:txBody>
      </p:sp>
      <p:pic>
        <p:nvPicPr>
          <p:cNvPr id="6" name="Imagen 5">
            <a:extLst>
              <a:ext uri="{FF2B5EF4-FFF2-40B4-BE49-F238E27FC236}">
                <a16:creationId xmlns:a16="http://schemas.microsoft.com/office/drawing/2014/main" id="{B775884A-9951-5D49-B644-C34158D98E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66029" y="2469116"/>
            <a:ext cx="4290304" cy="2419836"/>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5147</Words>
  <Application>Microsoft Office PowerPoint</Application>
  <PresentationFormat>Panorámica</PresentationFormat>
  <Paragraphs>444</Paragraphs>
  <Slides>48</Slides>
  <Notes>39</Notes>
  <HiddenSlides>1</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Calibri</vt:lpstr>
      <vt:lpstr>Helvetica</vt:lpstr>
      <vt:lpstr>Verdana</vt:lpstr>
      <vt:lpstr>Arial</vt:lpstr>
      <vt:lpstr>Noto Sans Symbols</vt:lpstr>
      <vt:lpstr>Tema de Office</vt:lpstr>
      <vt:lpstr>Presentación de PowerPoint</vt:lpstr>
      <vt:lpstr>Presentación de PowerPoint</vt:lpstr>
      <vt:lpstr>Actualización del cálculo del RCV:  a propósito de un caso </vt:lpstr>
      <vt:lpstr>Conflicto de intereses:  Almirall,AstraZeneca,Boehringer Ingelheim,Bristol-Myers Squibb,Esteve, GSK,Gruhnenthal,Schwabe Farma iberica,Viatris, Visofarmaceutica  </vt:lpstr>
      <vt:lpstr>Presentación de PowerPoint</vt:lpstr>
      <vt:lpstr>CASO CLÍNICO </vt:lpstr>
      <vt:lpstr>Presentación de PowerPoint</vt:lpstr>
      <vt:lpstr>Presentación de PowerPoint</vt:lpstr>
      <vt:lpstr>¿Porqué y para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CAMBIOS  HA HABIDO EN LAS GUÍAS  EN 2021?</vt:lpstr>
      <vt:lpstr>Guías ESC 2021 de Prevención Cardiovascular </vt:lpstr>
      <vt:lpstr>Presentación de PowerPoint</vt:lpstr>
      <vt:lpstr>Presentación de PowerPoint</vt:lpstr>
      <vt:lpstr>Presentación de PowerPoint</vt:lpstr>
      <vt:lpstr>Presentación de PowerPoint</vt:lpstr>
      <vt:lpstr>ESC CVD Risk calculation APP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Actualización del cálculo del RCV:  a propósito de un caso</dc:title>
  <dc:creator>Usuario de Microsoft Office</dc:creator>
  <cp:lastModifiedBy>cuentas</cp:lastModifiedBy>
  <cp:revision>16</cp:revision>
  <dcterms:created xsi:type="dcterms:W3CDTF">2020-01-08T08:56:59Z</dcterms:created>
  <dcterms:modified xsi:type="dcterms:W3CDTF">2022-06-13T16:03:31Z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0x010100895D40F4CA0A474AA0D033B0950F7E84</vt:lpwstr>
  </property>
</Properties>
</file>