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37" r:id="rId2"/>
    <p:sldId id="256" r:id="rId3"/>
    <p:sldId id="336" r:id="rId4"/>
    <p:sldId id="257" r:id="rId5"/>
    <p:sldId id="265" r:id="rId6"/>
    <p:sldId id="266" r:id="rId7"/>
    <p:sldId id="268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20" r:id="rId59"/>
    <p:sldId id="319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4" r:id="rId71"/>
    <p:sldId id="331" r:id="rId72"/>
    <p:sldId id="332" r:id="rId73"/>
    <p:sldId id="333" r:id="rId74"/>
    <p:sldId id="338" r:id="rId7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F0C2"/>
    <a:srgbClr val="002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9"/>
    <p:restoredTop sz="94740"/>
  </p:normalViewPr>
  <p:slideViewPr>
    <p:cSldViewPr snapToGrid="0" snapToObjects="1">
      <p:cViewPr varScale="1">
        <p:scale>
          <a:sx n="151" d="100"/>
          <a:sy n="151" d="100"/>
        </p:scale>
        <p:origin x="564" y="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51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1B1995A-A9CC-B74B-A291-C151C0EBF7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5E56AE-739B-2449-8DCF-48295C9209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CF30B-E776-3943-8618-A2E8577E1FE3}" type="datetimeFigureOut">
              <a:rPr lang="es-ES" smtClean="0"/>
              <a:t>13/06/2022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F509A3-DEA5-854B-B255-2E996567B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5D4984-32B9-3645-9BF6-3114640ADF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29097-0FC5-C544-9EE4-DBE717EA4B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566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AF57F-AA6B-6848-8BB2-01AFE4E99A30}" type="datetimeFigureOut">
              <a:t>13/06/2022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7702C-ED53-574B-A180-CFD27D9F370D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736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7702C-ED53-574B-A180-CFD27D9F370D}" type="slidenum"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239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7702C-ED53-574B-A180-CFD27D9F370D}" type="slidenum"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8498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7702C-ED53-574B-A180-CFD27D9F370D}" type="slidenum"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1051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7702C-ED53-574B-A180-CFD27D9F370D}" type="slidenum"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427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7702C-ED53-574B-A180-CFD27D9F370D}" type="slidenum"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852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7702C-ED53-574B-A180-CFD27D9F370D}" type="slidenum"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973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7702C-ED53-574B-A180-CFD27D9F370D}" type="slidenum"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752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7702C-ED53-574B-A180-CFD27D9F370D}" type="slidenum"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377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7702C-ED53-574B-A180-CFD27D9F370D}" type="slidenum"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5498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7702C-ED53-574B-A180-CFD27D9F370D}" type="slidenum"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320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7702C-ED53-574B-A180-CFD27D9F370D}" type="slidenum"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62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883877" y="2123122"/>
            <a:ext cx="7607660" cy="1305878"/>
          </a:xfrm>
        </p:spPr>
        <p:txBody>
          <a:bodyPr anchor="b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Título de la</a:t>
            </a:r>
            <a:br>
              <a:rPr lang="es-ES_tradnl" dirty="0"/>
            </a:br>
            <a:r>
              <a:rPr lang="es-ES_tradnl" dirty="0"/>
              <a:t>ponencia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883875" y="3628724"/>
            <a:ext cx="7607660" cy="77002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dirty="0"/>
              <a:t>Ponente</a:t>
            </a:r>
          </a:p>
        </p:txBody>
      </p:sp>
    </p:spTree>
    <p:extLst>
      <p:ext uri="{BB962C8B-B14F-4D97-AF65-F5344CB8AC3E}">
        <p14:creationId xmlns:p14="http://schemas.microsoft.com/office/powerpoint/2010/main" val="407284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/>
              <a:t>Haga clic para modificar los estilos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3E82E0-CDB5-2342-A1B7-0F014B23DBE7}" type="datetimeFigureOut">
              <a:rPr lang="es-ES_tradnl" smtClean="0"/>
              <a:t>13/06/2022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C36C0-AB6E-0842-BEBA-44867BDAA4F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" userDrawn="1">
          <p15:clr>
            <a:srgbClr val="FBAE40"/>
          </p15:clr>
        </p15:guide>
        <p15:guide id="2" pos="742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3E82E0-CDB5-2342-A1B7-0F014B23DBE7}" type="datetimeFigureOut">
              <a:rPr lang="es-ES_tradnl" smtClean="0"/>
              <a:t>13/06/2022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C36C0-AB6E-0842-BEBA-44867BDAA4F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dirty="0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22031" y="1825625"/>
            <a:ext cx="113747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los estilos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754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03F0C2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6152B5-5F7B-06E9-55B7-69615C584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21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33118A49-3175-C146-A35B-5BC3C583DFE0}"/>
              </a:ext>
            </a:extLst>
          </p:cNvPr>
          <p:cNvSpPr txBox="1">
            <a:spLocks/>
          </p:cNvSpPr>
          <p:nvPr/>
        </p:nvSpPr>
        <p:spPr>
          <a:xfrm>
            <a:off x="422032" y="26720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Protocolo de insulinización subcutáneo.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5E4D29-E79E-E346-BF61-4108130112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636" y="1437269"/>
            <a:ext cx="8034728" cy="39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40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33118A49-3175-C146-A35B-5BC3C583DFE0}"/>
              </a:ext>
            </a:extLst>
          </p:cNvPr>
          <p:cNvSpPr txBox="1">
            <a:spLocks/>
          </p:cNvSpPr>
          <p:nvPr/>
        </p:nvSpPr>
        <p:spPr>
          <a:xfrm>
            <a:off x="422032" y="26720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Protocolo de insulinización subcutáneo.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A43433-EA0E-B544-9BE1-30B0250FF2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39" y="1099716"/>
            <a:ext cx="8884921" cy="46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29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F7F819-4B63-2A41-9469-87E6CE0529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2756" y="1339460"/>
            <a:ext cx="8746487" cy="417907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AADDBEE-83FF-FB4A-9416-64C5F6BB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9AC9E4-BC92-D54F-9331-117DEA3D44C4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Perez</a:t>
            </a:r>
            <a:r>
              <a:rPr lang="es-ES" sz="1200" dirty="0">
                <a:solidFill>
                  <a:srgbClr val="002754"/>
                </a:solidFill>
              </a:rPr>
              <a:t> A, </a:t>
            </a:r>
            <a:r>
              <a:rPr lang="es-ES" sz="1200" dirty="0" err="1">
                <a:solidFill>
                  <a:srgbClr val="002754"/>
                </a:solidFill>
              </a:rPr>
              <a:t>Conthe</a:t>
            </a:r>
            <a:r>
              <a:rPr lang="es-ES" sz="1200" dirty="0">
                <a:solidFill>
                  <a:srgbClr val="002754"/>
                </a:solidFill>
              </a:rPr>
              <a:t> P, Aguilar M, </a:t>
            </a:r>
            <a:r>
              <a:rPr lang="es-ES" sz="1200" dirty="0" err="1">
                <a:solidFill>
                  <a:srgbClr val="002754"/>
                </a:solidFill>
              </a:rPr>
              <a:t>Bertomeu</a:t>
            </a:r>
            <a:r>
              <a:rPr lang="es-ES" sz="1200" dirty="0">
                <a:solidFill>
                  <a:srgbClr val="002754"/>
                </a:solidFill>
              </a:rPr>
              <a:t> V, </a:t>
            </a:r>
            <a:r>
              <a:rPr lang="es-ES" sz="1200" dirty="0" err="1">
                <a:solidFill>
                  <a:srgbClr val="002754"/>
                </a:solidFill>
              </a:rPr>
              <a:t>Galdos</a:t>
            </a:r>
            <a:r>
              <a:rPr lang="es-ES" sz="1200" dirty="0">
                <a:solidFill>
                  <a:srgbClr val="002754"/>
                </a:solidFill>
              </a:rPr>
              <a:t> P, </a:t>
            </a:r>
            <a:r>
              <a:rPr lang="es-ES" sz="1200" dirty="0" err="1">
                <a:solidFill>
                  <a:srgbClr val="002754"/>
                </a:solidFill>
              </a:rPr>
              <a:t>Garcia</a:t>
            </a:r>
            <a:r>
              <a:rPr lang="es-ES" sz="1200" dirty="0">
                <a:solidFill>
                  <a:srgbClr val="002754"/>
                </a:solidFill>
              </a:rPr>
              <a:t> G </a:t>
            </a:r>
            <a:r>
              <a:rPr lang="es-ES" sz="1200" i="1" dirty="0">
                <a:solidFill>
                  <a:srgbClr val="002754"/>
                </a:solidFill>
              </a:rPr>
              <a:t>et al.</a:t>
            </a:r>
            <a:r>
              <a:rPr lang="es-ES" sz="1200" dirty="0">
                <a:solidFill>
                  <a:srgbClr val="002754"/>
                </a:solidFill>
              </a:rPr>
              <a:t> Tratamiento de la hiperglucemia en el hospital. </a:t>
            </a:r>
            <a:r>
              <a:rPr lang="es-ES" sz="1200" dirty="0" err="1">
                <a:solidFill>
                  <a:srgbClr val="002754"/>
                </a:solidFill>
              </a:rPr>
              <a:t>Med</a:t>
            </a:r>
            <a:r>
              <a:rPr lang="es-ES" sz="1200" dirty="0">
                <a:solidFill>
                  <a:srgbClr val="002754"/>
                </a:solidFill>
              </a:rPr>
              <a:t> Clin (</a:t>
            </a:r>
            <a:r>
              <a:rPr lang="es-ES" sz="1200" dirty="0" err="1">
                <a:solidFill>
                  <a:srgbClr val="002754"/>
                </a:solidFill>
              </a:rPr>
              <a:t>Barc</a:t>
            </a:r>
            <a:r>
              <a:rPr lang="es-ES" sz="1200" dirty="0">
                <a:solidFill>
                  <a:srgbClr val="002754"/>
                </a:solidFill>
              </a:rPr>
              <a:t>). 2009: 132: 46(12)5-475.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C5D04FB-2E2C-4443-954F-6F1B30BAD04D}"/>
              </a:ext>
            </a:extLst>
          </p:cNvPr>
          <p:cNvSpPr/>
          <p:nvPr/>
        </p:nvSpPr>
        <p:spPr>
          <a:xfrm>
            <a:off x="1318260" y="5372100"/>
            <a:ext cx="1264920" cy="309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650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43A9E45-5123-784A-8F6D-4D0934773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710" y="1349438"/>
            <a:ext cx="9264580" cy="433183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E97F5B8F-8621-BA45-BBE2-56BAD069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E3C94A-0997-F64C-9B2D-37516BF70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496" y="5964205"/>
            <a:ext cx="23622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69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7ED737-C9B9-6F40-B246-F77D1C1528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461" y="1479686"/>
            <a:ext cx="8523078" cy="429246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A037AC1-1977-3B42-99A8-6A1C98404C33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Perez</a:t>
            </a:r>
            <a:r>
              <a:rPr lang="es-ES" sz="1200" dirty="0">
                <a:solidFill>
                  <a:srgbClr val="002754"/>
                </a:solidFill>
              </a:rPr>
              <a:t> A, </a:t>
            </a:r>
            <a:r>
              <a:rPr lang="es-ES" sz="1200" dirty="0" err="1">
                <a:solidFill>
                  <a:srgbClr val="002754"/>
                </a:solidFill>
              </a:rPr>
              <a:t>Conthe</a:t>
            </a:r>
            <a:r>
              <a:rPr lang="es-ES" sz="1200" dirty="0">
                <a:solidFill>
                  <a:srgbClr val="002754"/>
                </a:solidFill>
              </a:rPr>
              <a:t> P, Aguilar M, </a:t>
            </a:r>
            <a:r>
              <a:rPr lang="es-ES" sz="1200" dirty="0" err="1">
                <a:solidFill>
                  <a:srgbClr val="002754"/>
                </a:solidFill>
              </a:rPr>
              <a:t>Bertomeu</a:t>
            </a:r>
            <a:r>
              <a:rPr lang="es-ES" sz="1200" dirty="0">
                <a:solidFill>
                  <a:srgbClr val="002754"/>
                </a:solidFill>
              </a:rPr>
              <a:t> V, </a:t>
            </a:r>
            <a:r>
              <a:rPr lang="es-ES" sz="1200" dirty="0" err="1">
                <a:solidFill>
                  <a:srgbClr val="002754"/>
                </a:solidFill>
              </a:rPr>
              <a:t>Galdos</a:t>
            </a:r>
            <a:r>
              <a:rPr lang="es-ES" sz="1200" dirty="0">
                <a:solidFill>
                  <a:srgbClr val="002754"/>
                </a:solidFill>
              </a:rPr>
              <a:t> P, </a:t>
            </a:r>
            <a:r>
              <a:rPr lang="es-ES" sz="1200" dirty="0" err="1">
                <a:solidFill>
                  <a:srgbClr val="002754"/>
                </a:solidFill>
              </a:rPr>
              <a:t>Garcia</a:t>
            </a:r>
            <a:r>
              <a:rPr lang="es-ES" sz="1200" dirty="0">
                <a:solidFill>
                  <a:srgbClr val="002754"/>
                </a:solidFill>
              </a:rPr>
              <a:t> G </a:t>
            </a:r>
            <a:r>
              <a:rPr lang="es-ES" sz="1200" i="1" dirty="0">
                <a:solidFill>
                  <a:srgbClr val="002754"/>
                </a:solidFill>
              </a:rPr>
              <a:t>et al.</a:t>
            </a:r>
            <a:r>
              <a:rPr lang="es-ES" sz="1200" dirty="0">
                <a:solidFill>
                  <a:srgbClr val="002754"/>
                </a:solidFill>
              </a:rPr>
              <a:t> Tratamiento de la hiperglucemia en el hospital. </a:t>
            </a:r>
            <a:r>
              <a:rPr lang="es-ES" sz="1200" dirty="0" err="1">
                <a:solidFill>
                  <a:srgbClr val="002754"/>
                </a:solidFill>
              </a:rPr>
              <a:t>Med</a:t>
            </a:r>
            <a:r>
              <a:rPr lang="es-ES" sz="1200" dirty="0">
                <a:solidFill>
                  <a:srgbClr val="002754"/>
                </a:solidFill>
              </a:rPr>
              <a:t> Clin (</a:t>
            </a:r>
            <a:r>
              <a:rPr lang="es-ES" sz="1200" dirty="0" err="1">
                <a:solidFill>
                  <a:srgbClr val="002754"/>
                </a:solidFill>
              </a:rPr>
              <a:t>Barc</a:t>
            </a:r>
            <a:r>
              <a:rPr lang="es-ES" sz="1200" dirty="0">
                <a:solidFill>
                  <a:srgbClr val="002754"/>
                </a:solidFill>
              </a:rPr>
              <a:t>). 2009: 132: 46(12)5-475.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0A882E2-D2F4-D844-B18F-7E037EDA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04C59ED-FFEB-F149-B9A8-8127CCCAA925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METFOMINA</a:t>
            </a:r>
          </a:p>
        </p:txBody>
      </p:sp>
    </p:spTree>
    <p:extLst>
      <p:ext uri="{BB962C8B-B14F-4D97-AF65-F5344CB8AC3E}">
        <p14:creationId xmlns:p14="http://schemas.microsoft.com/office/powerpoint/2010/main" val="960096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037AC1-1977-3B42-99A8-6A1C98404C33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Perez</a:t>
            </a:r>
            <a:r>
              <a:rPr lang="es-ES" sz="1200" dirty="0">
                <a:solidFill>
                  <a:srgbClr val="002754"/>
                </a:solidFill>
              </a:rPr>
              <a:t> A, </a:t>
            </a:r>
            <a:r>
              <a:rPr lang="es-ES" sz="1200" dirty="0" err="1">
                <a:solidFill>
                  <a:srgbClr val="002754"/>
                </a:solidFill>
              </a:rPr>
              <a:t>Conthe</a:t>
            </a:r>
            <a:r>
              <a:rPr lang="es-ES" sz="1200" dirty="0">
                <a:solidFill>
                  <a:srgbClr val="002754"/>
                </a:solidFill>
              </a:rPr>
              <a:t> P, Aguilar M, </a:t>
            </a:r>
            <a:r>
              <a:rPr lang="es-ES" sz="1200" dirty="0" err="1">
                <a:solidFill>
                  <a:srgbClr val="002754"/>
                </a:solidFill>
              </a:rPr>
              <a:t>Bertomeu</a:t>
            </a:r>
            <a:r>
              <a:rPr lang="es-ES" sz="1200" dirty="0">
                <a:solidFill>
                  <a:srgbClr val="002754"/>
                </a:solidFill>
              </a:rPr>
              <a:t> V, </a:t>
            </a:r>
            <a:r>
              <a:rPr lang="es-ES" sz="1200" dirty="0" err="1">
                <a:solidFill>
                  <a:srgbClr val="002754"/>
                </a:solidFill>
              </a:rPr>
              <a:t>Galdos</a:t>
            </a:r>
            <a:r>
              <a:rPr lang="es-ES" sz="1200" dirty="0">
                <a:solidFill>
                  <a:srgbClr val="002754"/>
                </a:solidFill>
              </a:rPr>
              <a:t> P, </a:t>
            </a:r>
            <a:r>
              <a:rPr lang="es-ES" sz="1200" dirty="0" err="1">
                <a:solidFill>
                  <a:srgbClr val="002754"/>
                </a:solidFill>
              </a:rPr>
              <a:t>Garcia</a:t>
            </a:r>
            <a:r>
              <a:rPr lang="es-ES" sz="1200" dirty="0">
                <a:solidFill>
                  <a:srgbClr val="002754"/>
                </a:solidFill>
              </a:rPr>
              <a:t> G </a:t>
            </a:r>
            <a:r>
              <a:rPr lang="es-ES" sz="1200" i="1" dirty="0">
                <a:solidFill>
                  <a:srgbClr val="002754"/>
                </a:solidFill>
              </a:rPr>
              <a:t>et al.</a:t>
            </a:r>
            <a:r>
              <a:rPr lang="es-ES" sz="1200" dirty="0">
                <a:solidFill>
                  <a:srgbClr val="002754"/>
                </a:solidFill>
              </a:rPr>
              <a:t> Tratamiento de la hiperglucemia en el hospital. </a:t>
            </a:r>
            <a:r>
              <a:rPr lang="es-ES" sz="1200" dirty="0" err="1">
                <a:solidFill>
                  <a:srgbClr val="002754"/>
                </a:solidFill>
              </a:rPr>
              <a:t>Med</a:t>
            </a:r>
            <a:r>
              <a:rPr lang="es-ES" sz="1200" dirty="0">
                <a:solidFill>
                  <a:srgbClr val="002754"/>
                </a:solidFill>
              </a:rPr>
              <a:t> Clin (</a:t>
            </a:r>
            <a:r>
              <a:rPr lang="es-ES" sz="1200" dirty="0" err="1">
                <a:solidFill>
                  <a:srgbClr val="002754"/>
                </a:solidFill>
              </a:rPr>
              <a:t>Barc</a:t>
            </a:r>
            <a:r>
              <a:rPr lang="es-ES" sz="1200" dirty="0">
                <a:solidFill>
                  <a:srgbClr val="002754"/>
                </a:solidFill>
              </a:rPr>
              <a:t>). 2009: 132: 46(12)5-475.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0A882E2-D2F4-D844-B18F-7E037EDA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04C59ED-FFEB-F149-B9A8-8127CCCAA925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SULFONILUREAS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C4897E6-4AD4-854A-9C95-300F7AE78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8586" y="1434668"/>
            <a:ext cx="8694824" cy="43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54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037AC1-1977-3B42-99A8-6A1C98404C33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Perez</a:t>
            </a:r>
            <a:r>
              <a:rPr lang="es-ES" sz="1200" dirty="0">
                <a:solidFill>
                  <a:srgbClr val="002754"/>
                </a:solidFill>
              </a:rPr>
              <a:t> A, </a:t>
            </a:r>
            <a:r>
              <a:rPr lang="es-ES" sz="1200" dirty="0" err="1">
                <a:solidFill>
                  <a:srgbClr val="002754"/>
                </a:solidFill>
              </a:rPr>
              <a:t>Conthe</a:t>
            </a:r>
            <a:r>
              <a:rPr lang="es-ES" sz="1200" dirty="0">
                <a:solidFill>
                  <a:srgbClr val="002754"/>
                </a:solidFill>
              </a:rPr>
              <a:t> P, Aguilar M, </a:t>
            </a:r>
            <a:r>
              <a:rPr lang="es-ES" sz="1200" dirty="0" err="1">
                <a:solidFill>
                  <a:srgbClr val="002754"/>
                </a:solidFill>
              </a:rPr>
              <a:t>Bertomeu</a:t>
            </a:r>
            <a:r>
              <a:rPr lang="es-ES" sz="1200" dirty="0">
                <a:solidFill>
                  <a:srgbClr val="002754"/>
                </a:solidFill>
              </a:rPr>
              <a:t> V, </a:t>
            </a:r>
            <a:r>
              <a:rPr lang="es-ES" sz="1200" dirty="0" err="1">
                <a:solidFill>
                  <a:srgbClr val="002754"/>
                </a:solidFill>
              </a:rPr>
              <a:t>Galdos</a:t>
            </a:r>
            <a:r>
              <a:rPr lang="es-ES" sz="1200" dirty="0">
                <a:solidFill>
                  <a:srgbClr val="002754"/>
                </a:solidFill>
              </a:rPr>
              <a:t> P, </a:t>
            </a:r>
            <a:r>
              <a:rPr lang="es-ES" sz="1200" dirty="0" err="1">
                <a:solidFill>
                  <a:srgbClr val="002754"/>
                </a:solidFill>
              </a:rPr>
              <a:t>Garcia</a:t>
            </a:r>
            <a:r>
              <a:rPr lang="es-ES" sz="1200" dirty="0">
                <a:solidFill>
                  <a:srgbClr val="002754"/>
                </a:solidFill>
              </a:rPr>
              <a:t> G </a:t>
            </a:r>
            <a:r>
              <a:rPr lang="es-ES" sz="1200" i="1" dirty="0">
                <a:solidFill>
                  <a:srgbClr val="002754"/>
                </a:solidFill>
              </a:rPr>
              <a:t>et al.</a:t>
            </a:r>
            <a:r>
              <a:rPr lang="es-ES" sz="1200" dirty="0">
                <a:solidFill>
                  <a:srgbClr val="002754"/>
                </a:solidFill>
              </a:rPr>
              <a:t> Tratamiento de la hiperglucemia en el hospital. </a:t>
            </a:r>
            <a:r>
              <a:rPr lang="es-ES" sz="1200" dirty="0" err="1">
                <a:solidFill>
                  <a:srgbClr val="002754"/>
                </a:solidFill>
              </a:rPr>
              <a:t>Med</a:t>
            </a:r>
            <a:r>
              <a:rPr lang="es-ES" sz="1200" dirty="0">
                <a:solidFill>
                  <a:srgbClr val="002754"/>
                </a:solidFill>
              </a:rPr>
              <a:t> Clin (</a:t>
            </a:r>
            <a:r>
              <a:rPr lang="es-ES" sz="1200" dirty="0" err="1">
                <a:solidFill>
                  <a:srgbClr val="002754"/>
                </a:solidFill>
              </a:rPr>
              <a:t>Barc</a:t>
            </a:r>
            <a:r>
              <a:rPr lang="es-ES" sz="1200" dirty="0">
                <a:solidFill>
                  <a:srgbClr val="002754"/>
                </a:solidFill>
              </a:rPr>
              <a:t>). 2009: 132: 46(12)5-475.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0A882E2-D2F4-D844-B18F-7E037EDA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04C59ED-FFEB-F149-B9A8-8127CCCAA925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SULFONILUREAS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9964135-FC54-9442-9377-B245C20E1B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8586" y="1410485"/>
            <a:ext cx="8425561" cy="441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34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0A882E2-D2F4-D844-B18F-7E037EDA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04C59ED-FFEB-F149-B9A8-8127CCCAA925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iDPP-4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2FFD5D5-8B55-FC46-8916-BC6B400556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766" y="1510852"/>
            <a:ext cx="8214468" cy="38637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534EE0-FCD0-0C4B-A1B7-53F66C51B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717" y="5429843"/>
            <a:ext cx="22860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11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0A882E2-D2F4-D844-B18F-7E037EDA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04C59ED-FFEB-F149-B9A8-8127CCCAA925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iDPP-4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527E5BE-FF23-5A47-AC96-E503FB2327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1590012"/>
            <a:ext cx="8229600" cy="367797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604892D-CAAD-9345-82E0-95522AA71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900" y="5221689"/>
            <a:ext cx="28956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10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0A882E2-D2F4-D844-B18F-7E037EDA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04C59ED-FFEB-F149-B9A8-8127CCCAA925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iDPP-4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43B1762-8402-B94A-9082-677F6897A1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71598" y="1462252"/>
            <a:ext cx="8048804" cy="393349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D45BE3F-E53B-8D43-83F3-52EB609AC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802" y="5552684"/>
            <a:ext cx="2895600" cy="2571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AFD765D-B353-3C4E-BD45-4EA65AE6A915}"/>
              </a:ext>
            </a:extLst>
          </p:cNvPr>
          <p:cNvSpPr/>
          <p:nvPr/>
        </p:nvSpPr>
        <p:spPr>
          <a:xfrm>
            <a:off x="1728439" y="5317690"/>
            <a:ext cx="691376" cy="156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322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 txBox="1"/>
          <p:nvPr/>
        </p:nvSpPr>
        <p:spPr>
          <a:xfrm>
            <a:off x="422032" y="365125"/>
            <a:ext cx="9264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Arial"/>
              <a:buNone/>
            </a:pPr>
            <a:r>
              <a:rPr lang="es-ES" sz="3600" b="1">
                <a:solidFill>
                  <a:srgbClr val="002754"/>
                </a:solidFill>
              </a:rPr>
              <a:t>EXONERACIÓN DE RESPONSABILIDAD Y USO DE LA PRESENTACIÓN</a:t>
            </a:r>
            <a:endParaRPr sz="4000" b="1" i="0" u="none" strike="noStrike" cap="none">
              <a:solidFill>
                <a:srgbClr val="0027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0"/>
          <p:cNvSpPr txBox="1"/>
          <p:nvPr/>
        </p:nvSpPr>
        <p:spPr>
          <a:xfrm>
            <a:off x="445492" y="1414500"/>
            <a:ext cx="1130100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 dirty="0">
                <a:solidFill>
                  <a:srgbClr val="1F3864"/>
                </a:solidFill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  <a:endParaRPr sz="1400" dirty="0">
              <a:solidFill>
                <a:srgbClr val="1F3864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dirty="0">
              <a:solidFill>
                <a:srgbClr val="1F3864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 dirty="0">
                <a:solidFill>
                  <a:srgbClr val="1F3864"/>
                </a:solidFill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  <a:endParaRPr sz="1400" dirty="0">
              <a:solidFill>
                <a:srgbClr val="1F3864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dirty="0">
              <a:solidFill>
                <a:srgbClr val="1F3864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 dirty="0">
                <a:solidFill>
                  <a:srgbClr val="1F3864"/>
                </a:solidFill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 </a:t>
            </a:r>
            <a:endParaRPr sz="1400" dirty="0">
              <a:solidFill>
                <a:srgbClr val="1F3864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dirty="0">
              <a:solidFill>
                <a:srgbClr val="1F3864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 dirty="0">
                <a:solidFill>
                  <a:srgbClr val="1F3864"/>
                </a:solidFill>
              </a:rPr>
              <a:t>Igualmente, todos los nombres comerciales, marcas o signos distintivos de cualquier clase contenidos en la Presentación están protegidos por la Ley.</a:t>
            </a:r>
            <a:endParaRPr sz="1400" dirty="0">
              <a:solidFill>
                <a:srgbClr val="1F3864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dirty="0">
              <a:solidFill>
                <a:srgbClr val="1F3864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 dirty="0">
                <a:solidFill>
                  <a:srgbClr val="1F3864"/>
                </a:solidFill>
              </a:rPr>
              <a:t>La reproducción, distribución, comercialización, transformación, comunicación pública y, en general, cualquier otra forma de explotación, por cualquier procedimiento, de todo o parte de la Presentación 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</a:t>
            </a:r>
            <a:endParaRPr sz="1400" dirty="0">
              <a:solidFill>
                <a:schemeClr val="dk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00" b="0" i="0" u="none" strike="noStrike" cap="none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037AC1-1977-3B42-99A8-6A1C98404C33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Perez</a:t>
            </a:r>
            <a:r>
              <a:rPr lang="es-ES" sz="1200" dirty="0">
                <a:solidFill>
                  <a:srgbClr val="002754"/>
                </a:solidFill>
              </a:rPr>
              <a:t> A, </a:t>
            </a:r>
            <a:r>
              <a:rPr lang="es-ES" sz="1200" dirty="0" err="1">
                <a:solidFill>
                  <a:srgbClr val="002754"/>
                </a:solidFill>
              </a:rPr>
              <a:t>Conthe</a:t>
            </a:r>
            <a:r>
              <a:rPr lang="es-ES" sz="1200" dirty="0">
                <a:solidFill>
                  <a:srgbClr val="002754"/>
                </a:solidFill>
              </a:rPr>
              <a:t> P, Aguilar M, </a:t>
            </a:r>
            <a:r>
              <a:rPr lang="es-ES" sz="1200" dirty="0" err="1">
                <a:solidFill>
                  <a:srgbClr val="002754"/>
                </a:solidFill>
              </a:rPr>
              <a:t>Bertomeu</a:t>
            </a:r>
            <a:r>
              <a:rPr lang="es-ES" sz="1200" dirty="0">
                <a:solidFill>
                  <a:srgbClr val="002754"/>
                </a:solidFill>
              </a:rPr>
              <a:t> V, </a:t>
            </a:r>
            <a:r>
              <a:rPr lang="es-ES" sz="1200" dirty="0" err="1">
                <a:solidFill>
                  <a:srgbClr val="002754"/>
                </a:solidFill>
              </a:rPr>
              <a:t>Galdos</a:t>
            </a:r>
            <a:r>
              <a:rPr lang="es-ES" sz="1200" dirty="0">
                <a:solidFill>
                  <a:srgbClr val="002754"/>
                </a:solidFill>
              </a:rPr>
              <a:t> P, </a:t>
            </a:r>
            <a:r>
              <a:rPr lang="es-ES" sz="1200" dirty="0" err="1">
                <a:solidFill>
                  <a:srgbClr val="002754"/>
                </a:solidFill>
              </a:rPr>
              <a:t>Garcia</a:t>
            </a:r>
            <a:r>
              <a:rPr lang="es-ES" sz="1200" dirty="0">
                <a:solidFill>
                  <a:srgbClr val="002754"/>
                </a:solidFill>
              </a:rPr>
              <a:t> G </a:t>
            </a:r>
            <a:r>
              <a:rPr lang="es-ES" sz="1200" i="1" dirty="0">
                <a:solidFill>
                  <a:srgbClr val="002754"/>
                </a:solidFill>
              </a:rPr>
              <a:t>et al.</a:t>
            </a:r>
            <a:r>
              <a:rPr lang="es-ES" sz="1200" dirty="0">
                <a:solidFill>
                  <a:srgbClr val="002754"/>
                </a:solidFill>
              </a:rPr>
              <a:t> Tratamiento de la hiperglucemia en el hospital. </a:t>
            </a:r>
            <a:r>
              <a:rPr lang="es-ES" sz="1200" dirty="0" err="1">
                <a:solidFill>
                  <a:srgbClr val="002754"/>
                </a:solidFill>
              </a:rPr>
              <a:t>Med</a:t>
            </a:r>
            <a:r>
              <a:rPr lang="es-ES" sz="1200" dirty="0">
                <a:solidFill>
                  <a:srgbClr val="002754"/>
                </a:solidFill>
              </a:rPr>
              <a:t> Clin (</a:t>
            </a:r>
            <a:r>
              <a:rPr lang="es-ES" sz="1200" dirty="0" err="1">
                <a:solidFill>
                  <a:srgbClr val="002754"/>
                </a:solidFill>
              </a:rPr>
              <a:t>Barc</a:t>
            </a:r>
            <a:r>
              <a:rPr lang="es-ES" sz="1200" dirty="0">
                <a:solidFill>
                  <a:srgbClr val="002754"/>
                </a:solidFill>
              </a:rPr>
              <a:t>). 2009: 132: 46(12)5-475.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F60AA65-1936-B645-B173-7C5A4596E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13E7FE0-2287-734C-A932-F115292858AB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iDPP-4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30A9EB5-FAA0-8B4B-B10C-D4993861C7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461" y="1331503"/>
            <a:ext cx="8523078" cy="44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04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F60AA65-1936-B645-B173-7C5A4596E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13E7FE0-2287-734C-A932-F115292858AB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ArGLP-1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A82BB97-1381-854D-A4A9-331A6CBA00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060" y="1504306"/>
            <a:ext cx="8931350" cy="43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7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037AC1-1977-3B42-99A8-6A1C98404C33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Perez</a:t>
            </a:r>
            <a:r>
              <a:rPr lang="es-ES" sz="1200" dirty="0">
                <a:solidFill>
                  <a:srgbClr val="002754"/>
                </a:solidFill>
              </a:rPr>
              <a:t> A, </a:t>
            </a:r>
            <a:r>
              <a:rPr lang="es-ES" sz="1200" dirty="0" err="1">
                <a:solidFill>
                  <a:srgbClr val="002754"/>
                </a:solidFill>
              </a:rPr>
              <a:t>Conthe</a:t>
            </a:r>
            <a:r>
              <a:rPr lang="es-ES" sz="1200" dirty="0">
                <a:solidFill>
                  <a:srgbClr val="002754"/>
                </a:solidFill>
              </a:rPr>
              <a:t> P, Aguilar M, </a:t>
            </a:r>
            <a:r>
              <a:rPr lang="es-ES" sz="1200" dirty="0" err="1">
                <a:solidFill>
                  <a:srgbClr val="002754"/>
                </a:solidFill>
              </a:rPr>
              <a:t>Bertomeu</a:t>
            </a:r>
            <a:r>
              <a:rPr lang="es-ES" sz="1200" dirty="0">
                <a:solidFill>
                  <a:srgbClr val="002754"/>
                </a:solidFill>
              </a:rPr>
              <a:t> V, </a:t>
            </a:r>
            <a:r>
              <a:rPr lang="es-ES" sz="1200" dirty="0" err="1">
                <a:solidFill>
                  <a:srgbClr val="002754"/>
                </a:solidFill>
              </a:rPr>
              <a:t>Galdos</a:t>
            </a:r>
            <a:r>
              <a:rPr lang="es-ES" sz="1200" dirty="0">
                <a:solidFill>
                  <a:srgbClr val="002754"/>
                </a:solidFill>
              </a:rPr>
              <a:t> P, </a:t>
            </a:r>
            <a:r>
              <a:rPr lang="es-ES" sz="1200" dirty="0" err="1">
                <a:solidFill>
                  <a:srgbClr val="002754"/>
                </a:solidFill>
              </a:rPr>
              <a:t>Garcia</a:t>
            </a:r>
            <a:r>
              <a:rPr lang="es-ES" sz="1200" dirty="0">
                <a:solidFill>
                  <a:srgbClr val="002754"/>
                </a:solidFill>
              </a:rPr>
              <a:t> G </a:t>
            </a:r>
            <a:r>
              <a:rPr lang="es-ES" sz="1200" i="1" dirty="0">
                <a:solidFill>
                  <a:srgbClr val="002754"/>
                </a:solidFill>
              </a:rPr>
              <a:t>et al.</a:t>
            </a:r>
            <a:r>
              <a:rPr lang="es-ES" sz="1200" dirty="0">
                <a:solidFill>
                  <a:srgbClr val="002754"/>
                </a:solidFill>
              </a:rPr>
              <a:t> Tratamiento de la hiperglucemia en el hospital. </a:t>
            </a:r>
            <a:r>
              <a:rPr lang="es-ES" sz="1200" dirty="0" err="1">
                <a:solidFill>
                  <a:srgbClr val="002754"/>
                </a:solidFill>
              </a:rPr>
              <a:t>Med</a:t>
            </a:r>
            <a:r>
              <a:rPr lang="es-ES" sz="1200" dirty="0">
                <a:solidFill>
                  <a:srgbClr val="002754"/>
                </a:solidFill>
              </a:rPr>
              <a:t> Clin (</a:t>
            </a:r>
            <a:r>
              <a:rPr lang="es-ES" sz="1200" dirty="0" err="1">
                <a:solidFill>
                  <a:srgbClr val="002754"/>
                </a:solidFill>
              </a:rPr>
              <a:t>Barc</a:t>
            </a:r>
            <a:r>
              <a:rPr lang="es-ES" sz="1200" dirty="0">
                <a:solidFill>
                  <a:srgbClr val="002754"/>
                </a:solidFill>
              </a:rPr>
              <a:t>). 2009: 132: 46(12)5-475.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F60AA65-1936-B645-B173-7C5A4596E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13E7FE0-2287-734C-A932-F115292858AB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ArGLP-1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E5FA0C8-9A05-DE44-B789-7631EEC83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461" y="1355820"/>
            <a:ext cx="8523078" cy="44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5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424472" y="4467069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037AC1-1977-3B42-99A8-6A1C98404C33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Fichas técnicas de Dapagliflozina, empagliflozina, Ertugliflozina y canagliflozina. Disponible en: https://cima.aemps.es/cima/dochtml.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F60AA65-1936-B645-B173-7C5A4596E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Terapias no insulínicas en el hospital (TNI):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13E7FE0-2287-734C-A932-F115292858AB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iSGLT-2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34AD3E2-FE78-174A-AE13-04C7DFA34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461" y="1344728"/>
            <a:ext cx="8523078" cy="434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07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4F60AA65-1936-B645-B173-7C5A4596E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3877" y="2630426"/>
            <a:ext cx="760766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>
                <a:solidFill>
                  <a:srgbClr val="03F0C2"/>
                </a:solidFill>
              </a:rPr>
              <a:t>OTRAS SITUACIONES ESPECIALES: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B13E7FE0-2287-734C-A932-F115292858AB}"/>
              </a:ext>
            </a:extLst>
          </p:cNvPr>
          <p:cNvSpPr txBox="1">
            <a:spLocks/>
          </p:cNvSpPr>
          <p:nvPr/>
        </p:nvSpPr>
        <p:spPr>
          <a:xfrm>
            <a:off x="2883877" y="3104694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>
                <a:solidFill>
                  <a:schemeClr val="bg1"/>
                </a:solidFill>
              </a:rPr>
              <a:t>Diabetes y Fragilidad</a:t>
            </a:r>
            <a:br>
              <a:rPr lang="es-ES_tradnl" sz="3200">
                <a:solidFill>
                  <a:schemeClr val="bg1"/>
                </a:solidFill>
              </a:rPr>
            </a:br>
            <a:r>
              <a:rPr lang="es-ES_tradnl" sz="3200">
                <a:solidFill>
                  <a:schemeClr val="bg1"/>
                </a:solidFill>
              </a:rPr>
              <a:t>Diabetes y Enfermedad Renal</a:t>
            </a:r>
          </a:p>
        </p:txBody>
      </p:sp>
    </p:spTree>
    <p:extLst>
      <p:ext uri="{BB962C8B-B14F-4D97-AF65-F5344CB8AC3E}">
        <p14:creationId xmlns:p14="http://schemas.microsoft.com/office/powerpoint/2010/main" val="2592765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6CDB8D-022A-B84B-AB40-C410172AA532}"/>
              </a:ext>
            </a:extLst>
          </p:cNvPr>
          <p:cNvSpPr/>
          <p:nvPr/>
        </p:nvSpPr>
        <p:spPr>
          <a:xfrm>
            <a:off x="8367765" y="3148632"/>
            <a:ext cx="2443397" cy="121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574169C-9806-9D4A-B5A0-C7DEA68EA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409392"/>
              </p:ext>
            </p:extLst>
          </p:nvPr>
        </p:nvGraphicFramePr>
        <p:xfrm>
          <a:off x="3116076" y="2110563"/>
          <a:ext cx="8128001" cy="3461171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1963875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16397635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72112956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48714085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32309522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10068381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658516465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HTA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DISLIP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CVD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I </a:t>
                      </a:r>
                      <a:r>
                        <a:rPr lang="es-ES" sz="1500" dirty="0" err="1">
                          <a:solidFill>
                            <a:schemeClr val="bg1"/>
                          </a:solidFill>
                        </a:rPr>
                        <a:t>Card</a:t>
                      </a:r>
                      <a:endParaRPr lang="es-ES" sz="15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I Renal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Obesidad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07344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HTA</a:t>
                      </a:r>
                      <a:endParaRPr lang="es-E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rgbClr val="002754"/>
                          </a:solidFill>
                          <a:latin typeface="+mj-lt"/>
                        </a:rPr>
                        <a:t>72%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F0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45%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19%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25%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35%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13804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DISLIP</a:t>
                      </a:r>
                      <a:endParaRPr lang="es-E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rgbClr val="002754"/>
                          </a:solidFill>
                          <a:latin typeface="+mj-lt"/>
                        </a:rPr>
                        <a:t>60%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F0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15%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18%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28%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06992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CVD</a:t>
                      </a:r>
                      <a:endParaRPr lang="es-E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rgbClr val="002754"/>
                          </a:solidFill>
                          <a:latin typeface="+mj-lt"/>
                        </a:rPr>
                        <a:t>23%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F0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10%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9%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5184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I </a:t>
                      </a:r>
                      <a:r>
                        <a:rPr lang="es-ES" sz="1500" dirty="0" err="1">
                          <a:solidFill>
                            <a:schemeClr val="bg1"/>
                          </a:solidFill>
                        </a:rPr>
                        <a:t>Card</a:t>
                      </a:r>
                      <a:endParaRPr lang="es-E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rgbClr val="002754"/>
                          </a:solidFill>
                          <a:latin typeface="+mj-lt"/>
                        </a:rPr>
                        <a:t>7%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F0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5%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24233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I Renal</a:t>
                      </a:r>
                      <a:endParaRPr lang="es-E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rgbClr val="002754"/>
                          </a:solidFill>
                          <a:latin typeface="+mj-lt"/>
                        </a:rPr>
                        <a:t>28%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F0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002754"/>
                          </a:solidFill>
                          <a:latin typeface="+mj-lt"/>
                        </a:rPr>
                        <a:t>11%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0806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bg1"/>
                          </a:solidFill>
                        </a:rPr>
                        <a:t>Obesidad</a:t>
                      </a:r>
                      <a:endParaRPr lang="es-ES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002754"/>
                        </a:solidFill>
                        <a:latin typeface="+mj-lt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rgbClr val="002754"/>
                          </a:solidFill>
                          <a:latin typeface="+mj-lt"/>
                        </a:rPr>
                        <a:t>45%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F0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19176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17CBC418-495E-CF4F-A391-73B5B23ACA65}"/>
              </a:ext>
            </a:extLst>
          </p:cNvPr>
          <p:cNvSpPr txBox="1"/>
          <p:nvPr/>
        </p:nvSpPr>
        <p:spPr>
          <a:xfrm>
            <a:off x="938946" y="2110563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002754"/>
                </a:solidFill>
              </a:rPr>
              <a:t>N= 373.185 DM2</a:t>
            </a:r>
          </a:p>
          <a:p>
            <a:r>
              <a:rPr lang="es-ES" sz="1600" b="1" dirty="0">
                <a:solidFill>
                  <a:srgbClr val="002754"/>
                </a:solidFill>
              </a:rPr>
              <a:t>(año 2017)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E42AA29-ED5E-5E4E-A0BB-F1D682A14B1F}"/>
              </a:ext>
            </a:extLst>
          </p:cNvPr>
          <p:cNvSpPr txBox="1"/>
          <p:nvPr/>
        </p:nvSpPr>
        <p:spPr>
          <a:xfrm>
            <a:off x="985059" y="3454864"/>
            <a:ext cx="1952936" cy="2124236"/>
          </a:xfrm>
          <a:prstGeom prst="rect">
            <a:avLst/>
          </a:prstGeom>
          <a:solidFill>
            <a:srgbClr val="03F0C2"/>
          </a:solidFill>
          <a:ln w="73025">
            <a:noFill/>
          </a:ln>
        </p:spPr>
        <p:txBody>
          <a:bodyPr wrap="square" rtlCol="0">
            <a:spAutoFit/>
          </a:bodyPr>
          <a:lstStyle/>
          <a:p>
            <a:r>
              <a:rPr lang="es-ES" sz="1467" b="1" dirty="0">
                <a:solidFill>
                  <a:srgbClr val="002754"/>
                </a:solidFill>
              </a:rPr>
              <a:t>Edad media: </a:t>
            </a:r>
            <a:br>
              <a:rPr lang="es-ES" sz="1467" b="1" dirty="0">
                <a:solidFill>
                  <a:srgbClr val="002754"/>
                </a:solidFill>
              </a:rPr>
            </a:br>
            <a:r>
              <a:rPr lang="es-ES" sz="1467" b="1" dirty="0">
                <a:solidFill>
                  <a:srgbClr val="002754"/>
                </a:solidFill>
              </a:rPr>
              <a:t>70,3 años</a:t>
            </a:r>
          </a:p>
          <a:p>
            <a:r>
              <a:rPr lang="es-ES" sz="1467" b="1" dirty="0">
                <a:solidFill>
                  <a:srgbClr val="002754"/>
                </a:solidFill>
              </a:rPr>
              <a:t>55% hombres</a:t>
            </a:r>
          </a:p>
          <a:p>
            <a:r>
              <a:rPr lang="es-ES" sz="1467" dirty="0">
                <a:solidFill>
                  <a:srgbClr val="002754"/>
                </a:solidFill>
              </a:rPr>
              <a:t>Años Dm2: 8,7 años</a:t>
            </a:r>
          </a:p>
          <a:p>
            <a:r>
              <a:rPr lang="es-ES" sz="1467" dirty="0">
                <a:solidFill>
                  <a:srgbClr val="002754"/>
                </a:solidFill>
              </a:rPr>
              <a:t>HbA1c 7,12%</a:t>
            </a:r>
          </a:p>
          <a:p>
            <a:r>
              <a:rPr lang="es-ES" sz="1467" dirty="0">
                <a:solidFill>
                  <a:srgbClr val="002754"/>
                </a:solidFill>
              </a:rPr>
              <a:t>PA: 133/75 </a:t>
            </a:r>
            <a:r>
              <a:rPr lang="es-ES" sz="1467" dirty="0" err="1">
                <a:solidFill>
                  <a:srgbClr val="002754"/>
                </a:solidFill>
              </a:rPr>
              <a:t>mmHg</a:t>
            </a:r>
            <a:br>
              <a:rPr lang="es-ES" sz="1467" dirty="0" err="1">
                <a:solidFill>
                  <a:srgbClr val="002754"/>
                </a:solidFill>
              </a:rPr>
            </a:br>
            <a:r>
              <a:rPr lang="es-ES" sz="1467" dirty="0">
                <a:solidFill>
                  <a:srgbClr val="002754"/>
                </a:solidFill>
              </a:rPr>
              <a:t>IMC:30,1 kg/m²</a:t>
            </a:r>
            <a:br>
              <a:rPr lang="es-ES" sz="1467" dirty="0">
                <a:solidFill>
                  <a:srgbClr val="002754"/>
                </a:solidFill>
              </a:rPr>
            </a:br>
            <a:r>
              <a:rPr lang="es-ES" sz="1467" dirty="0" err="1">
                <a:solidFill>
                  <a:srgbClr val="002754"/>
                </a:solidFill>
              </a:rPr>
              <a:t>Fge</a:t>
            </a:r>
            <a:r>
              <a:rPr lang="es-ES" sz="1467" dirty="0">
                <a:solidFill>
                  <a:srgbClr val="002754"/>
                </a:solidFill>
              </a:rPr>
              <a:t>: 72,g ml/min</a:t>
            </a:r>
          </a:p>
          <a:p>
            <a:r>
              <a:rPr lang="es-ES" sz="1467" dirty="0">
                <a:solidFill>
                  <a:srgbClr val="002754"/>
                </a:solidFill>
              </a:rPr>
              <a:t>14% fumadores</a:t>
            </a:r>
            <a:endParaRPr lang="es-ES" sz="1200" dirty="0">
              <a:solidFill>
                <a:srgbClr val="002754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C4CB80E-3E12-FE40-839E-BAEECA9A4130}"/>
              </a:ext>
            </a:extLst>
          </p:cNvPr>
          <p:cNvSpPr txBox="1"/>
          <p:nvPr/>
        </p:nvSpPr>
        <p:spPr>
          <a:xfrm>
            <a:off x="422032" y="6129130"/>
            <a:ext cx="11361981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Franch-Nadal, J; Mata-Cases, M; Real, J; Ferreira de Campos, K; Cedenilla, M; Gómez, A; Mauricio, D. </a:t>
            </a:r>
            <a:r>
              <a:rPr lang="es-ES" sz="1200" b="1" dirty="0" err="1">
                <a:solidFill>
                  <a:srgbClr val="002754"/>
                </a:solidFill>
              </a:rPr>
              <a:t>Multiple Chronic Comorbidities in a T2DM Mediterranean Population. </a:t>
            </a:r>
            <a:br>
              <a:rPr lang="es-ES" sz="1200" b="1" dirty="0" err="1">
                <a:solidFill>
                  <a:srgbClr val="002754"/>
                </a:solidFill>
              </a:rPr>
            </a:br>
            <a:r>
              <a:rPr lang="es-ES" sz="1200" dirty="0" err="1">
                <a:solidFill>
                  <a:srgbClr val="002754"/>
                </a:solidFill>
              </a:rPr>
              <a:t>Poster ADA congress, San Diego, junio 2018.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B687F8F4-F9FF-2D43-A59C-BD6F61D282D2}"/>
              </a:ext>
            </a:extLst>
          </p:cNvPr>
          <p:cNvSpPr txBox="1">
            <a:spLocks/>
          </p:cNvSpPr>
          <p:nvPr/>
        </p:nvSpPr>
        <p:spPr>
          <a:xfrm>
            <a:off x="422032" y="26720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Comorbilidades en Diabetes Tipo 2</a:t>
            </a:r>
          </a:p>
          <a:p>
            <a:r>
              <a:rPr lang="es-ES_tradnl" sz="2600" b="0"/>
              <a:t>SIDIAP. CATALUÑA</a:t>
            </a:r>
          </a:p>
          <a:p>
            <a:r>
              <a:rPr lang="es-ES_tradnl" sz="2400" b="0"/>
              <a:t>N: 373.185 PERSONAS CON DIABETES</a:t>
            </a:r>
          </a:p>
          <a:p>
            <a:endParaRPr lang="es-ES_tradnl" sz="3200"/>
          </a:p>
        </p:txBody>
      </p:sp>
    </p:spTree>
    <p:extLst>
      <p:ext uri="{BB962C8B-B14F-4D97-AF65-F5344CB8AC3E}">
        <p14:creationId xmlns:p14="http://schemas.microsoft.com/office/powerpoint/2010/main" val="326849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o 35">
            <a:extLst>
              <a:ext uri="{FF2B5EF4-FFF2-40B4-BE49-F238E27FC236}">
                <a16:creationId xmlns:a16="http://schemas.microsoft.com/office/drawing/2014/main" id="{7CB6F5D0-C68F-5B43-BD58-B273DC774A41}"/>
              </a:ext>
            </a:extLst>
          </p:cNvPr>
          <p:cNvGrpSpPr/>
          <p:nvPr/>
        </p:nvGrpSpPr>
        <p:grpSpPr>
          <a:xfrm>
            <a:off x="269393" y="886048"/>
            <a:ext cx="3741307" cy="5085904"/>
            <a:chOff x="156651" y="1031618"/>
            <a:chExt cx="3741307" cy="5085904"/>
          </a:xfrm>
        </p:grpSpPr>
        <p:pic>
          <p:nvPicPr>
            <p:cNvPr id="35" name="2 Imagen" descr="algoritmo_DM2_ESP_secuencia-1.jpg">
              <a:extLst>
                <a:ext uri="{FF2B5EF4-FFF2-40B4-BE49-F238E27FC236}">
                  <a16:creationId xmlns:a16="http://schemas.microsoft.com/office/drawing/2014/main" id="{0A34BC8B-C3DA-3F44-9842-9BE12D9E6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6651" y="1031618"/>
              <a:ext cx="2880689" cy="5085904"/>
            </a:xfrm>
            <a:prstGeom prst="rect">
              <a:avLst/>
            </a:prstGeom>
            <a:noFill/>
            <a:ln>
              <a:noFill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DC8BEAE1-879F-5B4B-8552-8384D57310BB}"/>
                </a:ext>
              </a:extLst>
            </p:cNvPr>
            <p:cNvSpPr/>
            <p:nvPr/>
          </p:nvSpPr>
          <p:spPr>
            <a:xfrm>
              <a:off x="1899684" y="1368056"/>
              <a:ext cx="1998274" cy="4203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6948AF82-E1EC-B943-BDDE-B8D52A77B813}"/>
                </a:ext>
              </a:extLst>
            </p:cNvPr>
            <p:cNvSpPr/>
            <p:nvPr/>
          </p:nvSpPr>
          <p:spPr>
            <a:xfrm>
              <a:off x="1858845" y="2417135"/>
              <a:ext cx="1665767" cy="2105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C4CB80E-3E12-FE40-839E-BAEECA9A4130}"/>
              </a:ext>
            </a:extLst>
          </p:cNvPr>
          <p:cNvSpPr txBox="1"/>
          <p:nvPr/>
        </p:nvSpPr>
        <p:spPr>
          <a:xfrm>
            <a:off x="422032" y="6129130"/>
            <a:ext cx="11361981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Mata-Cases M. http://www.diabetespractica.com/public/numeros/articulo/531.</a:t>
            </a:r>
            <a:br>
              <a:rPr lang="es-ES" sz="1200" dirty="0" err="1">
                <a:solidFill>
                  <a:srgbClr val="002754"/>
                </a:solidFill>
              </a:rPr>
            </a:br>
            <a:r>
              <a:rPr lang="es-ES" sz="1200" dirty="0" err="1">
                <a:solidFill>
                  <a:srgbClr val="002754"/>
                </a:solidFill>
              </a:rPr>
              <a:t>Mata-Cases M. Atención primaria de la diabetes. 2021 junio; 15 (3): 588-595. doi: 10.1016/j.pcd.2021.02.003. 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9A97D6A-536D-564C-A272-45AEF1ACE545}"/>
              </a:ext>
            </a:extLst>
          </p:cNvPr>
          <p:cNvSpPr txBox="1">
            <a:spLocks/>
          </p:cNvSpPr>
          <p:nvPr/>
        </p:nvSpPr>
        <p:spPr>
          <a:xfrm>
            <a:off x="422032" y="26720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Comorbilidades en DM2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4E771F27-80A5-A94D-9436-1BEF72EFAE9A}"/>
              </a:ext>
            </a:extLst>
          </p:cNvPr>
          <p:cNvGrpSpPr/>
          <p:nvPr/>
        </p:nvGrpSpPr>
        <p:grpSpPr>
          <a:xfrm>
            <a:off x="3240699" y="1031618"/>
            <a:ext cx="6395427" cy="5095356"/>
            <a:chOff x="3619735" y="1031618"/>
            <a:chExt cx="6395427" cy="5095356"/>
          </a:xfrm>
        </p:grpSpPr>
        <p:pic>
          <p:nvPicPr>
            <p:cNvPr id="11" name="2 Imagen" descr="algoritmo_DM2_ESP_secuencia-1.jpg">
              <a:extLst>
                <a:ext uri="{FF2B5EF4-FFF2-40B4-BE49-F238E27FC236}">
                  <a16:creationId xmlns:a16="http://schemas.microsoft.com/office/drawing/2014/main" id="{0E47F225-6BB9-9843-B209-1F631E86B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97958" y="1031618"/>
              <a:ext cx="6117204" cy="5085904"/>
            </a:xfrm>
            <a:prstGeom prst="rect">
              <a:avLst/>
            </a:prstGeom>
            <a:noFill/>
            <a:ln>
              <a:noFill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4B60D0CD-F889-7247-9059-11C0026255BA}"/>
                </a:ext>
              </a:extLst>
            </p:cNvPr>
            <p:cNvSpPr/>
            <p:nvPr/>
          </p:nvSpPr>
          <p:spPr>
            <a:xfrm>
              <a:off x="3619735" y="5571459"/>
              <a:ext cx="1665767" cy="555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C6EE4729-796E-8444-BB80-E327A385166A}"/>
                </a:ext>
              </a:extLst>
            </p:cNvPr>
            <p:cNvSpPr/>
            <p:nvPr/>
          </p:nvSpPr>
          <p:spPr>
            <a:xfrm>
              <a:off x="3619736" y="1587794"/>
              <a:ext cx="643454" cy="555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418EB114-DC42-4C41-80B1-120F59607521}"/>
              </a:ext>
            </a:extLst>
          </p:cNvPr>
          <p:cNvGrpSpPr/>
          <p:nvPr/>
        </p:nvGrpSpPr>
        <p:grpSpPr>
          <a:xfrm>
            <a:off x="2727076" y="2214185"/>
            <a:ext cx="900177" cy="900177"/>
            <a:chOff x="3877386" y="2457876"/>
            <a:chExt cx="900177" cy="900177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E76EC962-4632-2A4F-9897-4D255FB2605B}"/>
                </a:ext>
              </a:extLst>
            </p:cNvPr>
            <p:cNvSpPr/>
            <p:nvPr/>
          </p:nvSpPr>
          <p:spPr>
            <a:xfrm>
              <a:off x="3877386" y="2457876"/>
              <a:ext cx="900177" cy="900177"/>
            </a:xfrm>
            <a:prstGeom prst="ellipse">
              <a:avLst/>
            </a:prstGeom>
            <a:solidFill>
              <a:srgbClr val="03F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A313C976-4250-CB42-9D14-E1ACD7D4427A}"/>
                </a:ext>
              </a:extLst>
            </p:cNvPr>
            <p:cNvSpPr txBox="1"/>
            <p:nvPr/>
          </p:nvSpPr>
          <p:spPr>
            <a:xfrm>
              <a:off x="3916944" y="2574929"/>
              <a:ext cx="8210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600" b="1" dirty="0">
                  <a:solidFill>
                    <a:srgbClr val="002754"/>
                  </a:solidFill>
                </a:rPr>
                <a:t>23</a:t>
              </a:r>
              <a:r>
                <a:rPr lang="es-ES" b="1" dirty="0">
                  <a:solidFill>
                    <a:srgbClr val="002754"/>
                  </a:solidFill>
                </a:rPr>
                <a:t>%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6792E696-DF88-714B-B977-392ED62C060D}"/>
              </a:ext>
            </a:extLst>
          </p:cNvPr>
          <p:cNvGrpSpPr/>
          <p:nvPr/>
        </p:nvGrpSpPr>
        <p:grpSpPr>
          <a:xfrm>
            <a:off x="3772280" y="1237405"/>
            <a:ext cx="666072" cy="666071"/>
            <a:chOff x="3994439" y="2574929"/>
            <a:chExt cx="666072" cy="666071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30A840A3-B64D-4241-9CC1-93D7B74A434B}"/>
                </a:ext>
              </a:extLst>
            </p:cNvPr>
            <p:cNvSpPr/>
            <p:nvPr/>
          </p:nvSpPr>
          <p:spPr>
            <a:xfrm>
              <a:off x="3994439" y="2574930"/>
              <a:ext cx="666072" cy="666070"/>
            </a:xfrm>
            <a:prstGeom prst="ellipse">
              <a:avLst/>
            </a:prstGeom>
            <a:solidFill>
              <a:srgbClr val="03F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A348CE40-D3C7-B34B-ADBF-CEF2CDA3C165}"/>
                </a:ext>
              </a:extLst>
            </p:cNvPr>
            <p:cNvSpPr txBox="1"/>
            <p:nvPr/>
          </p:nvSpPr>
          <p:spPr>
            <a:xfrm>
              <a:off x="4033456" y="2574929"/>
              <a:ext cx="5870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600" b="1" dirty="0">
                  <a:solidFill>
                    <a:srgbClr val="002754"/>
                  </a:solidFill>
                </a:rPr>
                <a:t>7</a:t>
              </a:r>
              <a:r>
                <a:rPr lang="es-ES" b="1" dirty="0">
                  <a:solidFill>
                    <a:srgbClr val="002754"/>
                  </a:solidFill>
                </a:rPr>
                <a:t>%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B68413D-CAB7-964E-9A17-ADDE0E9E68FE}"/>
              </a:ext>
            </a:extLst>
          </p:cNvPr>
          <p:cNvGrpSpPr/>
          <p:nvPr/>
        </p:nvGrpSpPr>
        <p:grpSpPr>
          <a:xfrm>
            <a:off x="5788981" y="199323"/>
            <a:ext cx="900177" cy="900177"/>
            <a:chOff x="3877386" y="2457876"/>
            <a:chExt cx="900177" cy="900177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5683EC9C-871F-0842-982F-CC384EA42694}"/>
                </a:ext>
              </a:extLst>
            </p:cNvPr>
            <p:cNvSpPr/>
            <p:nvPr/>
          </p:nvSpPr>
          <p:spPr>
            <a:xfrm>
              <a:off x="3877386" y="2457876"/>
              <a:ext cx="900177" cy="900177"/>
            </a:xfrm>
            <a:prstGeom prst="ellipse">
              <a:avLst/>
            </a:prstGeom>
            <a:solidFill>
              <a:srgbClr val="03F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AD1CD22E-4F5A-714E-82DE-5F288B7C16BB}"/>
                </a:ext>
              </a:extLst>
            </p:cNvPr>
            <p:cNvSpPr txBox="1"/>
            <p:nvPr/>
          </p:nvSpPr>
          <p:spPr>
            <a:xfrm>
              <a:off x="3916944" y="2574929"/>
              <a:ext cx="8210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600" b="1" dirty="0">
                  <a:solidFill>
                    <a:srgbClr val="002754"/>
                  </a:solidFill>
                </a:rPr>
                <a:t>33</a:t>
              </a:r>
              <a:r>
                <a:rPr lang="es-ES" b="1" dirty="0">
                  <a:solidFill>
                    <a:srgbClr val="002754"/>
                  </a:solidFill>
                </a:rPr>
                <a:t>%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59E50F56-D80C-D548-9B87-802689771D34}"/>
              </a:ext>
            </a:extLst>
          </p:cNvPr>
          <p:cNvGrpSpPr/>
          <p:nvPr/>
        </p:nvGrpSpPr>
        <p:grpSpPr>
          <a:xfrm>
            <a:off x="9029996" y="2271565"/>
            <a:ext cx="900177" cy="900177"/>
            <a:chOff x="3877384" y="2488848"/>
            <a:chExt cx="900177" cy="900177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8C5036D1-0954-5E45-9150-12D0CE6643BD}"/>
                </a:ext>
              </a:extLst>
            </p:cNvPr>
            <p:cNvSpPr/>
            <p:nvPr/>
          </p:nvSpPr>
          <p:spPr>
            <a:xfrm>
              <a:off x="3877384" y="2488848"/>
              <a:ext cx="900177" cy="900177"/>
            </a:xfrm>
            <a:prstGeom prst="ellipse">
              <a:avLst/>
            </a:prstGeom>
            <a:solidFill>
              <a:srgbClr val="03F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00634EE4-D4EA-584B-9B58-8E9631431C4E}"/>
                </a:ext>
              </a:extLst>
            </p:cNvPr>
            <p:cNvSpPr txBox="1"/>
            <p:nvPr/>
          </p:nvSpPr>
          <p:spPr>
            <a:xfrm>
              <a:off x="3916944" y="2574929"/>
              <a:ext cx="8210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600" b="1" dirty="0">
                  <a:solidFill>
                    <a:srgbClr val="002754"/>
                  </a:solidFill>
                </a:rPr>
                <a:t>45</a:t>
              </a:r>
              <a:r>
                <a:rPr lang="es-ES" b="1" dirty="0">
                  <a:solidFill>
                    <a:srgbClr val="002754"/>
                  </a:solidFill>
                </a:rPr>
                <a:t>%</a:t>
              </a:r>
            </a:p>
          </p:txBody>
        </p:sp>
      </p:grpSp>
      <p:sp>
        <p:nvSpPr>
          <p:cNvPr id="46" name="Rectángulo 45">
            <a:extLst>
              <a:ext uri="{FF2B5EF4-FFF2-40B4-BE49-F238E27FC236}">
                <a16:creationId xmlns:a16="http://schemas.microsoft.com/office/drawing/2014/main" id="{79581BAB-6673-824D-AEC8-7F1671785BB4}"/>
              </a:ext>
            </a:extLst>
          </p:cNvPr>
          <p:cNvSpPr/>
          <p:nvPr/>
        </p:nvSpPr>
        <p:spPr>
          <a:xfrm>
            <a:off x="8172893" y="1039409"/>
            <a:ext cx="1325303" cy="79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3E475918-1ADD-BC43-8137-C39478E20CB3}"/>
              </a:ext>
            </a:extLst>
          </p:cNvPr>
          <p:cNvGrpSpPr/>
          <p:nvPr/>
        </p:nvGrpSpPr>
        <p:grpSpPr>
          <a:xfrm>
            <a:off x="7915007" y="937491"/>
            <a:ext cx="900177" cy="900177"/>
            <a:chOff x="3877386" y="2457876"/>
            <a:chExt cx="900177" cy="900177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338DD9DA-FAB5-0F47-8D67-791C71660217}"/>
                </a:ext>
              </a:extLst>
            </p:cNvPr>
            <p:cNvSpPr/>
            <p:nvPr/>
          </p:nvSpPr>
          <p:spPr>
            <a:xfrm>
              <a:off x="3877386" y="2457876"/>
              <a:ext cx="900177" cy="900177"/>
            </a:xfrm>
            <a:prstGeom prst="ellipse">
              <a:avLst/>
            </a:prstGeom>
            <a:solidFill>
              <a:srgbClr val="03F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3F9CEF3B-0D3A-3740-B268-86123403E561}"/>
                </a:ext>
              </a:extLst>
            </p:cNvPr>
            <p:cNvSpPr txBox="1"/>
            <p:nvPr/>
          </p:nvSpPr>
          <p:spPr>
            <a:xfrm>
              <a:off x="3916944" y="2574929"/>
              <a:ext cx="8210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600" b="1" dirty="0">
                  <a:solidFill>
                    <a:srgbClr val="002754"/>
                  </a:solidFill>
                </a:rPr>
                <a:t>37</a:t>
              </a:r>
              <a:r>
                <a:rPr lang="es-ES" b="1" dirty="0">
                  <a:solidFill>
                    <a:srgbClr val="002754"/>
                  </a:solidFill>
                </a:rPr>
                <a:t>%</a:t>
              </a:r>
            </a:p>
          </p:txBody>
        </p:sp>
      </p:grpSp>
      <p:pic>
        <p:nvPicPr>
          <p:cNvPr id="43" name="2 Imagen" descr="algoritmo_DM2_ESP_secuencia-1.jpg">
            <a:extLst>
              <a:ext uri="{FF2B5EF4-FFF2-40B4-BE49-F238E27FC236}">
                <a16:creationId xmlns:a16="http://schemas.microsoft.com/office/drawing/2014/main" id="{B06D2250-800D-0542-8D6A-8A5080B24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20017" y="1305067"/>
            <a:ext cx="1510251" cy="747563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3DDCAA8C-E75C-5042-A923-84CB31435E3A}"/>
              </a:ext>
            </a:extLst>
          </p:cNvPr>
          <p:cNvSpPr/>
          <p:nvPr/>
        </p:nvSpPr>
        <p:spPr>
          <a:xfrm>
            <a:off x="8172893" y="5235725"/>
            <a:ext cx="1325303" cy="79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3" name="2 Imagen" descr="algoritmo_DM2_ESP_secuencia-1.jpg">
            <a:extLst>
              <a:ext uri="{FF2B5EF4-FFF2-40B4-BE49-F238E27FC236}">
                <a16:creationId xmlns:a16="http://schemas.microsoft.com/office/drawing/2014/main" id="{ECB1372A-FF9E-B242-8FD5-06163DF8D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06047" y="5098932"/>
            <a:ext cx="1130079" cy="881797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103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8E926331-1F71-2446-BFE6-AC2710D3F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7772" y="2323538"/>
            <a:ext cx="3424648" cy="1305878"/>
          </a:xfrm>
        </p:spPr>
        <p:txBody>
          <a:bodyPr anchor="t" anchorCtr="0">
            <a:noAutofit/>
          </a:bodyPr>
          <a:lstStyle/>
          <a:p>
            <a:r>
              <a:rPr lang="es-ES_tradnl" sz="3200"/>
              <a:t>Eficacia</a:t>
            </a:r>
            <a:br>
              <a:rPr lang="es-ES_tradnl" sz="3200"/>
            </a:br>
            <a:r>
              <a:rPr lang="es-ES_tradnl" sz="3200"/>
              <a:t>Hipoglucemias</a:t>
            </a:r>
            <a:br>
              <a:rPr lang="es-ES_tradnl" sz="3200"/>
            </a:br>
            <a:r>
              <a:rPr lang="es-ES_tradnl" sz="3200"/>
              <a:t>Calidad de vida</a:t>
            </a:r>
            <a:br>
              <a:rPr lang="es-ES_tradnl" sz="3200"/>
            </a:br>
            <a:r>
              <a:rPr lang="es-ES_tradnl" sz="3200"/>
              <a:t>Interacciones</a:t>
            </a:r>
            <a:br>
              <a:rPr lang="es-ES_tradnl" sz="3200"/>
            </a:br>
            <a:r>
              <a:rPr lang="es-ES_tradnl" sz="3200"/>
              <a:t>Secundarismos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19EB636-AADB-DD4E-8555-96403C82A5C0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chemeClr val="bg1"/>
                </a:solidFill>
              </a:rPr>
              <a:t>American Diabetes Association.Standars of Medical Care in Diabetes-2021.Diabetes Care 2021;44(Suppl.1).</a:t>
            </a:r>
          </a:p>
        </p:txBody>
      </p:sp>
    </p:spTree>
    <p:extLst>
      <p:ext uri="{BB962C8B-B14F-4D97-AF65-F5344CB8AC3E}">
        <p14:creationId xmlns:p14="http://schemas.microsoft.com/office/powerpoint/2010/main" val="2253817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AutoShape 3">
            <a:extLst>
              <a:ext uri="{FF2B5EF4-FFF2-40B4-BE49-F238E27FC236}">
                <a16:creationId xmlns:a16="http://schemas.microsoft.com/office/drawing/2014/main" id="{427928EC-C1EF-3446-AF9F-4409A5282A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800503" y="-6274819"/>
            <a:ext cx="0" cy="5321946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cxnSp>
      <p:pic>
        <p:nvPicPr>
          <p:cNvPr id="9" name="Imagen 1">
            <a:extLst>
              <a:ext uri="{FF2B5EF4-FFF2-40B4-BE49-F238E27FC236}">
                <a16:creationId xmlns:a16="http://schemas.microsoft.com/office/drawing/2014/main" id="{BB237BCE-FCD2-504A-9E29-12D9B38BE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196" y="1274286"/>
            <a:ext cx="8376172" cy="469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" descr="logo Fundación redGDPS rojo.png">
            <a:extLst>
              <a:ext uri="{FF2B5EF4-FFF2-40B4-BE49-F238E27FC236}">
                <a16:creationId xmlns:a16="http://schemas.microsoft.com/office/drawing/2014/main" id="{2ACF7156-16AF-DD43-B8F2-82E08D79D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9466" y="5011479"/>
            <a:ext cx="1258339" cy="83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5A74FB2-91AB-0247-8BED-02B4E48F61D9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Gómez-Huelgas </a:t>
            </a:r>
            <a:r>
              <a:rPr lang="es-ES" sz="1200" i="1" dirty="0" err="1">
                <a:solidFill>
                  <a:srgbClr val="002754"/>
                </a:solidFill>
              </a:rPr>
              <a:t>et al. </a:t>
            </a:r>
            <a:r>
              <a:rPr lang="es-ES" sz="1200" dirty="0" err="1">
                <a:solidFill>
                  <a:srgbClr val="002754"/>
                </a:solidFill>
              </a:rPr>
              <a:t>Rev Esp Geriatr Gerontol 2018;53:89-99.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9FFD152F-0C98-5741-93AB-79A5E9A01A8E}"/>
              </a:ext>
            </a:extLst>
          </p:cNvPr>
          <p:cNvSpPr txBox="1">
            <a:spLocks/>
          </p:cNvSpPr>
          <p:nvPr/>
        </p:nvSpPr>
        <p:spPr>
          <a:xfrm>
            <a:off x="422032" y="267205"/>
            <a:ext cx="9264580" cy="9787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Algoritmo de tratamiento de la DM2 en el paciente anciano. Consenso Español 2018.</a:t>
            </a:r>
          </a:p>
        </p:txBody>
      </p:sp>
    </p:spTree>
    <p:extLst>
      <p:ext uri="{BB962C8B-B14F-4D97-AF65-F5344CB8AC3E}">
        <p14:creationId xmlns:p14="http://schemas.microsoft.com/office/powerpoint/2010/main" val="4122419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608962-A839-AB47-B625-2C19CF94B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820" y="941953"/>
            <a:ext cx="9611832" cy="4974094"/>
          </a:xfrm>
          <a:prstGeom prst="rect">
            <a:avLst/>
          </a:prstGeom>
        </p:spPr>
      </p:pic>
      <p:sp>
        <p:nvSpPr>
          <p:cNvPr id="5" name="59 Elipse">
            <a:extLst>
              <a:ext uri="{FF2B5EF4-FFF2-40B4-BE49-F238E27FC236}">
                <a16:creationId xmlns:a16="http://schemas.microsoft.com/office/drawing/2014/main" id="{099B49AD-0CF2-3947-A462-EB7D6F8AFD08}"/>
              </a:ext>
            </a:extLst>
          </p:cNvPr>
          <p:cNvSpPr/>
          <p:nvPr/>
        </p:nvSpPr>
        <p:spPr>
          <a:xfrm>
            <a:off x="4267201" y="2888453"/>
            <a:ext cx="6934160" cy="1081094"/>
          </a:xfrm>
          <a:prstGeom prst="ellipse">
            <a:avLst/>
          </a:prstGeom>
          <a:noFill/>
          <a:ln w="92075">
            <a:solidFill>
              <a:srgbClr val="03F0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FFFFFF"/>
              </a:solidFill>
              <a:highlight>
                <a:srgbClr val="03F0C2"/>
              </a:highligh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C2D1D6-80DC-354D-AFE1-5E684AE50C6E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Arroyo D, Goicoechea Diezandino M. Nefrología al día. Fármacos Antidiabéticos Orales e Insulinas. Disponible en: https://www.nefrologiaaldia.org/330.</a:t>
            </a:r>
          </a:p>
        </p:txBody>
      </p:sp>
    </p:spTree>
    <p:extLst>
      <p:ext uri="{BB962C8B-B14F-4D97-AF65-F5344CB8AC3E}">
        <p14:creationId xmlns:p14="http://schemas.microsoft.com/office/powerpoint/2010/main" val="192627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5752FE-BCA3-4645-8412-2B4239B5F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1C52B4-F4BC-7F47-8A3F-DBEC1222791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565900" y="2267268"/>
            <a:ext cx="7607300" cy="1306512"/>
          </a:xfrm>
        </p:spPr>
        <p:txBody>
          <a:bodyPr>
            <a:noAutofit/>
          </a:bodyPr>
          <a:lstStyle/>
          <a:p>
            <a:r>
              <a:rPr lang="es-ES" sz="2800" b="0">
                <a:solidFill>
                  <a:schemeClr val="bg1"/>
                </a:solidFill>
              </a:rPr>
              <a:t>MANEJO DE LAS </a:t>
            </a:r>
            <a:br>
              <a:rPr lang="es-ES" sz="2800" b="0">
                <a:solidFill>
                  <a:schemeClr val="bg1"/>
                </a:solidFill>
              </a:rPr>
            </a:br>
            <a:r>
              <a:rPr lang="es-ES" sz="2800" b="0">
                <a:solidFill>
                  <a:schemeClr val="bg1"/>
                </a:solidFill>
              </a:rPr>
              <a:t>PERSONAS CON DIABETES: </a:t>
            </a:r>
            <a:br>
              <a:rPr lang="es-ES" sz="2800" b="0">
                <a:solidFill>
                  <a:schemeClr val="bg1"/>
                </a:solidFill>
              </a:rPr>
            </a:br>
            <a:r>
              <a:rPr lang="es-ES" sz="2800">
                <a:solidFill>
                  <a:schemeClr val="bg1"/>
                </a:solidFill>
              </a:rPr>
              <a:t>SITUACIONES ESPECIALES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F23ADB-7A8A-DC43-A455-1D333FEBE42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596380" y="3649980"/>
            <a:ext cx="7607300" cy="954107"/>
          </a:xfrm>
        </p:spPr>
        <p:txBody>
          <a:bodyPr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1400" b="1">
                <a:solidFill>
                  <a:srgbClr val="03F0C2"/>
                </a:solidFill>
              </a:rPr>
              <a:t>Dr. Antonio Hormigo Pozo</a:t>
            </a:r>
            <a:br>
              <a:rPr lang="es-ES" sz="1400" b="1">
                <a:solidFill>
                  <a:srgbClr val="03F0C2"/>
                </a:solidFill>
              </a:rPr>
            </a:br>
            <a:r>
              <a:rPr lang="es-ES" sz="1400">
                <a:solidFill>
                  <a:srgbClr val="03F0C2"/>
                </a:solidFill>
              </a:rPr>
              <a:t>Director C.S. San Andrés-Torcal. Málaga</a:t>
            </a:r>
            <a:br>
              <a:rPr lang="es-ES" sz="1400">
                <a:solidFill>
                  <a:srgbClr val="03F0C2"/>
                </a:solidFill>
              </a:rPr>
            </a:br>
            <a:r>
              <a:rPr lang="es-ES" sz="1400">
                <a:solidFill>
                  <a:srgbClr val="03F0C2"/>
                </a:solidFill>
              </a:rPr>
              <a:t>Miembro Grupo Diabetes Semergen</a:t>
            </a:r>
            <a:br>
              <a:rPr lang="es-ES" sz="1400">
                <a:solidFill>
                  <a:srgbClr val="03F0C2"/>
                </a:solidFill>
              </a:rPr>
            </a:br>
            <a:r>
              <a:rPr lang="es-ES" sz="1400">
                <a:solidFill>
                  <a:srgbClr val="03F0C2"/>
                </a:solidFill>
              </a:rPr>
              <a:t>Miembro RedGDPs</a:t>
            </a:r>
          </a:p>
        </p:txBody>
      </p:sp>
    </p:spTree>
    <p:extLst>
      <p:ext uri="{BB962C8B-B14F-4D97-AF65-F5344CB8AC3E}">
        <p14:creationId xmlns:p14="http://schemas.microsoft.com/office/powerpoint/2010/main" val="3680204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AC2D1D6-80DC-354D-AFE1-5E684AE50C6E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Fichas técnicas de Dapagliflozina, empagliflozina, Ertugliflozina y canagliflozina. Disponible en : https://cima.aemps.es/cima/dochtml.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840841-4964-684B-9B2C-819A133A28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846" y="901633"/>
            <a:ext cx="9810307" cy="50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44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4548C7-125B-6B45-8733-3677B0846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853" y="856963"/>
            <a:ext cx="6631911" cy="545508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CC6D669-01D8-5747-8624-4D51534B742F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RedGDPS. Actualización del algoritmo de hiperglucemia 2017. Actualizado en 2017. Disponible en: &lt;http://www.diabetespractica.com/public/numeros/articulo/387&gt;.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5B2C4D1-0B92-E748-B0E3-D2AE0D6D7235}"/>
              </a:ext>
            </a:extLst>
          </p:cNvPr>
          <p:cNvSpPr txBox="1">
            <a:spLocks/>
          </p:cNvSpPr>
          <p:nvPr/>
        </p:nvSpPr>
        <p:spPr>
          <a:xfrm>
            <a:off x="422032" y="267205"/>
            <a:ext cx="9264580" cy="5355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Algoritmo de tratamiento RedGDPS 2017</a:t>
            </a:r>
          </a:p>
        </p:txBody>
      </p:sp>
    </p:spTree>
    <p:extLst>
      <p:ext uri="{BB962C8B-B14F-4D97-AF65-F5344CB8AC3E}">
        <p14:creationId xmlns:p14="http://schemas.microsoft.com/office/powerpoint/2010/main" val="1345834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CC6D669-01D8-5747-8624-4D51534B742F}"/>
              </a:ext>
            </a:extLst>
          </p:cNvPr>
          <p:cNvSpPr txBox="1"/>
          <p:nvPr/>
        </p:nvSpPr>
        <p:spPr>
          <a:xfrm>
            <a:off x="422032" y="5944464"/>
            <a:ext cx="10920593" cy="6463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Pautes per a l’harmonització del tractament farmacològic de la diabetis mellitus tipus 2. CatSalut. Actualizado en 2017. Disponible en &lt;http://catsalut.gencat.cat/web/ .content/minisite/catsalut/proveidors_professionals/medicaments_farmacia/phf_apc/protocols/diabetis_mellitus_tipus2/Pauta-Harmonitzacio-Diabetis-mellitus-2_ actualitzacio-2017.pdf&gt;.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BA4589-E1B3-A94D-834C-9F3A544A8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79" y="418786"/>
            <a:ext cx="7717241" cy="53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33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CC6D669-01D8-5747-8624-4D51534B742F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https://www.semergenandalucia.org/docs/noticias/mellitosTipo2T.pdf.</a:t>
            </a:r>
          </a:p>
        </p:txBody>
      </p:sp>
      <p:pic>
        <p:nvPicPr>
          <p:cNvPr id="82" name="Imagen 81">
            <a:extLst>
              <a:ext uri="{FF2B5EF4-FFF2-40B4-BE49-F238E27FC236}">
                <a16:creationId xmlns:a16="http://schemas.microsoft.com/office/drawing/2014/main" id="{6A091147-1BD3-884E-A85A-642A1946C5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872" y="403485"/>
            <a:ext cx="8087522" cy="5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6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CC6D669-01D8-5747-8624-4D51534B742F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https://www.semergenandalucia.org/docs/noticias/mellitosTipo2T.pdf.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5A4578-1FF0-8145-BDB2-616579A449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872" y="454945"/>
            <a:ext cx="8114135" cy="5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27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3877" y="2964687"/>
            <a:ext cx="8984534" cy="978729"/>
          </a:xfrm>
        </p:spPr>
        <p:txBody>
          <a:bodyPr wrap="square" anchor="t" anchorCtr="0">
            <a:spAutoFit/>
          </a:bodyPr>
          <a:lstStyle/>
          <a:p>
            <a:r>
              <a:rPr lang="es-ES_tradnl" sz="3200"/>
              <a:t>Diabetes Esteroidea</a:t>
            </a:r>
            <a:br>
              <a:rPr lang="es-ES_tradnl" sz="3200"/>
            </a:br>
            <a:r>
              <a:rPr lang="es-ES_tradnl" sz="3200"/>
              <a:t>Hiperglucemia inducida por esteroides</a:t>
            </a:r>
          </a:p>
        </p:txBody>
      </p:sp>
    </p:spTree>
    <p:extLst>
      <p:ext uri="{BB962C8B-B14F-4D97-AF65-F5344CB8AC3E}">
        <p14:creationId xmlns:p14="http://schemas.microsoft.com/office/powerpoint/2010/main" val="4034123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r>
              <a:rPr lang="es-ES_tradnl" sz="3200"/>
              <a:t>1. Características generales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219438"/>
            <a:ext cx="7965558" cy="24191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-6350">
              <a:buFontTx/>
              <a:buNone/>
            </a:pPr>
            <a:r>
              <a:rPr lang="es-ES" altLang="es-ES">
                <a:solidFill>
                  <a:srgbClr val="002754"/>
                </a:solidFill>
              </a:rPr>
              <a:t>En general, la hiperglucemia que condicionan </a:t>
            </a:r>
            <a:br>
              <a:rPr lang="es-ES" altLang="es-ES">
                <a:solidFill>
                  <a:srgbClr val="002754"/>
                </a:solidFill>
              </a:rPr>
            </a:br>
            <a:r>
              <a:rPr lang="es-ES" altLang="es-ES">
                <a:solidFill>
                  <a:srgbClr val="002754"/>
                </a:solidFill>
              </a:rPr>
              <a:t>los esteroides es básicamente posprandial antes </a:t>
            </a:r>
            <a:br>
              <a:rPr lang="es-ES" altLang="es-ES">
                <a:solidFill>
                  <a:srgbClr val="002754"/>
                </a:solidFill>
              </a:rPr>
            </a:br>
            <a:r>
              <a:rPr lang="es-ES" altLang="es-ES">
                <a:solidFill>
                  <a:srgbClr val="002754"/>
                </a:solidFill>
              </a:rPr>
              <a:t>que preprandial, vespertina antes que matutina, </a:t>
            </a:r>
            <a:br>
              <a:rPr lang="es-ES" altLang="es-ES">
                <a:solidFill>
                  <a:srgbClr val="002754"/>
                </a:solidFill>
              </a:rPr>
            </a:br>
            <a:r>
              <a:rPr lang="es-ES" altLang="es-ES">
                <a:solidFill>
                  <a:srgbClr val="002754"/>
                </a:solidFill>
              </a:rPr>
              <a:t>con una mínima elevación de la glucemia basal </a:t>
            </a:r>
            <a:br>
              <a:rPr lang="es-ES" altLang="es-ES">
                <a:solidFill>
                  <a:srgbClr val="002754"/>
                </a:solidFill>
              </a:rPr>
            </a:br>
            <a:r>
              <a:rPr lang="es-ES" altLang="es-ES">
                <a:solidFill>
                  <a:srgbClr val="002754"/>
                </a:solidFill>
              </a:rPr>
              <a:t>y es rara la aparición de cetosis a pesar de la </a:t>
            </a:r>
            <a:br>
              <a:rPr lang="es-ES" altLang="es-ES">
                <a:solidFill>
                  <a:srgbClr val="002754"/>
                </a:solidFill>
              </a:rPr>
            </a:br>
            <a:r>
              <a:rPr lang="es-ES" altLang="es-ES">
                <a:solidFill>
                  <a:srgbClr val="002754"/>
                </a:solidFill>
              </a:rPr>
              <a:t>franca hiperglucemia.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Ogawa A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 J Clin Investigation 1.992;90(2): 497-504.</a:t>
            </a:r>
          </a:p>
        </p:txBody>
      </p:sp>
    </p:spTree>
    <p:extLst>
      <p:ext uri="{BB962C8B-B14F-4D97-AF65-F5344CB8AC3E}">
        <p14:creationId xmlns:p14="http://schemas.microsoft.com/office/powerpoint/2010/main" val="2923578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r>
              <a:rPr lang="es-ES_tradnl" sz="3200"/>
              <a:t>2. Mecanismos fisiopatológicos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219438"/>
            <a:ext cx="7965558" cy="33198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FontTx/>
              <a:buNone/>
            </a:pPr>
            <a:r>
              <a:rPr lang="es-ES" altLang="es-ES">
                <a:solidFill>
                  <a:srgbClr val="002754"/>
                </a:solidFill>
              </a:rPr>
              <a:t>Efectos del cortisol sobre el metabolismo de los Hidratos de Carbono</a:t>
            </a:r>
          </a:p>
          <a:p>
            <a:pPr marL="577850" indent="-571500">
              <a:buFontTx/>
              <a:buNone/>
            </a:pPr>
            <a:r>
              <a:rPr lang="es-ES" altLang="es-ES">
                <a:solidFill>
                  <a:srgbClr val="002754"/>
                </a:solidFill>
              </a:rPr>
              <a:t> A) Estimulación neoglucogénesis.</a:t>
            </a:r>
          </a:p>
          <a:p>
            <a:pPr marL="577850" indent="-571500">
              <a:buFontTx/>
              <a:buNone/>
            </a:pPr>
            <a:r>
              <a:rPr lang="es-ES" altLang="es-ES">
                <a:solidFill>
                  <a:srgbClr val="002754"/>
                </a:solidFill>
              </a:rPr>
              <a:t> B) Disminución uso celular de la glucosa.</a:t>
            </a:r>
          </a:p>
          <a:p>
            <a:pPr marL="577850" indent="-571500">
              <a:buFontTx/>
              <a:buNone/>
            </a:pPr>
            <a:r>
              <a:rPr lang="es-ES" altLang="es-ES">
                <a:solidFill>
                  <a:srgbClr val="002754"/>
                </a:solidFill>
              </a:rPr>
              <a:t> C) Incremento de la glucemia y “Diabetes suprarrenal”. </a:t>
            </a:r>
          </a:p>
          <a:p>
            <a:pPr marL="577850" indent="-571500">
              <a:buFontTx/>
              <a:buNone/>
            </a:pPr>
            <a:endParaRPr lang="es-ES" altLang="es-ES">
              <a:solidFill>
                <a:srgbClr val="00275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Ogawa A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J Clin Investigation 1.992;90(2): 497-504.</a:t>
            </a:r>
          </a:p>
          <a:p>
            <a:r>
              <a:rPr lang="es-ES" sz="1200" dirty="0" err="1">
                <a:solidFill>
                  <a:srgbClr val="002754"/>
                </a:solidFill>
              </a:rPr>
              <a:t>Guyton</a:t>
            </a:r>
          </a:p>
        </p:txBody>
      </p:sp>
    </p:spTree>
    <p:extLst>
      <p:ext uri="{BB962C8B-B14F-4D97-AF65-F5344CB8AC3E}">
        <p14:creationId xmlns:p14="http://schemas.microsoft.com/office/powerpoint/2010/main" val="2267312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r>
              <a:rPr lang="es-ES_tradnl" sz="3200"/>
              <a:t>2. Mecanismos fisiopatológicos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219438"/>
            <a:ext cx="9603858" cy="22498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FontTx/>
              <a:buNone/>
            </a:pPr>
            <a:r>
              <a:rPr lang="es-ES" altLang="es-ES">
                <a:solidFill>
                  <a:srgbClr val="002754"/>
                </a:solidFill>
              </a:rPr>
              <a:t>A) Estimulación neoglucogénesis.</a:t>
            </a:r>
          </a:p>
          <a:p>
            <a:pPr marL="6350" indent="0">
              <a:buFontTx/>
              <a:buNone/>
            </a:pPr>
            <a:r>
              <a:rPr lang="es-ES" altLang="es-ES" sz="2000">
                <a:solidFill>
                  <a:srgbClr val="002754"/>
                </a:solidFill>
              </a:rPr>
              <a:t>Es el efecto metabólico más conocido, se eleva de 6 a 8 veces porque:</a:t>
            </a:r>
          </a:p>
          <a:p>
            <a:pPr marL="180975" indent="-174625"/>
            <a:r>
              <a:rPr lang="es-ES" altLang="es-ES" sz="1600">
                <a:solidFill>
                  <a:srgbClr val="002754"/>
                </a:solidFill>
              </a:rPr>
              <a:t>Aumentan las enzimas que convierten los aminoácidos en glucosa dentro de los hepatocitos.</a:t>
            </a:r>
          </a:p>
          <a:p>
            <a:pPr marL="180975" indent="-174625"/>
            <a:r>
              <a:rPr lang="es-ES" altLang="es-ES" sz="1600">
                <a:solidFill>
                  <a:srgbClr val="002754"/>
                </a:solidFill>
              </a:rPr>
              <a:t>Movilizan los aminoácidos de los tejidos extrahepáticos sobre todo el músculo, </a:t>
            </a:r>
            <a:br>
              <a:rPr lang="es-ES" altLang="es-ES" sz="1600">
                <a:solidFill>
                  <a:srgbClr val="002754"/>
                </a:solidFill>
              </a:rPr>
            </a:br>
            <a:r>
              <a:rPr lang="es-ES" altLang="es-ES" sz="1600">
                <a:solidFill>
                  <a:srgbClr val="002754"/>
                </a:solidFill>
              </a:rPr>
              <a:t>todo ello conlleva, </a:t>
            </a:r>
            <a:br>
              <a:rPr lang="es-ES" altLang="es-ES" sz="1600">
                <a:solidFill>
                  <a:srgbClr val="002754"/>
                </a:solidFill>
              </a:rPr>
            </a:br>
            <a:br>
              <a:rPr lang="es-ES" altLang="es-ES" sz="1600">
                <a:solidFill>
                  <a:srgbClr val="002754"/>
                </a:solidFill>
              </a:rPr>
            </a:br>
            <a:r>
              <a:rPr lang="es-ES" altLang="es-ES" sz="1600" b="1">
                <a:solidFill>
                  <a:srgbClr val="002754"/>
                </a:solidFill>
              </a:rPr>
              <a:t>Aumento del depósito de glucógeno de los hepatocitos.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Ogawa A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 J Clin Investigation 1.992;90(2): 497-504.</a:t>
            </a:r>
          </a:p>
        </p:txBody>
      </p:sp>
    </p:spTree>
    <p:extLst>
      <p:ext uri="{BB962C8B-B14F-4D97-AF65-F5344CB8AC3E}">
        <p14:creationId xmlns:p14="http://schemas.microsoft.com/office/powerpoint/2010/main" val="262696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r>
              <a:rPr lang="es-ES_tradnl" sz="3200"/>
              <a:t>2. Mecanismos fisiopatológicos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219438"/>
            <a:ext cx="9603858" cy="19000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B) Disminución uso celular de la glucosa.</a:t>
            </a:r>
          </a:p>
          <a:p>
            <a:pPr marL="6350" indent="0">
              <a:buFontTx/>
              <a:buNone/>
            </a:pPr>
            <a:r>
              <a:rPr lang="es-ES" altLang="es-ES" sz="2000">
                <a:solidFill>
                  <a:srgbClr val="002754"/>
                </a:solidFill>
              </a:rPr>
              <a:t>Disminuye en grado moderado y se desconoce la causa de este descenso.</a:t>
            </a:r>
          </a:p>
          <a:p>
            <a:pPr marL="180975" indent="-174625"/>
            <a:r>
              <a:rPr lang="es-ES" altLang="es-ES" sz="1600">
                <a:solidFill>
                  <a:srgbClr val="002754"/>
                </a:solidFill>
              </a:rPr>
              <a:t>Los glucocorticoides (GC) disminuyen la oxidación del nucleótido de nicotinamida y adenina </a:t>
            </a:r>
            <a:br>
              <a:rPr lang="es-ES" altLang="es-ES" sz="1600">
                <a:solidFill>
                  <a:srgbClr val="002754"/>
                </a:solidFill>
              </a:rPr>
            </a:br>
            <a:r>
              <a:rPr lang="es-ES" altLang="es-ES" sz="1600">
                <a:solidFill>
                  <a:srgbClr val="002754"/>
                </a:solidFill>
              </a:rPr>
              <a:t>(NADH) para formar NAD+,</a:t>
            </a:r>
            <a:br>
              <a:rPr lang="es-ES" altLang="es-ES" sz="1600">
                <a:solidFill>
                  <a:srgbClr val="002754"/>
                </a:solidFill>
              </a:rPr>
            </a:br>
            <a:br>
              <a:rPr lang="es-ES" altLang="es-ES" sz="1600">
                <a:solidFill>
                  <a:srgbClr val="002754"/>
                </a:solidFill>
              </a:rPr>
            </a:br>
            <a:r>
              <a:rPr lang="es-ES" altLang="es-ES" sz="1600" b="1">
                <a:solidFill>
                  <a:srgbClr val="002754"/>
                </a:solidFill>
              </a:rPr>
              <a:t>El NADH debe oxidarse para permitir la glucólisis.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Ogawa A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 J Clin Investigation 1.992;90(2): 497-504.</a:t>
            </a:r>
          </a:p>
        </p:txBody>
      </p:sp>
    </p:spTree>
    <p:extLst>
      <p:ext uri="{BB962C8B-B14F-4D97-AF65-F5344CB8AC3E}">
        <p14:creationId xmlns:p14="http://schemas.microsoft.com/office/powerpoint/2010/main" val="1305135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r>
              <a:rPr lang="es-ES_tradnl" sz="3200"/>
              <a:t>Conflicto de Intereses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_tradnl" sz="2000" dirty="0">
                <a:solidFill>
                  <a:srgbClr val="002754"/>
                </a:solidFill>
              </a:rPr>
              <a:t>Personal Estatutario Servicio Andaluz de Salud.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ES_tradnl" sz="2000" dirty="0">
                <a:solidFill>
                  <a:srgbClr val="002754"/>
                </a:solidFill>
              </a:rPr>
              <a:t>Participación como </a:t>
            </a:r>
            <a:r>
              <a:rPr lang="es-ES_tradnl" sz="2000" i="1" dirty="0">
                <a:solidFill>
                  <a:srgbClr val="002754"/>
                </a:solidFill>
              </a:rPr>
              <a:t>Advisor</a:t>
            </a:r>
            <a:r>
              <a:rPr lang="es-ES_tradnl" sz="2000" dirty="0">
                <a:solidFill>
                  <a:srgbClr val="002754"/>
                </a:solidFill>
              </a:rPr>
              <a:t> y/o Ponente con: Almirall, Astra-Zeneca, </a:t>
            </a:r>
            <a:br>
              <a:rPr lang="es-ES_tradnl" sz="2000" dirty="0">
                <a:solidFill>
                  <a:srgbClr val="002754"/>
                </a:solidFill>
              </a:rPr>
            </a:br>
            <a:r>
              <a:rPr lang="es-ES_tradnl" sz="2000" dirty="0">
                <a:solidFill>
                  <a:srgbClr val="002754"/>
                </a:solidFill>
              </a:rPr>
              <a:t>Boehringer-Ingelheim,  Laboratorios Esteve, Ferrer Farma, Janssen,</a:t>
            </a:r>
            <a:br>
              <a:rPr lang="es-ES_tradnl" sz="2000" dirty="0">
                <a:solidFill>
                  <a:srgbClr val="002754"/>
                </a:solidFill>
              </a:rPr>
            </a:br>
            <a:r>
              <a:rPr lang="es-ES_tradnl" sz="2000" dirty="0">
                <a:solidFill>
                  <a:srgbClr val="002754"/>
                </a:solidFill>
              </a:rPr>
              <a:t>Lilly, Merck-Sharp and Dohme, Novartis, Novo-Nordisk, Sanofi-Aventis.</a:t>
            </a:r>
          </a:p>
        </p:txBody>
      </p:sp>
    </p:spTree>
    <p:extLst>
      <p:ext uri="{BB962C8B-B14F-4D97-AF65-F5344CB8AC3E}">
        <p14:creationId xmlns:p14="http://schemas.microsoft.com/office/powerpoint/2010/main" val="2104219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r>
              <a:rPr lang="es-ES_tradnl" sz="3200"/>
              <a:t>2. Mecanismos fisiopatológicos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219438"/>
            <a:ext cx="9603858" cy="22324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C) Incremento de la glucemia y “diabetes suprarrenal”.</a:t>
            </a:r>
          </a:p>
          <a:p>
            <a:pPr marL="6350" indent="0">
              <a:buFontTx/>
              <a:buNone/>
            </a:pPr>
            <a:r>
              <a:rPr lang="es-ES" altLang="es-ES" sz="2000">
                <a:solidFill>
                  <a:srgbClr val="002754"/>
                </a:solidFill>
              </a:rPr>
              <a:t>Por razones aún mal conocidas los valores elevados de GC disminuyen la sensibilidad a la insulina de muchos tejidos, en particular: músculo esquelético </a:t>
            </a:r>
            <a:br>
              <a:rPr lang="es-ES" altLang="es-ES" sz="2000">
                <a:solidFill>
                  <a:srgbClr val="002754"/>
                </a:solidFill>
              </a:rPr>
            </a:br>
            <a:r>
              <a:rPr lang="es-ES" altLang="es-ES" sz="2000">
                <a:solidFill>
                  <a:srgbClr val="002754"/>
                </a:solidFill>
              </a:rPr>
              <a:t>y tejido adiposo.</a:t>
            </a:r>
          </a:p>
          <a:p>
            <a:pPr marL="180975" indent="-174625"/>
            <a:r>
              <a:rPr lang="es-ES" altLang="es-ES" sz="1600">
                <a:solidFill>
                  <a:srgbClr val="002754"/>
                </a:solidFill>
              </a:rPr>
              <a:t>¿Debido a altas concentraciones de ácidos grasos?</a:t>
            </a:r>
            <a:br>
              <a:rPr lang="es-ES" altLang="es-ES" sz="1600">
                <a:solidFill>
                  <a:srgbClr val="002754"/>
                </a:solidFill>
              </a:rPr>
            </a:br>
            <a:br>
              <a:rPr lang="es-ES" altLang="es-ES" sz="1600">
                <a:solidFill>
                  <a:srgbClr val="002754"/>
                </a:solidFill>
              </a:rPr>
            </a:br>
            <a:r>
              <a:rPr lang="es-ES" altLang="es-ES" sz="1600" b="1">
                <a:solidFill>
                  <a:srgbClr val="002754"/>
                </a:solidFill>
              </a:rPr>
              <a:t>Semejante a la hormona del crecimiento.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Ogawa A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 J Clin Investigation 1.992;90(2): 497-504.</a:t>
            </a:r>
          </a:p>
        </p:txBody>
      </p:sp>
    </p:spTree>
    <p:extLst>
      <p:ext uri="{BB962C8B-B14F-4D97-AF65-F5344CB8AC3E}">
        <p14:creationId xmlns:p14="http://schemas.microsoft.com/office/powerpoint/2010/main" val="499875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r>
              <a:rPr lang="es-ES_tradnl" sz="3200"/>
              <a:t>2. Mecanismos básicos multifactoriales</a:t>
            </a:r>
            <a:br>
              <a:rPr lang="es-ES_tradnl" sz="3200"/>
            </a:br>
            <a:endParaRPr lang="es-ES_tradnl" sz="3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219438"/>
            <a:ext cx="8115300" cy="237808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En resumen:</a:t>
            </a:r>
          </a:p>
          <a:p>
            <a:pPr marL="180975" indent="-174625"/>
            <a:r>
              <a:rPr lang="es-ES" altLang="es-ES" sz="2000">
                <a:solidFill>
                  <a:srgbClr val="002754"/>
                </a:solidFill>
              </a:rPr>
              <a:t>Incremento neoglucogénesis.</a:t>
            </a:r>
          </a:p>
          <a:p>
            <a:pPr marL="180975" indent="-174625"/>
            <a:r>
              <a:rPr lang="es-ES" altLang="es-ES" sz="2000">
                <a:solidFill>
                  <a:srgbClr val="002754"/>
                </a:solidFill>
              </a:rPr>
              <a:t>Reducción de la captación de glucosa por resistencia a la insulina: </a:t>
            </a:r>
            <a:br>
              <a:rPr lang="es-ES" altLang="es-ES" sz="2000">
                <a:solidFill>
                  <a:srgbClr val="002754"/>
                </a:solidFill>
              </a:rPr>
            </a:br>
            <a:r>
              <a:rPr lang="es-ES" altLang="es-ES" sz="2000">
                <a:solidFill>
                  <a:srgbClr val="002754"/>
                </a:solidFill>
              </a:rPr>
              <a:t>hepática y periférica.</a:t>
            </a:r>
          </a:p>
          <a:p>
            <a:pPr marL="180975" indent="-174625"/>
            <a:r>
              <a:rPr lang="es-ES" altLang="es-ES" sz="2000">
                <a:solidFill>
                  <a:srgbClr val="002754"/>
                </a:solidFill>
              </a:rPr>
              <a:t>Inhibición de la secreción de insulina.</a:t>
            </a:r>
          </a:p>
          <a:p>
            <a:pPr marL="180975" indent="-174625"/>
            <a:r>
              <a:rPr lang="es-ES" altLang="es-ES" sz="2000">
                <a:solidFill>
                  <a:srgbClr val="002754"/>
                </a:solidFill>
              </a:rPr>
              <a:t>Aumento de la concentración plasmática de glucagón.</a:t>
            </a:r>
            <a:endParaRPr lang="es-ES" altLang="es-ES" sz="1600" b="1">
              <a:solidFill>
                <a:srgbClr val="00275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Ogawa A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 J Clin Investigation 1.992;90(2): 497-504.</a:t>
            </a:r>
          </a:p>
        </p:txBody>
      </p:sp>
    </p:spTree>
    <p:extLst>
      <p:ext uri="{BB962C8B-B14F-4D97-AF65-F5344CB8AC3E}">
        <p14:creationId xmlns:p14="http://schemas.microsoft.com/office/powerpoint/2010/main" val="2034378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r>
              <a:rPr lang="es-ES_tradnl" sz="3200"/>
              <a:t>2. Mecanismos fisiopatológicos</a:t>
            </a:r>
            <a:br>
              <a:rPr lang="es-ES_tradnl" sz="3200"/>
            </a:br>
            <a:endParaRPr lang="es-ES_tradnl" sz="3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219438"/>
            <a:ext cx="8115300" cy="16435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Esta incapacidad de secreción compensatoria </a:t>
            </a:r>
            <a:br>
              <a:rPr lang="es-ES" altLang="es-ES">
                <a:solidFill>
                  <a:srgbClr val="002754"/>
                </a:solidFill>
              </a:rPr>
            </a:br>
            <a:r>
              <a:rPr lang="es-ES" altLang="es-ES">
                <a:solidFill>
                  <a:srgbClr val="002754"/>
                </a:solidFill>
              </a:rPr>
              <a:t>de insulina se “exacerba” cuando los GC se combinan con inhibidores de la calcineurina (ciclosporina, tacrolimus,…)</a:t>
            </a:r>
            <a:endParaRPr lang="es-ES" altLang="es-ES" sz="1600" b="1">
              <a:solidFill>
                <a:srgbClr val="00275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Ogawa A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 J Clin Investigation 1.992;90(2): 497-504.</a:t>
            </a:r>
          </a:p>
        </p:txBody>
      </p:sp>
    </p:spTree>
    <p:extLst>
      <p:ext uri="{BB962C8B-B14F-4D97-AF65-F5344CB8AC3E}">
        <p14:creationId xmlns:p14="http://schemas.microsoft.com/office/powerpoint/2010/main" val="1640473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666252" cy="978729"/>
          </a:xfrm>
        </p:spPr>
        <p:txBody>
          <a:bodyPr anchor="t" anchorCtr="0">
            <a:spAutoFit/>
          </a:bodyPr>
          <a:lstStyle/>
          <a:p>
            <a:pPr marL="450850" indent="-450850"/>
            <a:r>
              <a:rPr lang="es-ES_tradnl" sz="3200"/>
              <a:t>3. Riesgo de desarrollo de </a:t>
            </a:r>
            <a:br>
              <a:rPr lang="es-ES_tradnl" sz="3200"/>
            </a:br>
            <a:r>
              <a:rPr lang="es-ES_tradnl" sz="3200"/>
              <a:t>Diabetes Mellitus Esteroidea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691329"/>
            <a:ext cx="8115300" cy="10515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74625"/>
            <a:r>
              <a:rPr lang="es-ES" altLang="es-ES" sz="2000">
                <a:solidFill>
                  <a:srgbClr val="002754"/>
                </a:solidFill>
              </a:rPr>
              <a:t>Paciente: AF, edad, peso, “prediabetes”,…</a:t>
            </a:r>
          </a:p>
          <a:p>
            <a:pPr marL="180975" indent="-174625"/>
            <a:r>
              <a:rPr lang="es-ES" altLang="es-ES" sz="2000">
                <a:solidFill>
                  <a:srgbClr val="002754"/>
                </a:solidFill>
              </a:rPr>
              <a:t>En función del tipo de fármacos, dosis utilizada y frecuencia y horario de administración.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Vázquez F. Av Diabetol 2.006; 22(3): 194-9.</a:t>
            </a:r>
          </a:p>
        </p:txBody>
      </p:sp>
    </p:spTree>
    <p:extLst>
      <p:ext uri="{BB962C8B-B14F-4D97-AF65-F5344CB8AC3E}">
        <p14:creationId xmlns:p14="http://schemas.microsoft.com/office/powerpoint/2010/main" val="1228093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666252" cy="978729"/>
          </a:xfrm>
        </p:spPr>
        <p:txBody>
          <a:bodyPr anchor="t" anchorCtr="0">
            <a:spAutoFit/>
          </a:bodyPr>
          <a:lstStyle/>
          <a:p>
            <a:pPr marL="450850" indent="-450850"/>
            <a:r>
              <a:rPr lang="es-ES_tradnl" sz="3200"/>
              <a:t>3. Riesgo de desarrollo de </a:t>
            </a:r>
            <a:br>
              <a:rPr lang="es-ES_tradnl" sz="3200"/>
            </a:br>
            <a:r>
              <a:rPr lang="es-ES_tradnl" sz="3200"/>
              <a:t>Diabetes Mellitus Esteroidea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691329"/>
            <a:ext cx="8115300" cy="19348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Glucocorticoides: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Acción intermedia: Prednisona/Metilprednisolona</a:t>
            </a:r>
          </a:p>
          <a:p>
            <a:pPr marL="358775" indent="0">
              <a:buNone/>
            </a:pPr>
            <a:r>
              <a:rPr lang="es-ES" altLang="es-ES" sz="1400">
                <a:solidFill>
                  <a:srgbClr val="002754"/>
                </a:solidFill>
              </a:rPr>
              <a:t>Pico de acción 4 a 8 horas, duración acción 12 a 16 horas.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Acción Prolongada: Dexametasona.</a:t>
            </a:r>
          </a:p>
          <a:p>
            <a:pPr marL="358775" indent="0">
              <a:buNone/>
            </a:pPr>
            <a:r>
              <a:rPr lang="es-ES" altLang="es-ES" sz="1400">
                <a:solidFill>
                  <a:srgbClr val="002754"/>
                </a:solidFill>
              </a:rPr>
              <a:t>Aproximadamente 20 horas (voluntarios sanos), en la práctica clínica es superior.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Vázquez F. Av Diabetol 2.006; 22(3): 194-9.</a:t>
            </a:r>
          </a:p>
        </p:txBody>
      </p:sp>
    </p:spTree>
    <p:extLst>
      <p:ext uri="{BB962C8B-B14F-4D97-AF65-F5344CB8AC3E}">
        <p14:creationId xmlns:p14="http://schemas.microsoft.com/office/powerpoint/2010/main" val="2648222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666252" cy="978729"/>
          </a:xfrm>
        </p:spPr>
        <p:txBody>
          <a:bodyPr anchor="t" anchorCtr="0">
            <a:spAutoFit/>
          </a:bodyPr>
          <a:lstStyle/>
          <a:p>
            <a:pPr marL="450850" indent="-450850"/>
            <a:r>
              <a:rPr lang="es-ES_tradnl" sz="3200"/>
              <a:t>3. Riesgo de desarrollo de </a:t>
            </a:r>
            <a:br>
              <a:rPr lang="es-ES_tradnl" sz="3200"/>
            </a:br>
            <a:r>
              <a:rPr lang="es-ES_tradnl" sz="3200"/>
              <a:t>Diabetes Mellitus Esteroidea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691329"/>
            <a:ext cx="8115300" cy="21216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Glucocorticoides de acción intermedia: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Dosis única matutina: mínima repercusión en la glucemia basal, aumento marcado de las glucemias postprandiales, sobre todo después de la comida: hiperglucemia tarde y noche,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Si se usan dos o más veces/día dura 24 horas: predominio postprandial.</a:t>
            </a:r>
            <a:endParaRPr lang="es-ES" altLang="es-ES" sz="1400">
              <a:solidFill>
                <a:srgbClr val="00275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Vázquez F. Av Diabetol 2.006; 22(3): 194-9.</a:t>
            </a:r>
          </a:p>
        </p:txBody>
      </p:sp>
    </p:spTree>
    <p:extLst>
      <p:ext uri="{BB962C8B-B14F-4D97-AF65-F5344CB8AC3E}">
        <p14:creationId xmlns:p14="http://schemas.microsoft.com/office/powerpoint/2010/main" val="4193071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666252" cy="978729"/>
          </a:xfrm>
        </p:spPr>
        <p:txBody>
          <a:bodyPr anchor="t" anchorCtr="0">
            <a:spAutoFit/>
          </a:bodyPr>
          <a:lstStyle/>
          <a:p>
            <a:pPr marL="450850" indent="-450850"/>
            <a:r>
              <a:rPr lang="es-ES_tradnl" sz="3200"/>
              <a:t>3. Riesgo de desarrollo de </a:t>
            </a:r>
            <a:br>
              <a:rPr lang="es-ES_tradnl" sz="3200"/>
            </a:br>
            <a:r>
              <a:rPr lang="es-ES_tradnl" sz="3200"/>
              <a:t>Diabetes Mellitus Esteroidea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691329"/>
            <a:ext cx="8115300" cy="13285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La glucemia que ofrece mayor sensibilidad para diagnosticar la hiperglucemia inducida por GC de acción intermedia en dosis única matutina es la postprandial de la comida y la preprandial de la cena.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Se recomienda control pre-cena los 2-3 días iniciales.</a:t>
            </a:r>
            <a:endParaRPr lang="es-ES" altLang="es-ES" sz="1400">
              <a:solidFill>
                <a:srgbClr val="00275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Vázquez F. Av Diabetol 2.006; 22(3): 194-9.</a:t>
            </a:r>
          </a:p>
        </p:txBody>
      </p:sp>
    </p:spTree>
    <p:extLst>
      <p:ext uri="{BB962C8B-B14F-4D97-AF65-F5344CB8AC3E}">
        <p14:creationId xmlns:p14="http://schemas.microsoft.com/office/powerpoint/2010/main" val="68061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2. </a:t>
            </a:r>
            <a:r>
              <a:rPr lang="es-ES" sz="1200" dirty="0" err="1">
                <a:solidFill>
                  <a:srgbClr val="002754"/>
                </a:solidFill>
              </a:rPr>
              <a:t>Duración de la acción biológica glucocorticoidea estimada.</a:t>
            </a:r>
          </a:p>
          <a:p>
            <a:r>
              <a:rPr lang="es-ES" sz="1200" dirty="0" err="1">
                <a:solidFill>
                  <a:srgbClr val="002754"/>
                </a:solidFill>
              </a:rPr>
              <a:t>Saigi I, </a:t>
            </a:r>
            <a:r>
              <a:rPr lang="es-ES" sz="1200" i="1" dirty="0" err="1">
                <a:solidFill>
                  <a:srgbClr val="002754"/>
                </a:solidFill>
              </a:rPr>
              <a:t>et al. </a:t>
            </a:r>
            <a:r>
              <a:rPr lang="es-ES" sz="1200" dirty="0" err="1">
                <a:solidFill>
                  <a:srgbClr val="002754"/>
                </a:solidFill>
              </a:rPr>
              <a:t>Manejo de la hiperglucemia inducida por corticoides. Rev Clin Esp. 2010; 210: 397-403.  </a:t>
            </a:r>
          </a:p>
        </p:txBody>
      </p:sp>
      <p:graphicFrame>
        <p:nvGraphicFramePr>
          <p:cNvPr id="9" name="24 Tabla">
            <a:extLst>
              <a:ext uri="{FF2B5EF4-FFF2-40B4-BE49-F238E27FC236}">
                <a16:creationId xmlns:a16="http://schemas.microsoft.com/office/drawing/2014/main" id="{9E0C8CEA-6F14-2744-A110-547AEC730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431667"/>
              </p:ext>
            </p:extLst>
          </p:nvPr>
        </p:nvGraphicFramePr>
        <p:xfrm>
          <a:off x="1612490" y="1465421"/>
          <a:ext cx="8967021" cy="4216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1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3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214">
                <a:tc>
                  <a:txBody>
                    <a:bodyPr/>
                    <a:lstStyle/>
                    <a:p>
                      <a:r>
                        <a:rPr lang="es-ES" sz="1400" dirty="0"/>
                        <a:t>Compuesto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Dosis Equivalente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Potencia Antiinflamatoria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Potencia retención </a:t>
                      </a:r>
                      <a:r>
                        <a:rPr lang="es-ES" sz="1400" dirty="0" err="1"/>
                        <a:t>Na</a:t>
                      </a:r>
                      <a:endParaRPr lang="es-ES" sz="1400" dirty="0"/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Vida media</a:t>
                      </a:r>
                      <a:r>
                        <a:rPr lang="es-ES" sz="1400" baseline="30000" dirty="0"/>
                        <a:t>2</a:t>
                      </a:r>
                      <a:r>
                        <a:rPr lang="es-ES" sz="1400" dirty="0"/>
                        <a:t>(h)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14">
                <a:tc gridSpan="5">
                  <a:txBody>
                    <a:bodyPr/>
                    <a:lstStyle/>
                    <a:p>
                      <a:r>
                        <a:rPr lang="es-ES" sz="1100" b="1" dirty="0"/>
                        <a:t>Acción Corta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91">
                <a:tc>
                  <a:txBody>
                    <a:bodyPr/>
                    <a:lstStyle/>
                    <a:p>
                      <a:pPr marL="177800" indent="0"/>
                      <a:r>
                        <a:rPr lang="es-ES" sz="1100" dirty="0"/>
                        <a:t>Cortisona</a:t>
                      </a:r>
                    </a:p>
                    <a:p>
                      <a:pPr marL="177800" indent="0"/>
                      <a:r>
                        <a:rPr lang="es-ES" sz="1100" dirty="0"/>
                        <a:t>Hidrocortisona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25</a:t>
                      </a:r>
                    </a:p>
                    <a:p>
                      <a:pPr algn="ctr"/>
                      <a:r>
                        <a:rPr lang="es-ES" sz="1100" dirty="0"/>
                        <a:t>20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0,8</a:t>
                      </a:r>
                    </a:p>
                    <a:p>
                      <a:pPr algn="ctr"/>
                      <a:r>
                        <a:rPr lang="es-ES" sz="1100" dirty="0"/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0,8</a:t>
                      </a:r>
                    </a:p>
                    <a:p>
                      <a:pPr algn="ctr"/>
                      <a:r>
                        <a:rPr lang="es-ES" sz="1100" dirty="0"/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8-12</a:t>
                      </a:r>
                    </a:p>
                    <a:p>
                      <a:pPr algn="ctr"/>
                      <a:r>
                        <a:rPr lang="es-ES" sz="1100" dirty="0"/>
                        <a:t>8-12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14">
                <a:tc gridSpan="5">
                  <a:txBody>
                    <a:bodyPr/>
                    <a:lstStyle/>
                    <a:p>
                      <a:r>
                        <a:rPr lang="es-ES" sz="1100" b="1" dirty="0"/>
                        <a:t>Acción Intermedia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7291">
                <a:tc>
                  <a:txBody>
                    <a:bodyPr/>
                    <a:lstStyle/>
                    <a:p>
                      <a:pPr marL="177800" indent="0"/>
                      <a:r>
                        <a:rPr lang="es-ES" sz="1100" dirty="0" err="1"/>
                        <a:t>Prednisona</a:t>
                      </a:r>
                      <a:endParaRPr lang="es-ES" sz="1100" dirty="0"/>
                    </a:p>
                    <a:p>
                      <a:pPr marL="177800" indent="0"/>
                      <a:r>
                        <a:rPr lang="es-ES" sz="1100" dirty="0" err="1"/>
                        <a:t>Prednisolona</a:t>
                      </a:r>
                      <a:endParaRPr lang="es-ES" sz="1100" dirty="0"/>
                    </a:p>
                    <a:p>
                      <a:pPr marL="177800" indent="0"/>
                      <a:r>
                        <a:rPr lang="es-ES" sz="1100" dirty="0" err="1"/>
                        <a:t>Metilprednsiolona</a:t>
                      </a:r>
                      <a:endParaRPr lang="es-ES" sz="1100" dirty="0"/>
                    </a:p>
                    <a:p>
                      <a:pPr marL="177800" indent="0"/>
                      <a:r>
                        <a:rPr lang="es-ES" sz="1100" dirty="0" err="1"/>
                        <a:t>Deflazacort</a:t>
                      </a:r>
                      <a:endParaRPr lang="es-ES" sz="1100" dirty="0"/>
                    </a:p>
                    <a:p>
                      <a:pPr marL="177800" indent="0"/>
                      <a:r>
                        <a:rPr lang="es-ES" sz="1100" dirty="0" err="1"/>
                        <a:t>Fludocortisona</a:t>
                      </a:r>
                      <a:endParaRPr lang="es-ES" sz="1100" dirty="0"/>
                    </a:p>
                    <a:p>
                      <a:pPr marL="177800" indent="0"/>
                      <a:r>
                        <a:rPr lang="es-ES" sz="1100" dirty="0" err="1"/>
                        <a:t>Triamcinolona</a:t>
                      </a:r>
                      <a:endParaRPr lang="es-ES" sz="1100" dirty="0"/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5</a:t>
                      </a:r>
                    </a:p>
                    <a:p>
                      <a:pPr algn="ctr"/>
                      <a:r>
                        <a:rPr lang="es-ES" sz="1100" dirty="0"/>
                        <a:t>5</a:t>
                      </a:r>
                    </a:p>
                    <a:p>
                      <a:pPr algn="ctr"/>
                      <a:r>
                        <a:rPr lang="es-ES" sz="1100" dirty="0"/>
                        <a:t>4</a:t>
                      </a:r>
                    </a:p>
                    <a:p>
                      <a:pPr algn="ctr"/>
                      <a:r>
                        <a:rPr lang="es-ES" sz="1100" dirty="0"/>
                        <a:t>7,5</a:t>
                      </a:r>
                    </a:p>
                    <a:p>
                      <a:pPr algn="ctr"/>
                      <a:r>
                        <a:rPr lang="es-ES" sz="1100" dirty="0"/>
                        <a:t>2</a:t>
                      </a:r>
                    </a:p>
                    <a:p>
                      <a:pPr algn="ctr"/>
                      <a:r>
                        <a:rPr lang="es-ES" sz="1100" dirty="0"/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4</a:t>
                      </a:r>
                    </a:p>
                    <a:p>
                      <a:pPr algn="ctr"/>
                      <a:r>
                        <a:rPr lang="es-ES" sz="1100" dirty="0"/>
                        <a:t>4</a:t>
                      </a:r>
                    </a:p>
                    <a:p>
                      <a:pPr algn="ctr"/>
                      <a:r>
                        <a:rPr lang="es-ES" sz="1100" dirty="0"/>
                        <a:t>5</a:t>
                      </a:r>
                    </a:p>
                    <a:p>
                      <a:pPr algn="ctr"/>
                      <a:r>
                        <a:rPr lang="es-ES" sz="1100" dirty="0"/>
                        <a:t>4</a:t>
                      </a:r>
                    </a:p>
                    <a:p>
                      <a:pPr algn="ctr"/>
                      <a:r>
                        <a:rPr lang="es-ES" sz="1100" dirty="0"/>
                        <a:t>10</a:t>
                      </a:r>
                    </a:p>
                    <a:p>
                      <a:pPr algn="ctr"/>
                      <a:r>
                        <a:rPr lang="es-ES" sz="1100" dirty="0"/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0,8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/>
                        <a:t>0,8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/>
                        <a:t>0,5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/>
                        <a:t>0,5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/>
                        <a:t>125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/>
                        <a:t>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12-16</a:t>
                      </a:r>
                    </a:p>
                    <a:p>
                      <a:pPr algn="ctr"/>
                      <a:r>
                        <a:rPr lang="es-ES" sz="1100" dirty="0"/>
                        <a:t>12-16</a:t>
                      </a:r>
                    </a:p>
                    <a:p>
                      <a:pPr algn="ctr"/>
                      <a:r>
                        <a:rPr lang="es-ES" sz="1100" dirty="0"/>
                        <a:t>12-16</a:t>
                      </a:r>
                    </a:p>
                    <a:p>
                      <a:pPr algn="ctr"/>
                      <a:r>
                        <a:rPr lang="es-ES" sz="1100" dirty="0"/>
                        <a:t>12-16</a:t>
                      </a:r>
                    </a:p>
                    <a:p>
                      <a:pPr algn="ctr"/>
                      <a:r>
                        <a:rPr lang="es-ES" sz="1100" dirty="0"/>
                        <a:t>12-24</a:t>
                      </a:r>
                    </a:p>
                    <a:p>
                      <a:pPr algn="ctr"/>
                      <a:r>
                        <a:rPr lang="es-ES" sz="1100" dirty="0"/>
                        <a:t>12-24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214">
                <a:tc gridSpan="5">
                  <a:txBody>
                    <a:bodyPr/>
                    <a:lstStyle/>
                    <a:p>
                      <a:r>
                        <a:rPr lang="es-ES" sz="1100" b="1" dirty="0"/>
                        <a:t>Acción</a:t>
                      </a:r>
                      <a:r>
                        <a:rPr lang="es-ES" sz="1100" b="1" baseline="0" dirty="0"/>
                        <a:t> prolongada</a:t>
                      </a:r>
                      <a:endParaRPr lang="es-ES" sz="1100" b="1" dirty="0"/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91">
                <a:tc>
                  <a:txBody>
                    <a:bodyPr/>
                    <a:lstStyle/>
                    <a:p>
                      <a:pPr marL="177800" indent="0"/>
                      <a:r>
                        <a:rPr lang="es-ES" sz="1100" dirty="0" err="1"/>
                        <a:t>Betametasona</a:t>
                      </a:r>
                      <a:endParaRPr lang="es-ES" sz="1100" dirty="0"/>
                    </a:p>
                    <a:p>
                      <a:pPr marL="177800" indent="0"/>
                      <a:r>
                        <a:rPr lang="es-ES" sz="1100" dirty="0" err="1"/>
                        <a:t>Dexametasona</a:t>
                      </a:r>
                      <a:endParaRPr lang="es-ES" sz="1100" dirty="0"/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0,75</a:t>
                      </a:r>
                    </a:p>
                    <a:p>
                      <a:pPr algn="ctr"/>
                      <a:r>
                        <a:rPr lang="es-ES" sz="1100" dirty="0"/>
                        <a:t>0,75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25</a:t>
                      </a:r>
                    </a:p>
                    <a:p>
                      <a:pPr algn="ctr"/>
                      <a:r>
                        <a:rPr lang="es-ES" sz="1100" dirty="0"/>
                        <a:t>25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0</a:t>
                      </a:r>
                    </a:p>
                    <a:p>
                      <a:pPr algn="ctr"/>
                      <a:r>
                        <a:rPr lang="es-ES" sz="1100" dirty="0"/>
                        <a:t>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20-36</a:t>
                      </a:r>
                    </a:p>
                    <a:p>
                      <a:pPr algn="ctr"/>
                      <a:r>
                        <a:rPr lang="es-ES" sz="1100" dirty="0"/>
                        <a:t>20-36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214">
                <a:tc gridSpan="5">
                  <a:txBody>
                    <a:bodyPr/>
                    <a:lstStyle/>
                    <a:p>
                      <a:r>
                        <a:rPr lang="es-ES" sz="1100" b="1" dirty="0"/>
                        <a:t>Administración </a:t>
                      </a:r>
                      <a:r>
                        <a:rPr lang="es-ES" sz="1100" b="1" dirty="0" err="1"/>
                        <a:t>intraarticular</a:t>
                      </a:r>
                      <a:endParaRPr lang="es-ES" sz="1100" b="1" dirty="0"/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116">
                <a:tc>
                  <a:txBody>
                    <a:bodyPr/>
                    <a:lstStyle/>
                    <a:p>
                      <a:pPr marL="177800" indent="0" algn="l" defTabSz="914400" rtl="0" eaLnBrk="1" latinLnBrk="0" hangingPunct="1"/>
                      <a:r>
                        <a:rPr lang="es-E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Triamcinolona</a:t>
                      </a:r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acetónido</a:t>
                      </a:r>
                      <a:endParaRPr lang="es-E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0" algn="l" defTabSz="914400" rtl="0" eaLnBrk="1" latinLnBrk="0" hangingPunct="1"/>
                      <a:r>
                        <a:rPr lang="es-E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Metilprednisolona</a:t>
                      </a:r>
                      <a:r>
                        <a:rPr lang="es-E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acetato</a:t>
                      </a:r>
                    </a:p>
                    <a:p>
                      <a:pPr marL="177800" indent="0" algn="l" defTabSz="914400" rtl="0" eaLnBrk="1" latinLnBrk="0" hangingPunct="1"/>
                      <a:r>
                        <a:rPr lang="es-ES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Parametasona</a:t>
                      </a:r>
                      <a:endParaRPr lang="es-E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4</a:t>
                      </a:r>
                    </a:p>
                    <a:p>
                      <a:pPr algn="ctr"/>
                      <a:r>
                        <a:rPr lang="es-ES" sz="1100" dirty="0"/>
                        <a:t>4</a:t>
                      </a:r>
                    </a:p>
                    <a:p>
                      <a:pPr algn="ctr"/>
                      <a:r>
                        <a:rPr lang="es-ES" sz="1100" dirty="0"/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5</a:t>
                      </a:r>
                    </a:p>
                    <a:p>
                      <a:pPr algn="ctr"/>
                      <a:r>
                        <a:rPr lang="es-ES" sz="1100" dirty="0"/>
                        <a:t>5</a:t>
                      </a:r>
                    </a:p>
                    <a:p>
                      <a:pPr algn="ctr"/>
                      <a:r>
                        <a:rPr lang="es-ES" sz="1100" dirty="0"/>
                        <a:t>10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0</a:t>
                      </a:r>
                    </a:p>
                    <a:p>
                      <a:pPr algn="ctr"/>
                      <a:r>
                        <a:rPr lang="es-ES" sz="1100" dirty="0"/>
                        <a:t>0,5</a:t>
                      </a:r>
                    </a:p>
                    <a:p>
                      <a:pPr algn="ctr"/>
                      <a:r>
                        <a:rPr lang="es-ES" sz="1100" dirty="0"/>
                        <a:t>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36-72</a:t>
                      </a:r>
                    </a:p>
                    <a:p>
                      <a:pPr algn="ctr"/>
                      <a:r>
                        <a:rPr lang="es-ES" sz="1100" dirty="0"/>
                        <a:t>36-72</a:t>
                      </a:r>
                    </a:p>
                    <a:p>
                      <a:pPr algn="ctr"/>
                      <a:r>
                        <a:rPr lang="es-ES" sz="1100" dirty="0"/>
                        <a:t>36-72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602D59BB-0350-1444-8C3F-E332D3F29EF3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9787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Duración de la acción, dosis equivalente </a:t>
            </a:r>
            <a:br>
              <a:rPr lang="es-ES_tradnl" sz="3200"/>
            </a:br>
            <a:r>
              <a:rPr lang="es-ES_tradnl" sz="3200"/>
              <a:t>y potencia antiinflamatoria de los glucocorticoides</a:t>
            </a:r>
          </a:p>
        </p:txBody>
      </p:sp>
    </p:spTree>
    <p:extLst>
      <p:ext uri="{BB962C8B-B14F-4D97-AF65-F5344CB8AC3E}">
        <p14:creationId xmlns:p14="http://schemas.microsoft.com/office/powerpoint/2010/main" val="218847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Saigi Ullastre I, </a:t>
            </a:r>
            <a:r>
              <a:rPr lang="es-ES" sz="1200" i="1" dirty="0" err="1">
                <a:solidFill>
                  <a:srgbClr val="002754"/>
                </a:solidFill>
              </a:rPr>
              <a:t>et al. </a:t>
            </a:r>
            <a:r>
              <a:rPr lang="es-ES" sz="1200" dirty="0" err="1">
                <a:solidFill>
                  <a:srgbClr val="002754"/>
                </a:solidFill>
              </a:rPr>
              <a:t>Hiperglucemia inducida por corticoides. Semin Fund Esp Reumatol 2011; 12: 83-90.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02D59BB-0350-1444-8C3F-E332D3F29EF3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142192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Algoritmo del manejo de la hiperglucemia producida por el tratamiento con corticoides en pacientes sin tratamiento previo con insulina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993F6B7-B7E5-2B4E-B25F-33FAE9609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130" y="1689133"/>
            <a:ext cx="4791740" cy="397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4940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Abordaje de la diabetes esteroidea o hiperglucemia secundaria a esteroides. Grupo trabajo de Diabetes, Obesidad y Nutricion de la SEMI. </a:t>
            </a:r>
            <a:br>
              <a:rPr lang="es-ES" sz="1200" dirty="0" err="1">
                <a:solidFill>
                  <a:srgbClr val="002754"/>
                </a:solidFill>
              </a:rPr>
            </a:br>
            <a:r>
              <a:rPr lang="es-ES" sz="1200" dirty="0" err="1">
                <a:solidFill>
                  <a:srgbClr val="002754"/>
                </a:solidFill>
              </a:rPr>
              <a:t>Disponible en : https://www.fesemi.org/algoritmo-sobre-el-abordaje-de-la-diabetes-esteroidea-o-hiperglucemia-secundaria-esteroides.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02D59BB-0350-1444-8C3F-E332D3F29EF3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9787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Abordaje de la diabetes esteroidea o hiperglucemia secundaria a esteroides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B22F10-CD07-4544-BB6A-DC375D079A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6" t="7122" r="4699" b="1450"/>
          <a:stretch/>
        </p:blipFill>
        <p:spPr>
          <a:xfrm>
            <a:off x="1779182" y="1281358"/>
            <a:ext cx="8633636" cy="453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90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DD8C509-8A3D-B54A-9E5B-C018BF040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419" y="3195471"/>
            <a:ext cx="5236143" cy="2319638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93E45BB-ACF4-F643-A55C-E0A1CF3E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Reunión Grupo de Diabetes SAEDYN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95785AB-F83F-884B-BBFA-1DE17F558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1472" y="2340361"/>
            <a:ext cx="1605395" cy="73101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0EDF5CF8-F58D-E249-89EF-4F9257A21EAC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Actualización de los protocolos </a:t>
            </a:r>
            <a:br>
              <a:rPr lang="es-ES_tradnl" sz="3200"/>
            </a:br>
            <a:r>
              <a:rPr lang="es-ES_tradnl" sz="3200"/>
              <a:t>de insulinización hospitalaria: </a:t>
            </a:r>
            <a:br>
              <a:rPr lang="es-ES_tradnl" sz="3200"/>
            </a:br>
            <a:r>
              <a:rPr lang="es-ES_tradnl" sz="3200"/>
              <a:t>¿Terapias no insulínicas?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94C96E-60F1-5A4F-B93A-FA8CC7DBC4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694" y="1554731"/>
            <a:ext cx="3060834" cy="374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91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Abordaje de la diabetes esteroidea o hiperglucemia secundaria a esteroides. Grupo trabajo de Diabetes, Obesidad y Nutricion de la SEMI. </a:t>
            </a:r>
            <a:br>
              <a:rPr lang="es-ES" sz="1200" dirty="0" err="1">
                <a:solidFill>
                  <a:srgbClr val="002754"/>
                </a:solidFill>
              </a:rPr>
            </a:br>
            <a:r>
              <a:rPr lang="es-ES" sz="1200" dirty="0" err="1">
                <a:solidFill>
                  <a:srgbClr val="002754"/>
                </a:solidFill>
              </a:rPr>
              <a:t>Disponible en : https://www.fesemi.org/algoritmo-sobre-el-abordaje-de-la-diabetes-esteroidea-o-hiperglucemia-secundaria-esteroides.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02D59BB-0350-1444-8C3F-E332D3F29EF3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9787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Abordaje de la diabetes esteroidea o hiperglucemia secundaria a esteroides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1BECB0-CD43-2642-9E5E-DD1084F6C1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7" t="8194" r="2757" b="22438"/>
          <a:stretch/>
        </p:blipFill>
        <p:spPr>
          <a:xfrm>
            <a:off x="1895061" y="1281358"/>
            <a:ext cx="8401880" cy="32666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F24654-820D-784D-8E72-5DBBC8EA92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7" t="80516" r="1958" b="1689"/>
          <a:stretch/>
        </p:blipFill>
        <p:spPr>
          <a:xfrm>
            <a:off x="1780419" y="4919583"/>
            <a:ext cx="8587619" cy="83798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E9A3A45-E4E5-E748-A8EC-98A5A368D221}"/>
              </a:ext>
            </a:extLst>
          </p:cNvPr>
          <p:cNvSpPr/>
          <p:nvPr/>
        </p:nvSpPr>
        <p:spPr>
          <a:xfrm>
            <a:off x="4136571" y="4808307"/>
            <a:ext cx="4765524" cy="22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527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pPr marL="447675" indent="-447675"/>
            <a:r>
              <a:rPr lang="es-ES_tradnl" sz="3200"/>
              <a:t>4. Tratamiento de la Hiperglucemia</a:t>
            </a:r>
            <a:br>
              <a:rPr lang="es-ES_tradnl" sz="3200"/>
            </a:br>
            <a:r>
              <a:rPr lang="es-ES_tradnl" sz="3200"/>
              <a:t>inducida por glucocorticoides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698000"/>
            <a:ext cx="9603858" cy="29669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Tratamiento</a:t>
            </a:r>
          </a:p>
          <a:p>
            <a:pPr marL="177800" indent="-171450"/>
            <a:r>
              <a:rPr lang="es-ES" altLang="es-ES" sz="2000">
                <a:solidFill>
                  <a:srgbClr val="002754"/>
                </a:solidFill>
              </a:rPr>
              <a:t>Glucemias inferiores a 200 mg/dl en Diabetes NO conocida </a:t>
            </a:r>
            <a:br>
              <a:rPr lang="es-ES" altLang="es-ES" sz="2000">
                <a:solidFill>
                  <a:srgbClr val="002754"/>
                </a:solidFill>
              </a:rPr>
            </a:br>
            <a:r>
              <a:rPr lang="es-ES" altLang="es-ES" sz="2000">
                <a:solidFill>
                  <a:srgbClr val="002754"/>
                </a:solidFill>
              </a:rPr>
              <a:t>o bien controlada con medidas higiénico-dietéticas y ADOs.</a:t>
            </a:r>
          </a:p>
          <a:p>
            <a:pPr marL="177800" indent="-171450"/>
            <a:r>
              <a:rPr lang="es-ES" altLang="es-ES" sz="2000">
                <a:solidFill>
                  <a:srgbClr val="002754"/>
                </a:solidFill>
              </a:rPr>
              <a:t>HIPOGLUCEMIANTES ORALES:</a:t>
            </a:r>
          </a:p>
          <a:p>
            <a:pPr marL="534988" indent="-177800"/>
            <a:r>
              <a:rPr lang="es-ES" altLang="es-ES" sz="1600">
                <a:solidFill>
                  <a:srgbClr val="002754"/>
                </a:solidFill>
              </a:rPr>
              <a:t>Glinidas.</a:t>
            </a:r>
          </a:p>
          <a:p>
            <a:pPr marL="534988" indent="-177800"/>
            <a:r>
              <a:rPr lang="es-ES" altLang="es-ES" sz="1600">
                <a:solidFill>
                  <a:srgbClr val="002754"/>
                </a:solidFill>
              </a:rPr>
              <a:t>Fármacos de acción incretínica.</a:t>
            </a:r>
          </a:p>
          <a:p>
            <a:pPr marL="534988" indent="-177800"/>
            <a:r>
              <a:rPr lang="es-ES" altLang="es-ES" sz="1600">
                <a:solidFill>
                  <a:srgbClr val="002754"/>
                </a:solidFill>
              </a:rPr>
              <a:t>Metformina/Glitazonas/Sulfonilureas. </a:t>
            </a:r>
          </a:p>
          <a:p>
            <a:pPr marL="714375" indent="0">
              <a:buNone/>
            </a:pPr>
            <a:r>
              <a:rPr lang="es-ES" altLang="es-ES" sz="1600" i="1">
                <a:solidFill>
                  <a:srgbClr val="002754"/>
                </a:solidFill>
              </a:rPr>
              <a:t>SU Hipoglucemia nocturna.</a:t>
            </a:r>
            <a:endParaRPr lang="es-ES" altLang="es-ES" sz="1600" b="1" i="1">
              <a:solidFill>
                <a:srgbClr val="00275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Gurwitz J. Arch Intern Med 1.994; 154: 97-101. </a:t>
            </a:r>
            <a:r>
              <a:rPr lang="es-ES" sz="1200" b="1" dirty="0" err="1">
                <a:solidFill>
                  <a:srgbClr val="002754"/>
                </a:solidFill>
              </a:rPr>
              <a:t>2. </a:t>
            </a:r>
            <a:r>
              <a:rPr lang="es-ES" sz="1200" dirty="0" err="1">
                <a:solidFill>
                  <a:srgbClr val="002754"/>
                </a:solidFill>
              </a:rPr>
              <a:t>Tanaka T. Diabetes Care 2.002; 25: 2.359-60. </a:t>
            </a:r>
            <a:r>
              <a:rPr lang="es-ES" sz="1200" b="1" dirty="0" err="1">
                <a:solidFill>
                  <a:srgbClr val="002754"/>
                </a:solidFill>
              </a:rPr>
              <a:t>3.</a:t>
            </a:r>
            <a:r>
              <a:rPr lang="es-ES" sz="1200" dirty="0" err="1">
                <a:solidFill>
                  <a:srgbClr val="002754"/>
                </a:solidFill>
              </a:rPr>
              <a:t> Vázquez F. Av Diabetol 2.006; 22 (3): 194-9. </a:t>
            </a:r>
            <a:r>
              <a:rPr lang="es-ES" sz="1200" b="1" dirty="0" err="1">
                <a:solidFill>
                  <a:srgbClr val="002754"/>
                </a:solidFill>
              </a:rPr>
              <a:t>4.</a:t>
            </a:r>
            <a:r>
              <a:rPr lang="es-ES" sz="1200" dirty="0" err="1">
                <a:solidFill>
                  <a:srgbClr val="002754"/>
                </a:solidFill>
              </a:rPr>
              <a:t> Pastor Valverde C. Av Diabetol 2.008; 24 (3) 244-54. </a:t>
            </a:r>
            <a:r>
              <a:rPr lang="es-ES" sz="1200" b="1" dirty="0" err="1">
                <a:solidFill>
                  <a:srgbClr val="002754"/>
                </a:solidFill>
              </a:rPr>
              <a:t>5.</a:t>
            </a:r>
            <a:r>
              <a:rPr lang="es-ES" sz="1200" dirty="0" err="1">
                <a:solidFill>
                  <a:srgbClr val="002754"/>
                </a:solidFill>
              </a:rPr>
              <a:t> Clore JN. Endocrine Pract 2.009; 15 (5): 469-74. </a:t>
            </a:r>
            <a:r>
              <a:rPr lang="es-ES" sz="1200" b="1" dirty="0" err="1">
                <a:solidFill>
                  <a:srgbClr val="002754"/>
                </a:solidFill>
              </a:rPr>
              <a:t>6.</a:t>
            </a:r>
            <a:r>
              <a:rPr lang="es-ES" sz="1200" dirty="0" err="1">
                <a:solidFill>
                  <a:srgbClr val="002754"/>
                </a:solidFill>
              </a:rPr>
              <a:t> Endrino F. Av Diabetol 2.010; 26: 53-8. </a:t>
            </a:r>
            <a:r>
              <a:rPr lang="es-ES" sz="1200" b="1" dirty="0" err="1">
                <a:solidFill>
                  <a:srgbClr val="002754"/>
                </a:solidFill>
              </a:rPr>
              <a:t>7.</a:t>
            </a:r>
            <a:r>
              <a:rPr lang="es-ES" sz="1200" dirty="0" err="1">
                <a:solidFill>
                  <a:srgbClr val="002754"/>
                </a:solidFill>
              </a:rPr>
              <a:t> Saigi I. Rev Clin Esp 2.010; 210 (8): 397-403.</a:t>
            </a:r>
          </a:p>
        </p:txBody>
      </p:sp>
    </p:spTree>
    <p:extLst>
      <p:ext uri="{BB962C8B-B14F-4D97-AF65-F5344CB8AC3E}">
        <p14:creationId xmlns:p14="http://schemas.microsoft.com/office/powerpoint/2010/main" val="2770900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pPr marL="447675" indent="-447675"/>
            <a:r>
              <a:rPr lang="es-ES_tradnl" sz="3200"/>
              <a:t>4. Tratamiento de la Hiperglucemia</a:t>
            </a:r>
            <a:br>
              <a:rPr lang="es-ES_tradnl" sz="3200"/>
            </a:br>
            <a:r>
              <a:rPr lang="es-ES_tradnl" sz="3200"/>
              <a:t>inducida por glucocorticoides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698000"/>
            <a:ext cx="9603858" cy="184460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Tratamiento</a:t>
            </a:r>
          </a:p>
          <a:p>
            <a:pPr marL="177800" indent="-171450"/>
            <a:r>
              <a:rPr lang="es-ES" altLang="es-ES" sz="2000">
                <a:solidFill>
                  <a:srgbClr val="002754"/>
                </a:solidFill>
              </a:rPr>
              <a:t>Glucemias superiores a 200 mg/dl en pacientes con DM conocida </a:t>
            </a:r>
            <a:br>
              <a:rPr lang="es-ES" altLang="es-ES" sz="2000">
                <a:solidFill>
                  <a:srgbClr val="002754"/>
                </a:solidFill>
              </a:rPr>
            </a:br>
            <a:r>
              <a:rPr lang="es-ES" altLang="es-ES" sz="2000">
                <a:solidFill>
                  <a:srgbClr val="002754"/>
                </a:solidFill>
              </a:rPr>
              <a:t>o aquellos que desarrollan DME, situación frecuente si se usan </a:t>
            </a:r>
            <a:br>
              <a:rPr lang="es-ES" altLang="es-ES" sz="2000">
                <a:solidFill>
                  <a:srgbClr val="002754"/>
                </a:solidFill>
              </a:rPr>
            </a:br>
            <a:r>
              <a:rPr lang="es-ES" altLang="es-ES" sz="2000">
                <a:solidFill>
                  <a:srgbClr val="002754"/>
                </a:solidFill>
              </a:rPr>
              <a:t>dosis medias-altas de corticoides:</a:t>
            </a:r>
          </a:p>
          <a:p>
            <a:pPr marL="358775" indent="-179388">
              <a:buNone/>
            </a:pPr>
            <a:r>
              <a:rPr lang="es-ES" altLang="es-ES" sz="2000" b="1">
                <a:solidFill>
                  <a:srgbClr val="002754"/>
                </a:solidFill>
              </a:rPr>
              <a:t>Fármaco de elección insulina.</a:t>
            </a:r>
            <a:endParaRPr lang="es-ES" altLang="es-ES" sz="1600" b="1" i="1">
              <a:solidFill>
                <a:srgbClr val="00275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Gurwitz J. Arch Intern Med 1.994; 154: 97-101. </a:t>
            </a:r>
            <a:r>
              <a:rPr lang="es-ES" sz="1200" b="1" dirty="0" err="1">
                <a:solidFill>
                  <a:srgbClr val="002754"/>
                </a:solidFill>
              </a:rPr>
              <a:t>2. </a:t>
            </a:r>
            <a:r>
              <a:rPr lang="es-ES" sz="1200" dirty="0" err="1">
                <a:solidFill>
                  <a:srgbClr val="002754"/>
                </a:solidFill>
              </a:rPr>
              <a:t>Tanaka T. Diabetes Care 2.002; 25: 2.359-60. </a:t>
            </a:r>
            <a:r>
              <a:rPr lang="es-ES" sz="1200" b="1" dirty="0" err="1">
                <a:solidFill>
                  <a:srgbClr val="002754"/>
                </a:solidFill>
              </a:rPr>
              <a:t>3.</a:t>
            </a:r>
            <a:r>
              <a:rPr lang="es-ES" sz="1200" dirty="0" err="1">
                <a:solidFill>
                  <a:srgbClr val="002754"/>
                </a:solidFill>
              </a:rPr>
              <a:t> Vázquez F. Av Diabetol 2.006; 22 (3): 194-9. </a:t>
            </a:r>
            <a:r>
              <a:rPr lang="es-ES" sz="1200" b="1" dirty="0" err="1">
                <a:solidFill>
                  <a:srgbClr val="002754"/>
                </a:solidFill>
              </a:rPr>
              <a:t>4.</a:t>
            </a:r>
            <a:r>
              <a:rPr lang="es-ES" sz="1200" dirty="0" err="1">
                <a:solidFill>
                  <a:srgbClr val="002754"/>
                </a:solidFill>
              </a:rPr>
              <a:t> Pastor Valverde C. Av Diabetol 2.008; 24 (3) 244-54. </a:t>
            </a:r>
            <a:r>
              <a:rPr lang="es-ES" sz="1200" b="1" dirty="0" err="1">
                <a:solidFill>
                  <a:srgbClr val="002754"/>
                </a:solidFill>
              </a:rPr>
              <a:t>5.</a:t>
            </a:r>
            <a:r>
              <a:rPr lang="es-ES" sz="1200" dirty="0" err="1">
                <a:solidFill>
                  <a:srgbClr val="002754"/>
                </a:solidFill>
              </a:rPr>
              <a:t> Clore JN. Endocrine Pract 2.009; 15 (5): 469-74. </a:t>
            </a:r>
            <a:r>
              <a:rPr lang="es-ES" sz="1200" b="1" dirty="0" err="1">
                <a:solidFill>
                  <a:srgbClr val="002754"/>
                </a:solidFill>
              </a:rPr>
              <a:t>6.</a:t>
            </a:r>
            <a:r>
              <a:rPr lang="es-ES" sz="1200" dirty="0" err="1">
                <a:solidFill>
                  <a:srgbClr val="002754"/>
                </a:solidFill>
              </a:rPr>
              <a:t> Endrino F. Av Diabetol 2.010; 26: 53-8. </a:t>
            </a:r>
            <a:r>
              <a:rPr lang="es-ES" sz="1200" b="1" dirty="0" err="1">
                <a:solidFill>
                  <a:srgbClr val="002754"/>
                </a:solidFill>
              </a:rPr>
              <a:t>7.</a:t>
            </a:r>
            <a:r>
              <a:rPr lang="es-ES" sz="1200" dirty="0" err="1">
                <a:solidFill>
                  <a:srgbClr val="002754"/>
                </a:solidFill>
              </a:rPr>
              <a:t> Saigi I. Rev Clin Esp 2.010; 210 (8): 397-403.</a:t>
            </a:r>
          </a:p>
        </p:txBody>
      </p:sp>
    </p:spTree>
    <p:extLst>
      <p:ext uri="{BB962C8B-B14F-4D97-AF65-F5344CB8AC3E}">
        <p14:creationId xmlns:p14="http://schemas.microsoft.com/office/powerpoint/2010/main" val="26266389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3" y="400995"/>
            <a:ext cx="8142546" cy="1325563"/>
          </a:xfrm>
        </p:spPr>
        <p:txBody>
          <a:bodyPr anchor="t" anchorCtr="0">
            <a:normAutofit fontScale="90000"/>
          </a:bodyPr>
          <a:lstStyle/>
          <a:p>
            <a:pPr marL="7938" indent="-7938"/>
            <a:r>
              <a:rPr lang="es-ES_tradnl" sz="3200"/>
              <a:t>Estimación dosis inicio insulina Hiperglucemia inducida por glucocorticoides según preparado/dosis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Saigi I, </a:t>
            </a:r>
            <a:r>
              <a:rPr lang="es-ES" sz="1200" i="1" dirty="0" err="1">
                <a:solidFill>
                  <a:srgbClr val="002754"/>
                </a:solidFill>
              </a:rPr>
              <a:t>et al. </a:t>
            </a:r>
            <a:r>
              <a:rPr lang="es-ES" sz="1200" dirty="0" err="1">
                <a:solidFill>
                  <a:srgbClr val="002754"/>
                </a:solidFill>
              </a:rPr>
              <a:t>Manejo de la hiperglucemia inducida por corticoides. Rev Clin Esp. 2010; 210: 397-403.  </a:t>
            </a:r>
          </a:p>
        </p:txBody>
      </p:sp>
      <p:graphicFrame>
        <p:nvGraphicFramePr>
          <p:cNvPr id="6" name="Group 52">
            <a:extLst>
              <a:ext uri="{FF2B5EF4-FFF2-40B4-BE49-F238E27FC236}">
                <a16:creationId xmlns:a16="http://schemas.microsoft.com/office/drawing/2014/main" id="{02490905-440A-1A4A-B091-6CABDD0737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322116"/>
              </p:ext>
            </p:extLst>
          </p:nvPr>
        </p:nvGraphicFramePr>
        <p:xfrm>
          <a:off x="914400" y="2033550"/>
          <a:ext cx="10363200" cy="2790899"/>
        </p:xfrm>
        <a:graphic>
          <a:graphicData uri="http://schemas.openxmlformats.org/drawingml/2006/table">
            <a:tbl>
              <a:tblPr firstRow="1" bandRow="1"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8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Dosis </a:t>
                      </a:r>
                      <a:r>
                        <a:rPr kumimoji="0" lang="es-E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Metilprednisolona</a:t>
                      </a:r>
                      <a:br>
                        <a:rPr kumimoji="0" lang="es-E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/</a:t>
                      </a:r>
                      <a:r>
                        <a:rPr kumimoji="0" lang="es-E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prednisona</a:t>
                      </a:r>
                      <a:br>
                        <a:rPr kumimoji="0" lang="es-E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(mg/dl)</a:t>
                      </a:r>
                    </a:p>
                  </a:txBody>
                  <a:tcPr marT="45715" marB="45715"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Dosis insulina NPH/NPL/bifásica </a:t>
                      </a:r>
                      <a:b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(UI/kg)</a:t>
                      </a:r>
                    </a:p>
                  </a:txBody>
                  <a:tcPr marT="45715" marB="45715"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Dosis </a:t>
                      </a:r>
                      <a:b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s-E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dexametasona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b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(mg/dl)</a:t>
                      </a:r>
                    </a:p>
                  </a:txBody>
                  <a:tcPr marT="45715" marB="45715"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Dosis insulina </a:t>
                      </a:r>
                      <a:r>
                        <a:rPr kumimoji="0" lang="es-E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glargina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/</a:t>
                      </a:r>
                      <a:r>
                        <a:rPr kumimoji="0" lang="es-E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detemir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b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(UI/kg)</a:t>
                      </a:r>
                    </a:p>
                  </a:txBody>
                  <a:tcPr marT="45715" marB="45715"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&gt;=40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&gt;=8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</a:t>
                      </a:r>
                    </a:p>
                  </a:txBody>
                  <a:tcPr anchor="ctr" anchorCtr="1" horzOverflow="overflow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949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pPr marL="447675" indent="-447675"/>
            <a:r>
              <a:rPr lang="es-ES_tradnl" sz="3200"/>
              <a:t>4. Tratamiento de la Hiperglucemia </a:t>
            </a:r>
            <a:br>
              <a:rPr lang="es-ES_tradnl" sz="3200"/>
            </a:br>
            <a:r>
              <a:rPr lang="es-ES_tradnl" sz="3200"/>
              <a:t>inducida por glucocorticoides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698000"/>
            <a:ext cx="9603858" cy="31711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Si GC de acción </a:t>
            </a:r>
            <a:r>
              <a:rPr lang="es-ES" altLang="es-ES" b="1" i="1">
                <a:solidFill>
                  <a:srgbClr val="002754"/>
                </a:solidFill>
              </a:rPr>
              <a:t>intermedia</a:t>
            </a:r>
            <a:r>
              <a:rPr lang="es-ES" altLang="es-ES">
                <a:solidFill>
                  <a:srgbClr val="002754"/>
                </a:solidFill>
              </a:rPr>
              <a:t> </a:t>
            </a:r>
            <a:r>
              <a:rPr lang="es-ES" altLang="es-ES" b="1">
                <a:solidFill>
                  <a:srgbClr val="002754"/>
                </a:solidFill>
              </a:rPr>
              <a:t>en monodosis matutina</a:t>
            </a:r>
            <a:r>
              <a:rPr lang="es-ES" altLang="es-ES">
                <a:solidFill>
                  <a:srgbClr val="002754"/>
                </a:solidFill>
              </a:rPr>
              <a:t> </a:t>
            </a:r>
            <a:br>
              <a:rPr lang="es-ES" altLang="es-ES">
                <a:solidFill>
                  <a:srgbClr val="002754"/>
                </a:solidFill>
              </a:rPr>
            </a:br>
            <a:r>
              <a:rPr lang="es-ES" altLang="es-ES">
                <a:solidFill>
                  <a:srgbClr val="002754"/>
                </a:solidFill>
              </a:rPr>
              <a:t>sin tratamiento insulínico previo:</a:t>
            </a:r>
          </a:p>
          <a:p>
            <a:pPr marL="182563" indent="-182563"/>
            <a:r>
              <a:rPr lang="es-ES" altLang="es-ES" sz="2000">
                <a:solidFill>
                  <a:srgbClr val="002754"/>
                </a:solidFill>
              </a:rPr>
              <a:t>Mantener hipoglucemiantes orales.</a:t>
            </a:r>
          </a:p>
          <a:p>
            <a:pPr marL="182563" indent="-182563"/>
            <a:r>
              <a:rPr lang="es-ES" altLang="es-ES" sz="2000" b="1">
                <a:solidFill>
                  <a:srgbClr val="002754"/>
                </a:solidFill>
              </a:rPr>
              <a:t>Iniciar insulina NPH/NPL/Bifásica en desayuno:</a:t>
            </a:r>
          </a:p>
          <a:p>
            <a:pPr marL="182563" indent="-182563"/>
            <a:r>
              <a:rPr lang="es-ES" altLang="es-ES" sz="2000" b="1">
                <a:solidFill>
                  <a:srgbClr val="002754"/>
                </a:solidFill>
              </a:rPr>
              <a:t>Perfil de acción hipoglucemiante: pico 4-6 h, duración del efecto </a:t>
            </a:r>
            <a:br>
              <a:rPr lang="es-ES" altLang="es-ES" sz="2000" b="1">
                <a:solidFill>
                  <a:srgbClr val="002754"/>
                </a:solidFill>
              </a:rPr>
            </a:br>
            <a:r>
              <a:rPr lang="es-ES" altLang="es-ES" sz="2000" b="1">
                <a:solidFill>
                  <a:srgbClr val="002754"/>
                </a:solidFill>
              </a:rPr>
              <a:t>12-15 horas, mimetiza hiperglucemia de GC de acción intermedia.</a:t>
            </a:r>
          </a:p>
          <a:p>
            <a:pPr marL="182563" indent="-182563"/>
            <a:r>
              <a:rPr lang="es-ES" altLang="es-ES" sz="2000">
                <a:solidFill>
                  <a:srgbClr val="002754"/>
                </a:solidFill>
              </a:rPr>
              <a:t>¿A que dosis?</a:t>
            </a:r>
          </a:p>
          <a:p>
            <a:pPr marL="182563" indent="0">
              <a:buNone/>
            </a:pPr>
            <a:r>
              <a:rPr lang="es-ES" altLang="es-ES" sz="2000">
                <a:solidFill>
                  <a:srgbClr val="002754"/>
                </a:solidFill>
              </a:rPr>
              <a:t>En función RI: Peso del paciente/Dosis GC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Gurwitz J. Arch Intern Med 1.994; 154: 97-101. </a:t>
            </a:r>
            <a:r>
              <a:rPr lang="es-ES" sz="1200" b="1" dirty="0" err="1">
                <a:solidFill>
                  <a:srgbClr val="002754"/>
                </a:solidFill>
              </a:rPr>
              <a:t>2. </a:t>
            </a:r>
            <a:r>
              <a:rPr lang="es-ES" sz="1200" dirty="0" err="1">
                <a:solidFill>
                  <a:srgbClr val="002754"/>
                </a:solidFill>
              </a:rPr>
              <a:t>Tanaka T. Diabetes Care 2.002; 25: 2.359-60. </a:t>
            </a:r>
            <a:r>
              <a:rPr lang="es-ES" sz="1200" b="1" dirty="0" err="1">
                <a:solidFill>
                  <a:srgbClr val="002754"/>
                </a:solidFill>
              </a:rPr>
              <a:t>3.</a:t>
            </a:r>
            <a:r>
              <a:rPr lang="es-ES" sz="1200" dirty="0" err="1">
                <a:solidFill>
                  <a:srgbClr val="002754"/>
                </a:solidFill>
              </a:rPr>
              <a:t> Vázquez F. Av Diabetol 2.006; 22 (3): 194-9. </a:t>
            </a:r>
            <a:r>
              <a:rPr lang="es-ES" sz="1200" b="1" dirty="0" err="1">
                <a:solidFill>
                  <a:srgbClr val="002754"/>
                </a:solidFill>
              </a:rPr>
              <a:t>4.</a:t>
            </a:r>
            <a:r>
              <a:rPr lang="es-ES" sz="1200" dirty="0" err="1">
                <a:solidFill>
                  <a:srgbClr val="002754"/>
                </a:solidFill>
              </a:rPr>
              <a:t> Pastor Valverde C. Av Diabetol 2.008; 24 (3) 244-54. </a:t>
            </a:r>
            <a:r>
              <a:rPr lang="es-ES" sz="1200" b="1" dirty="0" err="1">
                <a:solidFill>
                  <a:srgbClr val="002754"/>
                </a:solidFill>
              </a:rPr>
              <a:t>5.</a:t>
            </a:r>
            <a:r>
              <a:rPr lang="es-ES" sz="1200" dirty="0" err="1">
                <a:solidFill>
                  <a:srgbClr val="002754"/>
                </a:solidFill>
              </a:rPr>
              <a:t> Clore JN. Endocrine Pract 2.009; 15 (5): 469-74. </a:t>
            </a:r>
            <a:r>
              <a:rPr lang="es-ES" sz="1200" b="1" dirty="0" err="1">
                <a:solidFill>
                  <a:srgbClr val="002754"/>
                </a:solidFill>
              </a:rPr>
              <a:t>6.</a:t>
            </a:r>
            <a:r>
              <a:rPr lang="es-ES" sz="1200" dirty="0" err="1">
                <a:solidFill>
                  <a:srgbClr val="002754"/>
                </a:solidFill>
              </a:rPr>
              <a:t> Endrino F. Av Diabetol 2.010; 26: 53-8. </a:t>
            </a:r>
            <a:r>
              <a:rPr lang="es-ES" sz="1200" b="1" dirty="0" err="1">
                <a:solidFill>
                  <a:srgbClr val="002754"/>
                </a:solidFill>
              </a:rPr>
              <a:t>7.</a:t>
            </a:r>
            <a:r>
              <a:rPr lang="es-ES" sz="1200" dirty="0" err="1">
                <a:solidFill>
                  <a:srgbClr val="002754"/>
                </a:solidFill>
              </a:rPr>
              <a:t> Saigi I. Rev Clin Esp 2.010; 210 (8): 397-403.</a:t>
            </a:r>
          </a:p>
        </p:txBody>
      </p:sp>
    </p:spTree>
    <p:extLst>
      <p:ext uri="{BB962C8B-B14F-4D97-AF65-F5344CB8AC3E}">
        <p14:creationId xmlns:p14="http://schemas.microsoft.com/office/powerpoint/2010/main" val="1242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pPr marL="447675" indent="-447675"/>
            <a:r>
              <a:rPr lang="es-ES_tradnl" sz="3200"/>
              <a:t>4. Tratamiento de la Hiperglucemia </a:t>
            </a:r>
            <a:br>
              <a:rPr lang="es-ES_tradnl" sz="3200"/>
            </a:br>
            <a:r>
              <a:rPr lang="es-ES_tradnl" sz="3200"/>
              <a:t>inducida por glucocorticoides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0" y="2698000"/>
            <a:ext cx="9670793" cy="19554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Si GC de acción </a:t>
            </a:r>
            <a:r>
              <a:rPr lang="es-ES" altLang="es-ES" b="1" i="1">
                <a:solidFill>
                  <a:srgbClr val="002754"/>
                </a:solidFill>
              </a:rPr>
              <a:t>intermedia</a:t>
            </a:r>
            <a:r>
              <a:rPr lang="es-ES" altLang="es-ES">
                <a:solidFill>
                  <a:srgbClr val="002754"/>
                </a:solidFill>
              </a:rPr>
              <a:t> </a:t>
            </a:r>
            <a:r>
              <a:rPr lang="es-ES" altLang="es-ES" b="1">
                <a:solidFill>
                  <a:srgbClr val="002754"/>
                </a:solidFill>
              </a:rPr>
              <a:t>en monodosis matutina</a:t>
            </a:r>
            <a:r>
              <a:rPr lang="es-ES" altLang="es-ES">
                <a:solidFill>
                  <a:srgbClr val="002754"/>
                </a:solidFill>
              </a:rPr>
              <a:t> </a:t>
            </a:r>
            <a:br>
              <a:rPr lang="es-ES" altLang="es-ES">
                <a:solidFill>
                  <a:srgbClr val="002754"/>
                </a:solidFill>
              </a:rPr>
            </a:br>
            <a:r>
              <a:rPr lang="es-ES" altLang="es-ES">
                <a:solidFill>
                  <a:srgbClr val="002754"/>
                </a:solidFill>
              </a:rPr>
              <a:t>sin tratamiento insulínico previo: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Es fundamental instruir al paciente en el ajuste de la dosis </a:t>
            </a:r>
            <a:br>
              <a:rPr lang="es-ES" altLang="es-ES" sz="2000">
                <a:solidFill>
                  <a:srgbClr val="002754"/>
                </a:solidFill>
              </a:rPr>
            </a:br>
            <a:r>
              <a:rPr lang="es-ES" altLang="es-ES" sz="2000">
                <a:solidFill>
                  <a:srgbClr val="002754"/>
                </a:solidFill>
              </a:rPr>
              <a:t>de insulina considerando la glucemia pre-cena y la dosis de GC:</a:t>
            </a:r>
          </a:p>
          <a:p>
            <a:pPr marL="6350" indent="176213">
              <a:buNone/>
            </a:pPr>
            <a:r>
              <a:rPr lang="es-ES" altLang="es-ES" sz="2000">
                <a:solidFill>
                  <a:srgbClr val="002754"/>
                </a:solidFill>
              </a:rPr>
              <a:t>Se recomiendan reducciones de insulina proporcionales a las de GC.</a:t>
            </a:r>
            <a:endParaRPr lang="es-ES" altLang="es-ES">
              <a:solidFill>
                <a:srgbClr val="00275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Gurwitz J. Arch Intern Med 1.994; 154: 97-101. </a:t>
            </a:r>
            <a:r>
              <a:rPr lang="es-ES" sz="1200" b="1" dirty="0" err="1">
                <a:solidFill>
                  <a:srgbClr val="002754"/>
                </a:solidFill>
              </a:rPr>
              <a:t>2. </a:t>
            </a:r>
            <a:r>
              <a:rPr lang="es-ES" sz="1200" dirty="0" err="1">
                <a:solidFill>
                  <a:srgbClr val="002754"/>
                </a:solidFill>
              </a:rPr>
              <a:t>Tanaka T. Diabetes Care 2.002; 25: 2.359-60. </a:t>
            </a:r>
            <a:r>
              <a:rPr lang="es-ES" sz="1200" b="1" dirty="0" err="1">
                <a:solidFill>
                  <a:srgbClr val="002754"/>
                </a:solidFill>
              </a:rPr>
              <a:t>3.</a:t>
            </a:r>
            <a:r>
              <a:rPr lang="es-ES" sz="1200" dirty="0" err="1">
                <a:solidFill>
                  <a:srgbClr val="002754"/>
                </a:solidFill>
              </a:rPr>
              <a:t> Vázquez F. Av Diabetol 2.006; 22 (3): 194-9. </a:t>
            </a:r>
            <a:r>
              <a:rPr lang="es-ES" sz="1200" b="1" dirty="0" err="1">
                <a:solidFill>
                  <a:srgbClr val="002754"/>
                </a:solidFill>
              </a:rPr>
              <a:t>4.</a:t>
            </a:r>
            <a:r>
              <a:rPr lang="es-ES" sz="1200" dirty="0" err="1">
                <a:solidFill>
                  <a:srgbClr val="002754"/>
                </a:solidFill>
              </a:rPr>
              <a:t> Pastor Valverde C. Av Diabetol 2.008; 24 (3) 244-54. </a:t>
            </a:r>
            <a:r>
              <a:rPr lang="es-ES" sz="1200" b="1" dirty="0" err="1">
                <a:solidFill>
                  <a:srgbClr val="002754"/>
                </a:solidFill>
              </a:rPr>
              <a:t>5.</a:t>
            </a:r>
            <a:r>
              <a:rPr lang="es-ES" sz="1200" dirty="0" err="1">
                <a:solidFill>
                  <a:srgbClr val="002754"/>
                </a:solidFill>
              </a:rPr>
              <a:t> Clore JN. Endocrine Pract 2.009; 15 (5): 469-74. </a:t>
            </a:r>
            <a:r>
              <a:rPr lang="es-ES" sz="1200" b="1" dirty="0" err="1">
                <a:solidFill>
                  <a:srgbClr val="002754"/>
                </a:solidFill>
              </a:rPr>
              <a:t>6.</a:t>
            </a:r>
            <a:r>
              <a:rPr lang="es-ES" sz="1200" dirty="0" err="1">
                <a:solidFill>
                  <a:srgbClr val="002754"/>
                </a:solidFill>
              </a:rPr>
              <a:t> Endrino F. Av Diabetol 2.010; 26: 53-8. </a:t>
            </a:r>
            <a:r>
              <a:rPr lang="es-ES" sz="1200" b="1" dirty="0" err="1">
                <a:solidFill>
                  <a:srgbClr val="002754"/>
                </a:solidFill>
              </a:rPr>
              <a:t>7.</a:t>
            </a:r>
            <a:r>
              <a:rPr lang="es-ES" sz="1200" dirty="0" err="1">
                <a:solidFill>
                  <a:srgbClr val="002754"/>
                </a:solidFill>
              </a:rPr>
              <a:t> Saigi I. Rev Clin Esp 2.010; 210 (8): 397-403.</a:t>
            </a:r>
          </a:p>
        </p:txBody>
      </p:sp>
    </p:spTree>
    <p:extLst>
      <p:ext uri="{BB962C8B-B14F-4D97-AF65-F5344CB8AC3E}">
        <p14:creationId xmlns:p14="http://schemas.microsoft.com/office/powerpoint/2010/main" val="13259654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pPr marL="447675" indent="-447675"/>
            <a:r>
              <a:rPr lang="es-ES_tradnl" sz="3200"/>
              <a:t>4. Tratamiento de la Hiperglucemia </a:t>
            </a:r>
            <a:br>
              <a:rPr lang="es-ES_tradnl" sz="3200"/>
            </a:br>
            <a:r>
              <a:rPr lang="es-ES_tradnl" sz="3200"/>
              <a:t>inducida por glucocorticoides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0" y="2698000"/>
            <a:ext cx="8602795" cy="19554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Si GC de acción </a:t>
            </a:r>
            <a:r>
              <a:rPr lang="es-ES" altLang="es-ES" b="1" i="1">
                <a:solidFill>
                  <a:srgbClr val="002754"/>
                </a:solidFill>
              </a:rPr>
              <a:t>prolongada</a:t>
            </a:r>
            <a:r>
              <a:rPr lang="es-ES" altLang="es-ES" b="1">
                <a:solidFill>
                  <a:srgbClr val="002754"/>
                </a:solidFill>
              </a:rPr>
              <a:t> </a:t>
            </a:r>
            <a:r>
              <a:rPr lang="es-ES" altLang="es-ES" b="1" i="1">
                <a:solidFill>
                  <a:srgbClr val="002754"/>
                </a:solidFill>
              </a:rPr>
              <a:t>sin</a:t>
            </a:r>
            <a:r>
              <a:rPr lang="es-ES" altLang="es-ES">
                <a:solidFill>
                  <a:srgbClr val="002754"/>
                </a:solidFill>
              </a:rPr>
              <a:t> tratamiento insulínico previo:</a:t>
            </a:r>
          </a:p>
          <a:p>
            <a:pPr marL="182563" indent="-176213"/>
            <a:r>
              <a:rPr lang="es-ES" altLang="es-ES" sz="2000" b="1">
                <a:solidFill>
                  <a:srgbClr val="002754"/>
                </a:solidFill>
              </a:rPr>
              <a:t>Son preferibles los análogos de insulina de larga duración: </a:t>
            </a:r>
            <a:br>
              <a:rPr lang="es-ES" altLang="es-ES" sz="2000" b="1">
                <a:solidFill>
                  <a:srgbClr val="002754"/>
                </a:solidFill>
              </a:rPr>
            </a:br>
            <a:r>
              <a:rPr lang="es-ES" altLang="es-ES" sz="2000" b="1">
                <a:solidFill>
                  <a:srgbClr val="002754"/>
                </a:solidFill>
              </a:rPr>
              <a:t>glargina o detemir (1 ó 2 dosis); </a:t>
            </a:r>
            <a:r>
              <a:rPr lang="es-ES" altLang="es-ES" sz="2000">
                <a:solidFill>
                  <a:srgbClr val="002754"/>
                </a:solidFill>
              </a:rPr>
              <a:t>otra opción es NPH/NPL en dos dosis.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Si tratamiento insulínico previo modificar la pauta habitual ¿Cómo?</a:t>
            </a:r>
            <a:endParaRPr lang="es-ES" altLang="es-ES">
              <a:solidFill>
                <a:srgbClr val="00275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Gurwitz J. Arch Intern Med 1.994; 154: 97-101. </a:t>
            </a:r>
            <a:r>
              <a:rPr lang="es-ES" sz="1200" b="1" dirty="0" err="1">
                <a:solidFill>
                  <a:srgbClr val="002754"/>
                </a:solidFill>
              </a:rPr>
              <a:t>2. </a:t>
            </a:r>
            <a:r>
              <a:rPr lang="es-ES" sz="1200" dirty="0" err="1">
                <a:solidFill>
                  <a:srgbClr val="002754"/>
                </a:solidFill>
              </a:rPr>
              <a:t>Tanaka T. Diabetes Care 2.002; 25: 2.359-60. </a:t>
            </a:r>
            <a:r>
              <a:rPr lang="es-ES" sz="1200" b="1" dirty="0" err="1">
                <a:solidFill>
                  <a:srgbClr val="002754"/>
                </a:solidFill>
              </a:rPr>
              <a:t>3.</a:t>
            </a:r>
            <a:r>
              <a:rPr lang="es-ES" sz="1200" dirty="0" err="1">
                <a:solidFill>
                  <a:srgbClr val="002754"/>
                </a:solidFill>
              </a:rPr>
              <a:t> Vázquez F. Av Diabetol 2.006; 22 (3): 194-9. </a:t>
            </a:r>
            <a:r>
              <a:rPr lang="es-ES" sz="1200" b="1" dirty="0" err="1">
                <a:solidFill>
                  <a:srgbClr val="002754"/>
                </a:solidFill>
              </a:rPr>
              <a:t>4.</a:t>
            </a:r>
            <a:r>
              <a:rPr lang="es-ES" sz="1200" dirty="0" err="1">
                <a:solidFill>
                  <a:srgbClr val="002754"/>
                </a:solidFill>
              </a:rPr>
              <a:t> Pastor Valverde C. Av Diabetol 2.008; 24 (3) 244-54. </a:t>
            </a:r>
            <a:r>
              <a:rPr lang="es-ES" sz="1200" b="1" dirty="0" err="1">
                <a:solidFill>
                  <a:srgbClr val="002754"/>
                </a:solidFill>
              </a:rPr>
              <a:t>5.</a:t>
            </a:r>
            <a:r>
              <a:rPr lang="es-ES" sz="1200" dirty="0" err="1">
                <a:solidFill>
                  <a:srgbClr val="002754"/>
                </a:solidFill>
              </a:rPr>
              <a:t> Clore JN. Endocrine Pract 2.009; 15 (5): 469-74. </a:t>
            </a:r>
            <a:r>
              <a:rPr lang="es-ES" sz="1200" b="1" dirty="0" err="1">
                <a:solidFill>
                  <a:srgbClr val="002754"/>
                </a:solidFill>
              </a:rPr>
              <a:t>6.</a:t>
            </a:r>
            <a:r>
              <a:rPr lang="es-ES" sz="1200" dirty="0" err="1">
                <a:solidFill>
                  <a:srgbClr val="002754"/>
                </a:solidFill>
              </a:rPr>
              <a:t> Endrino F. Av Diabetol 2.010; 26: 53-8. </a:t>
            </a:r>
            <a:r>
              <a:rPr lang="es-ES" sz="1200" b="1" dirty="0" err="1">
                <a:solidFill>
                  <a:srgbClr val="002754"/>
                </a:solidFill>
              </a:rPr>
              <a:t>7.</a:t>
            </a:r>
            <a:r>
              <a:rPr lang="es-ES" sz="1200" dirty="0" err="1">
                <a:solidFill>
                  <a:srgbClr val="002754"/>
                </a:solidFill>
              </a:rPr>
              <a:t> Saigi I. Rev Clin Esp 2.010; 210 (8): 397-403.</a:t>
            </a:r>
          </a:p>
        </p:txBody>
      </p:sp>
    </p:spTree>
    <p:extLst>
      <p:ext uri="{BB962C8B-B14F-4D97-AF65-F5344CB8AC3E}">
        <p14:creationId xmlns:p14="http://schemas.microsoft.com/office/powerpoint/2010/main" val="23339395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pPr marL="447675" indent="-447675"/>
            <a:r>
              <a:rPr lang="es-ES_tradnl" sz="3200"/>
              <a:t>4. Tratamiento de la Hiperglucemia </a:t>
            </a:r>
            <a:br>
              <a:rPr lang="es-ES_tradnl" sz="3200"/>
            </a:br>
            <a:r>
              <a:rPr lang="es-ES_tradnl" sz="3200"/>
              <a:t>inducida por glucocorticoides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698000"/>
            <a:ext cx="8490124" cy="182716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Si GC de acción </a:t>
            </a:r>
            <a:r>
              <a:rPr lang="es-ES" altLang="es-ES" b="1" i="1">
                <a:solidFill>
                  <a:srgbClr val="002754"/>
                </a:solidFill>
              </a:rPr>
              <a:t>prolongada con</a:t>
            </a:r>
            <a:r>
              <a:rPr lang="es-ES" altLang="es-ES">
                <a:solidFill>
                  <a:srgbClr val="002754"/>
                </a:solidFill>
              </a:rPr>
              <a:t> tratamiento insulínico previo: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Si dos dosis de insulina: aumentar dosis matutina un 20-30% </a:t>
            </a:r>
            <a:br>
              <a:rPr lang="es-ES" altLang="es-ES" sz="2000">
                <a:solidFill>
                  <a:srgbClr val="002754"/>
                </a:solidFill>
              </a:rPr>
            </a:br>
            <a:r>
              <a:rPr lang="es-ES" altLang="es-ES" sz="2000">
                <a:solidFill>
                  <a:srgbClr val="002754"/>
                </a:solidFill>
              </a:rPr>
              <a:t>(Según dosis) o si múltiples dosis de insulina (o bomba de infusión s/c) aumentar dosis preingesta: 20% desayuno y 30% almuerzo y cena.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Gurwitz J. Arch Intern Med 1.994; 154: 97-101. </a:t>
            </a:r>
            <a:r>
              <a:rPr lang="es-ES" sz="1200" b="1" dirty="0" err="1">
                <a:solidFill>
                  <a:srgbClr val="002754"/>
                </a:solidFill>
              </a:rPr>
              <a:t>2. </a:t>
            </a:r>
            <a:r>
              <a:rPr lang="es-ES" sz="1200" dirty="0" err="1">
                <a:solidFill>
                  <a:srgbClr val="002754"/>
                </a:solidFill>
              </a:rPr>
              <a:t>Tanaka T. Diabetes Care 2.002; 25: 2.359-60. </a:t>
            </a:r>
            <a:r>
              <a:rPr lang="es-ES" sz="1200" b="1" dirty="0" err="1">
                <a:solidFill>
                  <a:srgbClr val="002754"/>
                </a:solidFill>
              </a:rPr>
              <a:t>3.</a:t>
            </a:r>
            <a:r>
              <a:rPr lang="es-ES" sz="1200" dirty="0" err="1">
                <a:solidFill>
                  <a:srgbClr val="002754"/>
                </a:solidFill>
              </a:rPr>
              <a:t> Vázquez F. Av Diabetol 2.006; 22 (3): 194-9. </a:t>
            </a:r>
            <a:r>
              <a:rPr lang="es-ES" sz="1200" b="1" dirty="0" err="1">
                <a:solidFill>
                  <a:srgbClr val="002754"/>
                </a:solidFill>
              </a:rPr>
              <a:t>4.</a:t>
            </a:r>
            <a:r>
              <a:rPr lang="es-ES" sz="1200" dirty="0" err="1">
                <a:solidFill>
                  <a:srgbClr val="002754"/>
                </a:solidFill>
              </a:rPr>
              <a:t> Pastor Valverde C. Av Diabetol 2.008; 24 (3) 244-54. </a:t>
            </a:r>
            <a:r>
              <a:rPr lang="es-ES" sz="1200" b="1" dirty="0" err="1">
                <a:solidFill>
                  <a:srgbClr val="002754"/>
                </a:solidFill>
              </a:rPr>
              <a:t>5.</a:t>
            </a:r>
            <a:r>
              <a:rPr lang="es-ES" sz="1200" dirty="0" err="1">
                <a:solidFill>
                  <a:srgbClr val="002754"/>
                </a:solidFill>
              </a:rPr>
              <a:t> Clore JN. Endocrine Pract 2.009; 15 (5): 469-74. </a:t>
            </a:r>
            <a:r>
              <a:rPr lang="es-ES" sz="1200" b="1" dirty="0" err="1">
                <a:solidFill>
                  <a:srgbClr val="002754"/>
                </a:solidFill>
              </a:rPr>
              <a:t>6.</a:t>
            </a:r>
            <a:r>
              <a:rPr lang="es-ES" sz="1200" dirty="0" err="1">
                <a:solidFill>
                  <a:srgbClr val="002754"/>
                </a:solidFill>
              </a:rPr>
              <a:t> Endrino F. Av Diabetol 2.010; 26: 53-8. </a:t>
            </a:r>
            <a:r>
              <a:rPr lang="es-ES" sz="1200" b="1" dirty="0" err="1">
                <a:solidFill>
                  <a:srgbClr val="002754"/>
                </a:solidFill>
              </a:rPr>
              <a:t>7.</a:t>
            </a:r>
            <a:r>
              <a:rPr lang="es-ES" sz="1200" dirty="0" err="1">
                <a:solidFill>
                  <a:srgbClr val="002754"/>
                </a:solidFill>
              </a:rPr>
              <a:t> Saigi I. Rev Clin Esp 2.010; 210 (8): 397-403.</a:t>
            </a:r>
          </a:p>
        </p:txBody>
      </p:sp>
    </p:spTree>
    <p:extLst>
      <p:ext uri="{BB962C8B-B14F-4D97-AF65-F5344CB8AC3E}">
        <p14:creationId xmlns:p14="http://schemas.microsoft.com/office/powerpoint/2010/main" val="21507562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1325563"/>
          </a:xfrm>
        </p:spPr>
        <p:txBody>
          <a:bodyPr anchor="t" anchorCtr="0">
            <a:normAutofit/>
          </a:bodyPr>
          <a:lstStyle/>
          <a:p>
            <a:pPr marL="447675" indent="-447675"/>
            <a:r>
              <a:rPr lang="es-ES_tradnl" sz="3200"/>
              <a:t>4. Tratamiento de la Hiperglucemia </a:t>
            </a:r>
            <a:br>
              <a:rPr lang="es-ES_tradnl" sz="3200"/>
            </a:br>
            <a:r>
              <a:rPr lang="es-ES_tradnl" sz="3200"/>
              <a:t>inducida por glucocorticoides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698000"/>
            <a:ext cx="9127434" cy="28766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Si GC de acción </a:t>
            </a:r>
            <a:r>
              <a:rPr lang="es-ES" altLang="es-ES" b="1" i="1">
                <a:solidFill>
                  <a:srgbClr val="002754"/>
                </a:solidFill>
              </a:rPr>
              <a:t>intermedia</a:t>
            </a:r>
            <a:r>
              <a:rPr lang="es-ES" altLang="es-ES">
                <a:solidFill>
                  <a:srgbClr val="002754"/>
                </a:solidFill>
              </a:rPr>
              <a:t> en dos ó mas dosis:</a:t>
            </a:r>
          </a:p>
          <a:p>
            <a:pPr marL="6350" indent="0">
              <a:buNone/>
            </a:pPr>
            <a:r>
              <a:rPr lang="es-ES" altLang="es-ES" b="1">
                <a:solidFill>
                  <a:srgbClr val="002754"/>
                </a:solidFill>
              </a:rPr>
              <a:t>Insulina NPH/NPL/Bifásica en 2 dosis:</a:t>
            </a:r>
          </a:p>
          <a:p>
            <a:pPr marL="182563" indent="-176213"/>
            <a:r>
              <a:rPr lang="es-ES" altLang="es-ES" sz="2000" b="1">
                <a:solidFill>
                  <a:srgbClr val="002754"/>
                </a:solidFill>
              </a:rPr>
              <a:t>Si no tratados con insulina: se distribuirá en 2/3 en desayuno </a:t>
            </a:r>
            <a:br>
              <a:rPr lang="es-ES" altLang="es-ES" sz="2000" b="1">
                <a:solidFill>
                  <a:srgbClr val="002754"/>
                </a:solidFill>
              </a:rPr>
            </a:br>
            <a:r>
              <a:rPr lang="es-ES" altLang="es-ES" sz="2000" b="1">
                <a:solidFill>
                  <a:srgbClr val="002754"/>
                </a:solidFill>
              </a:rPr>
              <a:t>y 1/3 en cena.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Si tratados repartir la dosis adicional estimada (20 a 30%)</a:t>
            </a:r>
          </a:p>
          <a:p>
            <a:pPr marL="182563" indent="0">
              <a:buNone/>
            </a:pPr>
            <a:r>
              <a:rPr lang="es-ES" altLang="es-ES" sz="1600" b="1">
                <a:solidFill>
                  <a:srgbClr val="002754"/>
                </a:solidFill>
              </a:rPr>
              <a:t>COMO PARA EL RESTO DE LAS SITUACIONES ES NECESARIO </a:t>
            </a:r>
            <a:br>
              <a:rPr lang="es-ES" altLang="es-ES" sz="1600" b="1">
                <a:solidFill>
                  <a:srgbClr val="002754"/>
                </a:solidFill>
              </a:rPr>
            </a:br>
            <a:r>
              <a:rPr lang="es-ES" altLang="es-ES" sz="1600" b="1">
                <a:solidFill>
                  <a:srgbClr val="002754"/>
                </a:solidFill>
              </a:rPr>
              <a:t>AJUSTAR LAS DOSIS DE INSULINA CONSIDERANDO LAS GLUCEMIAS </a:t>
            </a:r>
            <a:br>
              <a:rPr lang="es-ES" altLang="es-ES" sz="1600" b="1">
                <a:solidFill>
                  <a:srgbClr val="002754"/>
                </a:solidFill>
              </a:rPr>
            </a:br>
            <a:r>
              <a:rPr lang="es-ES" altLang="es-ES" sz="1600" b="1">
                <a:solidFill>
                  <a:srgbClr val="002754"/>
                </a:solidFill>
              </a:rPr>
              <a:t>Y LAS MODIFICACIONES DE DOSIS DE GC.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Gurwitz J. Arch Intern Med 1.994; 154: 97-101. </a:t>
            </a:r>
            <a:r>
              <a:rPr lang="es-ES" sz="1200" b="1" dirty="0" err="1">
                <a:solidFill>
                  <a:srgbClr val="002754"/>
                </a:solidFill>
              </a:rPr>
              <a:t>2. </a:t>
            </a:r>
            <a:r>
              <a:rPr lang="es-ES" sz="1200" dirty="0" err="1">
                <a:solidFill>
                  <a:srgbClr val="002754"/>
                </a:solidFill>
              </a:rPr>
              <a:t>Tanaka T. Diabetes Care 2.002; 25: 2.359-60. </a:t>
            </a:r>
            <a:r>
              <a:rPr lang="es-ES" sz="1200" b="1" dirty="0" err="1">
                <a:solidFill>
                  <a:srgbClr val="002754"/>
                </a:solidFill>
              </a:rPr>
              <a:t>3.</a:t>
            </a:r>
            <a:r>
              <a:rPr lang="es-ES" sz="1200" dirty="0" err="1">
                <a:solidFill>
                  <a:srgbClr val="002754"/>
                </a:solidFill>
              </a:rPr>
              <a:t> Vázquez F. Av Diabetol 2.006; 22 (3): 194-9. </a:t>
            </a:r>
            <a:r>
              <a:rPr lang="es-ES" sz="1200" b="1" dirty="0" err="1">
                <a:solidFill>
                  <a:srgbClr val="002754"/>
                </a:solidFill>
              </a:rPr>
              <a:t>4.</a:t>
            </a:r>
            <a:r>
              <a:rPr lang="es-ES" sz="1200" dirty="0" err="1">
                <a:solidFill>
                  <a:srgbClr val="002754"/>
                </a:solidFill>
              </a:rPr>
              <a:t> Pastor Valverde C. Av Diabetol 2.008; 24 (3) 244-54. </a:t>
            </a:r>
            <a:r>
              <a:rPr lang="es-ES" sz="1200" b="1" dirty="0" err="1">
                <a:solidFill>
                  <a:srgbClr val="002754"/>
                </a:solidFill>
              </a:rPr>
              <a:t>5.</a:t>
            </a:r>
            <a:r>
              <a:rPr lang="es-ES" sz="1200" dirty="0" err="1">
                <a:solidFill>
                  <a:srgbClr val="002754"/>
                </a:solidFill>
              </a:rPr>
              <a:t> Clore JN. Endocrine Pract 2.009; 15 (5): 469-74. </a:t>
            </a:r>
            <a:r>
              <a:rPr lang="es-ES" sz="1200" b="1" dirty="0" err="1">
                <a:solidFill>
                  <a:srgbClr val="002754"/>
                </a:solidFill>
              </a:rPr>
              <a:t>6.</a:t>
            </a:r>
            <a:r>
              <a:rPr lang="es-ES" sz="1200" dirty="0" err="1">
                <a:solidFill>
                  <a:srgbClr val="002754"/>
                </a:solidFill>
              </a:rPr>
              <a:t> Endrino F. Av Diabetol 2.010; 26: 53-8. </a:t>
            </a:r>
            <a:r>
              <a:rPr lang="es-ES" sz="1200" b="1" dirty="0" err="1">
                <a:solidFill>
                  <a:srgbClr val="002754"/>
                </a:solidFill>
              </a:rPr>
              <a:t>7.</a:t>
            </a:r>
            <a:r>
              <a:rPr lang="es-ES" sz="1200" dirty="0" err="1">
                <a:solidFill>
                  <a:srgbClr val="002754"/>
                </a:solidFill>
              </a:rPr>
              <a:t> Saigi I. Rev Clin Esp 2.010; 210 (8): 397-403.</a:t>
            </a:r>
          </a:p>
        </p:txBody>
      </p:sp>
    </p:spTree>
    <p:extLst>
      <p:ext uri="{BB962C8B-B14F-4D97-AF65-F5344CB8AC3E}">
        <p14:creationId xmlns:p14="http://schemas.microsoft.com/office/powerpoint/2010/main" val="32451748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EF7777D-C5A2-1E40-A381-8346F581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61" y="1556656"/>
            <a:ext cx="9264580" cy="535531"/>
          </a:xfrm>
        </p:spPr>
        <p:txBody>
          <a:bodyPr lIns="90000" anchor="t" anchorCtr="0">
            <a:spAutoFit/>
          </a:bodyPr>
          <a:lstStyle/>
          <a:p>
            <a:pPr marL="447675" indent="-447675"/>
            <a:r>
              <a:rPr lang="es-ES_tradnl" sz="3200"/>
              <a:t>4. Tratamiento de la HGIGC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CB969-D535-D443-93DD-CF506F1A7D14}"/>
              </a:ext>
            </a:extLst>
          </p:cNvPr>
          <p:cNvSpPr txBox="1">
            <a:spLocks noChangeArrowheads="1"/>
          </p:cNvSpPr>
          <p:nvPr/>
        </p:nvSpPr>
        <p:spPr>
          <a:xfrm>
            <a:off x="2113221" y="2497976"/>
            <a:ext cx="9264580" cy="19728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None/>
            </a:pPr>
            <a:r>
              <a:rPr lang="es-ES" altLang="es-ES">
                <a:solidFill>
                  <a:srgbClr val="002754"/>
                </a:solidFill>
              </a:rPr>
              <a:t>ÁREAS DE INCERTIDUMBRE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Ausencia de evidencia científica.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Insuficiente información fisiopatología HGIGC.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Patrón de hiperglucemia de los diferentes GC y vías </a:t>
            </a:r>
            <a:br>
              <a:rPr lang="es-ES" altLang="es-ES" sz="2000">
                <a:solidFill>
                  <a:srgbClr val="002754"/>
                </a:solidFill>
              </a:rPr>
            </a:br>
            <a:r>
              <a:rPr lang="es-ES" altLang="es-ES" sz="2000">
                <a:solidFill>
                  <a:srgbClr val="002754"/>
                </a:solidFill>
              </a:rPr>
              <a:t>diferentes de administración (depot)… ¿Y el deflazacort?</a:t>
            </a:r>
            <a:endParaRPr lang="es-ES" altLang="es-ES" sz="1600" b="1">
              <a:solidFill>
                <a:srgbClr val="00275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9FAC80-88C3-D84F-9D14-45DDD75D73B1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Gurwitz J. Arch Intern Med 1.994; 154: 97-101. </a:t>
            </a:r>
            <a:r>
              <a:rPr lang="es-ES" sz="1200" b="1" dirty="0" err="1">
                <a:solidFill>
                  <a:srgbClr val="002754"/>
                </a:solidFill>
              </a:rPr>
              <a:t>2. </a:t>
            </a:r>
            <a:r>
              <a:rPr lang="es-ES" sz="1200" dirty="0" err="1">
                <a:solidFill>
                  <a:srgbClr val="002754"/>
                </a:solidFill>
              </a:rPr>
              <a:t>Tanaka T. Diabetes Care 2.002; 25: 2.359-60. </a:t>
            </a:r>
            <a:r>
              <a:rPr lang="es-ES" sz="1200" b="1" dirty="0" err="1">
                <a:solidFill>
                  <a:srgbClr val="002754"/>
                </a:solidFill>
              </a:rPr>
              <a:t>3.</a:t>
            </a:r>
            <a:r>
              <a:rPr lang="es-ES" sz="1200" dirty="0" err="1">
                <a:solidFill>
                  <a:srgbClr val="002754"/>
                </a:solidFill>
              </a:rPr>
              <a:t> Vázquez F. Av Diabetol 2.006; 22 (3): 194-9. </a:t>
            </a:r>
            <a:r>
              <a:rPr lang="es-ES" sz="1200" b="1" dirty="0" err="1">
                <a:solidFill>
                  <a:srgbClr val="002754"/>
                </a:solidFill>
              </a:rPr>
              <a:t>4.</a:t>
            </a:r>
            <a:r>
              <a:rPr lang="es-ES" sz="1200" dirty="0" err="1">
                <a:solidFill>
                  <a:srgbClr val="002754"/>
                </a:solidFill>
              </a:rPr>
              <a:t> Pastor Valverde C. Av Diabetol 2.008; 24 (3) 244-54. </a:t>
            </a:r>
            <a:r>
              <a:rPr lang="es-ES" sz="1200" b="1" dirty="0" err="1">
                <a:solidFill>
                  <a:srgbClr val="002754"/>
                </a:solidFill>
              </a:rPr>
              <a:t>5.</a:t>
            </a:r>
            <a:r>
              <a:rPr lang="es-ES" sz="1200" dirty="0" err="1">
                <a:solidFill>
                  <a:srgbClr val="002754"/>
                </a:solidFill>
              </a:rPr>
              <a:t> Clore JN. Endocrine Pract 2.009; 15 (5): 469-74. </a:t>
            </a:r>
            <a:r>
              <a:rPr lang="es-ES" sz="1200" b="1" dirty="0" err="1">
                <a:solidFill>
                  <a:srgbClr val="002754"/>
                </a:solidFill>
              </a:rPr>
              <a:t>6.</a:t>
            </a:r>
            <a:r>
              <a:rPr lang="es-ES" sz="1200" dirty="0" err="1">
                <a:solidFill>
                  <a:srgbClr val="002754"/>
                </a:solidFill>
              </a:rPr>
              <a:t> Endrino F. Av Diabetol 2.010; 26: 53-8. </a:t>
            </a:r>
            <a:r>
              <a:rPr lang="es-ES" sz="1200" b="1" dirty="0" err="1">
                <a:solidFill>
                  <a:srgbClr val="002754"/>
                </a:solidFill>
              </a:rPr>
              <a:t>7.</a:t>
            </a:r>
            <a:r>
              <a:rPr lang="es-ES" sz="1200" dirty="0" err="1">
                <a:solidFill>
                  <a:srgbClr val="002754"/>
                </a:solidFill>
              </a:rPr>
              <a:t> Saigi I. Rev Clin Esp 2.010; 210 (8): 397-403.</a:t>
            </a:r>
          </a:p>
        </p:txBody>
      </p:sp>
    </p:spTree>
    <p:extLst>
      <p:ext uri="{BB962C8B-B14F-4D97-AF65-F5344CB8AC3E}">
        <p14:creationId xmlns:p14="http://schemas.microsoft.com/office/powerpoint/2010/main" val="2365121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D7218B4-BB61-B94C-9631-F4E1A7D81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17" y="-1219565"/>
            <a:ext cx="8037095" cy="4727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92CCC9-1BF9-754D-BC48-181AE4657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694" y="1554731"/>
            <a:ext cx="3060834" cy="37485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1689A64-E9C6-2548-B890-CEF810DC90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796" y="8275321"/>
            <a:ext cx="4620127" cy="306564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4A5F4C4-F966-F74E-85C5-E8FD35DA66EB}"/>
              </a:ext>
            </a:extLst>
          </p:cNvPr>
          <p:cNvGrpSpPr/>
          <p:nvPr/>
        </p:nvGrpSpPr>
        <p:grpSpPr>
          <a:xfrm>
            <a:off x="1077096" y="2243587"/>
            <a:ext cx="5018904" cy="2370826"/>
            <a:chOff x="1212479" y="2100713"/>
            <a:chExt cx="5018904" cy="2370826"/>
          </a:xfrm>
        </p:grpSpPr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4040B231-67AB-1F4A-A719-3089A80C9F29}"/>
                </a:ext>
              </a:extLst>
            </p:cNvPr>
            <p:cNvSpPr txBox="1">
              <a:spLocks/>
            </p:cNvSpPr>
            <p:nvPr/>
          </p:nvSpPr>
          <p:spPr>
            <a:xfrm>
              <a:off x="1212479" y="2100713"/>
              <a:ext cx="5018904" cy="720090"/>
            </a:xfrm>
            <a:prstGeom prst="rect">
              <a:avLst/>
            </a:prstGeom>
            <a:solidFill>
              <a:srgbClr val="03F0C2"/>
            </a:solidFill>
          </p:spPr>
          <p:txBody>
            <a:bodyPr vert="horz" lIns="9144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002754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ctr"/>
              <a:r>
                <a:rPr lang="es-ES_tradnl" sz="2800"/>
                <a:t>Introducción</a:t>
              </a:r>
            </a:p>
          </p:txBody>
        </p:sp>
        <p:sp>
          <p:nvSpPr>
            <p:cNvPr id="10" name="Título 1">
              <a:extLst>
                <a:ext uri="{FF2B5EF4-FFF2-40B4-BE49-F238E27FC236}">
                  <a16:creationId xmlns:a16="http://schemas.microsoft.com/office/drawing/2014/main" id="{83852AC6-7AC4-5F4D-BE63-935E50FAD812}"/>
                </a:ext>
              </a:extLst>
            </p:cNvPr>
            <p:cNvSpPr txBox="1">
              <a:spLocks/>
            </p:cNvSpPr>
            <p:nvPr/>
          </p:nvSpPr>
          <p:spPr>
            <a:xfrm>
              <a:off x="1347862" y="2926081"/>
              <a:ext cx="4748138" cy="720090"/>
            </a:xfrm>
            <a:prstGeom prst="rect">
              <a:avLst/>
            </a:prstGeom>
            <a:solidFill>
              <a:srgbClr val="002754"/>
            </a:solidFill>
          </p:spPr>
          <p:txBody>
            <a:bodyPr vert="horz" lIns="9144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002754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ctr"/>
              <a:r>
                <a:rPr lang="es-ES_tradnl" sz="2800">
                  <a:solidFill>
                    <a:schemeClr val="bg1"/>
                  </a:solidFill>
                </a:rPr>
                <a:t>¿Terapias No Insulínicas?</a:t>
              </a:r>
            </a:p>
          </p:txBody>
        </p:sp>
        <p:sp>
          <p:nvSpPr>
            <p:cNvPr id="11" name="Título 1">
              <a:extLst>
                <a:ext uri="{FF2B5EF4-FFF2-40B4-BE49-F238E27FC236}">
                  <a16:creationId xmlns:a16="http://schemas.microsoft.com/office/drawing/2014/main" id="{80A0D6E4-A3A4-0340-A25C-B268956B59BC}"/>
                </a:ext>
              </a:extLst>
            </p:cNvPr>
            <p:cNvSpPr txBox="1">
              <a:spLocks/>
            </p:cNvSpPr>
            <p:nvPr/>
          </p:nvSpPr>
          <p:spPr>
            <a:xfrm>
              <a:off x="1347862" y="3751449"/>
              <a:ext cx="4748138" cy="720090"/>
            </a:xfrm>
            <a:prstGeom prst="rect">
              <a:avLst/>
            </a:prstGeom>
            <a:solidFill>
              <a:srgbClr val="002754"/>
            </a:solidFill>
          </p:spPr>
          <p:txBody>
            <a:bodyPr vert="horz" lIns="9144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002754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ctr"/>
              <a:r>
                <a:rPr lang="es-ES_tradnl" sz="2800">
                  <a:solidFill>
                    <a:schemeClr val="bg1"/>
                  </a:solidFill>
                </a:rPr>
                <a:t>Otras actualizaciones</a:t>
              </a:r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D70DB8C6-82EE-5941-821B-2D6BA7E0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Agenda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077A4A8B-073B-C040-8AD9-2985C4F3C7E8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Terapias no insulínicas </a:t>
            </a:r>
            <a:br>
              <a:rPr lang="es-ES_tradnl" sz="3200"/>
            </a:br>
            <a:r>
              <a:rPr lang="es-ES_tradnl" sz="3200"/>
              <a:t>durante la hospitalización</a:t>
            </a:r>
          </a:p>
        </p:txBody>
      </p:sp>
    </p:spTree>
    <p:extLst>
      <p:ext uri="{BB962C8B-B14F-4D97-AF65-F5344CB8AC3E}">
        <p14:creationId xmlns:p14="http://schemas.microsoft.com/office/powerpoint/2010/main" val="1209592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640B3B6B-E517-5241-A3DD-D976A77D6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030" y="2853719"/>
            <a:ext cx="7607660" cy="1305878"/>
          </a:xfrm>
        </p:spPr>
        <p:txBody>
          <a:bodyPr/>
          <a:lstStyle/>
          <a:p>
            <a:r>
              <a:rPr lang="es-ES" sz="3200" b="0"/>
              <a:t>MANEJO DE LA </a:t>
            </a:r>
            <a:br>
              <a:rPr lang="es-ES" sz="3200" b="0"/>
            </a:br>
            <a:r>
              <a:rPr lang="es-ES" sz="3200" b="0"/>
              <a:t>DIABETES DURANTE </a:t>
            </a:r>
            <a:br>
              <a:rPr lang="es-ES" sz="3200" b="0"/>
            </a:br>
            <a:r>
              <a:rPr lang="es-ES" sz="3200" b="0"/>
              <a:t>EL RAMADÁN</a:t>
            </a:r>
            <a:endParaRPr lang="es-ES" sz="3200"/>
          </a:p>
        </p:txBody>
      </p:sp>
    </p:spTree>
    <p:extLst>
      <p:ext uri="{BB962C8B-B14F-4D97-AF65-F5344CB8AC3E}">
        <p14:creationId xmlns:p14="http://schemas.microsoft.com/office/powerpoint/2010/main" val="25943959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BF77234-5F9A-9640-98FC-FEE044A1261B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9787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Población musulmana en España 2017 </a:t>
            </a:r>
            <a:br>
              <a:rPr lang="es-ES_tradnl" sz="3200"/>
            </a:br>
            <a:r>
              <a:rPr lang="es-ES_tradnl" sz="3200"/>
              <a:t>y procedencia por país de origen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5E50D37-37A3-B346-98F2-2F8B4B527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600" y="1319800"/>
            <a:ext cx="5530800" cy="436613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C2B357C-F02E-104A-A10D-A73C14EC90F7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37835197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BF77234-5F9A-9640-98FC-FEE044A1261B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9787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Población musulmana en España 2017 </a:t>
            </a:r>
            <a:br>
              <a:rPr lang="es-ES_tradnl" sz="3200"/>
            </a:br>
            <a:r>
              <a:rPr lang="es-ES_tradnl" sz="3200"/>
              <a:t>y procedencia por país de origen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3C3ACA1-882C-2542-B40B-C797520D9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7787" y="1523999"/>
            <a:ext cx="9496425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41D77FC-AD1D-DB42-8860-F1EBBFB3AE5F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41062351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0C91BDD-132F-E247-B685-D4D7000F2C07}"/>
              </a:ext>
            </a:extLst>
          </p:cNvPr>
          <p:cNvSpPr txBox="1"/>
          <p:nvPr/>
        </p:nvSpPr>
        <p:spPr>
          <a:xfrm>
            <a:off x="422032" y="6129130"/>
            <a:ext cx="10920593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*Algoritmo de toma de decisiones propuesto para averiguar si el diabético puede practicar el ayuno religioso o debe estar exento durante el ramadán.</a:t>
            </a:r>
          </a:p>
          <a:p>
            <a:r>
              <a:rPr lang="es-ES" sz="1200" dirty="0" err="1">
                <a:solidFill>
                  <a:srgbClr val="002754"/>
                </a:solidFill>
              </a:rPr>
              <a:t>*Adaptado de Louis Monnier, Diabetologia, 3ª ed. 3rd Edition - July 31, 2020.Louis Monnier.ISBN: 9788491137856.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BC231C-80E2-684B-BDD0-F591D460E5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6284" y="1556421"/>
            <a:ext cx="8599432" cy="374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626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02E846B-F33F-E142-8B8A-07C80799A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3" t="11816" r="3655" b="2873"/>
          <a:stretch/>
        </p:blipFill>
        <p:spPr>
          <a:xfrm>
            <a:off x="1560945" y="1256144"/>
            <a:ext cx="9180946" cy="396240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FE1EDD3-18CF-CA4D-A152-CCCE562F9A6D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5355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Algoritmo de manejo del paciente:</a:t>
            </a:r>
            <a:r>
              <a:rPr lang="es-ES_tradnl" sz="3200" baseline="30000"/>
              <a:t>1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2153EE3-A24F-0E47-96F5-9DD1B6F0967A}"/>
              </a:ext>
            </a:extLst>
          </p:cNvPr>
          <p:cNvSpPr/>
          <p:nvPr/>
        </p:nvSpPr>
        <p:spPr>
          <a:xfrm>
            <a:off x="1080655" y="1006763"/>
            <a:ext cx="1588654" cy="1043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2D77A4-3546-4843-98F7-DC1D9E813B7A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31041954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FE1EDD3-18CF-CA4D-A152-CCCE562F9A6D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9787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¿En qué pacientes con diabetes </a:t>
            </a:r>
            <a:br>
              <a:rPr lang="es-ES_tradnl" sz="3200"/>
            </a:br>
            <a:r>
              <a:rPr lang="es-ES_tradnl" sz="3200"/>
              <a:t>se desaconseja seguir el Ramadán?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F6C1C9A-2BAA-9443-83F1-CADAAD9C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225" y="1645067"/>
            <a:ext cx="9264580" cy="369332"/>
          </a:xfrm>
        </p:spPr>
        <p:txBody>
          <a:bodyPr anchor="t" anchorCtr="0">
            <a:spAutoFit/>
          </a:bodyPr>
          <a:lstStyle/>
          <a:p>
            <a:pPr marL="447675" indent="-447675"/>
            <a:r>
              <a:rPr lang="es-ES_tradnl" sz="2000"/>
              <a:t>RIESGO ALTO: no hacer ayuno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587A95-1D20-9D42-9E97-3E2C8DF79ACB}"/>
              </a:ext>
            </a:extLst>
          </p:cNvPr>
          <p:cNvSpPr txBox="1">
            <a:spLocks noChangeArrowheads="1"/>
          </p:cNvSpPr>
          <p:nvPr/>
        </p:nvSpPr>
        <p:spPr>
          <a:xfrm>
            <a:off x="1334225" y="2151404"/>
            <a:ext cx="10048116" cy="314994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DM1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Pobre control metabólico (Hb1c &gt;8,5%)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Hipoglucemias desapercibidas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Hipoglucemias severas o recurrentes 3 meses previos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Historia de cetoacidosis o coma hiperosmolar en los 3 meses previos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Comorbilidades (Cardiopatia isquémica, Insuficiencia renal, ICC, etc)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Enfermedades agudas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Embarazo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Infección por COVID19, o síntomas de COVID19 (fiebre, disnea, tos persistente)</a:t>
            </a:r>
            <a:endParaRPr lang="es-ES" altLang="es-ES">
              <a:solidFill>
                <a:srgbClr val="00275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84C2554-4457-F946-8218-DCFC96500DE4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30995473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FE1EDD3-18CF-CA4D-A152-CCCE562F9A6D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9787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¿En qué pacientes con diabetes </a:t>
            </a:r>
            <a:br>
              <a:rPr lang="es-ES_tradnl" sz="3200"/>
            </a:br>
            <a:r>
              <a:rPr lang="es-ES_tradnl" sz="3200"/>
              <a:t>se desaconseja seguir el Ramadán?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F6C1C9A-2BAA-9443-83F1-CADAAD9C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225" y="1449119"/>
            <a:ext cx="9264580" cy="369332"/>
          </a:xfrm>
        </p:spPr>
        <p:txBody>
          <a:bodyPr anchor="t" anchorCtr="0">
            <a:spAutoFit/>
          </a:bodyPr>
          <a:lstStyle/>
          <a:p>
            <a:pPr marL="447675" indent="-447675"/>
            <a:r>
              <a:rPr lang="es-ES_tradnl" sz="2000"/>
              <a:t>RIESGO MODERADO: no se aconseja hacer ayuno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587A95-1D20-9D42-9E97-3E2C8DF79ACB}"/>
              </a:ext>
            </a:extLst>
          </p:cNvPr>
          <p:cNvSpPr txBox="1">
            <a:spLocks noChangeArrowheads="1"/>
          </p:cNvSpPr>
          <p:nvPr/>
        </p:nvSpPr>
        <p:spPr>
          <a:xfrm>
            <a:off x="1334225" y="1955457"/>
            <a:ext cx="10048116" cy="231174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DM2 control moderado 7.5-8.5%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DM2 control metabólico moderado  en tratamiento  con iDPP4, iSGLT2,</a:t>
            </a:r>
            <a:br>
              <a:rPr lang="es-ES" altLang="es-ES" sz="2000">
                <a:solidFill>
                  <a:srgbClr val="002754"/>
                </a:solidFill>
              </a:rPr>
            </a:br>
            <a:r>
              <a:rPr lang="es-ES" altLang="es-ES" sz="2000">
                <a:solidFill>
                  <a:srgbClr val="002754"/>
                </a:solidFill>
              </a:rPr>
              <a:t>glicacida o arGLP1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DM2 bien controlada con insulina  basal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Hipoglucemias desapercibidas</a:t>
            </a:r>
          </a:p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Cualquiera que esté en casa con síntomas COVID19</a:t>
            </a:r>
            <a:endParaRPr lang="es-ES" altLang="es-ES">
              <a:solidFill>
                <a:srgbClr val="002754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9BB3F14-014D-294E-867E-A7426E65694F}"/>
              </a:ext>
            </a:extLst>
          </p:cNvPr>
          <p:cNvSpPr txBox="1">
            <a:spLocks/>
          </p:cNvSpPr>
          <p:nvPr/>
        </p:nvSpPr>
        <p:spPr>
          <a:xfrm>
            <a:off x="1334225" y="4506602"/>
            <a:ext cx="9264580" cy="3693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447675" indent="-447675"/>
            <a:r>
              <a:rPr lang="es-ES_tradnl" sz="2000"/>
              <a:t>RIESGO LEVE: ayuno con precauciones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1FB0371-E6A6-7D43-99C0-BADB5DF9D950}"/>
              </a:ext>
            </a:extLst>
          </p:cNvPr>
          <p:cNvSpPr txBox="1">
            <a:spLocks noChangeArrowheads="1"/>
          </p:cNvSpPr>
          <p:nvPr/>
        </p:nvSpPr>
        <p:spPr>
          <a:xfrm>
            <a:off x="1334225" y="5012939"/>
            <a:ext cx="10048116" cy="69536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76213"/>
            <a:r>
              <a:rPr lang="es-ES" altLang="es-ES" sz="2000">
                <a:solidFill>
                  <a:srgbClr val="002754"/>
                </a:solidFill>
              </a:rPr>
              <a:t>DM2 bien controlado (HbA1c &lt;7.5%) en tratamiento solo con dieta, o solo en monoterapia oral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1E9CB6-9484-694F-A361-DD4B7682CC58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30071898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FE1EDD3-18CF-CA4D-A152-CCCE562F9A6D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5355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Estratificación del riesgo asociado con el ayuno</a:t>
            </a:r>
            <a:endParaRPr lang="es-ES_tradnl" sz="3200" baseline="30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78DA31-7923-2742-AA86-D7A1CE8491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00"/>
          <a:stretch/>
        </p:blipFill>
        <p:spPr>
          <a:xfrm>
            <a:off x="1257113" y="1257300"/>
            <a:ext cx="9680884" cy="43434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2B31C5E2-9D01-B549-9E9C-E06F157F80FB}"/>
              </a:ext>
            </a:extLst>
          </p:cNvPr>
          <p:cNvSpPr/>
          <p:nvPr/>
        </p:nvSpPr>
        <p:spPr>
          <a:xfrm>
            <a:off x="7326086" y="4963886"/>
            <a:ext cx="740228" cy="740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A0D61C-2774-2045-AE69-65A434E9A8CE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32014383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FE1EDD3-18CF-CA4D-A152-CCCE562F9A6D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97872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Cambios terapéuticos recomendados </a:t>
            </a:r>
            <a:br>
              <a:rPr lang="es-ES_tradnl" sz="3200"/>
            </a:br>
            <a:r>
              <a:rPr lang="es-ES_tradnl" sz="3200"/>
              <a:t>durante el ramadán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B31C5E2-9D01-B549-9E9C-E06F157F80FB}"/>
              </a:ext>
            </a:extLst>
          </p:cNvPr>
          <p:cNvSpPr/>
          <p:nvPr/>
        </p:nvSpPr>
        <p:spPr>
          <a:xfrm>
            <a:off x="7326086" y="4963886"/>
            <a:ext cx="740228" cy="740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CA864D-BD1D-7D4C-A134-22CBA1233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8" t="11193" r="7892" b="5556"/>
          <a:stretch/>
        </p:blipFill>
        <p:spPr>
          <a:xfrm>
            <a:off x="2416628" y="1423231"/>
            <a:ext cx="7358743" cy="401153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C97B925-591A-674A-90C0-9BE90651A61E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25645688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FE1EDD3-18CF-CA4D-A152-CCCE562F9A6D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5355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Fármacos durante el Ramadán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B31C5E2-9D01-B549-9E9C-E06F157F80FB}"/>
              </a:ext>
            </a:extLst>
          </p:cNvPr>
          <p:cNvSpPr/>
          <p:nvPr/>
        </p:nvSpPr>
        <p:spPr>
          <a:xfrm>
            <a:off x="7326086" y="4963886"/>
            <a:ext cx="740228" cy="740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24101D6-78B9-C641-AB48-DBD6AB0D3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328151"/>
              </p:ext>
            </p:extLst>
          </p:nvPr>
        </p:nvGraphicFramePr>
        <p:xfrm>
          <a:off x="1375524" y="1219200"/>
          <a:ext cx="9440952" cy="4114800"/>
        </p:xfrm>
        <a:graphic>
          <a:graphicData uri="http://schemas.openxmlformats.org/drawingml/2006/table">
            <a:tbl>
              <a:tblPr firstRow="1"/>
              <a:tblGrid>
                <a:gridCol w="1627830">
                  <a:extLst>
                    <a:ext uri="{9D8B030D-6E8A-4147-A177-3AD203B41FA5}">
                      <a16:colId xmlns:a16="http://schemas.microsoft.com/office/drawing/2014/main" val="2764539940"/>
                    </a:ext>
                  </a:extLst>
                </a:gridCol>
                <a:gridCol w="7813122">
                  <a:extLst>
                    <a:ext uri="{9D8B030D-6E8A-4147-A177-3AD203B41FA5}">
                      <a16:colId xmlns:a16="http://schemas.microsoft.com/office/drawing/2014/main" val="419239613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</a:rPr>
                        <a:t>Tipo de tratamiento y actitud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75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s-ES" sz="1400">
                        <a:effectLst/>
                      </a:endParaRPr>
                    </a:p>
                  </a:txBody>
                  <a:tcPr marL="137160" marR="137160" marT="137160" marB="1371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386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Dieta y ejercicio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dirty="0">
                          <a:effectLst/>
                        </a:rPr>
                        <a:t>Sin cambios (evitar excesivo ejercicio) Asegurar suficiente ingesta de líquidos por la noche </a:t>
                      </a:r>
                      <a:br>
                        <a:rPr lang="es-ES" sz="1400" dirty="0">
                          <a:effectLst/>
                        </a:rPr>
                      </a:br>
                      <a:r>
                        <a:rPr lang="es-ES" sz="1400" dirty="0">
                          <a:effectLst/>
                        </a:rPr>
                        <a:t>y seguir las recomendaciones dietéticas anteriores.</a:t>
                      </a:r>
                      <a:endParaRPr lang="es-ES" sz="1400">
                        <a:effectLst/>
                      </a:endParaRP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70848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</a:rPr>
                        <a:t>Uso exclusivo de fármacos que no producen hipoglucemia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75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s-ES" sz="1400" dirty="0">
                        <a:effectLst/>
                      </a:endParaRPr>
                    </a:p>
                  </a:txBody>
                  <a:tcPr marL="137160" marR="137160" marT="137160" marB="1371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963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Metformina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>
                          <a:effectLst/>
                        </a:rPr>
                        <a:t>Mañana y noche. COVID19: Suspender si infección aguda con deshidratación, diarreas fiebre o IR.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178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IDPP4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>
                          <a:effectLst/>
                        </a:rPr>
                        <a:t>Noche. COVID 19 mantener una hidratación adecuada y monitorizar glucemia. 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483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 dirty="0" err="1">
                          <a:effectLst/>
                        </a:rPr>
                        <a:t>Glitazonas</a:t>
                      </a:r>
                      <a:endParaRPr lang="es-ES" sz="1400" dirty="0">
                        <a:effectLst/>
                      </a:endParaRP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>
                          <a:effectLst/>
                        </a:rPr>
                        <a:t>Mañana y noche. COVID 19: parar ayuno,  mantener una hidratación adecuada y monitorizar glucemia.</a:t>
                      </a:r>
                      <a:endParaRPr lang="es-ES" sz="1400" dirty="0">
                        <a:effectLst/>
                      </a:endParaRP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214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iSGLT2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>
                          <a:effectLst/>
                        </a:rPr>
                        <a:t>Noche. COVID19 Retirar ante infección. 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92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arGLP1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dirty="0">
                          <a:effectLst/>
                        </a:rPr>
                        <a:t>Noche. COVID19 Mantener, salvo infección grave. </a:t>
                      </a:r>
                      <a:endParaRPr lang="es-ES" sz="1400">
                        <a:effectLst/>
                      </a:endParaRP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360588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F83878E6-0638-EF4E-B444-9663F8B8FDD6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126603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D9B546B-AEB0-CF45-A9A5-1624530F36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368" y="1275240"/>
            <a:ext cx="9625263" cy="430751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3118A49-3175-C146-A35B-5BC3C583DFE0}"/>
              </a:ext>
            </a:extLst>
          </p:cNvPr>
          <p:cNvSpPr txBox="1">
            <a:spLocks/>
          </p:cNvSpPr>
          <p:nvPr/>
        </p:nvSpPr>
        <p:spPr>
          <a:xfrm>
            <a:off x="422032" y="26720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Hiperglucemia en el hospital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C0F524-27AD-9F45-A2C6-6E186905A5E2}"/>
              </a:ext>
            </a:extLst>
          </p:cNvPr>
          <p:cNvSpPr txBox="1"/>
          <p:nvPr/>
        </p:nvSpPr>
        <p:spPr>
          <a:xfrm>
            <a:off x="422032" y="6313796"/>
            <a:ext cx="10920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 err="1">
                <a:solidFill>
                  <a:srgbClr val="002754"/>
                </a:solidFill>
              </a:rPr>
              <a:t>Perez</a:t>
            </a:r>
            <a:r>
              <a:rPr lang="es-ES" sz="1200" dirty="0">
                <a:solidFill>
                  <a:srgbClr val="002754"/>
                </a:solidFill>
              </a:rPr>
              <a:t> A, </a:t>
            </a:r>
            <a:r>
              <a:rPr lang="es-ES" sz="1200" dirty="0" err="1">
                <a:solidFill>
                  <a:srgbClr val="002754"/>
                </a:solidFill>
              </a:rPr>
              <a:t>Conthe</a:t>
            </a:r>
            <a:r>
              <a:rPr lang="es-ES" sz="1200" dirty="0">
                <a:solidFill>
                  <a:srgbClr val="002754"/>
                </a:solidFill>
              </a:rPr>
              <a:t> P, Aguilar M, </a:t>
            </a:r>
            <a:r>
              <a:rPr lang="es-ES" sz="1200" dirty="0" err="1">
                <a:solidFill>
                  <a:srgbClr val="002754"/>
                </a:solidFill>
              </a:rPr>
              <a:t>Bertomeu</a:t>
            </a:r>
            <a:r>
              <a:rPr lang="es-ES" sz="1200" dirty="0">
                <a:solidFill>
                  <a:srgbClr val="002754"/>
                </a:solidFill>
              </a:rPr>
              <a:t> V, </a:t>
            </a:r>
            <a:r>
              <a:rPr lang="es-ES" sz="1200" dirty="0" err="1">
                <a:solidFill>
                  <a:srgbClr val="002754"/>
                </a:solidFill>
              </a:rPr>
              <a:t>Galdos</a:t>
            </a:r>
            <a:r>
              <a:rPr lang="es-ES" sz="1200" dirty="0">
                <a:solidFill>
                  <a:srgbClr val="002754"/>
                </a:solidFill>
              </a:rPr>
              <a:t> P, </a:t>
            </a:r>
            <a:r>
              <a:rPr lang="es-ES" sz="1200" dirty="0" err="1">
                <a:solidFill>
                  <a:srgbClr val="002754"/>
                </a:solidFill>
              </a:rPr>
              <a:t>Garcia</a:t>
            </a:r>
            <a:r>
              <a:rPr lang="es-ES" sz="1200" dirty="0">
                <a:solidFill>
                  <a:srgbClr val="002754"/>
                </a:solidFill>
              </a:rPr>
              <a:t> G </a:t>
            </a:r>
            <a:r>
              <a:rPr lang="es-ES" sz="1200" i="1" dirty="0">
                <a:solidFill>
                  <a:srgbClr val="002754"/>
                </a:solidFill>
              </a:rPr>
              <a:t>et al.</a:t>
            </a:r>
            <a:r>
              <a:rPr lang="es-ES" sz="1200" dirty="0">
                <a:solidFill>
                  <a:srgbClr val="002754"/>
                </a:solidFill>
              </a:rPr>
              <a:t> Tratamiento de la hiperglucemia en el hospital. </a:t>
            </a:r>
            <a:r>
              <a:rPr lang="es-ES" sz="1200" dirty="0" err="1">
                <a:solidFill>
                  <a:srgbClr val="002754"/>
                </a:solidFill>
              </a:rPr>
              <a:t>Med</a:t>
            </a:r>
            <a:r>
              <a:rPr lang="es-ES" sz="1200" dirty="0">
                <a:solidFill>
                  <a:srgbClr val="002754"/>
                </a:solidFill>
              </a:rPr>
              <a:t> Clin (</a:t>
            </a:r>
            <a:r>
              <a:rPr lang="es-ES" sz="1200" dirty="0" err="1">
                <a:solidFill>
                  <a:srgbClr val="002754"/>
                </a:solidFill>
              </a:rPr>
              <a:t>Barc</a:t>
            </a:r>
            <a:r>
              <a:rPr lang="es-ES" sz="1200" dirty="0">
                <a:solidFill>
                  <a:srgbClr val="002754"/>
                </a:solidFill>
              </a:rPr>
              <a:t>). 2009: 132: 46(12)5-475.</a:t>
            </a:r>
          </a:p>
        </p:txBody>
      </p:sp>
    </p:spTree>
    <p:extLst>
      <p:ext uri="{BB962C8B-B14F-4D97-AF65-F5344CB8AC3E}">
        <p14:creationId xmlns:p14="http://schemas.microsoft.com/office/powerpoint/2010/main" val="5498494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FE1EDD3-18CF-CA4D-A152-CCCE562F9A6D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5355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Fármacos durante el Ramadán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B31C5E2-9D01-B549-9E9C-E06F157F80FB}"/>
              </a:ext>
            </a:extLst>
          </p:cNvPr>
          <p:cNvSpPr/>
          <p:nvPr/>
        </p:nvSpPr>
        <p:spPr>
          <a:xfrm>
            <a:off x="7326086" y="4963886"/>
            <a:ext cx="740228" cy="740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24101D6-78B9-C641-AB48-DBD6AB0D3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024714"/>
              </p:ext>
            </p:extLst>
          </p:nvPr>
        </p:nvGraphicFramePr>
        <p:xfrm>
          <a:off x="2629365" y="1786343"/>
          <a:ext cx="6933269" cy="3230880"/>
        </p:xfrm>
        <a:graphic>
          <a:graphicData uri="http://schemas.openxmlformats.org/drawingml/2006/table">
            <a:tbl>
              <a:tblPr firstRow="1"/>
              <a:tblGrid>
                <a:gridCol w="1195449">
                  <a:extLst>
                    <a:ext uri="{9D8B030D-6E8A-4147-A177-3AD203B41FA5}">
                      <a16:colId xmlns:a16="http://schemas.microsoft.com/office/drawing/2014/main" val="2764539940"/>
                    </a:ext>
                  </a:extLst>
                </a:gridCol>
                <a:gridCol w="5737820">
                  <a:extLst>
                    <a:ext uri="{9D8B030D-6E8A-4147-A177-3AD203B41FA5}">
                      <a16:colId xmlns:a16="http://schemas.microsoft.com/office/drawing/2014/main" val="419239613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</a:rPr>
                        <a:t>Fármacos orales que pueden producir hipoglucemia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75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s-ES" sz="1400">
                        <a:effectLst/>
                      </a:endParaRPr>
                    </a:p>
                  </a:txBody>
                  <a:tcPr marL="137160" marR="137160" marT="137160" marB="13716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386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Sulfonilureas monodosis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dirty="0">
                          <a:effectLst/>
                        </a:rPr>
                        <a:t>Antes de la cena COVID19</a:t>
                      </a:r>
                    </a:p>
                    <a:p>
                      <a:pPr algn="l" fontAlgn="t"/>
                      <a:r>
                        <a:rPr lang="es-ES" sz="1400" dirty="0">
                          <a:effectLst/>
                        </a:rPr>
                        <a:t>Retirar ante infección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708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Sulfonilureas en varias dosis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>
                          <a:effectLst/>
                        </a:rPr>
                        <a:t>Mitad dosis habitual por la mañana y dosis completa en la cena.</a:t>
                      </a:r>
                      <a:br>
                        <a:rPr lang="es-ES" sz="1400">
                          <a:effectLst/>
                        </a:rPr>
                      </a:br>
                      <a:r>
                        <a:rPr lang="es-ES" sz="1400">
                          <a:effectLst/>
                        </a:rPr>
                        <a:t>Ajustar dosis según glucemia y repartir las tomas</a:t>
                      </a:r>
                    </a:p>
                    <a:p>
                      <a:pPr algn="l" fontAlgn="t"/>
                      <a:r>
                        <a:rPr lang="es-ES" sz="1400">
                          <a:effectLst/>
                        </a:rPr>
                        <a:t>Ejemplo: Glicazida 1-0-1 pasa a 0,5-0-1</a:t>
                      </a:r>
                    </a:p>
                    <a:p>
                      <a:pPr algn="l" fontAlgn="t"/>
                      <a:r>
                        <a:rPr lang="es-ES" sz="1400">
                          <a:effectLst/>
                        </a:rPr>
                        <a:t>COVID19 Retirar ante infección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672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Glinidas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>
                          <a:effectLst/>
                        </a:rPr>
                        <a:t>Tomarla sólo antes de las comidas</a:t>
                      </a:r>
                    </a:p>
                    <a:p>
                      <a:pPr algn="l" fontAlgn="t"/>
                      <a:r>
                        <a:rPr lang="es-ES" sz="1400">
                          <a:effectLst/>
                        </a:rPr>
                        <a:t>Recuerda: "solo si se va a comer hay que tomar este fármaco"</a:t>
                      </a:r>
                    </a:p>
                    <a:p>
                      <a:pPr algn="l" fontAlgn="t"/>
                      <a:r>
                        <a:rPr lang="es-ES" sz="1400">
                          <a:effectLst/>
                        </a:rPr>
                        <a:t>COVID19 Retirar ante infección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227840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F83878E6-0638-EF4E-B444-9663F8B8FDD6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17927106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FE1EDD3-18CF-CA4D-A152-CCCE562F9A6D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5355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Fármacos durante el Ramadán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B31C5E2-9D01-B549-9E9C-E06F157F80FB}"/>
              </a:ext>
            </a:extLst>
          </p:cNvPr>
          <p:cNvSpPr/>
          <p:nvPr/>
        </p:nvSpPr>
        <p:spPr>
          <a:xfrm>
            <a:off x="7326086" y="4963886"/>
            <a:ext cx="740228" cy="740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3CF9A70-E303-4E46-A830-AB21DE6BA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968909"/>
              </p:ext>
            </p:extLst>
          </p:nvPr>
        </p:nvGraphicFramePr>
        <p:xfrm>
          <a:off x="1375524" y="1153886"/>
          <a:ext cx="9440952" cy="4419600"/>
        </p:xfrm>
        <a:graphic>
          <a:graphicData uri="http://schemas.openxmlformats.org/drawingml/2006/table">
            <a:tbl>
              <a:tblPr/>
              <a:tblGrid>
                <a:gridCol w="1625011">
                  <a:extLst>
                    <a:ext uri="{9D8B030D-6E8A-4147-A177-3AD203B41FA5}">
                      <a16:colId xmlns:a16="http://schemas.microsoft.com/office/drawing/2014/main" val="957464793"/>
                    </a:ext>
                  </a:extLst>
                </a:gridCol>
                <a:gridCol w="7815941">
                  <a:extLst>
                    <a:ext uri="{9D8B030D-6E8A-4147-A177-3AD203B41FA5}">
                      <a16:colId xmlns:a16="http://schemas.microsoft.com/office/drawing/2014/main" val="326895113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s-ES" sz="1400" b="1">
                          <a:solidFill>
                            <a:schemeClr val="bg1"/>
                          </a:solidFill>
                          <a:effectLst/>
                        </a:rPr>
                        <a:t>Insulinas</a:t>
                      </a: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75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50584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NPH </a:t>
                      </a:r>
                      <a:br>
                        <a:rPr lang="es-ES" sz="1400">
                          <a:effectLst/>
                        </a:rPr>
                      </a:br>
                      <a:r>
                        <a:rPr lang="es-ES" sz="1400">
                          <a:effectLst/>
                        </a:rPr>
                        <a:t>cada 12 horas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1400" dirty="0">
                          <a:effectLst/>
                        </a:rPr>
                        <a:t>Ajustar dosis según glucemia o cambiar a otra insulina lenta como glargina/</a:t>
                      </a:r>
                      <a:r>
                        <a:rPr lang="es-ES" sz="1400" dirty="0" err="1">
                          <a:effectLst/>
                        </a:rPr>
                        <a:t>detemir</a:t>
                      </a:r>
                      <a:r>
                        <a:rPr lang="es-ES" sz="1400" dirty="0">
                          <a:effectLst/>
                        </a:rPr>
                        <a:t>/glargina U300/</a:t>
                      </a:r>
                      <a:r>
                        <a:rPr lang="es-ES" sz="1400" dirty="0" err="1">
                          <a:effectLst/>
                        </a:rPr>
                        <a:t>degludec</a:t>
                      </a:r>
                      <a:r>
                        <a:rPr lang="es-ES" sz="1400" dirty="0">
                          <a:effectLst/>
                        </a:rPr>
                        <a:t> cada 24 horas</a:t>
                      </a:r>
                    </a:p>
                    <a:p>
                      <a:pPr algn="l" fontAlgn="t"/>
                      <a:r>
                        <a:rPr lang="es-ES" sz="1400" dirty="0">
                          <a:effectLst/>
                        </a:rPr>
                        <a:t>Se recomienda pasar la dosis de insulina NPH por la mañana bajando a la MITAD de la dosis que antes tomaba por la noche y la dosis de insulina NPH por la noche es la dosis completa que antes tomaba por la mañana. Es decir se intercambian dosis mañana y noche, reduciendo a la mitad la dosis que se administra por la mañana, ya que habrá ayuno diurno.</a:t>
                      </a:r>
                    </a:p>
                    <a:p>
                      <a:pPr algn="l" fontAlgn="t"/>
                      <a:r>
                        <a:rPr lang="es-ES" sz="1400" dirty="0">
                          <a:effectLst/>
                        </a:rPr>
                        <a:t>Ejemplo: la dosis NPH 40-0-32 pasa a ser 16-0-40 UI (ajustar según glucemias capilares)</a:t>
                      </a:r>
                    </a:p>
                    <a:p>
                      <a:pPr algn="l" fontAlgn="t"/>
                      <a:r>
                        <a:rPr lang="es-ES" sz="1400" dirty="0">
                          <a:effectLst/>
                        </a:rPr>
                        <a:t>COVID19: garantizar una hidratación adecuada y monitorizar la glucosa en sangre regularmente.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9048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Insulina rápida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s-ES" sz="1400">
                          <a:effectLst/>
                        </a:rPr>
                        <a:t>Bolus antes de las ingestas, ajustando con glucemia preprandial.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51551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Insulinas mixtas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s-ES" sz="1400" dirty="0">
                          <a:effectLst/>
                        </a:rPr>
                        <a:t>Pasar a dos dosis: mañana y noche. Controles capilares en función de glucemia basal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68023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Glargina, detemir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s-ES" sz="1400">
                          <a:effectLst/>
                        </a:rPr>
                        <a:t>Misma dosis antes de la cena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10446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 fontAlgn="t"/>
                      <a:r>
                        <a:rPr lang="es-ES" sz="1400">
                          <a:effectLst/>
                        </a:rPr>
                        <a:t>Degludec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s-ES" sz="1400" dirty="0">
                          <a:effectLst/>
                        </a:rPr>
                        <a:t>Reducir dosis 25-30% dosis, noche.</a:t>
                      </a:r>
                    </a:p>
                  </a:txBody>
                  <a:tcPr marL="137160" marR="137160" marT="137160" marB="13716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72108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51C992A-477B-F140-8B62-33E0E4035565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29613608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FE1EDD3-18CF-CA4D-A152-CCCE562F9A6D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5355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Terapias basadas en las incretinas:</a:t>
            </a:r>
            <a:r>
              <a:rPr lang="es-ES_tradnl" sz="3200" baseline="30000"/>
              <a:t>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337C1D-926E-D349-8AE5-85447DB27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3" t="22979" r="7341" b="12956"/>
          <a:stretch/>
        </p:blipFill>
        <p:spPr>
          <a:xfrm>
            <a:off x="1197428" y="2405743"/>
            <a:ext cx="9797143" cy="2046514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2B31C5E2-9D01-B549-9E9C-E06F157F80FB}"/>
              </a:ext>
            </a:extLst>
          </p:cNvPr>
          <p:cNvSpPr/>
          <p:nvPr/>
        </p:nvSpPr>
        <p:spPr>
          <a:xfrm>
            <a:off x="10478132" y="3952908"/>
            <a:ext cx="740228" cy="740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149AAC3-CF79-054C-8279-99B686C5DD21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699721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FE1EDD3-18CF-CA4D-A152-CCCE562F9A6D}"/>
              </a:ext>
            </a:extLst>
          </p:cNvPr>
          <p:cNvSpPr txBox="1">
            <a:spLocks/>
          </p:cNvSpPr>
          <p:nvPr/>
        </p:nvSpPr>
        <p:spPr>
          <a:xfrm>
            <a:off x="422031" y="267205"/>
            <a:ext cx="9990787" cy="5355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Terapias basadas en las insulinas:</a:t>
            </a:r>
            <a:r>
              <a:rPr lang="es-ES_tradnl" sz="3200" baseline="30000"/>
              <a:t>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AD2FD68-EC90-304D-95C8-891BFA383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2" t="9938" r="4392" b="6224"/>
          <a:stretch/>
        </p:blipFill>
        <p:spPr>
          <a:xfrm>
            <a:off x="1687286" y="1785256"/>
            <a:ext cx="8817428" cy="3439887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2B31C5E2-9D01-B549-9E9C-E06F157F80FB}"/>
              </a:ext>
            </a:extLst>
          </p:cNvPr>
          <p:cNvSpPr/>
          <p:nvPr/>
        </p:nvSpPr>
        <p:spPr>
          <a:xfrm>
            <a:off x="557585" y="4016829"/>
            <a:ext cx="3575325" cy="1362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38AFA28-A6FC-8547-B08A-E4394032B81C}"/>
              </a:ext>
            </a:extLst>
          </p:cNvPr>
          <p:cNvSpPr txBox="1"/>
          <p:nvPr/>
        </p:nvSpPr>
        <p:spPr>
          <a:xfrm>
            <a:off x="422032" y="5759798"/>
            <a:ext cx="10920593" cy="83099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s-ES" sz="1200" b="1" dirty="0" err="1">
                <a:solidFill>
                  <a:srgbClr val="002754"/>
                </a:solidFill>
              </a:rPr>
              <a:t>1. </a:t>
            </a:r>
            <a:r>
              <a:rPr lang="es-ES" sz="1200" dirty="0" err="1">
                <a:solidFill>
                  <a:srgbClr val="002754"/>
                </a:solidFill>
              </a:rPr>
              <a:t>International Diabetes Federation and the DAR International Alliance. Diabetes and ramadan: Practical Guidelines. Brussels. Belgium: International Diabetes Federation. 2016. Último acceso: enero 2021. Disponible en www.idf.org/guidelines/diabetes-in-ramadan. </a:t>
            </a:r>
            <a:r>
              <a:rPr lang="es-ES" sz="1200" b="1" dirty="0" err="1">
                <a:solidFill>
                  <a:srgbClr val="002754"/>
                </a:solidFill>
              </a:rPr>
              <a:t>2.</a:t>
            </a:r>
            <a:r>
              <a:rPr lang="es-ES" sz="1200" dirty="0" err="1">
                <a:solidFill>
                  <a:srgbClr val="002754"/>
                </a:solidFill>
              </a:rPr>
              <a:t> Ibrahim M. </a:t>
            </a:r>
            <a:r>
              <a:rPr lang="es-ES" sz="1200" i="1" dirty="0" err="1">
                <a:solidFill>
                  <a:srgbClr val="002754"/>
                </a:solidFill>
              </a:rPr>
              <a:t>et al.</a:t>
            </a:r>
            <a:r>
              <a:rPr lang="es-ES" sz="1200" dirty="0" err="1">
                <a:solidFill>
                  <a:srgbClr val="002754"/>
                </a:solidFill>
              </a:rPr>
              <a:t> Recommendations for management of diabetes during Ramadan: update 2020. applying the principles of the ADA/EASD consensus. BMJ Open Diab Res Care 2020;8:e001248. </a:t>
            </a:r>
            <a:r>
              <a:rPr lang="es-ES" sz="1200" b="1" dirty="0" err="1">
                <a:solidFill>
                  <a:srgbClr val="002754"/>
                </a:solidFill>
              </a:rPr>
              <a:t>3. </a:t>
            </a:r>
            <a:r>
              <a:rPr lang="es-ES" sz="1200" dirty="0" err="1">
                <a:solidFill>
                  <a:srgbClr val="002754"/>
                </a:solidFill>
              </a:rPr>
              <a:t>redGPS. Diabetes y ramadán. Autora del documento: Dra. Belén Benito. Último acceso: enero 2021. Disponible en: https://redgdps.org/diabetes-y-ramadan. </a:t>
            </a:r>
          </a:p>
        </p:txBody>
      </p:sp>
    </p:spTree>
    <p:extLst>
      <p:ext uri="{BB962C8B-B14F-4D97-AF65-F5344CB8AC3E}">
        <p14:creationId xmlns:p14="http://schemas.microsoft.com/office/powerpoint/2010/main" val="30405811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845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B90F915-41DF-F840-87D2-7506C0A758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689" y="1454654"/>
            <a:ext cx="8194622" cy="403295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AFAFC29-F3EC-2F4F-B8F3-E11719C73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1089529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Protocolo de insulinización subcutáneo:</a:t>
            </a:r>
            <a:br>
              <a:rPr lang="es-ES_tradnl" sz="2400" b="0"/>
            </a:br>
            <a:br>
              <a:rPr lang="es-ES_tradnl" sz="2400" b="0"/>
            </a:br>
            <a:endParaRPr lang="es-ES_tradnl" sz="2400" b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FECCBDD-AD7E-024D-9EBB-47F0B243FAC7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Revisión</a:t>
            </a:r>
          </a:p>
        </p:txBody>
      </p:sp>
    </p:spTree>
    <p:extLst>
      <p:ext uri="{BB962C8B-B14F-4D97-AF65-F5344CB8AC3E}">
        <p14:creationId xmlns:p14="http://schemas.microsoft.com/office/powerpoint/2010/main" val="3581420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70BE67D-9FBD-E645-83EE-0BE3B40037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694" y="1554731"/>
            <a:ext cx="3060834" cy="3748538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8AD6D768-A860-1C4E-860A-28319250E711}"/>
              </a:ext>
            </a:extLst>
          </p:cNvPr>
          <p:cNvGrpSpPr/>
          <p:nvPr/>
        </p:nvGrpSpPr>
        <p:grpSpPr>
          <a:xfrm>
            <a:off x="1077096" y="2243587"/>
            <a:ext cx="5018904" cy="2370826"/>
            <a:chOff x="1212479" y="2100713"/>
            <a:chExt cx="5018904" cy="2370826"/>
          </a:xfrm>
        </p:grpSpPr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E4358AC9-15B0-0044-BFB1-3E922D61818A}"/>
                </a:ext>
              </a:extLst>
            </p:cNvPr>
            <p:cNvSpPr txBox="1">
              <a:spLocks/>
            </p:cNvSpPr>
            <p:nvPr/>
          </p:nvSpPr>
          <p:spPr>
            <a:xfrm>
              <a:off x="1347862" y="2100713"/>
              <a:ext cx="4748138" cy="720090"/>
            </a:xfrm>
            <a:prstGeom prst="rect">
              <a:avLst/>
            </a:prstGeom>
            <a:solidFill>
              <a:srgbClr val="002754"/>
            </a:solidFill>
          </p:spPr>
          <p:txBody>
            <a:bodyPr vert="horz" lIns="91440" tIns="45720" rIns="91440" bIns="45720" rtlCol="0" anchor="ctr" anchorCtr="0">
              <a:normAutofit/>
            </a:bodyPr>
            <a:lstStyle>
              <a:defPPr>
                <a:defRPr lang="es-ES_tradnl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28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es-ES_tradnl"/>
                <a:t>Introducción</a:t>
              </a:r>
            </a:p>
          </p:txBody>
        </p:sp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03F3426A-F2B3-6745-84D9-DA549DF81DAD}"/>
                </a:ext>
              </a:extLst>
            </p:cNvPr>
            <p:cNvSpPr txBox="1">
              <a:spLocks/>
            </p:cNvSpPr>
            <p:nvPr/>
          </p:nvSpPr>
          <p:spPr>
            <a:xfrm>
              <a:off x="1212479" y="2926081"/>
              <a:ext cx="5018904" cy="720090"/>
            </a:xfrm>
            <a:prstGeom prst="rect">
              <a:avLst/>
            </a:prstGeom>
            <a:solidFill>
              <a:srgbClr val="03F0C2"/>
            </a:solidFill>
          </p:spPr>
          <p:txBody>
            <a:bodyPr vert="horz" lIns="91440" tIns="45720" rIns="91440" bIns="45720" rtlCol="0" anchor="ctr" anchorCtr="0">
              <a:normAutofit/>
            </a:bodyPr>
            <a:lstStyle>
              <a:defPPr>
                <a:defRPr lang="es-ES_tradnl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2800" b="1">
                  <a:solidFill>
                    <a:srgbClr val="002754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r>
                <a:rPr lang="es-ES_tradnl"/>
                <a:t>¿Terapias No Insulínicas?</a:t>
              </a:r>
            </a:p>
          </p:txBody>
        </p:sp>
        <p:sp>
          <p:nvSpPr>
            <p:cNvPr id="10" name="Título 1">
              <a:extLst>
                <a:ext uri="{FF2B5EF4-FFF2-40B4-BE49-F238E27FC236}">
                  <a16:creationId xmlns:a16="http://schemas.microsoft.com/office/drawing/2014/main" id="{7088B429-31BF-564E-95DF-6CC365465A15}"/>
                </a:ext>
              </a:extLst>
            </p:cNvPr>
            <p:cNvSpPr txBox="1">
              <a:spLocks/>
            </p:cNvSpPr>
            <p:nvPr/>
          </p:nvSpPr>
          <p:spPr>
            <a:xfrm>
              <a:off x="1347862" y="3751449"/>
              <a:ext cx="4748138" cy="720090"/>
            </a:xfrm>
            <a:prstGeom prst="rect">
              <a:avLst/>
            </a:prstGeom>
            <a:solidFill>
              <a:srgbClr val="002754"/>
            </a:solidFill>
          </p:spPr>
          <p:txBody>
            <a:bodyPr vert="horz" lIns="9144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rgbClr val="002754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ctr"/>
              <a:r>
                <a:rPr lang="es-ES_tradnl" sz="2800">
                  <a:solidFill>
                    <a:schemeClr val="bg1"/>
                  </a:solidFill>
                </a:rPr>
                <a:t>Otras actualizaciones</a:t>
              </a:r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875F5589-626A-5243-8056-63676594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424732"/>
          </a:xfrm>
        </p:spPr>
        <p:txBody>
          <a:bodyPr anchor="t" anchorCtr="0">
            <a:spAutoFit/>
          </a:bodyPr>
          <a:lstStyle/>
          <a:p>
            <a:r>
              <a:rPr lang="es-ES_tradnl" sz="2400" b="0"/>
              <a:t>Agenda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22EB626-E64C-044C-8222-3CF2349849D9}"/>
              </a:ext>
            </a:extLst>
          </p:cNvPr>
          <p:cNvSpPr txBox="1">
            <a:spLocks/>
          </p:cNvSpPr>
          <p:nvPr/>
        </p:nvSpPr>
        <p:spPr>
          <a:xfrm>
            <a:off x="422032" y="8415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sz="3200"/>
              <a:t>Terapias no insulínicas </a:t>
            </a:r>
            <a:br>
              <a:rPr lang="es-ES_tradnl" sz="3200"/>
            </a:br>
            <a:r>
              <a:rPr lang="es-ES_tradnl" sz="3200"/>
              <a:t>durante la hospitalización</a:t>
            </a:r>
          </a:p>
        </p:txBody>
      </p:sp>
    </p:spTree>
    <p:extLst>
      <p:ext uri="{BB962C8B-B14F-4D97-AF65-F5344CB8AC3E}">
        <p14:creationId xmlns:p14="http://schemas.microsoft.com/office/powerpoint/2010/main" val="11129480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mirall - Update360_Pantilla PPT" id="{33096227-6487-B34B-AA82-C3575BEE619D}" vid="{1AE9243A-F4F9-D046-8428-B4B89603DAF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2721</TotalTime>
  <Words>5874</Words>
  <Application>Microsoft Office PowerPoint</Application>
  <PresentationFormat>Panorámica</PresentationFormat>
  <Paragraphs>434</Paragraphs>
  <Slides>74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77" baseType="lpstr">
      <vt:lpstr>Arial</vt:lpstr>
      <vt:lpstr>Calibri</vt:lpstr>
      <vt:lpstr>Tema de Office</vt:lpstr>
      <vt:lpstr>Presentación de PowerPoint</vt:lpstr>
      <vt:lpstr>Presentación de PowerPoint</vt:lpstr>
      <vt:lpstr>MANEJO DE LAS  PERSONAS CON DIABETES:  SITUACIONES ESPECIALES</vt:lpstr>
      <vt:lpstr>Conflicto de Intereses</vt:lpstr>
      <vt:lpstr>Reunión Grupo de Diabetes SAEDYN</vt:lpstr>
      <vt:lpstr>Agenda</vt:lpstr>
      <vt:lpstr>Presentación de PowerPoint</vt:lpstr>
      <vt:lpstr>Protocolo de insulinización subcutáneo:  </vt:lpstr>
      <vt:lpstr>Agenda</vt:lpstr>
      <vt:lpstr>Presentación de PowerPoint</vt:lpstr>
      <vt:lpstr>Presentación de PowerPoint</vt:lpstr>
      <vt:lpstr>Terapias no insulínicas en el hospital (TNI):</vt:lpstr>
      <vt:lpstr>Terapias no insulínicas en el hospital (TNI):</vt:lpstr>
      <vt:lpstr>Terapias no insulínicas en el hospital (TNI):</vt:lpstr>
      <vt:lpstr>Terapias no insulínicas en el hospital (TNI):</vt:lpstr>
      <vt:lpstr>Terapias no insulínicas en el hospital (TNI):</vt:lpstr>
      <vt:lpstr>Terapias no insulínicas en el hospital (TNI):</vt:lpstr>
      <vt:lpstr>Terapias no insulínicas en el hospital (TNI):</vt:lpstr>
      <vt:lpstr>Terapias no insulínicas en el hospital (TNI):</vt:lpstr>
      <vt:lpstr>Terapias no insulínicas en el hospital (TNI):</vt:lpstr>
      <vt:lpstr>Terapias no insulínicas en el hospital (TNI):</vt:lpstr>
      <vt:lpstr>Terapias no insulínicas en el hospital (TNI):</vt:lpstr>
      <vt:lpstr>Terapias no insulínicas en el hospital (TNI):</vt:lpstr>
      <vt:lpstr>OTRAS SITUACIONES ESPECIALES:</vt:lpstr>
      <vt:lpstr>Presentación de PowerPoint</vt:lpstr>
      <vt:lpstr>Presentación de PowerPoint</vt:lpstr>
      <vt:lpstr>Eficacia Hipoglucemias Calidad de vida Interacciones Secundarismos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Diabetes Esteroidea Hiperglucemia inducida por esteroides</vt:lpstr>
      <vt:lpstr>1. Características generales</vt:lpstr>
      <vt:lpstr>2. Mecanismos fisiopatológicos</vt:lpstr>
      <vt:lpstr>2. Mecanismos fisiopatológicos</vt:lpstr>
      <vt:lpstr>2. Mecanismos fisiopatológicos</vt:lpstr>
      <vt:lpstr>2. Mecanismos fisiopatológicos</vt:lpstr>
      <vt:lpstr>2. Mecanismos básicos multifactoriales </vt:lpstr>
      <vt:lpstr>2. Mecanismos fisiopatológicos </vt:lpstr>
      <vt:lpstr>3. Riesgo de desarrollo de  Diabetes Mellitus Esteroidea</vt:lpstr>
      <vt:lpstr>3. Riesgo de desarrollo de  Diabetes Mellitus Esteroidea</vt:lpstr>
      <vt:lpstr>3. Riesgo de desarrollo de  Diabetes Mellitus Esteroidea</vt:lpstr>
      <vt:lpstr>3. Riesgo de desarrollo de  Diabetes Mellitus Esteroidea</vt:lpstr>
      <vt:lpstr>Presentación de PowerPoint</vt:lpstr>
      <vt:lpstr>Presentación de PowerPoint</vt:lpstr>
      <vt:lpstr>Presentación de PowerPoint</vt:lpstr>
      <vt:lpstr>Presentación de PowerPoint</vt:lpstr>
      <vt:lpstr>4. Tratamiento de la Hiperglucemia inducida por glucocorticoides</vt:lpstr>
      <vt:lpstr>4. Tratamiento de la Hiperglucemia inducida por glucocorticoides</vt:lpstr>
      <vt:lpstr>Estimación dosis inicio insulina Hiperglucemia inducida por glucocorticoides según preparado/dosis</vt:lpstr>
      <vt:lpstr>4. Tratamiento de la Hiperglucemia  inducida por glucocorticoides</vt:lpstr>
      <vt:lpstr>4. Tratamiento de la Hiperglucemia  inducida por glucocorticoides</vt:lpstr>
      <vt:lpstr>4. Tratamiento de la Hiperglucemia  inducida por glucocorticoides</vt:lpstr>
      <vt:lpstr>4. Tratamiento de la Hiperglucemia  inducida por glucocorticoides</vt:lpstr>
      <vt:lpstr>4. Tratamiento de la Hiperglucemia  inducida por glucocorticoides</vt:lpstr>
      <vt:lpstr>4. Tratamiento de la HGIGC</vt:lpstr>
      <vt:lpstr>MANEJO DE LA  DIABETES DURANTE  EL RAMADÁN</vt:lpstr>
      <vt:lpstr>Presentación de PowerPoint</vt:lpstr>
      <vt:lpstr>Presentación de PowerPoint</vt:lpstr>
      <vt:lpstr>Presentación de PowerPoint</vt:lpstr>
      <vt:lpstr>Presentación de PowerPoint</vt:lpstr>
      <vt:lpstr>RIESGO ALTO: no hacer ayuno</vt:lpstr>
      <vt:lpstr>RIESGO MODERADO: no se aconseja hacer ayuno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Usuario de Microsoft Office</dc:creator>
  <cp:keywords/>
  <dc:description/>
  <cp:lastModifiedBy>cuentas</cp:lastModifiedBy>
  <cp:revision>72</cp:revision>
  <cp:lastPrinted>2022-04-29T15:18:05Z</cp:lastPrinted>
  <dcterms:created xsi:type="dcterms:W3CDTF">2020-01-08T08:56:59Z</dcterms:created>
  <dcterms:modified xsi:type="dcterms:W3CDTF">2022-06-13T16:01:13Z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2022-05-05T12:31:14Z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74ab84ce-273e-47f3-a47b-1129cb611cb8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Tema de Office:5</vt:lpwstr>
  </property>
  <property fmtid="{D5CDD505-2E9C-101B-9397-08002B2CF9AE}" pid="10" name="ClassificationContentMarkingHeaderText">
    <vt:lpwstr>INTERNAL USE</vt:lpwstr>
  </property>
</Properties>
</file>