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63" r:id="rId5"/>
    <p:sldId id="256" r:id="rId6"/>
    <p:sldId id="264" r:id="rId7"/>
    <p:sldId id="265" r:id="rId8"/>
    <p:sldId id="501" r:id="rId9"/>
    <p:sldId id="271" r:id="rId10"/>
    <p:sldId id="266" r:id="rId11"/>
    <p:sldId id="270" r:id="rId12"/>
    <p:sldId id="504" r:id="rId13"/>
    <p:sldId id="257" r:id="rId14"/>
    <p:sldId id="267" r:id="rId15"/>
    <p:sldId id="502" r:id="rId16"/>
    <p:sldId id="268" r:id="rId17"/>
    <p:sldId id="505" r:id="rId18"/>
    <p:sldId id="269" r:id="rId19"/>
    <p:sldId id="506" r:id="rId20"/>
    <p:sldId id="272" r:id="rId21"/>
    <p:sldId id="273" r:id="rId22"/>
    <p:sldId id="478" r:id="rId23"/>
    <p:sldId id="479" r:id="rId24"/>
    <p:sldId id="480" r:id="rId25"/>
    <p:sldId id="500" r:id="rId26"/>
    <p:sldId id="277" r:id="rId27"/>
    <p:sldId id="482" r:id="rId28"/>
    <p:sldId id="499" r:id="rId29"/>
    <p:sldId id="275" r:id="rId30"/>
    <p:sldId id="498" r:id="rId31"/>
    <p:sldId id="481" r:id="rId32"/>
    <p:sldId id="274" r:id="rId33"/>
    <p:sldId id="486" r:id="rId34"/>
    <p:sldId id="487" r:id="rId35"/>
    <p:sldId id="488" r:id="rId36"/>
    <p:sldId id="489" r:id="rId37"/>
    <p:sldId id="468" r:id="rId38"/>
    <p:sldId id="469" r:id="rId39"/>
    <p:sldId id="470" r:id="rId40"/>
    <p:sldId id="490" r:id="rId41"/>
    <p:sldId id="471" r:id="rId42"/>
    <p:sldId id="472" r:id="rId43"/>
    <p:sldId id="473" r:id="rId44"/>
    <p:sldId id="474" r:id="rId45"/>
    <p:sldId id="485" r:id="rId46"/>
    <p:sldId id="491" r:id="rId47"/>
    <p:sldId id="492" r:id="rId48"/>
    <p:sldId id="493" r:id="rId49"/>
    <p:sldId id="437" r:id="rId50"/>
    <p:sldId id="347" r:id="rId51"/>
    <p:sldId id="348" r:id="rId52"/>
    <p:sldId id="302" r:id="rId53"/>
    <p:sldId id="349" r:id="rId54"/>
    <p:sldId id="276" r:id="rId55"/>
    <p:sldId id="494" r:id="rId56"/>
    <p:sldId id="495" r:id="rId57"/>
    <p:sldId id="496" r:id="rId58"/>
    <p:sldId id="497" r:id="rId5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F0C2"/>
    <a:srgbClr val="0027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CDCEB-6850-4B5E-A36F-EF41525196D6}" v="670" dt="2022-05-04T15:19:01.6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0" autoAdjust="0"/>
    <p:restoredTop sz="94740"/>
  </p:normalViewPr>
  <p:slideViewPr>
    <p:cSldViewPr snapToGrid="0" snapToObjects="1">
      <p:cViewPr varScale="1">
        <p:scale>
          <a:sx n="57" d="100"/>
          <a:sy n="57" d="100"/>
        </p:scale>
        <p:origin x="904" y="52"/>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106" d="100"/>
          <a:sy n="106" d="100"/>
        </p:scale>
        <p:origin x="51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Mateos Diaz" userId="S::cmateos@almirall.com::bf9f2e32-26a6-42f3-9d5e-9cefe7a1469d" providerId="AD" clId="Web-{27C54CA2-B626-89DF-F3BE-299B0AE85BA3}"/>
    <pc:docChg chg="mod modMainMaster">
      <pc:chgData name="Cristina Mateos Diaz" userId="S::cmateos@almirall.com::bf9f2e32-26a6-42f3-9d5e-9cefe7a1469d" providerId="AD" clId="Web-{27C54CA2-B626-89DF-F3BE-299B0AE85BA3}" dt="2022-06-21T16:03:45.829" v="1" actId="33475"/>
      <pc:docMkLst>
        <pc:docMk/>
      </pc:docMkLst>
      <pc:sldMasterChg chg="addSp">
        <pc:chgData name="Cristina Mateos Diaz" userId="S::cmateos@almirall.com::bf9f2e32-26a6-42f3-9d5e-9cefe7a1469d" providerId="AD" clId="Web-{27C54CA2-B626-89DF-F3BE-299B0AE85BA3}" dt="2022-06-21T16:03:45.829" v="0" actId="33475"/>
        <pc:sldMasterMkLst>
          <pc:docMk/>
          <pc:sldMasterMk cId="213951777" sldId="2147483648"/>
        </pc:sldMasterMkLst>
        <pc:spChg chg="add">
          <ac:chgData name="Cristina Mateos Diaz" userId="S::cmateos@almirall.com::bf9f2e32-26a6-42f3-9d5e-9cefe7a1469d" providerId="AD" clId="Web-{27C54CA2-B626-89DF-F3BE-299B0AE85BA3}" dt="2022-06-21T16:03:45.829" v="0" actId="33475"/>
          <ac:spMkLst>
            <pc:docMk/>
            <pc:sldMasterMk cId="213951777" sldId="2147483648"/>
            <ac:spMk id="5" creationId="{EF6A290E-7CD4-2327-90C7-B4B5745D8F6B}"/>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49FCA-3994-4261-9193-10ED4CFB7DFE}"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s-ES"/>
        </a:p>
      </dgm:t>
    </dgm:pt>
    <dgm:pt modelId="{CC20988E-A944-4ABC-81E2-DFB1CC8FFF2B}">
      <dgm:prSet phldrT="[Texto]"/>
      <dgm:spPr/>
      <dgm:t>
        <a:bodyPr/>
        <a:lstStyle/>
        <a:p>
          <a:r>
            <a:rPr lang="es-ES" dirty="0"/>
            <a:t>paciente</a:t>
          </a:r>
        </a:p>
      </dgm:t>
    </dgm:pt>
    <dgm:pt modelId="{9AE6B9EE-DF6D-4A2C-9515-551C57660398}" type="parTrans" cxnId="{73CFC909-EF64-4373-B991-19F98EAA371D}">
      <dgm:prSet/>
      <dgm:spPr/>
      <dgm:t>
        <a:bodyPr/>
        <a:lstStyle/>
        <a:p>
          <a:endParaRPr lang="es-ES"/>
        </a:p>
      </dgm:t>
    </dgm:pt>
    <dgm:pt modelId="{476F6210-0D61-49B4-89E8-8D5001CF1EFF}" type="sibTrans" cxnId="{73CFC909-EF64-4373-B991-19F98EAA371D}">
      <dgm:prSet/>
      <dgm:spPr/>
      <dgm:t>
        <a:bodyPr/>
        <a:lstStyle/>
        <a:p>
          <a:endParaRPr lang="es-ES"/>
        </a:p>
      </dgm:t>
    </dgm:pt>
    <dgm:pt modelId="{E19474F7-1E71-44A1-8BBD-C8BBD092F270}">
      <dgm:prSet phldrT="[Texto]"/>
      <dgm:spPr/>
      <dgm:t>
        <a:bodyPr/>
        <a:lstStyle/>
        <a:p>
          <a:r>
            <a:rPr lang="es-ES" dirty="0"/>
            <a:t>cuidador</a:t>
          </a:r>
        </a:p>
      </dgm:t>
    </dgm:pt>
    <dgm:pt modelId="{CF682CF3-7E63-4BA6-85E4-911A8CECBC1E}" type="parTrans" cxnId="{41201AAA-74D0-4D95-980E-03A269B8A1E5}">
      <dgm:prSet/>
      <dgm:spPr/>
      <dgm:t>
        <a:bodyPr/>
        <a:lstStyle/>
        <a:p>
          <a:endParaRPr lang="es-ES"/>
        </a:p>
      </dgm:t>
    </dgm:pt>
    <dgm:pt modelId="{B725E5F4-9B5E-4B46-B125-57D1A1CF9E63}" type="sibTrans" cxnId="{41201AAA-74D0-4D95-980E-03A269B8A1E5}">
      <dgm:prSet/>
      <dgm:spPr/>
      <dgm:t>
        <a:bodyPr/>
        <a:lstStyle/>
        <a:p>
          <a:endParaRPr lang="es-ES"/>
        </a:p>
      </dgm:t>
    </dgm:pt>
    <dgm:pt modelId="{520424DD-284B-4EE1-ACA3-1BE92126AC47}">
      <dgm:prSet phldrT="[Texto]"/>
      <dgm:spPr/>
      <dgm:t>
        <a:bodyPr/>
        <a:lstStyle/>
        <a:p>
          <a:r>
            <a:rPr lang="es-ES" dirty="0"/>
            <a:t>Servicios Sociales </a:t>
          </a:r>
        </a:p>
      </dgm:t>
    </dgm:pt>
    <dgm:pt modelId="{6EF915E1-7D5D-42C3-AFA9-98B0A26305BB}" type="parTrans" cxnId="{939EFBFE-C86D-4E4B-BC7F-342C55CDC840}">
      <dgm:prSet/>
      <dgm:spPr/>
      <dgm:t>
        <a:bodyPr/>
        <a:lstStyle/>
        <a:p>
          <a:endParaRPr lang="es-ES"/>
        </a:p>
      </dgm:t>
    </dgm:pt>
    <dgm:pt modelId="{9CB34CFD-8645-4A62-BD35-3B389028327F}" type="sibTrans" cxnId="{939EFBFE-C86D-4E4B-BC7F-342C55CDC840}">
      <dgm:prSet/>
      <dgm:spPr/>
      <dgm:t>
        <a:bodyPr/>
        <a:lstStyle/>
        <a:p>
          <a:endParaRPr lang="es-ES"/>
        </a:p>
      </dgm:t>
    </dgm:pt>
    <dgm:pt modelId="{7D16F6E6-A196-476E-BD27-092B93FB7B09}">
      <dgm:prSet phldrT="[Texto]"/>
      <dgm:spPr/>
      <dgm:t>
        <a:bodyPr/>
        <a:lstStyle/>
        <a:p>
          <a:r>
            <a:rPr lang="es-ES" dirty="0"/>
            <a:t>Equipo </a:t>
          </a:r>
        </a:p>
        <a:p>
          <a:r>
            <a:rPr lang="es-ES" dirty="0"/>
            <a:t>Sanitario</a:t>
          </a:r>
        </a:p>
      </dgm:t>
    </dgm:pt>
    <dgm:pt modelId="{7F4CCCB6-C6CB-4673-9C72-96F70EACF04C}" type="parTrans" cxnId="{E94AFAD4-BB14-4E0D-99B7-5A462FB79CDF}">
      <dgm:prSet/>
      <dgm:spPr/>
      <dgm:t>
        <a:bodyPr/>
        <a:lstStyle/>
        <a:p>
          <a:endParaRPr lang="es-ES"/>
        </a:p>
      </dgm:t>
    </dgm:pt>
    <dgm:pt modelId="{5C214F8E-B18C-4EF9-9D39-C25CC563343F}" type="sibTrans" cxnId="{E94AFAD4-BB14-4E0D-99B7-5A462FB79CDF}">
      <dgm:prSet/>
      <dgm:spPr/>
      <dgm:t>
        <a:bodyPr/>
        <a:lstStyle/>
        <a:p>
          <a:endParaRPr lang="es-ES"/>
        </a:p>
      </dgm:t>
    </dgm:pt>
    <dgm:pt modelId="{BC5F0034-FAB8-4E1C-9483-513F9FE16020}" type="pres">
      <dgm:prSet presAssocID="{51049FCA-3994-4261-9193-10ED4CFB7DFE}" presName="Name0" presStyleCnt="0">
        <dgm:presLayoutVars>
          <dgm:chMax val="1"/>
          <dgm:chPref val="1"/>
          <dgm:dir/>
          <dgm:animOne val="branch"/>
          <dgm:animLvl val="lvl"/>
        </dgm:presLayoutVars>
      </dgm:prSet>
      <dgm:spPr/>
    </dgm:pt>
    <dgm:pt modelId="{2F1DD495-BB64-4FC3-8795-B11DA76D5B6A}" type="pres">
      <dgm:prSet presAssocID="{CC20988E-A944-4ABC-81E2-DFB1CC8FFF2B}" presName="singleCycle" presStyleCnt="0"/>
      <dgm:spPr/>
    </dgm:pt>
    <dgm:pt modelId="{7565F270-E31A-4A3F-B738-0BBFBC43A697}" type="pres">
      <dgm:prSet presAssocID="{CC20988E-A944-4ABC-81E2-DFB1CC8FFF2B}" presName="singleCenter" presStyleLbl="node1" presStyleIdx="0" presStyleCnt="4">
        <dgm:presLayoutVars>
          <dgm:chMax val="7"/>
          <dgm:chPref val="7"/>
        </dgm:presLayoutVars>
      </dgm:prSet>
      <dgm:spPr/>
    </dgm:pt>
    <dgm:pt modelId="{6AFEB885-D323-41E3-8632-EA7BDFED5D66}" type="pres">
      <dgm:prSet presAssocID="{CF682CF3-7E63-4BA6-85E4-911A8CECBC1E}" presName="Name56" presStyleLbl="parChTrans1D2" presStyleIdx="0" presStyleCnt="3"/>
      <dgm:spPr/>
    </dgm:pt>
    <dgm:pt modelId="{94001A04-DAAE-4DC4-8E45-01E04EE934E5}" type="pres">
      <dgm:prSet presAssocID="{E19474F7-1E71-44A1-8BBD-C8BBD092F270}" presName="text0" presStyleLbl="node1" presStyleIdx="1" presStyleCnt="4">
        <dgm:presLayoutVars>
          <dgm:bulletEnabled val="1"/>
        </dgm:presLayoutVars>
      </dgm:prSet>
      <dgm:spPr/>
    </dgm:pt>
    <dgm:pt modelId="{743DF748-83DF-4B2C-815A-3B7B683D2971}" type="pres">
      <dgm:prSet presAssocID="{6EF915E1-7D5D-42C3-AFA9-98B0A26305BB}" presName="Name56" presStyleLbl="parChTrans1D2" presStyleIdx="1" presStyleCnt="3"/>
      <dgm:spPr/>
    </dgm:pt>
    <dgm:pt modelId="{B90E3013-466B-4479-BD68-82665E65D57D}" type="pres">
      <dgm:prSet presAssocID="{520424DD-284B-4EE1-ACA3-1BE92126AC47}" presName="text0" presStyleLbl="node1" presStyleIdx="2" presStyleCnt="4">
        <dgm:presLayoutVars>
          <dgm:bulletEnabled val="1"/>
        </dgm:presLayoutVars>
      </dgm:prSet>
      <dgm:spPr/>
    </dgm:pt>
    <dgm:pt modelId="{F0654E4E-B1CD-45A1-B35F-477BA7F7DDAD}" type="pres">
      <dgm:prSet presAssocID="{7F4CCCB6-C6CB-4673-9C72-96F70EACF04C}" presName="Name56" presStyleLbl="parChTrans1D2" presStyleIdx="2" presStyleCnt="3"/>
      <dgm:spPr/>
    </dgm:pt>
    <dgm:pt modelId="{E549B251-BF4D-4B18-89D6-733B0648654D}" type="pres">
      <dgm:prSet presAssocID="{7D16F6E6-A196-476E-BD27-092B93FB7B09}" presName="text0" presStyleLbl="node1" presStyleIdx="3" presStyleCnt="4">
        <dgm:presLayoutVars>
          <dgm:bulletEnabled val="1"/>
        </dgm:presLayoutVars>
      </dgm:prSet>
      <dgm:spPr/>
    </dgm:pt>
  </dgm:ptLst>
  <dgm:cxnLst>
    <dgm:cxn modelId="{73CFC909-EF64-4373-B991-19F98EAA371D}" srcId="{51049FCA-3994-4261-9193-10ED4CFB7DFE}" destId="{CC20988E-A944-4ABC-81E2-DFB1CC8FFF2B}" srcOrd="0" destOrd="0" parTransId="{9AE6B9EE-DF6D-4A2C-9515-551C57660398}" sibTransId="{476F6210-0D61-49B4-89E8-8D5001CF1EFF}"/>
    <dgm:cxn modelId="{0A261F1D-4046-4241-81F3-49A111A5A07E}" type="presOf" srcId="{51049FCA-3994-4261-9193-10ED4CFB7DFE}" destId="{BC5F0034-FAB8-4E1C-9483-513F9FE16020}" srcOrd="0" destOrd="0" presId="urn:microsoft.com/office/officeart/2008/layout/RadialCluster"/>
    <dgm:cxn modelId="{50B12223-BAD7-4436-9EBE-214A1E13EFD6}" type="presOf" srcId="{7D16F6E6-A196-476E-BD27-092B93FB7B09}" destId="{E549B251-BF4D-4B18-89D6-733B0648654D}" srcOrd="0" destOrd="0" presId="urn:microsoft.com/office/officeart/2008/layout/RadialCluster"/>
    <dgm:cxn modelId="{8D09ED37-E7E2-45D7-993C-41D34C4BC84E}" type="presOf" srcId="{6EF915E1-7D5D-42C3-AFA9-98B0A26305BB}" destId="{743DF748-83DF-4B2C-815A-3B7B683D2971}" srcOrd="0" destOrd="0" presId="urn:microsoft.com/office/officeart/2008/layout/RadialCluster"/>
    <dgm:cxn modelId="{C0CF6964-F066-402C-87C7-BE615E9A862F}" type="presOf" srcId="{520424DD-284B-4EE1-ACA3-1BE92126AC47}" destId="{B90E3013-466B-4479-BD68-82665E65D57D}" srcOrd="0" destOrd="0" presId="urn:microsoft.com/office/officeart/2008/layout/RadialCluster"/>
    <dgm:cxn modelId="{2DDABC88-F0C0-4636-BC35-F506AB481FF7}" type="presOf" srcId="{7F4CCCB6-C6CB-4673-9C72-96F70EACF04C}" destId="{F0654E4E-B1CD-45A1-B35F-477BA7F7DDAD}" srcOrd="0" destOrd="0" presId="urn:microsoft.com/office/officeart/2008/layout/RadialCluster"/>
    <dgm:cxn modelId="{41201AAA-74D0-4D95-980E-03A269B8A1E5}" srcId="{CC20988E-A944-4ABC-81E2-DFB1CC8FFF2B}" destId="{E19474F7-1E71-44A1-8BBD-C8BBD092F270}" srcOrd="0" destOrd="0" parTransId="{CF682CF3-7E63-4BA6-85E4-911A8CECBC1E}" sibTransId="{B725E5F4-9B5E-4B46-B125-57D1A1CF9E63}"/>
    <dgm:cxn modelId="{E94AFAD4-BB14-4E0D-99B7-5A462FB79CDF}" srcId="{CC20988E-A944-4ABC-81E2-DFB1CC8FFF2B}" destId="{7D16F6E6-A196-476E-BD27-092B93FB7B09}" srcOrd="2" destOrd="0" parTransId="{7F4CCCB6-C6CB-4673-9C72-96F70EACF04C}" sibTransId="{5C214F8E-B18C-4EF9-9D39-C25CC563343F}"/>
    <dgm:cxn modelId="{97B02AEE-72E8-4E48-83F2-3CEAFE23A1A6}" type="presOf" srcId="{E19474F7-1E71-44A1-8BBD-C8BBD092F270}" destId="{94001A04-DAAE-4DC4-8E45-01E04EE934E5}" srcOrd="0" destOrd="0" presId="urn:microsoft.com/office/officeart/2008/layout/RadialCluster"/>
    <dgm:cxn modelId="{EAA806F2-C0D4-46CD-BBDF-16F1290DB7DC}" type="presOf" srcId="{CF682CF3-7E63-4BA6-85E4-911A8CECBC1E}" destId="{6AFEB885-D323-41E3-8632-EA7BDFED5D66}" srcOrd="0" destOrd="0" presId="urn:microsoft.com/office/officeart/2008/layout/RadialCluster"/>
    <dgm:cxn modelId="{754539F9-79A7-4A0F-B7FB-4CC81B8BB794}" type="presOf" srcId="{CC20988E-A944-4ABC-81E2-DFB1CC8FFF2B}" destId="{7565F270-E31A-4A3F-B738-0BBFBC43A697}" srcOrd="0" destOrd="0" presId="urn:microsoft.com/office/officeart/2008/layout/RadialCluster"/>
    <dgm:cxn modelId="{939EFBFE-C86D-4E4B-BC7F-342C55CDC840}" srcId="{CC20988E-A944-4ABC-81E2-DFB1CC8FFF2B}" destId="{520424DD-284B-4EE1-ACA3-1BE92126AC47}" srcOrd="1" destOrd="0" parTransId="{6EF915E1-7D5D-42C3-AFA9-98B0A26305BB}" sibTransId="{9CB34CFD-8645-4A62-BD35-3B389028327F}"/>
    <dgm:cxn modelId="{CC08BE05-04E6-4522-8A52-1BF284A038AD}" type="presParOf" srcId="{BC5F0034-FAB8-4E1C-9483-513F9FE16020}" destId="{2F1DD495-BB64-4FC3-8795-B11DA76D5B6A}" srcOrd="0" destOrd="0" presId="urn:microsoft.com/office/officeart/2008/layout/RadialCluster"/>
    <dgm:cxn modelId="{0B9B0B26-0586-499E-A436-636965A392A9}" type="presParOf" srcId="{2F1DD495-BB64-4FC3-8795-B11DA76D5B6A}" destId="{7565F270-E31A-4A3F-B738-0BBFBC43A697}" srcOrd="0" destOrd="0" presId="urn:microsoft.com/office/officeart/2008/layout/RadialCluster"/>
    <dgm:cxn modelId="{B7B70C6D-462C-43C6-9ACC-A9C3D770A91F}" type="presParOf" srcId="{2F1DD495-BB64-4FC3-8795-B11DA76D5B6A}" destId="{6AFEB885-D323-41E3-8632-EA7BDFED5D66}" srcOrd="1" destOrd="0" presId="urn:microsoft.com/office/officeart/2008/layout/RadialCluster"/>
    <dgm:cxn modelId="{126412B8-0139-4786-BF83-DAEBCF68BB8B}" type="presParOf" srcId="{2F1DD495-BB64-4FC3-8795-B11DA76D5B6A}" destId="{94001A04-DAAE-4DC4-8E45-01E04EE934E5}" srcOrd="2" destOrd="0" presId="urn:microsoft.com/office/officeart/2008/layout/RadialCluster"/>
    <dgm:cxn modelId="{D4E78930-A650-4B0F-9C56-1A8333EED9C5}" type="presParOf" srcId="{2F1DD495-BB64-4FC3-8795-B11DA76D5B6A}" destId="{743DF748-83DF-4B2C-815A-3B7B683D2971}" srcOrd="3" destOrd="0" presId="urn:microsoft.com/office/officeart/2008/layout/RadialCluster"/>
    <dgm:cxn modelId="{0C502542-139F-4072-8DAD-7076188AD664}" type="presParOf" srcId="{2F1DD495-BB64-4FC3-8795-B11DA76D5B6A}" destId="{B90E3013-466B-4479-BD68-82665E65D57D}" srcOrd="4" destOrd="0" presId="urn:microsoft.com/office/officeart/2008/layout/RadialCluster"/>
    <dgm:cxn modelId="{3A68B07A-DA2C-4507-9724-F0CF5D53677E}" type="presParOf" srcId="{2F1DD495-BB64-4FC3-8795-B11DA76D5B6A}" destId="{F0654E4E-B1CD-45A1-B35F-477BA7F7DDAD}" srcOrd="5" destOrd="0" presId="urn:microsoft.com/office/officeart/2008/layout/RadialCluster"/>
    <dgm:cxn modelId="{7514E366-9A86-4D04-9D28-9B78B80C99AF}" type="presParOf" srcId="{2F1DD495-BB64-4FC3-8795-B11DA76D5B6A}" destId="{E549B251-BF4D-4B18-89D6-733B0648654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E7DB50-400E-4EEE-BD45-2D094AACBA3A}" type="doc">
      <dgm:prSet loTypeId="urn:microsoft.com/office/officeart/2005/8/layout/hProcess9" loCatId="process" qsTypeId="urn:microsoft.com/office/officeart/2005/8/quickstyle/simple1" qsCatId="simple" csTypeId="urn:microsoft.com/office/officeart/2005/8/colors/accent1_2" csCatId="accent1" phldr="1"/>
      <dgm:spPr/>
    </dgm:pt>
    <dgm:pt modelId="{2C27885D-F59E-404E-A88F-1A7C82F5A0C1}">
      <dgm:prSet phldrT="[Texto]"/>
      <dgm:spPr/>
      <dgm:t>
        <a:bodyPr/>
        <a:lstStyle/>
        <a:p>
          <a:r>
            <a:rPr lang="es-ES" dirty="0"/>
            <a:t>Control síntomas</a:t>
          </a:r>
        </a:p>
      </dgm:t>
    </dgm:pt>
    <dgm:pt modelId="{B4CB0829-2985-4E1E-8E24-A59228F704D5}" type="parTrans" cxnId="{48D79417-AF95-4FA5-8ABC-A624018F5781}">
      <dgm:prSet/>
      <dgm:spPr/>
      <dgm:t>
        <a:bodyPr/>
        <a:lstStyle/>
        <a:p>
          <a:endParaRPr lang="es-ES"/>
        </a:p>
      </dgm:t>
    </dgm:pt>
    <dgm:pt modelId="{D3DB174F-347F-49AE-BC39-B302057042E7}" type="sibTrans" cxnId="{48D79417-AF95-4FA5-8ABC-A624018F5781}">
      <dgm:prSet/>
      <dgm:spPr/>
      <dgm:t>
        <a:bodyPr/>
        <a:lstStyle/>
        <a:p>
          <a:endParaRPr lang="es-ES"/>
        </a:p>
      </dgm:t>
    </dgm:pt>
    <dgm:pt modelId="{19013383-0070-477E-BDCE-198628BA5CDA}">
      <dgm:prSet phldrT="[Texto]"/>
      <dgm:spPr/>
      <dgm:t>
        <a:bodyPr/>
        <a:lstStyle/>
        <a:p>
          <a:r>
            <a:rPr lang="es-ES" dirty="0"/>
            <a:t>Apoyo al paciente y al cuidador</a:t>
          </a:r>
        </a:p>
      </dgm:t>
    </dgm:pt>
    <dgm:pt modelId="{86A4B5C1-217B-45BC-8C06-5A1F53426B4A}" type="parTrans" cxnId="{593CB5D4-6AE0-441E-8A6B-4B7676F514E9}">
      <dgm:prSet/>
      <dgm:spPr/>
      <dgm:t>
        <a:bodyPr/>
        <a:lstStyle/>
        <a:p>
          <a:endParaRPr lang="es-ES"/>
        </a:p>
      </dgm:t>
    </dgm:pt>
    <dgm:pt modelId="{190E3882-AB5D-41BE-9B72-638590DC1EF0}" type="sibTrans" cxnId="{593CB5D4-6AE0-441E-8A6B-4B7676F514E9}">
      <dgm:prSet/>
      <dgm:spPr/>
      <dgm:t>
        <a:bodyPr/>
        <a:lstStyle/>
        <a:p>
          <a:endParaRPr lang="es-ES"/>
        </a:p>
      </dgm:t>
    </dgm:pt>
    <dgm:pt modelId="{7DE77B78-C17F-4C30-A0C7-FCE8D8E1F82F}">
      <dgm:prSet phldrT="[Texto]"/>
      <dgm:spPr/>
      <dgm:t>
        <a:bodyPr/>
        <a:lstStyle/>
        <a:p>
          <a:r>
            <a:rPr lang="es-ES" dirty="0"/>
            <a:t>Acompañamiento en el </a:t>
          </a:r>
        </a:p>
        <a:p>
          <a:r>
            <a:rPr lang="es-ES" dirty="0"/>
            <a:t>duelo</a:t>
          </a:r>
        </a:p>
      </dgm:t>
    </dgm:pt>
    <dgm:pt modelId="{4F9E0518-AA78-435F-AEC7-06AE0F1E55E4}" type="parTrans" cxnId="{A574BB1F-8292-4178-A7D8-D98D821B14C9}">
      <dgm:prSet/>
      <dgm:spPr/>
      <dgm:t>
        <a:bodyPr/>
        <a:lstStyle/>
        <a:p>
          <a:endParaRPr lang="es-ES"/>
        </a:p>
      </dgm:t>
    </dgm:pt>
    <dgm:pt modelId="{4916B068-4247-4268-A820-8BBFA7B42CD0}" type="sibTrans" cxnId="{A574BB1F-8292-4178-A7D8-D98D821B14C9}">
      <dgm:prSet/>
      <dgm:spPr/>
      <dgm:t>
        <a:bodyPr/>
        <a:lstStyle/>
        <a:p>
          <a:endParaRPr lang="es-ES"/>
        </a:p>
      </dgm:t>
    </dgm:pt>
    <dgm:pt modelId="{E0699338-3442-4A41-912D-85D9D271D817}" type="pres">
      <dgm:prSet presAssocID="{8EE7DB50-400E-4EEE-BD45-2D094AACBA3A}" presName="CompostProcess" presStyleCnt="0">
        <dgm:presLayoutVars>
          <dgm:dir/>
          <dgm:resizeHandles val="exact"/>
        </dgm:presLayoutVars>
      </dgm:prSet>
      <dgm:spPr/>
    </dgm:pt>
    <dgm:pt modelId="{18099BA9-4CDA-4464-88CE-8E44B2BA04A8}" type="pres">
      <dgm:prSet presAssocID="{8EE7DB50-400E-4EEE-BD45-2D094AACBA3A}" presName="arrow" presStyleLbl="bgShp" presStyleIdx="0" presStyleCnt="1"/>
      <dgm:spPr/>
    </dgm:pt>
    <dgm:pt modelId="{8B114528-4F62-4E49-9ED5-D46B465D6A08}" type="pres">
      <dgm:prSet presAssocID="{8EE7DB50-400E-4EEE-BD45-2D094AACBA3A}" presName="linearProcess" presStyleCnt="0"/>
      <dgm:spPr/>
    </dgm:pt>
    <dgm:pt modelId="{DB40131E-218D-4541-A5AE-FF5C25CA9703}" type="pres">
      <dgm:prSet presAssocID="{2C27885D-F59E-404E-A88F-1A7C82F5A0C1}" presName="textNode" presStyleLbl="node1" presStyleIdx="0" presStyleCnt="3">
        <dgm:presLayoutVars>
          <dgm:bulletEnabled val="1"/>
        </dgm:presLayoutVars>
      </dgm:prSet>
      <dgm:spPr/>
    </dgm:pt>
    <dgm:pt modelId="{1AC80624-816F-4D7D-B797-B40F0BD09532}" type="pres">
      <dgm:prSet presAssocID="{D3DB174F-347F-49AE-BC39-B302057042E7}" presName="sibTrans" presStyleCnt="0"/>
      <dgm:spPr/>
    </dgm:pt>
    <dgm:pt modelId="{E8DA94A9-CAA4-4116-903D-A22B11EEF412}" type="pres">
      <dgm:prSet presAssocID="{19013383-0070-477E-BDCE-198628BA5CDA}" presName="textNode" presStyleLbl="node1" presStyleIdx="1" presStyleCnt="3">
        <dgm:presLayoutVars>
          <dgm:bulletEnabled val="1"/>
        </dgm:presLayoutVars>
      </dgm:prSet>
      <dgm:spPr/>
    </dgm:pt>
    <dgm:pt modelId="{8FC86C92-8E9A-4A3E-BB23-9C4A38F58482}" type="pres">
      <dgm:prSet presAssocID="{190E3882-AB5D-41BE-9B72-638590DC1EF0}" presName="sibTrans" presStyleCnt="0"/>
      <dgm:spPr/>
    </dgm:pt>
    <dgm:pt modelId="{FDCD4521-72D8-4766-BFCF-F1400B82EFB0}" type="pres">
      <dgm:prSet presAssocID="{7DE77B78-C17F-4C30-A0C7-FCE8D8E1F82F}" presName="textNode" presStyleLbl="node1" presStyleIdx="2" presStyleCnt="3">
        <dgm:presLayoutVars>
          <dgm:bulletEnabled val="1"/>
        </dgm:presLayoutVars>
      </dgm:prSet>
      <dgm:spPr/>
    </dgm:pt>
  </dgm:ptLst>
  <dgm:cxnLst>
    <dgm:cxn modelId="{48D79417-AF95-4FA5-8ABC-A624018F5781}" srcId="{8EE7DB50-400E-4EEE-BD45-2D094AACBA3A}" destId="{2C27885D-F59E-404E-A88F-1A7C82F5A0C1}" srcOrd="0" destOrd="0" parTransId="{B4CB0829-2985-4E1E-8E24-A59228F704D5}" sibTransId="{D3DB174F-347F-49AE-BC39-B302057042E7}"/>
    <dgm:cxn modelId="{A574BB1F-8292-4178-A7D8-D98D821B14C9}" srcId="{8EE7DB50-400E-4EEE-BD45-2D094AACBA3A}" destId="{7DE77B78-C17F-4C30-A0C7-FCE8D8E1F82F}" srcOrd="2" destOrd="0" parTransId="{4F9E0518-AA78-435F-AEC7-06AE0F1E55E4}" sibTransId="{4916B068-4247-4268-A820-8BBFA7B42CD0}"/>
    <dgm:cxn modelId="{43C74E5E-95EB-458F-AFA9-B60A3919FCAB}" type="presOf" srcId="{19013383-0070-477E-BDCE-198628BA5CDA}" destId="{E8DA94A9-CAA4-4116-903D-A22B11EEF412}" srcOrd="0" destOrd="0" presId="urn:microsoft.com/office/officeart/2005/8/layout/hProcess9"/>
    <dgm:cxn modelId="{0FAAD047-5C6A-44E2-8F93-C0B117F1C0A9}" type="presOf" srcId="{2C27885D-F59E-404E-A88F-1A7C82F5A0C1}" destId="{DB40131E-218D-4541-A5AE-FF5C25CA9703}" srcOrd="0" destOrd="0" presId="urn:microsoft.com/office/officeart/2005/8/layout/hProcess9"/>
    <dgm:cxn modelId="{0F1557AF-2260-4EA5-AB8F-030A13E21872}" type="presOf" srcId="{7DE77B78-C17F-4C30-A0C7-FCE8D8E1F82F}" destId="{FDCD4521-72D8-4766-BFCF-F1400B82EFB0}" srcOrd="0" destOrd="0" presId="urn:microsoft.com/office/officeart/2005/8/layout/hProcess9"/>
    <dgm:cxn modelId="{CF9E46C6-E08C-4B5C-AE4B-0DE3754C22BB}" type="presOf" srcId="{8EE7DB50-400E-4EEE-BD45-2D094AACBA3A}" destId="{E0699338-3442-4A41-912D-85D9D271D817}" srcOrd="0" destOrd="0" presId="urn:microsoft.com/office/officeart/2005/8/layout/hProcess9"/>
    <dgm:cxn modelId="{593CB5D4-6AE0-441E-8A6B-4B7676F514E9}" srcId="{8EE7DB50-400E-4EEE-BD45-2D094AACBA3A}" destId="{19013383-0070-477E-BDCE-198628BA5CDA}" srcOrd="1" destOrd="0" parTransId="{86A4B5C1-217B-45BC-8C06-5A1F53426B4A}" sibTransId="{190E3882-AB5D-41BE-9B72-638590DC1EF0}"/>
    <dgm:cxn modelId="{00075533-361E-4C50-8FC4-3EAC2B5F52AA}" type="presParOf" srcId="{E0699338-3442-4A41-912D-85D9D271D817}" destId="{18099BA9-4CDA-4464-88CE-8E44B2BA04A8}" srcOrd="0" destOrd="0" presId="urn:microsoft.com/office/officeart/2005/8/layout/hProcess9"/>
    <dgm:cxn modelId="{A2981F2B-B2C7-4F85-A8E6-83BF93B527D2}" type="presParOf" srcId="{E0699338-3442-4A41-912D-85D9D271D817}" destId="{8B114528-4F62-4E49-9ED5-D46B465D6A08}" srcOrd="1" destOrd="0" presId="urn:microsoft.com/office/officeart/2005/8/layout/hProcess9"/>
    <dgm:cxn modelId="{C3AD97DB-D0D3-4705-AF82-7AB59677DC36}" type="presParOf" srcId="{8B114528-4F62-4E49-9ED5-D46B465D6A08}" destId="{DB40131E-218D-4541-A5AE-FF5C25CA9703}" srcOrd="0" destOrd="0" presId="urn:microsoft.com/office/officeart/2005/8/layout/hProcess9"/>
    <dgm:cxn modelId="{A81A180C-3182-4758-ABA7-4EA7FD4E829D}" type="presParOf" srcId="{8B114528-4F62-4E49-9ED5-D46B465D6A08}" destId="{1AC80624-816F-4D7D-B797-B40F0BD09532}" srcOrd="1" destOrd="0" presId="urn:microsoft.com/office/officeart/2005/8/layout/hProcess9"/>
    <dgm:cxn modelId="{6CDAE9D5-D073-4176-B0F2-F118C05F6AC7}" type="presParOf" srcId="{8B114528-4F62-4E49-9ED5-D46B465D6A08}" destId="{E8DA94A9-CAA4-4116-903D-A22B11EEF412}" srcOrd="2" destOrd="0" presId="urn:microsoft.com/office/officeart/2005/8/layout/hProcess9"/>
    <dgm:cxn modelId="{D9C086FD-E65F-46CC-B9CD-A25AD190C487}" type="presParOf" srcId="{8B114528-4F62-4E49-9ED5-D46B465D6A08}" destId="{8FC86C92-8E9A-4A3E-BB23-9C4A38F58482}" srcOrd="3" destOrd="0" presId="urn:microsoft.com/office/officeart/2005/8/layout/hProcess9"/>
    <dgm:cxn modelId="{9E4AE997-8944-4FB2-BAA6-6908467AA0C6}" type="presParOf" srcId="{8B114528-4F62-4E49-9ED5-D46B465D6A08}" destId="{FDCD4521-72D8-4766-BFCF-F1400B82EFB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5F270-E31A-4A3F-B738-0BBFBC43A697}">
      <dsp:nvSpPr>
        <dsp:cNvPr id="0" name=""/>
        <dsp:cNvSpPr/>
      </dsp:nvSpPr>
      <dsp:spPr>
        <a:xfrm>
          <a:off x="3251199" y="2520950"/>
          <a:ext cx="1625600"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s-ES" sz="2900" kern="1200" dirty="0"/>
            <a:t>paciente</a:t>
          </a:r>
        </a:p>
      </dsp:txBody>
      <dsp:txXfrm>
        <a:off x="3330554" y="2600305"/>
        <a:ext cx="1466890" cy="1466890"/>
      </dsp:txXfrm>
    </dsp:sp>
    <dsp:sp modelId="{6AFEB885-D323-41E3-8632-EA7BDFED5D66}">
      <dsp:nvSpPr>
        <dsp:cNvPr id="0" name=""/>
        <dsp:cNvSpPr/>
      </dsp:nvSpPr>
      <dsp:spPr>
        <a:xfrm rot="16200000">
          <a:off x="3493854" y="1950804"/>
          <a:ext cx="1140290" cy="0"/>
        </a:xfrm>
        <a:custGeom>
          <a:avLst/>
          <a:gdLst/>
          <a:ahLst/>
          <a:cxnLst/>
          <a:rect l="0" t="0" r="0" b="0"/>
          <a:pathLst>
            <a:path>
              <a:moveTo>
                <a:pt x="0" y="0"/>
              </a:moveTo>
              <a:lnTo>
                <a:pt x="11402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001A04-DAAE-4DC4-8E45-01E04EE934E5}">
      <dsp:nvSpPr>
        <dsp:cNvPr id="0" name=""/>
        <dsp:cNvSpPr/>
      </dsp:nvSpPr>
      <dsp:spPr>
        <a:xfrm>
          <a:off x="3519423" y="2915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s-ES" sz="1900" kern="1200" dirty="0"/>
            <a:t>cuidador</a:t>
          </a:r>
        </a:p>
      </dsp:txBody>
      <dsp:txXfrm>
        <a:off x="3572591" y="344675"/>
        <a:ext cx="982816" cy="982816"/>
      </dsp:txXfrm>
    </dsp:sp>
    <dsp:sp modelId="{743DF748-83DF-4B2C-815A-3B7B683D2971}">
      <dsp:nvSpPr>
        <dsp:cNvPr id="0" name=""/>
        <dsp:cNvSpPr/>
      </dsp:nvSpPr>
      <dsp:spPr>
        <a:xfrm rot="1800000">
          <a:off x="4814481" y="403559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0E3013-466B-4479-BD68-82665E65D57D}">
      <dsp:nvSpPr>
        <dsp:cNvPr id="0" name=""/>
        <dsp:cNvSpPr/>
      </dsp:nvSpPr>
      <dsp:spPr>
        <a:xfrm>
          <a:off x="5682466" y="40380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s-ES" sz="1900" kern="1200" dirty="0"/>
            <a:t>Servicios Sociales </a:t>
          </a:r>
        </a:p>
      </dsp:txBody>
      <dsp:txXfrm>
        <a:off x="5735634" y="4091175"/>
        <a:ext cx="982816" cy="982816"/>
      </dsp:txXfrm>
    </dsp:sp>
    <dsp:sp modelId="{F0654E4E-B1CD-45A1-B35F-477BA7F7DDAD}">
      <dsp:nvSpPr>
        <dsp:cNvPr id="0" name=""/>
        <dsp:cNvSpPr/>
      </dsp:nvSpPr>
      <dsp:spPr>
        <a:xfrm rot="9000000">
          <a:off x="2383214" y="403559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49B251-BF4D-4B18-89D6-733B0648654D}">
      <dsp:nvSpPr>
        <dsp:cNvPr id="0" name=""/>
        <dsp:cNvSpPr/>
      </dsp:nvSpPr>
      <dsp:spPr>
        <a:xfrm>
          <a:off x="1356381" y="40380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s-ES" sz="1900" kern="1200" dirty="0"/>
            <a:t>Equipo </a:t>
          </a:r>
        </a:p>
        <a:p>
          <a:pPr marL="0" lvl="0" indent="0" algn="ctr" defTabSz="844550">
            <a:lnSpc>
              <a:spcPct val="90000"/>
            </a:lnSpc>
            <a:spcBef>
              <a:spcPct val="0"/>
            </a:spcBef>
            <a:spcAft>
              <a:spcPct val="35000"/>
            </a:spcAft>
            <a:buNone/>
          </a:pPr>
          <a:r>
            <a:rPr lang="es-ES" sz="1900" kern="1200" dirty="0"/>
            <a:t>Sanitario</a:t>
          </a:r>
        </a:p>
      </dsp:txBody>
      <dsp:txXfrm>
        <a:off x="1409549" y="4091175"/>
        <a:ext cx="982816" cy="98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99BA9-4CDA-4464-88CE-8E44B2BA04A8}">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0131E-218D-4541-A5AE-FF5C25CA9703}">
      <dsp:nvSpPr>
        <dsp:cNvPr id="0" name=""/>
        <dsp:cNvSpPr/>
      </dsp:nvSpPr>
      <dsp:spPr>
        <a:xfrm>
          <a:off x="8731" y="1625600"/>
          <a:ext cx="261620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Control síntomas</a:t>
          </a:r>
        </a:p>
      </dsp:txBody>
      <dsp:txXfrm>
        <a:off x="114538" y="1731407"/>
        <a:ext cx="2404586" cy="1955852"/>
      </dsp:txXfrm>
    </dsp:sp>
    <dsp:sp modelId="{E8DA94A9-CAA4-4116-903D-A22B11EEF412}">
      <dsp:nvSpPr>
        <dsp:cNvPr id="0" name=""/>
        <dsp:cNvSpPr/>
      </dsp:nvSpPr>
      <dsp:spPr>
        <a:xfrm>
          <a:off x="2755899" y="1625600"/>
          <a:ext cx="261620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Apoyo al paciente y al cuidador</a:t>
          </a:r>
        </a:p>
      </dsp:txBody>
      <dsp:txXfrm>
        <a:off x="2861706" y="1731407"/>
        <a:ext cx="2404586" cy="1955852"/>
      </dsp:txXfrm>
    </dsp:sp>
    <dsp:sp modelId="{FDCD4521-72D8-4766-BFCF-F1400B82EFB0}">
      <dsp:nvSpPr>
        <dsp:cNvPr id="0" name=""/>
        <dsp:cNvSpPr/>
      </dsp:nvSpPr>
      <dsp:spPr>
        <a:xfrm>
          <a:off x="5503068" y="1625600"/>
          <a:ext cx="261620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Acompañamiento en el </a:t>
          </a:r>
        </a:p>
        <a:p>
          <a:pPr marL="0" lvl="0" indent="0" algn="ctr" defTabSz="1066800">
            <a:lnSpc>
              <a:spcPct val="90000"/>
            </a:lnSpc>
            <a:spcBef>
              <a:spcPct val="0"/>
            </a:spcBef>
            <a:spcAft>
              <a:spcPct val="35000"/>
            </a:spcAft>
            <a:buNone/>
          </a:pPr>
          <a:r>
            <a:rPr lang="es-ES" sz="2400" kern="1200" dirty="0"/>
            <a:t>duelo</a:t>
          </a:r>
        </a:p>
      </dsp:txBody>
      <dsp:txXfrm>
        <a:off x="5608875" y="1731407"/>
        <a:ext cx="2404586" cy="195585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1B1995A-A9CC-B74B-A291-C151C0EBF7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D5E56AE-739B-2449-8DCF-48295C920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5CF30B-E776-3943-8618-A2E8577E1FE3}" type="datetimeFigureOut">
              <a:rPr lang="es-ES" smtClean="0"/>
              <a:t>21/06/2022</a:t>
            </a:fld>
            <a:endParaRPr lang="es-ES"/>
          </a:p>
        </p:txBody>
      </p:sp>
      <p:sp>
        <p:nvSpPr>
          <p:cNvPr id="4" name="Marcador de pie de página 3">
            <a:extLst>
              <a:ext uri="{FF2B5EF4-FFF2-40B4-BE49-F238E27FC236}">
                <a16:creationId xmlns:a16="http://schemas.microsoft.com/office/drawing/2014/main" id="{62F509A3-DEA5-854B-B255-2E996567B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3D5D4984-32B9-3645-9BF6-3114640ADF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D29097-0FC5-C544-9EE4-DBE717EA4B79}" type="slidenum">
              <a:rPr lang="es-ES" smtClean="0"/>
              <a:t>‹Nº›</a:t>
            </a:fld>
            <a:endParaRPr lang="es-ES"/>
          </a:p>
        </p:txBody>
      </p:sp>
    </p:spTree>
    <p:extLst>
      <p:ext uri="{BB962C8B-B14F-4D97-AF65-F5344CB8AC3E}">
        <p14:creationId xmlns:p14="http://schemas.microsoft.com/office/powerpoint/2010/main" val="3902566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1487D-271E-4AD6-A2E3-E4ADA138749D}" type="datetimeFigureOut">
              <a:rPr lang="es-ES" smtClean="0"/>
              <a:t>21/06/2022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6412B-E196-44FA-A3E2-2000C0F7FCF7}" type="slidenum">
              <a:rPr lang="es-ES" smtClean="0"/>
              <a:t>‹Nº›</a:t>
            </a:fld>
            <a:endParaRPr lang="es-ES"/>
          </a:p>
        </p:txBody>
      </p:sp>
    </p:spTree>
    <p:extLst>
      <p:ext uri="{BB962C8B-B14F-4D97-AF65-F5344CB8AC3E}">
        <p14:creationId xmlns:p14="http://schemas.microsoft.com/office/powerpoint/2010/main" val="170923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 name="Google Shape;3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e6cf86c56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Google Shape;56;g3e6cf86c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5529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C1E18347-CC67-4EAE-868F-D151578EC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Rectangle 3">
            <a:extLst>
              <a:ext uri="{FF2B5EF4-FFF2-40B4-BE49-F238E27FC236}">
                <a16:creationId xmlns:a16="http://schemas.microsoft.com/office/drawing/2014/main" id="{38F10767-262E-4656-8724-82FAC80A6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ES" altLang="es-ES" sz="2400">
                <a:latin typeface="Arial" panose="020B0604020202020204" pitchFamily="34" charset="0"/>
                <a:ea typeface="ＭＳ Ｐゴシック" panose="020B0600070205080204" pitchFamily="34" charset="-128"/>
              </a:rPr>
              <a:t>Los cuidados paliativos son las atenciones que se brindan para mejorar la calidad de vida de los pacientes con una enfermedad grave o potencialmente mortal. La meta de los cuidados paliativos es prevenir o tratar los síntomas, los efectos secundarios de los tratamientos y los problemas psicológicos, sociales y espirituales relacionados con la enfermedad. Los CP en sí mismos no aceleran la muerte, mejorar la calidad de vida.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2082E438-38F4-42C5-B2F9-685870610BC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fld id="{DF9EE70D-570A-4367-AB44-072D19A51596}" type="slidenum">
              <a:rPr lang="es-ES_tradnl" altLang="es-ES">
                <a:latin typeface="Times New Roman" panose="02020603050405020304" pitchFamily="18" charset="0"/>
                <a:sym typeface="Symbol" panose="05050102010706020507" pitchFamily="18" charset="2"/>
              </a:rPr>
              <a:pPr algn="r">
                <a:spcBef>
                  <a:spcPct val="0"/>
                </a:spcBef>
              </a:pPr>
              <a:t>48</a:t>
            </a:fld>
            <a:endParaRPr lang="es-ES_tradnl" altLang="es-ES">
              <a:latin typeface="Times New Roman" panose="02020603050405020304" pitchFamily="18" charset="0"/>
              <a:sym typeface="Symbol" panose="05050102010706020507" pitchFamily="18" charset="2"/>
            </a:endParaRPr>
          </a:p>
        </p:txBody>
      </p:sp>
      <p:sp>
        <p:nvSpPr>
          <p:cNvPr id="238595" name="Rectangle 2">
            <a:extLst>
              <a:ext uri="{FF2B5EF4-FFF2-40B4-BE49-F238E27FC236}">
                <a16:creationId xmlns:a16="http://schemas.microsoft.com/office/drawing/2014/main" id="{5F058034-3770-480F-9410-433CB0E62FA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8596" name="Rectangle 3">
            <a:extLst>
              <a:ext uri="{FF2B5EF4-FFF2-40B4-BE49-F238E27FC236}">
                <a16:creationId xmlns:a16="http://schemas.microsoft.com/office/drawing/2014/main" id="{B7D9D01D-E718-4B98-868D-1C48E3092F9D}"/>
              </a:ext>
            </a:extLst>
          </p:cNvPr>
          <p:cNvSpPr>
            <a:spLocks noGrp="1" noChangeArrowheads="1"/>
          </p:cNvSpPr>
          <p:nvPr>
            <p:ph type="body" idx="1"/>
          </p:nvPr>
        </p:nvSpPr>
        <p:spPr bwMode="auto">
          <a:xfrm>
            <a:off x="914400" y="4343400"/>
            <a:ext cx="50292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ct val="108000"/>
              </a:lnSpc>
              <a:spcBef>
                <a:spcPts val="375"/>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La última novedad es que se reconoce al candidato al final de vida y se propone una estrategia de comunicación dirigida al paciente y al cuidador, además de un óptimo control de síntoma recurriendo si hace falta, a los opiáceos para alivio de la dinsea o a los ansiolíticos-antidepresivos.</a:t>
            </a:r>
          </a:p>
          <a:p>
            <a:pPr eaLnBrk="1" hangingPunct="1">
              <a:lnSpc>
                <a:spcPct val="108000"/>
              </a:lnSpc>
              <a:spcBef>
                <a:spcPts val="375"/>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Entre los síntomas asociados a la EPOC avanzada el más prevalente es la disnea, presente en el 97% de los pacientes, la somnolencia, la falta de energía y el dolor.</a:t>
            </a:r>
          </a:p>
          <a:p>
            <a:pPr eaLnBrk="1" hangingPunct="1">
              <a:lnSpc>
                <a:spcPct val="108000"/>
              </a:lnSpc>
              <a:spcBef>
                <a:spcPts val="375"/>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La presencia de depresión se puede detectar en casi el 50% de los pacientes, mientras que la prevalencia de ansiedad alcanza el 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AutoShape 2">
            <a:extLst>
              <a:ext uri="{FF2B5EF4-FFF2-40B4-BE49-F238E27FC236}">
                <a16:creationId xmlns:a16="http://schemas.microsoft.com/office/drawing/2014/main" id="{3E3561A5-9972-4B6B-8854-5784CFAE5FC3}"/>
              </a:ext>
            </a:extLst>
          </p:cNvPr>
          <p:cNvSpPr>
            <a:spLocks noChangeArrowheads="1"/>
          </p:cNvSpPr>
          <p:nvPr/>
        </p:nvSpPr>
        <p:spPr bwMode="auto">
          <a:xfrm>
            <a:off x="1143000" y="685800"/>
            <a:ext cx="4572000" cy="3429000"/>
          </a:xfrm>
          <a:prstGeom prst="roundRect">
            <a:avLst>
              <a:gd name="adj" fmla="val 46"/>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es-ES" altLang="es-ES" sz="1800">
              <a:solidFill>
                <a:srgbClr val="FFFFFF"/>
              </a:solidFill>
              <a:latin typeface="Times New Roman" panose="02020603050405020304" pitchFamily="18" charset="0"/>
              <a:sym typeface="Symbol" panose="05050102010706020507" pitchFamily="18" charset="2"/>
            </a:endParaRPr>
          </a:p>
        </p:txBody>
      </p:sp>
      <p:sp>
        <p:nvSpPr>
          <p:cNvPr id="241667" name="Text Box 3">
            <a:extLst>
              <a:ext uri="{FF2B5EF4-FFF2-40B4-BE49-F238E27FC236}">
                <a16:creationId xmlns:a16="http://schemas.microsoft.com/office/drawing/2014/main" id="{59DF5696-6FEF-4035-A8F5-A8BD08ABE584}"/>
              </a:ext>
            </a:extLst>
          </p:cNvPr>
          <p:cNvSpPr>
            <a:spLocks noGrp="1" noChangeArrowheads="1"/>
          </p:cNvSpPr>
          <p:nvPr>
            <p:ph type="body"/>
          </p:nvPr>
        </p:nvSpPr>
        <p:spPr bwMode="auto">
          <a:xfrm>
            <a:off x="685800" y="4343400"/>
            <a:ext cx="5486400" cy="1261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ormAutofit fontScale="55000" lnSpcReduction="20000"/>
          </a:bodyPr>
          <a:lstStyle/>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El uso de la morfina para el alivio de la disnea en el paciente terminal se realizará con las mismas pautas empleadas para el control del dolor, considerando lo siguiente: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un paciente con disnea que no toma opiáceos puede iniciarse el tratamiento con morfina de liberación rápida a dosis de 5 mg/4h vo, doblando la dosis nocturna.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pacientes caquécticos o ancianos se recomienda empezar con 2,5 mg/ 4h.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caso de insuficiencia renal se debe espaciar la dosificación cada 6 horas.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•Si la disnea es muy aguda o muy grave se usará la vía parenteral, a dosis de 2,5 mg iv cada 15 minutos o 5 mg sc cada 20 minutos, hasta que ceda la disnea.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•Una vez controlada la disnea se debe pasar a morfina de liberación sostenida, con dosis extra de morfina rápida oral, si se precisa. La morfina de liberación sostenida se administra cada 12 o 24h, según presentación.</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•Cuando el paciente ha pasado a tomar opiáceos de liberación sostenida, si aparece una etapa en que la disnea no se controla, se administrarán dosis de rescate de  opiáceos de liberación rápida. La cantidad de morfina de estas dosis se calculará sumando las dosis totales de morfina (de liberación sostenida y rápida) de las últimas 24h, dividiéndola entre 6 (para calcular la cantidad conveniente a la dosis que correspondería si se administrara cada 4h) y volviendo a dividir entre 2 (para calcular el 50% de la dosis habitual). La dosis calculada será la que se usará como rescate cada 4h. Si las dosis de rescate son muy frecuentes se deberá ajustar la dosis de morfina de liberación sostenida en función, de nuevo, de la cantidad total consumida en las 24h.</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•Si los pacientes no pueden tomar morfina por vía oral, la vía alternativa preferente es la sc.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•La relación de equivalencia para el paso de morfina oral a morfina sc es de 3:1 (30 mg de morfina por vía oral equivale a 10 mg de morfina sc).</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pacientes que necesitan morfina parenteral continua, el método preferido de administración es la infusión sc.</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•No se recomiendan las vías bucal, sublingual y nebulizada para la administración de morfina, puesto que de momento no existen evidencias de un beneficio clínico frente a las vías convencionales.</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•El fentanilo también puede ser útil en el tratamiento de la disnea del paciente en situación terminal.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s-ES" sz="2400">
              <a:latin typeface="Arial" panose="020B0604020202020204" pitchFamily="34" charset="0"/>
              <a:ea typeface="ＭＳ Ｐゴシック" panose="020B0600070205080204" pitchFamily="34" charset="-128"/>
              <a:cs typeface="Lucida Sans Unicode" panose="020B0602030504020204" pitchFamily="34" charset="0"/>
            </a:endParaRP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casos de </a:t>
            </a:r>
            <a:r>
              <a:rPr lang="en-GB" altLang="es-ES" sz="2400" b="1">
                <a:latin typeface="Arial" panose="020B0604020202020204" pitchFamily="34" charset="0"/>
                <a:ea typeface="ＭＳ Ｐゴシック" panose="020B0600070205080204" pitchFamily="34" charset="-128"/>
                <a:cs typeface="Lucida Sans Unicode" panose="020B0602030504020204" pitchFamily="34" charset="0"/>
              </a:rPr>
              <a:t>disnea aguda</a:t>
            </a: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 se puede utilizar fentanilo nebulizado, a una dosis de 25 mcg diluidos en 2.5 ml de suero fisiológico, cada 2-3 horas.</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Las crisis de pánico respiratorio son episodios de agudización grave de una disnea crónica, a veces espontáneos pero habitualmente precipitados por la actividad física. Para su tratamiento es útil el lorazepam a una dosis de 0,5-1 mg oral o sublingual.</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 casos más graves de disnea aguda, se puede utilizar un bolo de 2.5 mg de midazolam por vía sc y, si es eficaz, se puede continuar con una perfusión de 0,4 mg/hora (10mg/24h vía sc) que mejora la ansiedad sin producir pérdida de conciencia. Más tarde, si persiste la disnea, se puede continuar con lorazepam oral. </a:t>
            </a: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s-ES" sz="2400">
              <a:latin typeface="Arial" panose="020B0604020202020204" pitchFamily="34" charset="0"/>
              <a:ea typeface="ＭＳ Ｐゴシック" panose="020B0600070205080204" pitchFamily="34" charset="-128"/>
              <a:cs typeface="Lucida Sans Unicode" panose="020B0602030504020204" pitchFamily="34" charset="0"/>
            </a:endParaRPr>
          </a:p>
          <a:p>
            <a:pPr eaLnBrk="1" hangingPunct="1">
              <a:lnSpc>
                <a:spcPct val="101000"/>
              </a:lnSpc>
              <a:spcBef>
                <a:spcPts val="450"/>
              </a:spcBef>
              <a:buFont typeface="Calibri" panose="020F050202020403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s-ES" sz="2400">
                <a:latin typeface="Arial" panose="020B0604020202020204" pitchFamily="34" charset="0"/>
                <a:ea typeface="ＭＳ Ｐゴシック" panose="020B0600070205080204" pitchFamily="34" charset="-128"/>
                <a:cs typeface="Lucida Sans Unicode" panose="020B0602030504020204" pitchFamily="34" charset="0"/>
              </a:rPr>
              <a:t>Encuadrado en naranja en la esquina inferior derecha se advierte de la necesidad de considerar los efectos secundarios más importantes por su frecuencia en el uso de la morfina: las náuseas-vómitos, frente a cuya aparición hay que estar alerta para atajarlos antes de que puedan empeorar el estado del paciente; y el estreñimiento, que hay que tratar con laxantes desde el primer momento de iniciar el uso de los opiáceos. Para los detalles sobre las medidas para combatir estos efectos secundarios se debe dirigir al lector a una guía de cuidados paliativos de referencia…</a:t>
            </a:r>
          </a:p>
        </p:txBody>
      </p:sp>
      <p:sp>
        <p:nvSpPr>
          <p:cNvPr id="241668" name="Text Box 4">
            <a:extLst>
              <a:ext uri="{FF2B5EF4-FFF2-40B4-BE49-F238E27FC236}">
                <a16:creationId xmlns:a16="http://schemas.microsoft.com/office/drawing/2014/main" id="{7D2EF24D-8A42-49B9-8B0E-192D8301E095}"/>
              </a:ext>
            </a:extLst>
          </p:cNvPr>
          <p:cNvSpPr txBox="1">
            <a:spLocks noChangeArrowheads="1"/>
          </p:cNvSpPr>
          <p:nvPr/>
        </p:nvSpPr>
        <p:spPr bwMode="auto">
          <a:xfrm>
            <a:off x="3884613" y="8878888"/>
            <a:ext cx="29718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lnSpc>
                <a:spcPct val="93000"/>
              </a:lnSpc>
              <a:spcBef>
                <a:spcPct val="0"/>
              </a:spcBef>
              <a:buClr>
                <a:srgbClr val="000000"/>
              </a:buClr>
            </a:pPr>
            <a:fld id="{78701E18-9FE2-47BA-8E43-7ED8D279F656}" type="slidenum">
              <a:rPr lang="en-GB" altLang="es-ES">
                <a:solidFill>
                  <a:srgbClr val="000000"/>
                </a:solidFill>
                <a:latin typeface="Times New Roman" panose="02020603050405020304" pitchFamily="18" charset="0"/>
                <a:cs typeface="Arial" panose="020B0604020202020204" pitchFamily="34" charset="0"/>
                <a:sym typeface="Symbol" panose="05050102010706020507" pitchFamily="18" charset="2"/>
              </a:rPr>
              <a:pPr algn="r" eaLnBrk="1" hangingPunct="1">
                <a:lnSpc>
                  <a:spcPct val="93000"/>
                </a:lnSpc>
                <a:spcBef>
                  <a:spcPct val="0"/>
                </a:spcBef>
                <a:buClr>
                  <a:srgbClr val="000000"/>
                </a:buClr>
              </a:pPr>
              <a:t>50</a:t>
            </a:fld>
            <a:endParaRPr lang="en-GB" altLang="es-ES">
              <a:solidFill>
                <a:srgbClr val="000000"/>
              </a:solidFill>
              <a:latin typeface="Times New Roman" panose="02020603050405020304" pitchFamily="18" charset="0"/>
              <a:cs typeface="Arial" panose="020B0604020202020204" pitchFamily="34" charset="0"/>
              <a:sym typeface="Symbol" panose="05050102010706020507" pitchFamily="18" charset="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8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3" name="Picture 8" descr="franjagran.psd">
            <a:extLst>
              <a:ext uri="{FF2B5EF4-FFF2-40B4-BE49-F238E27FC236}">
                <a16:creationId xmlns:a16="http://schemas.microsoft.com/office/drawing/2014/main" id="{A26BAB16-EA24-48D2-A8FE-59A627B936A1}"/>
              </a:ext>
            </a:extLst>
          </p:cNvPr>
          <p:cNvPicPr>
            <a:picLocks noChangeAspect="1"/>
          </p:cNvPicPr>
          <p:nvPr userDrawn="1"/>
        </p:nvPicPr>
        <p:blipFill>
          <a:blip r:embed="rId2">
            <a:extLst>
              <a:ext uri="{28A0092B-C50C-407E-A947-70E740481C1C}">
                <a14:useLocalDpi xmlns:a14="http://schemas.microsoft.com/office/drawing/2010/main" val="0"/>
              </a:ext>
            </a:extLst>
          </a:blip>
          <a:srcRect l="10242" t="70728" r="-1323" b="22353"/>
          <a:stretch>
            <a:fillRect/>
          </a:stretch>
        </p:blipFill>
        <p:spPr bwMode="auto">
          <a:xfrm>
            <a:off x="1248834" y="0"/>
            <a:ext cx="1110403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Marc\gesepoc\logogespoc.jpg">
            <a:extLst>
              <a:ext uri="{FF2B5EF4-FFF2-40B4-BE49-F238E27FC236}">
                <a16:creationId xmlns:a16="http://schemas.microsoft.com/office/drawing/2014/main" id="{1D23140E-352C-4B0B-B507-0B8237F0D6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5741988"/>
            <a:ext cx="2133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38216" y="1285861"/>
            <a:ext cx="10363200" cy="1470025"/>
          </a:xfrm>
        </p:spPr>
        <p:txBody>
          <a:bodyPr/>
          <a:lstStyle>
            <a:lvl1pPr algn="l">
              <a:defRPr>
                <a:solidFill>
                  <a:schemeClr val="bg1">
                    <a:lumMod val="50000"/>
                  </a:schemeClr>
                </a:solidFill>
              </a:defRPr>
            </a:lvl1pPr>
          </a:lstStyle>
          <a:p>
            <a:r>
              <a:rPr lang="es-ES" dirty="0"/>
              <a:t>Haga clic para modificar el estilo de título del patrón</a:t>
            </a:r>
          </a:p>
        </p:txBody>
      </p:sp>
      <p:sp>
        <p:nvSpPr>
          <p:cNvPr id="5" name="3 Marcador de fecha">
            <a:extLst>
              <a:ext uri="{FF2B5EF4-FFF2-40B4-BE49-F238E27FC236}">
                <a16:creationId xmlns:a16="http://schemas.microsoft.com/office/drawing/2014/main" id="{B282D01F-EAF6-4576-8CB0-0A8EE9183558}"/>
              </a:ext>
            </a:extLst>
          </p:cNvPr>
          <p:cNvSpPr>
            <a:spLocks noGrp="1"/>
          </p:cNvSpPr>
          <p:nvPr>
            <p:ph type="dt" sz="half" idx="10"/>
          </p:nvPr>
        </p:nvSpPr>
        <p:spPr/>
        <p:txBody>
          <a:bodyPr/>
          <a:lstStyle>
            <a:lvl1pPr>
              <a:defRPr/>
            </a:lvl1pPr>
          </a:lstStyle>
          <a:p>
            <a:pPr>
              <a:defRPr/>
            </a:pPr>
            <a:fld id="{83832F9B-707E-4C4C-8F07-372CF523E5B7}" type="datetimeFigureOut">
              <a:rPr lang="es-ES"/>
              <a:pPr>
                <a:defRPr/>
              </a:pPr>
              <a:t>21/06/2022</a:t>
            </a:fld>
            <a:endParaRPr lang="es-ES"/>
          </a:p>
        </p:txBody>
      </p:sp>
      <p:sp>
        <p:nvSpPr>
          <p:cNvPr id="6" name="4 Marcador de pie de página">
            <a:extLst>
              <a:ext uri="{FF2B5EF4-FFF2-40B4-BE49-F238E27FC236}">
                <a16:creationId xmlns:a16="http://schemas.microsoft.com/office/drawing/2014/main" id="{147B122F-B96E-4BAB-8FBC-0EA379C97298}"/>
              </a:ext>
            </a:extLst>
          </p:cNvPr>
          <p:cNvSpPr>
            <a:spLocks noGrp="1"/>
          </p:cNvSpPr>
          <p:nvPr>
            <p:ph type="ftr" sz="quarter" idx="11"/>
          </p:nvPr>
        </p:nvSpPr>
        <p:spPr/>
        <p:txBody>
          <a:bodyPr/>
          <a:lstStyle>
            <a:lvl1pPr>
              <a:defRPr/>
            </a:lvl1pPr>
          </a:lstStyle>
          <a:p>
            <a:pPr>
              <a:defRPr/>
            </a:pPr>
            <a:endParaRPr lang="es-ES"/>
          </a:p>
        </p:txBody>
      </p:sp>
    </p:spTree>
    <p:extLst>
      <p:ext uri="{BB962C8B-B14F-4D97-AF65-F5344CB8AC3E}">
        <p14:creationId xmlns:p14="http://schemas.microsoft.com/office/powerpoint/2010/main" val="37726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3" name="Picture 8" descr="franjagran.psd">
            <a:extLst>
              <a:ext uri="{FF2B5EF4-FFF2-40B4-BE49-F238E27FC236}">
                <a16:creationId xmlns:a16="http://schemas.microsoft.com/office/drawing/2014/main" id="{A26BAB16-EA24-48D2-A8FE-59A627B936A1}"/>
              </a:ext>
            </a:extLst>
          </p:cNvPr>
          <p:cNvPicPr>
            <a:picLocks noChangeAspect="1"/>
          </p:cNvPicPr>
          <p:nvPr userDrawn="1"/>
        </p:nvPicPr>
        <p:blipFill>
          <a:blip r:embed="rId2">
            <a:extLst>
              <a:ext uri="{28A0092B-C50C-407E-A947-70E740481C1C}">
                <a14:useLocalDpi xmlns:a14="http://schemas.microsoft.com/office/drawing/2010/main" val="0"/>
              </a:ext>
            </a:extLst>
          </a:blip>
          <a:srcRect l="10242" t="70728" r="-1323" b="22353"/>
          <a:stretch>
            <a:fillRect/>
          </a:stretch>
        </p:blipFill>
        <p:spPr bwMode="auto">
          <a:xfrm>
            <a:off x="1248834" y="0"/>
            <a:ext cx="1110403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Marc\gesepoc\logogespoc.jpg">
            <a:extLst>
              <a:ext uri="{FF2B5EF4-FFF2-40B4-BE49-F238E27FC236}">
                <a16:creationId xmlns:a16="http://schemas.microsoft.com/office/drawing/2014/main" id="{1D23140E-352C-4B0B-B507-0B8237F0D6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5741988"/>
            <a:ext cx="2133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38216" y="1285861"/>
            <a:ext cx="10363200" cy="1470025"/>
          </a:xfrm>
        </p:spPr>
        <p:txBody>
          <a:bodyPr/>
          <a:lstStyle>
            <a:lvl1pPr algn="l">
              <a:defRPr>
                <a:solidFill>
                  <a:schemeClr val="bg1">
                    <a:lumMod val="50000"/>
                  </a:schemeClr>
                </a:solidFill>
              </a:defRPr>
            </a:lvl1pPr>
          </a:lstStyle>
          <a:p>
            <a:r>
              <a:rPr lang="es-ES" dirty="0"/>
              <a:t>Haga clic para modificar el estilo de título del patrón</a:t>
            </a:r>
          </a:p>
        </p:txBody>
      </p:sp>
      <p:sp>
        <p:nvSpPr>
          <p:cNvPr id="5" name="3 Marcador de fecha">
            <a:extLst>
              <a:ext uri="{FF2B5EF4-FFF2-40B4-BE49-F238E27FC236}">
                <a16:creationId xmlns:a16="http://schemas.microsoft.com/office/drawing/2014/main" id="{B282D01F-EAF6-4576-8CB0-0A8EE9183558}"/>
              </a:ext>
            </a:extLst>
          </p:cNvPr>
          <p:cNvSpPr>
            <a:spLocks noGrp="1"/>
          </p:cNvSpPr>
          <p:nvPr>
            <p:ph type="dt" sz="half" idx="10"/>
          </p:nvPr>
        </p:nvSpPr>
        <p:spPr/>
        <p:txBody>
          <a:bodyPr/>
          <a:lstStyle>
            <a:lvl1pPr>
              <a:defRPr/>
            </a:lvl1pPr>
          </a:lstStyle>
          <a:p>
            <a:pPr>
              <a:defRPr/>
            </a:pPr>
            <a:fld id="{83832F9B-707E-4C4C-8F07-372CF523E5B7}" type="datetimeFigureOut">
              <a:rPr lang="es-ES"/>
              <a:pPr>
                <a:defRPr/>
              </a:pPr>
              <a:t>21/06/2022</a:t>
            </a:fld>
            <a:endParaRPr lang="es-ES"/>
          </a:p>
        </p:txBody>
      </p:sp>
      <p:sp>
        <p:nvSpPr>
          <p:cNvPr id="6" name="4 Marcador de pie de página">
            <a:extLst>
              <a:ext uri="{FF2B5EF4-FFF2-40B4-BE49-F238E27FC236}">
                <a16:creationId xmlns:a16="http://schemas.microsoft.com/office/drawing/2014/main" id="{147B122F-B96E-4BAB-8FBC-0EA379C97298}"/>
              </a:ext>
            </a:extLst>
          </p:cNvPr>
          <p:cNvSpPr>
            <a:spLocks noGrp="1"/>
          </p:cNvSpPr>
          <p:nvPr>
            <p:ph type="ftr" sz="quarter" idx="11"/>
          </p:nvPr>
        </p:nvSpPr>
        <p:spPr/>
        <p:txBody>
          <a:bodyPr/>
          <a:lstStyle>
            <a:lvl1pPr>
              <a:defRPr/>
            </a:lvl1pPr>
          </a:lstStyle>
          <a:p>
            <a:pPr>
              <a:defRPr/>
            </a:pPr>
            <a:endParaRPr lang="es-ES"/>
          </a:p>
        </p:txBody>
      </p:sp>
    </p:spTree>
    <p:extLst>
      <p:ext uri="{BB962C8B-B14F-4D97-AF65-F5344CB8AC3E}">
        <p14:creationId xmlns:p14="http://schemas.microsoft.com/office/powerpoint/2010/main" val="697482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pic>
        <p:nvPicPr>
          <p:cNvPr id="3" name="Picture 8" descr="franjagran.psd">
            <a:extLst>
              <a:ext uri="{FF2B5EF4-FFF2-40B4-BE49-F238E27FC236}">
                <a16:creationId xmlns:a16="http://schemas.microsoft.com/office/drawing/2014/main" id="{A26BAB16-EA24-48D2-A8FE-59A627B936A1}"/>
              </a:ext>
            </a:extLst>
          </p:cNvPr>
          <p:cNvPicPr>
            <a:picLocks noChangeAspect="1"/>
          </p:cNvPicPr>
          <p:nvPr userDrawn="1"/>
        </p:nvPicPr>
        <p:blipFill>
          <a:blip r:embed="rId2">
            <a:extLst>
              <a:ext uri="{28A0092B-C50C-407E-A947-70E740481C1C}">
                <a14:useLocalDpi xmlns:a14="http://schemas.microsoft.com/office/drawing/2010/main" val="0"/>
              </a:ext>
            </a:extLst>
          </a:blip>
          <a:srcRect l="10242" t="70728" r="-1323" b="22353"/>
          <a:stretch>
            <a:fillRect/>
          </a:stretch>
        </p:blipFill>
        <p:spPr bwMode="auto">
          <a:xfrm>
            <a:off x="1248834" y="0"/>
            <a:ext cx="1110403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Marc\gesepoc\logogespoc.jpg">
            <a:extLst>
              <a:ext uri="{FF2B5EF4-FFF2-40B4-BE49-F238E27FC236}">
                <a16:creationId xmlns:a16="http://schemas.microsoft.com/office/drawing/2014/main" id="{1D23140E-352C-4B0B-B507-0B8237F0D6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5741988"/>
            <a:ext cx="2133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38216" y="1285861"/>
            <a:ext cx="10363200" cy="1470025"/>
          </a:xfrm>
        </p:spPr>
        <p:txBody>
          <a:bodyPr/>
          <a:lstStyle>
            <a:lvl1pPr algn="l">
              <a:defRPr>
                <a:solidFill>
                  <a:schemeClr val="bg1">
                    <a:lumMod val="50000"/>
                  </a:schemeClr>
                </a:solidFill>
              </a:defRPr>
            </a:lvl1pPr>
          </a:lstStyle>
          <a:p>
            <a:r>
              <a:rPr lang="es-ES" dirty="0"/>
              <a:t>Haga clic para modificar el estilo de título del patrón</a:t>
            </a:r>
          </a:p>
        </p:txBody>
      </p:sp>
      <p:sp>
        <p:nvSpPr>
          <p:cNvPr id="5" name="3 Marcador de fecha">
            <a:extLst>
              <a:ext uri="{FF2B5EF4-FFF2-40B4-BE49-F238E27FC236}">
                <a16:creationId xmlns:a16="http://schemas.microsoft.com/office/drawing/2014/main" id="{B282D01F-EAF6-4576-8CB0-0A8EE9183558}"/>
              </a:ext>
            </a:extLst>
          </p:cNvPr>
          <p:cNvSpPr>
            <a:spLocks noGrp="1"/>
          </p:cNvSpPr>
          <p:nvPr>
            <p:ph type="dt" sz="half" idx="10"/>
          </p:nvPr>
        </p:nvSpPr>
        <p:spPr/>
        <p:txBody>
          <a:bodyPr/>
          <a:lstStyle>
            <a:lvl1pPr>
              <a:defRPr/>
            </a:lvl1pPr>
          </a:lstStyle>
          <a:p>
            <a:pPr>
              <a:defRPr/>
            </a:pPr>
            <a:fld id="{83832F9B-707E-4C4C-8F07-372CF523E5B7}" type="datetimeFigureOut">
              <a:rPr lang="es-ES"/>
              <a:pPr>
                <a:defRPr/>
              </a:pPr>
              <a:t>21/06/2022</a:t>
            </a:fld>
            <a:endParaRPr lang="es-ES"/>
          </a:p>
        </p:txBody>
      </p:sp>
      <p:sp>
        <p:nvSpPr>
          <p:cNvPr id="6" name="4 Marcador de pie de página">
            <a:extLst>
              <a:ext uri="{FF2B5EF4-FFF2-40B4-BE49-F238E27FC236}">
                <a16:creationId xmlns:a16="http://schemas.microsoft.com/office/drawing/2014/main" id="{147B122F-B96E-4BAB-8FBC-0EA379C97298}"/>
              </a:ext>
            </a:extLst>
          </p:cNvPr>
          <p:cNvSpPr>
            <a:spLocks noGrp="1"/>
          </p:cNvSpPr>
          <p:nvPr>
            <p:ph type="ftr" sz="quarter" idx="11"/>
          </p:nvPr>
        </p:nvSpPr>
        <p:spPr/>
        <p:txBody>
          <a:bodyPr/>
          <a:lstStyle>
            <a:lvl1pPr>
              <a:defRPr/>
            </a:lvl1pPr>
          </a:lstStyle>
          <a:p>
            <a:pPr>
              <a:defRPr/>
            </a:pPr>
            <a:endParaRPr lang="es-ES"/>
          </a:p>
        </p:txBody>
      </p:sp>
    </p:spTree>
    <p:extLst>
      <p:ext uri="{BB962C8B-B14F-4D97-AF65-F5344CB8AC3E}">
        <p14:creationId xmlns:p14="http://schemas.microsoft.com/office/powerpoint/2010/main" val="74706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pic>
        <p:nvPicPr>
          <p:cNvPr id="3" name="Picture 8" descr="franjagran.psd">
            <a:extLst>
              <a:ext uri="{FF2B5EF4-FFF2-40B4-BE49-F238E27FC236}">
                <a16:creationId xmlns:a16="http://schemas.microsoft.com/office/drawing/2014/main" id="{A26BAB16-EA24-48D2-A8FE-59A627B936A1}"/>
              </a:ext>
            </a:extLst>
          </p:cNvPr>
          <p:cNvPicPr>
            <a:picLocks noChangeAspect="1"/>
          </p:cNvPicPr>
          <p:nvPr userDrawn="1"/>
        </p:nvPicPr>
        <p:blipFill>
          <a:blip r:embed="rId2">
            <a:extLst>
              <a:ext uri="{28A0092B-C50C-407E-A947-70E740481C1C}">
                <a14:useLocalDpi xmlns:a14="http://schemas.microsoft.com/office/drawing/2010/main" val="0"/>
              </a:ext>
            </a:extLst>
          </a:blip>
          <a:srcRect l="10242" t="70728" r="-1323" b="22353"/>
          <a:stretch>
            <a:fillRect/>
          </a:stretch>
        </p:blipFill>
        <p:spPr bwMode="auto">
          <a:xfrm>
            <a:off x="1248834" y="0"/>
            <a:ext cx="1110403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Marc\gesepoc\logogespoc.jpg">
            <a:extLst>
              <a:ext uri="{FF2B5EF4-FFF2-40B4-BE49-F238E27FC236}">
                <a16:creationId xmlns:a16="http://schemas.microsoft.com/office/drawing/2014/main" id="{1D23140E-352C-4B0B-B507-0B8237F0D6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5741988"/>
            <a:ext cx="2133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38216" y="1285861"/>
            <a:ext cx="10363200" cy="1470025"/>
          </a:xfrm>
        </p:spPr>
        <p:txBody>
          <a:bodyPr/>
          <a:lstStyle>
            <a:lvl1pPr algn="l">
              <a:defRPr>
                <a:solidFill>
                  <a:schemeClr val="bg1">
                    <a:lumMod val="50000"/>
                  </a:schemeClr>
                </a:solidFill>
              </a:defRPr>
            </a:lvl1pPr>
          </a:lstStyle>
          <a:p>
            <a:r>
              <a:rPr lang="es-ES" dirty="0"/>
              <a:t>Haga clic para modificar el estilo de título del patrón</a:t>
            </a:r>
          </a:p>
        </p:txBody>
      </p:sp>
      <p:sp>
        <p:nvSpPr>
          <p:cNvPr id="5" name="3 Marcador de fecha">
            <a:extLst>
              <a:ext uri="{FF2B5EF4-FFF2-40B4-BE49-F238E27FC236}">
                <a16:creationId xmlns:a16="http://schemas.microsoft.com/office/drawing/2014/main" id="{B282D01F-EAF6-4576-8CB0-0A8EE9183558}"/>
              </a:ext>
            </a:extLst>
          </p:cNvPr>
          <p:cNvSpPr>
            <a:spLocks noGrp="1"/>
          </p:cNvSpPr>
          <p:nvPr>
            <p:ph type="dt" sz="half" idx="10"/>
          </p:nvPr>
        </p:nvSpPr>
        <p:spPr/>
        <p:txBody>
          <a:bodyPr/>
          <a:lstStyle>
            <a:lvl1pPr>
              <a:defRPr/>
            </a:lvl1pPr>
          </a:lstStyle>
          <a:p>
            <a:pPr>
              <a:defRPr/>
            </a:pPr>
            <a:fld id="{83832F9B-707E-4C4C-8F07-372CF523E5B7}" type="datetimeFigureOut">
              <a:rPr lang="es-ES"/>
              <a:pPr>
                <a:defRPr/>
              </a:pPr>
              <a:t>21/06/2022</a:t>
            </a:fld>
            <a:endParaRPr lang="es-ES"/>
          </a:p>
        </p:txBody>
      </p:sp>
      <p:sp>
        <p:nvSpPr>
          <p:cNvPr id="6" name="4 Marcador de pie de página">
            <a:extLst>
              <a:ext uri="{FF2B5EF4-FFF2-40B4-BE49-F238E27FC236}">
                <a16:creationId xmlns:a16="http://schemas.microsoft.com/office/drawing/2014/main" id="{147B122F-B96E-4BAB-8FBC-0EA379C97298}"/>
              </a:ext>
            </a:extLst>
          </p:cNvPr>
          <p:cNvSpPr>
            <a:spLocks noGrp="1"/>
          </p:cNvSpPr>
          <p:nvPr>
            <p:ph type="ftr" sz="quarter" idx="11"/>
          </p:nvPr>
        </p:nvSpPr>
        <p:spPr/>
        <p:txBody>
          <a:bodyPr/>
          <a:lstStyle>
            <a:lvl1pPr>
              <a:defRPr/>
            </a:lvl1pPr>
          </a:lstStyle>
          <a:p>
            <a:pPr>
              <a:defRPr/>
            </a:pPr>
            <a:endParaRPr lang="es-ES"/>
          </a:p>
        </p:txBody>
      </p:sp>
    </p:spTree>
    <p:extLst>
      <p:ext uri="{BB962C8B-B14F-4D97-AF65-F5344CB8AC3E}">
        <p14:creationId xmlns:p14="http://schemas.microsoft.com/office/powerpoint/2010/main" val="164511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883877" y="2123122"/>
            <a:ext cx="7607660" cy="1305878"/>
          </a:xfrm>
        </p:spPr>
        <p:txBody>
          <a:bodyPr anchor="b">
            <a:noAutofit/>
          </a:bodyPr>
          <a:lstStyle>
            <a:lvl1pPr algn="l">
              <a:defRPr sz="4000" b="1" i="0">
                <a:solidFill>
                  <a:schemeClr val="bg1"/>
                </a:solidFill>
                <a:latin typeface="Arial" charset="0"/>
                <a:ea typeface="Arial" charset="0"/>
                <a:cs typeface="Arial" charset="0"/>
              </a:defRPr>
            </a:lvl1pPr>
          </a:lstStyle>
          <a:p>
            <a:r>
              <a:rPr lang="es-ES_tradnl" dirty="0"/>
              <a:t>Título de la</a:t>
            </a:r>
            <a:br>
              <a:rPr lang="es-ES_tradnl" dirty="0"/>
            </a:br>
            <a:r>
              <a:rPr lang="es-ES_tradnl" dirty="0"/>
              <a:t>ponencia</a:t>
            </a:r>
          </a:p>
        </p:txBody>
      </p:sp>
      <p:sp>
        <p:nvSpPr>
          <p:cNvPr id="3" name="Subtítulo 2"/>
          <p:cNvSpPr>
            <a:spLocks noGrp="1"/>
          </p:cNvSpPr>
          <p:nvPr>
            <p:ph type="subTitle" idx="1" hasCustomPrompt="1"/>
          </p:nvPr>
        </p:nvSpPr>
        <p:spPr>
          <a:xfrm>
            <a:off x="2883875" y="3628724"/>
            <a:ext cx="7607660" cy="770020"/>
          </a:xfrm>
        </p:spPr>
        <p:txBody>
          <a:bodyPr/>
          <a:lstStyle>
            <a:lvl1pPr marL="0" indent="0" algn="l">
              <a:buNone/>
              <a:defRPr sz="2400">
                <a:solidFill>
                  <a:srgbClr val="03F0C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dirty="0"/>
              <a:t>Ponente</a:t>
            </a:r>
          </a:p>
        </p:txBody>
      </p:sp>
    </p:spTree>
    <p:extLst>
      <p:ext uri="{BB962C8B-B14F-4D97-AF65-F5344CB8AC3E}">
        <p14:creationId xmlns:p14="http://schemas.microsoft.com/office/powerpoint/2010/main" val="407284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Haga clic para modificar el estilo de título del patrón</a:t>
            </a:r>
          </a:p>
        </p:txBody>
      </p:sp>
      <p:sp>
        <p:nvSpPr>
          <p:cNvPr id="3" name="Marcador de contenido 2"/>
          <p:cNvSpPr>
            <a:spLocks noGrp="1"/>
          </p:cNvSpPr>
          <p:nvPr>
            <p:ph idx="1"/>
          </p:nvPr>
        </p:nvSpPr>
        <p:spPr/>
        <p:txBody>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21/06/2022</a:t>
            </a:fld>
            <a:endParaRPr lang="es-ES_tradn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‹Nº›</a:t>
            </a:fld>
            <a:endParaRPr lang="es-ES_tradnl"/>
          </a:p>
        </p:txBody>
      </p:sp>
    </p:spTree>
    <p:extLst>
      <p:ext uri="{BB962C8B-B14F-4D97-AF65-F5344CB8AC3E}">
        <p14:creationId xmlns:p14="http://schemas.microsoft.com/office/powerpoint/2010/main" val="110784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dirty="0"/>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Tree>
    <p:extLst>
      <p:ext uri="{BB962C8B-B14F-4D97-AF65-F5344CB8AC3E}">
        <p14:creationId xmlns:p14="http://schemas.microsoft.com/office/powerpoint/2010/main" val="84672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21/06/2022</a:t>
            </a:fld>
            <a:endParaRPr lang="es-ES_tradnl"/>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‹Nº›</a:t>
            </a:fld>
            <a:endParaRPr lang="es-ES_tradnl"/>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dirty="0"/>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Tree>
    <p:extLst>
      <p:ext uri="{BB962C8B-B14F-4D97-AF65-F5344CB8AC3E}">
        <p14:creationId xmlns:p14="http://schemas.microsoft.com/office/powerpoint/2010/main" val="2973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3" name="Picture 8" descr="franjagran.psd">
            <a:extLst>
              <a:ext uri="{FF2B5EF4-FFF2-40B4-BE49-F238E27FC236}">
                <a16:creationId xmlns:a16="http://schemas.microsoft.com/office/drawing/2014/main" id="{A26BAB16-EA24-48D2-A8FE-59A627B936A1}"/>
              </a:ext>
            </a:extLst>
          </p:cNvPr>
          <p:cNvPicPr>
            <a:picLocks noChangeAspect="1"/>
          </p:cNvPicPr>
          <p:nvPr userDrawn="1"/>
        </p:nvPicPr>
        <p:blipFill>
          <a:blip r:embed="rId2">
            <a:extLst>
              <a:ext uri="{28A0092B-C50C-407E-A947-70E740481C1C}">
                <a14:useLocalDpi xmlns:a14="http://schemas.microsoft.com/office/drawing/2010/main" val="0"/>
              </a:ext>
            </a:extLst>
          </a:blip>
          <a:srcRect l="10242" t="70728" r="-1323" b="22353"/>
          <a:stretch>
            <a:fillRect/>
          </a:stretch>
        </p:blipFill>
        <p:spPr bwMode="auto">
          <a:xfrm>
            <a:off x="1248834" y="0"/>
            <a:ext cx="1110403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D:\Marc\gesepoc\logogespoc.jpg">
            <a:extLst>
              <a:ext uri="{FF2B5EF4-FFF2-40B4-BE49-F238E27FC236}">
                <a16:creationId xmlns:a16="http://schemas.microsoft.com/office/drawing/2014/main" id="{1D23140E-352C-4B0B-B507-0B8237F0D6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5741988"/>
            <a:ext cx="2133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38216" y="1285861"/>
            <a:ext cx="10363200" cy="1470025"/>
          </a:xfrm>
        </p:spPr>
        <p:txBody>
          <a:bodyPr/>
          <a:lstStyle>
            <a:lvl1pPr algn="l">
              <a:defRPr>
                <a:solidFill>
                  <a:schemeClr val="bg1">
                    <a:lumMod val="50000"/>
                  </a:schemeClr>
                </a:solidFill>
              </a:defRPr>
            </a:lvl1pPr>
          </a:lstStyle>
          <a:p>
            <a:r>
              <a:rPr lang="es-ES" dirty="0"/>
              <a:t>Haga clic para modificar el estilo de título del patrón</a:t>
            </a:r>
          </a:p>
        </p:txBody>
      </p:sp>
      <p:sp>
        <p:nvSpPr>
          <p:cNvPr id="5" name="3 Marcador de fecha">
            <a:extLst>
              <a:ext uri="{FF2B5EF4-FFF2-40B4-BE49-F238E27FC236}">
                <a16:creationId xmlns:a16="http://schemas.microsoft.com/office/drawing/2014/main" id="{B282D01F-EAF6-4576-8CB0-0A8EE9183558}"/>
              </a:ext>
            </a:extLst>
          </p:cNvPr>
          <p:cNvSpPr>
            <a:spLocks noGrp="1"/>
          </p:cNvSpPr>
          <p:nvPr>
            <p:ph type="dt" sz="half" idx="10"/>
          </p:nvPr>
        </p:nvSpPr>
        <p:spPr/>
        <p:txBody>
          <a:bodyPr/>
          <a:lstStyle>
            <a:lvl1pPr>
              <a:defRPr/>
            </a:lvl1pPr>
          </a:lstStyle>
          <a:p>
            <a:pPr>
              <a:defRPr/>
            </a:pPr>
            <a:fld id="{83832F9B-707E-4C4C-8F07-372CF523E5B7}" type="datetimeFigureOut">
              <a:rPr lang="es-ES"/>
              <a:pPr>
                <a:defRPr/>
              </a:pPr>
              <a:t>21/06/2022</a:t>
            </a:fld>
            <a:endParaRPr lang="es-ES"/>
          </a:p>
        </p:txBody>
      </p:sp>
      <p:sp>
        <p:nvSpPr>
          <p:cNvPr id="6" name="4 Marcador de pie de página">
            <a:extLst>
              <a:ext uri="{FF2B5EF4-FFF2-40B4-BE49-F238E27FC236}">
                <a16:creationId xmlns:a16="http://schemas.microsoft.com/office/drawing/2014/main" id="{147B122F-B96E-4BAB-8FBC-0EA379C97298}"/>
              </a:ext>
            </a:extLst>
          </p:cNvPr>
          <p:cNvSpPr>
            <a:spLocks noGrp="1"/>
          </p:cNvSpPr>
          <p:nvPr>
            <p:ph type="ftr" sz="quarter" idx="11"/>
          </p:nvPr>
        </p:nvSpPr>
        <p:spPr/>
        <p:txBody>
          <a:bodyPr/>
          <a:lstStyle>
            <a:lvl1pPr>
              <a:defRPr/>
            </a:lvl1pPr>
          </a:lstStyle>
          <a:p>
            <a:pPr>
              <a:defRPr/>
            </a:pPr>
            <a:endParaRPr lang="es-ES"/>
          </a:p>
        </p:txBody>
      </p:sp>
    </p:spTree>
    <p:extLst>
      <p:ext uri="{BB962C8B-B14F-4D97-AF65-F5344CB8AC3E}">
        <p14:creationId xmlns:p14="http://schemas.microsoft.com/office/powerpoint/2010/main" val="162690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22032" y="365125"/>
            <a:ext cx="9264580" cy="1325563"/>
          </a:xfrm>
          <a:prstGeom prst="rect">
            <a:avLst/>
          </a:prstGeom>
        </p:spPr>
        <p:txBody>
          <a:bodyPr vert="horz" lIns="91440" tIns="45720" rIns="91440" bIns="45720" rtlCol="0" anchor="ctr">
            <a:normAutofit/>
          </a:bodyPr>
          <a:lstStyle/>
          <a:p>
            <a:r>
              <a:rPr lang="es-ES_tradnl" dirty="0"/>
              <a:t>Haga clic para modificar el estilo de título del patrón</a:t>
            </a:r>
          </a:p>
        </p:txBody>
      </p:sp>
      <p:sp>
        <p:nvSpPr>
          <p:cNvPr id="3" name="Marcador de texto 2"/>
          <p:cNvSpPr>
            <a:spLocks noGrp="1"/>
          </p:cNvSpPr>
          <p:nvPr>
            <p:ph type="body" idx="1"/>
          </p:nvPr>
        </p:nvSpPr>
        <p:spPr>
          <a:xfrm>
            <a:off x="422031" y="1825625"/>
            <a:ext cx="11374733" cy="4351338"/>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p:txBody>
      </p:sp>
      <p:sp>
        <p:nvSpPr>
          <p:cNvPr id="5" name="CuadroTexto 4">
            <a:extLst>
              <a:ext uri="{FF2B5EF4-FFF2-40B4-BE49-F238E27FC236}">
                <a16:creationId xmlns:a16="http://schemas.microsoft.com/office/drawing/2014/main" id="{EF6A290E-7CD4-2327-90C7-B4B5745D8F6B}"/>
              </a:ext>
            </a:extLst>
          </p:cNvPr>
          <p:cNvSpPr txBox="1"/>
          <p:nvPr>
            <p:extLst>
              <p:ext uri="{1162E1C5-73C7-4A58-AE30-91384D911F3F}">
                <p184:classification xmlns:p184="http://schemas.microsoft.com/office/powerpoint/2018/4/main" val="hdr"/>
              </p:ext>
            </p:extLst>
          </p:nvPr>
        </p:nvSpPr>
        <p:spPr>
          <a:xfrm>
            <a:off x="11445875" y="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3" r:id="rId5"/>
    <p:sldLayoutId id="2147483654" r:id="rId6"/>
    <p:sldLayoutId id="2147483655" r:id="rId7"/>
    <p:sldLayoutId id="2147483657" r:id="rId8"/>
    <p:sldLayoutId id="2147483659" r:id="rId9"/>
    <p:sldLayoutId id="2147483660" r:id="rId10"/>
    <p:sldLayoutId id="2147483661" r:id="rId11"/>
    <p:sldLayoutId id="2147483662" r:id="rId12"/>
    <p:sldLayoutId id="2147483663" r:id="rId13"/>
  </p:sldLayoutIdLst>
  <p:txStyles>
    <p:titleStyle>
      <a:lvl1pPr algn="l" defTabSz="914400" rtl="0" eaLnBrk="1" latinLnBrk="0" hangingPunct="1">
        <a:lnSpc>
          <a:spcPct val="90000"/>
        </a:lnSpc>
        <a:spcBef>
          <a:spcPct val="0"/>
        </a:spcBef>
        <a:buNone/>
        <a:defRPr sz="4400" b="1" kern="1200">
          <a:solidFill>
            <a:srgbClr val="00275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03F0C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https://www.edad-vida.org/guia-para-la-elaboracion-y-registro-del-documento-de-voluntades-anticipada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855188-9823-62FD-9387-E0B4F6F52BD0}"/>
              </a:ext>
            </a:extLst>
          </p:cNvPr>
          <p:cNvPicPr>
            <a:picLocks noChangeAspect="1"/>
          </p:cNvPicPr>
          <p:nvPr/>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399383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90834F0-43C8-4156-992D-C1709FE30E72}"/>
              </a:ext>
            </a:extLst>
          </p:cNvPr>
          <p:cNvPicPr>
            <a:picLocks noChangeAspect="1"/>
          </p:cNvPicPr>
          <p:nvPr/>
        </p:nvPicPr>
        <p:blipFill>
          <a:blip r:embed="rId2"/>
          <a:stretch>
            <a:fillRect/>
          </a:stretch>
        </p:blipFill>
        <p:spPr>
          <a:xfrm>
            <a:off x="1090321" y="986674"/>
            <a:ext cx="9360000" cy="5325515"/>
          </a:xfrm>
          <a:prstGeom prst="rect">
            <a:avLst/>
          </a:prstGeom>
        </p:spPr>
      </p:pic>
      <p:sp>
        <p:nvSpPr>
          <p:cNvPr id="5" name="CuadroTexto 4">
            <a:extLst>
              <a:ext uri="{FF2B5EF4-FFF2-40B4-BE49-F238E27FC236}">
                <a16:creationId xmlns:a16="http://schemas.microsoft.com/office/drawing/2014/main" id="{16EC1399-7C80-4AD4-B60E-1ECC61513B59}"/>
              </a:ext>
            </a:extLst>
          </p:cNvPr>
          <p:cNvSpPr txBox="1"/>
          <p:nvPr/>
        </p:nvSpPr>
        <p:spPr>
          <a:xfrm>
            <a:off x="2671482" y="4177553"/>
            <a:ext cx="4187685" cy="830997"/>
          </a:xfrm>
          <a:prstGeom prst="rect">
            <a:avLst/>
          </a:prstGeom>
          <a:noFill/>
        </p:spPr>
        <p:txBody>
          <a:bodyPr wrap="none" rtlCol="0">
            <a:spAutoFit/>
          </a:bodyPr>
          <a:lstStyle/>
          <a:p>
            <a:pPr algn="ctr"/>
            <a:r>
              <a:rPr lang="es-ES" sz="2400" dirty="0">
                <a:solidFill>
                  <a:schemeClr val="bg1"/>
                </a:solidFill>
              </a:rPr>
              <a:t>EL ACTO MÉDICO</a:t>
            </a:r>
          </a:p>
          <a:p>
            <a:r>
              <a:rPr lang="es-ES" sz="2400" dirty="0">
                <a:solidFill>
                  <a:schemeClr val="bg1"/>
                </a:solidFill>
              </a:rPr>
              <a:t>CONSENTIMIENTO INFORMADO</a:t>
            </a:r>
          </a:p>
        </p:txBody>
      </p:sp>
      <p:sp>
        <p:nvSpPr>
          <p:cNvPr id="3" name="Rectángulo 2">
            <a:extLst>
              <a:ext uri="{FF2B5EF4-FFF2-40B4-BE49-F238E27FC236}">
                <a16:creationId xmlns:a16="http://schemas.microsoft.com/office/drawing/2014/main" id="{7F9ABE7C-1C5B-4072-B3B3-FBEBF4A973E2}"/>
              </a:ext>
            </a:extLst>
          </p:cNvPr>
          <p:cNvSpPr/>
          <p:nvPr/>
        </p:nvSpPr>
        <p:spPr>
          <a:xfrm>
            <a:off x="1560873" y="90238"/>
            <a:ext cx="7994496"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PRINCIPIO DE AUTONOMIA </a:t>
            </a:r>
          </a:p>
        </p:txBody>
      </p:sp>
    </p:spTree>
    <p:extLst>
      <p:ext uri="{BB962C8B-B14F-4D97-AF65-F5344CB8AC3E}">
        <p14:creationId xmlns:p14="http://schemas.microsoft.com/office/powerpoint/2010/main" val="2104219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BAF39CB-05A9-4BE1-9F29-CEE0C0104BD4}"/>
              </a:ext>
            </a:extLst>
          </p:cNvPr>
          <p:cNvSpPr/>
          <p:nvPr/>
        </p:nvSpPr>
        <p:spPr>
          <a:xfrm>
            <a:off x="3278565" y="1882605"/>
            <a:ext cx="5634877"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NO MALEFICIENCIA</a:t>
            </a:r>
          </a:p>
        </p:txBody>
      </p:sp>
      <p:sp>
        <p:nvSpPr>
          <p:cNvPr id="7" name="CuadroTexto 6">
            <a:extLst>
              <a:ext uri="{FF2B5EF4-FFF2-40B4-BE49-F238E27FC236}">
                <a16:creationId xmlns:a16="http://schemas.microsoft.com/office/drawing/2014/main" id="{D7CBE4A6-30EE-4474-A032-4CF077B67FF8}"/>
              </a:ext>
            </a:extLst>
          </p:cNvPr>
          <p:cNvSpPr txBox="1"/>
          <p:nvPr/>
        </p:nvSpPr>
        <p:spPr>
          <a:xfrm>
            <a:off x="2967317" y="3165011"/>
            <a:ext cx="7315200" cy="1200329"/>
          </a:xfrm>
          <a:prstGeom prst="rect">
            <a:avLst/>
          </a:prstGeom>
          <a:noFill/>
        </p:spPr>
        <p:txBody>
          <a:bodyPr wrap="square" rtlCol="0">
            <a:spAutoFit/>
          </a:bodyPr>
          <a:lstStyle/>
          <a:p>
            <a:r>
              <a:rPr lang="es-ES" dirty="0">
                <a:solidFill>
                  <a:schemeClr val="bg1"/>
                </a:solidFill>
              </a:rPr>
              <a:t>Sistema moral:</a:t>
            </a:r>
          </a:p>
          <a:p>
            <a:r>
              <a:rPr lang="es-ES" dirty="0">
                <a:solidFill>
                  <a:schemeClr val="bg1"/>
                </a:solidFill>
              </a:rPr>
              <a:t> prohibición de producir, intencionada o imprudentemente, daño a otros, con un mayor nivel de exigencia que el de la obligación a proporcionar un bien (beneficencia)</a:t>
            </a:r>
          </a:p>
        </p:txBody>
      </p:sp>
      <p:sp>
        <p:nvSpPr>
          <p:cNvPr id="8" name="CuadroTexto 7">
            <a:extLst>
              <a:ext uri="{FF2B5EF4-FFF2-40B4-BE49-F238E27FC236}">
                <a16:creationId xmlns:a16="http://schemas.microsoft.com/office/drawing/2014/main" id="{E0FBE5E3-C5ED-4CE5-A300-55434598864B}"/>
              </a:ext>
            </a:extLst>
          </p:cNvPr>
          <p:cNvSpPr txBox="1"/>
          <p:nvPr/>
        </p:nvSpPr>
        <p:spPr>
          <a:xfrm>
            <a:off x="4915183" y="4903694"/>
            <a:ext cx="3998259" cy="461665"/>
          </a:xfrm>
          <a:prstGeom prst="rect">
            <a:avLst/>
          </a:prstGeom>
          <a:noFill/>
        </p:spPr>
        <p:txBody>
          <a:bodyPr wrap="square" rtlCol="0">
            <a:spAutoFit/>
          </a:bodyPr>
          <a:lstStyle/>
          <a:p>
            <a:r>
              <a:rPr lang="es-ES" sz="2400" dirty="0">
                <a:solidFill>
                  <a:schemeClr val="bg1"/>
                </a:solidFill>
              </a:rPr>
              <a:t>CODIGO PENAL</a:t>
            </a:r>
          </a:p>
        </p:txBody>
      </p:sp>
      <p:sp>
        <p:nvSpPr>
          <p:cNvPr id="5" name="CuadroTexto 4">
            <a:extLst>
              <a:ext uri="{FF2B5EF4-FFF2-40B4-BE49-F238E27FC236}">
                <a16:creationId xmlns:a16="http://schemas.microsoft.com/office/drawing/2014/main" id="{3F94931C-FB87-4905-B08E-F8DF6756F468}"/>
              </a:ext>
            </a:extLst>
          </p:cNvPr>
          <p:cNvSpPr txBox="1"/>
          <p:nvPr/>
        </p:nvSpPr>
        <p:spPr>
          <a:xfrm>
            <a:off x="501192" y="5611325"/>
            <a:ext cx="11189615" cy="584775"/>
          </a:xfrm>
          <a:prstGeom prst="rect">
            <a:avLst/>
          </a:prstGeom>
          <a:noFill/>
        </p:spPr>
        <p:txBody>
          <a:bodyPr wrap="square">
            <a:spAutoFit/>
          </a:bodyPr>
          <a:lstStyle/>
          <a:p>
            <a:r>
              <a:rPr lang="es-ES" sz="1600" dirty="0">
                <a:solidFill>
                  <a:schemeClr val="bg1"/>
                </a:solidFill>
              </a:rPr>
              <a:t>GRACIA D. Fundamentos de bioética. Madrid, </a:t>
            </a:r>
            <a:r>
              <a:rPr lang="es-ES" sz="1600" dirty="0" err="1">
                <a:solidFill>
                  <a:schemeClr val="bg1"/>
                </a:solidFill>
              </a:rPr>
              <a:t>Eudema</a:t>
            </a:r>
            <a:r>
              <a:rPr lang="es-ES" sz="1600" dirty="0">
                <a:solidFill>
                  <a:schemeClr val="bg1"/>
                </a:solidFill>
              </a:rPr>
              <a:t>, 1989. GRACIA D. </a:t>
            </a:r>
            <a:r>
              <a:rPr lang="es-ES" sz="1600" dirty="0" err="1">
                <a:solidFill>
                  <a:schemeClr val="bg1"/>
                </a:solidFill>
              </a:rPr>
              <a:t>Primum</a:t>
            </a:r>
            <a:r>
              <a:rPr lang="es-ES" sz="1600" dirty="0">
                <a:solidFill>
                  <a:schemeClr val="bg1"/>
                </a:solidFill>
              </a:rPr>
              <a:t> non </a:t>
            </a:r>
            <a:r>
              <a:rPr lang="es-ES" sz="1600" dirty="0" err="1">
                <a:solidFill>
                  <a:schemeClr val="bg1"/>
                </a:solidFill>
              </a:rPr>
              <a:t>nocere</a:t>
            </a:r>
            <a:r>
              <a:rPr lang="es-ES" sz="1600" dirty="0">
                <a:solidFill>
                  <a:schemeClr val="bg1"/>
                </a:solidFill>
              </a:rPr>
              <a:t>. El principio de </a:t>
            </a:r>
            <a:r>
              <a:rPr lang="es-ES" sz="1600" dirty="0" err="1">
                <a:solidFill>
                  <a:schemeClr val="bg1"/>
                </a:solidFill>
              </a:rPr>
              <a:t>nomaleficencia</a:t>
            </a:r>
            <a:r>
              <a:rPr lang="es-ES" sz="1600" dirty="0">
                <a:solidFill>
                  <a:schemeClr val="bg1"/>
                </a:solidFill>
              </a:rPr>
              <a:t> como fundamento de la ética médica. Madrid, Real Academia Nacional de Medicina, 1990. </a:t>
            </a:r>
          </a:p>
        </p:txBody>
      </p:sp>
      <p:sp>
        <p:nvSpPr>
          <p:cNvPr id="2" name="CuadroTexto 1">
            <a:extLst>
              <a:ext uri="{FF2B5EF4-FFF2-40B4-BE49-F238E27FC236}">
                <a16:creationId xmlns:a16="http://schemas.microsoft.com/office/drawing/2014/main" id="{0D8148C2-1479-1F6E-3EC2-C50E457755E2}"/>
              </a:ext>
            </a:extLst>
          </p:cNvPr>
          <p:cNvSpPr txBox="1"/>
          <p:nvPr/>
        </p:nvSpPr>
        <p:spPr>
          <a:xfrm>
            <a:off x="3965541" y="2705780"/>
            <a:ext cx="4260915" cy="369332"/>
          </a:xfrm>
          <a:prstGeom prst="rect">
            <a:avLst/>
          </a:prstGeom>
          <a:noFill/>
        </p:spPr>
        <p:txBody>
          <a:bodyPr wrap="square" rtlCol="0">
            <a:spAutoFit/>
          </a:bodyPr>
          <a:lstStyle/>
          <a:p>
            <a:r>
              <a:rPr lang="es-ES" i="1" dirty="0">
                <a:solidFill>
                  <a:schemeClr val="bg1"/>
                </a:solidFill>
              </a:rPr>
              <a:t>Principio básico de todo sistema moral</a:t>
            </a:r>
          </a:p>
        </p:txBody>
      </p:sp>
    </p:spTree>
    <p:extLst>
      <p:ext uri="{BB962C8B-B14F-4D97-AF65-F5344CB8AC3E}">
        <p14:creationId xmlns:p14="http://schemas.microsoft.com/office/powerpoint/2010/main" val="3472013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AD0210-C4D1-4B83-9296-39471AA71592}"/>
              </a:ext>
            </a:extLst>
          </p:cNvPr>
          <p:cNvPicPr>
            <a:picLocks noChangeAspect="1"/>
          </p:cNvPicPr>
          <p:nvPr/>
        </p:nvPicPr>
        <p:blipFill>
          <a:blip r:embed="rId2"/>
          <a:stretch>
            <a:fillRect/>
          </a:stretch>
        </p:blipFill>
        <p:spPr>
          <a:xfrm>
            <a:off x="1153160" y="1134000"/>
            <a:ext cx="10176000" cy="5724000"/>
          </a:xfrm>
          <a:prstGeom prst="rect">
            <a:avLst/>
          </a:prstGeom>
        </p:spPr>
      </p:pic>
    </p:spTree>
    <p:extLst>
      <p:ext uri="{BB962C8B-B14F-4D97-AF65-F5344CB8AC3E}">
        <p14:creationId xmlns:p14="http://schemas.microsoft.com/office/powerpoint/2010/main" val="195873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EC7A11F-C2CE-42D1-A76E-7E8C63AD7259}"/>
              </a:ext>
            </a:extLst>
          </p:cNvPr>
          <p:cNvSpPr/>
          <p:nvPr/>
        </p:nvSpPr>
        <p:spPr>
          <a:xfrm>
            <a:off x="3437028" y="1446092"/>
            <a:ext cx="4966744" cy="1415772"/>
          </a:xfrm>
          <a:prstGeom prst="rect">
            <a:avLst/>
          </a:prstGeom>
          <a:noFill/>
        </p:spPr>
        <p:txBody>
          <a:bodyPr wrap="none" lIns="91440" tIns="45720" rIns="91440" bIns="45720">
            <a:spAutoFit/>
          </a:bodyPr>
          <a:lstStyle/>
          <a:p>
            <a:pPr algn="ctr"/>
            <a:r>
              <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BENEFICIENCIA</a:t>
            </a:r>
          </a:p>
          <a:p>
            <a:pPr algn="ctr"/>
            <a:r>
              <a:rPr lang="es-E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Profesionales (Diego Gracia)</a:t>
            </a:r>
            <a:endParaRPr lang="es-E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3EEEF67-7DFD-49BC-AA8C-157988AA0E54}"/>
              </a:ext>
            </a:extLst>
          </p:cNvPr>
          <p:cNvSpPr txBox="1"/>
          <p:nvPr/>
        </p:nvSpPr>
        <p:spPr>
          <a:xfrm>
            <a:off x="3657600" y="3182471"/>
            <a:ext cx="6140824" cy="1200329"/>
          </a:xfrm>
          <a:prstGeom prst="rect">
            <a:avLst/>
          </a:prstGeom>
          <a:noFill/>
        </p:spPr>
        <p:txBody>
          <a:bodyPr wrap="square" rtlCol="0">
            <a:spAutoFit/>
          </a:bodyPr>
          <a:lstStyle/>
          <a:p>
            <a:r>
              <a:rPr lang="es-ES" dirty="0">
                <a:solidFill>
                  <a:schemeClr val="bg1"/>
                </a:solidFill>
              </a:rPr>
              <a:t>RIESGO BENEFICIO VALORACION MEDICA</a:t>
            </a:r>
          </a:p>
          <a:p>
            <a:r>
              <a:rPr lang="es-ES" dirty="0">
                <a:solidFill>
                  <a:schemeClr val="bg1"/>
                </a:solidFill>
              </a:rPr>
              <a:t>NUCLEO DE LA PRÁCTICA MÉDICA</a:t>
            </a:r>
          </a:p>
          <a:p>
            <a:r>
              <a:rPr lang="es-ES" dirty="0">
                <a:solidFill>
                  <a:schemeClr val="bg1"/>
                </a:solidFill>
              </a:rPr>
              <a:t>CONSECUNCIÓN DE UN BIEN EN TERMINOS DE SALUD</a:t>
            </a:r>
          </a:p>
          <a:p>
            <a:r>
              <a:rPr lang="es-ES" dirty="0">
                <a:solidFill>
                  <a:schemeClr val="bg1"/>
                </a:solidFill>
              </a:rPr>
              <a:t>DEFINIR EL BIEN ¿Quién?</a:t>
            </a:r>
          </a:p>
        </p:txBody>
      </p:sp>
      <p:sp>
        <p:nvSpPr>
          <p:cNvPr id="7" name="CuadroTexto 6">
            <a:extLst>
              <a:ext uri="{FF2B5EF4-FFF2-40B4-BE49-F238E27FC236}">
                <a16:creationId xmlns:a16="http://schemas.microsoft.com/office/drawing/2014/main" id="{8AA59B3A-4521-4068-9523-F4610F784297}"/>
              </a:ext>
            </a:extLst>
          </p:cNvPr>
          <p:cNvSpPr txBox="1"/>
          <p:nvPr/>
        </p:nvSpPr>
        <p:spPr>
          <a:xfrm>
            <a:off x="2177592" y="5657253"/>
            <a:ext cx="10190375" cy="338554"/>
          </a:xfrm>
          <a:prstGeom prst="rect">
            <a:avLst/>
          </a:prstGeom>
          <a:noFill/>
        </p:spPr>
        <p:txBody>
          <a:bodyPr wrap="square">
            <a:spAutoFit/>
          </a:bodyPr>
          <a:lstStyle/>
          <a:p>
            <a:r>
              <a:rPr lang="es-ES" sz="1600" dirty="0">
                <a:solidFill>
                  <a:schemeClr val="bg1"/>
                </a:solidFill>
              </a:rPr>
              <a:t>D. Gracia ,33 Ética médica, (Capítulo del Libro Medicina Interna, Farreras </a:t>
            </a:r>
            <a:r>
              <a:rPr lang="es-ES" sz="1600" dirty="0" err="1">
                <a:solidFill>
                  <a:schemeClr val="bg1"/>
                </a:solidFill>
              </a:rPr>
              <a:t>Rozman</a:t>
            </a:r>
            <a:r>
              <a:rPr lang="es-ES" sz="1600" dirty="0">
                <a:solidFill>
                  <a:schemeClr val="bg1"/>
                </a:solidFill>
              </a:rPr>
              <a:t>, 13ª edición) </a:t>
            </a:r>
          </a:p>
        </p:txBody>
      </p:sp>
    </p:spTree>
    <p:extLst>
      <p:ext uri="{BB962C8B-B14F-4D97-AF65-F5344CB8AC3E}">
        <p14:creationId xmlns:p14="http://schemas.microsoft.com/office/powerpoint/2010/main" val="323790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972683-485E-4DF8-ACBA-2DEE05063268}"/>
              </a:ext>
            </a:extLst>
          </p:cNvPr>
          <p:cNvPicPr>
            <a:picLocks noChangeAspect="1"/>
          </p:cNvPicPr>
          <p:nvPr/>
        </p:nvPicPr>
        <p:blipFill>
          <a:blip r:embed="rId2"/>
          <a:stretch>
            <a:fillRect/>
          </a:stretch>
        </p:blipFill>
        <p:spPr>
          <a:xfrm>
            <a:off x="3527989" y="855000"/>
            <a:ext cx="5387434" cy="5400000"/>
          </a:xfrm>
          <a:prstGeom prst="rect">
            <a:avLst/>
          </a:prstGeom>
        </p:spPr>
      </p:pic>
    </p:spTree>
    <p:extLst>
      <p:ext uri="{BB962C8B-B14F-4D97-AF65-F5344CB8AC3E}">
        <p14:creationId xmlns:p14="http://schemas.microsoft.com/office/powerpoint/2010/main" val="1336585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60849BE-8B47-4EDD-A156-46BD68149011}"/>
              </a:ext>
            </a:extLst>
          </p:cNvPr>
          <p:cNvSpPr/>
          <p:nvPr/>
        </p:nvSpPr>
        <p:spPr>
          <a:xfrm>
            <a:off x="4112312" y="1389547"/>
            <a:ext cx="4361835" cy="1415772"/>
          </a:xfrm>
          <a:prstGeom prst="rect">
            <a:avLst/>
          </a:prstGeom>
          <a:noFill/>
        </p:spPr>
        <p:txBody>
          <a:bodyPr wrap="none" lIns="91440" tIns="45720" rIns="91440" bIns="45720">
            <a:spAutoFit/>
          </a:bodyPr>
          <a:lstStyle/>
          <a:p>
            <a:pPr algn="ctr"/>
            <a:r>
              <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JUSTICIA</a:t>
            </a:r>
          </a:p>
          <a:p>
            <a:pPr algn="ctr"/>
            <a:r>
              <a:rPr lang="es-ES" sz="3200" b="1" spc="50" dirty="0">
                <a:ln w="9525" cmpd="sng">
                  <a:solidFill>
                    <a:schemeClr val="accent1"/>
                  </a:solidFill>
                  <a:prstDash val="solid"/>
                </a:ln>
                <a:solidFill>
                  <a:srgbClr val="70AD47">
                    <a:tint val="1000"/>
                  </a:srgbClr>
                </a:solidFill>
                <a:effectLst>
                  <a:glow rad="38100">
                    <a:schemeClr val="accent1">
                      <a:alpha val="40000"/>
                    </a:schemeClr>
                  </a:glow>
                </a:effectLst>
              </a:rPr>
              <a:t>Sociedad (Diego Gracia)</a:t>
            </a:r>
            <a:endParaRPr lang="es-E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 name="CuadroTexto 5">
            <a:extLst>
              <a:ext uri="{FF2B5EF4-FFF2-40B4-BE49-F238E27FC236}">
                <a16:creationId xmlns:a16="http://schemas.microsoft.com/office/drawing/2014/main" id="{31D8848F-F53B-4BE0-BD48-872F91830828}"/>
              </a:ext>
            </a:extLst>
          </p:cNvPr>
          <p:cNvSpPr txBox="1"/>
          <p:nvPr/>
        </p:nvSpPr>
        <p:spPr>
          <a:xfrm>
            <a:off x="2635628" y="3107174"/>
            <a:ext cx="7315201" cy="1477328"/>
          </a:xfrm>
          <a:prstGeom prst="rect">
            <a:avLst/>
          </a:prstGeom>
          <a:noFill/>
        </p:spPr>
        <p:txBody>
          <a:bodyPr wrap="square" rtlCol="0">
            <a:spAutoFit/>
          </a:bodyPr>
          <a:lstStyle/>
          <a:p>
            <a:r>
              <a:rPr lang="es-ES" dirty="0">
                <a:solidFill>
                  <a:schemeClr val="bg1"/>
                </a:solidFill>
              </a:rPr>
              <a:t>TODOS LOS SERES HUMANOS SON IGUALES EN DIGNIDAD Y DERECHOS</a:t>
            </a:r>
          </a:p>
          <a:p>
            <a:r>
              <a:rPr lang="es-ES" dirty="0">
                <a:solidFill>
                  <a:schemeClr val="bg1"/>
                </a:solidFill>
              </a:rPr>
              <a:t>NECESIDAD</a:t>
            </a:r>
          </a:p>
          <a:p>
            <a:r>
              <a:rPr lang="es-ES" dirty="0">
                <a:solidFill>
                  <a:schemeClr val="bg1"/>
                </a:solidFill>
              </a:rPr>
              <a:t>RECURSOS SANITARIOS</a:t>
            </a:r>
          </a:p>
          <a:p>
            <a:r>
              <a:rPr lang="es-ES" dirty="0">
                <a:solidFill>
                  <a:schemeClr val="bg1"/>
                </a:solidFill>
              </a:rPr>
              <a:t>EFICIENCIA </a:t>
            </a:r>
          </a:p>
          <a:p>
            <a:r>
              <a:rPr lang="es-ES" dirty="0">
                <a:solidFill>
                  <a:schemeClr val="bg1"/>
                </a:solidFill>
              </a:rPr>
              <a:t>EQUIDAD</a:t>
            </a:r>
          </a:p>
        </p:txBody>
      </p:sp>
    </p:spTree>
    <p:extLst>
      <p:ext uri="{BB962C8B-B14F-4D97-AF65-F5344CB8AC3E}">
        <p14:creationId xmlns:p14="http://schemas.microsoft.com/office/powerpoint/2010/main" val="174429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7BC3DC0-221E-4FED-940E-6358828DE25C}"/>
              </a:ext>
            </a:extLst>
          </p:cNvPr>
          <p:cNvPicPr>
            <a:picLocks noChangeAspect="1"/>
          </p:cNvPicPr>
          <p:nvPr/>
        </p:nvPicPr>
        <p:blipFill>
          <a:blip r:embed="rId2"/>
          <a:stretch>
            <a:fillRect/>
          </a:stretch>
        </p:blipFill>
        <p:spPr>
          <a:xfrm>
            <a:off x="2293126" y="1089000"/>
            <a:ext cx="6733838" cy="4680000"/>
          </a:xfrm>
          <a:prstGeom prst="rect">
            <a:avLst/>
          </a:prstGeom>
        </p:spPr>
      </p:pic>
    </p:spTree>
    <p:extLst>
      <p:ext uri="{BB962C8B-B14F-4D97-AF65-F5344CB8AC3E}">
        <p14:creationId xmlns:p14="http://schemas.microsoft.com/office/powerpoint/2010/main" val="51947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6F9D580-6D32-4EA7-8F74-9D13804AD34A}"/>
              </a:ext>
            </a:extLst>
          </p:cNvPr>
          <p:cNvSpPr txBox="1"/>
          <p:nvPr/>
        </p:nvSpPr>
        <p:spPr>
          <a:xfrm>
            <a:off x="3388659" y="2196353"/>
            <a:ext cx="6651812" cy="2862322"/>
          </a:xfrm>
          <a:prstGeom prst="rect">
            <a:avLst/>
          </a:prstGeom>
          <a:noFill/>
        </p:spPr>
        <p:txBody>
          <a:bodyPr wrap="square" rtlCol="0">
            <a:spAutoFit/>
          </a:bodyPr>
          <a:lstStyle/>
          <a:p>
            <a:r>
              <a:rPr lang="es-ES" sz="3600" dirty="0">
                <a:solidFill>
                  <a:schemeClr val="bg1">
                    <a:lumMod val="95000"/>
                  </a:schemeClr>
                </a:solidFill>
              </a:rPr>
              <a:t>CONFIDENCIALIDAD</a:t>
            </a:r>
          </a:p>
          <a:p>
            <a:r>
              <a:rPr lang="es-ES" sz="3600" dirty="0">
                <a:solidFill>
                  <a:schemeClr val="bg1">
                    <a:lumMod val="95000"/>
                  </a:schemeClr>
                </a:solidFill>
              </a:rPr>
              <a:t>SECRETO PROFESIONAL </a:t>
            </a:r>
          </a:p>
          <a:p>
            <a:r>
              <a:rPr lang="es-ES" sz="3600" dirty="0">
                <a:solidFill>
                  <a:schemeClr val="bg1">
                    <a:lumMod val="95000"/>
                  </a:schemeClr>
                </a:solidFill>
              </a:rPr>
              <a:t>BIDIRECCIONAL </a:t>
            </a:r>
          </a:p>
          <a:p>
            <a:r>
              <a:rPr lang="es-ES" sz="3600" dirty="0">
                <a:solidFill>
                  <a:schemeClr val="bg1">
                    <a:lumMod val="95000"/>
                  </a:schemeClr>
                </a:solidFill>
              </a:rPr>
              <a:t>HUMANIZAR O PANHUMANIZAR</a:t>
            </a:r>
          </a:p>
          <a:p>
            <a:r>
              <a:rPr lang="es-ES" sz="3600" dirty="0">
                <a:solidFill>
                  <a:schemeClr val="bg1">
                    <a:lumMod val="95000"/>
                  </a:schemeClr>
                </a:solidFill>
              </a:rPr>
              <a:t>MÉDICO EN 3 DIMENSIONES </a:t>
            </a:r>
          </a:p>
        </p:txBody>
      </p:sp>
      <p:sp>
        <p:nvSpPr>
          <p:cNvPr id="5" name="CuadroTexto 4">
            <a:extLst>
              <a:ext uri="{FF2B5EF4-FFF2-40B4-BE49-F238E27FC236}">
                <a16:creationId xmlns:a16="http://schemas.microsoft.com/office/drawing/2014/main" id="{DF8621F7-0C13-4E2F-B335-819A2DE62B13}"/>
              </a:ext>
            </a:extLst>
          </p:cNvPr>
          <p:cNvSpPr txBox="1"/>
          <p:nvPr/>
        </p:nvSpPr>
        <p:spPr>
          <a:xfrm>
            <a:off x="741680" y="5615355"/>
            <a:ext cx="10759440" cy="954107"/>
          </a:xfrm>
          <a:prstGeom prst="rect">
            <a:avLst/>
          </a:prstGeom>
          <a:noFill/>
        </p:spPr>
        <p:txBody>
          <a:bodyPr wrap="square">
            <a:spAutoFit/>
          </a:bodyPr>
          <a:lstStyle/>
          <a:p>
            <a:r>
              <a:rPr lang="es-ES" sz="1400" i="1" dirty="0">
                <a:solidFill>
                  <a:schemeClr val="bg1"/>
                </a:solidFill>
              </a:rPr>
              <a:t>Borrell CF. El modelo biopsicosocial en evolución. </a:t>
            </a:r>
            <a:r>
              <a:rPr lang="es-ES" sz="1400" i="1" dirty="0" err="1">
                <a:solidFill>
                  <a:schemeClr val="bg1"/>
                </a:solidFill>
              </a:rPr>
              <a:t>Med</a:t>
            </a:r>
            <a:r>
              <a:rPr lang="es-ES" sz="1400" i="1" dirty="0">
                <a:solidFill>
                  <a:schemeClr val="bg1"/>
                </a:solidFill>
              </a:rPr>
              <a:t> Clin (</a:t>
            </a:r>
            <a:r>
              <a:rPr lang="es-ES" sz="1400" i="1" dirty="0" err="1">
                <a:solidFill>
                  <a:schemeClr val="bg1"/>
                </a:solidFill>
              </a:rPr>
              <a:t>Barc</a:t>
            </a:r>
            <a:r>
              <a:rPr lang="es-ES" sz="1400" i="1" dirty="0">
                <a:solidFill>
                  <a:schemeClr val="bg1"/>
                </a:solidFill>
              </a:rPr>
              <a:t>). 2002 119 (5):175-9.</a:t>
            </a:r>
          </a:p>
          <a:p>
            <a:r>
              <a:rPr lang="es-ES" sz="1400" i="1" dirty="0" err="1">
                <a:solidFill>
                  <a:schemeClr val="bg1"/>
                </a:solidFill>
              </a:rPr>
              <a:t>Hamui</a:t>
            </a:r>
            <a:r>
              <a:rPr lang="es-ES" sz="1400" i="1" dirty="0">
                <a:solidFill>
                  <a:schemeClr val="bg1"/>
                </a:solidFill>
              </a:rPr>
              <a:t>-Sutton A, Grijalva MG, Paulo-Maya A, et al. Las tres dimensiones de la comunicación médico paciente: biomédica, emocional e identidad cultural. </a:t>
            </a:r>
            <a:r>
              <a:rPr lang="es-ES" sz="1400" i="1" dirty="0" err="1">
                <a:solidFill>
                  <a:schemeClr val="bg1"/>
                </a:solidFill>
              </a:rPr>
              <a:t>Rev</a:t>
            </a:r>
            <a:r>
              <a:rPr lang="es-ES" sz="1400" i="1" dirty="0">
                <a:solidFill>
                  <a:schemeClr val="bg1"/>
                </a:solidFill>
              </a:rPr>
              <a:t> CONAMED. 2015;20(1):17-26.</a:t>
            </a:r>
          </a:p>
          <a:p>
            <a:endParaRPr lang="es-ES" sz="1400" i="1" dirty="0">
              <a:solidFill>
                <a:schemeClr val="bg1"/>
              </a:solidFill>
            </a:endParaRPr>
          </a:p>
        </p:txBody>
      </p:sp>
      <p:sp>
        <p:nvSpPr>
          <p:cNvPr id="6" name="CuadroTexto 5">
            <a:extLst>
              <a:ext uri="{FF2B5EF4-FFF2-40B4-BE49-F238E27FC236}">
                <a16:creationId xmlns:a16="http://schemas.microsoft.com/office/drawing/2014/main" id="{D00120BA-46B3-45E2-A3E4-F671F4A0A696}"/>
              </a:ext>
            </a:extLst>
          </p:cNvPr>
          <p:cNvSpPr txBox="1"/>
          <p:nvPr/>
        </p:nvSpPr>
        <p:spPr>
          <a:xfrm>
            <a:off x="3495040" y="4967683"/>
            <a:ext cx="6096000" cy="369332"/>
          </a:xfrm>
          <a:prstGeom prst="rect">
            <a:avLst/>
          </a:prstGeom>
          <a:noFill/>
        </p:spPr>
        <p:txBody>
          <a:bodyPr wrap="square">
            <a:spAutoFit/>
          </a:bodyPr>
          <a:lstStyle/>
          <a:p>
            <a:r>
              <a:rPr lang="pt-BR" dirty="0">
                <a:solidFill>
                  <a:schemeClr val="bg1"/>
                </a:solidFill>
              </a:rPr>
              <a:t>biomédica, emocional e identidad cultural.</a:t>
            </a:r>
            <a:endParaRPr lang="es-ES" dirty="0">
              <a:solidFill>
                <a:schemeClr val="bg1"/>
              </a:solidFill>
            </a:endParaRPr>
          </a:p>
        </p:txBody>
      </p:sp>
    </p:spTree>
    <p:extLst>
      <p:ext uri="{BB962C8B-B14F-4D97-AF65-F5344CB8AC3E}">
        <p14:creationId xmlns:p14="http://schemas.microsoft.com/office/powerpoint/2010/main" val="34416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22802-2B38-4F76-B5DD-B7D6BFC8651A}"/>
              </a:ext>
            </a:extLst>
          </p:cNvPr>
          <p:cNvSpPr>
            <a:spLocks noGrp="1"/>
          </p:cNvSpPr>
          <p:nvPr>
            <p:ph type="ctrTitle"/>
          </p:nvPr>
        </p:nvSpPr>
        <p:spPr/>
        <p:txBody>
          <a:bodyPr/>
          <a:lstStyle/>
          <a:p>
            <a:r>
              <a:rPr lang="es-ES" dirty="0"/>
              <a:t>Introducción a los CUIDADOS PALIATIVOS</a:t>
            </a:r>
          </a:p>
        </p:txBody>
      </p:sp>
      <p:sp>
        <p:nvSpPr>
          <p:cNvPr id="4" name="CuadroTexto 3">
            <a:extLst>
              <a:ext uri="{FF2B5EF4-FFF2-40B4-BE49-F238E27FC236}">
                <a16:creationId xmlns:a16="http://schemas.microsoft.com/office/drawing/2014/main" id="{491CC7A8-BA9B-4DC1-99AE-D33D47CFCA25}"/>
              </a:ext>
            </a:extLst>
          </p:cNvPr>
          <p:cNvSpPr txBox="1"/>
          <p:nvPr/>
        </p:nvSpPr>
        <p:spPr>
          <a:xfrm>
            <a:off x="1766047" y="3858016"/>
            <a:ext cx="9063318" cy="2308324"/>
          </a:xfrm>
          <a:prstGeom prst="rect">
            <a:avLst/>
          </a:prstGeom>
          <a:noFill/>
        </p:spPr>
        <p:txBody>
          <a:bodyPr wrap="square">
            <a:spAutoFit/>
          </a:bodyPr>
          <a:lstStyle/>
          <a:p>
            <a:r>
              <a:rPr lang="es-ES" dirty="0">
                <a:solidFill>
                  <a:schemeClr val="bg1">
                    <a:lumMod val="95000"/>
                  </a:schemeClr>
                </a:solidFill>
              </a:rPr>
              <a:t>                                                              DEFINICIÓN</a:t>
            </a:r>
          </a:p>
          <a:p>
            <a:endParaRPr lang="es-ES" dirty="0">
              <a:solidFill>
                <a:schemeClr val="bg1">
                  <a:lumMod val="95000"/>
                </a:schemeClr>
              </a:solidFill>
            </a:endParaRPr>
          </a:p>
          <a:p>
            <a:r>
              <a:rPr lang="es-ES" dirty="0">
                <a:solidFill>
                  <a:schemeClr val="bg1">
                    <a:lumMod val="95000"/>
                  </a:schemeClr>
                </a:solidFill>
              </a:rPr>
              <a:t>Es la asistencia activa y continuada a los pacientes con enfermedad crónica avanzada evolutiva Objetivo: mejorar la calidad de vida, pacientes y familias, mediante un adecuado control de sus síntomas,  acordes con los valores y preferencias del paciente, la comunicación constante y bidireccional, el apoyo psicosocial, espiritual y la coordinación de los distintos recursos asistenciales que participan en su cuidado. </a:t>
            </a:r>
          </a:p>
          <a:p>
            <a:r>
              <a:rPr lang="es-ES" dirty="0">
                <a:solidFill>
                  <a:schemeClr val="bg1">
                    <a:lumMod val="95000"/>
                  </a:schemeClr>
                </a:solidFill>
              </a:rPr>
              <a:t>Ayudar a las personas a morir en paz (objetivo actual de la Medicina según Callaghan)</a:t>
            </a:r>
          </a:p>
        </p:txBody>
      </p:sp>
    </p:spTree>
    <p:extLst>
      <p:ext uri="{BB962C8B-B14F-4D97-AF65-F5344CB8AC3E}">
        <p14:creationId xmlns:p14="http://schemas.microsoft.com/office/powerpoint/2010/main" val="319641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68D7EF8-1236-4544-BE73-B8F2A54FC782}"/>
              </a:ext>
            </a:extLst>
          </p:cNvPr>
          <p:cNvPicPr>
            <a:picLocks noGrp="1" noChangeAspect="1"/>
          </p:cNvPicPr>
          <p:nvPr>
            <p:ph idx="1"/>
          </p:nvPr>
        </p:nvPicPr>
        <p:blipFill rotWithShape="1">
          <a:blip r:embed="rId2"/>
          <a:srcRect t="1" b="13995"/>
          <a:stretch/>
        </p:blipFill>
        <p:spPr>
          <a:xfrm>
            <a:off x="1552173" y="568808"/>
            <a:ext cx="6240758" cy="5400000"/>
          </a:xfrm>
        </p:spPr>
      </p:pic>
      <p:sp>
        <p:nvSpPr>
          <p:cNvPr id="4" name="CuadroTexto 3">
            <a:extLst>
              <a:ext uri="{FF2B5EF4-FFF2-40B4-BE49-F238E27FC236}">
                <a16:creationId xmlns:a16="http://schemas.microsoft.com/office/drawing/2014/main" id="{DD88E3DA-6AFD-443B-AE78-FFF7FFDF0FE4}"/>
              </a:ext>
            </a:extLst>
          </p:cNvPr>
          <p:cNvSpPr txBox="1"/>
          <p:nvPr/>
        </p:nvSpPr>
        <p:spPr>
          <a:xfrm>
            <a:off x="543560" y="6145395"/>
            <a:ext cx="11516360" cy="584775"/>
          </a:xfrm>
          <a:prstGeom prst="rect">
            <a:avLst/>
          </a:prstGeom>
          <a:noFill/>
        </p:spPr>
        <p:txBody>
          <a:bodyPr wrap="square">
            <a:spAutoFit/>
          </a:bodyPr>
          <a:lstStyle/>
          <a:p>
            <a:r>
              <a:rPr lang="es-ES" sz="1400" b="0" i="0" dirty="0">
                <a:solidFill>
                  <a:srgbClr val="777777"/>
                </a:solidFill>
                <a:effectLst/>
              </a:rPr>
              <a:t>X Gómez-Batiste, M Martínez-Muñoz, C Blay, J Espinosa, JC </a:t>
            </a:r>
            <a:r>
              <a:rPr lang="es-ES" sz="1400" b="0" i="0" dirty="0" err="1">
                <a:solidFill>
                  <a:srgbClr val="777777"/>
                </a:solidFill>
                <a:effectLst/>
              </a:rPr>
              <a:t>Contel</a:t>
            </a:r>
            <a:r>
              <a:rPr lang="es-ES" b="0" i="0" dirty="0">
                <a:solidFill>
                  <a:srgbClr val="777777"/>
                </a:solidFill>
                <a:effectLst/>
                <a:latin typeface="Arial" panose="020B0604020202020204" pitchFamily="34" charset="0"/>
              </a:rPr>
              <a:t>, </a:t>
            </a:r>
            <a:r>
              <a:rPr lang="en-US" sz="1400" b="0" i="0" dirty="0">
                <a:solidFill>
                  <a:srgbClr val="777777"/>
                </a:solidFill>
                <a:effectLst/>
              </a:rPr>
              <a:t>Identifying needs and improving palliative care of chronically ill patients: a community-oriented, population-based, public-health approach</a:t>
            </a:r>
            <a:r>
              <a:rPr lang="es-ES" sz="1400" b="0" i="0" dirty="0">
                <a:solidFill>
                  <a:srgbClr val="777777"/>
                </a:solidFill>
                <a:effectLst/>
              </a:rPr>
              <a:t>. </a:t>
            </a:r>
            <a:r>
              <a:rPr lang="en-US" sz="1400" b="0" i="0" dirty="0">
                <a:solidFill>
                  <a:srgbClr val="777777"/>
                </a:solidFill>
                <a:effectLst/>
              </a:rPr>
              <a:t>Current opinion in supportive and palliative care 6 (3), 371-378</a:t>
            </a:r>
            <a:endParaRPr lang="es-ES" sz="1400" dirty="0"/>
          </a:p>
        </p:txBody>
      </p:sp>
      <p:sp>
        <p:nvSpPr>
          <p:cNvPr id="6" name="CuadroTexto 5">
            <a:extLst>
              <a:ext uri="{FF2B5EF4-FFF2-40B4-BE49-F238E27FC236}">
                <a16:creationId xmlns:a16="http://schemas.microsoft.com/office/drawing/2014/main" id="{7FF8E7C0-0C89-4787-928B-68C85D54E0D0}"/>
              </a:ext>
            </a:extLst>
          </p:cNvPr>
          <p:cNvSpPr txBox="1"/>
          <p:nvPr/>
        </p:nvSpPr>
        <p:spPr>
          <a:xfrm>
            <a:off x="8221746" y="2228671"/>
            <a:ext cx="2974049" cy="1200329"/>
          </a:xfrm>
          <a:prstGeom prst="rect">
            <a:avLst/>
          </a:prstGeom>
          <a:noFill/>
        </p:spPr>
        <p:txBody>
          <a:bodyPr wrap="square">
            <a:spAutoFit/>
          </a:bodyPr>
          <a:lstStyle/>
          <a:p>
            <a:r>
              <a:rPr lang="es-ES" dirty="0">
                <a:solidFill>
                  <a:srgbClr val="0070C0"/>
                </a:solidFill>
              </a:rPr>
              <a:t>Las enfermedades avanzadas </a:t>
            </a:r>
          </a:p>
          <a:p>
            <a:r>
              <a:rPr lang="es-ES" dirty="0">
                <a:solidFill>
                  <a:srgbClr val="0070C0"/>
                </a:solidFill>
              </a:rPr>
              <a:t>y las necesidades paliativas </a:t>
            </a:r>
          </a:p>
          <a:p>
            <a:r>
              <a:rPr lang="es-ES" dirty="0">
                <a:solidFill>
                  <a:srgbClr val="0070C0"/>
                </a:solidFill>
              </a:rPr>
              <a:t>constituyen el último eslabón </a:t>
            </a:r>
          </a:p>
          <a:p>
            <a:r>
              <a:rPr lang="es-ES" dirty="0">
                <a:solidFill>
                  <a:srgbClr val="0070C0"/>
                </a:solidFill>
              </a:rPr>
              <a:t>de la cronicidad evolutiva</a:t>
            </a:r>
          </a:p>
        </p:txBody>
      </p:sp>
    </p:spTree>
    <p:extLst>
      <p:ext uri="{BB962C8B-B14F-4D97-AF65-F5344CB8AC3E}">
        <p14:creationId xmlns:p14="http://schemas.microsoft.com/office/powerpoint/2010/main" val="399121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30"/>
          <p:cNvSpPr txBox="1"/>
          <p:nvPr/>
        </p:nvSpPr>
        <p:spPr>
          <a:xfrm>
            <a:off x="422032" y="365125"/>
            <a:ext cx="9264600" cy="7590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115000"/>
              </a:lnSpc>
              <a:spcBef>
                <a:spcPts val="0"/>
              </a:spcBef>
              <a:spcAft>
                <a:spcPts val="0"/>
              </a:spcAft>
              <a:buClr>
                <a:srgbClr val="000000"/>
              </a:buClr>
              <a:buSzPct val="50000"/>
              <a:buFont typeface="Arial"/>
              <a:buNone/>
            </a:pPr>
            <a:r>
              <a:rPr lang="es-ES" sz="3600" b="1">
                <a:solidFill>
                  <a:srgbClr val="002754"/>
                </a:solidFill>
              </a:rPr>
              <a:t>EXONERACIÓN DE RESPONSABILIDAD Y USO DE LA PRESENTACIÓN</a:t>
            </a:r>
            <a:endParaRPr sz="4000" b="1" i="0" u="none" strike="noStrike" cap="none">
              <a:solidFill>
                <a:srgbClr val="002754"/>
              </a:solidFill>
              <a:latin typeface="Arial"/>
              <a:ea typeface="Arial"/>
              <a:cs typeface="Arial"/>
              <a:sym typeface="Arial"/>
            </a:endParaRPr>
          </a:p>
        </p:txBody>
      </p:sp>
      <p:sp>
        <p:nvSpPr>
          <p:cNvPr id="37" name="Google Shape;37;p30"/>
          <p:cNvSpPr txBox="1"/>
          <p:nvPr/>
        </p:nvSpPr>
        <p:spPr>
          <a:xfrm>
            <a:off x="445492" y="1414500"/>
            <a:ext cx="11301000" cy="4401164"/>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s-ES" sz="1400" dirty="0">
                <a:solidFill>
                  <a:srgbClr val="1F3864"/>
                </a:solidFil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Igualmente, todos los nombres comerciales, marcas o signos distintivos de cualquier clase contenidos en la Presentación están protegidos por la Ley.</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sz="1400" dirty="0">
              <a:solidFill>
                <a:schemeClr val="dk1"/>
              </a:solidFill>
            </a:endParaRPr>
          </a:p>
          <a:p>
            <a:pPr marL="0" marR="0" lvl="0" indent="0" algn="just" rtl="0">
              <a:lnSpc>
                <a:spcPct val="100000"/>
              </a:lnSpc>
              <a:spcBef>
                <a:spcPts val="0"/>
              </a:spcBef>
              <a:spcAft>
                <a:spcPts val="0"/>
              </a:spcAft>
              <a:buClr>
                <a:srgbClr val="000000"/>
              </a:buClr>
              <a:buSzPts val="1900"/>
              <a:buFont typeface="Arial"/>
              <a:buNone/>
            </a:pPr>
            <a:endParaRPr sz="1400" b="0" i="0" u="none" strike="noStrike" cap="none" dirty="0">
              <a:solidFill>
                <a:srgbClr val="1F386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EA1FEC-A764-42F0-9C8A-60F604FF3019}"/>
              </a:ext>
            </a:extLst>
          </p:cNvPr>
          <p:cNvPicPr>
            <a:picLocks noChangeAspect="1"/>
          </p:cNvPicPr>
          <p:nvPr/>
        </p:nvPicPr>
        <p:blipFill rotWithShape="1">
          <a:blip r:embed="rId2"/>
          <a:srcRect l="20104" t="5012" r="20378"/>
          <a:stretch/>
        </p:blipFill>
        <p:spPr>
          <a:xfrm>
            <a:off x="35856" y="614221"/>
            <a:ext cx="4697506" cy="4787433"/>
          </a:xfrm>
          <a:prstGeom prst="rect">
            <a:avLst/>
          </a:prstGeom>
        </p:spPr>
      </p:pic>
      <p:pic>
        <p:nvPicPr>
          <p:cNvPr id="3" name="Imagen 2">
            <a:extLst>
              <a:ext uri="{FF2B5EF4-FFF2-40B4-BE49-F238E27FC236}">
                <a16:creationId xmlns:a16="http://schemas.microsoft.com/office/drawing/2014/main" id="{581421E4-523C-479F-B609-F5B46D6E9AFE}"/>
              </a:ext>
            </a:extLst>
          </p:cNvPr>
          <p:cNvPicPr>
            <a:picLocks noChangeAspect="1"/>
          </p:cNvPicPr>
          <p:nvPr/>
        </p:nvPicPr>
        <p:blipFill rotWithShape="1">
          <a:blip r:embed="rId3"/>
          <a:srcRect l="4800" t="10065" r="6910" b="21568"/>
          <a:stretch/>
        </p:blipFill>
        <p:spPr>
          <a:xfrm>
            <a:off x="7566216" y="820409"/>
            <a:ext cx="4500284" cy="4688542"/>
          </a:xfrm>
          <a:prstGeom prst="rect">
            <a:avLst/>
          </a:prstGeom>
        </p:spPr>
      </p:pic>
      <p:pic>
        <p:nvPicPr>
          <p:cNvPr id="5" name="Imagen 4">
            <a:extLst>
              <a:ext uri="{FF2B5EF4-FFF2-40B4-BE49-F238E27FC236}">
                <a16:creationId xmlns:a16="http://schemas.microsoft.com/office/drawing/2014/main" id="{73C58198-2AAC-4813-B1DE-4D5503D1E001}"/>
              </a:ext>
            </a:extLst>
          </p:cNvPr>
          <p:cNvPicPr>
            <a:picLocks noChangeAspect="1"/>
          </p:cNvPicPr>
          <p:nvPr/>
        </p:nvPicPr>
        <p:blipFill>
          <a:blip r:embed="rId4"/>
          <a:stretch>
            <a:fillRect/>
          </a:stretch>
        </p:blipFill>
        <p:spPr>
          <a:xfrm>
            <a:off x="3719649" y="3330393"/>
            <a:ext cx="4536000" cy="3387986"/>
          </a:xfrm>
          <a:prstGeom prst="ellipse">
            <a:avLst/>
          </a:prstGeom>
        </p:spPr>
      </p:pic>
      <p:sp>
        <p:nvSpPr>
          <p:cNvPr id="4" name="Rectángulo 3">
            <a:extLst>
              <a:ext uri="{FF2B5EF4-FFF2-40B4-BE49-F238E27FC236}">
                <a16:creationId xmlns:a16="http://schemas.microsoft.com/office/drawing/2014/main" id="{14882230-850D-449D-9727-6F2D1866E6B5}"/>
              </a:ext>
            </a:extLst>
          </p:cNvPr>
          <p:cNvSpPr/>
          <p:nvPr/>
        </p:nvSpPr>
        <p:spPr>
          <a:xfrm>
            <a:off x="4016426" y="0"/>
            <a:ext cx="4159152" cy="923330"/>
          </a:xfrm>
          <a:prstGeom prst="rect">
            <a:avLst/>
          </a:prstGeom>
          <a:noFill/>
        </p:spPr>
        <p:txBody>
          <a:bodyPr wrap="none" lIns="91440" tIns="45720" rIns="91440" bIns="45720">
            <a:spAutoFit/>
          </a:bodyPr>
          <a:lstStyle/>
          <a:p>
            <a:pPr algn="ctr"/>
            <a:r>
              <a:rPr lang="es-ES" sz="5400" dirty="0">
                <a:ln w="0"/>
                <a:solidFill>
                  <a:schemeClr val="accent1"/>
                </a:solidFill>
                <a:effectLst>
                  <a:outerShdw blurRad="38100" dist="25400" dir="5400000" algn="ctr" rotWithShape="0">
                    <a:srgbClr val="6E747A">
                      <a:alpha val="43000"/>
                    </a:srgbClr>
                  </a:outerShdw>
                </a:effectLst>
              </a:rPr>
              <a:t>Comunicación</a:t>
            </a:r>
            <a:endParaRPr lang="es-E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CuadroTexto 5">
            <a:extLst>
              <a:ext uri="{FF2B5EF4-FFF2-40B4-BE49-F238E27FC236}">
                <a16:creationId xmlns:a16="http://schemas.microsoft.com/office/drawing/2014/main" id="{D6F83969-AE3B-4413-A8D9-6B235361A366}"/>
              </a:ext>
            </a:extLst>
          </p:cNvPr>
          <p:cNvSpPr txBox="1"/>
          <p:nvPr/>
        </p:nvSpPr>
        <p:spPr>
          <a:xfrm>
            <a:off x="5091831" y="1041916"/>
            <a:ext cx="2725278" cy="1938992"/>
          </a:xfrm>
          <a:prstGeom prst="rect">
            <a:avLst/>
          </a:prstGeom>
          <a:noFill/>
        </p:spPr>
        <p:txBody>
          <a:bodyPr wrap="square" rtlCol="0">
            <a:spAutoFit/>
          </a:bodyPr>
          <a:lstStyle/>
          <a:p>
            <a:r>
              <a:rPr lang="es-ES" sz="2400" b="1" dirty="0">
                <a:solidFill>
                  <a:srgbClr val="0070C0"/>
                </a:solidFill>
              </a:rPr>
              <a:t>Asertividad</a:t>
            </a:r>
          </a:p>
          <a:p>
            <a:r>
              <a:rPr lang="es-ES" sz="2400" b="1" dirty="0">
                <a:solidFill>
                  <a:srgbClr val="0070C0"/>
                </a:solidFill>
              </a:rPr>
              <a:t>Empatía</a:t>
            </a:r>
          </a:p>
          <a:p>
            <a:r>
              <a:rPr lang="es-ES" sz="2400" b="1" dirty="0">
                <a:solidFill>
                  <a:srgbClr val="0070C0"/>
                </a:solidFill>
              </a:rPr>
              <a:t>Escucha activa </a:t>
            </a:r>
          </a:p>
          <a:p>
            <a:r>
              <a:rPr lang="es-ES" sz="2400" b="1" dirty="0">
                <a:solidFill>
                  <a:srgbClr val="0070C0"/>
                </a:solidFill>
              </a:rPr>
              <a:t>Cercanía</a:t>
            </a:r>
          </a:p>
          <a:p>
            <a:r>
              <a:rPr lang="es-ES" sz="2400" b="1" dirty="0">
                <a:solidFill>
                  <a:srgbClr val="0070C0"/>
                </a:solidFill>
              </a:rPr>
              <a:t>Facilitación </a:t>
            </a:r>
          </a:p>
        </p:txBody>
      </p:sp>
    </p:spTree>
    <p:extLst>
      <p:ext uri="{BB962C8B-B14F-4D97-AF65-F5344CB8AC3E}">
        <p14:creationId xmlns:p14="http://schemas.microsoft.com/office/powerpoint/2010/main" val="60102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206D1A-8CBD-457D-B518-AAF765B1369D}"/>
              </a:ext>
            </a:extLst>
          </p:cNvPr>
          <p:cNvSpPr txBox="1"/>
          <p:nvPr/>
        </p:nvSpPr>
        <p:spPr>
          <a:xfrm>
            <a:off x="579120" y="914400"/>
            <a:ext cx="3177092" cy="4801314"/>
          </a:xfrm>
          <a:prstGeom prst="rect">
            <a:avLst/>
          </a:prstGeom>
          <a:noFill/>
        </p:spPr>
        <p:txBody>
          <a:bodyPr wrap="square" rtlCol="0">
            <a:spAutoFit/>
          </a:bodyPr>
          <a:lstStyle/>
          <a:p>
            <a:endParaRPr lang="es-ES" dirty="0"/>
          </a:p>
          <a:p>
            <a:r>
              <a:rPr lang="es-ES" dirty="0"/>
              <a:t>Ansiedad y depresión</a:t>
            </a:r>
          </a:p>
          <a:p>
            <a:r>
              <a:rPr lang="es-ES" dirty="0"/>
              <a:t>Boca seca </a:t>
            </a:r>
          </a:p>
          <a:p>
            <a:r>
              <a:rPr lang="es-ES" dirty="0"/>
              <a:t>Confusión /Agitación </a:t>
            </a:r>
          </a:p>
          <a:p>
            <a:r>
              <a:rPr lang="es-ES" dirty="0"/>
              <a:t>Diarrea </a:t>
            </a:r>
          </a:p>
          <a:p>
            <a:r>
              <a:rPr lang="es-ES" dirty="0"/>
              <a:t>Dificultad para tragar</a:t>
            </a:r>
          </a:p>
          <a:p>
            <a:r>
              <a:rPr lang="es-ES" dirty="0"/>
              <a:t>DISNEA</a:t>
            </a:r>
          </a:p>
          <a:p>
            <a:r>
              <a:rPr lang="es-ES" dirty="0"/>
              <a:t>DOLOR</a:t>
            </a:r>
          </a:p>
          <a:p>
            <a:r>
              <a:rPr lang="es-ES" dirty="0"/>
              <a:t>Estreñimiento</a:t>
            </a:r>
          </a:p>
          <a:p>
            <a:r>
              <a:rPr lang="es-ES" dirty="0"/>
              <a:t>Anorexia </a:t>
            </a:r>
          </a:p>
          <a:p>
            <a:r>
              <a:rPr lang="es-ES" dirty="0"/>
              <a:t>Astenia</a:t>
            </a:r>
          </a:p>
          <a:p>
            <a:r>
              <a:rPr lang="es-ES" dirty="0"/>
              <a:t>Insomnio </a:t>
            </a:r>
          </a:p>
          <a:p>
            <a:r>
              <a:rPr lang="es-ES" dirty="0"/>
              <a:t>Somnolencia</a:t>
            </a:r>
          </a:p>
          <a:p>
            <a:r>
              <a:rPr lang="es-ES" dirty="0"/>
              <a:t>Piel húmeda</a:t>
            </a:r>
          </a:p>
          <a:p>
            <a:r>
              <a:rPr lang="es-ES" dirty="0"/>
              <a:t>Piel seca</a:t>
            </a:r>
          </a:p>
          <a:p>
            <a:r>
              <a:rPr lang="es-ES" dirty="0"/>
              <a:t>Edemas </a:t>
            </a:r>
          </a:p>
          <a:p>
            <a:r>
              <a:rPr lang="es-ES" dirty="0"/>
              <a:t>Náuseas /Vómitos </a:t>
            </a:r>
          </a:p>
        </p:txBody>
      </p:sp>
      <p:sp>
        <p:nvSpPr>
          <p:cNvPr id="2" name="Rectángulo 1">
            <a:extLst>
              <a:ext uri="{FF2B5EF4-FFF2-40B4-BE49-F238E27FC236}">
                <a16:creationId xmlns:a16="http://schemas.microsoft.com/office/drawing/2014/main" id="{E0566955-D109-4E7C-88FA-72902D922004}"/>
              </a:ext>
            </a:extLst>
          </p:cNvPr>
          <p:cNvSpPr/>
          <p:nvPr/>
        </p:nvSpPr>
        <p:spPr>
          <a:xfrm>
            <a:off x="2790826" y="2232229"/>
            <a:ext cx="3490636" cy="1754326"/>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Múltiples</a:t>
            </a:r>
          </a:p>
          <a:p>
            <a:pPr algn="ctr"/>
            <a:r>
              <a:rPr lang="es-ES" sz="5400" dirty="0">
                <a:ln w="0"/>
                <a:solidFill>
                  <a:schemeClr val="accent1"/>
                </a:solidFill>
                <a:effectLst>
                  <a:outerShdw blurRad="38100" dist="25400" dir="5400000" algn="ctr" rotWithShape="0">
                    <a:srgbClr val="6E747A">
                      <a:alpha val="43000"/>
                    </a:srgbClr>
                  </a:outerShdw>
                </a:effectLst>
              </a:rPr>
              <a:t>Cambiantes</a:t>
            </a:r>
            <a:endParaRPr lang="es-ES" sz="54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3" name="Diagrama 2">
            <a:extLst>
              <a:ext uri="{FF2B5EF4-FFF2-40B4-BE49-F238E27FC236}">
                <a16:creationId xmlns:a16="http://schemas.microsoft.com/office/drawing/2014/main" id="{C72BAA9D-E1A4-4BBD-8736-7DBA8F4C0795}"/>
              </a:ext>
            </a:extLst>
          </p:cNvPr>
          <p:cNvGraphicFramePr/>
          <p:nvPr>
            <p:extLst>
              <p:ext uri="{D42A27DB-BD31-4B8C-83A1-F6EECF244321}">
                <p14:modId xmlns:p14="http://schemas.microsoft.com/office/powerpoint/2010/main" val="3394221881"/>
              </p:ext>
            </p:extLst>
          </p:nvPr>
        </p:nvGraphicFramePr>
        <p:xfrm>
          <a:off x="399527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35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006EBCD-ED20-401D-8F38-0D529D55478F}"/>
              </a:ext>
            </a:extLst>
          </p:cNvPr>
          <p:cNvGraphicFramePr/>
          <p:nvPr>
            <p:extLst>
              <p:ext uri="{D42A27DB-BD31-4B8C-83A1-F6EECF244321}">
                <p14:modId xmlns:p14="http://schemas.microsoft.com/office/powerpoint/2010/main" val="2757994653"/>
              </p:ext>
            </p:extLst>
          </p:nvPr>
        </p:nvGraphicFramePr>
        <p:xfrm>
          <a:off x="2357120" y="95431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557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8580C1-C0AA-4234-88FE-7522377651A8}"/>
              </a:ext>
            </a:extLst>
          </p:cNvPr>
          <p:cNvSpPr txBox="1"/>
          <p:nvPr/>
        </p:nvSpPr>
        <p:spPr>
          <a:xfrm>
            <a:off x="3047999" y="2828836"/>
            <a:ext cx="7996519" cy="2062103"/>
          </a:xfrm>
          <a:prstGeom prst="rect">
            <a:avLst/>
          </a:prstGeom>
          <a:noFill/>
        </p:spPr>
        <p:txBody>
          <a:bodyPr wrap="square">
            <a:spAutoFit/>
          </a:bodyPr>
          <a:lstStyle/>
          <a:p>
            <a:r>
              <a:rPr lang="es-ES" sz="3200" dirty="0">
                <a:solidFill>
                  <a:schemeClr val="bg1">
                    <a:lumMod val="95000"/>
                  </a:schemeClr>
                </a:solidFill>
              </a:rPr>
              <a:t>Planificación anticipada de la atención </a:t>
            </a:r>
          </a:p>
          <a:p>
            <a:r>
              <a:rPr lang="es-ES" sz="3200" dirty="0">
                <a:solidFill>
                  <a:schemeClr val="bg1">
                    <a:lumMod val="95000"/>
                  </a:schemeClr>
                </a:solidFill>
              </a:rPr>
              <a:t>Instrucciones previas, voluntades anticipadas o,  testamento vital</a:t>
            </a:r>
          </a:p>
          <a:p>
            <a:r>
              <a:rPr lang="es-ES" sz="3200" dirty="0">
                <a:solidFill>
                  <a:schemeClr val="bg1">
                    <a:lumMod val="95000"/>
                  </a:schemeClr>
                </a:solidFill>
              </a:rPr>
              <a:t>Renuncia al tratamiento </a:t>
            </a:r>
          </a:p>
        </p:txBody>
      </p:sp>
    </p:spTree>
    <p:extLst>
      <p:ext uri="{BB962C8B-B14F-4D97-AF65-F5344CB8AC3E}">
        <p14:creationId xmlns:p14="http://schemas.microsoft.com/office/powerpoint/2010/main" val="60441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E72DFB3-5B92-46E4-9E73-BDEF455E4AEC}"/>
              </a:ext>
            </a:extLst>
          </p:cNvPr>
          <p:cNvSpPr txBox="1"/>
          <p:nvPr/>
        </p:nvSpPr>
        <p:spPr>
          <a:xfrm>
            <a:off x="1210235" y="1155409"/>
            <a:ext cx="6096000" cy="369332"/>
          </a:xfrm>
          <a:prstGeom prst="rect">
            <a:avLst/>
          </a:prstGeom>
          <a:noFill/>
        </p:spPr>
        <p:txBody>
          <a:bodyPr wrap="square">
            <a:spAutoFit/>
          </a:bodyPr>
          <a:lstStyle/>
          <a:p>
            <a:r>
              <a:rPr lang="es-ES" dirty="0"/>
              <a:t>https://youtu.be/KnXb334g4Os</a:t>
            </a:r>
          </a:p>
        </p:txBody>
      </p:sp>
      <p:pic>
        <p:nvPicPr>
          <p:cNvPr id="1026" name="Picture 2" descr="Pasos para realizar el documento de voluntades anticipadas - Cuidar Bien">
            <a:extLst>
              <a:ext uri="{FF2B5EF4-FFF2-40B4-BE49-F238E27FC236}">
                <a16:creationId xmlns:a16="http://schemas.microsoft.com/office/drawing/2014/main" id="{DF9899EA-DDA1-42D5-90FB-919BA332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615" y="301941"/>
            <a:ext cx="1681105" cy="64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bes lo que es el documento de &quot;Voluntades anticipadas&quot;? -  estudioenfermeria.com">
            <a:extLst>
              <a:ext uri="{FF2B5EF4-FFF2-40B4-BE49-F238E27FC236}">
                <a16:creationId xmlns:a16="http://schemas.microsoft.com/office/drawing/2014/main" id="{D3789960-A070-4503-99CD-82744206B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687139"/>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F1E7C402-1CE6-41D6-8DF2-5D6108D3DDBB}"/>
              </a:ext>
            </a:extLst>
          </p:cNvPr>
          <p:cNvSpPr txBox="1"/>
          <p:nvPr/>
        </p:nvSpPr>
        <p:spPr>
          <a:xfrm>
            <a:off x="1210235" y="390471"/>
            <a:ext cx="6096000" cy="646331"/>
          </a:xfrm>
          <a:prstGeom prst="rect">
            <a:avLst/>
          </a:prstGeom>
          <a:noFill/>
        </p:spPr>
        <p:txBody>
          <a:bodyPr wrap="square">
            <a:spAutoFit/>
          </a:bodyPr>
          <a:lstStyle/>
          <a:p>
            <a:r>
              <a:rPr lang="es-ES" dirty="0">
                <a:hlinkClick r:id="rId4"/>
              </a:rPr>
              <a:t>Guía para la Elaboración y Registro del Documento de Voluntades Anticipadas - Fundación </a:t>
            </a:r>
            <a:r>
              <a:rPr lang="es-ES" dirty="0" err="1">
                <a:hlinkClick r:id="rId4"/>
              </a:rPr>
              <a:t>Edad&amp;Vida</a:t>
            </a:r>
            <a:r>
              <a:rPr lang="es-ES" dirty="0">
                <a:hlinkClick r:id="rId4"/>
              </a:rPr>
              <a:t> (edad-vida.org)</a:t>
            </a:r>
            <a:endParaRPr lang="es-ES" dirty="0"/>
          </a:p>
        </p:txBody>
      </p:sp>
      <p:sp>
        <p:nvSpPr>
          <p:cNvPr id="9" name="CuadroTexto 8">
            <a:extLst>
              <a:ext uri="{FF2B5EF4-FFF2-40B4-BE49-F238E27FC236}">
                <a16:creationId xmlns:a16="http://schemas.microsoft.com/office/drawing/2014/main" id="{8663B67F-3167-4E8E-959F-DACD6001FEA0}"/>
              </a:ext>
            </a:extLst>
          </p:cNvPr>
          <p:cNvSpPr txBox="1"/>
          <p:nvPr/>
        </p:nvSpPr>
        <p:spPr>
          <a:xfrm>
            <a:off x="731520" y="5869561"/>
            <a:ext cx="7416800" cy="646331"/>
          </a:xfrm>
          <a:prstGeom prst="rect">
            <a:avLst/>
          </a:prstGeom>
          <a:solidFill>
            <a:schemeClr val="bg2"/>
          </a:solidFill>
        </p:spPr>
        <p:txBody>
          <a:bodyPr wrap="square">
            <a:spAutoFit/>
          </a:bodyPr>
          <a:lstStyle/>
          <a:p>
            <a:r>
              <a:rPr lang="es-ES" dirty="0"/>
              <a:t>El contenido del Testamento Vital no puede atentar contra el ordenamiento jurídico ni contra las buenas prácticas clínicas.</a:t>
            </a:r>
          </a:p>
        </p:txBody>
      </p:sp>
    </p:spTree>
    <p:extLst>
      <p:ext uri="{BB962C8B-B14F-4D97-AF65-F5344CB8AC3E}">
        <p14:creationId xmlns:p14="http://schemas.microsoft.com/office/powerpoint/2010/main" val="4195029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8A50AF-05FD-4EA6-BD39-195A6E1ACDDD}"/>
              </a:ext>
            </a:extLst>
          </p:cNvPr>
          <p:cNvSpPr txBox="1"/>
          <p:nvPr/>
        </p:nvSpPr>
        <p:spPr>
          <a:xfrm>
            <a:off x="751840" y="1863000"/>
            <a:ext cx="10434320" cy="3046988"/>
          </a:xfrm>
          <a:prstGeom prst="rect">
            <a:avLst/>
          </a:prstGeom>
          <a:solidFill>
            <a:schemeClr val="accent1">
              <a:lumMod val="20000"/>
              <a:lumOff val="80000"/>
            </a:schemeClr>
          </a:solidFill>
        </p:spPr>
        <p:txBody>
          <a:bodyPr wrap="square">
            <a:spAutoFit/>
          </a:bodyPr>
          <a:lstStyle/>
          <a:p>
            <a:pPr algn="l">
              <a:buFont typeface="Arial" panose="020B0604020202020204" pitchFamily="34" charset="0"/>
              <a:buChar char="•"/>
            </a:pPr>
            <a:r>
              <a:rPr lang="es-ES" sz="2400" b="0" i="0" dirty="0">
                <a:solidFill>
                  <a:srgbClr val="303030"/>
                </a:solidFill>
                <a:effectLst/>
              </a:rPr>
              <a:t>La expresión de los </a:t>
            </a:r>
            <a:r>
              <a:rPr lang="es-ES" sz="2400" b="1" i="0" dirty="0">
                <a:solidFill>
                  <a:srgbClr val="303030"/>
                </a:solidFill>
                <a:effectLst/>
              </a:rPr>
              <a:t>objetivos vitales y valores personales</a:t>
            </a:r>
            <a:r>
              <a:rPr lang="es-ES" sz="2400" b="0" i="0" dirty="0">
                <a:solidFill>
                  <a:srgbClr val="303030"/>
                </a:solidFill>
                <a:effectLst/>
              </a:rPr>
              <a:t> en relación a los momentos finales de la vida o cualquier otra situación en la que se produzca una limitación física o psíquica grave.</a:t>
            </a:r>
          </a:p>
          <a:p>
            <a:pPr algn="l">
              <a:buFont typeface="Arial" panose="020B0604020202020204" pitchFamily="34" charset="0"/>
              <a:buChar char="•"/>
            </a:pPr>
            <a:r>
              <a:rPr lang="es-ES" sz="2400" b="0" i="0" dirty="0">
                <a:solidFill>
                  <a:srgbClr val="303030"/>
                </a:solidFill>
                <a:effectLst/>
              </a:rPr>
              <a:t>Las </a:t>
            </a:r>
            <a:r>
              <a:rPr lang="es-ES" sz="2400" b="1" i="0" dirty="0">
                <a:solidFill>
                  <a:srgbClr val="303030"/>
                </a:solidFill>
                <a:effectLst/>
              </a:rPr>
              <a:t>instrucciones y límites sobre los cuidados y tratamientos médicos</a:t>
            </a:r>
            <a:r>
              <a:rPr lang="es-ES" sz="2400" b="0" i="0" dirty="0">
                <a:solidFill>
                  <a:srgbClr val="303030"/>
                </a:solidFill>
                <a:effectLst/>
              </a:rPr>
              <a:t> que desea recibir.</a:t>
            </a:r>
          </a:p>
          <a:p>
            <a:pPr algn="l">
              <a:buFont typeface="Arial" panose="020B0604020202020204" pitchFamily="34" charset="0"/>
              <a:buChar char="•"/>
            </a:pPr>
            <a:r>
              <a:rPr lang="es-ES" sz="2400" b="0" i="0" dirty="0">
                <a:solidFill>
                  <a:srgbClr val="303030"/>
                </a:solidFill>
                <a:effectLst/>
              </a:rPr>
              <a:t>El nombramiento de </a:t>
            </a:r>
            <a:r>
              <a:rPr lang="es-ES" sz="2400" b="1" i="0" dirty="0">
                <a:solidFill>
                  <a:srgbClr val="303030"/>
                </a:solidFill>
                <a:effectLst/>
              </a:rPr>
              <a:t>uno o más representantes</a:t>
            </a:r>
            <a:r>
              <a:rPr lang="es-ES" sz="2400" b="0" i="0" dirty="0">
                <a:solidFill>
                  <a:srgbClr val="303030"/>
                </a:solidFill>
                <a:effectLst/>
              </a:rPr>
              <a:t>.</a:t>
            </a:r>
          </a:p>
          <a:p>
            <a:pPr algn="l">
              <a:buFont typeface="Arial" panose="020B0604020202020204" pitchFamily="34" charset="0"/>
              <a:buChar char="•"/>
            </a:pPr>
            <a:r>
              <a:rPr lang="es-ES" sz="2400" b="0" i="0" dirty="0">
                <a:solidFill>
                  <a:srgbClr val="303030"/>
                </a:solidFill>
                <a:effectLst/>
              </a:rPr>
              <a:t>La expresión de la </a:t>
            </a:r>
            <a:r>
              <a:rPr lang="es-ES" sz="2400" b="1" i="0" dirty="0">
                <a:solidFill>
                  <a:srgbClr val="303030"/>
                </a:solidFill>
                <a:effectLst/>
              </a:rPr>
              <a:t>voluntades relativas a la persona una vez fallecida</a:t>
            </a:r>
            <a:r>
              <a:rPr lang="es-ES" sz="2400" dirty="0">
                <a:solidFill>
                  <a:srgbClr val="303030"/>
                </a:solidFill>
              </a:rPr>
              <a:t> (</a:t>
            </a:r>
            <a:r>
              <a:rPr lang="es-ES" sz="2400" b="0" i="0" dirty="0">
                <a:solidFill>
                  <a:srgbClr val="303030"/>
                </a:solidFill>
                <a:effectLst/>
              </a:rPr>
              <a:t>donación de órganos, entierro o incineración…).</a:t>
            </a:r>
          </a:p>
        </p:txBody>
      </p:sp>
      <p:sp>
        <p:nvSpPr>
          <p:cNvPr id="5" name="Título 4">
            <a:extLst>
              <a:ext uri="{FF2B5EF4-FFF2-40B4-BE49-F238E27FC236}">
                <a16:creationId xmlns:a16="http://schemas.microsoft.com/office/drawing/2014/main" id="{3691E5B4-43CD-4347-8D53-1806A6FD2D91}"/>
              </a:ext>
            </a:extLst>
          </p:cNvPr>
          <p:cNvSpPr>
            <a:spLocks noGrp="1"/>
          </p:cNvSpPr>
          <p:nvPr>
            <p:ph type="title"/>
          </p:nvPr>
        </p:nvSpPr>
        <p:spPr/>
        <p:txBody>
          <a:bodyPr/>
          <a:lstStyle/>
          <a:p>
            <a:r>
              <a:rPr lang="es-ES" dirty="0"/>
              <a:t>Contenido </a:t>
            </a:r>
          </a:p>
        </p:txBody>
      </p:sp>
      <p:sp>
        <p:nvSpPr>
          <p:cNvPr id="7" name="CuadroTexto 6">
            <a:extLst>
              <a:ext uri="{FF2B5EF4-FFF2-40B4-BE49-F238E27FC236}">
                <a16:creationId xmlns:a16="http://schemas.microsoft.com/office/drawing/2014/main" id="{BF73823C-8F9D-486F-B224-4F888C19481B}"/>
              </a:ext>
            </a:extLst>
          </p:cNvPr>
          <p:cNvSpPr txBox="1"/>
          <p:nvPr/>
        </p:nvSpPr>
        <p:spPr>
          <a:xfrm>
            <a:off x="1188720" y="5496560"/>
            <a:ext cx="8605626" cy="369332"/>
          </a:xfrm>
          <a:prstGeom prst="rect">
            <a:avLst/>
          </a:prstGeom>
          <a:solidFill>
            <a:schemeClr val="bg2"/>
          </a:solidFill>
        </p:spPr>
        <p:txBody>
          <a:bodyPr wrap="none" rtlCol="0">
            <a:spAutoFit/>
          </a:bodyPr>
          <a:lstStyle/>
          <a:p>
            <a:r>
              <a:rPr lang="es-ES" dirty="0"/>
              <a:t>Recordar que cada CCAA difiere entre sí pero básicamente todas recogen estos elementos</a:t>
            </a:r>
          </a:p>
        </p:txBody>
      </p:sp>
    </p:spTree>
    <p:extLst>
      <p:ext uri="{BB962C8B-B14F-4D97-AF65-F5344CB8AC3E}">
        <p14:creationId xmlns:p14="http://schemas.microsoft.com/office/powerpoint/2010/main" val="278969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C802E-D59F-4090-A336-3C00C242FE23}"/>
              </a:ext>
            </a:extLst>
          </p:cNvPr>
          <p:cNvSpPr>
            <a:spLocks noGrp="1"/>
          </p:cNvSpPr>
          <p:nvPr>
            <p:ph type="ctrTitle"/>
          </p:nvPr>
        </p:nvSpPr>
        <p:spPr/>
        <p:txBody>
          <a:bodyPr/>
          <a:lstStyle/>
          <a:p>
            <a:r>
              <a:rPr lang="es-ES" dirty="0"/>
              <a:t>LEY DE EUTANASIA</a:t>
            </a:r>
          </a:p>
        </p:txBody>
      </p:sp>
      <p:sp>
        <p:nvSpPr>
          <p:cNvPr id="4" name="CuadroTexto 3">
            <a:extLst>
              <a:ext uri="{FF2B5EF4-FFF2-40B4-BE49-F238E27FC236}">
                <a16:creationId xmlns:a16="http://schemas.microsoft.com/office/drawing/2014/main" id="{27208A2E-61B9-4C02-8283-C87F86493B1F}"/>
              </a:ext>
            </a:extLst>
          </p:cNvPr>
          <p:cNvSpPr txBox="1"/>
          <p:nvPr/>
        </p:nvSpPr>
        <p:spPr>
          <a:xfrm>
            <a:off x="4395537" y="3540169"/>
            <a:ext cx="6096000" cy="369332"/>
          </a:xfrm>
          <a:prstGeom prst="rect">
            <a:avLst/>
          </a:prstGeom>
          <a:noFill/>
        </p:spPr>
        <p:txBody>
          <a:bodyPr wrap="square">
            <a:spAutoFit/>
          </a:bodyPr>
          <a:lstStyle/>
          <a:p>
            <a:r>
              <a:rPr lang="es-ES" dirty="0">
                <a:solidFill>
                  <a:schemeClr val="bg1"/>
                </a:solidFill>
              </a:rPr>
              <a:t>Ley Orgánica 3/2021, de 24 de marzo</a:t>
            </a:r>
          </a:p>
        </p:txBody>
      </p:sp>
      <p:sp>
        <p:nvSpPr>
          <p:cNvPr id="3" name="CuadroTexto 2">
            <a:extLst>
              <a:ext uri="{FF2B5EF4-FFF2-40B4-BE49-F238E27FC236}">
                <a16:creationId xmlns:a16="http://schemas.microsoft.com/office/drawing/2014/main" id="{F718D12A-9174-4C0E-B6C4-8383CD6AC79C}"/>
              </a:ext>
            </a:extLst>
          </p:cNvPr>
          <p:cNvSpPr txBox="1"/>
          <p:nvPr/>
        </p:nvSpPr>
        <p:spPr>
          <a:xfrm>
            <a:off x="8016240" y="2920427"/>
            <a:ext cx="1714637" cy="369332"/>
          </a:xfrm>
          <a:prstGeom prst="rect">
            <a:avLst/>
          </a:prstGeom>
          <a:noFill/>
        </p:spPr>
        <p:txBody>
          <a:bodyPr wrap="none" rtlCol="0">
            <a:spAutoFit/>
          </a:bodyPr>
          <a:lstStyle/>
          <a:p>
            <a:r>
              <a:rPr lang="es-ES" dirty="0">
                <a:solidFill>
                  <a:schemeClr val="bg1"/>
                </a:solidFill>
              </a:rPr>
              <a:t>(buena muerte )</a:t>
            </a:r>
          </a:p>
        </p:txBody>
      </p:sp>
      <p:sp>
        <p:nvSpPr>
          <p:cNvPr id="8" name="CuadroTexto 7">
            <a:extLst>
              <a:ext uri="{FF2B5EF4-FFF2-40B4-BE49-F238E27FC236}">
                <a16:creationId xmlns:a16="http://schemas.microsoft.com/office/drawing/2014/main" id="{80532E7F-475D-48F0-A5CF-11ECD604703F}"/>
              </a:ext>
            </a:extLst>
          </p:cNvPr>
          <p:cNvSpPr txBox="1"/>
          <p:nvPr/>
        </p:nvSpPr>
        <p:spPr>
          <a:xfrm>
            <a:off x="2883877" y="4264326"/>
            <a:ext cx="6329680" cy="646331"/>
          </a:xfrm>
          <a:prstGeom prst="rect">
            <a:avLst/>
          </a:prstGeom>
          <a:noFill/>
        </p:spPr>
        <p:txBody>
          <a:bodyPr wrap="square">
            <a:spAutoFit/>
          </a:bodyPr>
          <a:lstStyle/>
          <a:p>
            <a:r>
              <a:rPr lang="es-ES" dirty="0">
                <a:solidFill>
                  <a:schemeClr val="bg1"/>
                </a:solidFill>
              </a:rPr>
              <a:t>“Una de las obligaciones fundamentales del hombre debe ser aprender a vivir y a morir”. (SÉNECA, Sobre la Brevedad de la vida) </a:t>
            </a:r>
          </a:p>
        </p:txBody>
      </p:sp>
    </p:spTree>
    <p:extLst>
      <p:ext uri="{BB962C8B-B14F-4D97-AF65-F5344CB8AC3E}">
        <p14:creationId xmlns:p14="http://schemas.microsoft.com/office/powerpoint/2010/main" val="4095712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2F74D8C-8457-4727-ACA5-5974DDA161A7}"/>
              </a:ext>
            </a:extLst>
          </p:cNvPr>
          <p:cNvPicPr>
            <a:picLocks noChangeAspect="1"/>
          </p:cNvPicPr>
          <p:nvPr/>
        </p:nvPicPr>
        <p:blipFill>
          <a:blip r:embed="rId2"/>
          <a:stretch>
            <a:fillRect/>
          </a:stretch>
        </p:blipFill>
        <p:spPr>
          <a:xfrm>
            <a:off x="2007194" y="549000"/>
            <a:ext cx="8177611" cy="5760000"/>
          </a:xfrm>
          <a:prstGeom prst="rect">
            <a:avLst/>
          </a:prstGeom>
        </p:spPr>
      </p:pic>
    </p:spTree>
    <p:extLst>
      <p:ext uri="{BB962C8B-B14F-4D97-AF65-F5344CB8AC3E}">
        <p14:creationId xmlns:p14="http://schemas.microsoft.com/office/powerpoint/2010/main" val="395873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utanasia en España - DMD">
            <a:extLst>
              <a:ext uri="{FF2B5EF4-FFF2-40B4-BE49-F238E27FC236}">
                <a16:creationId xmlns:a16="http://schemas.microsoft.com/office/drawing/2014/main" id="{AEC582F3-7018-4C75-9681-F5EF2D276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364" y="0"/>
            <a:ext cx="4846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ién puede solicitar una eutanasia en España?">
            <a:extLst>
              <a:ext uri="{FF2B5EF4-FFF2-40B4-BE49-F238E27FC236}">
                <a16:creationId xmlns:a16="http://schemas.microsoft.com/office/drawing/2014/main" id="{FE87C78A-0AE6-4F98-B5BD-3789092A8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378"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39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B5FCD-A981-4783-881D-EB05DAA84A4B}"/>
              </a:ext>
            </a:extLst>
          </p:cNvPr>
          <p:cNvSpPr>
            <a:spLocks noGrp="1"/>
          </p:cNvSpPr>
          <p:nvPr>
            <p:ph type="ctrTitle"/>
          </p:nvPr>
        </p:nvSpPr>
        <p:spPr>
          <a:xfrm>
            <a:off x="2780182" y="2848985"/>
            <a:ext cx="7607660" cy="1305878"/>
          </a:xfrm>
        </p:spPr>
        <p:txBody>
          <a:bodyPr/>
          <a:lstStyle/>
          <a:p>
            <a:r>
              <a:rPr lang="es-ES" dirty="0"/>
              <a:t>CASO CLÍNICO 1</a:t>
            </a:r>
            <a:br>
              <a:rPr lang="es-ES" dirty="0"/>
            </a:br>
            <a:r>
              <a:rPr lang="es-ES" dirty="0"/>
              <a:t>paciente con IC refractaria </a:t>
            </a:r>
          </a:p>
        </p:txBody>
      </p:sp>
    </p:spTree>
    <p:extLst>
      <p:ext uri="{BB962C8B-B14F-4D97-AF65-F5344CB8AC3E}">
        <p14:creationId xmlns:p14="http://schemas.microsoft.com/office/powerpoint/2010/main" val="70924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1C52B4-F4BC-7F47-8A3F-DBEC1222791F}"/>
              </a:ext>
            </a:extLst>
          </p:cNvPr>
          <p:cNvSpPr>
            <a:spLocks noGrp="1"/>
          </p:cNvSpPr>
          <p:nvPr>
            <p:ph type="ctrTitle"/>
          </p:nvPr>
        </p:nvSpPr>
        <p:spPr>
          <a:xfrm>
            <a:off x="1724407" y="1380565"/>
            <a:ext cx="9006838" cy="2048435"/>
          </a:xfrm>
        </p:spPr>
        <p:txBody>
          <a:bodyPr/>
          <a:lstStyle/>
          <a:p>
            <a:pPr algn="ctr"/>
            <a:r>
              <a:rPr lang="es-ES" dirty="0"/>
              <a:t>Cuidados paliativos </a:t>
            </a:r>
            <a:br>
              <a:rPr lang="es-ES" dirty="0"/>
            </a:br>
            <a:r>
              <a:rPr lang="es-ES" dirty="0"/>
              <a:t>y </a:t>
            </a:r>
            <a:br>
              <a:rPr lang="es-ES" dirty="0"/>
            </a:br>
            <a:r>
              <a:rPr lang="es-ES" dirty="0"/>
              <a:t>actualización en bioética</a:t>
            </a:r>
          </a:p>
        </p:txBody>
      </p:sp>
      <p:sp>
        <p:nvSpPr>
          <p:cNvPr id="3" name="Subtítulo 2">
            <a:extLst>
              <a:ext uri="{FF2B5EF4-FFF2-40B4-BE49-F238E27FC236}">
                <a16:creationId xmlns:a16="http://schemas.microsoft.com/office/drawing/2014/main" id="{23F23ADB-7A8A-DC43-A455-1D333FEBE423}"/>
              </a:ext>
            </a:extLst>
          </p:cNvPr>
          <p:cNvSpPr>
            <a:spLocks noGrp="1"/>
          </p:cNvSpPr>
          <p:nvPr>
            <p:ph type="subTitle" idx="1"/>
          </p:nvPr>
        </p:nvSpPr>
        <p:spPr>
          <a:xfrm>
            <a:off x="1724407" y="3628724"/>
            <a:ext cx="9006838" cy="770020"/>
          </a:xfrm>
        </p:spPr>
        <p:txBody>
          <a:bodyPr>
            <a:normAutofit fontScale="92500" lnSpcReduction="10000"/>
          </a:bodyPr>
          <a:lstStyle/>
          <a:p>
            <a:pPr algn="ctr"/>
            <a:r>
              <a:rPr lang="es-ES_tradnl" dirty="0"/>
              <a:t>Dra. Juana Sánchez</a:t>
            </a:r>
          </a:p>
          <a:p>
            <a:pPr algn="ctr"/>
            <a:r>
              <a:rPr lang="es-ES_tradnl" dirty="0"/>
              <a:t>Coordinadora Grupo de Dolor SEMG</a:t>
            </a:r>
            <a:endParaRPr lang="es-ES" dirty="0"/>
          </a:p>
        </p:txBody>
      </p:sp>
    </p:spTree>
    <p:extLst>
      <p:ext uri="{BB962C8B-B14F-4D97-AF65-F5344CB8AC3E}">
        <p14:creationId xmlns:p14="http://schemas.microsoft.com/office/powerpoint/2010/main" val="325617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EE72F-D0B3-4E2C-9388-516BE51F339F}"/>
              </a:ext>
            </a:extLst>
          </p:cNvPr>
          <p:cNvSpPr>
            <a:spLocks noGrp="1"/>
          </p:cNvSpPr>
          <p:nvPr>
            <p:ph type="title"/>
          </p:nvPr>
        </p:nvSpPr>
        <p:spPr/>
        <p:txBody>
          <a:bodyPr/>
          <a:lstStyle/>
          <a:p>
            <a:r>
              <a:rPr lang="es-ES" dirty="0"/>
              <a:t>Caso clínico 1</a:t>
            </a:r>
          </a:p>
        </p:txBody>
      </p:sp>
      <p:sp>
        <p:nvSpPr>
          <p:cNvPr id="3" name="CuadroTexto 2">
            <a:extLst>
              <a:ext uri="{FF2B5EF4-FFF2-40B4-BE49-F238E27FC236}">
                <a16:creationId xmlns:a16="http://schemas.microsoft.com/office/drawing/2014/main" id="{DDC9832D-F5F1-4450-9848-D18FD8BB7C8B}"/>
              </a:ext>
            </a:extLst>
          </p:cNvPr>
          <p:cNvSpPr txBox="1"/>
          <p:nvPr/>
        </p:nvSpPr>
        <p:spPr>
          <a:xfrm>
            <a:off x="735291" y="1904214"/>
            <a:ext cx="10444899" cy="4014689"/>
          </a:xfrm>
          <a:prstGeom prst="rect">
            <a:avLst/>
          </a:prstGeom>
          <a:noFill/>
        </p:spPr>
        <p:txBody>
          <a:bodyPr wrap="square" rtlCol="0">
            <a:spAutoFit/>
          </a:bodyPr>
          <a:lstStyle/>
          <a:p>
            <a:r>
              <a:rPr lang="es-ES" dirty="0"/>
              <a:t>Mujer de 87 años avisa a su MAP por aumento de la disnea en los últimos días hasta volverse incapacitante con ortopnea de dos almohadas, con aumento de edemas en miembros inferiores. </a:t>
            </a:r>
          </a:p>
          <a:p>
            <a:r>
              <a:rPr lang="es-ES" dirty="0"/>
              <a:t>Durante los últimos meses ha tenido varios ingresos en el hospital por descompensación de la IC el último hace 2 meses.</a:t>
            </a:r>
          </a:p>
          <a:p>
            <a:r>
              <a:rPr lang="es-ES" dirty="0"/>
              <a:t>AF madre HTA fallecida a los 76 años de IAM, vive con una hija sana en su domicilio, otro hijo sano </a:t>
            </a:r>
          </a:p>
          <a:p>
            <a:pPr>
              <a:lnSpc>
                <a:spcPct val="107000"/>
              </a:lnSpc>
              <a:spcAft>
                <a:spcPts val="800"/>
              </a:spcAft>
            </a:pPr>
            <a:r>
              <a:rPr lang="es-ES" dirty="0"/>
              <a:t>AP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AP</a:t>
            </a:r>
            <a:r>
              <a:rPr lang="es-ES" sz="1800" dirty="0">
                <a:effectLst/>
                <a:latin typeface="Arial" panose="020B0604020202020204" pitchFamily="34" charset="0"/>
                <a:ea typeface="Calibri" panose="020F0502020204030204" pitchFamily="34" charset="0"/>
                <a:cs typeface="Times New Roman" panose="02020603050405020304" pitchFamily="18" charset="0"/>
              </a:rPr>
              <a:t> HTA, Hipercolesterolemia desde los 58 años, Cardiopatía isquémica con IAM disfunción sistólica severa (FE&lt; 30%) a los 70 años, Insuficiencia mitral moderada, severa con reparación valvular a los 80 años, Marcapasos VVI por BAVC hace 4 años, múltiples ingresos por ICC descompensada,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Poliartrosis</a:t>
            </a:r>
            <a:r>
              <a:rPr lang="es-ES" sz="1800" dirty="0">
                <a:effectLst/>
                <a:latin typeface="Arial" panose="020B0604020202020204" pitchFamily="34" charset="0"/>
                <a:ea typeface="Calibri" panose="020F0502020204030204" pitchFamily="34" charset="0"/>
                <a:cs typeface="Times New Roman" panose="02020603050405020304" pitchFamily="18" charset="0"/>
              </a:rPr>
              <a:t>, Hipotiroidismo subclínico, Anemia ferropénica.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Tratamiento actual: furosemida 1/12 horas, espironolactona A 1/24h,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ramipril</a:t>
            </a:r>
            <a:r>
              <a:rPr lang="es-ES" sz="1800" dirty="0">
                <a:effectLst/>
                <a:latin typeface="Arial" panose="020B0604020202020204" pitchFamily="34" charset="0"/>
                <a:ea typeface="Calibri" panose="020F0502020204030204" pitchFamily="34" charset="0"/>
                <a:cs typeface="Times New Roman" panose="02020603050405020304" pitchFamily="18" charset="0"/>
              </a:rPr>
              <a:t> 5 mg 1/24h,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carvedilol</a:t>
            </a:r>
            <a:r>
              <a:rPr lang="es-ES" sz="1800" dirty="0">
                <a:effectLst/>
                <a:latin typeface="Arial" panose="020B0604020202020204" pitchFamily="34" charset="0"/>
                <a:ea typeface="Calibri" panose="020F0502020204030204" pitchFamily="34" charset="0"/>
                <a:cs typeface="Times New Roman" panose="02020603050405020304" pitchFamily="18" charset="0"/>
              </a:rPr>
              <a:t> 6,25 1/12h, AAS 100 1/24h, NTG parche 10mg /17h, Levotiroxina 50/24h, atorvastatina 80 1/24h</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a:p>
            <a:endParaRPr lang="es-ES" dirty="0"/>
          </a:p>
        </p:txBody>
      </p:sp>
    </p:spTree>
    <p:extLst>
      <p:ext uri="{BB962C8B-B14F-4D97-AF65-F5344CB8AC3E}">
        <p14:creationId xmlns:p14="http://schemas.microsoft.com/office/powerpoint/2010/main" val="2509008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D9929BF-0808-4F33-8278-41A80F2C538E}"/>
              </a:ext>
            </a:extLst>
          </p:cNvPr>
          <p:cNvSpPr txBox="1"/>
          <p:nvPr/>
        </p:nvSpPr>
        <p:spPr>
          <a:xfrm>
            <a:off x="348792" y="1067343"/>
            <a:ext cx="11331018" cy="2949846"/>
          </a:xfrm>
          <a:prstGeom prst="rect">
            <a:avLst/>
          </a:prstGeom>
          <a:noFill/>
        </p:spPr>
        <p:txBody>
          <a:bodyPr wrap="square">
            <a:spAutoFit/>
          </a:bodyPr>
          <a:lstStyle/>
          <a:p>
            <a:pPr>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Historia actual: en los últimos meses tres ingresos hospitalarios por ICC descompensada, desde hace 1 mes disnea a mínimos esfuerzos, adinamia, tendencia al sueño, ortopnea y DPN ocasional, hace 48horas comienza con disnea en reposo, aumento de peso con disminución diuresis, no fiebre ni dolor torácico por lo que su hija nos avisa para visita domiciliaria de evaluación</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Exploración: T 36,7º, peso 59kg,TA 95/64 FC 118lpm, FR 25rpm. Palidez mucocutánea, piel fría y sudorosa, Ingurgitación yugular, edemas hasta rodilla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Tonos cardiacos rítmicos, SS III/IV en meso irradiado a axila, crepitantes bilaterales, abdomen blando no doloroso con hepatomegalia blanda de 2 cm, exploración neurológica sin alteraciones importantes aunque tendencia a la somnolencia, Pfeiffer 4. Barthel 40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43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D7D43-B9E7-435C-9F65-6BF7BE63E275}"/>
              </a:ext>
            </a:extLst>
          </p:cNvPr>
          <p:cNvSpPr>
            <a:spLocks noGrp="1"/>
          </p:cNvSpPr>
          <p:nvPr>
            <p:ph type="title"/>
          </p:nvPr>
        </p:nvSpPr>
        <p:spPr/>
        <p:txBody>
          <a:bodyPr/>
          <a:lstStyle/>
          <a:p>
            <a:r>
              <a:rPr lang="es-ES" dirty="0"/>
              <a:t>Preguntas para hacer y hacernos</a:t>
            </a:r>
          </a:p>
        </p:txBody>
      </p:sp>
      <p:sp>
        <p:nvSpPr>
          <p:cNvPr id="5" name="Rectángulo 4">
            <a:extLst>
              <a:ext uri="{FF2B5EF4-FFF2-40B4-BE49-F238E27FC236}">
                <a16:creationId xmlns:a16="http://schemas.microsoft.com/office/drawing/2014/main" id="{5D2E07F5-9DCF-4CDF-BF22-C65B104DD133}"/>
              </a:ext>
            </a:extLst>
          </p:cNvPr>
          <p:cNvSpPr/>
          <p:nvPr/>
        </p:nvSpPr>
        <p:spPr>
          <a:xfrm>
            <a:off x="1343000" y="5400702"/>
            <a:ext cx="9506000" cy="646331"/>
          </a:xfrm>
          <a:prstGeom prst="rect">
            <a:avLst/>
          </a:prstGeom>
          <a:noFill/>
        </p:spPr>
        <p:txBody>
          <a:bodyPr wrap="non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¿Tiene nuestro paciente Voluntades Anticipadas?</a:t>
            </a:r>
          </a:p>
        </p:txBody>
      </p:sp>
      <p:sp>
        <p:nvSpPr>
          <p:cNvPr id="6" name="CuadroTexto 5">
            <a:extLst>
              <a:ext uri="{FF2B5EF4-FFF2-40B4-BE49-F238E27FC236}">
                <a16:creationId xmlns:a16="http://schemas.microsoft.com/office/drawing/2014/main" id="{06B81A69-0216-418B-9381-FDE67CFB9064}"/>
              </a:ext>
            </a:extLst>
          </p:cNvPr>
          <p:cNvSpPr txBox="1"/>
          <p:nvPr/>
        </p:nvSpPr>
        <p:spPr>
          <a:xfrm>
            <a:off x="527801" y="2136875"/>
            <a:ext cx="10016716" cy="2062103"/>
          </a:xfrm>
          <a:prstGeom prst="rect">
            <a:avLst/>
          </a:prstGeom>
          <a:noFill/>
        </p:spPr>
        <p:txBody>
          <a:bodyPr wrap="none" rtlCol="0">
            <a:spAutoFit/>
          </a:bodyPr>
          <a:lstStyle/>
          <a:p>
            <a:r>
              <a:rPr lang="es-ES" sz="3200" dirty="0"/>
              <a:t>¿Estamos ante una situación terminal?</a:t>
            </a:r>
          </a:p>
          <a:p>
            <a:r>
              <a:rPr lang="es-ES" sz="3200" dirty="0"/>
              <a:t>¿Tenemos algún desencadenante potencialmente tratable?</a:t>
            </a:r>
          </a:p>
          <a:p>
            <a:r>
              <a:rPr lang="es-ES" sz="3200" dirty="0"/>
              <a:t>¿Qué síntomas predominan?</a:t>
            </a:r>
          </a:p>
          <a:p>
            <a:r>
              <a:rPr lang="es-ES" sz="3200" dirty="0"/>
              <a:t>¿Qué informe nos dieron al alta los cardiólogos?</a:t>
            </a:r>
          </a:p>
        </p:txBody>
      </p:sp>
    </p:spTree>
    <p:extLst>
      <p:ext uri="{BB962C8B-B14F-4D97-AF65-F5344CB8AC3E}">
        <p14:creationId xmlns:p14="http://schemas.microsoft.com/office/powerpoint/2010/main" val="293332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63730D-742E-4E4C-96BC-12408EC99A9A}"/>
              </a:ext>
            </a:extLst>
          </p:cNvPr>
          <p:cNvPicPr>
            <a:picLocks noChangeAspect="1"/>
          </p:cNvPicPr>
          <p:nvPr/>
        </p:nvPicPr>
        <p:blipFill rotWithShape="1">
          <a:blip r:embed="rId2"/>
          <a:srcRect l="18828" t="12222" r="22734" b="11389"/>
          <a:stretch/>
        </p:blipFill>
        <p:spPr>
          <a:xfrm>
            <a:off x="102610" y="215763"/>
            <a:ext cx="5336655" cy="3924000"/>
          </a:xfrm>
          <a:prstGeom prst="rect">
            <a:avLst/>
          </a:prstGeom>
        </p:spPr>
      </p:pic>
      <p:pic>
        <p:nvPicPr>
          <p:cNvPr id="6" name="Imagen 5">
            <a:extLst>
              <a:ext uri="{FF2B5EF4-FFF2-40B4-BE49-F238E27FC236}">
                <a16:creationId xmlns:a16="http://schemas.microsoft.com/office/drawing/2014/main" id="{DA5C0A2C-464F-47FB-AD85-B2AC54B66F2B}"/>
              </a:ext>
            </a:extLst>
          </p:cNvPr>
          <p:cNvPicPr>
            <a:picLocks noChangeAspect="1"/>
          </p:cNvPicPr>
          <p:nvPr/>
        </p:nvPicPr>
        <p:blipFill rotWithShape="1">
          <a:blip r:embed="rId3"/>
          <a:srcRect l="19382" t="15803" r="23124" b="13809"/>
          <a:stretch/>
        </p:blipFill>
        <p:spPr>
          <a:xfrm>
            <a:off x="5439265" y="2783944"/>
            <a:ext cx="6120000" cy="4074056"/>
          </a:xfrm>
          <a:prstGeom prst="rect">
            <a:avLst/>
          </a:prstGeom>
        </p:spPr>
      </p:pic>
      <p:sp>
        <p:nvSpPr>
          <p:cNvPr id="7" name="Rectángulo 6">
            <a:extLst>
              <a:ext uri="{FF2B5EF4-FFF2-40B4-BE49-F238E27FC236}">
                <a16:creationId xmlns:a16="http://schemas.microsoft.com/office/drawing/2014/main" id="{3818B71C-1B9B-4DCD-8095-54B38CCABBDF}"/>
              </a:ext>
            </a:extLst>
          </p:cNvPr>
          <p:cNvSpPr/>
          <p:nvPr/>
        </p:nvSpPr>
        <p:spPr>
          <a:xfrm>
            <a:off x="6330714" y="863049"/>
            <a:ext cx="5308505" cy="1569660"/>
          </a:xfrm>
          <a:prstGeom prst="rect">
            <a:avLst/>
          </a:prstGeom>
          <a:noFill/>
        </p:spPr>
        <p:txBody>
          <a:bodyPr wrap="non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¿Qué quiere nuestra paciente?</a:t>
            </a:r>
          </a:p>
          <a:p>
            <a:pPr algn="ctr"/>
            <a:r>
              <a:rPr lang="es-ES" sz="3200" dirty="0">
                <a:ln w="0"/>
                <a:solidFill>
                  <a:schemeClr val="accent1"/>
                </a:solidFill>
                <a:effectLst>
                  <a:outerShdw blurRad="38100" dist="25400" dir="5400000" algn="ctr" rotWithShape="0">
                    <a:srgbClr val="6E747A">
                      <a:alpha val="43000"/>
                    </a:srgbClr>
                  </a:outerShdw>
                </a:effectLst>
              </a:rPr>
              <a:t>¿y su familia?</a:t>
            </a:r>
          </a:p>
          <a:p>
            <a:pPr algn="ctr"/>
            <a:r>
              <a:rPr lang="es-ES" sz="3200" dirty="0">
                <a:ln w="0"/>
                <a:solidFill>
                  <a:schemeClr val="accent1"/>
                </a:solidFill>
                <a:effectLst>
                  <a:outerShdw blurRad="38100" dist="25400" dir="5400000" algn="ctr" rotWithShape="0">
                    <a:srgbClr val="6E747A">
                      <a:alpha val="43000"/>
                    </a:srgbClr>
                  </a:outerShdw>
                </a:effectLst>
              </a:rPr>
              <a:t>¿cuál es nuestra impresión?</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sp>
        <p:nvSpPr>
          <p:cNvPr id="8" name="Rectángulo 7">
            <a:extLst>
              <a:ext uri="{FF2B5EF4-FFF2-40B4-BE49-F238E27FC236}">
                <a16:creationId xmlns:a16="http://schemas.microsoft.com/office/drawing/2014/main" id="{B97EB46F-4A6E-4C61-8FAC-6709EF5BE998}"/>
              </a:ext>
            </a:extLst>
          </p:cNvPr>
          <p:cNvSpPr/>
          <p:nvPr/>
        </p:nvSpPr>
        <p:spPr>
          <a:xfrm>
            <a:off x="-98876" y="4594821"/>
            <a:ext cx="7106946" cy="1077218"/>
          </a:xfrm>
          <a:prstGeom prst="rect">
            <a:avLst/>
          </a:prstGeom>
          <a:noFill/>
        </p:spPr>
        <p:txBody>
          <a:bodyPr wrap="non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¿Dónde quiere tratarse nuestra paciente?</a:t>
            </a:r>
          </a:p>
          <a:p>
            <a:pPr algn="ctr"/>
            <a:r>
              <a:rPr lang="es-ES" sz="3200" dirty="0">
                <a:ln w="0"/>
                <a:solidFill>
                  <a:schemeClr val="accent1"/>
                </a:solidFill>
                <a:effectLst>
                  <a:outerShdw blurRad="38100" dist="25400" dir="5400000" algn="ctr" rotWithShape="0">
                    <a:srgbClr val="6E747A">
                      <a:alpha val="43000"/>
                    </a:srgbClr>
                  </a:outerShdw>
                </a:effectLst>
              </a:rPr>
              <a:t>¿Dónde quiere morir?</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175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395A101-0791-4EE0-9C5C-42A3BB13F6EC}"/>
              </a:ext>
            </a:extLst>
          </p:cNvPr>
          <p:cNvSpPr txBox="1"/>
          <p:nvPr/>
        </p:nvSpPr>
        <p:spPr>
          <a:xfrm>
            <a:off x="2384611" y="1993808"/>
            <a:ext cx="8892989" cy="3139321"/>
          </a:xfrm>
          <a:prstGeom prst="rect">
            <a:avLst/>
          </a:prstGeom>
          <a:noFill/>
        </p:spPr>
        <p:txBody>
          <a:bodyPr wrap="square">
            <a:spAutoFit/>
          </a:bodyPr>
          <a:lstStyle/>
          <a:p>
            <a:r>
              <a:rPr lang="es-ES" b="1" u="sng" dirty="0">
                <a:solidFill>
                  <a:schemeClr val="bg1"/>
                </a:solidFill>
              </a:rPr>
              <a:t>CONCEPTO DE INSUFICIENCIA CARDÍACA TERMINAL </a:t>
            </a:r>
          </a:p>
          <a:p>
            <a:endParaRPr lang="es-ES" b="1" u="sng" dirty="0">
              <a:solidFill>
                <a:schemeClr val="bg1"/>
              </a:solidFill>
            </a:endParaRPr>
          </a:p>
          <a:p>
            <a:r>
              <a:rPr lang="es-ES" dirty="0">
                <a:solidFill>
                  <a:schemeClr val="bg1"/>
                </a:solidFill>
              </a:rPr>
              <a:t>• Situación evolutiva de la IC, entre la IC avanzada (estadio D de la ACC/AHA) y la agonía.</a:t>
            </a:r>
          </a:p>
          <a:p>
            <a:r>
              <a:rPr lang="es-ES" dirty="0">
                <a:solidFill>
                  <a:schemeClr val="bg1"/>
                </a:solidFill>
              </a:rPr>
              <a:t> </a:t>
            </a:r>
          </a:p>
          <a:p>
            <a:pPr marL="285750" indent="-285750">
              <a:buFont typeface="Arial" panose="020B0604020202020204" pitchFamily="34" charset="0"/>
              <a:buChar char="•"/>
            </a:pPr>
            <a:r>
              <a:rPr lang="es-ES" dirty="0">
                <a:solidFill>
                  <a:schemeClr val="bg1"/>
                </a:solidFill>
              </a:rPr>
              <a:t>Se caracteriza por: </a:t>
            </a:r>
          </a:p>
          <a:p>
            <a:pPr marL="285750" indent="-285750">
              <a:buFont typeface="Wingdings" panose="05000000000000000000" pitchFamily="2" charset="2"/>
              <a:buChar char="Ø"/>
            </a:pPr>
            <a:r>
              <a:rPr lang="es-ES" dirty="0">
                <a:solidFill>
                  <a:schemeClr val="bg1"/>
                </a:solidFill>
              </a:rPr>
              <a:t>Síntomas múltiples. </a:t>
            </a:r>
          </a:p>
          <a:p>
            <a:pPr marL="285750" indent="-285750">
              <a:buFont typeface="Wingdings" panose="05000000000000000000" pitchFamily="2" charset="2"/>
              <a:buChar char="Ø"/>
            </a:pPr>
            <a:r>
              <a:rPr lang="es-ES" dirty="0">
                <a:solidFill>
                  <a:schemeClr val="bg1"/>
                </a:solidFill>
              </a:rPr>
              <a:t> Impacto emocional.</a:t>
            </a:r>
          </a:p>
          <a:p>
            <a:pPr marL="285750" indent="-285750">
              <a:buFont typeface="Wingdings" panose="05000000000000000000" pitchFamily="2" charset="2"/>
              <a:buChar char="Ø"/>
            </a:pPr>
            <a:r>
              <a:rPr lang="es-ES" dirty="0">
                <a:solidFill>
                  <a:schemeClr val="bg1"/>
                </a:solidFill>
              </a:rPr>
              <a:t> Pérdida de autonomía. </a:t>
            </a:r>
          </a:p>
          <a:p>
            <a:pPr marL="285750" indent="-285750">
              <a:buFont typeface="Wingdings" panose="05000000000000000000" pitchFamily="2" charset="2"/>
              <a:buChar char="Ø"/>
            </a:pPr>
            <a:r>
              <a:rPr lang="es-ES" dirty="0">
                <a:solidFill>
                  <a:schemeClr val="bg1"/>
                </a:solidFill>
              </a:rPr>
              <a:t> Escasa o nula capacidad de respuesta al tratamiento específico.</a:t>
            </a:r>
          </a:p>
          <a:p>
            <a:pPr marL="285750" indent="-285750">
              <a:buFont typeface="Wingdings" panose="05000000000000000000" pitchFamily="2" charset="2"/>
              <a:buChar char="Ø"/>
            </a:pPr>
            <a:r>
              <a:rPr lang="es-ES" dirty="0">
                <a:solidFill>
                  <a:schemeClr val="bg1"/>
                </a:solidFill>
              </a:rPr>
              <a:t>Fragilidad progresiva y pronóstico de vida limitado. </a:t>
            </a:r>
          </a:p>
          <a:p>
            <a:endParaRPr lang="es-ES" dirty="0">
              <a:solidFill>
                <a:schemeClr val="bg1"/>
              </a:solidFill>
            </a:endParaRPr>
          </a:p>
        </p:txBody>
      </p:sp>
      <p:sp>
        <p:nvSpPr>
          <p:cNvPr id="4" name="CuadroTexto 3">
            <a:extLst>
              <a:ext uri="{FF2B5EF4-FFF2-40B4-BE49-F238E27FC236}">
                <a16:creationId xmlns:a16="http://schemas.microsoft.com/office/drawing/2014/main" id="{4A69E790-D96D-45AB-8814-1B265995D217}"/>
              </a:ext>
            </a:extLst>
          </p:cNvPr>
          <p:cNvSpPr txBox="1"/>
          <p:nvPr/>
        </p:nvSpPr>
        <p:spPr>
          <a:xfrm>
            <a:off x="461913" y="5512588"/>
            <a:ext cx="1102936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white"/>
                </a:solidFill>
                <a:effectLst/>
                <a:uLnTx/>
                <a:uFillTx/>
                <a:latin typeface="Calibri" panose="020F0502020204030204"/>
                <a:ea typeface="+mn-ea"/>
                <a:cs typeface="+mn-cs"/>
              </a:rPr>
              <a:t>Manual práctico de manejo integral del paciente con insuficiencia cardíaca crónica. Editor Luis Manzano Espinosa .Servicio de Medicina Interna Hospital Universitario Ramón y Cajal. Madrid Universidad de Alcalá. Madrid . 2018</a:t>
            </a:r>
          </a:p>
        </p:txBody>
      </p:sp>
    </p:spTree>
    <p:extLst>
      <p:ext uri="{BB962C8B-B14F-4D97-AF65-F5344CB8AC3E}">
        <p14:creationId xmlns:p14="http://schemas.microsoft.com/office/powerpoint/2010/main" val="370571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542272-6FA5-4B8B-A641-4731E560D94E}"/>
              </a:ext>
            </a:extLst>
          </p:cNvPr>
          <p:cNvSpPr txBox="1"/>
          <p:nvPr/>
        </p:nvSpPr>
        <p:spPr>
          <a:xfrm>
            <a:off x="2644587" y="1611955"/>
            <a:ext cx="8525435" cy="3693319"/>
          </a:xfrm>
          <a:prstGeom prst="rect">
            <a:avLst/>
          </a:prstGeom>
          <a:noFill/>
        </p:spPr>
        <p:txBody>
          <a:bodyPr wrap="square">
            <a:spAutoFit/>
          </a:bodyPr>
          <a:lstStyle/>
          <a:p>
            <a:r>
              <a:rPr lang="es-ES" b="1" u="sng" dirty="0">
                <a:solidFill>
                  <a:schemeClr val="bg1"/>
                </a:solidFill>
              </a:rPr>
              <a:t>DIAGNÓSTICO </a:t>
            </a:r>
          </a:p>
          <a:p>
            <a:r>
              <a:rPr lang="es-ES" dirty="0">
                <a:solidFill>
                  <a:schemeClr val="bg1"/>
                </a:solidFill>
              </a:rPr>
              <a:t>Es difícil determinar cuándo un paciente con enfermedad avanzada no maligna entra en fase terminal. En la IC, la situación de terminalidad viene definida por: </a:t>
            </a:r>
          </a:p>
          <a:p>
            <a:r>
              <a:rPr lang="es-ES" dirty="0">
                <a:solidFill>
                  <a:schemeClr val="bg1"/>
                </a:solidFill>
              </a:rPr>
              <a:t>• </a:t>
            </a:r>
            <a:r>
              <a:rPr lang="es-ES" b="1" u="sng" dirty="0">
                <a:solidFill>
                  <a:schemeClr val="bg1"/>
                </a:solidFill>
              </a:rPr>
              <a:t>Criterios órgano-dependiente</a:t>
            </a:r>
            <a:r>
              <a:rPr lang="es-ES" dirty="0">
                <a:solidFill>
                  <a:schemeClr val="bg1"/>
                </a:solidFill>
              </a:rPr>
              <a:t>: </a:t>
            </a:r>
          </a:p>
          <a:p>
            <a:r>
              <a:rPr lang="es-ES" dirty="0">
                <a:solidFill>
                  <a:schemeClr val="bg1"/>
                </a:solidFill>
              </a:rPr>
              <a:t>F III-IV de la NYHA de forma persistente. </a:t>
            </a:r>
          </a:p>
          <a:p>
            <a:r>
              <a:rPr lang="es-ES" dirty="0">
                <a:solidFill>
                  <a:schemeClr val="bg1"/>
                </a:solidFill>
              </a:rPr>
              <a:t> FEVI &lt; 20 %</a:t>
            </a:r>
          </a:p>
          <a:p>
            <a:r>
              <a:rPr lang="es-ES" dirty="0">
                <a:solidFill>
                  <a:schemeClr val="bg1"/>
                </a:solidFill>
              </a:rPr>
              <a:t>Angina intratable con IC secundaria.</a:t>
            </a:r>
          </a:p>
          <a:p>
            <a:r>
              <a:rPr lang="es-ES" dirty="0">
                <a:solidFill>
                  <a:schemeClr val="bg1"/>
                </a:solidFill>
              </a:rPr>
              <a:t> Tratamiento farmacológico óptimo. </a:t>
            </a:r>
          </a:p>
          <a:p>
            <a:r>
              <a:rPr lang="es-ES" dirty="0">
                <a:solidFill>
                  <a:schemeClr val="bg1"/>
                </a:solidFill>
              </a:rPr>
              <a:t>No indicados otros procedimientos: trasplante cardíaco, resincronización cardíaca, revascularización coronaria, intervencionismo valvular, ventricular o asistencia mecánica ventricular. </a:t>
            </a:r>
          </a:p>
          <a:p>
            <a:r>
              <a:rPr lang="es-ES" dirty="0">
                <a:solidFill>
                  <a:schemeClr val="bg1"/>
                </a:solidFill>
              </a:rPr>
              <a:t>Recurrencia de arritmias supraventriculares y ventriculares resistentes a tratamiento médico. </a:t>
            </a:r>
          </a:p>
        </p:txBody>
      </p:sp>
      <p:sp>
        <p:nvSpPr>
          <p:cNvPr id="4" name="CuadroTexto 3">
            <a:extLst>
              <a:ext uri="{FF2B5EF4-FFF2-40B4-BE49-F238E27FC236}">
                <a16:creationId xmlns:a16="http://schemas.microsoft.com/office/drawing/2014/main" id="{B887BBA0-0D2A-430E-90D8-62051AA627A8}"/>
              </a:ext>
            </a:extLst>
          </p:cNvPr>
          <p:cNvSpPr txBox="1"/>
          <p:nvPr/>
        </p:nvSpPr>
        <p:spPr>
          <a:xfrm>
            <a:off x="395926" y="5691697"/>
            <a:ext cx="112273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white"/>
                </a:solidFill>
                <a:effectLst/>
                <a:uLnTx/>
                <a:uFillTx/>
                <a:latin typeface="Calibri" panose="020F0502020204030204"/>
                <a:ea typeface="+mn-ea"/>
                <a:cs typeface="+mn-cs"/>
              </a:rPr>
              <a:t>Manual práctico de manejo integral del paciente con insuficiencia cardíaca crónica. Editor Luis Manzano Espinosa .Servicio de Medicina Interna Hospital Universitario Ramón y Cajal. Madrid Universidad de Alcalá. Madrid . 2018</a:t>
            </a:r>
          </a:p>
        </p:txBody>
      </p:sp>
    </p:spTree>
    <p:extLst>
      <p:ext uri="{BB962C8B-B14F-4D97-AF65-F5344CB8AC3E}">
        <p14:creationId xmlns:p14="http://schemas.microsoft.com/office/powerpoint/2010/main" val="2355810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B9205FE-5625-44DD-B9FD-D581A7CC5093}"/>
              </a:ext>
            </a:extLst>
          </p:cNvPr>
          <p:cNvSpPr txBox="1"/>
          <p:nvPr/>
        </p:nvSpPr>
        <p:spPr>
          <a:xfrm>
            <a:off x="989075" y="1664279"/>
            <a:ext cx="10539906" cy="3416320"/>
          </a:xfrm>
          <a:prstGeom prst="rect">
            <a:avLst/>
          </a:prstGeom>
          <a:noFill/>
        </p:spPr>
        <p:txBody>
          <a:bodyPr wrap="square">
            <a:spAutoFit/>
          </a:bodyPr>
          <a:lstStyle/>
          <a:p>
            <a:r>
              <a:rPr lang="es-ES" dirty="0"/>
              <a:t> </a:t>
            </a:r>
            <a:r>
              <a:rPr lang="es-ES" dirty="0">
                <a:solidFill>
                  <a:schemeClr val="bg1"/>
                </a:solidFill>
              </a:rPr>
              <a:t>• </a:t>
            </a:r>
            <a:r>
              <a:rPr lang="es-ES" b="1" u="sng" dirty="0">
                <a:solidFill>
                  <a:schemeClr val="bg1"/>
                </a:solidFill>
              </a:rPr>
              <a:t>Criterios no órgano-dependiente:</a:t>
            </a:r>
          </a:p>
          <a:p>
            <a:pPr marL="342900" indent="-342900">
              <a:buFont typeface="+mj-lt"/>
              <a:buAutoNum type="arabicPeriod"/>
            </a:pPr>
            <a:r>
              <a:rPr lang="es-ES" dirty="0">
                <a:solidFill>
                  <a:schemeClr val="bg1"/>
                </a:solidFill>
              </a:rPr>
              <a:t>Supervivencia estimada alrededor de 6 meses.</a:t>
            </a:r>
          </a:p>
          <a:p>
            <a:pPr marL="342900" indent="-342900">
              <a:buFont typeface="+mj-lt"/>
              <a:buAutoNum type="arabicPeriod"/>
            </a:pPr>
            <a:r>
              <a:rPr lang="es-ES" dirty="0">
                <a:solidFill>
                  <a:schemeClr val="bg1"/>
                </a:solidFill>
              </a:rPr>
              <a:t>Aceptación por parte del paciente/familiar de una asistencia más paliativa que un tratamiento intensivo. </a:t>
            </a:r>
          </a:p>
          <a:p>
            <a:pPr marL="342900" indent="-342900">
              <a:buFont typeface="+mj-lt"/>
              <a:buAutoNum type="arabicPeriod"/>
            </a:pPr>
            <a:r>
              <a:rPr lang="es-ES" dirty="0">
                <a:solidFill>
                  <a:schemeClr val="bg1"/>
                </a:solidFill>
              </a:rPr>
              <a:t>Deficiente situación funcional y/o psicosocial definida por, al menos, uno de los siguientes elementos:</a:t>
            </a:r>
          </a:p>
          <a:p>
            <a:pPr marL="285750" indent="-285750">
              <a:buFont typeface="Wingdings" panose="05000000000000000000" pitchFamily="2" charset="2"/>
              <a:buChar char="§"/>
            </a:pPr>
            <a:r>
              <a:rPr lang="es-ES" dirty="0">
                <a:solidFill>
                  <a:schemeClr val="bg1"/>
                </a:solidFill>
              </a:rPr>
              <a:t>Más de 6 consultas al Servicio de Urgencias e ingresos hospitalarios en los últimos 6 meses.</a:t>
            </a:r>
          </a:p>
          <a:p>
            <a:pPr marL="285750" indent="-285750">
              <a:buFont typeface="Wingdings" panose="05000000000000000000" pitchFamily="2" charset="2"/>
              <a:buChar char="§"/>
            </a:pPr>
            <a:r>
              <a:rPr lang="es-ES" dirty="0">
                <a:solidFill>
                  <a:schemeClr val="bg1"/>
                </a:solidFill>
              </a:rPr>
              <a:t>Pérdida no intencionada ≥ 10 % de su peso y/o albúmina &lt; 2 g/dl. </a:t>
            </a:r>
          </a:p>
          <a:p>
            <a:pPr marL="285750" indent="-285750">
              <a:buFont typeface="Wingdings" panose="05000000000000000000" pitchFamily="2" charset="2"/>
              <a:buChar char="§"/>
            </a:pPr>
            <a:r>
              <a:rPr lang="es-ES" dirty="0">
                <a:solidFill>
                  <a:schemeClr val="bg1"/>
                </a:solidFill>
              </a:rPr>
              <a:t> Deterioro funcional: test de Barthel con dependencia en al menos tres ABVD</a:t>
            </a:r>
          </a:p>
          <a:p>
            <a:pPr marL="285750" indent="-285750">
              <a:buFont typeface="Wingdings" panose="05000000000000000000" pitchFamily="2" charset="2"/>
              <a:buChar char="§"/>
            </a:pPr>
            <a:r>
              <a:rPr lang="es-ES" dirty="0">
                <a:solidFill>
                  <a:schemeClr val="bg1"/>
                </a:solidFill>
              </a:rPr>
              <a:t>Deterioro cognitivo: test de Pfeiffer con &gt; 3 errores.</a:t>
            </a:r>
          </a:p>
          <a:p>
            <a:pPr marL="285750" indent="-285750">
              <a:buFont typeface="Wingdings" panose="05000000000000000000" pitchFamily="2" charset="2"/>
              <a:buChar char="§"/>
            </a:pPr>
            <a:r>
              <a:rPr lang="es-ES" dirty="0">
                <a:solidFill>
                  <a:schemeClr val="bg1"/>
                </a:solidFill>
              </a:rPr>
              <a:t> Falta adecuada de soporte socio-familiar. </a:t>
            </a:r>
          </a:p>
          <a:p>
            <a:pPr marL="285750" indent="-285750">
              <a:buFont typeface="Wingdings" panose="05000000000000000000" pitchFamily="2" charset="2"/>
              <a:buChar char="§"/>
            </a:pPr>
            <a:r>
              <a:rPr lang="es-ES" dirty="0">
                <a:solidFill>
                  <a:schemeClr val="bg1"/>
                </a:solidFill>
              </a:rPr>
              <a:t> Acuerdo entre varios facultativos.</a:t>
            </a:r>
          </a:p>
          <a:p>
            <a:endParaRPr lang="es-ES" dirty="0">
              <a:solidFill>
                <a:schemeClr val="bg1"/>
              </a:solidFill>
            </a:endParaRPr>
          </a:p>
          <a:p>
            <a:endParaRPr lang="es-ES" dirty="0">
              <a:solidFill>
                <a:schemeClr val="bg1"/>
              </a:solidFill>
            </a:endParaRPr>
          </a:p>
        </p:txBody>
      </p:sp>
      <p:sp>
        <p:nvSpPr>
          <p:cNvPr id="7" name="CuadroTexto 6">
            <a:extLst>
              <a:ext uri="{FF2B5EF4-FFF2-40B4-BE49-F238E27FC236}">
                <a16:creationId xmlns:a16="http://schemas.microsoft.com/office/drawing/2014/main" id="{15528748-79EC-48C3-B460-7EA96955CFAE}"/>
              </a:ext>
            </a:extLst>
          </p:cNvPr>
          <p:cNvSpPr txBox="1"/>
          <p:nvPr/>
        </p:nvSpPr>
        <p:spPr>
          <a:xfrm>
            <a:off x="1721223" y="4921641"/>
            <a:ext cx="6902823" cy="1200329"/>
          </a:xfrm>
          <a:prstGeom prst="rect">
            <a:avLst/>
          </a:prstGeom>
          <a:noFill/>
        </p:spPr>
        <p:txBody>
          <a:bodyPr wrap="square">
            <a:spAutoFit/>
          </a:bodyPr>
          <a:lstStyle/>
          <a:p>
            <a:r>
              <a:rPr lang="es-ES" sz="2400" b="1" u="sng" dirty="0">
                <a:solidFill>
                  <a:schemeClr val="bg1"/>
                </a:solidFill>
              </a:rPr>
              <a:t>Para considerar un paciente en fase de terminalidad: </a:t>
            </a:r>
          </a:p>
          <a:p>
            <a:r>
              <a:rPr lang="es-ES" sz="2400" b="1" u="sng" dirty="0">
                <a:solidFill>
                  <a:schemeClr val="bg1"/>
                </a:solidFill>
              </a:rPr>
              <a:t>al menos uno de los criterios órgano-dependiente</a:t>
            </a:r>
          </a:p>
          <a:p>
            <a:r>
              <a:rPr lang="es-ES" sz="2400" b="1" u="sng" dirty="0">
                <a:solidFill>
                  <a:schemeClr val="bg1"/>
                </a:solidFill>
              </a:rPr>
              <a:t> y tres no órgano-dependiente.</a:t>
            </a:r>
          </a:p>
        </p:txBody>
      </p:sp>
    </p:spTree>
    <p:extLst>
      <p:ext uri="{BB962C8B-B14F-4D97-AF65-F5344CB8AC3E}">
        <p14:creationId xmlns:p14="http://schemas.microsoft.com/office/powerpoint/2010/main" val="7844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3A1C7A-A3D5-4879-B65D-9C2A8795BF01}"/>
              </a:ext>
            </a:extLst>
          </p:cNvPr>
          <p:cNvPicPr>
            <a:picLocks noChangeAspect="1"/>
          </p:cNvPicPr>
          <p:nvPr/>
        </p:nvPicPr>
        <p:blipFill rotWithShape="1">
          <a:blip r:embed="rId2"/>
          <a:srcRect l="18672" t="13750" r="23299" b="6389"/>
          <a:stretch/>
        </p:blipFill>
        <p:spPr>
          <a:xfrm>
            <a:off x="1569465" y="132269"/>
            <a:ext cx="8091705" cy="6264000"/>
          </a:xfrm>
          <a:prstGeom prst="rect">
            <a:avLst/>
          </a:prstGeom>
        </p:spPr>
      </p:pic>
      <p:sp>
        <p:nvSpPr>
          <p:cNvPr id="2" name="CuadroTexto 1">
            <a:extLst>
              <a:ext uri="{FF2B5EF4-FFF2-40B4-BE49-F238E27FC236}">
                <a16:creationId xmlns:a16="http://schemas.microsoft.com/office/drawing/2014/main" id="{5C2EE778-742A-4366-B993-0ED19A6C58ED}"/>
              </a:ext>
            </a:extLst>
          </p:cNvPr>
          <p:cNvSpPr txBox="1"/>
          <p:nvPr/>
        </p:nvSpPr>
        <p:spPr>
          <a:xfrm>
            <a:off x="1338606" y="6512516"/>
            <a:ext cx="8724696" cy="307777"/>
          </a:xfrm>
          <a:prstGeom prst="rect">
            <a:avLst/>
          </a:prstGeom>
          <a:noFill/>
        </p:spPr>
        <p:txBody>
          <a:bodyPr wrap="none" rtlCol="0">
            <a:spAutoFit/>
          </a:bodyPr>
          <a:lstStyle/>
          <a:p>
            <a:r>
              <a:rPr lang="es-ES" sz="1400" i="1" dirty="0" err="1"/>
              <a:t>Goodlin</a:t>
            </a:r>
            <a:r>
              <a:rPr lang="es-ES" sz="1400" i="1" dirty="0"/>
              <a:t> SJ. Paliative Care in congestive Heart </a:t>
            </a:r>
            <a:r>
              <a:rPr lang="es-ES" sz="1400" i="1" dirty="0" err="1"/>
              <a:t>Faillure</a:t>
            </a:r>
            <a:r>
              <a:rPr lang="es-ES" sz="1400" i="1" dirty="0"/>
              <a:t>. </a:t>
            </a:r>
            <a:r>
              <a:rPr lang="es-ES" sz="1400" i="1" dirty="0" err="1"/>
              <a:t>Journal</a:t>
            </a:r>
            <a:r>
              <a:rPr lang="es-ES" sz="1400" i="1" dirty="0"/>
              <a:t> </a:t>
            </a:r>
            <a:r>
              <a:rPr lang="es-ES" sz="1400" i="1" dirty="0" err="1"/>
              <a:t>of</a:t>
            </a:r>
            <a:r>
              <a:rPr lang="es-ES" sz="1400" i="1" dirty="0"/>
              <a:t> </a:t>
            </a:r>
            <a:r>
              <a:rPr lang="es-ES" sz="1400" i="1" dirty="0" err="1"/>
              <a:t>the</a:t>
            </a:r>
            <a:r>
              <a:rPr lang="es-ES" sz="1400" i="1" dirty="0"/>
              <a:t> American </a:t>
            </a:r>
            <a:r>
              <a:rPr lang="es-ES" sz="1400" i="1" dirty="0" err="1"/>
              <a:t>College</a:t>
            </a:r>
            <a:r>
              <a:rPr lang="es-ES" sz="1400" i="1" dirty="0"/>
              <a:t> </a:t>
            </a:r>
            <a:r>
              <a:rPr lang="es-ES" sz="1400" i="1" dirty="0" err="1"/>
              <a:t>of</a:t>
            </a:r>
            <a:r>
              <a:rPr lang="es-ES" sz="1400" i="1" dirty="0"/>
              <a:t> </a:t>
            </a:r>
            <a:r>
              <a:rPr lang="es-ES" sz="1400" i="1" dirty="0" err="1"/>
              <a:t>Cardiology</a:t>
            </a:r>
            <a:r>
              <a:rPr lang="es-ES" sz="1400" i="1" dirty="0"/>
              <a:t> 2009.54:386-396</a:t>
            </a:r>
          </a:p>
        </p:txBody>
      </p:sp>
    </p:spTree>
    <p:extLst>
      <p:ext uri="{BB962C8B-B14F-4D97-AF65-F5344CB8AC3E}">
        <p14:creationId xmlns:p14="http://schemas.microsoft.com/office/powerpoint/2010/main" val="447313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3B5922-928F-4D69-B4F7-6E9C3A798E66}"/>
              </a:ext>
            </a:extLst>
          </p:cNvPr>
          <p:cNvSpPr txBox="1"/>
          <p:nvPr/>
        </p:nvSpPr>
        <p:spPr>
          <a:xfrm>
            <a:off x="2366680" y="1902350"/>
            <a:ext cx="9090213" cy="3693319"/>
          </a:xfrm>
          <a:prstGeom prst="rect">
            <a:avLst/>
          </a:prstGeom>
          <a:noFill/>
        </p:spPr>
        <p:txBody>
          <a:bodyPr wrap="square">
            <a:spAutoFit/>
          </a:bodyPr>
          <a:lstStyle/>
          <a:p>
            <a:r>
              <a:rPr lang="es-ES" b="1" u="sng" dirty="0">
                <a:solidFill>
                  <a:schemeClr val="bg1"/>
                </a:solidFill>
              </a:rPr>
              <a:t>ATENCIÓN INTEGRAL DE LA INSUFICIENCIA CARDÍACA TERMINAL </a:t>
            </a:r>
          </a:p>
          <a:p>
            <a:r>
              <a:rPr lang="es-ES" dirty="0">
                <a:solidFill>
                  <a:schemeClr val="bg1"/>
                </a:solidFill>
              </a:rPr>
              <a:t>• Tratamiento específico o paliativo precoz de la insuficiencia cardíaca: </a:t>
            </a:r>
          </a:p>
          <a:p>
            <a:r>
              <a:rPr lang="es-ES" dirty="0">
                <a:solidFill>
                  <a:schemeClr val="bg1"/>
                </a:solidFill>
              </a:rPr>
              <a:t> El objetivo es mejorar la calidad de vida, evitar ingresos hospitalarios, </a:t>
            </a:r>
          </a:p>
          <a:p>
            <a:r>
              <a:rPr lang="es-ES" dirty="0">
                <a:solidFill>
                  <a:schemeClr val="bg1"/>
                </a:solidFill>
              </a:rPr>
              <a:t>controlar los síntomas y detectar y tratar de forma temprana los epi</a:t>
            </a:r>
            <a:r>
              <a:rPr lang="es-ES" i="1" dirty="0">
                <a:solidFill>
                  <a:schemeClr val="bg1"/>
                </a:solidFill>
              </a:rPr>
              <a:t>sodios</a:t>
            </a:r>
            <a:r>
              <a:rPr lang="es-ES" dirty="0">
                <a:solidFill>
                  <a:schemeClr val="bg1"/>
                </a:solidFill>
              </a:rPr>
              <a:t> de deterioro, siguiendo una estrategia global que considere el bienestar físico, psicológico, social y espiritual del paciente.</a:t>
            </a:r>
          </a:p>
          <a:p>
            <a:r>
              <a:rPr lang="es-ES" dirty="0"/>
              <a:t>. </a:t>
            </a:r>
            <a:r>
              <a:rPr lang="es-ES" b="1" dirty="0">
                <a:solidFill>
                  <a:schemeClr val="bg1"/>
                </a:solidFill>
              </a:rPr>
              <a:t>Tratamiento paliativo estándar </a:t>
            </a:r>
            <a:r>
              <a:rPr lang="es-ES" dirty="0">
                <a:solidFill>
                  <a:schemeClr val="bg1"/>
                </a:solidFill>
              </a:rPr>
              <a:t>de la insuficiencia cardíaca terminal:</a:t>
            </a:r>
          </a:p>
          <a:p>
            <a:r>
              <a:rPr lang="es-ES" dirty="0">
                <a:solidFill>
                  <a:schemeClr val="bg1"/>
                </a:solidFill>
              </a:rPr>
              <a:t>Los objetivos son:</a:t>
            </a:r>
          </a:p>
          <a:p>
            <a:pPr marL="285750" indent="-285750">
              <a:buFont typeface="Arial" panose="020B0604020202020204" pitchFamily="34" charset="0"/>
              <a:buChar char="•"/>
            </a:pPr>
            <a:r>
              <a:rPr lang="es-ES" dirty="0">
                <a:solidFill>
                  <a:schemeClr val="bg1"/>
                </a:solidFill>
              </a:rPr>
              <a:t>Control de los síntomas refractarios. </a:t>
            </a:r>
          </a:p>
          <a:p>
            <a:pPr marL="285750" indent="-285750">
              <a:buFont typeface="Arial" panose="020B0604020202020204" pitchFamily="34" charset="0"/>
              <a:buChar char="•"/>
            </a:pPr>
            <a:r>
              <a:rPr lang="es-ES" dirty="0">
                <a:solidFill>
                  <a:schemeClr val="bg1"/>
                </a:solidFill>
              </a:rPr>
              <a:t>No prolongar de manera inapropiada la vida.</a:t>
            </a:r>
          </a:p>
          <a:p>
            <a:pPr marL="285750" indent="-285750">
              <a:buFont typeface="Arial" panose="020B0604020202020204" pitchFamily="34" charset="0"/>
              <a:buChar char="•"/>
            </a:pPr>
            <a:r>
              <a:rPr lang="es-ES" dirty="0">
                <a:solidFill>
                  <a:schemeClr val="bg1"/>
                </a:solidFill>
              </a:rPr>
              <a:t> Aliviar la carga del cuidador.</a:t>
            </a:r>
          </a:p>
          <a:p>
            <a:pPr marL="285750" indent="-285750">
              <a:buFont typeface="Arial" panose="020B0604020202020204" pitchFamily="34" charset="0"/>
              <a:buChar char="•"/>
            </a:pPr>
            <a:r>
              <a:rPr lang="es-ES" dirty="0">
                <a:solidFill>
                  <a:schemeClr val="bg1"/>
                </a:solidFill>
              </a:rPr>
              <a:t> Intensificar la relación con los seres queridos.</a:t>
            </a:r>
          </a:p>
          <a:p>
            <a:pPr marL="285750" indent="-285750">
              <a:buFont typeface="Arial" panose="020B0604020202020204" pitchFamily="34" charset="0"/>
              <a:buChar char="•"/>
            </a:pPr>
            <a:r>
              <a:rPr lang="es-ES" dirty="0">
                <a:solidFill>
                  <a:schemeClr val="bg1"/>
                </a:solidFill>
              </a:rPr>
              <a:t> Conservar el sentido del autocontrol.</a:t>
            </a:r>
          </a:p>
        </p:txBody>
      </p:sp>
      <p:sp>
        <p:nvSpPr>
          <p:cNvPr id="4" name="CuadroTexto 3">
            <a:extLst>
              <a:ext uri="{FF2B5EF4-FFF2-40B4-BE49-F238E27FC236}">
                <a16:creationId xmlns:a16="http://schemas.microsoft.com/office/drawing/2014/main" id="{4663C713-9946-4AAA-8A0E-3DF147FFD8AC}"/>
              </a:ext>
            </a:extLst>
          </p:cNvPr>
          <p:cNvSpPr txBox="1"/>
          <p:nvPr/>
        </p:nvSpPr>
        <p:spPr>
          <a:xfrm>
            <a:off x="1246696" y="6083440"/>
            <a:ext cx="9961774" cy="523220"/>
          </a:xfrm>
          <a:prstGeom prst="rect">
            <a:avLst/>
          </a:prstGeom>
          <a:noFill/>
        </p:spPr>
        <p:txBody>
          <a:bodyPr wrap="square">
            <a:spAutoFit/>
          </a:bodyPr>
          <a:lstStyle/>
          <a:p>
            <a:r>
              <a:rPr lang="es-ES" sz="1400" i="1" dirty="0">
                <a:solidFill>
                  <a:schemeClr val="bg1"/>
                </a:solidFill>
              </a:rPr>
              <a:t>Manual práctico de manejo integral del paciente con insuficiencia cardíaca crónica. Editor Luis Manzano Espinosa .Servicio de Medicina Interna Hospital Universitario Ramón y Cajal. Madrid Universidad de Alcalá. Madrid . 2018</a:t>
            </a:r>
          </a:p>
        </p:txBody>
      </p:sp>
    </p:spTree>
    <p:extLst>
      <p:ext uri="{BB962C8B-B14F-4D97-AF65-F5344CB8AC3E}">
        <p14:creationId xmlns:p14="http://schemas.microsoft.com/office/powerpoint/2010/main" val="3528200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33646AB-6D93-438A-9B30-8E64EDADC2BE}"/>
              </a:ext>
            </a:extLst>
          </p:cNvPr>
          <p:cNvSpPr txBox="1"/>
          <p:nvPr/>
        </p:nvSpPr>
        <p:spPr>
          <a:xfrm>
            <a:off x="2106705" y="1493094"/>
            <a:ext cx="9744635" cy="4462760"/>
          </a:xfrm>
          <a:prstGeom prst="rect">
            <a:avLst/>
          </a:prstGeom>
          <a:noFill/>
        </p:spPr>
        <p:txBody>
          <a:bodyPr wrap="square">
            <a:spAutoFit/>
          </a:bodyPr>
          <a:lstStyle/>
          <a:p>
            <a:pPr algn="ctr"/>
            <a:r>
              <a:rPr lang="es-ES" sz="2400" dirty="0"/>
              <a:t> </a:t>
            </a:r>
            <a:r>
              <a:rPr lang="es-ES" sz="2400" dirty="0">
                <a:solidFill>
                  <a:schemeClr val="bg1"/>
                </a:solidFill>
              </a:rPr>
              <a:t>Modelo de cuidados paliativos en la insuficiencia cardíaca terminal</a:t>
            </a:r>
            <a:r>
              <a:rPr lang="es-ES" sz="2000" dirty="0">
                <a:solidFill>
                  <a:schemeClr val="bg1"/>
                </a:solidFill>
              </a:rPr>
              <a:t>:</a:t>
            </a:r>
          </a:p>
          <a:p>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Los cuidados paliativos deben iniciarse cuando se llegue a la situación de terminalidad, manteniendo el tratamiento de base de la IC. </a:t>
            </a:r>
          </a:p>
          <a:p>
            <a:pPr marL="285750" indent="-285750">
              <a:buFont typeface="Arial" panose="020B0604020202020204" pitchFamily="34" charset="0"/>
              <a:buChar char="•"/>
            </a:pPr>
            <a:r>
              <a:rPr lang="es-ES" sz="2000" dirty="0">
                <a:solidFill>
                  <a:schemeClr val="bg1"/>
                </a:solidFill>
              </a:rPr>
              <a:t> El tratamiento paliativo precoz se aplicará con menor intensidad a medida que avanza la situación de terminalidad.</a:t>
            </a:r>
          </a:p>
          <a:p>
            <a:pPr marL="285750" indent="-285750">
              <a:buFont typeface="Arial" panose="020B0604020202020204" pitchFamily="34" charset="0"/>
              <a:buChar char="•"/>
            </a:pPr>
            <a:r>
              <a:rPr lang="es-ES" sz="2000" dirty="0">
                <a:solidFill>
                  <a:schemeClr val="bg1"/>
                </a:solidFill>
              </a:rPr>
              <a:t> Por el contrario, el tratamiento paliativo estándar se intensificará a medida que avanza la situación de terminalidad.  </a:t>
            </a:r>
          </a:p>
          <a:p>
            <a:pPr marL="285750" indent="-285750">
              <a:buFont typeface="Arial" panose="020B0604020202020204" pitchFamily="34" charset="0"/>
              <a:buChar char="•"/>
            </a:pPr>
            <a:r>
              <a:rPr lang="es-ES" sz="2000" dirty="0">
                <a:solidFill>
                  <a:schemeClr val="bg1"/>
                </a:solidFill>
              </a:rPr>
              <a:t>La comunicación con el paciente y la familia debe ser fluida y continua, consensuando los cuidados a la situación del paciente en cada momento (planteamiento dinámico).</a:t>
            </a:r>
          </a:p>
          <a:p>
            <a:pPr marL="285750" indent="-285750">
              <a:buFont typeface="Arial" panose="020B0604020202020204" pitchFamily="34" charset="0"/>
              <a:buChar char="•"/>
            </a:pPr>
            <a:r>
              <a:rPr lang="es-ES" sz="2000" dirty="0">
                <a:solidFill>
                  <a:schemeClr val="bg1"/>
                </a:solidFill>
              </a:rPr>
              <a:t> No aplicar el tratamiento paliativo solo en las fases agónicas.</a:t>
            </a:r>
          </a:p>
          <a:p>
            <a:pPr marL="285750" indent="-285750">
              <a:buFont typeface="Arial" panose="020B0604020202020204" pitchFamily="34" charset="0"/>
              <a:buChar char="•"/>
            </a:pPr>
            <a:r>
              <a:rPr lang="es-ES" sz="2000" dirty="0">
                <a:solidFill>
                  <a:schemeClr val="bg1"/>
                </a:solidFill>
              </a:rPr>
              <a:t> Es importante explicitar en la historia clínica el grado de intervención que se decide en cada momento para evitar procedimientos invasivos innecesarios y con potencial iatrogénico</a:t>
            </a:r>
          </a:p>
        </p:txBody>
      </p:sp>
      <p:pic>
        <p:nvPicPr>
          <p:cNvPr id="3" name="Imagen 2">
            <a:extLst>
              <a:ext uri="{FF2B5EF4-FFF2-40B4-BE49-F238E27FC236}">
                <a16:creationId xmlns:a16="http://schemas.microsoft.com/office/drawing/2014/main" id="{ED071386-C595-4C0D-89A4-CED25916EA66}"/>
              </a:ext>
            </a:extLst>
          </p:cNvPr>
          <p:cNvPicPr>
            <a:picLocks noChangeAspect="1"/>
          </p:cNvPicPr>
          <p:nvPr/>
        </p:nvPicPr>
        <p:blipFill>
          <a:blip r:embed="rId2"/>
          <a:stretch>
            <a:fillRect/>
          </a:stretch>
        </p:blipFill>
        <p:spPr>
          <a:xfrm>
            <a:off x="340660" y="6063308"/>
            <a:ext cx="11729721" cy="274344"/>
          </a:xfrm>
          <a:prstGeom prst="rect">
            <a:avLst/>
          </a:prstGeom>
        </p:spPr>
      </p:pic>
    </p:spTree>
    <p:extLst>
      <p:ext uri="{BB962C8B-B14F-4D97-AF65-F5344CB8AC3E}">
        <p14:creationId xmlns:p14="http://schemas.microsoft.com/office/powerpoint/2010/main" val="87342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53D16-5FC1-4F04-A437-20CDCDC322B9}"/>
              </a:ext>
            </a:extLst>
          </p:cNvPr>
          <p:cNvSpPr>
            <a:spLocks noGrp="1"/>
          </p:cNvSpPr>
          <p:nvPr>
            <p:ph type="ctrTitle"/>
          </p:nvPr>
        </p:nvSpPr>
        <p:spPr>
          <a:xfrm>
            <a:off x="2162517" y="2499041"/>
            <a:ext cx="7607660" cy="2332337"/>
          </a:xfrm>
        </p:spPr>
        <p:txBody>
          <a:bodyPr/>
          <a:lstStyle/>
          <a:p>
            <a:r>
              <a:rPr lang="es-ES" sz="2400" dirty="0"/>
              <a:t>INDICE:</a:t>
            </a:r>
            <a:br>
              <a:rPr lang="es-ES" sz="2400" dirty="0"/>
            </a:br>
            <a:r>
              <a:rPr lang="es-ES" sz="2400" dirty="0"/>
              <a:t>Introducción bioética y a los cuidados paliativos</a:t>
            </a:r>
            <a:br>
              <a:rPr lang="es-ES" sz="2400" dirty="0"/>
            </a:br>
            <a:r>
              <a:rPr lang="es-ES" sz="2400" dirty="0"/>
              <a:t>Voluntades anticipadas</a:t>
            </a:r>
            <a:br>
              <a:rPr lang="es-ES" sz="2400" dirty="0"/>
            </a:br>
            <a:r>
              <a:rPr lang="es-ES" sz="2400" dirty="0"/>
              <a:t>Ley Eutanasia </a:t>
            </a:r>
            <a:br>
              <a:rPr lang="es-ES" sz="2400" dirty="0"/>
            </a:br>
            <a:r>
              <a:rPr lang="es-ES" sz="2400" dirty="0"/>
              <a:t>Casos Clínicos</a:t>
            </a:r>
            <a:br>
              <a:rPr lang="es-ES" sz="2400" dirty="0"/>
            </a:br>
            <a:r>
              <a:rPr lang="es-ES" sz="2400" dirty="0"/>
              <a:t>Sedación paliativa</a:t>
            </a:r>
            <a:br>
              <a:rPr lang="es-ES" sz="2400" dirty="0"/>
            </a:br>
            <a:r>
              <a:rPr lang="es-ES" sz="2400" dirty="0"/>
              <a:t>Conclusiones </a:t>
            </a:r>
          </a:p>
        </p:txBody>
      </p:sp>
    </p:spTree>
    <p:extLst>
      <p:ext uri="{BB962C8B-B14F-4D97-AF65-F5344CB8AC3E}">
        <p14:creationId xmlns:p14="http://schemas.microsoft.com/office/powerpoint/2010/main" val="3376170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F0BA11-985B-4FE8-9DEC-3E2F64EDAACA}"/>
              </a:ext>
            </a:extLst>
          </p:cNvPr>
          <p:cNvSpPr txBox="1"/>
          <p:nvPr/>
        </p:nvSpPr>
        <p:spPr>
          <a:xfrm>
            <a:off x="1882589" y="1628072"/>
            <a:ext cx="9834281" cy="4093428"/>
          </a:xfrm>
          <a:prstGeom prst="rect">
            <a:avLst/>
          </a:prstGeom>
          <a:noFill/>
        </p:spPr>
        <p:txBody>
          <a:bodyPr wrap="square">
            <a:spAutoFit/>
          </a:bodyPr>
          <a:lstStyle/>
          <a:p>
            <a:r>
              <a:rPr lang="es-ES" sz="2000" b="1" u="sng" dirty="0">
                <a:solidFill>
                  <a:schemeClr val="bg1"/>
                </a:solidFill>
              </a:rPr>
              <a:t>CUIDADOS PALIATIVOS PRECOCES </a:t>
            </a:r>
          </a:p>
          <a:p>
            <a:r>
              <a:rPr lang="es-ES" sz="2000" dirty="0">
                <a:solidFill>
                  <a:schemeClr val="bg1"/>
                </a:solidFill>
              </a:rPr>
              <a:t>• Se incluyen los de la  IC refractaria . </a:t>
            </a:r>
          </a:p>
          <a:p>
            <a:r>
              <a:rPr lang="es-ES" sz="2000" dirty="0">
                <a:solidFill>
                  <a:schemeClr val="bg1"/>
                </a:solidFill>
              </a:rPr>
              <a:t>• Cuando el paciente sea dependiente de diuréticos </a:t>
            </a:r>
            <a:r>
              <a:rPr lang="es-ES" sz="2000" dirty="0" err="1">
                <a:solidFill>
                  <a:schemeClr val="bg1"/>
                </a:solidFill>
              </a:rPr>
              <a:t>iv</a:t>
            </a:r>
            <a:r>
              <a:rPr lang="es-ES" sz="2000" dirty="0">
                <a:solidFill>
                  <a:schemeClr val="bg1"/>
                </a:solidFill>
              </a:rPr>
              <a:t> se intentará el alivio de sus síntomas en el ámbito domiciliario mediante la perfusión de furosemida subcutánea. </a:t>
            </a:r>
          </a:p>
          <a:p>
            <a:r>
              <a:rPr lang="es-ES" sz="2000" dirty="0">
                <a:solidFill>
                  <a:schemeClr val="bg1"/>
                </a:solidFill>
              </a:rPr>
              <a:t>• Perfusión de furosemida subcutánea: </a:t>
            </a:r>
          </a:p>
          <a:p>
            <a:r>
              <a:rPr lang="es-ES" sz="2000" dirty="0">
                <a:solidFill>
                  <a:schemeClr val="bg1"/>
                </a:solidFill>
              </a:rPr>
              <a:t>Dispositivo: infusor </a:t>
            </a:r>
            <a:r>
              <a:rPr lang="es-ES" sz="2000" dirty="0" err="1">
                <a:solidFill>
                  <a:schemeClr val="bg1"/>
                </a:solidFill>
              </a:rPr>
              <a:t>elastomérico</a:t>
            </a:r>
            <a:r>
              <a:rPr lang="es-ES" sz="2000" dirty="0">
                <a:solidFill>
                  <a:schemeClr val="bg1"/>
                </a:solidFill>
              </a:rPr>
              <a:t> portátil. </a:t>
            </a:r>
          </a:p>
          <a:p>
            <a:r>
              <a:rPr lang="es-ES" sz="2000" dirty="0">
                <a:solidFill>
                  <a:schemeClr val="bg1"/>
                </a:solidFill>
              </a:rPr>
              <a:t>Técnica por vía </a:t>
            </a:r>
            <a:r>
              <a:rPr lang="es-ES" sz="2000" dirty="0" err="1">
                <a:solidFill>
                  <a:schemeClr val="bg1"/>
                </a:solidFill>
              </a:rPr>
              <a:t>sc</a:t>
            </a:r>
            <a:r>
              <a:rPr lang="es-ES" sz="2000" dirty="0">
                <a:solidFill>
                  <a:schemeClr val="bg1"/>
                </a:solidFill>
              </a:rPr>
              <a:t>.: se utiliza una palomilla de calibre 21G o 23G o un catéter de teflón (Abbocath®) de calibre 18; se canaliza en zona lisas y con poco bello (deltoides, infraclavicular, y en menor medida cuadrantes superiores abdominales); se cubre con apósito transparente (Tegaderm®, </a:t>
            </a:r>
            <a:r>
              <a:rPr lang="es-ES" sz="2000" dirty="0" err="1">
                <a:solidFill>
                  <a:schemeClr val="bg1"/>
                </a:solidFill>
              </a:rPr>
              <a:t>Hydrofilm</a:t>
            </a:r>
            <a:r>
              <a:rPr lang="es-ES" sz="2000" dirty="0">
                <a:solidFill>
                  <a:schemeClr val="bg1"/>
                </a:solidFill>
              </a:rPr>
              <a:t>®)</a:t>
            </a:r>
          </a:p>
          <a:p>
            <a:r>
              <a:rPr lang="es-ES" sz="2000" dirty="0">
                <a:solidFill>
                  <a:schemeClr val="bg1"/>
                </a:solidFill>
              </a:rPr>
              <a:t> Dosis: hasta 160 mg/día de furosemida completando el volumen total con dextrosa al 5 %. </a:t>
            </a:r>
          </a:p>
          <a:p>
            <a:r>
              <a:rPr lang="es-ES" sz="2000" dirty="0">
                <a:solidFill>
                  <a:schemeClr val="bg1"/>
                </a:solidFill>
              </a:rPr>
              <a:t> Controles: cada 72 h para detectar la aparición de complicaciones locales como picor y enrojecimiento</a:t>
            </a:r>
          </a:p>
        </p:txBody>
      </p:sp>
      <p:pic>
        <p:nvPicPr>
          <p:cNvPr id="3" name="Imagen 2">
            <a:extLst>
              <a:ext uri="{FF2B5EF4-FFF2-40B4-BE49-F238E27FC236}">
                <a16:creationId xmlns:a16="http://schemas.microsoft.com/office/drawing/2014/main" id="{896966F5-4A20-4757-9944-FB797E1AA4CD}"/>
              </a:ext>
            </a:extLst>
          </p:cNvPr>
          <p:cNvPicPr>
            <a:picLocks noChangeAspect="1"/>
          </p:cNvPicPr>
          <p:nvPr/>
        </p:nvPicPr>
        <p:blipFill>
          <a:blip r:embed="rId2"/>
          <a:stretch>
            <a:fillRect/>
          </a:stretch>
        </p:blipFill>
        <p:spPr>
          <a:xfrm>
            <a:off x="231139" y="6006747"/>
            <a:ext cx="11729721" cy="274344"/>
          </a:xfrm>
          <a:prstGeom prst="rect">
            <a:avLst/>
          </a:prstGeom>
        </p:spPr>
      </p:pic>
    </p:spTree>
    <p:extLst>
      <p:ext uri="{BB962C8B-B14F-4D97-AF65-F5344CB8AC3E}">
        <p14:creationId xmlns:p14="http://schemas.microsoft.com/office/powerpoint/2010/main" val="2592052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0BB3AD1-A80C-471E-AF30-0C92A2B98299}"/>
              </a:ext>
            </a:extLst>
          </p:cNvPr>
          <p:cNvSpPr txBox="1"/>
          <p:nvPr/>
        </p:nvSpPr>
        <p:spPr>
          <a:xfrm>
            <a:off x="2554942" y="891308"/>
            <a:ext cx="8955742" cy="646331"/>
          </a:xfrm>
          <a:prstGeom prst="rect">
            <a:avLst/>
          </a:prstGeom>
          <a:noFill/>
        </p:spPr>
        <p:txBody>
          <a:bodyPr wrap="square">
            <a:spAutoFit/>
          </a:bodyPr>
          <a:lstStyle/>
          <a:p>
            <a:r>
              <a:rPr lang="es-ES" b="1" u="sng" dirty="0">
                <a:solidFill>
                  <a:schemeClr val="bg1"/>
                </a:solidFill>
              </a:rPr>
              <a:t>El objetivo es controlar la disnea, el dolor, la angustia, la depresión, las náuseas y vómitos,</a:t>
            </a:r>
          </a:p>
          <a:p>
            <a:r>
              <a:rPr lang="es-ES" b="1" u="sng" dirty="0">
                <a:solidFill>
                  <a:schemeClr val="bg1"/>
                </a:solidFill>
              </a:rPr>
              <a:t> las secreciones del tracto respiratorio y la agitación terminal</a:t>
            </a:r>
          </a:p>
        </p:txBody>
      </p:sp>
      <p:graphicFrame>
        <p:nvGraphicFramePr>
          <p:cNvPr id="8" name="Tabla 8">
            <a:extLst>
              <a:ext uri="{FF2B5EF4-FFF2-40B4-BE49-F238E27FC236}">
                <a16:creationId xmlns:a16="http://schemas.microsoft.com/office/drawing/2014/main" id="{1D62AE7F-E8A5-40EC-A436-48794B36C03B}"/>
              </a:ext>
            </a:extLst>
          </p:cNvPr>
          <p:cNvGraphicFramePr>
            <a:graphicFrameLocks noGrp="1"/>
          </p:cNvGraphicFramePr>
          <p:nvPr>
            <p:extLst>
              <p:ext uri="{D42A27DB-BD31-4B8C-83A1-F6EECF244321}">
                <p14:modId xmlns:p14="http://schemas.microsoft.com/office/powerpoint/2010/main" val="2729513652"/>
              </p:ext>
            </p:extLst>
          </p:nvPr>
        </p:nvGraphicFramePr>
        <p:xfrm>
          <a:off x="2363692" y="2198842"/>
          <a:ext cx="8195754" cy="3576320"/>
        </p:xfrm>
        <a:graphic>
          <a:graphicData uri="http://schemas.openxmlformats.org/drawingml/2006/table">
            <a:tbl>
              <a:tblPr firstRow="1" bandRow="1">
                <a:tableStyleId>{5C22544A-7EE6-4342-B048-85BDC9FD1C3A}</a:tableStyleId>
              </a:tblPr>
              <a:tblGrid>
                <a:gridCol w="2169478">
                  <a:extLst>
                    <a:ext uri="{9D8B030D-6E8A-4147-A177-3AD203B41FA5}">
                      <a16:colId xmlns:a16="http://schemas.microsoft.com/office/drawing/2014/main" val="3601990581"/>
                    </a:ext>
                  </a:extLst>
                </a:gridCol>
                <a:gridCol w="3013138">
                  <a:extLst>
                    <a:ext uri="{9D8B030D-6E8A-4147-A177-3AD203B41FA5}">
                      <a16:colId xmlns:a16="http://schemas.microsoft.com/office/drawing/2014/main" val="2941139862"/>
                    </a:ext>
                  </a:extLst>
                </a:gridCol>
                <a:gridCol w="3013138">
                  <a:extLst>
                    <a:ext uri="{9D8B030D-6E8A-4147-A177-3AD203B41FA5}">
                      <a16:colId xmlns:a16="http://schemas.microsoft.com/office/drawing/2014/main" val="3714440215"/>
                    </a:ext>
                  </a:extLst>
                </a:gridCol>
              </a:tblGrid>
              <a:tr h="370840">
                <a:tc>
                  <a:txBody>
                    <a:bodyPr/>
                    <a:lstStyle/>
                    <a:p>
                      <a:r>
                        <a:rPr lang="es-ES" dirty="0"/>
                        <a:t>FARMACO</a:t>
                      </a:r>
                    </a:p>
                  </a:txBody>
                  <a:tcPr/>
                </a:tc>
                <a:tc>
                  <a:txBody>
                    <a:bodyPr/>
                    <a:lstStyle/>
                    <a:p>
                      <a:r>
                        <a:rPr lang="es-ES" dirty="0"/>
                        <a:t>DOSIS</a:t>
                      </a:r>
                    </a:p>
                  </a:txBody>
                  <a:tcPr/>
                </a:tc>
                <a:tc>
                  <a:txBody>
                    <a:bodyPr/>
                    <a:lstStyle/>
                    <a:p>
                      <a:r>
                        <a:rPr lang="es-ES" dirty="0"/>
                        <a:t>SINTOMA</a:t>
                      </a:r>
                    </a:p>
                  </a:txBody>
                  <a:tcPr/>
                </a:tc>
                <a:extLst>
                  <a:ext uri="{0D108BD9-81ED-4DB2-BD59-A6C34878D82A}">
                    <a16:rowId xmlns:a16="http://schemas.microsoft.com/office/drawing/2014/main" val="4069009724"/>
                  </a:ext>
                </a:extLst>
              </a:tr>
              <a:tr h="370840">
                <a:tc>
                  <a:txBody>
                    <a:bodyPr/>
                    <a:lstStyle/>
                    <a:p>
                      <a:r>
                        <a:rPr lang="es-ES" dirty="0"/>
                        <a:t>Morfina</a:t>
                      </a:r>
                    </a:p>
                    <a:p>
                      <a:r>
                        <a:rPr lang="es-ES" dirty="0"/>
                        <a:t>Fentanilo nebulizado</a:t>
                      </a:r>
                    </a:p>
                  </a:txBody>
                  <a:tcPr/>
                </a:tc>
                <a:tc>
                  <a:txBody>
                    <a:bodyPr/>
                    <a:lstStyle/>
                    <a:p>
                      <a:r>
                        <a:rPr lang="es-ES" dirty="0"/>
                        <a:t>5-10mg/4h </a:t>
                      </a:r>
                      <a:r>
                        <a:rPr lang="es-ES" dirty="0" err="1"/>
                        <a:t>sc</a:t>
                      </a:r>
                      <a:r>
                        <a:rPr lang="es-ES" dirty="0"/>
                        <a:t> 3:1</a:t>
                      </a:r>
                    </a:p>
                    <a:p>
                      <a:r>
                        <a:rPr lang="es-ES" dirty="0"/>
                        <a:t>25 </a:t>
                      </a:r>
                      <a:r>
                        <a:rPr lang="es-ES" dirty="0" err="1"/>
                        <a:t>microgr</a:t>
                      </a:r>
                      <a:r>
                        <a:rPr lang="es-ES" dirty="0"/>
                        <a:t>/4h</a:t>
                      </a:r>
                    </a:p>
                  </a:txBody>
                  <a:tcPr/>
                </a:tc>
                <a:tc>
                  <a:txBody>
                    <a:bodyPr/>
                    <a:lstStyle/>
                    <a:p>
                      <a:r>
                        <a:rPr lang="es-ES" dirty="0"/>
                        <a:t>Dolor y Disnea</a:t>
                      </a:r>
                    </a:p>
                  </a:txBody>
                  <a:tcPr/>
                </a:tc>
                <a:extLst>
                  <a:ext uri="{0D108BD9-81ED-4DB2-BD59-A6C34878D82A}">
                    <a16:rowId xmlns:a16="http://schemas.microsoft.com/office/drawing/2014/main" val="4121271264"/>
                  </a:ext>
                </a:extLst>
              </a:tr>
              <a:tr h="370840">
                <a:tc>
                  <a:txBody>
                    <a:bodyPr/>
                    <a:lstStyle/>
                    <a:p>
                      <a:r>
                        <a:rPr lang="es-ES" dirty="0"/>
                        <a:t>Dexametasona</a:t>
                      </a:r>
                    </a:p>
                    <a:p>
                      <a:r>
                        <a:rPr lang="es-ES" dirty="0"/>
                        <a:t>Metilprednisolona</a:t>
                      </a:r>
                    </a:p>
                  </a:txBody>
                  <a:tcPr/>
                </a:tc>
                <a:tc>
                  <a:txBody>
                    <a:bodyPr/>
                    <a:lstStyle/>
                    <a:p>
                      <a:r>
                        <a:rPr lang="es-ES" dirty="0"/>
                        <a:t>2-4 mg/6-8h</a:t>
                      </a:r>
                    </a:p>
                    <a:p>
                      <a:r>
                        <a:rPr lang="es-ES" dirty="0"/>
                        <a:t>40-120 mg/24h</a:t>
                      </a:r>
                    </a:p>
                  </a:txBody>
                  <a:tcPr/>
                </a:tc>
                <a:tc>
                  <a:txBody>
                    <a:bodyPr/>
                    <a:lstStyle/>
                    <a:p>
                      <a:r>
                        <a:rPr lang="es-ES" dirty="0"/>
                        <a:t>Dolor y Disnea</a:t>
                      </a:r>
                    </a:p>
                  </a:txBody>
                  <a:tcPr/>
                </a:tc>
                <a:extLst>
                  <a:ext uri="{0D108BD9-81ED-4DB2-BD59-A6C34878D82A}">
                    <a16:rowId xmlns:a16="http://schemas.microsoft.com/office/drawing/2014/main" val="3309657756"/>
                  </a:ext>
                </a:extLst>
              </a:tr>
              <a:tr h="370840">
                <a:tc>
                  <a:txBody>
                    <a:bodyPr/>
                    <a:lstStyle/>
                    <a:p>
                      <a:r>
                        <a:rPr lang="es-ES" dirty="0"/>
                        <a:t>Lorazepam</a:t>
                      </a:r>
                    </a:p>
                    <a:p>
                      <a:r>
                        <a:rPr lang="es-ES" dirty="0" err="1"/>
                        <a:t>Midazolan</a:t>
                      </a:r>
                      <a:endParaRPr lang="es-ES" dirty="0"/>
                    </a:p>
                    <a:p>
                      <a:r>
                        <a:rPr lang="es-ES" dirty="0"/>
                        <a:t>Diazepam</a:t>
                      </a:r>
                    </a:p>
                  </a:txBody>
                  <a:tcPr/>
                </a:tc>
                <a:tc>
                  <a:txBody>
                    <a:bodyPr/>
                    <a:lstStyle/>
                    <a:p>
                      <a:r>
                        <a:rPr lang="es-ES" dirty="0"/>
                        <a:t>1 mg vía </a:t>
                      </a:r>
                      <a:r>
                        <a:rPr lang="es-ES" dirty="0" err="1"/>
                        <a:t>sl</a:t>
                      </a:r>
                      <a:endParaRPr lang="es-ES" dirty="0"/>
                    </a:p>
                    <a:p>
                      <a:r>
                        <a:rPr lang="es-ES" dirty="0"/>
                        <a:t>5-10 mg</a:t>
                      </a:r>
                    </a:p>
                    <a:p>
                      <a:r>
                        <a:rPr lang="es-ES" dirty="0"/>
                        <a:t>5 mg</a:t>
                      </a:r>
                    </a:p>
                  </a:txBody>
                  <a:tcPr/>
                </a:tc>
                <a:tc>
                  <a:txBody>
                    <a:bodyPr/>
                    <a:lstStyle/>
                    <a:p>
                      <a:r>
                        <a:rPr lang="es-ES" dirty="0"/>
                        <a:t>Angustia /Agitación terminal</a:t>
                      </a:r>
                    </a:p>
                  </a:txBody>
                  <a:tcPr/>
                </a:tc>
                <a:extLst>
                  <a:ext uri="{0D108BD9-81ED-4DB2-BD59-A6C34878D82A}">
                    <a16:rowId xmlns:a16="http://schemas.microsoft.com/office/drawing/2014/main" val="1088043857"/>
                  </a:ext>
                </a:extLst>
              </a:tr>
              <a:tr h="370840">
                <a:tc>
                  <a:txBody>
                    <a:bodyPr/>
                    <a:lstStyle/>
                    <a:p>
                      <a:r>
                        <a:rPr lang="es-ES" dirty="0"/>
                        <a:t>Fluoxetina </a:t>
                      </a:r>
                    </a:p>
                  </a:txBody>
                  <a:tcPr/>
                </a:tc>
                <a:tc>
                  <a:txBody>
                    <a:bodyPr/>
                    <a:lstStyle/>
                    <a:p>
                      <a:r>
                        <a:rPr lang="es-ES" dirty="0"/>
                        <a:t>20 mg/24h</a:t>
                      </a:r>
                    </a:p>
                  </a:txBody>
                  <a:tcPr/>
                </a:tc>
                <a:tc>
                  <a:txBody>
                    <a:bodyPr/>
                    <a:lstStyle/>
                    <a:p>
                      <a:r>
                        <a:rPr lang="es-ES" dirty="0"/>
                        <a:t>Depresión</a:t>
                      </a:r>
                    </a:p>
                  </a:txBody>
                  <a:tcPr/>
                </a:tc>
                <a:extLst>
                  <a:ext uri="{0D108BD9-81ED-4DB2-BD59-A6C34878D82A}">
                    <a16:rowId xmlns:a16="http://schemas.microsoft.com/office/drawing/2014/main" val="2661995677"/>
                  </a:ext>
                </a:extLst>
              </a:tr>
              <a:tr h="370840">
                <a:tc>
                  <a:txBody>
                    <a:bodyPr/>
                    <a:lstStyle/>
                    <a:p>
                      <a:r>
                        <a:rPr lang="es-ES" dirty="0" err="1"/>
                        <a:t>Anticolinergicos</a:t>
                      </a:r>
                      <a:r>
                        <a:rPr lang="es-ES" dirty="0"/>
                        <a:t>: </a:t>
                      </a:r>
                    </a:p>
                    <a:p>
                      <a:r>
                        <a:rPr lang="es-ES" dirty="0"/>
                        <a:t>Butilescopolamina </a:t>
                      </a:r>
                    </a:p>
                  </a:txBody>
                  <a:tcPr/>
                </a:tc>
                <a:tc>
                  <a:txBody>
                    <a:bodyPr/>
                    <a:lstStyle/>
                    <a:p>
                      <a:endParaRPr lang="es-ES"/>
                    </a:p>
                  </a:txBody>
                  <a:tcPr/>
                </a:tc>
                <a:tc>
                  <a:txBody>
                    <a:bodyPr/>
                    <a:lstStyle/>
                    <a:p>
                      <a:r>
                        <a:rPr lang="es-ES" dirty="0"/>
                        <a:t>Secreciones/ Edema pulmonar</a:t>
                      </a:r>
                    </a:p>
                  </a:txBody>
                  <a:tcPr/>
                </a:tc>
                <a:extLst>
                  <a:ext uri="{0D108BD9-81ED-4DB2-BD59-A6C34878D82A}">
                    <a16:rowId xmlns:a16="http://schemas.microsoft.com/office/drawing/2014/main" val="1689266462"/>
                  </a:ext>
                </a:extLst>
              </a:tr>
            </a:tbl>
          </a:graphicData>
        </a:graphic>
      </p:graphicFrame>
      <p:sp>
        <p:nvSpPr>
          <p:cNvPr id="9" name="CuadroTexto 8">
            <a:extLst>
              <a:ext uri="{FF2B5EF4-FFF2-40B4-BE49-F238E27FC236}">
                <a16:creationId xmlns:a16="http://schemas.microsoft.com/office/drawing/2014/main" id="{A4C1FD71-117F-446B-9CEB-30DCB1C668CB}"/>
              </a:ext>
            </a:extLst>
          </p:cNvPr>
          <p:cNvSpPr txBox="1"/>
          <p:nvPr/>
        </p:nvSpPr>
        <p:spPr>
          <a:xfrm>
            <a:off x="254000" y="6036255"/>
            <a:ext cx="13289280" cy="246221"/>
          </a:xfrm>
          <a:prstGeom prst="rect">
            <a:avLst/>
          </a:prstGeom>
          <a:noFill/>
        </p:spPr>
        <p:txBody>
          <a:bodyPr wrap="square">
            <a:spAutoFit/>
          </a:bodyPr>
          <a:lstStyle/>
          <a:p>
            <a:r>
              <a:rPr lang="es-ES" sz="1000" i="1" dirty="0">
                <a:solidFill>
                  <a:schemeClr val="bg1"/>
                </a:solidFill>
              </a:rPr>
              <a:t>Manual práctico de manejo integral del paciente con insuficiencia cardíaca crónica. Editor Luis Manzano Espinosa .Servicio de Medicina Interna Hospital Universitario Ramón y Cajal. Madrid Universidad de Alcalá. Madrid . 2018</a:t>
            </a:r>
          </a:p>
        </p:txBody>
      </p:sp>
    </p:spTree>
    <p:extLst>
      <p:ext uri="{BB962C8B-B14F-4D97-AF65-F5344CB8AC3E}">
        <p14:creationId xmlns:p14="http://schemas.microsoft.com/office/powerpoint/2010/main" val="26373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8182768-E907-4029-BB04-AA1D61E8CB93}"/>
              </a:ext>
            </a:extLst>
          </p:cNvPr>
          <p:cNvPicPr>
            <a:picLocks noChangeAspect="1"/>
          </p:cNvPicPr>
          <p:nvPr/>
        </p:nvPicPr>
        <p:blipFill rotWithShape="1">
          <a:blip r:embed="rId2"/>
          <a:srcRect l="22031" t="36125" r="22344" b="24167"/>
          <a:stretch/>
        </p:blipFill>
        <p:spPr>
          <a:xfrm>
            <a:off x="603089" y="892348"/>
            <a:ext cx="7200000" cy="3131381"/>
          </a:xfrm>
          <a:prstGeom prst="rect">
            <a:avLst/>
          </a:prstGeom>
        </p:spPr>
      </p:pic>
      <p:pic>
        <p:nvPicPr>
          <p:cNvPr id="2" name="Imagen 1">
            <a:extLst>
              <a:ext uri="{FF2B5EF4-FFF2-40B4-BE49-F238E27FC236}">
                <a16:creationId xmlns:a16="http://schemas.microsoft.com/office/drawing/2014/main" id="{F63003A2-FA59-462F-A476-6C95F442362F}"/>
              </a:ext>
            </a:extLst>
          </p:cNvPr>
          <p:cNvPicPr>
            <a:picLocks noChangeAspect="1"/>
          </p:cNvPicPr>
          <p:nvPr/>
        </p:nvPicPr>
        <p:blipFill>
          <a:blip r:embed="rId3"/>
          <a:stretch>
            <a:fillRect/>
          </a:stretch>
        </p:blipFill>
        <p:spPr>
          <a:xfrm>
            <a:off x="8167249" y="970961"/>
            <a:ext cx="3515930" cy="5472000"/>
          </a:xfrm>
          <a:prstGeom prst="rect">
            <a:avLst/>
          </a:prstGeom>
        </p:spPr>
      </p:pic>
      <p:pic>
        <p:nvPicPr>
          <p:cNvPr id="4" name="Imagen 3">
            <a:extLst>
              <a:ext uri="{FF2B5EF4-FFF2-40B4-BE49-F238E27FC236}">
                <a16:creationId xmlns:a16="http://schemas.microsoft.com/office/drawing/2014/main" id="{795F06FE-F814-4D75-AE18-1E9E3088C5DC}"/>
              </a:ext>
            </a:extLst>
          </p:cNvPr>
          <p:cNvPicPr>
            <a:picLocks noChangeAspect="1"/>
          </p:cNvPicPr>
          <p:nvPr/>
        </p:nvPicPr>
        <p:blipFill>
          <a:blip r:embed="rId4"/>
          <a:stretch>
            <a:fillRect/>
          </a:stretch>
        </p:blipFill>
        <p:spPr>
          <a:xfrm>
            <a:off x="1683089" y="4099575"/>
            <a:ext cx="5040000" cy="2643035"/>
          </a:xfrm>
          <a:prstGeom prst="rect">
            <a:avLst/>
          </a:prstGeom>
        </p:spPr>
      </p:pic>
    </p:spTree>
    <p:extLst>
      <p:ext uri="{BB962C8B-B14F-4D97-AF65-F5344CB8AC3E}">
        <p14:creationId xmlns:p14="http://schemas.microsoft.com/office/powerpoint/2010/main" val="3896081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0AD06A-CB06-47D3-8C39-C646CD71EB09}"/>
              </a:ext>
            </a:extLst>
          </p:cNvPr>
          <p:cNvSpPr>
            <a:spLocks noGrp="1"/>
          </p:cNvSpPr>
          <p:nvPr>
            <p:ph type="ctrTitle"/>
          </p:nvPr>
        </p:nvSpPr>
        <p:spPr>
          <a:xfrm>
            <a:off x="2704768" y="2585035"/>
            <a:ext cx="7607660" cy="1305878"/>
          </a:xfrm>
        </p:spPr>
        <p:txBody>
          <a:bodyPr/>
          <a:lstStyle/>
          <a:p>
            <a:r>
              <a:rPr lang="es-ES" dirty="0"/>
              <a:t>Caso Clínico 2</a:t>
            </a:r>
            <a:br>
              <a:rPr lang="es-ES" dirty="0"/>
            </a:br>
            <a:r>
              <a:rPr lang="es-ES" dirty="0"/>
              <a:t>paciente con EPOC </a:t>
            </a:r>
          </a:p>
        </p:txBody>
      </p:sp>
    </p:spTree>
    <p:extLst>
      <p:ext uri="{BB962C8B-B14F-4D97-AF65-F5344CB8AC3E}">
        <p14:creationId xmlns:p14="http://schemas.microsoft.com/office/powerpoint/2010/main" val="55367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722F51-D114-4DC9-9FC6-604D28DAF0D1}"/>
              </a:ext>
            </a:extLst>
          </p:cNvPr>
          <p:cNvSpPr txBox="1"/>
          <p:nvPr/>
        </p:nvSpPr>
        <p:spPr>
          <a:xfrm>
            <a:off x="801279" y="1574277"/>
            <a:ext cx="9445658" cy="3970318"/>
          </a:xfrm>
          <a:prstGeom prst="rect">
            <a:avLst/>
          </a:prstGeom>
          <a:noFill/>
        </p:spPr>
        <p:txBody>
          <a:bodyPr wrap="square" rtlCol="0">
            <a:spAutoFit/>
          </a:bodyPr>
          <a:lstStyle/>
          <a:p>
            <a:r>
              <a:rPr lang="es-ES" dirty="0"/>
              <a:t>Varón de 82 años, con AP de HBP, HTA secundaria, ERC moderada FG 30, EPOC tipo </a:t>
            </a:r>
            <a:r>
              <a:rPr lang="es-ES" dirty="0" err="1"/>
              <a:t>reagudizador</a:t>
            </a:r>
            <a:r>
              <a:rPr lang="es-ES" dirty="0"/>
              <a:t> </a:t>
            </a:r>
          </a:p>
          <a:p>
            <a:r>
              <a:rPr lang="es-ES" dirty="0"/>
              <a:t>con múltiples Ingresos hospitalarios, mas de 5 ingresos en el último año y mas de 10 visitas a urgencias, con oxigeno domiciliario mas de 16 horas al día a 2 litros con gafas nasales y mascarilla, en el ultimo ingreso se le diagnostica de </a:t>
            </a:r>
            <a:r>
              <a:rPr lang="es-ES" dirty="0" err="1"/>
              <a:t>cor</a:t>
            </a:r>
            <a:r>
              <a:rPr lang="es-ES" dirty="0"/>
              <a:t> </a:t>
            </a:r>
            <a:r>
              <a:rPr lang="es-ES" dirty="0" err="1"/>
              <a:t>pulmonare</a:t>
            </a:r>
            <a:r>
              <a:rPr lang="es-ES" dirty="0"/>
              <a:t>, se le envía a domicilio para tratamiento paliativo, el paciente es dependiente </a:t>
            </a:r>
            <a:r>
              <a:rPr lang="es-ES" dirty="0" err="1"/>
              <a:t>Indice</a:t>
            </a:r>
            <a:r>
              <a:rPr lang="es-ES" dirty="0"/>
              <a:t> de Barthel 20, solamente come solo pero es incapaz por su disnea de mínimos esfuerzos, como asearse, ir al baño o deambular, se encuentra deprimido </a:t>
            </a:r>
            <a:r>
              <a:rPr lang="es-ES" dirty="0" err="1"/>
              <a:t>Yesavage</a:t>
            </a:r>
            <a:r>
              <a:rPr lang="es-ES" dirty="0"/>
              <a:t> 6, BODE 7, desde el último ingreso, ha iniciado tratamiento con Morfina de LC 5mgr/12 horas, trazodona 100  1/24h y su tratamiento habitual: LAMA, LABA, </a:t>
            </a:r>
            <a:r>
              <a:rPr lang="es-ES" dirty="0" err="1"/>
              <a:t>Budesonida</a:t>
            </a:r>
            <a:r>
              <a:rPr lang="es-ES" dirty="0"/>
              <a:t> inhalada, Furosemida 1/24h, enalapril 5 </a:t>
            </a:r>
            <a:r>
              <a:rPr lang="es-ES" dirty="0" err="1"/>
              <a:t>mgr</a:t>
            </a:r>
            <a:r>
              <a:rPr lang="es-ES" dirty="0"/>
              <a:t> 1/24h, alopurinol 100, </a:t>
            </a:r>
            <a:r>
              <a:rPr lang="es-ES" dirty="0" err="1"/>
              <a:t>finasteride</a:t>
            </a:r>
            <a:r>
              <a:rPr lang="es-ES" dirty="0"/>
              <a:t> 1/24h.</a:t>
            </a:r>
          </a:p>
          <a:p>
            <a:r>
              <a:rPr lang="es-ES" dirty="0"/>
              <a:t>Nos avisa su mujer porque le ve muy triste, con ganas de morirse, con mucha angustia, disnea, perdida de peso, anorexia e inquietud.</a:t>
            </a:r>
          </a:p>
          <a:p>
            <a:r>
              <a:rPr lang="es-ES" dirty="0"/>
              <a:t>Exploración: TA 100/60, </a:t>
            </a:r>
            <a:r>
              <a:rPr lang="es-ES" dirty="0" err="1"/>
              <a:t>taquinepico</a:t>
            </a:r>
            <a:r>
              <a:rPr lang="es-ES" dirty="0"/>
              <a:t> con oxigeno </a:t>
            </a:r>
            <a:r>
              <a:rPr lang="es-ES" dirty="0" err="1"/>
              <a:t>Sat</a:t>
            </a:r>
            <a:r>
              <a:rPr lang="es-ES" dirty="0"/>
              <a:t> O2 90%, FC 105 </a:t>
            </a:r>
            <a:r>
              <a:rPr lang="es-ES" dirty="0" err="1"/>
              <a:t>lpm</a:t>
            </a:r>
            <a:r>
              <a:rPr lang="es-ES" dirty="0"/>
              <a:t> </a:t>
            </a:r>
            <a:r>
              <a:rPr lang="es-ES" dirty="0" err="1"/>
              <a:t>ritmico</a:t>
            </a:r>
            <a:r>
              <a:rPr lang="es-ES" dirty="0"/>
              <a:t>, AP disminución </a:t>
            </a:r>
            <a:r>
              <a:rPr lang="es-ES" dirty="0" err="1"/>
              <a:t>mv</a:t>
            </a:r>
            <a:r>
              <a:rPr lang="es-ES" dirty="0"/>
              <a:t> con leve tiraje intercostal, le cuesta hablar, llanto fácil, consciente, desorientado en tiempo, orientado en espacio.</a:t>
            </a:r>
          </a:p>
        </p:txBody>
      </p:sp>
    </p:spTree>
    <p:extLst>
      <p:ext uri="{BB962C8B-B14F-4D97-AF65-F5344CB8AC3E}">
        <p14:creationId xmlns:p14="http://schemas.microsoft.com/office/powerpoint/2010/main" val="948083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5B08128-0B56-4A88-9158-B6A0B71F5AED}"/>
              </a:ext>
            </a:extLst>
          </p:cNvPr>
          <p:cNvSpPr txBox="1"/>
          <p:nvPr/>
        </p:nvSpPr>
        <p:spPr>
          <a:xfrm>
            <a:off x="1036320" y="2110740"/>
            <a:ext cx="9943491" cy="2246769"/>
          </a:xfrm>
          <a:prstGeom prst="rect">
            <a:avLst/>
          </a:prstGeom>
          <a:noFill/>
        </p:spPr>
        <p:txBody>
          <a:bodyPr wrap="none" rtlCol="0">
            <a:spAutoFit/>
          </a:bodyPr>
          <a:lstStyle/>
          <a:p>
            <a:r>
              <a:rPr lang="es-ES" sz="2800" dirty="0"/>
              <a:t>¿Qué actitud os parece mas apropiada en este caso?</a:t>
            </a:r>
          </a:p>
          <a:p>
            <a:r>
              <a:rPr lang="es-ES" sz="2800" dirty="0"/>
              <a:t>¿Consideráis que estamos en una fase terminal de la EPOC?</a:t>
            </a:r>
          </a:p>
          <a:p>
            <a:r>
              <a:rPr lang="es-ES" sz="2800" dirty="0"/>
              <a:t>¿Qué preguntas consideráis hacer al paciente?</a:t>
            </a:r>
          </a:p>
          <a:p>
            <a:r>
              <a:rPr lang="es-ES" sz="2800" dirty="0"/>
              <a:t>¿Y a la familia?</a:t>
            </a:r>
          </a:p>
          <a:p>
            <a:r>
              <a:rPr lang="es-ES" sz="2800" dirty="0"/>
              <a:t>¿Qué tratamiento os parecería mas adecuado de forma inmediata?</a:t>
            </a:r>
          </a:p>
        </p:txBody>
      </p:sp>
    </p:spTree>
    <p:extLst>
      <p:ext uri="{BB962C8B-B14F-4D97-AF65-F5344CB8AC3E}">
        <p14:creationId xmlns:p14="http://schemas.microsoft.com/office/powerpoint/2010/main" val="660300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B8F623C7-140B-4852-A490-27D96647C212}"/>
              </a:ext>
            </a:extLst>
          </p:cNvPr>
          <p:cNvSpPr>
            <a:spLocks noGrp="1" noChangeArrowheads="1"/>
          </p:cNvSpPr>
          <p:nvPr>
            <p:ph type="title" idx="4294967295"/>
          </p:nvPr>
        </p:nvSpPr>
        <p:spPr bwMode="auto">
          <a:xfrm>
            <a:off x="2057400" y="685800"/>
            <a:ext cx="8001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z="3200" dirty="0">
                <a:latin typeface="Calibri" panose="020F0502020204030204" pitchFamily="34" charset="0"/>
                <a:ea typeface="ＭＳ Ｐゴシック" panose="020B0600070205080204" pitchFamily="34" charset="-128"/>
              </a:rPr>
              <a:t>Atención al final de la vida: cuidados paliativos</a:t>
            </a:r>
          </a:p>
        </p:txBody>
      </p:sp>
      <p:sp>
        <p:nvSpPr>
          <p:cNvPr id="234499" name="Rectangle 3">
            <a:extLst>
              <a:ext uri="{FF2B5EF4-FFF2-40B4-BE49-F238E27FC236}">
                <a16:creationId xmlns:a16="http://schemas.microsoft.com/office/drawing/2014/main" id="{2AF924AD-EDC5-4919-9CA7-2BEE58EF2BB4}"/>
              </a:ext>
            </a:extLst>
          </p:cNvPr>
          <p:cNvSpPr>
            <a:spLocks noGrp="1"/>
          </p:cNvSpPr>
          <p:nvPr>
            <p:ph type="body" idx="4294967295"/>
          </p:nvPr>
        </p:nvSpPr>
        <p:spPr>
          <a:xfrm>
            <a:off x="1981200" y="1676401"/>
            <a:ext cx="8458200" cy="4525963"/>
          </a:xfrm>
        </p:spPr>
        <p:txBody>
          <a:bodyPr/>
          <a:lstStyle/>
          <a:p>
            <a:pPr>
              <a:buFont typeface="Arial" panose="020B0604020202020204" pitchFamily="34" charset="0"/>
              <a:buNone/>
            </a:pPr>
            <a:r>
              <a:rPr lang="es-ES" altLang="es-ES">
                <a:latin typeface="Calibri" panose="020F0502020204030204" pitchFamily="34" charset="0"/>
                <a:ea typeface="ＭＳ Ｐゴシック" panose="020B0600070205080204" pitchFamily="34" charset="-128"/>
              </a:rPr>
              <a:t>Puntos clave:</a:t>
            </a:r>
          </a:p>
          <a:p>
            <a:pPr>
              <a:buFontTx/>
              <a:buChar char="-"/>
            </a:pPr>
            <a:r>
              <a:rPr lang="es-ES" altLang="es-ES">
                <a:latin typeface="Calibri" panose="020F0502020204030204" pitchFamily="34" charset="0"/>
                <a:ea typeface="ＭＳ Ｐゴシック" panose="020B0600070205080204" pitchFamily="34" charset="-128"/>
              </a:rPr>
              <a:t>Muchos pacientes con EPOC avanzada pueden beneficiarse de los cuidados paliativos.</a:t>
            </a:r>
          </a:p>
          <a:p>
            <a:pPr>
              <a:buFontTx/>
              <a:buChar char="-"/>
            </a:pPr>
            <a:r>
              <a:rPr lang="es-ES" altLang="es-ES">
                <a:latin typeface="Calibri" panose="020F0502020204030204" pitchFamily="34" charset="0"/>
                <a:ea typeface="ＭＳ Ｐゴシック" panose="020B0600070205080204" pitchFamily="34" charset="-128"/>
              </a:rPr>
              <a:t>Estos cuidados se reservan a pacientes con elevada probabilidad de fallecer en los próximos meses.</a:t>
            </a:r>
          </a:p>
          <a:p>
            <a:pPr>
              <a:buFontTx/>
              <a:buChar char="-"/>
            </a:pPr>
            <a:r>
              <a:rPr lang="es-ES" altLang="es-ES">
                <a:latin typeface="Calibri" panose="020F0502020204030204" pitchFamily="34" charset="0"/>
                <a:ea typeface="ＭＳ Ｐゴシック" panose="020B0600070205080204" pitchFamily="34" charset="-128"/>
              </a:rPr>
              <a:t>La comunicación con el paciente y los familiares o cuidadores es fundamental.</a:t>
            </a:r>
          </a:p>
          <a:p>
            <a:pPr>
              <a:buFontTx/>
              <a:buChar char="-"/>
            </a:pPr>
            <a:r>
              <a:rPr lang="es-ES" altLang="es-ES">
                <a:latin typeface="Calibri" panose="020F0502020204030204" pitchFamily="34" charset="0"/>
                <a:ea typeface="ＭＳ Ｐゴシック" panose="020B0600070205080204" pitchFamily="34" charset="-128"/>
              </a:rPr>
              <a:t>Se debe atender de forma especial al tratamiento farmacológico de la disnea y de la ansiedad/depresión.</a:t>
            </a:r>
          </a:p>
        </p:txBody>
      </p:sp>
      <p:sp>
        <p:nvSpPr>
          <p:cNvPr id="5" name="CuadroTexto 4">
            <a:extLst>
              <a:ext uri="{FF2B5EF4-FFF2-40B4-BE49-F238E27FC236}">
                <a16:creationId xmlns:a16="http://schemas.microsoft.com/office/drawing/2014/main" id="{8D20F2B2-C2CE-4989-9D33-38390637FEBD}"/>
              </a:ext>
            </a:extLst>
          </p:cNvPr>
          <p:cNvSpPr txBox="1"/>
          <p:nvPr/>
        </p:nvSpPr>
        <p:spPr>
          <a:xfrm>
            <a:off x="1394381" y="6207253"/>
            <a:ext cx="9045019" cy="338554"/>
          </a:xfrm>
          <a:prstGeom prst="rect">
            <a:avLst/>
          </a:prstGeom>
          <a:noFill/>
        </p:spPr>
        <p:txBody>
          <a:bodyPr wrap="square">
            <a:spAutoFit/>
          </a:bodyPr>
          <a:lstStyle/>
          <a:p>
            <a:r>
              <a:rPr lang="es-ES" sz="1600" dirty="0"/>
              <a:t>Guía Española de la EPOC (</a:t>
            </a:r>
            <a:r>
              <a:rPr lang="es-ES" sz="1600" dirty="0" err="1"/>
              <a:t>GesEPOC</a:t>
            </a:r>
            <a:r>
              <a:rPr lang="es-ES" sz="1600" dirty="0"/>
              <a:t>). Versión 2017 / </a:t>
            </a:r>
            <a:r>
              <a:rPr lang="es-ES" sz="1600" dirty="0" err="1"/>
              <a:t>Arch</a:t>
            </a:r>
            <a:r>
              <a:rPr lang="es-ES" sz="1600" dirty="0"/>
              <a:t> </a:t>
            </a:r>
            <a:r>
              <a:rPr lang="es-ES" sz="1600" dirty="0" err="1"/>
              <a:t>Bronconeumol</a:t>
            </a:r>
            <a:r>
              <a:rPr lang="es-ES" sz="1600" dirty="0"/>
              <a:t>. 2017;53(</a:t>
            </a:r>
            <a:r>
              <a:rPr lang="es-ES" sz="1600" dirty="0" err="1"/>
              <a:t>Supl</a:t>
            </a:r>
            <a:r>
              <a:rPr lang="es-ES" sz="1600" dirty="0"/>
              <a:t> 1):2-64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Imagen 7">
            <a:extLst>
              <a:ext uri="{FF2B5EF4-FFF2-40B4-BE49-F238E27FC236}">
                <a16:creationId xmlns:a16="http://schemas.microsoft.com/office/drawing/2014/main" id="{AE3EDD1E-301C-4DDE-BE5E-48A904906B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615950"/>
            <a:ext cx="712311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4">
            <a:extLst>
              <a:ext uri="{FF2B5EF4-FFF2-40B4-BE49-F238E27FC236}">
                <a16:creationId xmlns:a16="http://schemas.microsoft.com/office/drawing/2014/main" id="{9029B9DF-45C0-4285-B0B7-08048E8C687C}"/>
              </a:ext>
            </a:extLst>
          </p:cNvPr>
          <p:cNvSpPr>
            <a:spLocks noChangeArrowheads="1"/>
          </p:cNvSpPr>
          <p:nvPr/>
        </p:nvSpPr>
        <p:spPr bwMode="auto">
          <a:xfrm>
            <a:off x="2971800" y="5562600"/>
            <a:ext cx="2133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5" name="CuadroTexto 4">
            <a:extLst>
              <a:ext uri="{FF2B5EF4-FFF2-40B4-BE49-F238E27FC236}">
                <a16:creationId xmlns:a16="http://schemas.microsoft.com/office/drawing/2014/main" id="{CBADAE53-165C-44F4-824C-C3127FEB31F2}"/>
              </a:ext>
            </a:extLst>
          </p:cNvPr>
          <p:cNvSpPr txBox="1"/>
          <p:nvPr/>
        </p:nvSpPr>
        <p:spPr>
          <a:xfrm>
            <a:off x="1211343" y="5774323"/>
            <a:ext cx="9082726" cy="338554"/>
          </a:xfrm>
          <a:prstGeom prst="rect">
            <a:avLst/>
          </a:prstGeom>
          <a:noFill/>
        </p:spPr>
        <p:txBody>
          <a:bodyPr wrap="square">
            <a:spAutoFit/>
          </a:bodyPr>
          <a:lstStyle/>
          <a:p>
            <a:r>
              <a:rPr lang="es-ES" sz="1600" dirty="0"/>
              <a:t>Guía Española de la EPOC (</a:t>
            </a:r>
            <a:r>
              <a:rPr lang="es-ES" sz="1600" dirty="0" err="1"/>
              <a:t>GesEPOC</a:t>
            </a:r>
            <a:r>
              <a:rPr lang="es-ES" sz="1600" dirty="0"/>
              <a:t>). Versión 2017 / </a:t>
            </a:r>
            <a:r>
              <a:rPr lang="es-ES" sz="1600" dirty="0" err="1"/>
              <a:t>Arch</a:t>
            </a:r>
            <a:r>
              <a:rPr lang="es-ES" sz="1600" dirty="0"/>
              <a:t> </a:t>
            </a:r>
            <a:r>
              <a:rPr lang="es-ES" sz="1600" dirty="0" err="1"/>
              <a:t>Bronconeumol</a:t>
            </a:r>
            <a:r>
              <a:rPr lang="es-ES" sz="1600" dirty="0"/>
              <a:t>. 2017;53(</a:t>
            </a:r>
            <a:r>
              <a:rPr lang="es-ES" sz="1600" dirty="0" err="1"/>
              <a:t>Supl</a:t>
            </a:r>
            <a:r>
              <a:rPr lang="es-ES" sz="1600" dirty="0"/>
              <a:t> 1):2-64</a:t>
            </a: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Agrupar 227">
            <a:extLst>
              <a:ext uri="{FF2B5EF4-FFF2-40B4-BE49-F238E27FC236}">
                <a16:creationId xmlns:a16="http://schemas.microsoft.com/office/drawing/2014/main" id="{FE7D565E-FBBA-49D4-B60C-BEA2D102908B}"/>
              </a:ext>
            </a:extLst>
          </p:cNvPr>
          <p:cNvGrpSpPr>
            <a:grpSpLocks/>
          </p:cNvGrpSpPr>
          <p:nvPr/>
        </p:nvGrpSpPr>
        <p:grpSpPr bwMode="auto">
          <a:xfrm>
            <a:off x="2895600" y="2286000"/>
            <a:ext cx="5562600" cy="838200"/>
            <a:chOff x="1371600" y="2286000"/>
            <a:chExt cx="5562601" cy="838201"/>
          </a:xfrm>
        </p:grpSpPr>
        <p:grpSp>
          <p:nvGrpSpPr>
            <p:cNvPr id="237624" name="Agrupar 106">
              <a:extLst>
                <a:ext uri="{FF2B5EF4-FFF2-40B4-BE49-F238E27FC236}">
                  <a16:creationId xmlns:a16="http://schemas.microsoft.com/office/drawing/2014/main" id="{653A4A3E-D591-426E-87B6-ED4DC2785B07}"/>
                </a:ext>
              </a:extLst>
            </p:cNvPr>
            <p:cNvGrpSpPr>
              <a:grpSpLocks/>
            </p:cNvGrpSpPr>
            <p:nvPr/>
          </p:nvGrpSpPr>
          <p:grpSpPr bwMode="auto">
            <a:xfrm>
              <a:off x="2286000" y="2286000"/>
              <a:ext cx="3657600" cy="508172"/>
              <a:chOff x="2819400" y="1828800"/>
              <a:chExt cx="4800600" cy="609600"/>
            </a:xfrm>
          </p:grpSpPr>
          <p:cxnSp>
            <p:nvCxnSpPr>
              <p:cNvPr id="237631" name="Conector recto 183">
                <a:extLst>
                  <a:ext uri="{FF2B5EF4-FFF2-40B4-BE49-F238E27FC236}">
                    <a16:creationId xmlns:a16="http://schemas.microsoft.com/office/drawing/2014/main" id="{2BB60275-0C8C-4C0D-8155-AF9F4A24FA43}"/>
                  </a:ext>
                </a:extLst>
              </p:cNvPr>
              <p:cNvCxnSpPr>
                <a:cxnSpLocks noChangeShapeType="1"/>
              </p:cNvCxnSpPr>
              <p:nvPr/>
            </p:nvCxnSpPr>
            <p:spPr bwMode="auto">
              <a:xfrm rot="5400000">
                <a:off x="5020472" y="1980107"/>
                <a:ext cx="304697" cy="2083"/>
              </a:xfrm>
              <a:prstGeom prst="line">
                <a:avLst/>
              </a:prstGeom>
              <a:noFill/>
              <a:ln w="28575">
                <a:solidFill>
                  <a:schemeClr val="tx1"/>
                </a:solidFill>
                <a:round/>
                <a:headEnd/>
                <a:tailEnd type="oval"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632" name="Conector recto 182">
                <a:extLst>
                  <a:ext uri="{FF2B5EF4-FFF2-40B4-BE49-F238E27FC236}">
                    <a16:creationId xmlns:a16="http://schemas.microsoft.com/office/drawing/2014/main" id="{9367ADC5-5A97-4AC2-A46C-C0F3B511FA6A}"/>
                  </a:ext>
                </a:extLst>
              </p:cNvPr>
              <p:cNvCxnSpPr>
                <a:cxnSpLocks noChangeShapeType="1"/>
              </p:cNvCxnSpPr>
              <p:nvPr/>
            </p:nvCxnSpPr>
            <p:spPr bwMode="auto">
              <a:xfrm>
                <a:off x="2819400" y="2131594"/>
                <a:ext cx="4796434" cy="1904"/>
              </a:xfrm>
              <a:prstGeom prst="line">
                <a:avLst/>
              </a:prstGeom>
              <a:noFill/>
              <a:ln w="28575">
                <a:solidFill>
                  <a:schemeClr val="tx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nvGrpSpPr>
              <p:cNvPr id="237633" name="Agrupar 103">
                <a:extLst>
                  <a:ext uri="{FF2B5EF4-FFF2-40B4-BE49-F238E27FC236}">
                    <a16:creationId xmlns:a16="http://schemas.microsoft.com/office/drawing/2014/main" id="{969716E2-399C-4652-85F5-C1E74A41B35E}"/>
                  </a:ext>
                </a:extLst>
              </p:cNvPr>
              <p:cNvGrpSpPr>
                <a:grpSpLocks/>
              </p:cNvGrpSpPr>
              <p:nvPr/>
            </p:nvGrpSpPr>
            <p:grpSpPr bwMode="auto">
              <a:xfrm>
                <a:off x="2819400" y="2133600"/>
                <a:ext cx="4800600" cy="304800"/>
                <a:chOff x="2819400" y="2133600"/>
                <a:chExt cx="4800600" cy="1447802"/>
              </a:xfrm>
            </p:grpSpPr>
            <p:cxnSp>
              <p:nvCxnSpPr>
                <p:cNvPr id="237634" name="Conector recto 185">
                  <a:extLst>
                    <a:ext uri="{FF2B5EF4-FFF2-40B4-BE49-F238E27FC236}">
                      <a16:creationId xmlns:a16="http://schemas.microsoft.com/office/drawing/2014/main" id="{1E757C14-9E59-4E74-BD3C-1FB4A7BAB965}"/>
                    </a:ext>
                  </a:extLst>
                </p:cNvPr>
                <p:cNvCxnSpPr>
                  <a:cxnSpLocks noChangeShapeType="1"/>
                </p:cNvCxnSpPr>
                <p:nvPr/>
              </p:nvCxnSpPr>
              <p:spPr bwMode="auto">
                <a:xfrm rot="5400000">
                  <a:off x="2096786" y="2855724"/>
                  <a:ext cx="1447312" cy="2084"/>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635" name="Conector recto 187">
                  <a:extLst>
                    <a:ext uri="{FF2B5EF4-FFF2-40B4-BE49-F238E27FC236}">
                      <a16:creationId xmlns:a16="http://schemas.microsoft.com/office/drawing/2014/main" id="{9ACED563-1867-4928-A9F9-3ABE4282E3C7}"/>
                    </a:ext>
                  </a:extLst>
                </p:cNvPr>
                <p:cNvCxnSpPr>
                  <a:cxnSpLocks noChangeShapeType="1"/>
                </p:cNvCxnSpPr>
                <p:nvPr/>
              </p:nvCxnSpPr>
              <p:spPr bwMode="auto">
                <a:xfrm rot="5400000">
                  <a:off x="6895305" y="2855722"/>
                  <a:ext cx="1447312" cy="2083"/>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grpSp>
        <p:grpSp>
          <p:nvGrpSpPr>
            <p:cNvPr id="237625" name="Agrupar 117">
              <a:extLst>
                <a:ext uri="{FF2B5EF4-FFF2-40B4-BE49-F238E27FC236}">
                  <a16:creationId xmlns:a16="http://schemas.microsoft.com/office/drawing/2014/main" id="{8D417ABA-4D91-4067-8D08-1488BEA792C3}"/>
                </a:ext>
              </a:extLst>
            </p:cNvPr>
            <p:cNvGrpSpPr>
              <a:grpSpLocks/>
            </p:cNvGrpSpPr>
            <p:nvPr/>
          </p:nvGrpSpPr>
          <p:grpSpPr bwMode="auto">
            <a:xfrm>
              <a:off x="1371600" y="2819401"/>
              <a:ext cx="1981200" cy="304800"/>
              <a:chOff x="3200400" y="3806525"/>
              <a:chExt cx="1447800" cy="304800"/>
            </a:xfrm>
          </p:grpSpPr>
          <p:sp>
            <p:nvSpPr>
              <p:cNvPr id="221" name="Rectángulo redondeado 220">
                <a:extLst>
                  <a:ext uri="{FF2B5EF4-FFF2-40B4-BE49-F238E27FC236}">
                    <a16:creationId xmlns:a16="http://schemas.microsoft.com/office/drawing/2014/main" id="{D24F0249-0474-4C57-B472-C60C844F7FB9}"/>
                  </a:ext>
                </a:extLst>
              </p:cNvPr>
              <p:cNvSpPr>
                <a:spLocks noChangeArrowheads="1"/>
              </p:cNvSpPr>
              <p:nvPr/>
            </p:nvSpPr>
            <p:spPr bwMode="auto">
              <a:xfrm>
                <a:off x="3200400" y="3806525"/>
                <a:ext cx="1447800" cy="304800"/>
              </a:xfrm>
              <a:prstGeom prst="roundRect">
                <a:avLst>
                  <a:gd name="adj" fmla="val 16667"/>
                </a:avLst>
              </a:prstGeom>
              <a:solidFill>
                <a:srgbClr val="BBAA4A">
                  <a:alpha val="76862"/>
                </a:srgbClr>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1200" b="1">
                  <a:solidFill>
                    <a:srgbClr val="FFFFFF"/>
                  </a:solidFill>
                  <a:effectLst>
                    <a:outerShdw blurRad="38100" dist="38100" dir="2700000" algn="tl">
                      <a:srgbClr val="000000"/>
                    </a:outerShdw>
                  </a:effectLst>
                  <a:latin typeface="Times New Roman" pitchFamily="18" charset="0"/>
                  <a:sym typeface="Symbol" pitchFamily="18" charset="2"/>
                </a:endParaRPr>
              </a:p>
            </p:txBody>
          </p:sp>
          <p:sp>
            <p:nvSpPr>
              <p:cNvPr id="222" name="Text Box 11">
                <a:extLst>
                  <a:ext uri="{FF2B5EF4-FFF2-40B4-BE49-F238E27FC236}">
                    <a16:creationId xmlns:a16="http://schemas.microsoft.com/office/drawing/2014/main" id="{BA4C4A0A-226F-4421-9CB6-30F948217DFF}"/>
                  </a:ext>
                </a:extLst>
              </p:cNvPr>
              <p:cNvSpPr txBox="1">
                <a:spLocks noChangeArrowheads="1"/>
              </p:cNvSpPr>
              <p:nvPr/>
            </p:nvSpPr>
            <p:spPr bwMode="auto">
              <a:xfrm>
                <a:off x="3266526" y="3826688"/>
                <a:ext cx="1315549" cy="26558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a:solidFill>
                      <a:srgbClr val="FFFFFF"/>
                    </a:solidFill>
                    <a:effectLst>
                      <a:outerShdw blurRad="38100" dist="38100" dir="2700000" algn="tl">
                        <a:srgbClr val="C0C0C0"/>
                      </a:outerShdw>
                    </a:effectLst>
                    <a:sym typeface="Symbol" pitchFamily="18" charset="2"/>
                  </a:rPr>
                  <a:t>Control de síntomas</a:t>
                </a:r>
              </a:p>
            </p:txBody>
          </p:sp>
        </p:grpSp>
        <p:grpSp>
          <p:nvGrpSpPr>
            <p:cNvPr id="237626" name="Agrupar 117">
              <a:extLst>
                <a:ext uri="{FF2B5EF4-FFF2-40B4-BE49-F238E27FC236}">
                  <a16:creationId xmlns:a16="http://schemas.microsoft.com/office/drawing/2014/main" id="{2C8606F2-6084-4E08-B9E7-AB5583324EA0}"/>
                </a:ext>
              </a:extLst>
            </p:cNvPr>
            <p:cNvGrpSpPr>
              <a:grpSpLocks/>
            </p:cNvGrpSpPr>
            <p:nvPr/>
          </p:nvGrpSpPr>
          <p:grpSpPr bwMode="auto">
            <a:xfrm>
              <a:off x="4953001" y="2819401"/>
              <a:ext cx="1981200" cy="304800"/>
              <a:chOff x="3256085" y="3806525"/>
              <a:chExt cx="1447800" cy="304800"/>
            </a:xfrm>
          </p:grpSpPr>
          <p:sp>
            <p:nvSpPr>
              <p:cNvPr id="224" name="Rectángulo redondeado 223">
                <a:extLst>
                  <a:ext uri="{FF2B5EF4-FFF2-40B4-BE49-F238E27FC236}">
                    <a16:creationId xmlns:a16="http://schemas.microsoft.com/office/drawing/2014/main" id="{4B7F907C-908C-4D2C-B6B4-0E6DC087C9B3}"/>
                  </a:ext>
                </a:extLst>
              </p:cNvPr>
              <p:cNvSpPr>
                <a:spLocks noChangeArrowheads="1"/>
              </p:cNvSpPr>
              <p:nvPr/>
            </p:nvSpPr>
            <p:spPr bwMode="auto">
              <a:xfrm>
                <a:off x="3256085" y="3806525"/>
                <a:ext cx="1447800" cy="304800"/>
              </a:xfrm>
              <a:prstGeom prst="roundRect">
                <a:avLst>
                  <a:gd name="adj" fmla="val 16667"/>
                </a:avLst>
              </a:prstGeom>
              <a:solidFill>
                <a:srgbClr val="BBAA4A">
                  <a:alpha val="76862"/>
                </a:srgbClr>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1200" b="1">
                  <a:solidFill>
                    <a:srgbClr val="FFFFFF"/>
                  </a:solidFill>
                  <a:effectLst>
                    <a:outerShdw blurRad="38100" dist="38100" dir="2700000" algn="tl">
                      <a:srgbClr val="000000"/>
                    </a:outerShdw>
                  </a:effectLst>
                  <a:latin typeface="Times New Roman" pitchFamily="18" charset="0"/>
                  <a:sym typeface="Symbol" pitchFamily="18" charset="2"/>
                </a:endParaRPr>
              </a:p>
            </p:txBody>
          </p:sp>
          <p:sp>
            <p:nvSpPr>
              <p:cNvPr id="225" name="Text Box 11">
                <a:extLst>
                  <a:ext uri="{FF2B5EF4-FFF2-40B4-BE49-F238E27FC236}">
                    <a16:creationId xmlns:a16="http://schemas.microsoft.com/office/drawing/2014/main" id="{D44D8313-EDFA-45E7-BC64-0764E93E49B6}"/>
                  </a:ext>
                </a:extLst>
              </p:cNvPr>
              <p:cNvSpPr txBox="1">
                <a:spLocks noChangeArrowheads="1"/>
              </p:cNvSpPr>
              <p:nvPr/>
            </p:nvSpPr>
            <p:spPr bwMode="auto">
              <a:xfrm>
                <a:off x="3322211" y="3826688"/>
                <a:ext cx="1315549" cy="26558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a:solidFill>
                      <a:srgbClr val="FFFFFF"/>
                    </a:solidFill>
                    <a:effectLst>
                      <a:outerShdw blurRad="38100" dist="38100" dir="2700000" algn="tl">
                        <a:srgbClr val="C0C0C0"/>
                      </a:outerShdw>
                    </a:effectLst>
                    <a:sym typeface="Symbol" pitchFamily="18" charset="2"/>
                  </a:rPr>
                  <a:t>Comunicación</a:t>
                </a:r>
              </a:p>
            </p:txBody>
          </p:sp>
        </p:grpSp>
      </p:grpSp>
      <p:grpSp>
        <p:nvGrpSpPr>
          <p:cNvPr id="237571" name="Agrupar 136">
            <a:extLst>
              <a:ext uri="{FF2B5EF4-FFF2-40B4-BE49-F238E27FC236}">
                <a16:creationId xmlns:a16="http://schemas.microsoft.com/office/drawing/2014/main" id="{617E283B-E031-48E6-8861-BA8016B01211}"/>
              </a:ext>
            </a:extLst>
          </p:cNvPr>
          <p:cNvGrpSpPr>
            <a:grpSpLocks/>
          </p:cNvGrpSpPr>
          <p:nvPr/>
        </p:nvGrpSpPr>
        <p:grpSpPr bwMode="auto">
          <a:xfrm>
            <a:off x="3505200" y="762000"/>
            <a:ext cx="6096000" cy="1600201"/>
            <a:chOff x="1981200" y="761998"/>
            <a:chExt cx="6096000" cy="1600202"/>
          </a:xfrm>
        </p:grpSpPr>
        <p:sp>
          <p:nvSpPr>
            <p:cNvPr id="86" name="Rectángulo redondeado 85">
              <a:extLst>
                <a:ext uri="{FF2B5EF4-FFF2-40B4-BE49-F238E27FC236}">
                  <a16:creationId xmlns:a16="http://schemas.microsoft.com/office/drawing/2014/main" id="{DB7F1F18-3F4F-4CB4-8473-7B0B74FAA0F5}"/>
                </a:ext>
              </a:extLst>
            </p:cNvPr>
            <p:cNvSpPr>
              <a:spLocks noChangeArrowheads="1"/>
            </p:cNvSpPr>
            <p:nvPr/>
          </p:nvSpPr>
          <p:spPr bwMode="auto">
            <a:xfrm>
              <a:off x="1981200" y="761999"/>
              <a:ext cx="6096000" cy="1600201"/>
            </a:xfrm>
            <a:prstGeom prst="roundRect">
              <a:avLst>
                <a:gd name="adj" fmla="val 16667"/>
              </a:avLst>
            </a:prstGeom>
            <a:solidFill>
              <a:srgbClr val="FF0000">
                <a:alpha val="32941"/>
              </a:srgbClr>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2400" b="1">
                <a:solidFill>
                  <a:schemeClr val="bg1"/>
                </a:solidFill>
                <a:effectLst>
                  <a:outerShdw blurRad="38100" dist="38100" dir="2700000" algn="tl">
                    <a:srgbClr val="000000"/>
                  </a:outerShdw>
                </a:effectLst>
                <a:latin typeface="Times New Roman" pitchFamily="18" charset="0"/>
                <a:sym typeface="Symbol" pitchFamily="18" charset="2"/>
              </a:endParaRPr>
            </a:p>
          </p:txBody>
        </p:sp>
        <p:sp>
          <p:nvSpPr>
            <p:cNvPr id="134" name="Text Box 49">
              <a:extLst>
                <a:ext uri="{FF2B5EF4-FFF2-40B4-BE49-F238E27FC236}">
                  <a16:creationId xmlns:a16="http://schemas.microsoft.com/office/drawing/2014/main" id="{D4B8A1B1-6625-465B-ABCC-D9EB77C7079E}"/>
                </a:ext>
              </a:extLst>
            </p:cNvPr>
            <p:cNvSpPr txBox="1">
              <a:spLocks noChangeArrowheads="1"/>
            </p:cNvSpPr>
            <p:nvPr/>
          </p:nvSpPr>
          <p:spPr bwMode="auto">
            <a:xfrm rot="-5400000">
              <a:off x="1574800" y="1269999"/>
              <a:ext cx="1600201" cy="584200"/>
            </a:xfrm>
            <a:prstGeom prst="rect">
              <a:avLst/>
            </a:prstGeom>
            <a:noFill/>
            <a:ln>
              <a:noFill/>
            </a:ln>
            <a:effectLst>
              <a:outerShdw blurRad="63500" dist="38100" dir="2700000" rotWithShape="0">
                <a:srgbClr val="000000">
                  <a:alpha val="42999"/>
                </a:srgbClr>
              </a:outerShdw>
            </a:effectLst>
            <a:extLst>
              <a:ext uri="{909E8E84-426E-40dd-AFC4-6F175D3DCCD1}"/>
              <a:ext uri="{91240B29-F687-4f45-9708-019B960494DF}"/>
            </a:extLst>
          </p:spPr>
          <p:txBody>
            <a:bodyPr>
              <a:spAutoFit/>
            </a:bodyPr>
            <a:lstStyle/>
            <a:p>
              <a:pPr algn="ctr">
                <a:spcAft>
                  <a:spcPct val="40000"/>
                </a:spcAft>
                <a:buFont typeface="Symbol" pitchFamily="18" charset="2"/>
                <a:buNone/>
                <a:defRPr/>
              </a:pPr>
              <a:r>
                <a:rPr lang="es-ES_tradnl" sz="1600" b="1">
                  <a:solidFill>
                    <a:schemeClr val="bg1"/>
                  </a:solidFill>
                  <a:effectLst>
                    <a:outerShdw blurRad="38100" dist="38100" dir="2700000" algn="tl">
                      <a:srgbClr val="C0C0C0"/>
                    </a:outerShdw>
                  </a:effectLst>
                  <a:cs typeface="Arial" pitchFamily="34" charset="0"/>
                  <a:sym typeface="Symbol" pitchFamily="18" charset="2"/>
                </a:rPr>
                <a:t>Identificar al candidato</a:t>
              </a:r>
            </a:p>
          </p:txBody>
        </p:sp>
        <p:sp>
          <p:nvSpPr>
            <p:cNvPr id="135" name="Rectángulo redondeado 134">
              <a:extLst>
                <a:ext uri="{FF2B5EF4-FFF2-40B4-BE49-F238E27FC236}">
                  <a16:creationId xmlns:a16="http://schemas.microsoft.com/office/drawing/2014/main" id="{11487EFA-7B7A-4085-8655-A32C8615B6BD}"/>
                </a:ext>
              </a:extLst>
            </p:cNvPr>
            <p:cNvSpPr>
              <a:spLocks noChangeArrowheads="1"/>
            </p:cNvSpPr>
            <p:nvPr/>
          </p:nvSpPr>
          <p:spPr bwMode="auto">
            <a:xfrm>
              <a:off x="2743200" y="914399"/>
              <a:ext cx="5181600" cy="1295401"/>
            </a:xfrm>
            <a:prstGeom prst="roundRect">
              <a:avLst>
                <a:gd name="adj" fmla="val 16667"/>
              </a:avLst>
            </a:prstGeom>
            <a:solidFill>
              <a:schemeClr val="bg1"/>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2400" b="1">
                <a:solidFill>
                  <a:schemeClr val="bg1"/>
                </a:solidFill>
                <a:effectLst>
                  <a:outerShdw blurRad="38100" dist="38100" dir="2700000" algn="tl">
                    <a:srgbClr val="C0C0C0"/>
                  </a:outerShdw>
                </a:effectLst>
                <a:latin typeface="Times New Roman" pitchFamily="18" charset="0"/>
                <a:sym typeface="Symbol" pitchFamily="18" charset="2"/>
              </a:endParaRPr>
            </a:p>
          </p:txBody>
        </p:sp>
        <p:sp>
          <p:nvSpPr>
            <p:cNvPr id="136" name="Text Box 11">
              <a:extLst>
                <a:ext uri="{FF2B5EF4-FFF2-40B4-BE49-F238E27FC236}">
                  <a16:creationId xmlns:a16="http://schemas.microsoft.com/office/drawing/2014/main" id="{C2A9BC6C-CFB4-4E66-B13D-CBE920131D0A}"/>
                </a:ext>
              </a:extLst>
            </p:cNvPr>
            <p:cNvSpPr txBox="1">
              <a:spLocks noChangeArrowheads="1"/>
            </p:cNvSpPr>
            <p:nvPr/>
          </p:nvSpPr>
          <p:spPr bwMode="auto">
            <a:xfrm>
              <a:off x="2819400" y="944683"/>
              <a:ext cx="3124200" cy="1188917"/>
            </a:xfrm>
            <a:prstGeom prst="rect">
              <a:avLst/>
            </a:prstGeom>
            <a:noFill/>
            <a:ln w="52451">
              <a:noFill/>
              <a:miter lim="800000"/>
              <a:headEnd/>
              <a:tailEnd/>
            </a:ln>
            <a:effectLst/>
          </p:spPr>
          <p:txBody>
            <a:bodyPr lIns="80138" tIns="40069" rIns="80138" bIns="40069" anchor="b">
              <a:spAutoFit/>
            </a:bodyPr>
            <a:lstStyle/>
            <a:p>
              <a:pPr defTabSz="801688">
                <a:buFont typeface="Arial" pitchFamily="34" charset="0"/>
                <a:buChar char="•"/>
                <a:defRPr/>
              </a:pPr>
              <a:r>
                <a:rPr lang="en-GB" sz="1200">
                  <a:effectLst>
                    <a:outerShdw blurRad="38100" dist="38100" dir="2700000" algn="tl">
                      <a:srgbClr val="C0C0C0"/>
                    </a:outerShdw>
                  </a:effectLst>
                  <a:sym typeface="Symbol" pitchFamily="18" charset="2"/>
                </a:rPr>
                <a:t> BODE ≥ 7</a:t>
              </a:r>
            </a:p>
            <a:p>
              <a:pPr defTabSz="801688">
                <a:buFont typeface="Arial" pitchFamily="34" charset="0"/>
                <a:buChar char="•"/>
                <a:defRPr/>
              </a:pPr>
              <a:r>
                <a:rPr lang="en-GB" sz="1200">
                  <a:effectLst>
                    <a:outerShdw blurRad="38100" dist="38100" dir="2700000" algn="tl">
                      <a:srgbClr val="C0C0C0"/>
                    </a:outerShdw>
                  </a:effectLst>
                  <a:sym typeface="Symbol" pitchFamily="18" charset="2"/>
                </a:rPr>
                <a:t> Disnea invalidante (3-4 de la mMRC)</a:t>
              </a:r>
            </a:p>
            <a:p>
              <a:pPr defTabSz="801688">
                <a:buFont typeface="Arial" pitchFamily="34" charset="0"/>
                <a:buChar char="•"/>
                <a:defRPr/>
              </a:pPr>
              <a:r>
                <a:rPr lang="en-GB" sz="1200">
                  <a:effectLst>
                    <a:outerShdw blurRad="38100" dist="38100" dir="2700000" algn="tl">
                      <a:srgbClr val="C0C0C0"/>
                    </a:outerShdw>
                  </a:effectLst>
                  <a:sym typeface="Symbol" pitchFamily="18" charset="2"/>
                </a:rPr>
                <a:t> ≥ 3 hospitalizaciones en último año</a:t>
              </a:r>
            </a:p>
            <a:p>
              <a:pPr defTabSz="801688">
                <a:buFont typeface="Arial" pitchFamily="34" charset="0"/>
                <a:buChar char="•"/>
                <a:defRPr/>
              </a:pPr>
              <a:r>
                <a:rPr lang="en-GB" sz="1200">
                  <a:effectLst>
                    <a:outerShdw blurRad="38100" dist="38100" dir="2700000" algn="tl">
                      <a:srgbClr val="C0C0C0"/>
                    </a:outerShdw>
                  </a:effectLst>
                  <a:sym typeface="Symbol" pitchFamily="18" charset="2"/>
                </a:rPr>
                <a:t> Baja actividad física</a:t>
              </a:r>
            </a:p>
            <a:p>
              <a:pPr defTabSz="801688">
                <a:buFont typeface="Arial" pitchFamily="34" charset="0"/>
                <a:buChar char="•"/>
                <a:defRPr/>
              </a:pPr>
              <a:r>
                <a:rPr lang="en-GB" sz="1200">
                  <a:effectLst>
                    <a:outerShdw blurRad="38100" dist="38100" dir="2700000" algn="tl">
                      <a:srgbClr val="C0C0C0"/>
                    </a:outerShdw>
                  </a:effectLst>
                  <a:sym typeface="Symbol" pitchFamily="18" charset="2"/>
                </a:rPr>
                <a:t> Alta dependencia</a:t>
              </a:r>
            </a:p>
            <a:p>
              <a:pPr defTabSz="801688">
                <a:buFont typeface="Arial" pitchFamily="34" charset="0"/>
                <a:buChar char="•"/>
                <a:defRPr/>
              </a:pPr>
              <a:r>
                <a:rPr lang="en-GB" sz="1200">
                  <a:effectLst>
                    <a:outerShdw blurRad="38100" dist="38100" dir="2700000" algn="tl">
                      <a:srgbClr val="C0C0C0"/>
                    </a:outerShdw>
                  </a:effectLst>
                  <a:sym typeface="Symbol" pitchFamily="18" charset="2"/>
                </a:rPr>
                <a:t> Insuficiencia respiratoria </a:t>
              </a:r>
            </a:p>
          </p:txBody>
        </p:sp>
      </p:grpSp>
      <p:grpSp>
        <p:nvGrpSpPr>
          <p:cNvPr id="237572" name="Agrupar 228">
            <a:extLst>
              <a:ext uri="{FF2B5EF4-FFF2-40B4-BE49-F238E27FC236}">
                <a16:creationId xmlns:a16="http://schemas.microsoft.com/office/drawing/2014/main" id="{9E31B265-4DC3-4293-BB82-E2F4FAA32187}"/>
              </a:ext>
            </a:extLst>
          </p:cNvPr>
          <p:cNvGrpSpPr>
            <a:grpSpLocks/>
          </p:cNvGrpSpPr>
          <p:nvPr/>
        </p:nvGrpSpPr>
        <p:grpSpPr bwMode="auto">
          <a:xfrm>
            <a:off x="5736527" y="3112878"/>
            <a:ext cx="5624512" cy="4191000"/>
            <a:chOff x="3214688" y="3200400"/>
            <a:chExt cx="5624512" cy="4191000"/>
          </a:xfrm>
        </p:grpSpPr>
        <p:cxnSp>
          <p:nvCxnSpPr>
            <p:cNvPr id="237599" name="Conector recto 225">
              <a:extLst>
                <a:ext uri="{FF2B5EF4-FFF2-40B4-BE49-F238E27FC236}">
                  <a16:creationId xmlns:a16="http://schemas.microsoft.com/office/drawing/2014/main" id="{C68192BC-FB42-4EA7-AEC6-70EA092ED01C}"/>
                </a:ext>
              </a:extLst>
            </p:cNvPr>
            <p:cNvCxnSpPr>
              <a:cxnSpLocks noChangeShapeType="1"/>
            </p:cNvCxnSpPr>
            <p:nvPr/>
          </p:nvCxnSpPr>
          <p:spPr bwMode="auto">
            <a:xfrm rot="5400000">
              <a:off x="5829300" y="3314700"/>
              <a:ext cx="228600" cy="0"/>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nvGrpSpPr>
            <p:cNvPr id="237600" name="Agrupar 196">
              <a:extLst>
                <a:ext uri="{FF2B5EF4-FFF2-40B4-BE49-F238E27FC236}">
                  <a16:creationId xmlns:a16="http://schemas.microsoft.com/office/drawing/2014/main" id="{4CE68EB4-4357-4005-BAA1-84CF86C87859}"/>
                </a:ext>
              </a:extLst>
            </p:cNvPr>
            <p:cNvGrpSpPr>
              <a:grpSpLocks/>
            </p:cNvGrpSpPr>
            <p:nvPr/>
          </p:nvGrpSpPr>
          <p:grpSpPr bwMode="auto">
            <a:xfrm>
              <a:off x="3214688" y="3517107"/>
              <a:ext cx="5624512" cy="3874293"/>
              <a:chOff x="3276600" y="3429000"/>
              <a:chExt cx="5624512" cy="3874293"/>
            </a:xfrm>
          </p:grpSpPr>
          <p:grpSp>
            <p:nvGrpSpPr>
              <p:cNvPr id="237601" name="Group 53">
                <a:extLst>
                  <a:ext uri="{FF2B5EF4-FFF2-40B4-BE49-F238E27FC236}">
                    <a16:creationId xmlns:a16="http://schemas.microsoft.com/office/drawing/2014/main" id="{285F3596-F8C6-47C8-8F57-CF38A01F8330}"/>
                  </a:ext>
                </a:extLst>
              </p:cNvPr>
              <p:cNvGrpSpPr>
                <a:grpSpLocks/>
              </p:cNvGrpSpPr>
              <p:nvPr/>
            </p:nvGrpSpPr>
            <p:grpSpPr bwMode="auto">
              <a:xfrm>
                <a:off x="5071625" y="4013679"/>
                <a:ext cx="1886021" cy="1855721"/>
                <a:chOff x="3274" y="2432"/>
                <a:chExt cx="1402" cy="1361"/>
              </a:xfrm>
            </p:grpSpPr>
            <p:sp>
              <p:nvSpPr>
                <p:cNvPr id="114" name="Oval 52">
                  <a:extLst>
                    <a:ext uri="{FF2B5EF4-FFF2-40B4-BE49-F238E27FC236}">
                      <a16:creationId xmlns:a16="http://schemas.microsoft.com/office/drawing/2014/main" id="{1F4D5C40-177F-40A7-944B-3827A1576049}"/>
                    </a:ext>
                  </a:extLst>
                </p:cNvPr>
                <p:cNvSpPr>
                  <a:spLocks noChangeArrowheads="1"/>
                </p:cNvSpPr>
                <p:nvPr/>
              </p:nvSpPr>
              <p:spPr bwMode="auto">
                <a:xfrm>
                  <a:off x="3288" y="2432"/>
                  <a:ext cx="1361" cy="1361"/>
                </a:xfrm>
                <a:prstGeom prst="ellipse">
                  <a:avLst/>
                </a:prstGeom>
                <a:solidFill>
                  <a:srgbClr val="0066CC"/>
                </a:solidFill>
                <a:ln w="9525">
                  <a:solidFill>
                    <a:schemeClr val="accent2"/>
                  </a:solidFill>
                  <a:round/>
                  <a:headEnd/>
                  <a:tailEnd/>
                </a:ln>
                <a:effectLst>
                  <a:outerShdw dist="107763" dir="2700000" algn="ctr" rotWithShape="0">
                    <a:schemeClr val="bg2">
                      <a:alpha val="50000"/>
                    </a:schemeClr>
                  </a:outerShdw>
                </a:effectLst>
              </p:spPr>
              <p:txBody>
                <a:bodyPr wrap="none" anchor="ctr"/>
                <a:lstStyle/>
                <a:p>
                  <a:pPr algn="ctr">
                    <a:buFont typeface="Symbol" pitchFamily="18" charset="2"/>
                    <a:buNone/>
                    <a:defRPr/>
                  </a:pPr>
                  <a:endParaRPr lang="es-ES" sz="1200" b="1">
                    <a:solidFill>
                      <a:srgbClr val="FFFFFF"/>
                    </a:solidFill>
                    <a:effectLst>
                      <a:outerShdw blurRad="38100" dist="38100" dir="2700000" algn="tl">
                        <a:srgbClr val="000000"/>
                      </a:outerShdw>
                    </a:effectLst>
                    <a:cs typeface="Arial" pitchFamily="34" charset="0"/>
                    <a:sym typeface="Symbol" pitchFamily="18" charset="2"/>
                  </a:endParaRPr>
                </a:p>
              </p:txBody>
            </p:sp>
            <p:sp>
              <p:nvSpPr>
                <p:cNvPr id="115" name="Text Box 35">
                  <a:extLst>
                    <a:ext uri="{FF2B5EF4-FFF2-40B4-BE49-F238E27FC236}">
                      <a16:creationId xmlns:a16="http://schemas.microsoft.com/office/drawing/2014/main" id="{734944E9-4CB0-4143-B9E6-404F4FE8660B}"/>
                    </a:ext>
                  </a:extLst>
                </p:cNvPr>
                <p:cNvSpPr txBox="1">
                  <a:spLocks noChangeArrowheads="1"/>
                </p:cNvSpPr>
                <p:nvPr/>
              </p:nvSpPr>
              <p:spPr bwMode="auto">
                <a:xfrm>
                  <a:off x="3274" y="2564"/>
                  <a:ext cx="1402" cy="1075"/>
                </a:xfrm>
                <a:prstGeom prst="rect">
                  <a:avLst/>
                </a:prstGeom>
                <a:noFill/>
                <a:ln w="9525">
                  <a:noFill/>
                  <a:miter lim="800000"/>
                  <a:headEnd/>
                  <a:tailEnd/>
                </a:ln>
              </p:spPr>
              <p:txBody>
                <a:bodyPr lIns="90000" tIns="46800" rIns="90000" bIns="46800">
                  <a:spAutoFit/>
                </a:bodyPr>
                <a:lstStyle/>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FFFFFF"/>
                      </a:solidFill>
                      <a:effectLst>
                        <a:outerShdw blurRad="38100" dist="38100" dir="2700000" algn="tl">
                          <a:srgbClr val="C0C0C0"/>
                        </a:outerShdw>
                      </a:effectLst>
                      <a:cs typeface="Arial" pitchFamily="34" charset="0"/>
                      <a:sym typeface="Symbol" pitchFamily="18" charset="2"/>
                    </a:rPr>
                    <a:t>Pronóstico </a:t>
                  </a:r>
                </a:p>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FFFFFF"/>
                      </a:solidFill>
                      <a:effectLst>
                        <a:outerShdw blurRad="38100" dist="38100" dir="2700000" algn="tl">
                          <a:srgbClr val="C0C0C0"/>
                        </a:outerShdw>
                      </a:effectLst>
                      <a:cs typeface="Arial" pitchFamily="34" charset="0"/>
                      <a:sym typeface="Symbol" pitchFamily="18" charset="2"/>
                    </a:rPr>
                    <a:t>Planes personales </a:t>
                  </a:r>
                </a:p>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FFFFFF"/>
                      </a:solidFill>
                      <a:effectLst>
                        <a:outerShdw blurRad="38100" dist="38100" dir="2700000" algn="tl">
                          <a:srgbClr val="C0C0C0"/>
                        </a:outerShdw>
                      </a:effectLst>
                      <a:cs typeface="Arial" pitchFamily="34" charset="0"/>
                      <a:sym typeface="Symbol" pitchFamily="18" charset="2"/>
                    </a:rPr>
                    <a:t>Instrucciones previas</a:t>
                  </a:r>
                </a:p>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FFFFFF"/>
                      </a:solidFill>
                      <a:effectLst>
                        <a:outerShdw blurRad="38100" dist="38100" dir="2700000" algn="tl">
                          <a:srgbClr val="C0C0C0"/>
                        </a:outerShdw>
                      </a:effectLst>
                      <a:cs typeface="Arial" pitchFamily="34" charset="0"/>
                      <a:sym typeface="Symbol" pitchFamily="18" charset="2"/>
                    </a:rPr>
                    <a:t>Plan de cuidados  </a:t>
                  </a:r>
                </a:p>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FFFFFF"/>
                      </a:solidFill>
                      <a:effectLst>
                        <a:outerShdw blurRad="38100" dist="38100" dir="2700000" algn="tl">
                          <a:srgbClr val="C0C0C0"/>
                        </a:outerShdw>
                      </a:effectLst>
                      <a:cs typeface="Arial" pitchFamily="34" charset="0"/>
                      <a:sym typeface="Symbol" pitchFamily="18" charset="2"/>
                    </a:rPr>
                    <a:t>Cuidador</a:t>
                  </a:r>
                </a:p>
              </p:txBody>
            </p:sp>
          </p:grpSp>
          <p:grpSp>
            <p:nvGrpSpPr>
              <p:cNvPr id="237602" name="Group 57">
                <a:extLst>
                  <a:ext uri="{FF2B5EF4-FFF2-40B4-BE49-F238E27FC236}">
                    <a16:creationId xmlns:a16="http://schemas.microsoft.com/office/drawing/2014/main" id="{B9EEED69-17CA-4F5E-8584-09F9ABEA41AA}"/>
                  </a:ext>
                </a:extLst>
              </p:cNvPr>
              <p:cNvGrpSpPr>
                <a:grpSpLocks/>
              </p:cNvGrpSpPr>
              <p:nvPr/>
            </p:nvGrpSpPr>
            <p:grpSpPr bwMode="auto">
              <a:xfrm>
                <a:off x="3276600" y="5678744"/>
                <a:ext cx="1162550" cy="721316"/>
                <a:chOff x="1927" y="3702"/>
                <a:chExt cx="772" cy="454"/>
              </a:xfrm>
            </p:grpSpPr>
            <p:sp>
              <p:nvSpPr>
                <p:cNvPr id="129" name="Oval 54">
                  <a:extLst>
                    <a:ext uri="{FF2B5EF4-FFF2-40B4-BE49-F238E27FC236}">
                      <a16:creationId xmlns:a16="http://schemas.microsoft.com/office/drawing/2014/main" id="{D4C33B3E-9F02-4979-8274-5D70C4DAD29F}"/>
                    </a:ext>
                  </a:extLst>
                </p:cNvPr>
                <p:cNvSpPr>
                  <a:spLocks noChangeArrowheads="1"/>
                </p:cNvSpPr>
                <p:nvPr/>
              </p:nvSpPr>
              <p:spPr bwMode="auto">
                <a:xfrm>
                  <a:off x="1927" y="3702"/>
                  <a:ext cx="772" cy="454"/>
                </a:xfrm>
                <a:prstGeom prst="ellipse">
                  <a:avLst/>
                </a:prstGeom>
                <a:solidFill>
                  <a:srgbClr val="CCCCFF"/>
                </a:solidFill>
                <a:ln>
                  <a:noFill/>
                </a:ln>
                <a:effectLst>
                  <a:outerShdw blurRad="63500" dist="38100" dir="2700000" algn="tl" rotWithShape="0">
                    <a:srgbClr val="000000">
                      <a:alpha val="42999"/>
                    </a:srgbClr>
                  </a:outerShdw>
                </a:effectLst>
                <a:extLst>
                  <a:ext uri="{91240B29-F687-4f45-9708-019B960494DF}"/>
                </a:extLst>
              </p:spPr>
              <p:txBody>
                <a:bodyPr wrap="none" anchor="ctr"/>
                <a:lstStyle/>
                <a:p>
                  <a:pPr algn="ctr">
                    <a:buFont typeface="Symbol" pitchFamily="18" charset="2"/>
                    <a:buNone/>
                    <a:defRPr/>
                  </a:pPr>
                  <a:endParaRPr lang="es-ES_tradnl" sz="1200" b="1">
                    <a:solidFill>
                      <a:srgbClr val="FFFFFF"/>
                    </a:solidFill>
                    <a:effectLst>
                      <a:outerShdw blurRad="38100" dist="38100" dir="2700000" algn="tl">
                        <a:srgbClr val="000000"/>
                      </a:outerShdw>
                    </a:effectLst>
                    <a:cs typeface="Arial" pitchFamily="34" charset="0"/>
                    <a:sym typeface="Symbol" pitchFamily="18" charset="2"/>
                  </a:endParaRPr>
                </a:p>
              </p:txBody>
            </p:sp>
            <p:sp>
              <p:nvSpPr>
                <p:cNvPr id="130" name="Text Box 25">
                  <a:extLst>
                    <a:ext uri="{FF2B5EF4-FFF2-40B4-BE49-F238E27FC236}">
                      <a16:creationId xmlns:a16="http://schemas.microsoft.com/office/drawing/2014/main" id="{A55CADF4-A40A-4BCC-B551-38A4C3BC93CF}"/>
                    </a:ext>
                  </a:extLst>
                </p:cNvPr>
                <p:cNvSpPr txBox="1">
                  <a:spLocks noChangeArrowheads="1"/>
                </p:cNvSpPr>
                <p:nvPr/>
              </p:nvSpPr>
              <p:spPr bwMode="auto">
                <a:xfrm>
                  <a:off x="1927" y="3793"/>
                  <a:ext cx="762" cy="274"/>
                </a:xfrm>
                <a:prstGeom prst="rect">
                  <a:avLst/>
                </a:prstGeom>
                <a:noFill/>
                <a:ln w="9525">
                  <a:noFill/>
                  <a:miter lim="800000"/>
                  <a:headEnd/>
                  <a:tailEnd/>
                </a:ln>
              </p:spPr>
              <p:txBody>
                <a:bodyPr lIns="90000" tIns="46800" rIns="90000" bIns="46800">
                  <a:spAutoFit/>
                </a:bodyPr>
                <a:lstStyle/>
                <a:p>
                  <a:pPr algn="ctr">
                    <a:lnSpc>
                      <a:spcPct val="5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000000"/>
                      </a:solidFill>
                      <a:effectLst>
                        <a:outerShdw blurRad="38100" dist="38100" dir="2700000" algn="tl">
                          <a:srgbClr val="C0C0C0"/>
                        </a:outerShdw>
                      </a:effectLst>
                      <a:cs typeface="Arial" pitchFamily="34" charset="0"/>
                      <a:sym typeface="Symbol" pitchFamily="18" charset="2"/>
                    </a:rPr>
                    <a:t>Familia</a:t>
                  </a:r>
                </a:p>
                <a:p>
                  <a:pPr algn="ctr">
                    <a:lnSpc>
                      <a:spcPct val="5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000000"/>
                      </a:solidFill>
                      <a:effectLst>
                        <a:outerShdw blurRad="38100" dist="38100" dir="2700000" algn="tl">
                          <a:srgbClr val="C0C0C0"/>
                        </a:outerShdw>
                      </a:effectLst>
                      <a:cs typeface="Arial" pitchFamily="34" charset="0"/>
                      <a:sym typeface="Symbol" pitchFamily="18" charset="2"/>
                    </a:rPr>
                    <a:t>Cuidador</a:t>
                  </a:r>
                </a:p>
              </p:txBody>
            </p:sp>
          </p:grpSp>
          <p:grpSp>
            <p:nvGrpSpPr>
              <p:cNvPr id="237603" name="Agrupar 160">
                <a:extLst>
                  <a:ext uri="{FF2B5EF4-FFF2-40B4-BE49-F238E27FC236}">
                    <a16:creationId xmlns:a16="http://schemas.microsoft.com/office/drawing/2014/main" id="{1E62B7CE-E593-4FD3-AD4B-F4EC4847BF65}"/>
                  </a:ext>
                </a:extLst>
              </p:cNvPr>
              <p:cNvGrpSpPr>
                <a:grpSpLocks/>
              </p:cNvGrpSpPr>
              <p:nvPr/>
            </p:nvGrpSpPr>
            <p:grpSpPr bwMode="auto">
              <a:xfrm>
                <a:off x="7613650" y="5679285"/>
                <a:ext cx="1287462" cy="720725"/>
                <a:chOff x="7885194" y="5948900"/>
                <a:chExt cx="1357231" cy="720134"/>
              </a:xfrm>
            </p:grpSpPr>
            <p:sp>
              <p:nvSpPr>
                <p:cNvPr id="132" name="Oval 56">
                  <a:extLst>
                    <a:ext uri="{FF2B5EF4-FFF2-40B4-BE49-F238E27FC236}">
                      <a16:creationId xmlns:a16="http://schemas.microsoft.com/office/drawing/2014/main" id="{BFC9E736-04FE-4110-99D7-B3FFA53F94CA}"/>
                    </a:ext>
                  </a:extLst>
                </p:cNvPr>
                <p:cNvSpPr>
                  <a:spLocks noChangeArrowheads="1"/>
                </p:cNvSpPr>
                <p:nvPr/>
              </p:nvSpPr>
              <p:spPr bwMode="auto">
                <a:xfrm>
                  <a:off x="7950461" y="5948900"/>
                  <a:ext cx="1226697" cy="720134"/>
                </a:xfrm>
                <a:prstGeom prst="ellipse">
                  <a:avLst/>
                </a:prstGeom>
                <a:solidFill>
                  <a:srgbClr val="CCCCFF"/>
                </a:solidFill>
                <a:ln>
                  <a:noFill/>
                </a:ln>
                <a:effectLst>
                  <a:outerShdw blurRad="63500" dist="38100" dir="2700000" algn="tl" rotWithShape="0">
                    <a:srgbClr val="000000">
                      <a:alpha val="42999"/>
                    </a:srgbClr>
                  </a:outerShdw>
                </a:effectLst>
                <a:extLst>
                  <a:ext uri="{91240B29-F687-4f45-9708-019B960494DF}"/>
                </a:extLst>
              </p:spPr>
              <p:txBody>
                <a:bodyPr wrap="none" anchor="ctr"/>
                <a:lstStyle/>
                <a:p>
                  <a:pPr algn="ctr">
                    <a:buFont typeface="Symbol" pitchFamily="18" charset="2"/>
                    <a:buNone/>
                    <a:defRPr/>
                  </a:pPr>
                  <a:endParaRPr lang="es-ES_tradnl" sz="1200" b="1">
                    <a:solidFill>
                      <a:srgbClr val="FFFFFF"/>
                    </a:solidFill>
                    <a:effectLst>
                      <a:outerShdw blurRad="38100" dist="38100" dir="2700000" algn="tl">
                        <a:srgbClr val="000000"/>
                      </a:outerShdw>
                    </a:effectLst>
                    <a:cs typeface="Arial" pitchFamily="34" charset="0"/>
                    <a:sym typeface="Symbol" pitchFamily="18" charset="2"/>
                  </a:endParaRPr>
                </a:p>
              </p:txBody>
            </p:sp>
            <p:sp>
              <p:nvSpPr>
                <p:cNvPr id="133" name="Text Box 24">
                  <a:extLst>
                    <a:ext uri="{FF2B5EF4-FFF2-40B4-BE49-F238E27FC236}">
                      <a16:creationId xmlns:a16="http://schemas.microsoft.com/office/drawing/2014/main" id="{72E1BAE5-9A7D-4360-BDA1-C5A23E1216C0}"/>
                    </a:ext>
                  </a:extLst>
                </p:cNvPr>
                <p:cNvSpPr txBox="1">
                  <a:spLocks noChangeArrowheads="1"/>
                </p:cNvSpPr>
                <p:nvPr/>
              </p:nvSpPr>
              <p:spPr bwMode="auto">
                <a:xfrm>
                  <a:off x="7885194" y="6059934"/>
                  <a:ext cx="1357231" cy="266010"/>
                </a:xfrm>
                <a:prstGeom prst="rect">
                  <a:avLst/>
                </a:prstGeom>
                <a:noFill/>
                <a:ln w="9525">
                  <a:noFill/>
                  <a:miter lim="800000"/>
                  <a:headEnd/>
                  <a:tailEnd/>
                </a:ln>
              </p:spPr>
              <p:txBody>
                <a:bodyPr lIns="90000" tIns="46800" rIns="90000" bIns="46800">
                  <a:spAutoFit/>
                </a:bodyPr>
                <a:lstStyle/>
                <a:p>
                  <a:pPr algn="ctr">
                    <a:lnSpc>
                      <a:spcPct val="93000"/>
                    </a:lnSpc>
                    <a:spcBef>
                      <a:spcPts val="10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a:solidFill>
                        <a:srgbClr val="000000"/>
                      </a:solidFill>
                      <a:effectLst>
                        <a:outerShdw blurRad="38100" dist="38100" dir="2700000" algn="tl">
                          <a:srgbClr val="C0C0C0"/>
                        </a:outerShdw>
                      </a:effectLst>
                      <a:cs typeface="Arial" pitchFamily="34" charset="0"/>
                      <a:sym typeface="Symbol" pitchFamily="18" charset="2"/>
                    </a:rPr>
                    <a:t>Equipo Sanitario</a:t>
                  </a:r>
                </a:p>
              </p:txBody>
            </p:sp>
          </p:grpSp>
          <p:grpSp>
            <p:nvGrpSpPr>
              <p:cNvPr id="13" name="Agrupar 159">
                <a:extLst>
                  <a:ext uri="{FF2B5EF4-FFF2-40B4-BE49-F238E27FC236}">
                    <a16:creationId xmlns:a16="http://schemas.microsoft.com/office/drawing/2014/main" id="{CFCEF496-42FF-44B8-806E-5920B063D482}"/>
                  </a:ext>
                </a:extLst>
              </p:cNvPr>
              <p:cNvGrpSpPr/>
              <p:nvPr/>
            </p:nvGrpSpPr>
            <p:grpSpPr>
              <a:xfrm>
                <a:off x="5372804" y="3429000"/>
                <a:ext cx="1228809" cy="457200"/>
                <a:chOff x="6629400" y="2895600"/>
                <a:chExt cx="1295400" cy="304799"/>
              </a:xfrm>
              <a:effectLst>
                <a:outerShdw blurRad="50800" dist="38100" dir="2700000" algn="tl" rotWithShape="0">
                  <a:srgbClr val="000000">
                    <a:alpha val="43000"/>
                  </a:srgbClr>
                </a:outerShdw>
              </a:effectLst>
            </p:grpSpPr>
            <p:sp>
              <p:nvSpPr>
                <p:cNvPr id="154" name="Rectángulo redondeado 153">
                  <a:extLst>
                    <a:ext uri="{FF2B5EF4-FFF2-40B4-BE49-F238E27FC236}">
                      <a16:creationId xmlns:a16="http://schemas.microsoft.com/office/drawing/2014/main" id="{AF517E97-2199-4D11-90B2-5594404A67A8}"/>
                    </a:ext>
                  </a:extLst>
                </p:cNvPr>
                <p:cNvSpPr/>
                <p:nvPr/>
              </p:nvSpPr>
              <p:spPr bwMode="auto">
                <a:xfrm>
                  <a:off x="6629400" y="2895600"/>
                  <a:ext cx="1295400" cy="304799"/>
                </a:xfrm>
                <a:prstGeom prst="roundRect">
                  <a:avLst/>
                </a:prstGeom>
                <a:solidFill>
                  <a:schemeClr val="accent6">
                    <a:lumMod val="20000"/>
                    <a:lumOff val="80000"/>
                    <a:alpha val="77000"/>
                  </a:schemeClr>
                </a:solidFill>
                <a:ln w="9525" cap="flat" cmpd="sng" algn="ctr">
                  <a:solidFill>
                    <a:schemeClr val="tx1"/>
                  </a:solidFill>
                  <a:prstDash val="solid"/>
                  <a:round/>
                  <a:headEnd type="none" w="med" len="med"/>
                  <a:tailEnd type="none" w="med" len="med"/>
                </a:ln>
                <a:effectLst/>
              </p:spPr>
              <p:txBody>
                <a:bodyPr/>
                <a:lstStyle/>
                <a:p>
                  <a:pPr algn="ctr">
                    <a:buFont typeface="Symbol" charset="2"/>
                    <a:buNone/>
                    <a:defRPr/>
                  </a:pPr>
                  <a:endParaRPr lang="es-ES_tradnl" sz="1200">
                    <a:effectLst>
                      <a:outerShdw blurRad="38100" dist="38100" dir="2700000" algn="tl">
                        <a:srgbClr val="000000">
                          <a:alpha val="43137"/>
                        </a:srgbClr>
                      </a:outerShdw>
                    </a:effectLst>
                    <a:latin typeface="Times New Roman" charset="0"/>
                    <a:sym typeface="Symbol" charset="2"/>
                  </a:endParaRPr>
                </a:p>
              </p:txBody>
            </p:sp>
            <p:sp>
              <p:nvSpPr>
                <p:cNvPr id="155" name="Text Box 11">
                  <a:extLst>
                    <a:ext uri="{FF2B5EF4-FFF2-40B4-BE49-F238E27FC236}">
                      <a16:creationId xmlns:a16="http://schemas.microsoft.com/office/drawing/2014/main" id="{E5DFBE20-8785-44D1-8E0C-38841885B7A0}"/>
                    </a:ext>
                  </a:extLst>
                </p:cNvPr>
                <p:cNvSpPr txBox="1">
                  <a:spLocks noChangeArrowheads="1"/>
                </p:cNvSpPr>
                <p:nvPr/>
              </p:nvSpPr>
              <p:spPr bwMode="auto">
                <a:xfrm>
                  <a:off x="6689416" y="2946400"/>
                  <a:ext cx="1175372" cy="17705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dirty="0" err="1">
                      <a:effectLst>
                        <a:outerShdw blurRad="38100" dist="38100" dir="2700000" algn="tl">
                          <a:srgbClr val="000000">
                            <a:alpha val="43137"/>
                          </a:srgbClr>
                        </a:outerShdw>
                      </a:effectLst>
                      <a:latin typeface="Arial" charset="0"/>
                      <a:sym typeface="Symbol" charset="2"/>
                    </a:rPr>
                    <a:t>Paciente</a:t>
                  </a:r>
                  <a:endParaRPr lang="en-GB" sz="1200" b="1" dirty="0">
                    <a:effectLst>
                      <a:outerShdw blurRad="38100" dist="38100" dir="2700000" algn="tl">
                        <a:srgbClr val="000000">
                          <a:alpha val="43137"/>
                        </a:srgbClr>
                      </a:outerShdw>
                    </a:effectLst>
                    <a:latin typeface="Arial" charset="0"/>
                    <a:sym typeface="Symbol" charset="2"/>
                  </a:endParaRPr>
                </a:p>
              </p:txBody>
            </p:sp>
          </p:grpSp>
          <p:grpSp>
            <p:nvGrpSpPr>
              <p:cNvPr id="237605" name="Agrupar 167">
                <a:extLst>
                  <a:ext uri="{FF2B5EF4-FFF2-40B4-BE49-F238E27FC236}">
                    <a16:creationId xmlns:a16="http://schemas.microsoft.com/office/drawing/2014/main" id="{A138BDF4-12E7-4DF4-8C39-EF96214215AA}"/>
                  </a:ext>
                </a:extLst>
              </p:cNvPr>
              <p:cNvGrpSpPr>
                <a:grpSpLocks/>
              </p:cNvGrpSpPr>
              <p:nvPr/>
            </p:nvGrpSpPr>
            <p:grpSpPr bwMode="auto">
              <a:xfrm>
                <a:off x="6601613" y="3810312"/>
                <a:ext cx="1445658" cy="1830300"/>
                <a:chOff x="6629400" y="3505200"/>
                <a:chExt cx="2057400" cy="2286000"/>
              </a:xfrm>
            </p:grpSpPr>
            <p:cxnSp>
              <p:nvCxnSpPr>
                <p:cNvPr id="237612" name="Conector recto 162">
                  <a:extLst>
                    <a:ext uri="{FF2B5EF4-FFF2-40B4-BE49-F238E27FC236}">
                      <a16:creationId xmlns:a16="http://schemas.microsoft.com/office/drawing/2014/main" id="{4E53A953-BBCA-4657-941F-0A1607AE34C9}"/>
                    </a:ext>
                  </a:extLst>
                </p:cNvPr>
                <p:cNvCxnSpPr>
                  <a:cxnSpLocks noChangeShapeType="1"/>
                </p:cNvCxnSpPr>
                <p:nvPr/>
              </p:nvCxnSpPr>
              <p:spPr bwMode="auto">
                <a:xfrm rot="16200000" flipH="1">
                  <a:off x="6513583" y="3695841"/>
                  <a:ext cx="2210765" cy="1981373"/>
                </a:xfrm>
                <a:prstGeom prst="line">
                  <a:avLst/>
                </a:prstGeom>
                <a:noFill/>
                <a:ln w="57150">
                  <a:solidFill>
                    <a:srgbClr val="0000FF">
                      <a:alpha val="58038"/>
                    </a:srgbClr>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613" name="Conector recto 166">
                  <a:extLst>
                    <a:ext uri="{FF2B5EF4-FFF2-40B4-BE49-F238E27FC236}">
                      <a16:creationId xmlns:a16="http://schemas.microsoft.com/office/drawing/2014/main" id="{3A902BB0-0945-458E-9702-6089F93DB70F}"/>
                    </a:ext>
                  </a:extLst>
                </p:cNvPr>
                <p:cNvCxnSpPr>
                  <a:cxnSpLocks noChangeShapeType="1"/>
                </p:cNvCxnSpPr>
                <p:nvPr/>
              </p:nvCxnSpPr>
              <p:spPr bwMode="auto">
                <a:xfrm rot="16200000" flipH="1">
                  <a:off x="6590398" y="3620497"/>
                  <a:ext cx="2210765" cy="1981373"/>
                </a:xfrm>
                <a:prstGeom prst="line">
                  <a:avLst/>
                </a:prstGeom>
                <a:noFill/>
                <a:ln w="57150">
                  <a:solidFill>
                    <a:srgbClr val="0000FF">
                      <a:alpha val="58038"/>
                    </a:srgbClr>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grpSp>
            <p:nvGrpSpPr>
              <p:cNvPr id="237606" name="Agrupar 171">
                <a:extLst>
                  <a:ext uri="{FF2B5EF4-FFF2-40B4-BE49-F238E27FC236}">
                    <a16:creationId xmlns:a16="http://schemas.microsoft.com/office/drawing/2014/main" id="{B866D76B-BCDB-4FCB-9309-8A55D814CC97}"/>
                  </a:ext>
                </a:extLst>
              </p:cNvPr>
              <p:cNvGrpSpPr>
                <a:grpSpLocks/>
              </p:cNvGrpSpPr>
              <p:nvPr/>
            </p:nvGrpSpPr>
            <p:grpSpPr bwMode="auto">
              <a:xfrm rot="-2722876">
                <a:off x="4896703" y="4944356"/>
                <a:ext cx="2325578" cy="2392296"/>
                <a:chOff x="6649623" y="3505200"/>
                <a:chExt cx="2037177" cy="2268509"/>
              </a:xfrm>
            </p:grpSpPr>
            <p:cxnSp>
              <p:nvCxnSpPr>
                <p:cNvPr id="237610" name="Conector recto 172">
                  <a:extLst>
                    <a:ext uri="{FF2B5EF4-FFF2-40B4-BE49-F238E27FC236}">
                      <a16:creationId xmlns:a16="http://schemas.microsoft.com/office/drawing/2014/main" id="{8934D21E-3067-4E19-B505-E7F4C24F5481}"/>
                    </a:ext>
                  </a:extLst>
                </p:cNvPr>
                <p:cNvCxnSpPr>
                  <a:cxnSpLocks noChangeShapeType="1"/>
                </p:cNvCxnSpPr>
                <p:nvPr/>
              </p:nvCxnSpPr>
              <p:spPr bwMode="auto">
                <a:xfrm rot="16200000" flipH="1">
                  <a:off x="6537114" y="3676067"/>
                  <a:ext cx="2206852" cy="1981648"/>
                </a:xfrm>
                <a:prstGeom prst="line">
                  <a:avLst/>
                </a:prstGeom>
                <a:noFill/>
                <a:ln w="57150">
                  <a:solidFill>
                    <a:srgbClr val="0000FF">
                      <a:alpha val="58038"/>
                    </a:srgbClr>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611" name="Conector recto 173">
                  <a:extLst>
                    <a:ext uri="{FF2B5EF4-FFF2-40B4-BE49-F238E27FC236}">
                      <a16:creationId xmlns:a16="http://schemas.microsoft.com/office/drawing/2014/main" id="{869020DF-8ECC-4BBD-93FE-9542133C5164}"/>
                    </a:ext>
                  </a:extLst>
                </p:cNvPr>
                <p:cNvCxnSpPr>
                  <a:cxnSpLocks noChangeShapeType="1"/>
                </p:cNvCxnSpPr>
                <p:nvPr/>
              </p:nvCxnSpPr>
              <p:spPr bwMode="auto">
                <a:xfrm rot="16200000" flipH="1">
                  <a:off x="6592545" y="3616856"/>
                  <a:ext cx="2206852" cy="1981648"/>
                </a:xfrm>
                <a:prstGeom prst="line">
                  <a:avLst/>
                </a:prstGeom>
                <a:noFill/>
                <a:ln w="57150">
                  <a:solidFill>
                    <a:srgbClr val="0000FF">
                      <a:alpha val="58038"/>
                    </a:srgbClr>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grpSp>
            <p:nvGrpSpPr>
              <p:cNvPr id="237607" name="Agrupar 174">
                <a:extLst>
                  <a:ext uri="{FF2B5EF4-FFF2-40B4-BE49-F238E27FC236}">
                    <a16:creationId xmlns:a16="http://schemas.microsoft.com/office/drawing/2014/main" id="{24FA04DA-4988-47E2-82A2-2D15C7548DCE}"/>
                  </a:ext>
                </a:extLst>
              </p:cNvPr>
              <p:cNvGrpSpPr>
                <a:grpSpLocks/>
              </p:cNvGrpSpPr>
              <p:nvPr/>
            </p:nvGrpSpPr>
            <p:grpSpPr bwMode="auto">
              <a:xfrm rot="5020762">
                <a:off x="3907866" y="3918720"/>
                <a:ext cx="1496952" cy="1537224"/>
                <a:chOff x="6629400" y="3505200"/>
                <a:chExt cx="2057400" cy="2286000"/>
              </a:xfrm>
            </p:grpSpPr>
            <p:cxnSp>
              <p:nvCxnSpPr>
                <p:cNvPr id="237608" name="Conector recto 175">
                  <a:extLst>
                    <a:ext uri="{FF2B5EF4-FFF2-40B4-BE49-F238E27FC236}">
                      <a16:creationId xmlns:a16="http://schemas.microsoft.com/office/drawing/2014/main" id="{2B36BBFB-6C6B-4FF4-89DE-213945768CC5}"/>
                    </a:ext>
                  </a:extLst>
                </p:cNvPr>
                <p:cNvCxnSpPr>
                  <a:cxnSpLocks noChangeShapeType="1"/>
                </p:cNvCxnSpPr>
                <p:nvPr/>
              </p:nvCxnSpPr>
              <p:spPr bwMode="auto">
                <a:xfrm rot="16200000" flipH="1">
                  <a:off x="6511715" y="3695722"/>
                  <a:ext cx="2209676" cy="1981118"/>
                </a:xfrm>
                <a:prstGeom prst="line">
                  <a:avLst/>
                </a:prstGeom>
                <a:noFill/>
                <a:ln w="57150">
                  <a:solidFill>
                    <a:srgbClr val="0000FF">
                      <a:alpha val="58038"/>
                    </a:srgbClr>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609" name="Conector recto 176">
                  <a:extLst>
                    <a:ext uri="{FF2B5EF4-FFF2-40B4-BE49-F238E27FC236}">
                      <a16:creationId xmlns:a16="http://schemas.microsoft.com/office/drawing/2014/main" id="{16CBD7B6-9475-40CE-845E-F8ABE973F7DF}"/>
                    </a:ext>
                  </a:extLst>
                </p:cNvPr>
                <p:cNvCxnSpPr>
                  <a:cxnSpLocks noChangeShapeType="1"/>
                </p:cNvCxnSpPr>
                <p:nvPr/>
              </p:nvCxnSpPr>
              <p:spPr bwMode="auto">
                <a:xfrm rot="16200000" flipH="1">
                  <a:off x="6591445" y="3624520"/>
                  <a:ext cx="2209676" cy="1981118"/>
                </a:xfrm>
                <a:prstGeom prst="line">
                  <a:avLst/>
                </a:prstGeom>
                <a:noFill/>
                <a:ln w="57150">
                  <a:solidFill>
                    <a:srgbClr val="0000FF">
                      <a:alpha val="58038"/>
                    </a:srgbClr>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grpSp>
      </p:grpSp>
      <p:grpSp>
        <p:nvGrpSpPr>
          <p:cNvPr id="237573" name="Agrupar 249">
            <a:extLst>
              <a:ext uri="{FF2B5EF4-FFF2-40B4-BE49-F238E27FC236}">
                <a16:creationId xmlns:a16="http://schemas.microsoft.com/office/drawing/2014/main" id="{4CECCBD0-789E-469E-BC5F-25A091301E0E}"/>
              </a:ext>
            </a:extLst>
          </p:cNvPr>
          <p:cNvGrpSpPr>
            <a:grpSpLocks/>
          </p:cNvGrpSpPr>
          <p:nvPr/>
        </p:nvGrpSpPr>
        <p:grpSpPr bwMode="auto">
          <a:xfrm>
            <a:off x="1752030" y="3200401"/>
            <a:ext cx="4191122" cy="2855913"/>
            <a:chOff x="228600" y="3200400"/>
            <a:chExt cx="4191000" cy="2856516"/>
          </a:xfrm>
        </p:grpSpPr>
        <p:grpSp>
          <p:nvGrpSpPr>
            <p:cNvPr id="237574" name="Agrupar 229">
              <a:extLst>
                <a:ext uri="{FF2B5EF4-FFF2-40B4-BE49-F238E27FC236}">
                  <a16:creationId xmlns:a16="http://schemas.microsoft.com/office/drawing/2014/main" id="{1499BE75-312C-43BF-AEBF-94CD6B71A249}"/>
                </a:ext>
              </a:extLst>
            </p:cNvPr>
            <p:cNvGrpSpPr>
              <a:grpSpLocks/>
            </p:cNvGrpSpPr>
            <p:nvPr/>
          </p:nvGrpSpPr>
          <p:grpSpPr bwMode="auto">
            <a:xfrm>
              <a:off x="228600" y="3200400"/>
              <a:ext cx="4191000" cy="1676400"/>
              <a:chOff x="228600" y="3200400"/>
              <a:chExt cx="4191000" cy="1676400"/>
            </a:xfrm>
          </p:grpSpPr>
          <p:cxnSp>
            <p:nvCxnSpPr>
              <p:cNvPr id="237583" name="Conector recto 219">
                <a:extLst>
                  <a:ext uri="{FF2B5EF4-FFF2-40B4-BE49-F238E27FC236}">
                    <a16:creationId xmlns:a16="http://schemas.microsoft.com/office/drawing/2014/main" id="{D59D7F8A-5117-4633-98E6-6D839CE94559}"/>
                  </a:ext>
                </a:extLst>
              </p:cNvPr>
              <p:cNvCxnSpPr>
                <a:cxnSpLocks noChangeShapeType="1"/>
              </p:cNvCxnSpPr>
              <p:nvPr/>
            </p:nvCxnSpPr>
            <p:spPr bwMode="auto">
              <a:xfrm rot="5400000">
                <a:off x="2172185" y="3314724"/>
                <a:ext cx="228648" cy="0"/>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nvGrpSpPr>
              <p:cNvPr id="237584" name="Agrupar 51">
                <a:extLst>
                  <a:ext uri="{FF2B5EF4-FFF2-40B4-BE49-F238E27FC236}">
                    <a16:creationId xmlns:a16="http://schemas.microsoft.com/office/drawing/2014/main" id="{22808CCA-F830-47ED-8FFE-02B8752B05FE}"/>
                  </a:ext>
                </a:extLst>
              </p:cNvPr>
              <p:cNvGrpSpPr>
                <a:grpSpLocks/>
              </p:cNvGrpSpPr>
              <p:nvPr/>
            </p:nvGrpSpPr>
            <p:grpSpPr bwMode="auto">
              <a:xfrm>
                <a:off x="228600" y="4419600"/>
                <a:ext cx="1981711" cy="457200"/>
                <a:chOff x="2209800" y="3352800"/>
                <a:chExt cx="1981711" cy="457200"/>
              </a:xfrm>
            </p:grpSpPr>
            <p:sp>
              <p:nvSpPr>
                <p:cNvPr id="213" name="Rectángulo redondeado 212">
                  <a:extLst>
                    <a:ext uri="{FF2B5EF4-FFF2-40B4-BE49-F238E27FC236}">
                      <a16:creationId xmlns:a16="http://schemas.microsoft.com/office/drawing/2014/main" id="{6F2F9843-698C-4BEC-AFF8-34EFE464E42F}"/>
                    </a:ext>
                  </a:extLst>
                </p:cNvPr>
                <p:cNvSpPr/>
                <p:nvPr/>
              </p:nvSpPr>
              <p:spPr bwMode="auto">
                <a:xfrm>
                  <a:off x="2209800" y="3352800"/>
                  <a:ext cx="1981200" cy="457200"/>
                </a:xfrm>
                <a:prstGeom prst="roundRect">
                  <a:avLst/>
                </a:prstGeom>
                <a:solidFill>
                  <a:schemeClr val="accent5">
                    <a:alpha val="77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reflection stA="50000" endPos="75000" dist="12700" dir="5400000" sy="-100000" algn="bl" rotWithShape="0"/>
                </a:effectLst>
              </p:spPr>
              <p:txBody>
                <a:bodyPr/>
                <a:lstStyle/>
                <a:p>
                  <a:pPr algn="ctr">
                    <a:buFont typeface="Symbol" charset="2"/>
                    <a:buNone/>
                    <a:defRPr/>
                  </a:pPr>
                  <a:endParaRPr lang="es-ES_tradnl" sz="1400">
                    <a:effectLst>
                      <a:outerShdw blurRad="38100" dist="38100" dir="2700000" algn="tl">
                        <a:srgbClr val="000000">
                          <a:alpha val="43137"/>
                        </a:srgbClr>
                      </a:outerShdw>
                    </a:effectLst>
                    <a:latin typeface="Times New Roman" charset="0"/>
                    <a:sym typeface="Symbol" charset="2"/>
                  </a:endParaRPr>
                </a:p>
              </p:txBody>
            </p:sp>
            <p:sp>
              <p:nvSpPr>
                <p:cNvPr id="214" name="Text Box 11">
                  <a:extLst>
                    <a:ext uri="{FF2B5EF4-FFF2-40B4-BE49-F238E27FC236}">
                      <a16:creationId xmlns:a16="http://schemas.microsoft.com/office/drawing/2014/main" id="{2B59ABC3-25E1-48F3-8B5D-44661A685796}"/>
                    </a:ext>
                  </a:extLst>
                </p:cNvPr>
                <p:cNvSpPr txBox="1">
                  <a:spLocks noChangeArrowheads="1"/>
                </p:cNvSpPr>
                <p:nvPr/>
              </p:nvSpPr>
              <p:spPr bwMode="auto">
                <a:xfrm>
                  <a:off x="2226244" y="3356831"/>
                  <a:ext cx="1965267" cy="45034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a:effectLst>
                        <a:outerShdw blurRad="38100" dist="38100" dir="2700000" algn="tl">
                          <a:srgbClr val="C0C0C0"/>
                        </a:outerShdw>
                      </a:effectLst>
                      <a:sym typeface="Symbol" pitchFamily="18" charset="2"/>
                    </a:rPr>
                    <a:t>Control</a:t>
                  </a:r>
                </a:p>
                <a:p>
                  <a:pPr algn="ctr" defTabSz="801688">
                    <a:defRPr/>
                  </a:pPr>
                  <a:r>
                    <a:rPr lang="en-GB" sz="1200">
                      <a:effectLst>
                        <a:outerShdw blurRad="38100" dist="38100" dir="2700000" algn="tl">
                          <a:srgbClr val="C0C0C0"/>
                        </a:outerShdw>
                      </a:effectLst>
                      <a:sym typeface="Symbol" pitchFamily="18" charset="2"/>
                    </a:rPr>
                    <a:t>Ansiedad-depresión</a:t>
                  </a:r>
                </a:p>
              </p:txBody>
            </p:sp>
          </p:grpSp>
          <p:grpSp>
            <p:nvGrpSpPr>
              <p:cNvPr id="237585" name="Agrupar 56">
                <a:extLst>
                  <a:ext uri="{FF2B5EF4-FFF2-40B4-BE49-F238E27FC236}">
                    <a16:creationId xmlns:a16="http://schemas.microsoft.com/office/drawing/2014/main" id="{BF02D1B3-39E6-41E1-8B21-1A2B7061AADD}"/>
                  </a:ext>
                </a:extLst>
              </p:cNvPr>
              <p:cNvGrpSpPr>
                <a:grpSpLocks/>
              </p:cNvGrpSpPr>
              <p:nvPr/>
            </p:nvGrpSpPr>
            <p:grpSpPr bwMode="auto">
              <a:xfrm>
                <a:off x="2438400" y="4419600"/>
                <a:ext cx="1981200" cy="457200"/>
                <a:chOff x="2209800" y="3352800"/>
                <a:chExt cx="1981200" cy="457200"/>
              </a:xfrm>
            </p:grpSpPr>
            <p:sp>
              <p:nvSpPr>
                <p:cNvPr id="209" name="Rectángulo redondeado 208">
                  <a:extLst>
                    <a:ext uri="{FF2B5EF4-FFF2-40B4-BE49-F238E27FC236}">
                      <a16:creationId xmlns:a16="http://schemas.microsoft.com/office/drawing/2014/main" id="{0DC1B2D3-975F-43BF-818B-1F2FAF8D29C5}"/>
                    </a:ext>
                  </a:extLst>
                </p:cNvPr>
                <p:cNvSpPr/>
                <p:nvPr/>
              </p:nvSpPr>
              <p:spPr bwMode="auto">
                <a:xfrm>
                  <a:off x="2209800" y="3352800"/>
                  <a:ext cx="1981200" cy="457200"/>
                </a:xfrm>
                <a:prstGeom prst="roundRect">
                  <a:avLst/>
                </a:prstGeom>
                <a:solidFill>
                  <a:schemeClr val="accent5">
                    <a:alpha val="77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reflection stA="50000" endPos="75000" dist="12700" dir="5400000" sy="-100000" algn="bl" rotWithShape="0"/>
                </a:effectLst>
              </p:spPr>
              <p:txBody>
                <a:bodyPr/>
                <a:lstStyle/>
                <a:p>
                  <a:pPr algn="ctr">
                    <a:buFont typeface="Symbol" charset="2"/>
                    <a:buNone/>
                    <a:defRPr/>
                  </a:pPr>
                  <a:endParaRPr lang="es-ES_tradnl" sz="1400">
                    <a:effectLst>
                      <a:outerShdw blurRad="38100" dist="38100" dir="2700000" algn="tl">
                        <a:srgbClr val="000000">
                          <a:alpha val="43137"/>
                        </a:srgbClr>
                      </a:outerShdw>
                    </a:effectLst>
                    <a:latin typeface="Times New Roman" charset="0"/>
                    <a:sym typeface="Symbol" charset="2"/>
                  </a:endParaRPr>
                </a:p>
              </p:txBody>
            </p:sp>
            <p:sp>
              <p:nvSpPr>
                <p:cNvPr id="210" name="Text Box 11">
                  <a:extLst>
                    <a:ext uri="{FF2B5EF4-FFF2-40B4-BE49-F238E27FC236}">
                      <a16:creationId xmlns:a16="http://schemas.microsoft.com/office/drawing/2014/main" id="{5EC702AF-9A1E-4292-8FF8-8F1279BCBE24}"/>
                    </a:ext>
                  </a:extLst>
                </p:cNvPr>
                <p:cNvSpPr txBox="1">
                  <a:spLocks noChangeArrowheads="1"/>
                </p:cNvSpPr>
                <p:nvPr/>
              </p:nvSpPr>
              <p:spPr bwMode="auto">
                <a:xfrm>
                  <a:off x="2302378" y="3356831"/>
                  <a:ext cx="1796997" cy="45034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a:effectLst>
                        <a:outerShdw blurRad="38100" dist="38100" dir="2700000" algn="tl">
                          <a:srgbClr val="C0C0C0"/>
                        </a:outerShdw>
                      </a:effectLst>
                      <a:sym typeface="Symbol" pitchFamily="18" charset="2"/>
                    </a:rPr>
                    <a:t>Control</a:t>
                  </a:r>
                </a:p>
                <a:p>
                  <a:pPr algn="ctr" defTabSz="801688">
                    <a:defRPr/>
                  </a:pPr>
                  <a:r>
                    <a:rPr lang="en-GB" sz="1200">
                      <a:effectLst>
                        <a:outerShdw blurRad="38100" dist="38100" dir="2700000" algn="tl">
                          <a:srgbClr val="C0C0C0"/>
                        </a:outerShdw>
                      </a:effectLst>
                      <a:sym typeface="Symbol" pitchFamily="18" charset="2"/>
                    </a:rPr>
                    <a:t>Disnea</a:t>
                  </a:r>
                </a:p>
              </p:txBody>
            </p:sp>
          </p:grpSp>
          <p:grpSp>
            <p:nvGrpSpPr>
              <p:cNvPr id="237586" name="Agrupar 106">
                <a:extLst>
                  <a:ext uri="{FF2B5EF4-FFF2-40B4-BE49-F238E27FC236}">
                    <a16:creationId xmlns:a16="http://schemas.microsoft.com/office/drawing/2014/main" id="{2EBA77B8-A78A-47B3-BA54-26166B1AF932}"/>
                  </a:ext>
                </a:extLst>
              </p:cNvPr>
              <p:cNvGrpSpPr>
                <a:grpSpLocks/>
              </p:cNvGrpSpPr>
              <p:nvPr/>
            </p:nvGrpSpPr>
            <p:grpSpPr bwMode="auto">
              <a:xfrm>
                <a:off x="1143000" y="3962783"/>
                <a:ext cx="2362200" cy="457327"/>
                <a:chOff x="2819400" y="1828801"/>
                <a:chExt cx="4800600" cy="609599"/>
              </a:xfrm>
            </p:grpSpPr>
            <p:cxnSp>
              <p:nvCxnSpPr>
                <p:cNvPr id="237590" name="Conector recto 202">
                  <a:extLst>
                    <a:ext uri="{FF2B5EF4-FFF2-40B4-BE49-F238E27FC236}">
                      <a16:creationId xmlns:a16="http://schemas.microsoft.com/office/drawing/2014/main" id="{28E294CE-EF1B-4350-9B47-B559A8737A5D}"/>
                    </a:ext>
                  </a:extLst>
                </p:cNvPr>
                <p:cNvCxnSpPr>
                  <a:cxnSpLocks noChangeShapeType="1"/>
                </p:cNvCxnSpPr>
                <p:nvPr/>
              </p:nvCxnSpPr>
              <p:spPr bwMode="auto">
                <a:xfrm>
                  <a:off x="2820503" y="2131169"/>
                  <a:ext cx="4797235" cy="2116"/>
                </a:xfrm>
                <a:prstGeom prst="line">
                  <a:avLst/>
                </a:prstGeom>
                <a:noFill/>
                <a:ln w="28575">
                  <a:solidFill>
                    <a:schemeClr val="tx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591" name="Conector recto 203">
                  <a:extLst>
                    <a:ext uri="{FF2B5EF4-FFF2-40B4-BE49-F238E27FC236}">
                      <a16:creationId xmlns:a16="http://schemas.microsoft.com/office/drawing/2014/main" id="{EB5D32B2-EC46-4787-AE18-E3697333235F}"/>
                    </a:ext>
                  </a:extLst>
                </p:cNvPr>
                <p:cNvCxnSpPr>
                  <a:cxnSpLocks noChangeShapeType="1"/>
                </p:cNvCxnSpPr>
                <p:nvPr/>
              </p:nvCxnSpPr>
              <p:spPr bwMode="auto">
                <a:xfrm rot="5400000">
                  <a:off x="5021566" y="1979282"/>
                  <a:ext cx="304780" cy="3225"/>
                </a:xfrm>
                <a:prstGeom prst="line">
                  <a:avLst/>
                </a:prstGeom>
                <a:noFill/>
                <a:ln w="28575">
                  <a:solidFill>
                    <a:schemeClr val="tx1"/>
                  </a:solidFill>
                  <a:round/>
                  <a:headEnd/>
                  <a:tailEnd type="oval"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nvGrpSpPr>
                <p:cNvPr id="237592" name="Agrupar 103">
                  <a:extLst>
                    <a:ext uri="{FF2B5EF4-FFF2-40B4-BE49-F238E27FC236}">
                      <a16:creationId xmlns:a16="http://schemas.microsoft.com/office/drawing/2014/main" id="{F616454F-6A2C-45CC-9DD4-0A2BDCF336CC}"/>
                    </a:ext>
                  </a:extLst>
                </p:cNvPr>
                <p:cNvGrpSpPr>
                  <a:grpSpLocks/>
                </p:cNvGrpSpPr>
                <p:nvPr/>
              </p:nvGrpSpPr>
              <p:grpSpPr bwMode="auto">
                <a:xfrm>
                  <a:off x="2819400" y="2133600"/>
                  <a:ext cx="4800600" cy="304800"/>
                  <a:chOff x="2819400" y="2133600"/>
                  <a:chExt cx="4800600" cy="1447802"/>
                </a:xfrm>
              </p:grpSpPr>
              <p:cxnSp>
                <p:nvCxnSpPr>
                  <p:cNvPr id="237593" name="Conector recto 205">
                    <a:extLst>
                      <a:ext uri="{FF2B5EF4-FFF2-40B4-BE49-F238E27FC236}">
                        <a16:creationId xmlns:a16="http://schemas.microsoft.com/office/drawing/2014/main" id="{EF4A9F29-E306-4B41-82F1-9BE9B4E7E41C}"/>
                      </a:ext>
                    </a:extLst>
                  </p:cNvPr>
                  <p:cNvCxnSpPr>
                    <a:cxnSpLocks noChangeShapeType="1"/>
                  </p:cNvCxnSpPr>
                  <p:nvPr/>
                </p:nvCxnSpPr>
                <p:spPr bwMode="auto">
                  <a:xfrm rot="5400000">
                    <a:off x="2098264" y="2854339"/>
                    <a:ext cx="1447707" cy="3227"/>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594" name="Conector recto 207">
                    <a:extLst>
                      <a:ext uri="{FF2B5EF4-FFF2-40B4-BE49-F238E27FC236}">
                        <a16:creationId xmlns:a16="http://schemas.microsoft.com/office/drawing/2014/main" id="{84A4D58E-B34B-4C3B-BB6E-F3F5377BDEC1}"/>
                      </a:ext>
                    </a:extLst>
                  </p:cNvPr>
                  <p:cNvCxnSpPr>
                    <a:cxnSpLocks noChangeShapeType="1"/>
                  </p:cNvCxnSpPr>
                  <p:nvPr/>
                </p:nvCxnSpPr>
                <p:spPr bwMode="auto">
                  <a:xfrm rot="5400000">
                    <a:off x="6895498" y="2854337"/>
                    <a:ext cx="1447707" cy="3225"/>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grpSp>
          <p:grpSp>
            <p:nvGrpSpPr>
              <p:cNvPr id="237587" name="Agrupar 56">
                <a:extLst>
                  <a:ext uri="{FF2B5EF4-FFF2-40B4-BE49-F238E27FC236}">
                    <a16:creationId xmlns:a16="http://schemas.microsoft.com/office/drawing/2014/main" id="{14DD4297-FE7E-43E7-A42F-062781CBD524}"/>
                  </a:ext>
                </a:extLst>
              </p:cNvPr>
              <p:cNvGrpSpPr>
                <a:grpSpLocks/>
              </p:cNvGrpSpPr>
              <p:nvPr/>
            </p:nvGrpSpPr>
            <p:grpSpPr bwMode="auto">
              <a:xfrm>
                <a:off x="1371600" y="3505201"/>
                <a:ext cx="1981200" cy="457200"/>
                <a:chOff x="2209800" y="3352800"/>
                <a:chExt cx="1981200" cy="457200"/>
              </a:xfrm>
            </p:grpSpPr>
            <p:sp>
              <p:nvSpPr>
                <p:cNvPr id="216" name="Rectángulo redondeado 215">
                  <a:extLst>
                    <a:ext uri="{FF2B5EF4-FFF2-40B4-BE49-F238E27FC236}">
                      <a16:creationId xmlns:a16="http://schemas.microsoft.com/office/drawing/2014/main" id="{96D03573-DD8A-45C6-B339-CD8473385B56}"/>
                    </a:ext>
                  </a:extLst>
                </p:cNvPr>
                <p:cNvSpPr/>
                <p:nvPr/>
              </p:nvSpPr>
              <p:spPr bwMode="auto">
                <a:xfrm>
                  <a:off x="2209800" y="3352800"/>
                  <a:ext cx="1981200" cy="457200"/>
                </a:xfrm>
                <a:prstGeom prst="roundRect">
                  <a:avLst/>
                </a:prstGeom>
                <a:solidFill>
                  <a:schemeClr val="bg1">
                    <a:lumMod val="85000"/>
                    <a:alpha val="77000"/>
                  </a:schemeClr>
                </a:solidFill>
                <a:ln w="9525" cap="flat" cmpd="sng" algn="ctr">
                  <a:solidFill>
                    <a:schemeClr val="tx1"/>
                  </a:solidFill>
                  <a:prstDash val="solid"/>
                  <a:round/>
                  <a:headEnd type="none" w="med" len="med"/>
                  <a:tailEnd type="none" w="med" len="med"/>
                </a:ln>
                <a:effectLst>
                  <a:outerShdw blurRad="63500" dist="35921" dir="2700000" algn="ctr" rotWithShape="0">
                    <a:schemeClr val="tx1"/>
                  </a:outerShdw>
                  <a:reflection stA="50000" endPos="75000" dist="12700" dir="5400000" sy="-100000" algn="bl" rotWithShape="0"/>
                </a:effectLst>
              </p:spPr>
              <p:txBody>
                <a:bodyPr/>
                <a:lstStyle/>
                <a:p>
                  <a:pPr algn="ctr">
                    <a:buFont typeface="Symbol" charset="2"/>
                    <a:buNone/>
                    <a:defRPr/>
                  </a:pPr>
                  <a:endParaRPr lang="es-ES_tradnl" sz="1400">
                    <a:effectLst>
                      <a:outerShdw blurRad="38100" dist="38100" dir="2700000" algn="tl">
                        <a:srgbClr val="000000">
                          <a:alpha val="43137"/>
                        </a:srgbClr>
                      </a:outerShdw>
                    </a:effectLst>
                    <a:latin typeface="Times New Roman" charset="0"/>
                    <a:sym typeface="Symbol" charset="2"/>
                  </a:endParaRPr>
                </a:p>
              </p:txBody>
            </p:sp>
            <p:sp>
              <p:nvSpPr>
                <p:cNvPr id="217" name="Text Box 11">
                  <a:extLst>
                    <a:ext uri="{FF2B5EF4-FFF2-40B4-BE49-F238E27FC236}">
                      <a16:creationId xmlns:a16="http://schemas.microsoft.com/office/drawing/2014/main" id="{BACC69A0-6D22-40DD-8738-F236DC348636}"/>
                    </a:ext>
                  </a:extLst>
                </p:cNvPr>
                <p:cNvSpPr txBox="1">
                  <a:spLocks noChangeArrowheads="1"/>
                </p:cNvSpPr>
                <p:nvPr/>
              </p:nvSpPr>
              <p:spPr bwMode="auto">
                <a:xfrm>
                  <a:off x="2302409" y="3356637"/>
                  <a:ext cx="1796997" cy="450347"/>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a:effectLst>
                        <a:outerShdw blurRad="38100" dist="38100" dir="2700000" algn="tl">
                          <a:srgbClr val="C0C0C0"/>
                        </a:outerShdw>
                      </a:effectLst>
                      <a:sym typeface="Symbol" pitchFamily="18" charset="2"/>
                    </a:rPr>
                    <a:t>Optimización de todas las medidas de control</a:t>
                  </a:r>
                </a:p>
              </p:txBody>
            </p:sp>
          </p:grpSp>
        </p:grpSp>
        <p:grpSp>
          <p:nvGrpSpPr>
            <p:cNvPr id="237575" name="Agrupar 117">
              <a:extLst>
                <a:ext uri="{FF2B5EF4-FFF2-40B4-BE49-F238E27FC236}">
                  <a16:creationId xmlns:a16="http://schemas.microsoft.com/office/drawing/2014/main" id="{AF6EBCE0-2F9B-4F68-9D3F-C4710A77473F}"/>
                </a:ext>
              </a:extLst>
            </p:cNvPr>
            <p:cNvGrpSpPr>
              <a:grpSpLocks/>
            </p:cNvGrpSpPr>
            <p:nvPr/>
          </p:nvGrpSpPr>
          <p:grpSpPr bwMode="auto">
            <a:xfrm>
              <a:off x="381564" y="5563093"/>
              <a:ext cx="1676351" cy="493816"/>
              <a:chOff x="3200888" y="3806832"/>
              <a:chExt cx="1447758" cy="304493"/>
            </a:xfrm>
          </p:grpSpPr>
          <p:sp>
            <p:nvSpPr>
              <p:cNvPr id="237" name="Rectángulo redondeado 236">
                <a:extLst>
                  <a:ext uri="{FF2B5EF4-FFF2-40B4-BE49-F238E27FC236}">
                    <a16:creationId xmlns:a16="http://schemas.microsoft.com/office/drawing/2014/main" id="{BBCE96AA-3C27-4B23-AD4E-2ECFA499E449}"/>
                  </a:ext>
                </a:extLst>
              </p:cNvPr>
              <p:cNvSpPr>
                <a:spLocks noChangeArrowheads="1"/>
              </p:cNvSpPr>
              <p:nvPr/>
            </p:nvSpPr>
            <p:spPr bwMode="auto">
              <a:xfrm>
                <a:off x="3200888" y="3806832"/>
                <a:ext cx="1447758" cy="304493"/>
              </a:xfrm>
              <a:prstGeom prst="roundRect">
                <a:avLst>
                  <a:gd name="adj" fmla="val 16667"/>
                </a:avLst>
              </a:prstGeom>
              <a:solidFill>
                <a:srgbClr val="BBAA4A">
                  <a:alpha val="76862"/>
                </a:srgbClr>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1200" b="1">
                  <a:solidFill>
                    <a:srgbClr val="FFFFFF"/>
                  </a:solidFill>
                  <a:effectLst>
                    <a:outerShdw blurRad="38100" dist="38100" dir="2700000" algn="tl">
                      <a:srgbClr val="000000"/>
                    </a:outerShdw>
                  </a:effectLst>
                  <a:latin typeface="Times New Roman" pitchFamily="18" charset="0"/>
                  <a:sym typeface="Symbol" pitchFamily="18" charset="2"/>
                </a:endParaRPr>
              </a:p>
            </p:txBody>
          </p:sp>
          <p:sp>
            <p:nvSpPr>
              <p:cNvPr id="238" name="Text Box 11">
                <a:extLst>
                  <a:ext uri="{FF2B5EF4-FFF2-40B4-BE49-F238E27FC236}">
                    <a16:creationId xmlns:a16="http://schemas.microsoft.com/office/drawing/2014/main" id="{9245B3BA-35AB-4505-8E3D-8EFB50B05156}"/>
                  </a:ext>
                </a:extLst>
              </p:cNvPr>
              <p:cNvSpPr txBox="1">
                <a:spLocks noChangeArrowheads="1"/>
              </p:cNvSpPr>
              <p:nvPr/>
            </p:nvSpPr>
            <p:spPr bwMode="auto">
              <a:xfrm>
                <a:off x="3266695" y="3814055"/>
                <a:ext cx="1316143" cy="277689"/>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a:solidFill>
                      <a:srgbClr val="FFFFFF"/>
                    </a:solidFill>
                    <a:effectLst>
                      <a:outerShdw blurRad="38100" dist="38100" dir="2700000" algn="tl">
                        <a:srgbClr val="C0C0C0"/>
                      </a:outerShdw>
                    </a:effectLst>
                    <a:sym typeface="Symbol" pitchFamily="18" charset="2"/>
                  </a:rPr>
                  <a:t>Ansiolíticos</a:t>
                </a:r>
              </a:p>
              <a:p>
                <a:pPr algn="ctr" defTabSz="801688">
                  <a:defRPr/>
                </a:pPr>
                <a:r>
                  <a:rPr lang="en-GB" sz="1200" b="1">
                    <a:solidFill>
                      <a:srgbClr val="FFFFFF"/>
                    </a:solidFill>
                    <a:effectLst>
                      <a:outerShdw blurRad="38100" dist="38100" dir="2700000" algn="tl">
                        <a:srgbClr val="C0C0C0"/>
                      </a:outerShdw>
                    </a:effectLst>
                    <a:sym typeface="Symbol" pitchFamily="18" charset="2"/>
                  </a:rPr>
                  <a:t>Antidepresivos</a:t>
                </a:r>
              </a:p>
            </p:txBody>
          </p:sp>
        </p:grpSp>
        <p:grpSp>
          <p:nvGrpSpPr>
            <p:cNvPr id="237576" name="Agrupar 246">
              <a:extLst>
                <a:ext uri="{FF2B5EF4-FFF2-40B4-BE49-F238E27FC236}">
                  <a16:creationId xmlns:a16="http://schemas.microsoft.com/office/drawing/2014/main" id="{7FF0EE50-7784-4A96-9B7B-C5E81C63B328}"/>
                </a:ext>
              </a:extLst>
            </p:cNvPr>
            <p:cNvGrpSpPr>
              <a:grpSpLocks/>
            </p:cNvGrpSpPr>
            <p:nvPr/>
          </p:nvGrpSpPr>
          <p:grpSpPr bwMode="auto">
            <a:xfrm>
              <a:off x="2591300" y="5563099"/>
              <a:ext cx="1676351" cy="493817"/>
              <a:chOff x="2591300" y="5563099"/>
              <a:chExt cx="1676351" cy="493817"/>
            </a:xfrm>
          </p:grpSpPr>
          <p:sp>
            <p:nvSpPr>
              <p:cNvPr id="245" name="Rectángulo redondeado 244">
                <a:extLst>
                  <a:ext uri="{FF2B5EF4-FFF2-40B4-BE49-F238E27FC236}">
                    <a16:creationId xmlns:a16="http://schemas.microsoft.com/office/drawing/2014/main" id="{A81DA45F-E59A-4683-A2E1-1FA4D85909CC}"/>
                  </a:ext>
                </a:extLst>
              </p:cNvPr>
              <p:cNvSpPr>
                <a:spLocks noChangeArrowheads="1"/>
              </p:cNvSpPr>
              <p:nvPr/>
            </p:nvSpPr>
            <p:spPr bwMode="auto">
              <a:xfrm>
                <a:off x="2591300" y="5563099"/>
                <a:ext cx="1676351" cy="493817"/>
              </a:xfrm>
              <a:prstGeom prst="roundRect">
                <a:avLst>
                  <a:gd name="adj" fmla="val 16667"/>
                </a:avLst>
              </a:prstGeom>
              <a:solidFill>
                <a:srgbClr val="BBAA4A">
                  <a:alpha val="76862"/>
                </a:srgbClr>
              </a:solidFill>
              <a:ln w="9525">
                <a:solidFill>
                  <a:schemeClr val="tx1"/>
                </a:solidFill>
                <a:round/>
                <a:headEnd/>
                <a:tailEnd/>
              </a:ln>
              <a:effectLst>
                <a:outerShdw dist="35921" dir="2700000" algn="ctr" rotWithShape="0">
                  <a:schemeClr val="tx1"/>
                </a:outerShdw>
              </a:effectLst>
            </p:spPr>
            <p:txBody>
              <a:bodyPr/>
              <a:lstStyle/>
              <a:p>
                <a:pPr algn="ctr">
                  <a:buFont typeface="Symbol" pitchFamily="18" charset="2"/>
                  <a:buNone/>
                  <a:defRPr/>
                </a:pPr>
                <a:endParaRPr lang="es-ES_tradnl" sz="1200" b="1">
                  <a:solidFill>
                    <a:srgbClr val="FFFFFF"/>
                  </a:solidFill>
                  <a:effectLst>
                    <a:outerShdw blurRad="38100" dist="38100" dir="2700000" algn="tl">
                      <a:srgbClr val="000000"/>
                    </a:outerShdw>
                  </a:effectLst>
                  <a:latin typeface="Times New Roman" pitchFamily="18" charset="0"/>
                  <a:sym typeface="Symbol" pitchFamily="18" charset="2"/>
                </a:endParaRPr>
              </a:p>
            </p:txBody>
          </p:sp>
          <p:sp>
            <p:nvSpPr>
              <p:cNvPr id="246" name="Text Box 11">
                <a:extLst>
                  <a:ext uri="{FF2B5EF4-FFF2-40B4-BE49-F238E27FC236}">
                    <a16:creationId xmlns:a16="http://schemas.microsoft.com/office/drawing/2014/main" id="{D17045F0-673B-4201-8BBC-0CBF199309B7}"/>
                  </a:ext>
                </a:extLst>
              </p:cNvPr>
              <p:cNvSpPr txBox="1">
                <a:spLocks noChangeArrowheads="1"/>
              </p:cNvSpPr>
              <p:nvPr/>
            </p:nvSpPr>
            <p:spPr bwMode="auto">
              <a:xfrm>
                <a:off x="2667498" y="5676949"/>
                <a:ext cx="1523955" cy="265643"/>
              </a:xfrm>
              <a:prstGeom prst="rect">
                <a:avLst/>
              </a:prstGeom>
              <a:noFill/>
              <a:ln w="52451">
                <a:noFill/>
                <a:miter lim="800000"/>
                <a:headEnd/>
                <a:tailEnd/>
              </a:ln>
              <a:effectLst/>
            </p:spPr>
            <p:txBody>
              <a:bodyPr lIns="80138" tIns="40069" rIns="80138" bIns="40069" anchor="b">
                <a:spAutoFit/>
              </a:bodyPr>
              <a:lstStyle/>
              <a:p>
                <a:pPr algn="ctr" defTabSz="801688">
                  <a:defRPr/>
                </a:pPr>
                <a:r>
                  <a:rPr lang="en-GB" sz="1200" b="1">
                    <a:solidFill>
                      <a:srgbClr val="FFFFFF"/>
                    </a:solidFill>
                    <a:effectLst>
                      <a:outerShdw blurRad="38100" dist="38100" dir="2700000" algn="tl">
                        <a:srgbClr val="C0C0C0"/>
                      </a:outerShdw>
                    </a:effectLst>
                    <a:sym typeface="Symbol" pitchFamily="18" charset="2"/>
                  </a:rPr>
                  <a:t>Opiáceos</a:t>
                </a:r>
              </a:p>
            </p:txBody>
          </p:sp>
        </p:grpSp>
        <p:cxnSp>
          <p:nvCxnSpPr>
            <p:cNvPr id="237577" name="Conector recto 247">
              <a:extLst>
                <a:ext uri="{FF2B5EF4-FFF2-40B4-BE49-F238E27FC236}">
                  <a16:creationId xmlns:a16="http://schemas.microsoft.com/office/drawing/2014/main" id="{56949CD9-D13E-44DF-9FCF-375DA2F5029A}"/>
                </a:ext>
              </a:extLst>
            </p:cNvPr>
            <p:cNvCxnSpPr>
              <a:cxnSpLocks noChangeShapeType="1"/>
            </p:cNvCxnSpPr>
            <p:nvPr/>
          </p:nvCxnSpPr>
          <p:spPr bwMode="auto">
            <a:xfrm rot="5400000">
              <a:off x="800570" y="5220126"/>
              <a:ext cx="685945" cy="0"/>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cxnSp>
          <p:nvCxnSpPr>
            <p:cNvPr id="237578" name="Conector recto 248">
              <a:extLst>
                <a:ext uri="{FF2B5EF4-FFF2-40B4-BE49-F238E27FC236}">
                  <a16:creationId xmlns:a16="http://schemas.microsoft.com/office/drawing/2014/main" id="{38D980D8-8829-42D1-A76F-C549A9EB3C4E}"/>
                </a:ext>
              </a:extLst>
            </p:cNvPr>
            <p:cNvCxnSpPr>
              <a:cxnSpLocks noChangeShapeType="1"/>
            </p:cNvCxnSpPr>
            <p:nvPr/>
          </p:nvCxnSpPr>
          <p:spPr bwMode="auto">
            <a:xfrm rot="5400000">
              <a:off x="3161908" y="5219332"/>
              <a:ext cx="685945" cy="1587"/>
            </a:xfrm>
            <a:prstGeom prst="line">
              <a:avLst/>
            </a:prstGeom>
            <a:noFill/>
            <a:ln w="28575">
              <a:solidFill>
                <a:schemeClr val="tx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cxnSp>
      </p:grpSp>
      <p:sp>
        <p:nvSpPr>
          <p:cNvPr id="71" name="CuadroTexto 70">
            <a:extLst>
              <a:ext uri="{FF2B5EF4-FFF2-40B4-BE49-F238E27FC236}">
                <a16:creationId xmlns:a16="http://schemas.microsoft.com/office/drawing/2014/main" id="{B659AB6F-7411-4967-BE25-951B2075795D}"/>
              </a:ext>
            </a:extLst>
          </p:cNvPr>
          <p:cNvSpPr txBox="1"/>
          <p:nvPr/>
        </p:nvSpPr>
        <p:spPr>
          <a:xfrm>
            <a:off x="1768474" y="6426899"/>
            <a:ext cx="9370146" cy="307777"/>
          </a:xfrm>
          <a:prstGeom prst="rect">
            <a:avLst/>
          </a:prstGeom>
          <a:noFill/>
        </p:spPr>
        <p:txBody>
          <a:bodyPr wrap="square">
            <a:spAutoFit/>
          </a:bodyPr>
          <a:lstStyle/>
          <a:p>
            <a:r>
              <a:rPr lang="es-ES" sz="1400" dirty="0"/>
              <a:t>Guía Española de la EPOC (</a:t>
            </a:r>
            <a:r>
              <a:rPr lang="es-ES" sz="1400" dirty="0" err="1"/>
              <a:t>GesEPOC</a:t>
            </a:r>
            <a:r>
              <a:rPr lang="es-ES" sz="1400" dirty="0"/>
              <a:t>). Versión 2017 / </a:t>
            </a:r>
            <a:r>
              <a:rPr lang="es-ES" sz="1400" dirty="0" err="1"/>
              <a:t>Arch</a:t>
            </a:r>
            <a:r>
              <a:rPr lang="es-ES" sz="1400" dirty="0"/>
              <a:t> </a:t>
            </a:r>
            <a:r>
              <a:rPr lang="es-ES" sz="1400" dirty="0" err="1"/>
              <a:t>Bronconeumol</a:t>
            </a:r>
            <a:r>
              <a:rPr lang="es-ES" sz="1400" dirty="0"/>
              <a:t>. 2017;53(</a:t>
            </a:r>
            <a:r>
              <a:rPr lang="es-ES" sz="1400" dirty="0" err="1"/>
              <a:t>Supl</a:t>
            </a:r>
            <a:r>
              <a:rPr lang="es-ES" sz="1400" dirty="0"/>
              <a:t> 1):2-64</a:t>
            </a:r>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2102463-EBBB-4639-8C5F-18F6FA00C46D}"/>
              </a:ext>
            </a:extLst>
          </p:cNvPr>
          <p:cNvSpPr>
            <a:spLocks noGrp="1" noChangeArrowheads="1"/>
          </p:cNvSpPr>
          <p:nvPr>
            <p:ph type="title" idx="4294967295"/>
          </p:nvPr>
        </p:nvSpPr>
        <p:spPr bwMode="auto">
          <a:xfrm>
            <a:off x="1905000" y="381000"/>
            <a:ext cx="8382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z="2800">
                <a:latin typeface="Calibri" panose="020F0502020204030204" pitchFamily="34" charset="0"/>
              </a:rPr>
              <a:t>Perfil del paciente que puede fallecer en los siguientes 6-12 meses</a:t>
            </a:r>
          </a:p>
        </p:txBody>
      </p:sp>
      <p:sp>
        <p:nvSpPr>
          <p:cNvPr id="239619" name="Rectangle 4">
            <a:extLst>
              <a:ext uri="{FF2B5EF4-FFF2-40B4-BE49-F238E27FC236}">
                <a16:creationId xmlns:a16="http://schemas.microsoft.com/office/drawing/2014/main" id="{82C280A4-BD3D-4FD4-9483-7EA90927EA6A}"/>
              </a:ext>
            </a:extLst>
          </p:cNvPr>
          <p:cNvSpPr>
            <a:spLocks noGrp="1"/>
          </p:cNvSpPr>
          <p:nvPr>
            <p:ph type="body" idx="4294967295"/>
          </p:nvPr>
        </p:nvSpPr>
        <p:spPr/>
        <p:txBody>
          <a:bodyPr>
            <a:normAutofit fontScale="85000" lnSpcReduction="20000"/>
          </a:bodyPr>
          <a:lstStyle/>
          <a:p>
            <a:pPr>
              <a:lnSpc>
                <a:spcPct val="90000"/>
              </a:lnSpc>
            </a:pPr>
            <a:r>
              <a:rPr lang="es-ES" altLang="es-ES" sz="2000" dirty="0">
                <a:latin typeface="Calibri" panose="020F0502020204030204" pitchFamily="34" charset="0"/>
                <a:ea typeface="ＭＳ Ｐゴシック" panose="020B0600070205080204" pitchFamily="34" charset="-128"/>
              </a:rPr>
              <a:t>Escasa actividad física:</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dependencia de otros para las actividades básicas de la  vida diaria</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No se viste cada día</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Anda menos de 30min cada día</a:t>
            </a:r>
          </a:p>
          <a:p>
            <a:pPr>
              <a:lnSpc>
                <a:spcPct val="90000"/>
              </a:lnSpc>
            </a:pPr>
            <a:r>
              <a:rPr lang="es-ES" altLang="es-ES" sz="2000" dirty="0">
                <a:latin typeface="Calibri" panose="020F0502020204030204" pitchFamily="34" charset="0"/>
                <a:ea typeface="ＭＳ Ｐゴシック" panose="020B0600070205080204" pitchFamily="34" charset="-128"/>
              </a:rPr>
              <a:t>Consumo de recursos sanitarios:</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- 3 o más exacerbaciones graves (visitas a urgencias y/u hospitalizaciones) en el año anterior.</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&gt;21 días ingresado en el hospital durante el año anterior.</a:t>
            </a:r>
          </a:p>
          <a:p>
            <a:pPr>
              <a:lnSpc>
                <a:spcPct val="90000"/>
              </a:lnSpc>
            </a:pPr>
            <a:r>
              <a:rPr lang="es-ES" altLang="es-ES" sz="2000" dirty="0">
                <a:latin typeface="Calibri" panose="020F0502020204030204" pitchFamily="34" charset="0"/>
                <a:ea typeface="ＭＳ Ｐゴシック" panose="020B0600070205080204" pitchFamily="34" charset="-128"/>
              </a:rPr>
              <a:t>Afectación del estado general:</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Comorbilidades</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a:t>
            </a:r>
            <a:r>
              <a:rPr lang="es-ES" altLang="es-ES" sz="2000" dirty="0" err="1">
                <a:latin typeface="Calibri" panose="020F0502020204030204" pitchFamily="34" charset="0"/>
                <a:ea typeface="ＭＳ Ｐゴシック" panose="020B0600070205080204" pitchFamily="34" charset="-128"/>
              </a:rPr>
              <a:t>Indice</a:t>
            </a:r>
            <a:r>
              <a:rPr lang="es-ES" altLang="es-ES" sz="2000" dirty="0">
                <a:latin typeface="Calibri" panose="020F0502020204030204" pitchFamily="34" charset="0"/>
                <a:ea typeface="ＭＳ Ｐゴシック" panose="020B0600070205080204" pitchFamily="34" charset="-128"/>
              </a:rPr>
              <a:t> de masa corporal &lt;21</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Disnea (3-4) MRC</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a:t>
            </a:r>
            <a:r>
              <a:rPr lang="es-ES" altLang="es-ES" sz="2000" dirty="0" err="1">
                <a:latin typeface="Calibri" panose="020F0502020204030204" pitchFamily="34" charset="0"/>
                <a:ea typeface="ＭＳ Ｐゴシック" panose="020B0600070205080204" pitchFamily="34" charset="-128"/>
              </a:rPr>
              <a:t>Indice</a:t>
            </a:r>
            <a:r>
              <a:rPr lang="es-ES" altLang="es-ES" sz="2000" dirty="0">
                <a:latin typeface="Calibri" panose="020F0502020204030204" pitchFamily="34" charset="0"/>
                <a:ea typeface="ＭＳ Ｐゴシック" panose="020B0600070205080204" pitchFamily="34" charset="-128"/>
              </a:rPr>
              <a:t> BODE 7-10</a:t>
            </a:r>
          </a:p>
          <a:p>
            <a:pPr>
              <a:lnSpc>
                <a:spcPct val="90000"/>
              </a:lnSpc>
            </a:pPr>
            <a:r>
              <a:rPr lang="es-ES" altLang="es-ES" sz="2000" dirty="0">
                <a:latin typeface="Calibri" panose="020F0502020204030204" pitchFamily="34" charset="0"/>
                <a:ea typeface="ＭＳ Ｐゴシック" panose="020B0600070205080204" pitchFamily="34" charset="-128"/>
              </a:rPr>
              <a:t>Situaciones personales y sociales:</a:t>
            </a:r>
          </a:p>
          <a:p>
            <a:pPr>
              <a:lnSpc>
                <a:spcPct val="90000"/>
              </a:lnSpc>
              <a:buFont typeface="Arial" panose="020B0604020202020204" pitchFamily="34" charset="0"/>
              <a:buNone/>
            </a:pPr>
            <a:r>
              <a:rPr lang="es-ES" altLang="es-ES" sz="2000" dirty="0">
                <a:latin typeface="Calibri" panose="020F0502020204030204" pitchFamily="34" charset="0"/>
                <a:ea typeface="ＭＳ Ｐゴシック" panose="020B0600070205080204" pitchFamily="34" charset="-128"/>
              </a:rPr>
              <a:t>	- Edad avanzada</a:t>
            </a:r>
          </a:p>
        </p:txBody>
      </p:sp>
      <p:sp>
        <p:nvSpPr>
          <p:cNvPr id="6" name="CuadroTexto 5">
            <a:extLst>
              <a:ext uri="{FF2B5EF4-FFF2-40B4-BE49-F238E27FC236}">
                <a16:creationId xmlns:a16="http://schemas.microsoft.com/office/drawing/2014/main" id="{CB8ED41A-A4E7-4243-94A8-2C77A6F162EB}"/>
              </a:ext>
            </a:extLst>
          </p:cNvPr>
          <p:cNvSpPr txBox="1"/>
          <p:nvPr/>
        </p:nvSpPr>
        <p:spPr>
          <a:xfrm>
            <a:off x="1268733" y="6261556"/>
            <a:ext cx="9681327" cy="307777"/>
          </a:xfrm>
          <a:prstGeom prst="rect">
            <a:avLst/>
          </a:prstGeom>
          <a:noFill/>
        </p:spPr>
        <p:txBody>
          <a:bodyPr wrap="square">
            <a:spAutoFit/>
          </a:bodyPr>
          <a:lstStyle/>
          <a:p>
            <a:r>
              <a:rPr lang="en-US" sz="1400" dirty="0"/>
              <a:t>. Curtis JR. Palliative and end-of-life care for patients with severe COPD. </a:t>
            </a:r>
            <a:r>
              <a:rPr lang="en-US" sz="1400" dirty="0" err="1"/>
              <a:t>Eur</a:t>
            </a:r>
            <a:r>
              <a:rPr lang="en-US" sz="1400" dirty="0"/>
              <a:t> Respir J. 2008;32:796-803</a:t>
            </a:r>
            <a:endParaRPr lang="es-E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Un dibujo de un perro&#10;&#10;Descripción generada automáticamente con confianza media">
            <a:extLst>
              <a:ext uri="{FF2B5EF4-FFF2-40B4-BE49-F238E27FC236}">
                <a16:creationId xmlns:a16="http://schemas.microsoft.com/office/drawing/2014/main" id="{5EF82E39-43F7-44A8-ADB8-2F12F0A178DD}"/>
              </a:ext>
            </a:extLst>
          </p:cNvPr>
          <p:cNvPicPr>
            <a:picLocks noChangeAspect="1"/>
          </p:cNvPicPr>
          <p:nvPr/>
        </p:nvPicPr>
        <p:blipFill>
          <a:blip r:embed="rId2"/>
          <a:stretch>
            <a:fillRect/>
          </a:stretch>
        </p:blipFill>
        <p:spPr>
          <a:xfrm>
            <a:off x="890804" y="1329266"/>
            <a:ext cx="4230368" cy="4320000"/>
          </a:xfrm>
          <a:prstGeom prst="rect">
            <a:avLst/>
          </a:prstGeom>
        </p:spPr>
      </p:pic>
      <p:pic>
        <p:nvPicPr>
          <p:cNvPr id="5" name="Imagen 4" descr="Mapa&#10;&#10;Descripción generada automáticamente">
            <a:extLst>
              <a:ext uri="{FF2B5EF4-FFF2-40B4-BE49-F238E27FC236}">
                <a16:creationId xmlns:a16="http://schemas.microsoft.com/office/drawing/2014/main" id="{0B0B2F3E-25E7-4D69-8C16-E1DC8B62397F}"/>
              </a:ext>
            </a:extLst>
          </p:cNvPr>
          <p:cNvPicPr>
            <a:picLocks noChangeAspect="1"/>
          </p:cNvPicPr>
          <p:nvPr/>
        </p:nvPicPr>
        <p:blipFill>
          <a:blip r:embed="rId3"/>
          <a:stretch>
            <a:fillRect/>
          </a:stretch>
        </p:blipFill>
        <p:spPr>
          <a:xfrm>
            <a:off x="5121172" y="531709"/>
            <a:ext cx="3056388" cy="3456000"/>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6DFB7114-F243-482D-8D5B-C998F2A22260}"/>
              </a:ext>
            </a:extLst>
          </p:cNvPr>
          <p:cNvPicPr>
            <a:picLocks noChangeAspect="1"/>
          </p:cNvPicPr>
          <p:nvPr/>
        </p:nvPicPr>
        <p:blipFill>
          <a:blip r:embed="rId4"/>
          <a:stretch>
            <a:fillRect/>
          </a:stretch>
        </p:blipFill>
        <p:spPr>
          <a:xfrm>
            <a:off x="8306137" y="3429000"/>
            <a:ext cx="3544367" cy="4104000"/>
          </a:xfrm>
          <a:prstGeom prst="rect">
            <a:avLst/>
          </a:prstGeom>
        </p:spPr>
      </p:pic>
      <p:sp>
        <p:nvSpPr>
          <p:cNvPr id="3" name="CuadroTexto 2">
            <a:extLst>
              <a:ext uri="{FF2B5EF4-FFF2-40B4-BE49-F238E27FC236}">
                <a16:creationId xmlns:a16="http://schemas.microsoft.com/office/drawing/2014/main" id="{93069765-5EC6-8634-0949-000C3578E404}"/>
              </a:ext>
            </a:extLst>
          </p:cNvPr>
          <p:cNvSpPr txBox="1"/>
          <p:nvPr/>
        </p:nvSpPr>
        <p:spPr>
          <a:xfrm>
            <a:off x="4612125" y="4742322"/>
            <a:ext cx="2627661" cy="369332"/>
          </a:xfrm>
          <a:prstGeom prst="rect">
            <a:avLst/>
          </a:prstGeom>
          <a:noFill/>
        </p:spPr>
        <p:txBody>
          <a:bodyPr wrap="square" rtlCol="0">
            <a:spAutoFit/>
          </a:bodyPr>
          <a:lstStyle/>
          <a:p>
            <a:r>
              <a:rPr lang="es-ES" dirty="0"/>
              <a:t>Informe Belmont 1978</a:t>
            </a:r>
          </a:p>
        </p:txBody>
      </p:sp>
    </p:spTree>
    <p:extLst>
      <p:ext uri="{BB962C8B-B14F-4D97-AF65-F5344CB8AC3E}">
        <p14:creationId xmlns:p14="http://schemas.microsoft.com/office/powerpoint/2010/main" val="341210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Line 2">
            <a:extLst>
              <a:ext uri="{FF2B5EF4-FFF2-40B4-BE49-F238E27FC236}">
                <a16:creationId xmlns:a16="http://schemas.microsoft.com/office/drawing/2014/main" id="{7E39F369-8C4B-4BEC-8B48-169481DAFB68}"/>
              </a:ext>
            </a:extLst>
          </p:cNvPr>
          <p:cNvSpPr>
            <a:spLocks noChangeShapeType="1"/>
          </p:cNvSpPr>
          <p:nvPr/>
        </p:nvSpPr>
        <p:spPr bwMode="auto">
          <a:xfrm>
            <a:off x="6518275" y="3500438"/>
            <a:ext cx="1588"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0643" name="Line 3">
            <a:extLst>
              <a:ext uri="{FF2B5EF4-FFF2-40B4-BE49-F238E27FC236}">
                <a16:creationId xmlns:a16="http://schemas.microsoft.com/office/drawing/2014/main" id="{A420E39A-8D27-49F0-AA46-209ABD490DB8}"/>
              </a:ext>
            </a:extLst>
          </p:cNvPr>
          <p:cNvSpPr>
            <a:spLocks noChangeShapeType="1"/>
          </p:cNvSpPr>
          <p:nvPr/>
        </p:nvSpPr>
        <p:spPr bwMode="auto">
          <a:xfrm>
            <a:off x="6518275" y="2781300"/>
            <a:ext cx="1588"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grpSp>
        <p:nvGrpSpPr>
          <p:cNvPr id="240644" name="Group 4">
            <a:extLst>
              <a:ext uri="{FF2B5EF4-FFF2-40B4-BE49-F238E27FC236}">
                <a16:creationId xmlns:a16="http://schemas.microsoft.com/office/drawing/2014/main" id="{ABF4F5D9-12EC-4984-B206-83D36955189D}"/>
              </a:ext>
            </a:extLst>
          </p:cNvPr>
          <p:cNvGrpSpPr>
            <a:grpSpLocks/>
          </p:cNvGrpSpPr>
          <p:nvPr/>
        </p:nvGrpSpPr>
        <p:grpSpPr bwMode="auto">
          <a:xfrm>
            <a:off x="1773238" y="576263"/>
            <a:ext cx="2070100" cy="366712"/>
            <a:chOff x="157" y="363"/>
            <a:chExt cx="1304" cy="231"/>
          </a:xfrm>
        </p:grpSpPr>
        <p:sp>
          <p:nvSpPr>
            <p:cNvPr id="240706" name="AutoShape 5">
              <a:extLst>
                <a:ext uri="{FF2B5EF4-FFF2-40B4-BE49-F238E27FC236}">
                  <a16:creationId xmlns:a16="http://schemas.microsoft.com/office/drawing/2014/main" id="{378072A6-E1E3-4923-A40C-12B1863B8B16}"/>
                </a:ext>
              </a:extLst>
            </p:cNvPr>
            <p:cNvSpPr>
              <a:spLocks noChangeArrowheads="1"/>
            </p:cNvSpPr>
            <p:nvPr/>
          </p:nvSpPr>
          <p:spPr bwMode="auto">
            <a:xfrm>
              <a:off x="157" y="363"/>
              <a:ext cx="1305" cy="232"/>
            </a:xfrm>
            <a:prstGeom prst="roundRect">
              <a:avLst>
                <a:gd name="adj" fmla="val 431"/>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707" name="Text Box 6">
              <a:extLst>
                <a:ext uri="{FF2B5EF4-FFF2-40B4-BE49-F238E27FC236}">
                  <a16:creationId xmlns:a16="http://schemas.microsoft.com/office/drawing/2014/main" id="{94CEE29B-2EE5-435C-997D-3A606A644DA6}"/>
                </a:ext>
              </a:extLst>
            </p:cNvPr>
            <p:cNvSpPr txBox="1">
              <a:spLocks noChangeArrowheads="1"/>
            </p:cNvSpPr>
            <p:nvPr/>
          </p:nvSpPr>
          <p:spPr bwMode="auto">
            <a:xfrm>
              <a:off x="157" y="363"/>
              <a:ext cx="130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 typeface="Arial" panose="020B0604020202020204" pitchFamily="34" charset="0"/>
                <a:buNone/>
              </a:pPr>
              <a:r>
                <a:rPr lang="en-GB" altLang="es-ES" sz="1800" dirty="0">
                  <a:solidFill>
                    <a:srgbClr val="000000"/>
                  </a:solidFill>
                  <a:cs typeface="Arial" panose="020B0604020202020204" pitchFamily="34" charset="0"/>
                  <a:sym typeface="Symbol" panose="05050102010706020507" pitchFamily="18" charset="2"/>
                </a:rPr>
                <a:t>No </a:t>
              </a:r>
              <a:r>
                <a:rPr lang="en-GB" altLang="es-ES" sz="1800" dirty="0" err="1">
                  <a:solidFill>
                    <a:srgbClr val="000000"/>
                  </a:solidFill>
                  <a:cs typeface="Arial" panose="020B0604020202020204" pitchFamily="34" charset="0"/>
                  <a:sym typeface="Symbol" panose="05050102010706020507" pitchFamily="18" charset="2"/>
                </a:rPr>
                <a:t>toma</a:t>
              </a:r>
              <a:r>
                <a:rPr lang="en-GB" altLang="es-ES" sz="1800" dirty="0">
                  <a:solidFill>
                    <a:srgbClr val="000000"/>
                  </a:solidFill>
                  <a:cs typeface="Arial" panose="020B0604020202020204" pitchFamily="34" charset="0"/>
                  <a:sym typeface="Symbol" panose="05050102010706020507" pitchFamily="18" charset="2"/>
                </a:rPr>
                <a:t> </a:t>
              </a:r>
              <a:r>
                <a:rPr lang="en-GB" altLang="es-ES" sz="1800" dirty="0" err="1">
                  <a:solidFill>
                    <a:srgbClr val="000000"/>
                  </a:solidFill>
                  <a:cs typeface="Arial" panose="020B0604020202020204" pitchFamily="34" charset="0"/>
                  <a:sym typeface="Symbol" panose="05050102010706020507" pitchFamily="18" charset="2"/>
                </a:rPr>
                <a:t>opiáceos</a:t>
              </a:r>
              <a:endParaRPr lang="en-GB" altLang="es-ES" sz="1800" dirty="0">
                <a:solidFill>
                  <a:srgbClr val="000000"/>
                </a:solidFill>
                <a:cs typeface="Arial" panose="020B0604020202020204" pitchFamily="34" charset="0"/>
                <a:sym typeface="Symbol" panose="05050102010706020507" pitchFamily="18" charset="2"/>
              </a:endParaRPr>
            </a:p>
          </p:txBody>
        </p:sp>
      </p:grpSp>
      <p:grpSp>
        <p:nvGrpSpPr>
          <p:cNvPr id="240645" name="Group 7">
            <a:extLst>
              <a:ext uri="{FF2B5EF4-FFF2-40B4-BE49-F238E27FC236}">
                <a16:creationId xmlns:a16="http://schemas.microsoft.com/office/drawing/2014/main" id="{AEE69031-B390-48E0-AC5D-B14620DCDC89}"/>
              </a:ext>
            </a:extLst>
          </p:cNvPr>
          <p:cNvGrpSpPr>
            <a:grpSpLocks/>
          </p:cNvGrpSpPr>
          <p:nvPr/>
        </p:nvGrpSpPr>
        <p:grpSpPr bwMode="auto">
          <a:xfrm>
            <a:off x="1990726" y="1362075"/>
            <a:ext cx="1566863" cy="376238"/>
            <a:chOff x="294" y="858"/>
            <a:chExt cx="987" cy="237"/>
          </a:xfrm>
        </p:grpSpPr>
        <p:sp>
          <p:nvSpPr>
            <p:cNvPr id="240704" name="AutoShape 8">
              <a:extLst>
                <a:ext uri="{FF2B5EF4-FFF2-40B4-BE49-F238E27FC236}">
                  <a16:creationId xmlns:a16="http://schemas.microsoft.com/office/drawing/2014/main" id="{8745D623-A851-4BEA-A7D3-D912FE57996D}"/>
                </a:ext>
              </a:extLst>
            </p:cNvPr>
            <p:cNvSpPr>
              <a:spLocks noChangeArrowheads="1"/>
            </p:cNvSpPr>
            <p:nvPr/>
          </p:nvSpPr>
          <p:spPr bwMode="auto">
            <a:xfrm>
              <a:off x="294" y="858"/>
              <a:ext cx="988" cy="232"/>
            </a:xfrm>
            <a:prstGeom prst="roundRect">
              <a:avLst>
                <a:gd name="adj" fmla="val 43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705" name="Text Box 9">
              <a:extLst>
                <a:ext uri="{FF2B5EF4-FFF2-40B4-BE49-F238E27FC236}">
                  <a16:creationId xmlns:a16="http://schemas.microsoft.com/office/drawing/2014/main" id="{3AFC6E8A-7AC2-486E-B729-5F72E2CE7C88}"/>
                </a:ext>
              </a:extLst>
            </p:cNvPr>
            <p:cNvSpPr txBox="1">
              <a:spLocks noChangeArrowheads="1"/>
            </p:cNvSpPr>
            <p:nvPr/>
          </p:nvSpPr>
          <p:spPr bwMode="auto">
            <a:xfrm>
              <a:off x="294" y="858"/>
              <a:ext cx="988" cy="238"/>
            </a:xfrm>
            <a:prstGeom prst="rect">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3000"/>
                </a:lnSpc>
                <a:buClr>
                  <a:srgbClr val="000000"/>
                </a:buClr>
                <a:buSzPct val="100000"/>
                <a:buFont typeface="Arial" panose="020B0604020202020204" pitchFamily="34" charset="0"/>
                <a:buNone/>
              </a:pPr>
              <a:r>
                <a:rPr lang="en-GB" altLang="es-ES" sz="2000" dirty="0">
                  <a:solidFill>
                    <a:srgbClr val="000000"/>
                  </a:solidFill>
                  <a:cs typeface="Lucida Sans Unicode" panose="020B0602030504020204" pitchFamily="34" charset="0"/>
                  <a:sym typeface="Symbol" panose="05050102010706020507" pitchFamily="18" charset="2"/>
                </a:rPr>
                <a:t>MR: 5mg/4h</a:t>
              </a:r>
            </a:p>
          </p:txBody>
        </p:sp>
      </p:grpSp>
      <p:grpSp>
        <p:nvGrpSpPr>
          <p:cNvPr id="240646" name="Group 10">
            <a:extLst>
              <a:ext uri="{FF2B5EF4-FFF2-40B4-BE49-F238E27FC236}">
                <a16:creationId xmlns:a16="http://schemas.microsoft.com/office/drawing/2014/main" id="{923ADFD5-0892-4D8F-9E94-93941FB26246}"/>
              </a:ext>
            </a:extLst>
          </p:cNvPr>
          <p:cNvGrpSpPr>
            <a:grpSpLocks/>
          </p:cNvGrpSpPr>
          <p:nvPr/>
        </p:nvGrpSpPr>
        <p:grpSpPr bwMode="auto">
          <a:xfrm>
            <a:off x="1990726" y="1719265"/>
            <a:ext cx="1568451" cy="458788"/>
            <a:chOff x="294" y="1083"/>
            <a:chExt cx="988" cy="289"/>
          </a:xfrm>
        </p:grpSpPr>
        <p:sp>
          <p:nvSpPr>
            <p:cNvPr id="240702" name="AutoShape 11">
              <a:extLst>
                <a:ext uri="{FF2B5EF4-FFF2-40B4-BE49-F238E27FC236}">
                  <a16:creationId xmlns:a16="http://schemas.microsoft.com/office/drawing/2014/main" id="{06D6E7A1-E1A3-43E0-94F3-208556D6CD35}"/>
                </a:ext>
              </a:extLst>
            </p:cNvPr>
            <p:cNvSpPr>
              <a:spLocks noChangeArrowheads="1"/>
            </p:cNvSpPr>
            <p:nvPr/>
          </p:nvSpPr>
          <p:spPr bwMode="auto">
            <a:xfrm>
              <a:off x="294" y="1083"/>
              <a:ext cx="988" cy="289"/>
            </a:xfrm>
            <a:prstGeom prst="roundRect">
              <a:avLst>
                <a:gd name="adj" fmla="val 347"/>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703" name="Text Box 12">
              <a:extLst>
                <a:ext uri="{FF2B5EF4-FFF2-40B4-BE49-F238E27FC236}">
                  <a16:creationId xmlns:a16="http://schemas.microsoft.com/office/drawing/2014/main" id="{A3E87C65-0C68-48CD-996B-B1DF1A9FD4F8}"/>
                </a:ext>
              </a:extLst>
            </p:cNvPr>
            <p:cNvSpPr txBox="1">
              <a:spLocks noChangeArrowheads="1"/>
            </p:cNvSpPr>
            <p:nvPr/>
          </p:nvSpPr>
          <p:spPr bwMode="auto">
            <a:xfrm>
              <a:off x="294" y="1083"/>
              <a:ext cx="98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10mg en dosis antes de acostarse</a:t>
              </a:r>
            </a:p>
          </p:txBody>
        </p:sp>
      </p:grpSp>
      <p:grpSp>
        <p:nvGrpSpPr>
          <p:cNvPr id="240647" name="Group 13">
            <a:extLst>
              <a:ext uri="{FF2B5EF4-FFF2-40B4-BE49-F238E27FC236}">
                <a16:creationId xmlns:a16="http://schemas.microsoft.com/office/drawing/2014/main" id="{5B17C37A-B7FD-43D2-8C8A-EA80442506F3}"/>
              </a:ext>
            </a:extLst>
          </p:cNvPr>
          <p:cNvGrpSpPr>
            <a:grpSpLocks/>
          </p:cNvGrpSpPr>
          <p:nvPr/>
        </p:nvGrpSpPr>
        <p:grpSpPr bwMode="auto">
          <a:xfrm>
            <a:off x="3559177" y="1362077"/>
            <a:ext cx="1643063" cy="276226"/>
            <a:chOff x="1282" y="858"/>
            <a:chExt cx="1035" cy="174"/>
          </a:xfrm>
        </p:grpSpPr>
        <p:sp>
          <p:nvSpPr>
            <p:cNvPr id="240700" name="AutoShape 14">
              <a:extLst>
                <a:ext uri="{FF2B5EF4-FFF2-40B4-BE49-F238E27FC236}">
                  <a16:creationId xmlns:a16="http://schemas.microsoft.com/office/drawing/2014/main" id="{8FD78B03-72A9-489C-9417-4E835BCCB441}"/>
                </a:ext>
              </a:extLst>
            </p:cNvPr>
            <p:cNvSpPr>
              <a:spLocks noChangeArrowheads="1"/>
            </p:cNvSpPr>
            <p:nvPr/>
          </p:nvSpPr>
          <p:spPr bwMode="auto">
            <a:xfrm>
              <a:off x="1282" y="858"/>
              <a:ext cx="1035" cy="174"/>
            </a:xfrm>
            <a:prstGeom prst="roundRect">
              <a:avLst>
                <a:gd name="adj" fmla="val 574"/>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701" name="Text Box 15">
              <a:extLst>
                <a:ext uri="{FF2B5EF4-FFF2-40B4-BE49-F238E27FC236}">
                  <a16:creationId xmlns:a16="http://schemas.microsoft.com/office/drawing/2014/main" id="{83047940-4758-4F61-ABC6-3D779C37CABB}"/>
                </a:ext>
              </a:extLst>
            </p:cNvPr>
            <p:cNvSpPr txBox="1">
              <a:spLocks noChangeArrowheads="1"/>
            </p:cNvSpPr>
            <p:nvPr/>
          </p:nvSpPr>
          <p:spPr bwMode="auto">
            <a:xfrm>
              <a:off x="1282" y="858"/>
              <a:ext cx="103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2.5mg/4h si IMC&lt;21</a:t>
              </a:r>
            </a:p>
          </p:txBody>
        </p:sp>
      </p:grpSp>
      <p:grpSp>
        <p:nvGrpSpPr>
          <p:cNvPr id="240648" name="Group 16">
            <a:extLst>
              <a:ext uri="{FF2B5EF4-FFF2-40B4-BE49-F238E27FC236}">
                <a16:creationId xmlns:a16="http://schemas.microsoft.com/office/drawing/2014/main" id="{80B13D34-74C4-4E4B-8490-346FC44AF16D}"/>
              </a:ext>
            </a:extLst>
          </p:cNvPr>
          <p:cNvGrpSpPr>
            <a:grpSpLocks/>
          </p:cNvGrpSpPr>
          <p:nvPr/>
        </p:nvGrpSpPr>
        <p:grpSpPr bwMode="auto">
          <a:xfrm>
            <a:off x="3559177" y="1657353"/>
            <a:ext cx="1643063" cy="276226"/>
            <a:chOff x="1282" y="1044"/>
            <a:chExt cx="1035" cy="174"/>
          </a:xfrm>
        </p:grpSpPr>
        <p:sp>
          <p:nvSpPr>
            <p:cNvPr id="240698" name="AutoShape 17">
              <a:extLst>
                <a:ext uri="{FF2B5EF4-FFF2-40B4-BE49-F238E27FC236}">
                  <a16:creationId xmlns:a16="http://schemas.microsoft.com/office/drawing/2014/main" id="{76891D67-18F0-4625-B204-2B4828ADB085}"/>
                </a:ext>
              </a:extLst>
            </p:cNvPr>
            <p:cNvSpPr>
              <a:spLocks noChangeArrowheads="1"/>
            </p:cNvSpPr>
            <p:nvPr/>
          </p:nvSpPr>
          <p:spPr bwMode="auto">
            <a:xfrm>
              <a:off x="1282" y="1044"/>
              <a:ext cx="1035" cy="174"/>
            </a:xfrm>
            <a:prstGeom prst="roundRect">
              <a:avLst>
                <a:gd name="adj" fmla="val 574"/>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99" name="Text Box 18">
              <a:extLst>
                <a:ext uri="{FF2B5EF4-FFF2-40B4-BE49-F238E27FC236}">
                  <a16:creationId xmlns:a16="http://schemas.microsoft.com/office/drawing/2014/main" id="{6230D582-7CEC-44BF-954B-DE5F13C83DA5}"/>
                </a:ext>
              </a:extLst>
            </p:cNvPr>
            <p:cNvSpPr txBox="1">
              <a:spLocks noChangeArrowheads="1"/>
            </p:cNvSpPr>
            <p:nvPr/>
          </p:nvSpPr>
          <p:spPr bwMode="auto">
            <a:xfrm>
              <a:off x="1282" y="1044"/>
              <a:ext cx="103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dosis/6h si IR</a:t>
              </a:r>
            </a:p>
          </p:txBody>
        </p:sp>
      </p:grpSp>
      <p:grpSp>
        <p:nvGrpSpPr>
          <p:cNvPr id="240650" name="Group 20">
            <a:extLst>
              <a:ext uri="{FF2B5EF4-FFF2-40B4-BE49-F238E27FC236}">
                <a16:creationId xmlns:a16="http://schemas.microsoft.com/office/drawing/2014/main" id="{42E6D2BD-CE05-4FD5-A17B-9BED72394040}"/>
              </a:ext>
            </a:extLst>
          </p:cNvPr>
          <p:cNvGrpSpPr>
            <a:grpSpLocks/>
          </p:cNvGrpSpPr>
          <p:nvPr/>
        </p:nvGrpSpPr>
        <p:grpSpPr bwMode="auto">
          <a:xfrm>
            <a:off x="1630363" y="2647953"/>
            <a:ext cx="2357438" cy="823913"/>
            <a:chOff x="67" y="1668"/>
            <a:chExt cx="1485" cy="519"/>
          </a:xfrm>
        </p:grpSpPr>
        <p:sp>
          <p:nvSpPr>
            <p:cNvPr id="240696" name="AutoShape 21">
              <a:extLst>
                <a:ext uri="{FF2B5EF4-FFF2-40B4-BE49-F238E27FC236}">
                  <a16:creationId xmlns:a16="http://schemas.microsoft.com/office/drawing/2014/main" id="{77D9E2DB-ED7D-4B34-AA19-92B4CF835FF2}"/>
                </a:ext>
              </a:extLst>
            </p:cNvPr>
            <p:cNvSpPr>
              <a:spLocks noChangeArrowheads="1"/>
            </p:cNvSpPr>
            <p:nvPr/>
          </p:nvSpPr>
          <p:spPr bwMode="auto">
            <a:xfrm>
              <a:off x="67" y="1668"/>
              <a:ext cx="1485" cy="519"/>
            </a:xfrm>
            <a:prstGeom prst="roundRect">
              <a:avLst>
                <a:gd name="adj" fmla="val 19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97" name="Text Box 22">
              <a:extLst>
                <a:ext uri="{FF2B5EF4-FFF2-40B4-BE49-F238E27FC236}">
                  <a16:creationId xmlns:a16="http://schemas.microsoft.com/office/drawing/2014/main" id="{5B346ED7-5ADB-4225-A83D-1F64DC119A54}"/>
                </a:ext>
              </a:extLst>
            </p:cNvPr>
            <p:cNvSpPr txBox="1">
              <a:spLocks noChangeArrowheads="1"/>
            </p:cNvSpPr>
            <p:nvPr/>
          </p:nvSpPr>
          <p:spPr bwMode="auto">
            <a:xfrm>
              <a:off x="67" y="1668"/>
              <a:ext cx="1485"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Subir diariamente 25% la dosis del día anterior en cada dosis (1-2 mg/día/dosis al principio), hasta conseguir…</a:t>
              </a:r>
            </a:p>
          </p:txBody>
        </p:sp>
      </p:grpSp>
      <p:grpSp>
        <p:nvGrpSpPr>
          <p:cNvPr id="240651" name="Group 23">
            <a:extLst>
              <a:ext uri="{FF2B5EF4-FFF2-40B4-BE49-F238E27FC236}">
                <a16:creationId xmlns:a16="http://schemas.microsoft.com/office/drawing/2014/main" id="{6E275C1C-5C29-4626-B05A-3DDB7FC402D4}"/>
              </a:ext>
            </a:extLst>
          </p:cNvPr>
          <p:cNvGrpSpPr>
            <a:grpSpLocks/>
          </p:cNvGrpSpPr>
          <p:nvPr/>
        </p:nvGrpSpPr>
        <p:grpSpPr bwMode="auto">
          <a:xfrm>
            <a:off x="2130426" y="3492501"/>
            <a:ext cx="1355725" cy="549275"/>
            <a:chOff x="382" y="2200"/>
            <a:chExt cx="854" cy="346"/>
          </a:xfrm>
        </p:grpSpPr>
        <p:sp>
          <p:nvSpPr>
            <p:cNvPr id="240694" name="AutoShape 24">
              <a:extLst>
                <a:ext uri="{FF2B5EF4-FFF2-40B4-BE49-F238E27FC236}">
                  <a16:creationId xmlns:a16="http://schemas.microsoft.com/office/drawing/2014/main" id="{4A4668A7-CBCE-4E97-B3E9-D3331EF75A49}"/>
                </a:ext>
              </a:extLst>
            </p:cNvPr>
            <p:cNvSpPr>
              <a:spLocks noChangeArrowheads="1"/>
            </p:cNvSpPr>
            <p:nvPr/>
          </p:nvSpPr>
          <p:spPr bwMode="auto">
            <a:xfrm>
              <a:off x="382" y="2200"/>
              <a:ext cx="855" cy="347"/>
            </a:xfrm>
            <a:prstGeom prst="roundRect">
              <a:avLst>
                <a:gd name="adj" fmla="val 287"/>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95" name="Text Box 25">
              <a:extLst>
                <a:ext uri="{FF2B5EF4-FFF2-40B4-BE49-F238E27FC236}">
                  <a16:creationId xmlns:a16="http://schemas.microsoft.com/office/drawing/2014/main" id="{07DE6E40-D093-4510-BADA-426F77410AB2}"/>
                </a:ext>
              </a:extLst>
            </p:cNvPr>
            <p:cNvSpPr txBox="1">
              <a:spLocks noChangeArrowheads="1"/>
            </p:cNvSpPr>
            <p:nvPr/>
          </p:nvSpPr>
          <p:spPr bwMode="auto">
            <a:xfrm>
              <a:off x="382" y="2200"/>
              <a:ext cx="85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800">
                  <a:solidFill>
                    <a:srgbClr val="000000"/>
                  </a:solidFill>
                  <a:cs typeface="Arial" panose="020B0604020202020204" pitchFamily="34" charset="0"/>
                  <a:sym typeface="Symbol" panose="05050102010706020507" pitchFamily="18" charset="2"/>
                </a:rPr>
                <a:t>CONTROL</a:t>
              </a:r>
            </a:p>
            <a:p>
              <a:pPr algn="ctr" eaLnBrk="1" hangingPunct="1">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2-3 d sin disnea</a:t>
              </a:r>
            </a:p>
          </p:txBody>
        </p:sp>
      </p:grpSp>
      <p:grpSp>
        <p:nvGrpSpPr>
          <p:cNvPr id="240652" name="Group 26">
            <a:extLst>
              <a:ext uri="{FF2B5EF4-FFF2-40B4-BE49-F238E27FC236}">
                <a16:creationId xmlns:a16="http://schemas.microsoft.com/office/drawing/2014/main" id="{CB005A7D-9650-4957-AD03-CD0D7C6DE105}"/>
              </a:ext>
            </a:extLst>
          </p:cNvPr>
          <p:cNvGrpSpPr>
            <a:grpSpLocks/>
          </p:cNvGrpSpPr>
          <p:nvPr/>
        </p:nvGrpSpPr>
        <p:grpSpPr bwMode="auto">
          <a:xfrm>
            <a:off x="1773238" y="4505325"/>
            <a:ext cx="2070100" cy="376238"/>
            <a:chOff x="157" y="2838"/>
            <a:chExt cx="1304" cy="237"/>
          </a:xfrm>
        </p:grpSpPr>
        <p:sp>
          <p:nvSpPr>
            <p:cNvPr id="240692" name="AutoShape 27">
              <a:extLst>
                <a:ext uri="{FF2B5EF4-FFF2-40B4-BE49-F238E27FC236}">
                  <a16:creationId xmlns:a16="http://schemas.microsoft.com/office/drawing/2014/main" id="{CF82A5FD-580A-45B6-9B63-0849B8667D3D}"/>
                </a:ext>
              </a:extLst>
            </p:cNvPr>
            <p:cNvSpPr>
              <a:spLocks noChangeArrowheads="1"/>
            </p:cNvSpPr>
            <p:nvPr/>
          </p:nvSpPr>
          <p:spPr bwMode="auto">
            <a:xfrm>
              <a:off x="157" y="2838"/>
              <a:ext cx="1305" cy="232"/>
            </a:xfrm>
            <a:prstGeom prst="roundRect">
              <a:avLst>
                <a:gd name="adj" fmla="val 431"/>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ES" altLang="es-ES">
                <a:solidFill>
                  <a:srgbClr val="FFFFFF"/>
                </a:solidFill>
                <a:latin typeface="Times New Roman" panose="02020603050405020304" pitchFamily="18" charset="0"/>
                <a:cs typeface="Lucida Sans Unicode" panose="020B0602030504020204" pitchFamily="34" charset="0"/>
                <a:sym typeface="Symbol" panose="05050102010706020507" pitchFamily="18" charset="2"/>
              </a:endParaRPr>
            </a:p>
          </p:txBody>
        </p:sp>
        <p:sp>
          <p:nvSpPr>
            <p:cNvPr id="240693" name="Text Box 28">
              <a:extLst>
                <a:ext uri="{FF2B5EF4-FFF2-40B4-BE49-F238E27FC236}">
                  <a16:creationId xmlns:a16="http://schemas.microsoft.com/office/drawing/2014/main" id="{2B045239-F7C8-44EB-8975-82BB2EE940B6}"/>
                </a:ext>
              </a:extLst>
            </p:cNvPr>
            <p:cNvSpPr txBox="1">
              <a:spLocks noChangeArrowheads="1"/>
            </p:cNvSpPr>
            <p:nvPr/>
          </p:nvSpPr>
          <p:spPr bwMode="auto">
            <a:xfrm>
              <a:off x="157" y="2838"/>
              <a:ext cx="1305" cy="238"/>
            </a:xfrm>
            <a:prstGeom prst="rect">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3000"/>
                </a:lnSpc>
                <a:buClr>
                  <a:srgbClr val="000000"/>
                </a:buClr>
                <a:buSzPct val="100000"/>
                <a:buFont typeface="Arial" panose="020B0604020202020204" pitchFamily="34" charset="0"/>
                <a:buNone/>
              </a:pPr>
              <a:r>
                <a:rPr lang="en-GB" altLang="es-ES" sz="2000">
                  <a:solidFill>
                    <a:srgbClr val="000000"/>
                  </a:solidFill>
                  <a:cs typeface="Lucida Sans Unicode" panose="020B0602030504020204" pitchFamily="34" charset="0"/>
                  <a:sym typeface="Symbol" panose="05050102010706020507" pitchFamily="18" charset="2"/>
                </a:rPr>
                <a:t>Pasar a MLS</a:t>
              </a:r>
            </a:p>
          </p:txBody>
        </p:sp>
      </p:grpSp>
      <p:grpSp>
        <p:nvGrpSpPr>
          <p:cNvPr id="240653" name="Group 29">
            <a:extLst>
              <a:ext uri="{FF2B5EF4-FFF2-40B4-BE49-F238E27FC236}">
                <a16:creationId xmlns:a16="http://schemas.microsoft.com/office/drawing/2014/main" id="{0B8E952B-6AF1-474A-84C3-E5E109EC44BD}"/>
              </a:ext>
            </a:extLst>
          </p:cNvPr>
          <p:cNvGrpSpPr>
            <a:grpSpLocks/>
          </p:cNvGrpSpPr>
          <p:nvPr/>
        </p:nvGrpSpPr>
        <p:grpSpPr bwMode="auto">
          <a:xfrm>
            <a:off x="1630363" y="4862511"/>
            <a:ext cx="2357438" cy="1006474"/>
            <a:chOff x="67" y="3063"/>
            <a:chExt cx="1485" cy="634"/>
          </a:xfrm>
        </p:grpSpPr>
        <p:sp>
          <p:nvSpPr>
            <p:cNvPr id="240690" name="AutoShape 30">
              <a:extLst>
                <a:ext uri="{FF2B5EF4-FFF2-40B4-BE49-F238E27FC236}">
                  <a16:creationId xmlns:a16="http://schemas.microsoft.com/office/drawing/2014/main" id="{688F4A8D-482A-407B-BB3E-654DA57A187F}"/>
                </a:ext>
              </a:extLst>
            </p:cNvPr>
            <p:cNvSpPr>
              <a:spLocks noChangeArrowheads="1"/>
            </p:cNvSpPr>
            <p:nvPr/>
          </p:nvSpPr>
          <p:spPr bwMode="auto">
            <a:xfrm>
              <a:off x="67" y="3063"/>
              <a:ext cx="1485" cy="634"/>
            </a:xfrm>
            <a:prstGeom prst="roundRect">
              <a:avLst>
                <a:gd name="adj" fmla="val 157"/>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91" name="Text Box 31">
              <a:extLst>
                <a:ext uri="{FF2B5EF4-FFF2-40B4-BE49-F238E27FC236}">
                  <a16:creationId xmlns:a16="http://schemas.microsoft.com/office/drawing/2014/main" id="{B2B7F763-49D9-4655-9B4C-8F687E5D70D4}"/>
                </a:ext>
              </a:extLst>
            </p:cNvPr>
            <p:cNvSpPr txBox="1">
              <a:spLocks noChangeArrowheads="1"/>
            </p:cNvSpPr>
            <p:nvPr/>
          </p:nvSpPr>
          <p:spPr bwMode="auto">
            <a:xfrm>
              <a:off x="67" y="3063"/>
              <a:ext cx="148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dirty="0">
                  <a:solidFill>
                    <a:srgbClr val="000000"/>
                  </a:solidFill>
                  <a:cs typeface="Arial" panose="020B0604020202020204" pitchFamily="34" charset="0"/>
                  <a:sym typeface="Symbol" panose="05050102010706020507" pitchFamily="18" charset="2"/>
                </a:rPr>
                <a:t>CÁLCULO DE DOSIS:</a:t>
              </a:r>
            </a:p>
            <a:p>
              <a:pPr eaLnBrk="1" hangingPunct="1">
                <a:spcBef>
                  <a:spcPct val="0"/>
                </a:spcBef>
                <a:buClr>
                  <a:srgbClr val="000000"/>
                </a:buClr>
                <a:buFont typeface="Arial" panose="020B0604020202020204" pitchFamily="34" charset="0"/>
                <a:buNone/>
              </a:pPr>
              <a:r>
                <a:rPr lang="en-GB" altLang="es-ES" sz="1200" dirty="0" err="1">
                  <a:solidFill>
                    <a:srgbClr val="000000"/>
                  </a:solidFill>
                  <a:cs typeface="Arial" panose="020B0604020202020204" pitchFamily="34" charset="0"/>
                  <a:sym typeface="Symbol" panose="05050102010706020507" pitchFamily="18" charset="2"/>
                </a:rPr>
                <a:t>Sumar</a:t>
              </a:r>
              <a:r>
                <a:rPr lang="en-GB" altLang="es-ES" sz="1200" dirty="0">
                  <a:solidFill>
                    <a:srgbClr val="000000"/>
                  </a:solidFill>
                  <a:cs typeface="Arial" panose="020B0604020202020204" pitchFamily="34" charset="0"/>
                  <a:sym typeface="Symbol" panose="05050102010706020507" pitchFamily="18" charset="2"/>
                </a:rPr>
                <a:t> </a:t>
              </a:r>
              <a:r>
                <a:rPr lang="en-GB" altLang="es-ES" sz="1200" dirty="0" err="1">
                  <a:solidFill>
                    <a:srgbClr val="000000"/>
                  </a:solidFill>
                  <a:cs typeface="Arial" panose="020B0604020202020204" pitchFamily="34" charset="0"/>
                  <a:sym typeface="Symbol" panose="05050102010706020507" pitchFamily="18" charset="2"/>
                </a:rPr>
                <a:t>dosis</a:t>
              </a:r>
              <a:r>
                <a:rPr lang="en-GB" altLang="es-ES" sz="1200" dirty="0">
                  <a:solidFill>
                    <a:srgbClr val="000000"/>
                  </a:solidFill>
                  <a:cs typeface="Arial" panose="020B0604020202020204" pitchFamily="34" charset="0"/>
                  <a:sym typeface="Symbol" panose="05050102010706020507" pitchFamily="18" charset="2"/>
                </a:rPr>
                <a:t> de MR del </a:t>
              </a:r>
              <a:r>
                <a:rPr lang="en-GB" altLang="es-ES" sz="1200" dirty="0" err="1">
                  <a:solidFill>
                    <a:srgbClr val="000000"/>
                  </a:solidFill>
                  <a:cs typeface="Arial" panose="020B0604020202020204" pitchFamily="34" charset="0"/>
                  <a:sym typeface="Symbol" panose="05050102010706020507" pitchFamily="18" charset="2"/>
                </a:rPr>
                <a:t>último</a:t>
              </a:r>
              <a:r>
                <a:rPr lang="en-GB" altLang="es-ES" sz="1200" dirty="0">
                  <a:solidFill>
                    <a:srgbClr val="000000"/>
                  </a:solidFill>
                  <a:cs typeface="Arial" panose="020B0604020202020204" pitchFamily="34" charset="0"/>
                  <a:sym typeface="Symbol" panose="05050102010706020507" pitchFamily="18" charset="2"/>
                </a:rPr>
                <a:t> día y </a:t>
              </a:r>
              <a:r>
                <a:rPr lang="en-GB" altLang="es-ES" sz="1200" dirty="0" err="1">
                  <a:solidFill>
                    <a:srgbClr val="000000"/>
                  </a:solidFill>
                  <a:cs typeface="Arial" panose="020B0604020202020204" pitchFamily="34" charset="0"/>
                  <a:sym typeface="Symbol" panose="05050102010706020507" pitchFamily="18" charset="2"/>
                </a:rPr>
                <a:t>administrar</a:t>
              </a:r>
              <a:r>
                <a:rPr lang="en-GB" altLang="es-ES" sz="1200" dirty="0">
                  <a:solidFill>
                    <a:srgbClr val="000000"/>
                  </a:solidFill>
                  <a:cs typeface="Arial" panose="020B0604020202020204" pitchFamily="34" charset="0"/>
                  <a:sym typeface="Symbol" panose="05050102010706020507" pitchFamily="18" charset="2"/>
                </a:rPr>
                <a:t> </a:t>
              </a:r>
              <a:r>
                <a:rPr lang="en-GB" altLang="es-ES" sz="1200" dirty="0" err="1">
                  <a:solidFill>
                    <a:srgbClr val="000000"/>
                  </a:solidFill>
                  <a:cs typeface="Arial" panose="020B0604020202020204" pitchFamily="34" charset="0"/>
                  <a:sym typeface="Symbol" panose="05050102010706020507" pitchFamily="18" charset="2"/>
                </a:rPr>
                <a:t>el</a:t>
              </a:r>
              <a:r>
                <a:rPr lang="en-GB" altLang="es-ES" sz="1200" dirty="0">
                  <a:solidFill>
                    <a:srgbClr val="000000"/>
                  </a:solidFill>
                  <a:cs typeface="Arial" panose="020B0604020202020204" pitchFamily="34" charset="0"/>
                  <a:sym typeface="Symbol" panose="05050102010706020507" pitchFamily="18" charset="2"/>
                </a:rPr>
                <a:t> total </a:t>
              </a:r>
              <a:r>
                <a:rPr lang="en-GB" altLang="es-ES" sz="1200" dirty="0" err="1">
                  <a:solidFill>
                    <a:srgbClr val="000000"/>
                  </a:solidFill>
                  <a:cs typeface="Arial" panose="020B0604020202020204" pitchFamily="34" charset="0"/>
                  <a:sym typeface="Symbol" panose="05050102010706020507" pitchFamily="18" charset="2"/>
                </a:rPr>
                <a:t>en</a:t>
              </a:r>
              <a:r>
                <a:rPr lang="en-GB" altLang="es-ES" sz="1200" dirty="0">
                  <a:solidFill>
                    <a:srgbClr val="000000"/>
                  </a:solidFill>
                  <a:cs typeface="Arial" panose="020B0604020202020204" pitchFamily="34" charset="0"/>
                  <a:sym typeface="Symbol" panose="05050102010706020507" pitchFamily="18" charset="2"/>
                </a:rPr>
                <a:t> </a:t>
              </a:r>
              <a:r>
                <a:rPr lang="en-GB" altLang="es-ES" sz="1200" dirty="0" err="1">
                  <a:solidFill>
                    <a:srgbClr val="000000"/>
                  </a:solidFill>
                  <a:cs typeface="Arial" panose="020B0604020202020204" pitchFamily="34" charset="0"/>
                  <a:sym typeface="Symbol" panose="05050102010706020507" pitchFamily="18" charset="2"/>
                </a:rPr>
                <a:t>dosis</a:t>
              </a:r>
              <a:r>
                <a:rPr lang="en-GB" altLang="es-ES" sz="1200" dirty="0">
                  <a:solidFill>
                    <a:srgbClr val="000000"/>
                  </a:solidFill>
                  <a:cs typeface="Arial" panose="020B0604020202020204" pitchFamily="34" charset="0"/>
                  <a:sym typeface="Symbol" panose="05050102010706020507" pitchFamily="18" charset="2"/>
                </a:rPr>
                <a:t> </a:t>
              </a:r>
              <a:r>
                <a:rPr lang="en-GB" altLang="es-ES" sz="1200" dirty="0" err="1">
                  <a:solidFill>
                    <a:srgbClr val="000000"/>
                  </a:solidFill>
                  <a:cs typeface="Arial" panose="020B0604020202020204" pitchFamily="34" charset="0"/>
                  <a:sym typeface="Symbol" panose="05050102010706020507" pitchFamily="18" charset="2"/>
                </a:rPr>
                <a:t>cada</a:t>
              </a:r>
              <a:r>
                <a:rPr lang="en-GB" altLang="es-ES" sz="1200" dirty="0">
                  <a:solidFill>
                    <a:srgbClr val="000000"/>
                  </a:solidFill>
                  <a:cs typeface="Arial" panose="020B0604020202020204" pitchFamily="34" charset="0"/>
                  <a:sym typeface="Symbol" panose="05050102010706020507" pitchFamily="18" charset="2"/>
                </a:rPr>
                <a:t> 12 o 24h, </a:t>
              </a:r>
              <a:r>
                <a:rPr lang="en-GB" altLang="es-ES" sz="1200" dirty="0" err="1">
                  <a:solidFill>
                    <a:srgbClr val="000000"/>
                  </a:solidFill>
                  <a:cs typeface="Arial" panose="020B0604020202020204" pitchFamily="34" charset="0"/>
                  <a:sym typeface="Symbol" panose="05050102010706020507" pitchFamily="18" charset="2"/>
                </a:rPr>
                <a:t>según</a:t>
              </a:r>
              <a:r>
                <a:rPr lang="en-GB" altLang="es-ES" sz="1200" dirty="0">
                  <a:solidFill>
                    <a:srgbClr val="000000"/>
                  </a:solidFill>
                  <a:cs typeface="Arial" panose="020B0604020202020204" pitchFamily="34" charset="0"/>
                  <a:sym typeface="Symbol" panose="05050102010706020507" pitchFamily="18" charset="2"/>
                </a:rPr>
                <a:t> </a:t>
              </a:r>
              <a:r>
                <a:rPr lang="en-GB" altLang="es-ES" sz="1200" dirty="0" err="1">
                  <a:solidFill>
                    <a:srgbClr val="000000"/>
                  </a:solidFill>
                  <a:cs typeface="Arial" panose="020B0604020202020204" pitchFamily="34" charset="0"/>
                  <a:sym typeface="Symbol" panose="05050102010706020507" pitchFamily="18" charset="2"/>
                </a:rPr>
                <a:t>presentación</a:t>
              </a:r>
              <a:r>
                <a:rPr lang="en-GB" altLang="es-ES" sz="1200" dirty="0">
                  <a:solidFill>
                    <a:srgbClr val="000000"/>
                  </a:solidFill>
                  <a:cs typeface="Arial" panose="020B0604020202020204" pitchFamily="34" charset="0"/>
                  <a:sym typeface="Symbol" panose="05050102010706020507" pitchFamily="18" charset="2"/>
                </a:rPr>
                <a:t>.</a:t>
              </a:r>
            </a:p>
          </p:txBody>
        </p:sp>
      </p:grpSp>
      <p:grpSp>
        <p:nvGrpSpPr>
          <p:cNvPr id="240654" name="Group 32">
            <a:extLst>
              <a:ext uri="{FF2B5EF4-FFF2-40B4-BE49-F238E27FC236}">
                <a16:creationId xmlns:a16="http://schemas.microsoft.com/office/drawing/2014/main" id="{67418257-48EE-41F2-B016-960781616174}"/>
              </a:ext>
            </a:extLst>
          </p:cNvPr>
          <p:cNvGrpSpPr>
            <a:grpSpLocks/>
          </p:cNvGrpSpPr>
          <p:nvPr/>
        </p:nvGrpSpPr>
        <p:grpSpPr bwMode="auto">
          <a:xfrm>
            <a:off x="5375275" y="549275"/>
            <a:ext cx="2355850" cy="641350"/>
            <a:chOff x="2426" y="346"/>
            <a:chExt cx="1484" cy="404"/>
          </a:xfrm>
        </p:grpSpPr>
        <p:sp>
          <p:nvSpPr>
            <p:cNvPr id="240688" name="AutoShape 33">
              <a:extLst>
                <a:ext uri="{FF2B5EF4-FFF2-40B4-BE49-F238E27FC236}">
                  <a16:creationId xmlns:a16="http://schemas.microsoft.com/office/drawing/2014/main" id="{EBC429D1-D50B-423F-91F6-4F7018AA5E3C}"/>
                </a:ext>
              </a:extLst>
            </p:cNvPr>
            <p:cNvSpPr>
              <a:spLocks noChangeArrowheads="1"/>
            </p:cNvSpPr>
            <p:nvPr/>
          </p:nvSpPr>
          <p:spPr bwMode="auto">
            <a:xfrm>
              <a:off x="2426" y="346"/>
              <a:ext cx="1485" cy="405"/>
            </a:xfrm>
            <a:prstGeom prst="roundRect">
              <a:avLst>
                <a:gd name="adj" fmla="val 245"/>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89" name="Text Box 34">
              <a:extLst>
                <a:ext uri="{FF2B5EF4-FFF2-40B4-BE49-F238E27FC236}">
                  <a16:creationId xmlns:a16="http://schemas.microsoft.com/office/drawing/2014/main" id="{84FD0E89-9725-4F4B-989D-A211874FC7A5}"/>
                </a:ext>
              </a:extLst>
            </p:cNvPr>
            <p:cNvSpPr txBox="1">
              <a:spLocks noChangeArrowheads="1"/>
            </p:cNvSpPr>
            <p:nvPr/>
          </p:nvSpPr>
          <p:spPr bwMode="auto">
            <a:xfrm>
              <a:off x="2426" y="346"/>
              <a:ext cx="1485"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800" dirty="0">
                  <a:solidFill>
                    <a:srgbClr val="000000"/>
                  </a:solidFill>
                  <a:cs typeface="Arial" panose="020B0604020202020204" pitchFamily="34" charset="0"/>
                  <a:sym typeface="Symbol" panose="05050102010706020507" pitchFamily="18" charset="2"/>
                </a:rPr>
                <a:t>Toma MLS </a:t>
              </a:r>
              <a:r>
                <a:rPr lang="en-GB" altLang="es-ES" sz="1800" dirty="0" err="1">
                  <a:solidFill>
                    <a:srgbClr val="000000"/>
                  </a:solidFill>
                  <a:cs typeface="Arial" panose="020B0604020202020204" pitchFamily="34" charset="0"/>
                  <a:sym typeface="Symbol" panose="05050102010706020507" pitchFamily="18" charset="2"/>
                </a:rPr>
                <a:t>pero</a:t>
              </a:r>
              <a:r>
                <a:rPr lang="en-GB" altLang="es-ES" sz="1800" dirty="0">
                  <a:solidFill>
                    <a:srgbClr val="000000"/>
                  </a:solidFill>
                  <a:cs typeface="Arial" panose="020B0604020202020204" pitchFamily="34" charset="0"/>
                  <a:sym typeface="Symbol" panose="05050102010706020507" pitchFamily="18" charset="2"/>
                </a:rPr>
                <a:t> la </a:t>
              </a:r>
              <a:r>
                <a:rPr lang="en-GB" altLang="es-ES" sz="1800" dirty="0" err="1">
                  <a:solidFill>
                    <a:srgbClr val="000000"/>
                  </a:solidFill>
                  <a:cs typeface="Arial" panose="020B0604020202020204" pitchFamily="34" charset="0"/>
                  <a:sym typeface="Symbol" panose="05050102010706020507" pitchFamily="18" charset="2"/>
                </a:rPr>
                <a:t>disnea</a:t>
              </a:r>
              <a:r>
                <a:rPr lang="en-GB" altLang="es-ES" sz="1800" dirty="0">
                  <a:solidFill>
                    <a:srgbClr val="000000"/>
                  </a:solidFill>
                  <a:cs typeface="Arial" panose="020B0604020202020204" pitchFamily="34" charset="0"/>
                  <a:sym typeface="Symbol" panose="05050102010706020507" pitchFamily="18" charset="2"/>
                </a:rPr>
                <a:t> no se </a:t>
              </a:r>
              <a:r>
                <a:rPr lang="en-GB" altLang="es-ES" sz="1800" dirty="0" err="1">
                  <a:solidFill>
                    <a:srgbClr val="000000"/>
                  </a:solidFill>
                  <a:cs typeface="Arial" panose="020B0604020202020204" pitchFamily="34" charset="0"/>
                  <a:sym typeface="Symbol" panose="05050102010706020507" pitchFamily="18" charset="2"/>
                </a:rPr>
                <a:t>controla</a:t>
              </a:r>
              <a:endParaRPr lang="en-GB" altLang="es-ES" sz="1800" dirty="0">
                <a:solidFill>
                  <a:srgbClr val="000000"/>
                </a:solidFill>
                <a:cs typeface="Arial" panose="020B0604020202020204" pitchFamily="34" charset="0"/>
                <a:sym typeface="Symbol" panose="05050102010706020507" pitchFamily="18" charset="2"/>
              </a:endParaRPr>
            </a:p>
          </p:txBody>
        </p:sp>
      </p:grpSp>
      <p:grpSp>
        <p:nvGrpSpPr>
          <p:cNvPr id="240655" name="Group 35">
            <a:extLst>
              <a:ext uri="{FF2B5EF4-FFF2-40B4-BE49-F238E27FC236}">
                <a16:creationId xmlns:a16="http://schemas.microsoft.com/office/drawing/2014/main" id="{A131D1CE-6AC5-4BF6-B783-AD8ABF0731DF}"/>
              </a:ext>
            </a:extLst>
          </p:cNvPr>
          <p:cNvGrpSpPr>
            <a:grpSpLocks/>
          </p:cNvGrpSpPr>
          <p:nvPr/>
        </p:nvGrpSpPr>
        <p:grpSpPr bwMode="auto">
          <a:xfrm>
            <a:off x="5375276" y="1620838"/>
            <a:ext cx="2357438" cy="666749"/>
            <a:chOff x="2426" y="1021"/>
            <a:chExt cx="1485" cy="420"/>
          </a:xfrm>
        </p:grpSpPr>
        <p:sp>
          <p:nvSpPr>
            <p:cNvPr id="240686" name="AutoShape 36">
              <a:extLst>
                <a:ext uri="{FF2B5EF4-FFF2-40B4-BE49-F238E27FC236}">
                  <a16:creationId xmlns:a16="http://schemas.microsoft.com/office/drawing/2014/main" id="{12DC9622-93E5-42C7-9BCA-FE7CD5D98E3D}"/>
                </a:ext>
              </a:extLst>
            </p:cNvPr>
            <p:cNvSpPr>
              <a:spLocks noChangeArrowheads="1"/>
            </p:cNvSpPr>
            <p:nvPr/>
          </p:nvSpPr>
          <p:spPr bwMode="auto">
            <a:xfrm>
              <a:off x="2426" y="1021"/>
              <a:ext cx="1485" cy="405"/>
            </a:xfrm>
            <a:prstGeom prst="roundRect">
              <a:avLst>
                <a:gd name="adj" fmla="val 245"/>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ES" altLang="es-ES">
                <a:solidFill>
                  <a:srgbClr val="FFFFFF"/>
                </a:solidFill>
                <a:latin typeface="Times New Roman" panose="02020603050405020304" pitchFamily="18" charset="0"/>
                <a:cs typeface="Lucida Sans Unicode" panose="020B0602030504020204" pitchFamily="34" charset="0"/>
                <a:sym typeface="Symbol" panose="05050102010706020507" pitchFamily="18" charset="2"/>
              </a:endParaRPr>
            </a:p>
          </p:txBody>
        </p:sp>
        <p:sp>
          <p:nvSpPr>
            <p:cNvPr id="240687" name="Text Box 37">
              <a:extLst>
                <a:ext uri="{FF2B5EF4-FFF2-40B4-BE49-F238E27FC236}">
                  <a16:creationId xmlns:a16="http://schemas.microsoft.com/office/drawing/2014/main" id="{08CA1992-2E86-47F1-B02B-5FFEC925ED68}"/>
                </a:ext>
              </a:extLst>
            </p:cNvPr>
            <p:cNvSpPr txBox="1">
              <a:spLocks noChangeArrowheads="1"/>
            </p:cNvSpPr>
            <p:nvPr/>
          </p:nvSpPr>
          <p:spPr bwMode="auto">
            <a:xfrm>
              <a:off x="2426" y="1021"/>
              <a:ext cx="1485" cy="420"/>
            </a:xfrm>
            <a:prstGeom prst="rect">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3000"/>
                </a:lnSpc>
                <a:buClr>
                  <a:srgbClr val="000000"/>
                </a:buClr>
                <a:buSzPct val="100000"/>
                <a:buFont typeface="Arial" panose="020B0604020202020204" pitchFamily="34" charset="0"/>
                <a:buNone/>
              </a:pPr>
              <a:r>
                <a:rPr lang="en-GB" altLang="es-ES" sz="2000">
                  <a:solidFill>
                    <a:srgbClr val="000000"/>
                  </a:solidFill>
                  <a:cs typeface="Arial" panose="020B0604020202020204" pitchFamily="34" charset="0"/>
                  <a:sym typeface="Symbol" panose="05050102010706020507" pitchFamily="18" charset="2"/>
                </a:rPr>
                <a:t>Añadir dosis de rescate de MR/4h</a:t>
              </a:r>
            </a:p>
          </p:txBody>
        </p:sp>
      </p:grpSp>
      <p:grpSp>
        <p:nvGrpSpPr>
          <p:cNvPr id="240656" name="Group 38">
            <a:extLst>
              <a:ext uri="{FF2B5EF4-FFF2-40B4-BE49-F238E27FC236}">
                <a16:creationId xmlns:a16="http://schemas.microsoft.com/office/drawing/2014/main" id="{90909DAD-E54A-491B-A0F3-8A27D462B6FC}"/>
              </a:ext>
            </a:extLst>
          </p:cNvPr>
          <p:cNvGrpSpPr>
            <a:grpSpLocks/>
          </p:cNvGrpSpPr>
          <p:nvPr/>
        </p:nvGrpSpPr>
        <p:grpSpPr bwMode="auto">
          <a:xfrm>
            <a:off x="5302250" y="2263776"/>
            <a:ext cx="2501900" cy="790575"/>
            <a:chOff x="2380" y="1426"/>
            <a:chExt cx="1576" cy="498"/>
          </a:xfrm>
        </p:grpSpPr>
        <p:sp>
          <p:nvSpPr>
            <p:cNvPr id="240684" name="AutoShape 39">
              <a:extLst>
                <a:ext uri="{FF2B5EF4-FFF2-40B4-BE49-F238E27FC236}">
                  <a16:creationId xmlns:a16="http://schemas.microsoft.com/office/drawing/2014/main" id="{34BB16EC-8106-4836-A4DC-ED340912A471}"/>
                </a:ext>
              </a:extLst>
            </p:cNvPr>
            <p:cNvSpPr>
              <a:spLocks noChangeArrowheads="1"/>
            </p:cNvSpPr>
            <p:nvPr/>
          </p:nvSpPr>
          <p:spPr bwMode="auto">
            <a:xfrm>
              <a:off x="2380" y="1426"/>
              <a:ext cx="1576" cy="462"/>
            </a:xfrm>
            <a:prstGeom prst="roundRect">
              <a:avLst>
                <a:gd name="adj" fmla="val 157"/>
              </a:avLst>
            </a:prstGeom>
            <a:solidFill>
              <a:srgbClr val="FFFFFF"/>
            </a:solidFill>
            <a:ln w="93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85" name="Text Box 40">
              <a:extLst>
                <a:ext uri="{FF2B5EF4-FFF2-40B4-BE49-F238E27FC236}">
                  <a16:creationId xmlns:a16="http://schemas.microsoft.com/office/drawing/2014/main" id="{E3C71D52-EC3D-481B-9917-1CED6FA3CA04}"/>
                </a:ext>
              </a:extLst>
            </p:cNvPr>
            <p:cNvSpPr txBox="1">
              <a:spLocks noChangeArrowheads="1"/>
            </p:cNvSpPr>
            <p:nvPr/>
          </p:nvSpPr>
          <p:spPr bwMode="auto">
            <a:xfrm>
              <a:off x="2380" y="1426"/>
              <a:ext cx="1576" cy="498"/>
            </a:xfrm>
            <a:prstGeom prst="rect">
              <a:avLst/>
            </a:prstGeom>
            <a:solidFill>
              <a:srgbClr val="FFFFFF"/>
            </a:solidFill>
            <a:ln w="9360">
              <a:solidFill>
                <a:srgbClr val="000000"/>
              </a:solidFill>
              <a:miter lim="800000"/>
              <a:headEnd/>
              <a:tailEnd/>
            </a:ln>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000" b="1">
                  <a:solidFill>
                    <a:srgbClr val="000000"/>
                  </a:solidFill>
                  <a:cs typeface="Arial" panose="020B0604020202020204" pitchFamily="34" charset="0"/>
                  <a:sym typeface="Symbol" panose="05050102010706020507" pitchFamily="18" charset="2"/>
                </a:rPr>
                <a:t>CÁLCULO DE DOSIS DE RESCATE:</a:t>
              </a:r>
            </a:p>
            <a:p>
              <a:pPr eaLnBrk="1" hangingPunct="1">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Suma de dosis de MLS y MR del último día / 6 (dosis diarias) / 2 (mitad de dosis).</a:t>
              </a:r>
            </a:p>
          </p:txBody>
        </p:sp>
      </p:grpSp>
      <p:grpSp>
        <p:nvGrpSpPr>
          <p:cNvPr id="240657" name="Group 41">
            <a:extLst>
              <a:ext uri="{FF2B5EF4-FFF2-40B4-BE49-F238E27FC236}">
                <a16:creationId xmlns:a16="http://schemas.microsoft.com/office/drawing/2014/main" id="{63AB0F85-7DEB-49E7-9860-E6EE1573D5E6}"/>
              </a:ext>
            </a:extLst>
          </p:cNvPr>
          <p:cNvGrpSpPr>
            <a:grpSpLocks/>
          </p:cNvGrpSpPr>
          <p:nvPr/>
        </p:nvGrpSpPr>
        <p:grpSpPr bwMode="auto">
          <a:xfrm>
            <a:off x="5875338" y="3216276"/>
            <a:ext cx="1357312" cy="550863"/>
            <a:chOff x="2741" y="2026"/>
            <a:chExt cx="855" cy="347"/>
          </a:xfrm>
        </p:grpSpPr>
        <p:sp>
          <p:nvSpPr>
            <p:cNvPr id="240682" name="AutoShape 42">
              <a:extLst>
                <a:ext uri="{FF2B5EF4-FFF2-40B4-BE49-F238E27FC236}">
                  <a16:creationId xmlns:a16="http://schemas.microsoft.com/office/drawing/2014/main" id="{1748162B-CA7C-4E8C-8F90-070EA8ED96BC}"/>
                </a:ext>
              </a:extLst>
            </p:cNvPr>
            <p:cNvSpPr>
              <a:spLocks noChangeArrowheads="1"/>
            </p:cNvSpPr>
            <p:nvPr/>
          </p:nvSpPr>
          <p:spPr bwMode="auto">
            <a:xfrm>
              <a:off x="2741" y="2026"/>
              <a:ext cx="855" cy="347"/>
            </a:xfrm>
            <a:prstGeom prst="roundRect">
              <a:avLst>
                <a:gd name="adj" fmla="val 287"/>
              </a:avLst>
            </a:prstGeom>
            <a:solidFill>
              <a:srgbClr val="FFFFFF"/>
            </a:solidFill>
            <a:ln w="93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83" name="Text Box 43">
              <a:extLst>
                <a:ext uri="{FF2B5EF4-FFF2-40B4-BE49-F238E27FC236}">
                  <a16:creationId xmlns:a16="http://schemas.microsoft.com/office/drawing/2014/main" id="{F81F7319-19EB-4B7B-9630-C57A836E402C}"/>
                </a:ext>
              </a:extLst>
            </p:cNvPr>
            <p:cNvSpPr txBox="1">
              <a:spLocks noChangeArrowheads="1"/>
            </p:cNvSpPr>
            <p:nvPr/>
          </p:nvSpPr>
          <p:spPr bwMode="auto">
            <a:xfrm>
              <a:off x="2741" y="2026"/>
              <a:ext cx="855" cy="340"/>
            </a:xfrm>
            <a:prstGeom prst="rect">
              <a:avLst/>
            </a:prstGeom>
            <a:solidFill>
              <a:srgbClr val="FFFFFF"/>
            </a:solidFill>
            <a:ln w="9360">
              <a:solidFill>
                <a:srgbClr val="000000"/>
              </a:solidFill>
              <a:miter lim="800000"/>
              <a:headEnd/>
              <a:tailEnd/>
            </a:ln>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800">
                  <a:solidFill>
                    <a:srgbClr val="000000"/>
                  </a:solidFill>
                  <a:cs typeface="Arial" panose="020B0604020202020204" pitchFamily="34" charset="0"/>
                  <a:sym typeface="Symbol" panose="05050102010706020507" pitchFamily="18" charset="2"/>
                </a:rPr>
                <a:t>CONTROL</a:t>
              </a:r>
            </a:p>
            <a:p>
              <a:pPr algn="ctr" eaLnBrk="1" hangingPunct="1">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2-3 d sin disnea</a:t>
              </a:r>
            </a:p>
          </p:txBody>
        </p:sp>
      </p:grpSp>
      <p:grpSp>
        <p:nvGrpSpPr>
          <p:cNvPr id="240658" name="Group 44">
            <a:extLst>
              <a:ext uri="{FF2B5EF4-FFF2-40B4-BE49-F238E27FC236}">
                <a16:creationId xmlns:a16="http://schemas.microsoft.com/office/drawing/2014/main" id="{661C4D1F-CC3F-42E5-A385-7ABBF65B89B9}"/>
              </a:ext>
            </a:extLst>
          </p:cNvPr>
          <p:cNvGrpSpPr>
            <a:grpSpLocks/>
          </p:cNvGrpSpPr>
          <p:nvPr/>
        </p:nvGrpSpPr>
        <p:grpSpPr bwMode="auto">
          <a:xfrm>
            <a:off x="5518150" y="3932239"/>
            <a:ext cx="2070100" cy="376237"/>
            <a:chOff x="2516" y="2477"/>
            <a:chExt cx="1304" cy="237"/>
          </a:xfrm>
        </p:grpSpPr>
        <p:sp>
          <p:nvSpPr>
            <p:cNvPr id="240680" name="AutoShape 45">
              <a:extLst>
                <a:ext uri="{FF2B5EF4-FFF2-40B4-BE49-F238E27FC236}">
                  <a16:creationId xmlns:a16="http://schemas.microsoft.com/office/drawing/2014/main" id="{A1001D17-EB66-412B-98DC-1116A55C096D}"/>
                </a:ext>
              </a:extLst>
            </p:cNvPr>
            <p:cNvSpPr>
              <a:spLocks noChangeArrowheads="1"/>
            </p:cNvSpPr>
            <p:nvPr/>
          </p:nvSpPr>
          <p:spPr bwMode="auto">
            <a:xfrm>
              <a:off x="2516" y="2477"/>
              <a:ext cx="1305" cy="232"/>
            </a:xfrm>
            <a:prstGeom prst="roundRect">
              <a:avLst>
                <a:gd name="adj" fmla="val 431"/>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ES" altLang="es-ES">
                <a:solidFill>
                  <a:srgbClr val="FFFFFF"/>
                </a:solidFill>
                <a:latin typeface="Times New Roman" panose="02020603050405020304" pitchFamily="18" charset="0"/>
                <a:cs typeface="Lucida Sans Unicode" panose="020B0602030504020204" pitchFamily="34" charset="0"/>
                <a:sym typeface="Symbol" panose="05050102010706020507" pitchFamily="18" charset="2"/>
              </a:endParaRPr>
            </a:p>
          </p:txBody>
        </p:sp>
        <p:sp>
          <p:nvSpPr>
            <p:cNvPr id="240681" name="Text Box 46">
              <a:extLst>
                <a:ext uri="{FF2B5EF4-FFF2-40B4-BE49-F238E27FC236}">
                  <a16:creationId xmlns:a16="http://schemas.microsoft.com/office/drawing/2014/main" id="{52268602-EA33-4373-A37B-5D427B61DA20}"/>
                </a:ext>
              </a:extLst>
            </p:cNvPr>
            <p:cNvSpPr txBox="1">
              <a:spLocks noChangeArrowheads="1"/>
            </p:cNvSpPr>
            <p:nvPr/>
          </p:nvSpPr>
          <p:spPr bwMode="auto">
            <a:xfrm>
              <a:off x="2516" y="2477"/>
              <a:ext cx="1305" cy="238"/>
            </a:xfrm>
            <a:prstGeom prst="rect">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3000"/>
                </a:lnSpc>
                <a:buClr>
                  <a:srgbClr val="000000"/>
                </a:buClr>
                <a:buSzPct val="100000"/>
                <a:buFont typeface="Arial" panose="020B0604020202020204" pitchFamily="34" charset="0"/>
                <a:buNone/>
              </a:pPr>
              <a:r>
                <a:rPr lang="en-GB" altLang="es-ES" sz="2000">
                  <a:solidFill>
                    <a:srgbClr val="000000"/>
                  </a:solidFill>
                  <a:cs typeface="Lucida Sans Unicode" panose="020B0602030504020204" pitchFamily="34" charset="0"/>
                  <a:sym typeface="Symbol" panose="05050102010706020507" pitchFamily="18" charset="2"/>
                </a:rPr>
                <a:t>Pasar a MLS</a:t>
              </a:r>
            </a:p>
          </p:txBody>
        </p:sp>
      </p:grpSp>
      <p:grpSp>
        <p:nvGrpSpPr>
          <p:cNvPr id="240659" name="Group 47">
            <a:extLst>
              <a:ext uri="{FF2B5EF4-FFF2-40B4-BE49-F238E27FC236}">
                <a16:creationId xmlns:a16="http://schemas.microsoft.com/office/drawing/2014/main" id="{054E0198-21F8-4E01-9195-C9E09F9060BE}"/>
              </a:ext>
            </a:extLst>
          </p:cNvPr>
          <p:cNvGrpSpPr>
            <a:grpSpLocks/>
          </p:cNvGrpSpPr>
          <p:nvPr/>
        </p:nvGrpSpPr>
        <p:grpSpPr bwMode="auto">
          <a:xfrm>
            <a:off x="5375276" y="4289427"/>
            <a:ext cx="2357438" cy="1006476"/>
            <a:chOff x="2426" y="2702"/>
            <a:chExt cx="1485" cy="634"/>
          </a:xfrm>
        </p:grpSpPr>
        <p:sp>
          <p:nvSpPr>
            <p:cNvPr id="240678" name="AutoShape 48">
              <a:extLst>
                <a:ext uri="{FF2B5EF4-FFF2-40B4-BE49-F238E27FC236}">
                  <a16:creationId xmlns:a16="http://schemas.microsoft.com/office/drawing/2014/main" id="{0192DA05-FB6D-4E9F-A8FE-ADE1C66983FF}"/>
                </a:ext>
              </a:extLst>
            </p:cNvPr>
            <p:cNvSpPr>
              <a:spLocks noChangeArrowheads="1"/>
            </p:cNvSpPr>
            <p:nvPr/>
          </p:nvSpPr>
          <p:spPr bwMode="auto">
            <a:xfrm>
              <a:off x="2426" y="2702"/>
              <a:ext cx="1485" cy="634"/>
            </a:xfrm>
            <a:prstGeom prst="roundRect">
              <a:avLst>
                <a:gd name="adj" fmla="val 157"/>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79" name="Text Box 49">
              <a:extLst>
                <a:ext uri="{FF2B5EF4-FFF2-40B4-BE49-F238E27FC236}">
                  <a16:creationId xmlns:a16="http://schemas.microsoft.com/office/drawing/2014/main" id="{DD33667A-E2C8-4E3C-B9CF-9F0D32ACBEBE}"/>
                </a:ext>
              </a:extLst>
            </p:cNvPr>
            <p:cNvSpPr txBox="1">
              <a:spLocks noChangeArrowheads="1"/>
            </p:cNvSpPr>
            <p:nvPr/>
          </p:nvSpPr>
          <p:spPr bwMode="auto">
            <a:xfrm>
              <a:off x="2426" y="2702"/>
              <a:ext cx="1485"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CÁLCULO DE DOSIS:</a:t>
              </a:r>
            </a:p>
            <a:p>
              <a:pPr eaLnBrk="1" hangingPunct="1">
                <a:spcBef>
                  <a:spcPct val="0"/>
                </a:spcBef>
                <a:buClr>
                  <a:srgbClr val="000000"/>
                </a:buClr>
                <a:buFont typeface="Arial" panose="020B0604020202020204" pitchFamily="34" charset="0"/>
                <a:buNone/>
              </a:pPr>
              <a:r>
                <a:rPr lang="en-GB" altLang="es-ES" sz="1200">
                  <a:solidFill>
                    <a:srgbClr val="000000"/>
                  </a:solidFill>
                  <a:cs typeface="Arial" panose="020B0604020202020204" pitchFamily="34" charset="0"/>
                  <a:sym typeface="Symbol" panose="05050102010706020507" pitchFamily="18" charset="2"/>
                </a:rPr>
                <a:t>Sumar dosis de MLS y de MR del último día y administrar el total en dosis cada 12 o 24h, según presentación.</a:t>
              </a:r>
            </a:p>
          </p:txBody>
        </p:sp>
      </p:grpSp>
      <p:sp>
        <p:nvSpPr>
          <p:cNvPr id="240660" name="Line 50">
            <a:extLst>
              <a:ext uri="{FF2B5EF4-FFF2-40B4-BE49-F238E27FC236}">
                <a16:creationId xmlns:a16="http://schemas.microsoft.com/office/drawing/2014/main" id="{FAA77539-F3CA-43A5-B62A-16542E53059C}"/>
              </a:ext>
            </a:extLst>
          </p:cNvPr>
          <p:cNvSpPr>
            <a:spLocks noChangeShapeType="1"/>
          </p:cNvSpPr>
          <p:nvPr/>
        </p:nvSpPr>
        <p:spPr bwMode="auto">
          <a:xfrm>
            <a:off x="2773364" y="933450"/>
            <a:ext cx="1587"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0661" name="Line 51">
            <a:extLst>
              <a:ext uri="{FF2B5EF4-FFF2-40B4-BE49-F238E27FC236}">
                <a16:creationId xmlns:a16="http://schemas.microsoft.com/office/drawing/2014/main" id="{EFFD587C-B9F8-4C3B-90D8-FEE634D8FA38}"/>
              </a:ext>
            </a:extLst>
          </p:cNvPr>
          <p:cNvSpPr>
            <a:spLocks noChangeShapeType="1"/>
          </p:cNvSpPr>
          <p:nvPr/>
        </p:nvSpPr>
        <p:spPr bwMode="auto">
          <a:xfrm>
            <a:off x="2773364" y="2216150"/>
            <a:ext cx="1587"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0662" name="Line 52">
            <a:extLst>
              <a:ext uri="{FF2B5EF4-FFF2-40B4-BE49-F238E27FC236}">
                <a16:creationId xmlns:a16="http://schemas.microsoft.com/office/drawing/2014/main" id="{1E135529-2610-4B6A-8C7A-D2B18E295537}"/>
              </a:ext>
            </a:extLst>
          </p:cNvPr>
          <p:cNvSpPr>
            <a:spLocks noChangeShapeType="1"/>
          </p:cNvSpPr>
          <p:nvPr/>
        </p:nvSpPr>
        <p:spPr bwMode="auto">
          <a:xfrm>
            <a:off x="2773364" y="4073525"/>
            <a:ext cx="1587"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0663" name="Line 53">
            <a:extLst>
              <a:ext uri="{FF2B5EF4-FFF2-40B4-BE49-F238E27FC236}">
                <a16:creationId xmlns:a16="http://schemas.microsoft.com/office/drawing/2014/main" id="{C39B8AB7-B699-45F8-B040-1F3C0471FCFF}"/>
              </a:ext>
            </a:extLst>
          </p:cNvPr>
          <p:cNvSpPr>
            <a:spLocks noChangeShapeType="1"/>
          </p:cNvSpPr>
          <p:nvPr/>
        </p:nvSpPr>
        <p:spPr bwMode="auto">
          <a:xfrm>
            <a:off x="6518275" y="1192213"/>
            <a:ext cx="1588"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grpSp>
        <p:nvGrpSpPr>
          <p:cNvPr id="240664" name="Group 54">
            <a:extLst>
              <a:ext uri="{FF2B5EF4-FFF2-40B4-BE49-F238E27FC236}">
                <a16:creationId xmlns:a16="http://schemas.microsoft.com/office/drawing/2014/main" id="{8BBFDB64-E4DF-4DD2-856D-8040BFE0D896}"/>
              </a:ext>
            </a:extLst>
          </p:cNvPr>
          <p:cNvGrpSpPr>
            <a:grpSpLocks/>
          </p:cNvGrpSpPr>
          <p:nvPr/>
        </p:nvGrpSpPr>
        <p:grpSpPr bwMode="auto">
          <a:xfrm>
            <a:off x="8197851" y="549275"/>
            <a:ext cx="1927225" cy="641350"/>
            <a:chOff x="4204" y="346"/>
            <a:chExt cx="1214" cy="404"/>
          </a:xfrm>
        </p:grpSpPr>
        <p:sp>
          <p:nvSpPr>
            <p:cNvPr id="240676" name="AutoShape 55">
              <a:extLst>
                <a:ext uri="{FF2B5EF4-FFF2-40B4-BE49-F238E27FC236}">
                  <a16:creationId xmlns:a16="http://schemas.microsoft.com/office/drawing/2014/main" id="{344CB815-C3AE-4C70-A1EA-EB5CCFB183D2}"/>
                </a:ext>
              </a:extLst>
            </p:cNvPr>
            <p:cNvSpPr>
              <a:spLocks noChangeArrowheads="1"/>
            </p:cNvSpPr>
            <p:nvPr/>
          </p:nvSpPr>
          <p:spPr bwMode="auto">
            <a:xfrm>
              <a:off x="4204" y="346"/>
              <a:ext cx="1215" cy="405"/>
            </a:xfrm>
            <a:prstGeom prst="roundRect">
              <a:avLst>
                <a:gd name="adj" fmla="val 245"/>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sp>
          <p:nvSpPr>
            <p:cNvPr id="240677" name="Text Box 56">
              <a:extLst>
                <a:ext uri="{FF2B5EF4-FFF2-40B4-BE49-F238E27FC236}">
                  <a16:creationId xmlns:a16="http://schemas.microsoft.com/office/drawing/2014/main" id="{3BAD81F9-54EE-46B4-9E7C-28F79357BA53}"/>
                </a:ext>
              </a:extLst>
            </p:cNvPr>
            <p:cNvSpPr txBox="1">
              <a:spLocks noChangeArrowheads="1"/>
            </p:cNvSpPr>
            <p:nvPr/>
          </p:nvSpPr>
          <p:spPr bwMode="auto">
            <a:xfrm>
              <a:off x="4204" y="346"/>
              <a:ext cx="1215"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800" dirty="0" err="1">
                  <a:solidFill>
                    <a:srgbClr val="000000"/>
                  </a:solidFill>
                  <a:cs typeface="Arial" panose="020B0604020202020204" pitchFamily="34" charset="0"/>
                  <a:sym typeface="Symbol" panose="05050102010706020507" pitchFamily="18" charset="2"/>
                </a:rPr>
                <a:t>Necesidad</a:t>
              </a:r>
              <a:r>
                <a:rPr lang="en-GB" altLang="es-ES" sz="1800" dirty="0">
                  <a:solidFill>
                    <a:srgbClr val="000000"/>
                  </a:solidFill>
                  <a:cs typeface="Arial" panose="020B0604020202020204" pitchFamily="34" charset="0"/>
                  <a:sym typeface="Symbol" panose="05050102010706020507" pitchFamily="18" charset="2"/>
                </a:rPr>
                <a:t> de </a:t>
              </a:r>
              <a:r>
                <a:rPr lang="en-GB" altLang="es-ES" sz="1800" dirty="0" err="1">
                  <a:solidFill>
                    <a:srgbClr val="000000"/>
                  </a:solidFill>
                  <a:cs typeface="Arial" panose="020B0604020202020204" pitchFamily="34" charset="0"/>
                  <a:sym typeface="Symbol" panose="05050102010706020507" pitchFamily="18" charset="2"/>
                </a:rPr>
                <a:t>vía</a:t>
              </a:r>
              <a:r>
                <a:rPr lang="en-GB" altLang="es-ES" sz="1800" dirty="0">
                  <a:solidFill>
                    <a:srgbClr val="000000"/>
                  </a:solidFill>
                  <a:cs typeface="Arial" panose="020B0604020202020204" pitchFamily="34" charset="0"/>
                  <a:sym typeface="Symbol" panose="05050102010706020507" pitchFamily="18" charset="2"/>
                </a:rPr>
                <a:t> SC</a:t>
              </a:r>
            </a:p>
          </p:txBody>
        </p:sp>
      </p:grpSp>
      <p:sp>
        <p:nvSpPr>
          <p:cNvPr id="240665" name="AutoShape 58">
            <a:extLst>
              <a:ext uri="{FF2B5EF4-FFF2-40B4-BE49-F238E27FC236}">
                <a16:creationId xmlns:a16="http://schemas.microsoft.com/office/drawing/2014/main" id="{52F562AB-860E-47D3-80A5-A645775B40B3}"/>
              </a:ext>
            </a:extLst>
          </p:cNvPr>
          <p:cNvSpPr>
            <a:spLocks noChangeArrowheads="1"/>
          </p:cNvSpPr>
          <p:nvPr/>
        </p:nvSpPr>
        <p:spPr bwMode="auto">
          <a:xfrm>
            <a:off x="1981200" y="-26988"/>
            <a:ext cx="8229600" cy="455613"/>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s-ES" altLang="es-ES" sz="1800">
              <a:solidFill>
                <a:srgbClr val="FFFFFF"/>
              </a:solidFill>
              <a:latin typeface="Times New Roman" panose="02020603050405020304" pitchFamily="18" charset="0"/>
              <a:cs typeface="Arial" panose="020B0604020202020204" pitchFamily="34" charset="0"/>
              <a:sym typeface="Symbol" panose="05050102010706020507" pitchFamily="18" charset="2"/>
            </a:endParaRPr>
          </a:p>
        </p:txBody>
      </p:sp>
      <p:grpSp>
        <p:nvGrpSpPr>
          <p:cNvPr id="240666" name="Group 60">
            <a:extLst>
              <a:ext uri="{FF2B5EF4-FFF2-40B4-BE49-F238E27FC236}">
                <a16:creationId xmlns:a16="http://schemas.microsoft.com/office/drawing/2014/main" id="{F1BA7047-09EB-4C88-9BE3-DCB462EBA5E8}"/>
              </a:ext>
            </a:extLst>
          </p:cNvPr>
          <p:cNvGrpSpPr>
            <a:grpSpLocks/>
          </p:cNvGrpSpPr>
          <p:nvPr/>
        </p:nvGrpSpPr>
        <p:grpSpPr bwMode="auto">
          <a:xfrm>
            <a:off x="8280399" y="1769240"/>
            <a:ext cx="2679699" cy="3198686"/>
            <a:chOff x="4059" y="1026"/>
            <a:chExt cx="1688" cy="2223"/>
          </a:xfrm>
        </p:grpSpPr>
        <p:sp>
          <p:nvSpPr>
            <p:cNvPr id="240674" name="AutoShape 61">
              <a:extLst>
                <a:ext uri="{FF2B5EF4-FFF2-40B4-BE49-F238E27FC236}">
                  <a16:creationId xmlns:a16="http://schemas.microsoft.com/office/drawing/2014/main" id="{A5FC0DE5-8838-415A-80F7-296D9734EC37}"/>
                </a:ext>
              </a:extLst>
            </p:cNvPr>
            <p:cNvSpPr>
              <a:spLocks noChangeArrowheads="1"/>
            </p:cNvSpPr>
            <p:nvPr/>
          </p:nvSpPr>
          <p:spPr bwMode="auto">
            <a:xfrm>
              <a:off x="4059" y="1026"/>
              <a:ext cx="1655" cy="2223"/>
            </a:xfrm>
            <a:prstGeom prst="roundRect">
              <a:avLst>
                <a:gd name="adj" fmla="val 65"/>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ES" altLang="es-ES">
                <a:solidFill>
                  <a:srgbClr val="FFFFFF"/>
                </a:solidFill>
                <a:latin typeface="Times New Roman" panose="02020603050405020304" pitchFamily="18" charset="0"/>
                <a:cs typeface="Lucida Sans Unicode" panose="020B0602030504020204" pitchFamily="34" charset="0"/>
                <a:sym typeface="Symbol" panose="05050102010706020507" pitchFamily="18" charset="2"/>
              </a:endParaRPr>
            </a:p>
          </p:txBody>
        </p:sp>
        <p:sp>
          <p:nvSpPr>
            <p:cNvPr id="240675" name="Text Box 62">
              <a:extLst>
                <a:ext uri="{FF2B5EF4-FFF2-40B4-BE49-F238E27FC236}">
                  <a16:creationId xmlns:a16="http://schemas.microsoft.com/office/drawing/2014/main" id="{58A01115-F3A7-47EA-8DBF-334CA400C7C7}"/>
                </a:ext>
              </a:extLst>
            </p:cNvPr>
            <p:cNvSpPr txBox="1">
              <a:spLocks noChangeArrowheads="1"/>
            </p:cNvSpPr>
            <p:nvPr/>
          </p:nvSpPr>
          <p:spPr bwMode="auto">
            <a:xfrm>
              <a:off x="4092" y="1086"/>
              <a:ext cx="1655" cy="1428"/>
            </a:xfrm>
            <a:prstGeom prst="rect">
              <a:avLst/>
            </a:prstGeom>
            <a:solidFill>
              <a:srgbClr val="CCFFCC"/>
            </a:solidFill>
            <a:ln>
              <a:noFill/>
            </a:ln>
            <a:effectLst>
              <a:outerShdw dist="107933" dir="135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Char char="•"/>
              </a:pPr>
              <a:r>
                <a:rPr lang="en-GB" altLang="es-ES" sz="1300" dirty="0">
                  <a:solidFill>
                    <a:srgbClr val="000000"/>
                  </a:solidFill>
                  <a:cs typeface="Arial" panose="020B0604020202020204" pitchFamily="34" charset="0"/>
                  <a:sym typeface="Symbol" panose="05050102010706020507" pitchFamily="18" charset="2"/>
                </a:rPr>
                <a:t>Vía </a:t>
              </a:r>
              <a:r>
                <a:rPr lang="en-GB" altLang="es-ES" sz="1300" dirty="0" err="1">
                  <a:solidFill>
                    <a:srgbClr val="000000"/>
                  </a:solidFill>
                  <a:cs typeface="Arial" panose="020B0604020202020204" pitchFamily="34" charset="0"/>
                  <a:sym typeface="Symbol" panose="05050102010706020507" pitchFamily="18" charset="2"/>
                </a:rPr>
                <a:t>sc</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si</a:t>
              </a:r>
              <a:r>
                <a:rPr lang="en-GB" altLang="es-ES" sz="1300" dirty="0">
                  <a:solidFill>
                    <a:srgbClr val="000000"/>
                  </a:solidFill>
                  <a:cs typeface="Arial" panose="020B0604020202020204" pitchFamily="34" charset="0"/>
                  <a:sym typeface="Symbol" panose="05050102010706020507" pitchFamily="18" charset="2"/>
                </a:rPr>
                <a:t> los </a:t>
              </a:r>
              <a:r>
                <a:rPr lang="en-GB" altLang="es-ES" sz="1300" dirty="0" err="1">
                  <a:solidFill>
                    <a:srgbClr val="000000"/>
                  </a:solidFill>
                  <a:cs typeface="Arial" panose="020B0604020202020204" pitchFamily="34" charset="0"/>
                  <a:sym typeface="Symbol" panose="05050102010706020507" pitchFamily="18" charset="2"/>
                </a:rPr>
                <a:t>pacientes</a:t>
              </a:r>
              <a:r>
                <a:rPr lang="en-GB" altLang="es-ES" sz="1300" dirty="0">
                  <a:solidFill>
                    <a:srgbClr val="000000"/>
                  </a:solidFill>
                  <a:cs typeface="Arial" panose="020B0604020202020204" pitchFamily="34" charset="0"/>
                  <a:sym typeface="Symbol" panose="05050102010706020507" pitchFamily="18" charset="2"/>
                </a:rPr>
                <a:t> no </a:t>
              </a:r>
              <a:r>
                <a:rPr lang="en-GB" altLang="es-ES" sz="1300" dirty="0" err="1">
                  <a:solidFill>
                    <a:srgbClr val="000000"/>
                  </a:solidFill>
                  <a:cs typeface="Arial" panose="020B0604020202020204" pitchFamily="34" charset="0"/>
                  <a:sym typeface="Symbol" panose="05050102010706020507" pitchFamily="18" charset="2"/>
                </a:rPr>
                <a:t>pueden</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tomar</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morfina</a:t>
              </a:r>
              <a:r>
                <a:rPr lang="en-GB" altLang="es-ES" sz="1300" dirty="0">
                  <a:solidFill>
                    <a:srgbClr val="000000"/>
                  </a:solidFill>
                  <a:cs typeface="Arial" panose="020B0604020202020204" pitchFamily="34" charset="0"/>
                  <a:sym typeface="Symbol" panose="05050102010706020507" pitchFamily="18" charset="2"/>
                </a:rPr>
                <a:t> vo.</a:t>
              </a:r>
            </a:p>
            <a:p>
              <a:pPr eaLnBrk="1" hangingPunct="1">
                <a:buClr>
                  <a:srgbClr val="000000"/>
                </a:buClr>
                <a:buSzPct val="100000"/>
                <a:buFont typeface="Arial" panose="020B0604020202020204" pitchFamily="34" charset="0"/>
                <a:buChar char="•"/>
              </a:pPr>
              <a:r>
                <a:rPr lang="en-GB" altLang="es-ES" sz="1300" dirty="0" err="1">
                  <a:solidFill>
                    <a:srgbClr val="000000"/>
                  </a:solidFill>
                  <a:cs typeface="Arial" panose="020B0604020202020204" pitchFamily="34" charset="0"/>
                  <a:sym typeface="Symbol" panose="05050102010706020507" pitchFamily="18" charset="2"/>
                </a:rPr>
                <a:t>Relación</a:t>
              </a:r>
              <a:r>
                <a:rPr lang="en-GB" altLang="es-ES" sz="1300" dirty="0">
                  <a:solidFill>
                    <a:srgbClr val="000000"/>
                  </a:solidFill>
                  <a:cs typeface="Arial" panose="020B0604020202020204" pitchFamily="34" charset="0"/>
                  <a:sym typeface="Symbol" panose="05050102010706020507" pitchFamily="18" charset="2"/>
                </a:rPr>
                <a:t> de </a:t>
              </a:r>
              <a:r>
                <a:rPr lang="en-GB" altLang="es-ES" sz="1300" dirty="0" err="1">
                  <a:solidFill>
                    <a:srgbClr val="000000"/>
                  </a:solidFill>
                  <a:cs typeface="Arial" panose="020B0604020202020204" pitchFamily="34" charset="0"/>
                  <a:sym typeface="Symbol" panose="05050102010706020507" pitchFamily="18" charset="2"/>
                </a:rPr>
                <a:t>equivalencia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morfina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vo</a:t>
              </a:r>
              <a:r>
                <a:rPr lang="en-GB" altLang="es-ES" sz="1300" dirty="0">
                  <a:solidFill>
                    <a:srgbClr val="000000"/>
                  </a:solidFill>
                  <a:cs typeface="Arial" panose="020B0604020202020204" pitchFamily="34" charset="0"/>
                  <a:sym typeface="Symbol" panose="05050102010706020507" pitchFamily="18" charset="2"/>
                </a:rPr>
                <a:t> - </a:t>
              </a:r>
              <a:r>
                <a:rPr lang="en-GB" altLang="es-ES" sz="1300" dirty="0" err="1">
                  <a:solidFill>
                    <a:srgbClr val="000000"/>
                  </a:solidFill>
                  <a:cs typeface="Arial" panose="020B0604020202020204" pitchFamily="34" charset="0"/>
                  <a:sym typeface="Symbol" panose="05050102010706020507" pitchFamily="18" charset="2"/>
                </a:rPr>
                <a:t>morfina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sc</a:t>
              </a:r>
              <a:r>
                <a:rPr lang="en-GB" altLang="es-ES" sz="1300" dirty="0">
                  <a:solidFill>
                    <a:srgbClr val="000000"/>
                  </a:solidFill>
                  <a:cs typeface="Arial" panose="020B0604020202020204" pitchFamily="34" charset="0"/>
                  <a:sym typeface="Symbol" panose="05050102010706020507" pitchFamily="18" charset="2"/>
                </a:rPr>
                <a:t>: 3:1 (30 mg </a:t>
              </a:r>
              <a:r>
                <a:rPr lang="en-GB" altLang="es-ES" sz="1300" dirty="0" err="1">
                  <a:solidFill>
                    <a:srgbClr val="000000"/>
                  </a:solidFill>
                  <a:cs typeface="Arial" panose="020B0604020202020204" pitchFamily="34" charset="0"/>
                  <a:sym typeface="Symbol" panose="05050102010706020507" pitchFamily="18" charset="2"/>
                </a:rPr>
                <a:t>vo</a:t>
              </a:r>
              <a:r>
                <a:rPr lang="en-GB" altLang="es-ES" sz="1300" dirty="0">
                  <a:solidFill>
                    <a:srgbClr val="000000"/>
                  </a:solidFill>
                  <a:cs typeface="Arial" panose="020B0604020202020204" pitchFamily="34" charset="0"/>
                  <a:sym typeface="Symbol" panose="05050102010706020507" pitchFamily="18" charset="2"/>
                </a:rPr>
                <a:t> = 10 mg </a:t>
              </a:r>
              <a:r>
                <a:rPr lang="en-GB" altLang="es-ES" sz="1300" dirty="0" err="1">
                  <a:solidFill>
                    <a:srgbClr val="000000"/>
                  </a:solidFill>
                  <a:cs typeface="Arial" panose="020B0604020202020204" pitchFamily="34" charset="0"/>
                  <a:sym typeface="Symbol" panose="05050102010706020507" pitchFamily="18" charset="2"/>
                </a:rPr>
                <a:t>sc</a:t>
              </a:r>
              <a:r>
                <a:rPr lang="en-GB" altLang="es-ES" sz="1300" dirty="0">
                  <a:solidFill>
                    <a:srgbClr val="000000"/>
                  </a:solidFill>
                  <a:cs typeface="Arial" panose="020B0604020202020204" pitchFamily="34" charset="0"/>
                  <a:sym typeface="Symbol" panose="05050102010706020507" pitchFamily="18" charset="2"/>
                </a:rPr>
                <a:t>).</a:t>
              </a:r>
            </a:p>
            <a:p>
              <a:pPr eaLnBrk="1" hangingPunct="1">
                <a:buClr>
                  <a:srgbClr val="000000"/>
                </a:buClr>
                <a:buSzPct val="100000"/>
                <a:buFont typeface="Arial" panose="020B0604020202020204" pitchFamily="34" charset="0"/>
                <a:buChar char="•"/>
              </a:pPr>
              <a:r>
                <a:rPr lang="en-GB" altLang="es-ES" sz="1300" dirty="0">
                  <a:solidFill>
                    <a:srgbClr val="000000"/>
                  </a:solidFill>
                  <a:cs typeface="Arial" panose="020B0604020202020204" pitchFamily="34" charset="0"/>
                  <a:sym typeface="Symbol" panose="05050102010706020507" pitchFamily="18" charset="2"/>
                </a:rPr>
                <a:t>Si </a:t>
              </a:r>
              <a:r>
                <a:rPr lang="en-GB" altLang="es-ES" sz="1300" dirty="0" err="1">
                  <a:solidFill>
                    <a:srgbClr val="000000"/>
                  </a:solidFill>
                  <a:cs typeface="Arial" panose="020B0604020202020204" pitchFamily="34" charset="0"/>
                  <a:sym typeface="Symbol" panose="05050102010706020507" pitchFamily="18" charset="2"/>
                </a:rPr>
                <a:t>necesidad</a:t>
              </a:r>
              <a:r>
                <a:rPr lang="en-GB" altLang="es-ES" sz="1300" dirty="0">
                  <a:solidFill>
                    <a:srgbClr val="000000"/>
                  </a:solidFill>
                  <a:cs typeface="Arial" panose="020B0604020202020204" pitchFamily="34" charset="0"/>
                  <a:sym typeface="Symbol" panose="05050102010706020507" pitchFamily="18" charset="2"/>
                </a:rPr>
                <a:t> de </a:t>
              </a:r>
              <a:r>
                <a:rPr lang="en-GB" altLang="es-ES" sz="1300" dirty="0" err="1">
                  <a:solidFill>
                    <a:srgbClr val="000000"/>
                  </a:solidFill>
                  <a:cs typeface="Arial" panose="020B0604020202020204" pitchFamily="34" charset="0"/>
                  <a:sym typeface="Symbol" panose="05050102010706020507" pitchFamily="18" charset="2"/>
                </a:rPr>
                <a:t>morfina</a:t>
              </a:r>
              <a:r>
                <a:rPr lang="en-GB" altLang="es-ES" sz="1300" dirty="0">
                  <a:solidFill>
                    <a:srgbClr val="000000"/>
                  </a:solidFill>
                  <a:cs typeface="Arial" panose="020B0604020202020204" pitchFamily="34" charset="0"/>
                  <a:sym typeface="Symbol" panose="05050102010706020507" pitchFamily="18" charset="2"/>
                </a:rPr>
                <a:t> parenteral continua: </a:t>
              </a:r>
              <a:r>
                <a:rPr lang="en-GB" altLang="es-ES" sz="1300" dirty="0" err="1">
                  <a:solidFill>
                    <a:srgbClr val="000000"/>
                  </a:solidFill>
                  <a:cs typeface="Arial" panose="020B0604020202020204" pitchFamily="34" charset="0"/>
                  <a:sym typeface="Symbol" panose="05050102010706020507" pitchFamily="18" charset="2"/>
                </a:rPr>
                <a:t>infusión</a:t>
              </a:r>
              <a:r>
                <a:rPr lang="en-GB" altLang="es-ES" sz="1300" dirty="0">
                  <a:solidFill>
                    <a:srgbClr val="000000"/>
                  </a:solidFill>
                  <a:cs typeface="Arial" panose="020B0604020202020204" pitchFamily="34" charset="0"/>
                  <a:sym typeface="Symbol" panose="05050102010706020507" pitchFamily="18" charset="2"/>
                </a:rPr>
                <a:t> sc.</a:t>
              </a:r>
            </a:p>
            <a:p>
              <a:pPr eaLnBrk="1" hangingPunct="1">
                <a:buClr>
                  <a:srgbClr val="000000"/>
                </a:buClr>
                <a:buSzPct val="100000"/>
                <a:buFont typeface="Arial" panose="020B0604020202020204" pitchFamily="34" charset="0"/>
                <a:buChar char="•"/>
              </a:pPr>
              <a:r>
                <a:rPr lang="en-GB" altLang="es-ES" sz="1300" dirty="0">
                  <a:solidFill>
                    <a:srgbClr val="000000"/>
                  </a:solidFill>
                  <a:cs typeface="Arial" panose="020B0604020202020204" pitchFamily="34" charset="0"/>
                  <a:sym typeface="Symbol" panose="05050102010706020507" pitchFamily="18" charset="2"/>
                </a:rPr>
                <a:t>Si </a:t>
              </a:r>
              <a:r>
                <a:rPr lang="en-GB" altLang="es-ES" sz="1300" dirty="0" err="1">
                  <a:solidFill>
                    <a:srgbClr val="000000"/>
                  </a:solidFill>
                  <a:cs typeface="Arial" panose="020B0604020202020204" pitchFamily="34" charset="0"/>
                  <a:sym typeface="Symbol" panose="05050102010706020507" pitchFamily="18" charset="2"/>
                </a:rPr>
                <a:t>disnea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muy</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aguda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vía</a:t>
              </a:r>
              <a:r>
                <a:rPr lang="en-GB" altLang="es-ES" sz="1300" dirty="0">
                  <a:solidFill>
                    <a:srgbClr val="000000"/>
                  </a:solidFill>
                  <a:cs typeface="Arial" panose="020B0604020202020204" pitchFamily="34" charset="0"/>
                  <a:sym typeface="Symbol" panose="05050102010706020507" pitchFamily="18" charset="2"/>
                </a:rPr>
                <a:t> parenteral (2,5 mg iv / 15 </a:t>
              </a:r>
              <a:r>
                <a:rPr lang="en-GB" altLang="es-ES" sz="1300" dirty="0" err="1">
                  <a:solidFill>
                    <a:srgbClr val="000000"/>
                  </a:solidFill>
                  <a:cs typeface="Arial" panose="020B0604020202020204" pitchFamily="34" charset="0"/>
                  <a:sym typeface="Symbol" panose="05050102010706020507" pitchFamily="18" charset="2"/>
                </a:rPr>
                <a:t>minutos</a:t>
              </a:r>
              <a:r>
                <a:rPr lang="en-GB" altLang="es-ES" sz="1300" dirty="0">
                  <a:solidFill>
                    <a:srgbClr val="000000"/>
                  </a:solidFill>
                  <a:cs typeface="Arial" panose="020B0604020202020204" pitchFamily="34" charset="0"/>
                  <a:sym typeface="Symbol" panose="05050102010706020507" pitchFamily="18" charset="2"/>
                </a:rPr>
                <a:t> o 5 mg </a:t>
              </a:r>
              <a:r>
                <a:rPr lang="en-GB" altLang="es-ES" sz="1300" dirty="0" err="1">
                  <a:solidFill>
                    <a:srgbClr val="000000"/>
                  </a:solidFill>
                  <a:cs typeface="Arial" panose="020B0604020202020204" pitchFamily="34" charset="0"/>
                  <a:sym typeface="Symbol" panose="05050102010706020507" pitchFamily="18" charset="2"/>
                </a:rPr>
                <a:t>sc</a:t>
              </a:r>
              <a:r>
                <a:rPr lang="en-GB" altLang="es-ES" sz="1300" dirty="0">
                  <a:solidFill>
                    <a:srgbClr val="000000"/>
                  </a:solidFill>
                  <a:cs typeface="Arial" panose="020B0604020202020204" pitchFamily="34" charset="0"/>
                  <a:sym typeface="Symbol" panose="05050102010706020507" pitchFamily="18" charset="2"/>
                </a:rPr>
                <a:t> / 20 </a:t>
              </a:r>
              <a:r>
                <a:rPr lang="en-GB" altLang="es-ES" sz="1300" dirty="0" err="1">
                  <a:solidFill>
                    <a:srgbClr val="000000"/>
                  </a:solidFill>
                  <a:cs typeface="Arial" panose="020B0604020202020204" pitchFamily="34" charset="0"/>
                  <a:sym typeface="Symbol" panose="05050102010706020507" pitchFamily="18" charset="2"/>
                </a:rPr>
                <a:t>minutos</a:t>
              </a:r>
              <a:r>
                <a:rPr lang="en-GB" altLang="es-ES" sz="1300" dirty="0">
                  <a:solidFill>
                    <a:srgbClr val="000000"/>
                  </a:solidFill>
                  <a:cs typeface="Arial" panose="020B0604020202020204" pitchFamily="34" charset="0"/>
                  <a:sym typeface="Symbol" panose="05050102010706020507" pitchFamily="18" charset="2"/>
                </a:rPr>
                <a:t>, hasta que </a:t>
              </a:r>
              <a:r>
                <a:rPr lang="en-GB" altLang="es-ES" sz="1300" dirty="0" err="1">
                  <a:solidFill>
                    <a:srgbClr val="000000"/>
                  </a:solidFill>
                  <a:cs typeface="Arial" panose="020B0604020202020204" pitchFamily="34" charset="0"/>
                  <a:sym typeface="Symbol" panose="05050102010706020507" pitchFamily="18" charset="2"/>
                </a:rPr>
                <a:t>ceda</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el</a:t>
              </a:r>
              <a:r>
                <a:rPr lang="en-GB" altLang="es-ES" sz="1300" dirty="0">
                  <a:solidFill>
                    <a:srgbClr val="000000"/>
                  </a:solidFill>
                  <a:cs typeface="Arial" panose="020B0604020202020204" pitchFamily="34" charset="0"/>
                  <a:sym typeface="Symbol" panose="05050102010706020507" pitchFamily="18" charset="2"/>
                </a:rPr>
                <a:t> </a:t>
              </a:r>
              <a:r>
                <a:rPr lang="en-GB" altLang="es-ES" sz="1300" dirty="0" err="1">
                  <a:solidFill>
                    <a:srgbClr val="000000"/>
                  </a:solidFill>
                  <a:cs typeface="Arial" panose="020B0604020202020204" pitchFamily="34" charset="0"/>
                  <a:sym typeface="Symbol" panose="05050102010706020507" pitchFamily="18" charset="2"/>
                </a:rPr>
                <a:t>episodio</a:t>
              </a:r>
              <a:r>
                <a:rPr lang="en-GB" altLang="es-ES" sz="1300" dirty="0">
                  <a:solidFill>
                    <a:srgbClr val="000000"/>
                  </a:solidFill>
                  <a:cs typeface="Arial" panose="020B0604020202020204" pitchFamily="34" charset="0"/>
                  <a:sym typeface="Symbol" panose="05050102010706020507" pitchFamily="18" charset="2"/>
                </a:rPr>
                <a:t>).</a:t>
              </a:r>
            </a:p>
          </p:txBody>
        </p:sp>
      </p:grpSp>
      <p:sp>
        <p:nvSpPr>
          <p:cNvPr id="240667" name="Line 63">
            <a:extLst>
              <a:ext uri="{FF2B5EF4-FFF2-40B4-BE49-F238E27FC236}">
                <a16:creationId xmlns:a16="http://schemas.microsoft.com/office/drawing/2014/main" id="{F3475343-53F5-421B-B40F-DA0C5BCF224F}"/>
              </a:ext>
            </a:extLst>
          </p:cNvPr>
          <p:cNvSpPr>
            <a:spLocks noChangeShapeType="1"/>
          </p:cNvSpPr>
          <p:nvPr/>
        </p:nvSpPr>
        <p:spPr bwMode="auto">
          <a:xfrm>
            <a:off x="9191625" y="1196975"/>
            <a:ext cx="1588" cy="4318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s-ES"/>
          </a:p>
        </p:txBody>
      </p:sp>
      <p:grpSp>
        <p:nvGrpSpPr>
          <p:cNvPr id="240668" name="Group 64">
            <a:extLst>
              <a:ext uri="{FF2B5EF4-FFF2-40B4-BE49-F238E27FC236}">
                <a16:creationId xmlns:a16="http://schemas.microsoft.com/office/drawing/2014/main" id="{B99F6596-405B-4064-A3FC-4B5E800F3110}"/>
              </a:ext>
            </a:extLst>
          </p:cNvPr>
          <p:cNvGrpSpPr>
            <a:grpSpLocks/>
          </p:cNvGrpSpPr>
          <p:nvPr/>
        </p:nvGrpSpPr>
        <p:grpSpPr bwMode="auto">
          <a:xfrm>
            <a:off x="9377365" y="5446714"/>
            <a:ext cx="2767013" cy="1066800"/>
            <a:chOff x="4947" y="3431"/>
            <a:chExt cx="1743" cy="672"/>
          </a:xfrm>
        </p:grpSpPr>
        <p:sp>
          <p:nvSpPr>
            <p:cNvPr id="240672" name="AutoShape 65">
              <a:extLst>
                <a:ext uri="{FF2B5EF4-FFF2-40B4-BE49-F238E27FC236}">
                  <a16:creationId xmlns:a16="http://schemas.microsoft.com/office/drawing/2014/main" id="{E73166F8-32D8-4151-9F1E-F86C0874651E}"/>
                </a:ext>
              </a:extLst>
            </p:cNvPr>
            <p:cNvSpPr>
              <a:spLocks noChangeArrowheads="1"/>
            </p:cNvSpPr>
            <p:nvPr/>
          </p:nvSpPr>
          <p:spPr bwMode="auto">
            <a:xfrm>
              <a:off x="4990" y="3436"/>
              <a:ext cx="1700" cy="519"/>
            </a:xfrm>
            <a:prstGeom prst="roundRect">
              <a:avLst>
                <a:gd name="adj" fmla="val 190"/>
              </a:avLst>
            </a:prstGeom>
            <a:solidFill>
              <a:srgbClr val="FFFF99"/>
            </a:solidFill>
            <a:ln>
              <a:noFill/>
            </a:ln>
            <a:effectLst>
              <a:outerShdw dist="107933" dir="189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ES" altLang="es-ES">
                <a:solidFill>
                  <a:srgbClr val="FFFFFF"/>
                </a:solidFill>
                <a:latin typeface="Times New Roman" panose="02020603050405020304" pitchFamily="18" charset="0"/>
                <a:cs typeface="Lucida Sans Unicode" panose="020B0602030504020204" pitchFamily="34" charset="0"/>
                <a:sym typeface="Symbol" panose="05050102010706020507" pitchFamily="18" charset="2"/>
              </a:endParaRPr>
            </a:p>
          </p:txBody>
        </p:sp>
        <p:sp>
          <p:nvSpPr>
            <p:cNvPr id="240673" name="Text Box 66">
              <a:extLst>
                <a:ext uri="{FF2B5EF4-FFF2-40B4-BE49-F238E27FC236}">
                  <a16:creationId xmlns:a16="http://schemas.microsoft.com/office/drawing/2014/main" id="{2764CD37-1459-43D6-B8B0-A5A32208248A}"/>
                </a:ext>
              </a:extLst>
            </p:cNvPr>
            <p:cNvSpPr txBox="1">
              <a:spLocks noChangeArrowheads="1"/>
            </p:cNvSpPr>
            <p:nvPr/>
          </p:nvSpPr>
          <p:spPr bwMode="auto">
            <a:xfrm>
              <a:off x="4947" y="3431"/>
              <a:ext cx="1700" cy="672"/>
            </a:xfrm>
            <a:prstGeom prst="rect">
              <a:avLst/>
            </a:prstGeom>
            <a:solidFill>
              <a:srgbClr val="FF6600"/>
            </a:solidFill>
            <a:ln>
              <a:noFill/>
            </a:ln>
            <a:effectLst>
              <a:outerShdw dist="107933" dir="18900000" algn="ctr" rotWithShape="0">
                <a:srgbClr val="808080">
                  <a:alpha val="5002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03000"/>
                </a:lnSpc>
                <a:buClr>
                  <a:srgbClr val="000000"/>
                </a:buClr>
                <a:buSzPct val="100000"/>
                <a:buFont typeface="Arial" panose="020B0604020202020204" pitchFamily="34" charset="0"/>
                <a:buNone/>
              </a:pPr>
              <a:r>
                <a:rPr lang="en-GB" altLang="es-ES" sz="1400" b="1" dirty="0" err="1">
                  <a:solidFill>
                    <a:srgbClr val="3333CC"/>
                  </a:solidFill>
                  <a:cs typeface="Arial" panose="020B0604020202020204" pitchFamily="34" charset="0"/>
                  <a:sym typeface="Symbol" panose="05050102010706020507" pitchFamily="18" charset="2"/>
                </a:rPr>
                <a:t>Precauciones</a:t>
              </a:r>
              <a:r>
                <a:rPr lang="en-GB" altLang="es-ES" sz="1400" b="1" dirty="0">
                  <a:solidFill>
                    <a:srgbClr val="3333CC"/>
                  </a:solidFill>
                  <a:cs typeface="Arial" panose="020B0604020202020204" pitchFamily="34" charset="0"/>
                  <a:sym typeface="Symbol" panose="05050102010706020507" pitchFamily="18" charset="2"/>
                </a:rPr>
                <a:t> con la </a:t>
              </a:r>
              <a:r>
                <a:rPr lang="en-GB" altLang="es-ES" sz="1400" b="1" dirty="0" err="1">
                  <a:solidFill>
                    <a:srgbClr val="3333CC"/>
                  </a:solidFill>
                  <a:cs typeface="Arial" panose="020B0604020202020204" pitchFamily="34" charset="0"/>
                  <a:sym typeface="Symbol" panose="05050102010706020507" pitchFamily="18" charset="2"/>
                </a:rPr>
                <a:t>morfina</a:t>
              </a:r>
              <a:endParaRPr lang="en-GB" altLang="es-ES" sz="1400" b="1" dirty="0">
                <a:solidFill>
                  <a:srgbClr val="3333CC"/>
                </a:solidFill>
                <a:cs typeface="Arial" panose="020B0604020202020204" pitchFamily="34" charset="0"/>
                <a:sym typeface="Symbol" panose="05050102010706020507" pitchFamily="18" charset="2"/>
              </a:endParaRPr>
            </a:p>
            <a:p>
              <a:pPr eaLnBrk="1" hangingPunct="1">
                <a:lnSpc>
                  <a:spcPct val="103000"/>
                </a:lnSpc>
                <a:buClr>
                  <a:srgbClr val="000000"/>
                </a:buClr>
                <a:buSzPct val="100000"/>
                <a:buFont typeface="Arial" panose="020B0604020202020204" pitchFamily="34" charset="0"/>
                <a:buNone/>
              </a:pPr>
              <a:r>
                <a:rPr lang="en-GB" altLang="es-ES" sz="1200" b="1" dirty="0" err="1">
                  <a:solidFill>
                    <a:srgbClr val="FFFFFF"/>
                  </a:solidFill>
                  <a:cs typeface="Arial" panose="020B0604020202020204" pitchFamily="34" charset="0"/>
                  <a:sym typeface="Symbol" panose="05050102010706020507" pitchFamily="18" charset="2"/>
                </a:rPr>
                <a:t>Náuseas</a:t>
              </a:r>
              <a:r>
                <a:rPr lang="en-GB" altLang="es-ES" sz="1200" b="1" dirty="0">
                  <a:solidFill>
                    <a:srgbClr val="FFFFFF"/>
                  </a:solidFill>
                  <a:cs typeface="Arial" panose="020B0604020202020204" pitchFamily="34" charset="0"/>
                  <a:sym typeface="Symbol" panose="05050102010706020507" pitchFamily="18" charset="2"/>
                </a:rPr>
                <a:t> y </a:t>
              </a:r>
              <a:r>
                <a:rPr lang="en-GB" altLang="es-ES" sz="1200" b="1" dirty="0" err="1">
                  <a:solidFill>
                    <a:srgbClr val="FFFFFF"/>
                  </a:solidFill>
                  <a:cs typeface="Arial" panose="020B0604020202020204" pitchFamily="34" charset="0"/>
                  <a:sym typeface="Symbol" panose="05050102010706020507" pitchFamily="18" charset="2"/>
                </a:rPr>
                <a:t>vómitos</a:t>
              </a:r>
              <a:r>
                <a:rPr lang="en-GB" altLang="es-ES" sz="1200" b="1" dirty="0">
                  <a:solidFill>
                    <a:srgbClr val="FFFFFF"/>
                  </a:solidFill>
                  <a:cs typeface="Arial" panose="020B0604020202020204" pitchFamily="34" charset="0"/>
                  <a:sym typeface="Symbol" panose="05050102010706020507" pitchFamily="18" charset="2"/>
                </a:rPr>
                <a:t>:</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estar</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atentos</a:t>
              </a:r>
              <a:r>
                <a:rPr lang="en-GB" altLang="es-ES" sz="1200" dirty="0">
                  <a:solidFill>
                    <a:srgbClr val="FFFFFF"/>
                  </a:solidFill>
                  <a:cs typeface="Arial" panose="020B0604020202020204" pitchFamily="34" charset="0"/>
                  <a:sym typeface="Symbol" panose="05050102010706020507" pitchFamily="18" charset="2"/>
                </a:rPr>
                <a:t> y </a:t>
              </a:r>
              <a:r>
                <a:rPr lang="en-GB" altLang="es-ES" sz="1200" dirty="0" err="1">
                  <a:solidFill>
                    <a:srgbClr val="FFFFFF"/>
                  </a:solidFill>
                  <a:cs typeface="Arial" panose="020B0604020202020204" pitchFamily="34" charset="0"/>
                  <a:sym typeface="Symbol" panose="05050102010706020507" pitchFamily="18" charset="2"/>
                </a:rPr>
                <a:t>tratar</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precozmente</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si</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aparecen</a:t>
              </a:r>
              <a:r>
                <a:rPr lang="en-GB" altLang="es-ES" sz="1200" dirty="0">
                  <a:solidFill>
                    <a:srgbClr val="FFFFFF"/>
                  </a:solidFill>
                  <a:cs typeface="Arial" panose="020B0604020202020204" pitchFamily="34" charset="0"/>
                  <a:sym typeface="Symbol" panose="05050102010706020507" pitchFamily="18" charset="2"/>
                </a:rPr>
                <a:t>.</a:t>
              </a:r>
            </a:p>
            <a:p>
              <a:pPr eaLnBrk="1" hangingPunct="1">
                <a:buClr>
                  <a:srgbClr val="000000"/>
                </a:buClr>
                <a:buSzPct val="100000"/>
                <a:buFont typeface="Arial" panose="020B0604020202020204" pitchFamily="34" charset="0"/>
                <a:buNone/>
              </a:pPr>
              <a:r>
                <a:rPr lang="en-GB" altLang="es-ES" sz="1200" b="1" dirty="0" err="1">
                  <a:solidFill>
                    <a:srgbClr val="FFFFFF"/>
                  </a:solidFill>
                  <a:cs typeface="Arial" panose="020B0604020202020204" pitchFamily="34" charset="0"/>
                  <a:sym typeface="Symbol" panose="05050102010706020507" pitchFamily="18" charset="2"/>
                </a:rPr>
                <a:t>Estreñimiento</a:t>
              </a:r>
              <a:r>
                <a:rPr lang="en-GB" altLang="es-ES" sz="1200" b="1" dirty="0">
                  <a:solidFill>
                    <a:srgbClr val="FFFFFF"/>
                  </a:solidFill>
                  <a:cs typeface="Arial" panose="020B0604020202020204" pitchFamily="34" charset="0"/>
                  <a:sym typeface="Symbol" panose="05050102010706020507" pitchFamily="18" charset="2"/>
                </a:rPr>
                <a:t>:</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utilizar</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tratamiento</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preventivo</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desde</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el</a:t>
              </a:r>
              <a:r>
                <a:rPr lang="en-GB" altLang="es-ES" sz="1200" dirty="0">
                  <a:solidFill>
                    <a:srgbClr val="FFFFFF"/>
                  </a:solidFill>
                  <a:cs typeface="Arial" panose="020B0604020202020204" pitchFamily="34" charset="0"/>
                  <a:sym typeface="Symbol" panose="05050102010706020507" pitchFamily="18" charset="2"/>
                </a:rPr>
                <a:t> </a:t>
              </a:r>
              <a:r>
                <a:rPr lang="en-GB" altLang="es-ES" sz="1200" dirty="0" err="1">
                  <a:solidFill>
                    <a:srgbClr val="FFFFFF"/>
                  </a:solidFill>
                  <a:cs typeface="Arial" panose="020B0604020202020204" pitchFamily="34" charset="0"/>
                  <a:sym typeface="Symbol" panose="05050102010706020507" pitchFamily="18" charset="2"/>
                </a:rPr>
                <a:t>comienzo</a:t>
              </a:r>
              <a:r>
                <a:rPr lang="en-GB" altLang="es-ES" sz="1200" dirty="0">
                  <a:solidFill>
                    <a:srgbClr val="FFFFFF"/>
                  </a:solidFill>
                  <a:cs typeface="Arial" panose="020B0604020202020204" pitchFamily="34" charset="0"/>
                  <a:sym typeface="Symbol" panose="05050102010706020507" pitchFamily="18" charset="2"/>
                </a:rPr>
                <a:t>.</a:t>
              </a:r>
            </a:p>
          </p:txBody>
        </p:sp>
      </p:grpSp>
      <p:sp>
        <p:nvSpPr>
          <p:cNvPr id="240669" name="Text Box 67">
            <a:extLst>
              <a:ext uri="{FF2B5EF4-FFF2-40B4-BE49-F238E27FC236}">
                <a16:creationId xmlns:a16="http://schemas.microsoft.com/office/drawing/2014/main" id="{1CDBF719-6B4D-4DAA-B51A-CC5454549D62}"/>
              </a:ext>
            </a:extLst>
          </p:cNvPr>
          <p:cNvSpPr txBox="1">
            <a:spLocks noChangeArrowheads="1"/>
          </p:cNvSpPr>
          <p:nvPr/>
        </p:nvSpPr>
        <p:spPr bwMode="auto">
          <a:xfrm>
            <a:off x="4132262" y="6024818"/>
            <a:ext cx="3671888" cy="602345"/>
          </a:xfrm>
          <a:prstGeom prst="rect">
            <a:avLst/>
          </a:prstGeom>
          <a:solidFill>
            <a:srgbClr val="006666"/>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Arial" panose="020B0604020202020204" pitchFamily="34" charset="0"/>
              <a:buChar char="•"/>
            </a:pPr>
            <a:r>
              <a:rPr lang="en-GB" altLang="es-ES" sz="1100" dirty="0">
                <a:solidFill>
                  <a:srgbClr val="FFFFFF"/>
                </a:solidFill>
                <a:cs typeface="Arial" panose="020B0604020202020204" pitchFamily="34" charset="0"/>
                <a:sym typeface="Symbol" panose="05050102010706020507" pitchFamily="18" charset="2"/>
              </a:rPr>
              <a:t>Si crisis de </a:t>
            </a:r>
            <a:r>
              <a:rPr lang="en-GB" altLang="es-ES" sz="1100" dirty="0" err="1">
                <a:solidFill>
                  <a:srgbClr val="FFFFFF"/>
                </a:solidFill>
                <a:cs typeface="Arial" panose="020B0604020202020204" pitchFamily="34" charset="0"/>
                <a:sym typeface="Symbol" panose="05050102010706020507" pitchFamily="18" charset="2"/>
              </a:rPr>
              <a:t>pánico</a:t>
            </a:r>
            <a:r>
              <a:rPr lang="en-GB" altLang="es-ES" sz="1100" dirty="0">
                <a:solidFill>
                  <a:srgbClr val="FFFFFF"/>
                </a:solidFill>
                <a:cs typeface="Arial" panose="020B0604020202020204" pitchFamily="34" charset="0"/>
                <a:sym typeface="Symbol" panose="05050102010706020507" pitchFamily="18" charset="2"/>
              </a:rPr>
              <a:t> </a:t>
            </a:r>
            <a:r>
              <a:rPr lang="en-GB" altLang="es-ES" sz="1100" dirty="0" err="1">
                <a:solidFill>
                  <a:srgbClr val="FFFFFF"/>
                </a:solidFill>
                <a:cs typeface="Arial" panose="020B0604020202020204" pitchFamily="34" charset="0"/>
                <a:sym typeface="Symbol" panose="05050102010706020507" pitchFamily="18" charset="2"/>
              </a:rPr>
              <a:t>respiratorio</a:t>
            </a:r>
            <a:r>
              <a:rPr lang="en-GB" altLang="es-ES" sz="1100" dirty="0">
                <a:solidFill>
                  <a:srgbClr val="FFFFFF"/>
                </a:solidFill>
                <a:cs typeface="Arial" panose="020B0604020202020204" pitchFamily="34" charset="0"/>
                <a:sym typeface="Symbol" panose="05050102010706020507" pitchFamily="18" charset="2"/>
              </a:rPr>
              <a:t>: lorazepam: 0.5-1 mg </a:t>
            </a:r>
            <a:r>
              <a:rPr lang="en-GB" altLang="es-ES" sz="1100" dirty="0" err="1">
                <a:solidFill>
                  <a:srgbClr val="FFFFFF"/>
                </a:solidFill>
                <a:cs typeface="Arial" panose="020B0604020202020204" pitchFamily="34" charset="0"/>
                <a:sym typeface="Symbol" panose="05050102010706020507" pitchFamily="18" charset="2"/>
              </a:rPr>
              <a:t>vo</a:t>
            </a:r>
            <a:r>
              <a:rPr lang="en-GB" altLang="es-ES" sz="1100" dirty="0">
                <a:solidFill>
                  <a:srgbClr val="FFFFFF"/>
                </a:solidFill>
                <a:cs typeface="Arial" panose="020B0604020202020204" pitchFamily="34" charset="0"/>
                <a:sym typeface="Symbol" panose="05050102010706020507" pitchFamily="18" charset="2"/>
              </a:rPr>
              <a:t> o sublingual.</a:t>
            </a:r>
          </a:p>
          <a:p>
            <a:pPr eaLnBrk="1" hangingPunct="1">
              <a:buClr>
                <a:srgbClr val="000000"/>
              </a:buClr>
              <a:buSzPct val="100000"/>
              <a:buFont typeface="Arial" panose="020B0604020202020204" pitchFamily="34" charset="0"/>
              <a:buChar char="•"/>
            </a:pPr>
            <a:r>
              <a:rPr lang="en-GB" altLang="es-ES" sz="1100" dirty="0">
                <a:solidFill>
                  <a:srgbClr val="FFFFFF"/>
                </a:solidFill>
                <a:cs typeface="Arial" panose="020B0604020202020204" pitchFamily="34" charset="0"/>
                <a:sym typeface="Symbol" panose="05050102010706020507" pitchFamily="18" charset="2"/>
              </a:rPr>
              <a:t>Casos </a:t>
            </a:r>
            <a:r>
              <a:rPr lang="en-GB" altLang="es-ES" sz="1100" dirty="0" err="1">
                <a:solidFill>
                  <a:srgbClr val="FFFFFF"/>
                </a:solidFill>
                <a:cs typeface="Arial" panose="020B0604020202020204" pitchFamily="34" charset="0"/>
                <a:sym typeface="Symbol" panose="05050102010706020507" pitchFamily="18" charset="2"/>
              </a:rPr>
              <a:t>hiperagudos</a:t>
            </a:r>
            <a:r>
              <a:rPr lang="en-GB" altLang="es-ES" sz="1100" dirty="0">
                <a:solidFill>
                  <a:srgbClr val="FFFFFF"/>
                </a:solidFill>
                <a:cs typeface="Arial" panose="020B0604020202020204" pitchFamily="34" charset="0"/>
                <a:sym typeface="Symbol" panose="05050102010706020507" pitchFamily="18" charset="2"/>
              </a:rPr>
              <a:t>: Midazolam: bolo de 2.5 mg sc.</a:t>
            </a:r>
          </a:p>
        </p:txBody>
      </p:sp>
      <p:sp>
        <p:nvSpPr>
          <p:cNvPr id="240670" name="Text Box 68">
            <a:extLst>
              <a:ext uri="{FF2B5EF4-FFF2-40B4-BE49-F238E27FC236}">
                <a16:creationId xmlns:a16="http://schemas.microsoft.com/office/drawing/2014/main" id="{CEB63945-1D0B-42C5-94D1-12CD9FD2EA9B}"/>
              </a:ext>
            </a:extLst>
          </p:cNvPr>
          <p:cNvSpPr txBox="1">
            <a:spLocks noChangeArrowheads="1"/>
          </p:cNvSpPr>
          <p:nvPr/>
        </p:nvSpPr>
        <p:spPr bwMode="auto">
          <a:xfrm>
            <a:off x="4511675" y="5472113"/>
            <a:ext cx="2700338" cy="347662"/>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lnSpc>
                <a:spcPct val="93000"/>
              </a:lnSpc>
              <a:spcBef>
                <a:spcPct val="0"/>
              </a:spcBef>
              <a:buClr>
                <a:srgbClr val="000000"/>
              </a:buClr>
              <a:buFont typeface="Arial" panose="020B0604020202020204" pitchFamily="34" charset="0"/>
              <a:buNone/>
            </a:pPr>
            <a:r>
              <a:rPr lang="en-GB" altLang="es-ES" sz="1800" b="1">
                <a:solidFill>
                  <a:srgbClr val="FFFFFF"/>
                </a:solidFill>
                <a:cs typeface="Arial" panose="020B0604020202020204" pitchFamily="34" charset="0"/>
                <a:sym typeface="Symbol" panose="05050102010706020507" pitchFamily="18" charset="2"/>
              </a:rPr>
              <a:t>DISNEA AGUDA</a:t>
            </a:r>
          </a:p>
        </p:txBody>
      </p:sp>
      <p:sp>
        <p:nvSpPr>
          <p:cNvPr id="68" name="CuadroTexto 67">
            <a:extLst>
              <a:ext uri="{FF2B5EF4-FFF2-40B4-BE49-F238E27FC236}">
                <a16:creationId xmlns:a16="http://schemas.microsoft.com/office/drawing/2014/main" id="{FE986055-D390-4BE0-B1A3-75CD5B67C3DF}"/>
              </a:ext>
            </a:extLst>
          </p:cNvPr>
          <p:cNvSpPr txBox="1"/>
          <p:nvPr/>
        </p:nvSpPr>
        <p:spPr>
          <a:xfrm>
            <a:off x="1250362" y="6685902"/>
            <a:ext cx="10539002" cy="461665"/>
          </a:xfrm>
          <a:prstGeom prst="rect">
            <a:avLst/>
          </a:prstGeom>
          <a:noFill/>
        </p:spPr>
        <p:txBody>
          <a:bodyPr wrap="square">
            <a:spAutoFit/>
          </a:bodyPr>
          <a:lstStyle/>
          <a:p>
            <a:r>
              <a:rPr lang="es-ES" sz="1200" dirty="0"/>
              <a:t>Barnes H, McDonald J, </a:t>
            </a:r>
            <a:r>
              <a:rPr lang="es-ES" sz="1200" dirty="0" err="1"/>
              <a:t>Smallwood</a:t>
            </a:r>
            <a:r>
              <a:rPr lang="es-ES" sz="1200" dirty="0"/>
              <a:t> N, </a:t>
            </a:r>
            <a:r>
              <a:rPr lang="es-ES" sz="1200" dirty="0" err="1"/>
              <a:t>Manser</a:t>
            </a:r>
            <a:r>
              <a:rPr lang="es-ES" sz="1200" dirty="0"/>
              <a:t> R. </a:t>
            </a:r>
            <a:r>
              <a:rPr lang="es-ES" sz="1200" dirty="0" err="1"/>
              <a:t>Opioids</a:t>
            </a:r>
            <a:r>
              <a:rPr lang="es-ES" sz="1200" dirty="0"/>
              <a:t> </a:t>
            </a:r>
            <a:r>
              <a:rPr lang="es-ES" sz="1200" dirty="0" err="1"/>
              <a:t>for</a:t>
            </a:r>
            <a:r>
              <a:rPr lang="es-ES" sz="1200" dirty="0"/>
              <a:t> </a:t>
            </a:r>
            <a:r>
              <a:rPr lang="es-ES" sz="1200" dirty="0" err="1"/>
              <a:t>the</a:t>
            </a:r>
            <a:r>
              <a:rPr lang="es-ES" sz="1200" dirty="0"/>
              <a:t> </a:t>
            </a:r>
            <a:r>
              <a:rPr lang="es-ES" sz="1200" dirty="0" err="1"/>
              <a:t>palliation</a:t>
            </a:r>
            <a:r>
              <a:rPr lang="es-ES" sz="1200" dirty="0"/>
              <a:t> </a:t>
            </a:r>
            <a:r>
              <a:rPr lang="es-ES" sz="1200" dirty="0" err="1"/>
              <a:t>of</a:t>
            </a:r>
            <a:r>
              <a:rPr lang="es-ES" sz="1200" dirty="0"/>
              <a:t> </a:t>
            </a:r>
            <a:r>
              <a:rPr lang="es-ES" sz="1200" dirty="0" err="1"/>
              <a:t>refractory</a:t>
            </a:r>
            <a:r>
              <a:rPr lang="es-ES" sz="1200" dirty="0"/>
              <a:t> </a:t>
            </a:r>
            <a:r>
              <a:rPr lang="es-ES" sz="1200" dirty="0" err="1"/>
              <a:t>breathlessness</a:t>
            </a:r>
            <a:r>
              <a:rPr lang="es-ES" sz="1200" dirty="0"/>
              <a:t> in </a:t>
            </a:r>
            <a:r>
              <a:rPr lang="es-ES" sz="1200" dirty="0" err="1"/>
              <a:t>adults</a:t>
            </a:r>
            <a:r>
              <a:rPr lang="es-ES" sz="1200" dirty="0"/>
              <a:t> </a:t>
            </a:r>
            <a:r>
              <a:rPr lang="es-ES" sz="1200" dirty="0" err="1"/>
              <a:t>with</a:t>
            </a:r>
            <a:r>
              <a:rPr lang="es-ES" sz="1200" dirty="0"/>
              <a:t> </a:t>
            </a:r>
            <a:r>
              <a:rPr lang="es-ES" sz="1200" dirty="0" err="1"/>
              <a:t>advanced</a:t>
            </a:r>
            <a:r>
              <a:rPr lang="es-ES" sz="1200" dirty="0"/>
              <a:t> </a:t>
            </a:r>
            <a:r>
              <a:rPr lang="es-ES" sz="1200" dirty="0" err="1"/>
              <a:t>disease</a:t>
            </a:r>
            <a:r>
              <a:rPr lang="es-ES" sz="1200" dirty="0"/>
              <a:t> and terminal </a:t>
            </a:r>
            <a:r>
              <a:rPr lang="es-ES" sz="1200" dirty="0" err="1"/>
              <a:t>illness</a:t>
            </a:r>
            <a:r>
              <a:rPr lang="es-ES" sz="1200" dirty="0"/>
              <a:t>. Cochrane </a:t>
            </a:r>
            <a:r>
              <a:rPr lang="es-ES" sz="1200" dirty="0" err="1"/>
              <a:t>Database</a:t>
            </a:r>
            <a:r>
              <a:rPr lang="es-ES" sz="1200" dirty="0"/>
              <a:t> </a:t>
            </a:r>
            <a:r>
              <a:rPr lang="es-ES" sz="1200" dirty="0" err="1"/>
              <a:t>Syst</a:t>
            </a:r>
            <a:r>
              <a:rPr lang="es-ES" sz="1200" dirty="0"/>
              <a:t> Rev. 2016;3:CD011008</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1D632-2F94-4ECB-924A-F335FB7ACFB2}"/>
              </a:ext>
            </a:extLst>
          </p:cNvPr>
          <p:cNvSpPr>
            <a:spLocks noGrp="1"/>
          </p:cNvSpPr>
          <p:nvPr>
            <p:ph type="ctrTitle"/>
          </p:nvPr>
        </p:nvSpPr>
        <p:spPr/>
        <p:txBody>
          <a:bodyPr/>
          <a:lstStyle/>
          <a:p>
            <a:r>
              <a:rPr lang="es-ES" dirty="0"/>
              <a:t>SEDACION PALIATIVA </a:t>
            </a:r>
          </a:p>
        </p:txBody>
      </p:sp>
      <p:sp>
        <p:nvSpPr>
          <p:cNvPr id="4" name="CuadroTexto 3">
            <a:extLst>
              <a:ext uri="{FF2B5EF4-FFF2-40B4-BE49-F238E27FC236}">
                <a16:creationId xmlns:a16="http://schemas.microsoft.com/office/drawing/2014/main" id="{CBE03B62-49D2-4E98-996F-035491FC94FD}"/>
              </a:ext>
            </a:extLst>
          </p:cNvPr>
          <p:cNvSpPr txBox="1"/>
          <p:nvPr/>
        </p:nvSpPr>
        <p:spPr>
          <a:xfrm>
            <a:off x="3048000" y="3682276"/>
            <a:ext cx="6888480" cy="923330"/>
          </a:xfrm>
          <a:prstGeom prst="rect">
            <a:avLst/>
          </a:prstGeom>
          <a:noFill/>
        </p:spPr>
        <p:txBody>
          <a:bodyPr wrap="square">
            <a:spAutoFit/>
          </a:bodyPr>
          <a:lstStyle/>
          <a:p>
            <a:r>
              <a:rPr lang="es-ES" b="0" i="0" dirty="0">
                <a:solidFill>
                  <a:schemeClr val="bg1"/>
                </a:solidFill>
                <a:effectLst/>
                <a:latin typeface="verdana" panose="020B0604030504040204" pitchFamily="34" charset="0"/>
              </a:rPr>
              <a:t>Disminución deliberada del nivel de consciencia del enfermo, con el objetivo de evitar un sufrimiento insoportable causado por uno o más síntomas refractarios</a:t>
            </a:r>
            <a:endParaRPr lang="es-ES" dirty="0">
              <a:solidFill>
                <a:schemeClr val="bg1"/>
              </a:solidFill>
            </a:endParaRPr>
          </a:p>
        </p:txBody>
      </p:sp>
    </p:spTree>
    <p:extLst>
      <p:ext uri="{BB962C8B-B14F-4D97-AF65-F5344CB8AC3E}">
        <p14:creationId xmlns:p14="http://schemas.microsoft.com/office/powerpoint/2010/main" val="6562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40B8F-1CE0-457A-B8C8-659169127BB8}"/>
              </a:ext>
            </a:extLst>
          </p:cNvPr>
          <p:cNvSpPr>
            <a:spLocks noGrp="1"/>
          </p:cNvSpPr>
          <p:nvPr>
            <p:ph type="ctrTitle"/>
          </p:nvPr>
        </p:nvSpPr>
        <p:spPr>
          <a:xfrm>
            <a:off x="2883875" y="1216342"/>
            <a:ext cx="7607660" cy="1305878"/>
          </a:xfrm>
        </p:spPr>
        <p:txBody>
          <a:bodyPr/>
          <a:lstStyle/>
          <a:p>
            <a:r>
              <a:rPr lang="es-ES" dirty="0"/>
              <a:t>Requisitos</a:t>
            </a:r>
          </a:p>
        </p:txBody>
      </p:sp>
      <p:sp>
        <p:nvSpPr>
          <p:cNvPr id="3" name="Subtítulo 2">
            <a:extLst>
              <a:ext uri="{FF2B5EF4-FFF2-40B4-BE49-F238E27FC236}">
                <a16:creationId xmlns:a16="http://schemas.microsoft.com/office/drawing/2014/main" id="{AF1AE913-C65E-4648-A937-241D34722D21}"/>
              </a:ext>
            </a:extLst>
          </p:cNvPr>
          <p:cNvSpPr>
            <a:spLocks noGrp="1"/>
          </p:cNvSpPr>
          <p:nvPr>
            <p:ph type="subTitle" idx="1"/>
          </p:nvPr>
        </p:nvSpPr>
        <p:spPr>
          <a:xfrm>
            <a:off x="2807675" y="2648602"/>
            <a:ext cx="7607660" cy="3729338"/>
          </a:xfrm>
        </p:spPr>
        <p:txBody>
          <a:bodyPr>
            <a:noAutofit/>
          </a:bodyPr>
          <a:lstStyle/>
          <a:p>
            <a:r>
              <a:rPr lang="es-ES" b="0" i="0" dirty="0">
                <a:solidFill>
                  <a:schemeClr val="bg1"/>
                </a:solidFill>
                <a:effectLst/>
                <a:latin typeface="+mn-lt"/>
              </a:rPr>
              <a:t> </a:t>
            </a:r>
            <a:r>
              <a:rPr lang="es-ES" dirty="0">
                <a:solidFill>
                  <a:schemeClr val="bg1"/>
                </a:solidFill>
                <a:latin typeface="+mn-lt"/>
              </a:rPr>
              <a:t>I</a:t>
            </a:r>
            <a:r>
              <a:rPr lang="es-ES" b="0" i="0" dirty="0">
                <a:solidFill>
                  <a:schemeClr val="bg1"/>
                </a:solidFill>
                <a:effectLst/>
                <a:latin typeface="+mn-lt"/>
              </a:rPr>
              <a:t>ntención de aliviar el sufrimiento</a:t>
            </a:r>
          </a:p>
          <a:p>
            <a:r>
              <a:rPr lang="es-ES" dirty="0">
                <a:solidFill>
                  <a:schemeClr val="bg1"/>
                </a:solidFill>
                <a:latin typeface="+mn-lt"/>
              </a:rPr>
              <a:t>V</a:t>
            </a:r>
            <a:r>
              <a:rPr lang="es-ES" b="0" i="0" dirty="0">
                <a:solidFill>
                  <a:schemeClr val="bg1"/>
                </a:solidFill>
                <a:effectLst/>
                <a:latin typeface="+mn-lt"/>
              </a:rPr>
              <a:t>aloración correcta del sufrimiento y síntomas que lo provocan</a:t>
            </a:r>
          </a:p>
          <a:p>
            <a:r>
              <a:rPr lang="es-ES" dirty="0">
                <a:solidFill>
                  <a:schemeClr val="bg1"/>
                </a:solidFill>
                <a:latin typeface="+mn-lt"/>
              </a:rPr>
              <a:t>O</a:t>
            </a:r>
            <a:r>
              <a:rPr lang="es-ES" b="0" i="0" dirty="0">
                <a:solidFill>
                  <a:schemeClr val="bg1"/>
                </a:solidFill>
                <a:effectLst/>
                <a:latin typeface="+mn-lt"/>
              </a:rPr>
              <a:t>btención del consentimiento informado y el uso de los fármacos indicados y a las dosis adecuadas Ley 41/2002. </a:t>
            </a:r>
          </a:p>
          <a:p>
            <a:r>
              <a:rPr lang="es-ES" b="0" i="0" dirty="0">
                <a:solidFill>
                  <a:schemeClr val="bg1"/>
                </a:solidFill>
                <a:effectLst/>
                <a:latin typeface="+mn-lt"/>
              </a:rPr>
              <a:t>Puede realizarse bien en ámbito hospitalario, bien en domicilio, según preferencias del enfermo, en este último caso la vía subcutánea es de elección.</a:t>
            </a:r>
          </a:p>
          <a:p>
            <a:r>
              <a:rPr lang="es-ES" dirty="0">
                <a:solidFill>
                  <a:schemeClr val="bg1"/>
                </a:solidFill>
                <a:latin typeface="+mn-lt"/>
              </a:rPr>
              <a:t>Acompañamiento de la familia y el equipo.</a:t>
            </a:r>
          </a:p>
        </p:txBody>
      </p:sp>
    </p:spTree>
    <p:extLst>
      <p:ext uri="{BB962C8B-B14F-4D97-AF65-F5344CB8AC3E}">
        <p14:creationId xmlns:p14="http://schemas.microsoft.com/office/powerpoint/2010/main" val="1640016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EE701-ED37-4BD1-B322-08FE767670B2}"/>
              </a:ext>
            </a:extLst>
          </p:cNvPr>
          <p:cNvSpPr>
            <a:spLocks noGrp="1"/>
          </p:cNvSpPr>
          <p:nvPr>
            <p:ph type="ctrTitle"/>
          </p:nvPr>
        </p:nvSpPr>
        <p:spPr>
          <a:xfrm>
            <a:off x="2883877" y="2286000"/>
            <a:ext cx="7607660" cy="1912620"/>
          </a:xfrm>
        </p:spPr>
        <p:txBody>
          <a:bodyPr/>
          <a:lstStyle/>
          <a:p>
            <a:r>
              <a:rPr lang="es-ES" sz="2800" dirty="0">
                <a:latin typeface="+mn-lt"/>
              </a:rPr>
              <a:t>Tipos:</a:t>
            </a:r>
            <a:br>
              <a:rPr lang="es-ES" sz="2800" dirty="0">
                <a:latin typeface="+mn-lt"/>
              </a:rPr>
            </a:br>
            <a:r>
              <a:rPr lang="es-ES" sz="2800" dirty="0">
                <a:latin typeface="+mn-lt"/>
              </a:rPr>
              <a:t>Continua </a:t>
            </a:r>
            <a:br>
              <a:rPr lang="es-ES" sz="2800" dirty="0">
                <a:latin typeface="+mn-lt"/>
              </a:rPr>
            </a:br>
            <a:r>
              <a:rPr lang="es-ES" sz="2800" dirty="0">
                <a:latin typeface="+mn-lt"/>
              </a:rPr>
              <a:t>Intermitente </a:t>
            </a:r>
            <a:br>
              <a:rPr lang="es-ES" sz="2800" dirty="0">
                <a:latin typeface="+mn-lt"/>
              </a:rPr>
            </a:br>
            <a:r>
              <a:rPr lang="es-ES" sz="2800" dirty="0">
                <a:latin typeface="+mn-lt"/>
              </a:rPr>
              <a:t>Superficial</a:t>
            </a:r>
            <a:br>
              <a:rPr lang="es-ES" sz="2800" dirty="0">
                <a:latin typeface="+mn-lt"/>
              </a:rPr>
            </a:br>
            <a:r>
              <a:rPr lang="es-ES" sz="2800" dirty="0">
                <a:latin typeface="+mn-lt"/>
              </a:rPr>
              <a:t>Profunda </a:t>
            </a:r>
          </a:p>
        </p:txBody>
      </p:sp>
      <p:graphicFrame>
        <p:nvGraphicFramePr>
          <p:cNvPr id="6" name="Tabla 5">
            <a:extLst>
              <a:ext uri="{FF2B5EF4-FFF2-40B4-BE49-F238E27FC236}">
                <a16:creationId xmlns:a16="http://schemas.microsoft.com/office/drawing/2014/main" id="{3354ECDC-579A-4CD7-9877-09C57B00318C}"/>
              </a:ext>
            </a:extLst>
          </p:cNvPr>
          <p:cNvGraphicFramePr>
            <a:graphicFrameLocks noGrp="1"/>
          </p:cNvGraphicFramePr>
          <p:nvPr>
            <p:extLst>
              <p:ext uri="{D42A27DB-BD31-4B8C-83A1-F6EECF244321}">
                <p14:modId xmlns:p14="http://schemas.microsoft.com/office/powerpoint/2010/main" val="224675482"/>
              </p:ext>
            </p:extLst>
          </p:nvPr>
        </p:nvGraphicFramePr>
        <p:xfrm>
          <a:off x="408781" y="4568508"/>
          <a:ext cx="11374437" cy="1280160"/>
        </p:xfrm>
        <a:graphic>
          <a:graphicData uri="http://schemas.openxmlformats.org/drawingml/2006/table">
            <a:tbl>
              <a:tblPr/>
              <a:tblGrid>
                <a:gridCol w="3791479">
                  <a:extLst>
                    <a:ext uri="{9D8B030D-6E8A-4147-A177-3AD203B41FA5}">
                      <a16:colId xmlns:a16="http://schemas.microsoft.com/office/drawing/2014/main" val="2870492815"/>
                    </a:ext>
                  </a:extLst>
                </a:gridCol>
                <a:gridCol w="3791479">
                  <a:extLst>
                    <a:ext uri="{9D8B030D-6E8A-4147-A177-3AD203B41FA5}">
                      <a16:colId xmlns:a16="http://schemas.microsoft.com/office/drawing/2014/main" val="3345037272"/>
                    </a:ext>
                  </a:extLst>
                </a:gridCol>
                <a:gridCol w="3791479">
                  <a:extLst>
                    <a:ext uri="{9D8B030D-6E8A-4147-A177-3AD203B41FA5}">
                      <a16:colId xmlns:a16="http://schemas.microsoft.com/office/drawing/2014/main" val="89097909"/>
                    </a:ext>
                  </a:extLst>
                </a:gridCol>
              </a:tblGrid>
              <a:tr h="0">
                <a:tc>
                  <a:txBody>
                    <a:bodyPr/>
                    <a:lstStyle/>
                    <a:p>
                      <a:pPr algn="l"/>
                      <a:endParaRPr lang="es-ES" sz="1200" dirty="0">
                        <a:solidFill>
                          <a:schemeClr val="bg1"/>
                        </a:solidFill>
                        <a:effectLst/>
                      </a:endParaRP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s-ES" sz="1200" dirty="0">
                          <a:solidFill>
                            <a:schemeClr val="bg1"/>
                          </a:solidFill>
                          <a:effectLst/>
                        </a:rPr>
                        <a:t>SEDACIÓN PALIATIVA</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s-ES" sz="1200" dirty="0">
                          <a:solidFill>
                            <a:schemeClr val="bg1"/>
                          </a:solidFill>
                          <a:effectLst/>
                        </a:rPr>
                        <a:t>EUTANASIA</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964"/>
                  </a:ext>
                </a:extLst>
              </a:tr>
              <a:tr h="0">
                <a:tc>
                  <a:txBody>
                    <a:bodyPr/>
                    <a:lstStyle/>
                    <a:p>
                      <a:pPr algn="l"/>
                      <a:r>
                        <a:rPr lang="es-ES" sz="1200" b="1" dirty="0">
                          <a:solidFill>
                            <a:schemeClr val="bg1"/>
                          </a:solidFill>
                          <a:effectLst/>
                        </a:rPr>
                        <a:t>INTENCIONALIDAD</a:t>
                      </a:r>
                      <a:endParaRPr lang="es-ES" sz="1200" dirty="0">
                        <a:solidFill>
                          <a:schemeClr val="bg1"/>
                        </a:solidFill>
                        <a:effectLst/>
                      </a:endParaRP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Aliviar el sufrimiento refractario</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Provocar la muerte para liberar del sufrimiento</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372067"/>
                  </a:ext>
                </a:extLst>
              </a:tr>
              <a:tr h="0">
                <a:tc>
                  <a:txBody>
                    <a:bodyPr/>
                    <a:lstStyle/>
                    <a:p>
                      <a:pPr algn="l"/>
                      <a:r>
                        <a:rPr lang="es-ES" sz="1200" b="1" dirty="0">
                          <a:solidFill>
                            <a:schemeClr val="bg1"/>
                          </a:solidFill>
                          <a:effectLst/>
                        </a:rPr>
                        <a:t>PROCESO</a:t>
                      </a:r>
                      <a:endParaRPr lang="es-ES" sz="1200" dirty="0">
                        <a:solidFill>
                          <a:schemeClr val="bg1"/>
                        </a:solidFill>
                        <a:effectLst/>
                      </a:endParaRP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Prescripción de fármacos de forma proporcionada</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Prescripción de fármacos a dosis letales que garanticen una muerte rápida</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948491"/>
                  </a:ext>
                </a:extLst>
              </a:tr>
              <a:tr h="0">
                <a:tc>
                  <a:txBody>
                    <a:bodyPr/>
                    <a:lstStyle/>
                    <a:p>
                      <a:pPr algn="l"/>
                      <a:r>
                        <a:rPr lang="es-ES" sz="1200" b="1" dirty="0">
                          <a:solidFill>
                            <a:schemeClr val="bg1"/>
                          </a:solidFill>
                          <a:effectLst/>
                        </a:rPr>
                        <a:t>RESULTADO</a:t>
                      </a:r>
                      <a:endParaRPr lang="es-ES" sz="1200" dirty="0">
                        <a:solidFill>
                          <a:schemeClr val="bg1"/>
                        </a:solidFill>
                        <a:effectLst/>
                      </a:endParaRP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Alivio del sufrimiento</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es-ES" sz="1200" dirty="0">
                          <a:solidFill>
                            <a:schemeClr val="bg1"/>
                          </a:solidFill>
                          <a:effectLst/>
                        </a:rPr>
                        <a:t>Muerte</a:t>
                      </a:r>
                    </a:p>
                  </a:txBody>
                  <a:tcPr anchor="ctr">
                    <a:lnL>
                      <a:noFill/>
                    </a:lnL>
                    <a:lnR>
                      <a:noFill/>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794153"/>
                  </a:ext>
                </a:extLst>
              </a:tr>
            </a:tbl>
          </a:graphicData>
        </a:graphic>
      </p:graphicFrame>
    </p:spTree>
    <p:extLst>
      <p:ext uri="{BB962C8B-B14F-4D97-AF65-F5344CB8AC3E}">
        <p14:creationId xmlns:p14="http://schemas.microsoft.com/office/powerpoint/2010/main" val="1831156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nterfaz de usuario gráfica, Aplicación&#10;&#10;Descripción generada automáticamente">
            <a:extLst>
              <a:ext uri="{FF2B5EF4-FFF2-40B4-BE49-F238E27FC236}">
                <a16:creationId xmlns:a16="http://schemas.microsoft.com/office/drawing/2014/main" id="{F99EE9CD-1B05-4DC9-AFA4-E6736CA484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52456"/>
            <a:ext cx="10905066" cy="39530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9AE9958-4C36-40E4-9B18-835C3BD09648}"/>
              </a:ext>
            </a:extLst>
          </p:cNvPr>
          <p:cNvSpPr txBox="1"/>
          <p:nvPr/>
        </p:nvSpPr>
        <p:spPr>
          <a:xfrm>
            <a:off x="1676400" y="6444734"/>
            <a:ext cx="8161020" cy="307777"/>
          </a:xfrm>
          <a:prstGeom prst="rect">
            <a:avLst/>
          </a:prstGeom>
          <a:noFill/>
        </p:spPr>
        <p:txBody>
          <a:bodyPr wrap="square">
            <a:spAutoFit/>
          </a:bodyPr>
          <a:lstStyle/>
          <a:p>
            <a:r>
              <a:rPr lang="es-ES" sz="1400" dirty="0"/>
              <a:t>Acedo C, Rodriguez B. Sedación Paliativa: REV CLÍN MED FAM 2021; 14 (2): 93-97</a:t>
            </a:r>
          </a:p>
        </p:txBody>
      </p:sp>
      <p:sp>
        <p:nvSpPr>
          <p:cNvPr id="6" name="CuadroTexto 5">
            <a:extLst>
              <a:ext uri="{FF2B5EF4-FFF2-40B4-BE49-F238E27FC236}">
                <a16:creationId xmlns:a16="http://schemas.microsoft.com/office/drawing/2014/main" id="{1DDBC21E-B5DC-49F7-9769-87FFEBB3001F}"/>
              </a:ext>
            </a:extLst>
          </p:cNvPr>
          <p:cNvSpPr txBox="1"/>
          <p:nvPr/>
        </p:nvSpPr>
        <p:spPr>
          <a:xfrm>
            <a:off x="1676400" y="5704840"/>
            <a:ext cx="5402120" cy="369332"/>
          </a:xfrm>
          <a:prstGeom prst="rect">
            <a:avLst/>
          </a:prstGeom>
          <a:noFill/>
        </p:spPr>
        <p:txBody>
          <a:bodyPr wrap="none" rtlCol="0">
            <a:spAutoFit/>
          </a:bodyPr>
          <a:lstStyle/>
          <a:p>
            <a:r>
              <a:rPr lang="es-ES" dirty="0"/>
              <a:t>Si el paciente esta con morfina mantenerla, relación 1:3</a:t>
            </a:r>
          </a:p>
        </p:txBody>
      </p:sp>
    </p:spTree>
    <p:extLst>
      <p:ext uri="{BB962C8B-B14F-4D97-AF65-F5344CB8AC3E}">
        <p14:creationId xmlns:p14="http://schemas.microsoft.com/office/powerpoint/2010/main" val="1261792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4730A6-7F5E-44E7-97C5-5558F0BC6664}"/>
              </a:ext>
            </a:extLst>
          </p:cNvPr>
          <p:cNvSpPr>
            <a:spLocks noGrp="1"/>
          </p:cNvSpPr>
          <p:nvPr>
            <p:ph type="ctrTitle"/>
          </p:nvPr>
        </p:nvSpPr>
        <p:spPr>
          <a:xfrm>
            <a:off x="3679081" y="1981482"/>
            <a:ext cx="7991304" cy="2103120"/>
          </a:xfrm>
        </p:spPr>
        <p:txBody>
          <a:bodyPr/>
          <a:lstStyle/>
          <a:p>
            <a:r>
              <a:rPr lang="es-ES" sz="1800" dirty="0"/>
              <a:t>«El médico tiene el deber de intentar la curación o mejoría del paciente </a:t>
            </a:r>
            <a:br>
              <a:rPr lang="es-ES" sz="1800" dirty="0"/>
            </a:br>
            <a:r>
              <a:rPr lang="es-ES" sz="1800" dirty="0"/>
              <a:t>   siempre que sea posible. </a:t>
            </a:r>
            <a:br>
              <a:rPr lang="es-ES" sz="1800" dirty="0"/>
            </a:br>
            <a:r>
              <a:rPr lang="es-ES" sz="1800" dirty="0"/>
              <a:t>Cuando ya no lo sea, permanece la obligación de aplicar las medidas adecuadas</a:t>
            </a:r>
            <a:br>
              <a:rPr lang="es-ES" sz="1800" dirty="0"/>
            </a:br>
            <a:r>
              <a:rPr lang="es-ES" sz="1800" dirty="0"/>
              <a:t>   para conseguir su bienestar, aun cuando de ello pudiera derivarse </a:t>
            </a:r>
            <a:br>
              <a:rPr lang="es-ES" sz="1800" dirty="0"/>
            </a:br>
            <a:r>
              <a:rPr lang="es-ES" sz="1800" dirty="0"/>
              <a:t>   un acortamiento de la vida»</a:t>
            </a:r>
            <a:br>
              <a:rPr lang="es-ES" sz="1800" i="1" dirty="0"/>
            </a:br>
            <a:r>
              <a:rPr lang="es-ES" sz="1800" dirty="0"/>
              <a:t> (Código de deontología médica, 2011)</a:t>
            </a:r>
          </a:p>
        </p:txBody>
      </p:sp>
      <p:sp>
        <p:nvSpPr>
          <p:cNvPr id="4" name="Rectángulo 3">
            <a:extLst>
              <a:ext uri="{FF2B5EF4-FFF2-40B4-BE49-F238E27FC236}">
                <a16:creationId xmlns:a16="http://schemas.microsoft.com/office/drawing/2014/main" id="{97EAE105-804B-48EE-8F00-5CBA361BA9B4}"/>
              </a:ext>
            </a:extLst>
          </p:cNvPr>
          <p:cNvSpPr/>
          <p:nvPr/>
        </p:nvSpPr>
        <p:spPr>
          <a:xfrm>
            <a:off x="4428344" y="4303375"/>
            <a:ext cx="5966763" cy="1754326"/>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Muchas gracias </a:t>
            </a:r>
          </a:p>
          <a:p>
            <a:pPr algn="ctr"/>
            <a:r>
              <a:rPr lang="es-ES" sz="5400" dirty="0">
                <a:ln w="0"/>
                <a:solidFill>
                  <a:schemeClr val="accent1"/>
                </a:solidFill>
                <a:effectLst>
                  <a:outerShdw blurRad="38100" dist="25400" dir="5400000" algn="ctr" rotWithShape="0">
                    <a:srgbClr val="6E747A">
                      <a:alpha val="43000"/>
                    </a:srgbClr>
                  </a:outerShdw>
                </a:effectLst>
              </a:rPr>
              <a:t>Por vuestra atención</a:t>
            </a:r>
            <a:endParaRPr lang="es-ES" sz="5400" b="0" cap="none" spc="0" dirty="0">
              <a:ln w="0"/>
              <a:solidFill>
                <a:schemeClr val="accent1"/>
              </a:solidFill>
              <a:effectLst>
                <a:outerShdw blurRad="38100" dist="25400" dir="5400000" algn="ctr" rotWithShape="0">
                  <a:srgbClr val="6E747A">
                    <a:alpha val="43000"/>
                  </a:srgbClr>
                </a:outerShdw>
              </a:effectLst>
            </a:endParaRPr>
          </a:p>
        </p:txBody>
      </p:sp>
      <p:pic>
        <p:nvPicPr>
          <p:cNvPr id="3" name="Imagen 2">
            <a:extLst>
              <a:ext uri="{FF2B5EF4-FFF2-40B4-BE49-F238E27FC236}">
                <a16:creationId xmlns:a16="http://schemas.microsoft.com/office/drawing/2014/main" id="{AB0A2FDD-2AEB-4EBF-99B1-F7B91EC3A20E}"/>
              </a:ext>
            </a:extLst>
          </p:cNvPr>
          <p:cNvPicPr>
            <a:picLocks noChangeAspect="1"/>
          </p:cNvPicPr>
          <p:nvPr/>
        </p:nvPicPr>
        <p:blipFill rotWithShape="1">
          <a:blip r:embed="rId2"/>
          <a:srcRect l="34948" t="2547" r="879" b="4095"/>
          <a:stretch/>
        </p:blipFill>
        <p:spPr>
          <a:xfrm>
            <a:off x="822757" y="1648968"/>
            <a:ext cx="2610574" cy="3797808"/>
          </a:xfrm>
          <a:prstGeom prst="rect">
            <a:avLst/>
          </a:prstGeom>
        </p:spPr>
      </p:pic>
      <p:sp>
        <p:nvSpPr>
          <p:cNvPr id="8" name="CuadroTexto 7">
            <a:extLst>
              <a:ext uri="{FF2B5EF4-FFF2-40B4-BE49-F238E27FC236}">
                <a16:creationId xmlns:a16="http://schemas.microsoft.com/office/drawing/2014/main" id="{49115E0F-AEE2-463D-B0F2-8BAE1BE2C814}"/>
              </a:ext>
            </a:extLst>
          </p:cNvPr>
          <p:cNvSpPr txBox="1"/>
          <p:nvPr/>
        </p:nvSpPr>
        <p:spPr>
          <a:xfrm>
            <a:off x="965148" y="5948418"/>
            <a:ext cx="6096000" cy="369332"/>
          </a:xfrm>
          <a:prstGeom prst="rect">
            <a:avLst/>
          </a:prstGeom>
          <a:noFill/>
        </p:spPr>
        <p:txBody>
          <a:bodyPr wrap="square">
            <a:spAutoFit/>
          </a:bodyPr>
          <a:lstStyle/>
          <a:p>
            <a:r>
              <a:rPr lang="es-ES" b="1" i="0" dirty="0">
                <a:solidFill>
                  <a:srgbClr val="666666"/>
                </a:solidFill>
                <a:effectLst/>
                <a:latin typeface="Trebuchet MS" panose="020B0603020202020204" pitchFamily="34" charset="0"/>
              </a:rPr>
              <a:t>"</a:t>
            </a:r>
            <a:r>
              <a:rPr lang="es-ES" b="1" i="0" dirty="0">
                <a:solidFill>
                  <a:schemeClr val="bg1"/>
                </a:solidFill>
                <a:effectLst/>
                <a:latin typeface="Trebuchet MS" panose="020B0603020202020204" pitchFamily="34" charset="0"/>
              </a:rPr>
              <a:t>Con-ciencia médica" de la Dra. Mónica </a:t>
            </a:r>
            <a:r>
              <a:rPr lang="es-ES" b="1" i="0" dirty="0" err="1">
                <a:solidFill>
                  <a:schemeClr val="bg1"/>
                </a:solidFill>
                <a:effectLst/>
                <a:latin typeface="Trebuchet MS" panose="020B0603020202020204" pitchFamily="34" charset="0"/>
              </a:rPr>
              <a:t>Lalanda</a:t>
            </a:r>
            <a:r>
              <a:rPr lang="es-ES" b="0" i="0" dirty="0">
                <a:solidFill>
                  <a:schemeClr val="bg1"/>
                </a:solidFill>
                <a:effectLst/>
                <a:latin typeface="Trebuchet MS" panose="020B0603020202020204" pitchFamily="34" charset="0"/>
              </a:rPr>
              <a:t>,</a:t>
            </a:r>
            <a:endParaRPr lang="es-ES" dirty="0">
              <a:solidFill>
                <a:schemeClr val="bg1"/>
              </a:solidFill>
            </a:endParaRPr>
          </a:p>
        </p:txBody>
      </p:sp>
    </p:spTree>
    <p:extLst>
      <p:ext uri="{BB962C8B-B14F-4D97-AF65-F5344CB8AC3E}">
        <p14:creationId xmlns:p14="http://schemas.microsoft.com/office/powerpoint/2010/main" val="29678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4" name="Imagen 3">
            <a:extLst>
              <a:ext uri="{FF2B5EF4-FFF2-40B4-BE49-F238E27FC236}">
                <a16:creationId xmlns:a16="http://schemas.microsoft.com/office/drawing/2014/main" id="{F6F085C1-3EAF-4FFC-9D2D-5FBB66BF1603}"/>
              </a:ext>
            </a:extLst>
          </p:cNvPr>
          <p:cNvPicPr>
            <a:picLocks noChangeAspect="1"/>
          </p:cNvPicPr>
          <p:nvPr/>
        </p:nvPicPr>
        <p:blipFill>
          <a:blip r:embed="rId3"/>
          <a:stretch>
            <a:fillRect/>
          </a:stretch>
        </p:blipFill>
        <p:spPr>
          <a:xfrm>
            <a:off x="360936" y="37315"/>
            <a:ext cx="2640000" cy="3522311"/>
          </a:xfrm>
          <a:prstGeom prst="rect">
            <a:avLst/>
          </a:prstGeom>
        </p:spPr>
      </p:pic>
      <p:sp>
        <p:nvSpPr>
          <p:cNvPr id="6" name="Rectángulo 5">
            <a:extLst>
              <a:ext uri="{FF2B5EF4-FFF2-40B4-BE49-F238E27FC236}">
                <a16:creationId xmlns:a16="http://schemas.microsoft.com/office/drawing/2014/main" id="{4557A371-BA4D-4225-B8A1-03CEEBB10CCA}"/>
              </a:ext>
            </a:extLst>
          </p:cNvPr>
          <p:cNvSpPr/>
          <p:nvPr/>
        </p:nvSpPr>
        <p:spPr>
          <a:xfrm>
            <a:off x="3371736" y="261702"/>
            <a:ext cx="5976000" cy="1025987"/>
          </a:xfrm>
          <a:prstGeom prst="rect">
            <a:avLst/>
          </a:prstGeom>
          <a:noFill/>
        </p:spPr>
        <p:txBody>
          <a:bodyPr wrap="none" lIns="121920" tIns="60960" rIns="121920" bIns="60960">
            <a:spAutoFit/>
          </a:bodyPr>
          <a:lstStyle/>
          <a:p>
            <a:pPr algn="ctr"/>
            <a:r>
              <a:rPr lang="es-ES" sz="5867" dirty="0">
                <a:ln w="0"/>
                <a:solidFill>
                  <a:srgbClr val="0070C0"/>
                </a:solidFill>
                <a:effectLst>
                  <a:outerShdw blurRad="38100" dist="25400" dir="5400000" algn="ctr" rotWithShape="0">
                    <a:srgbClr val="6E747A">
                      <a:alpha val="43000"/>
                    </a:srgbClr>
                  </a:outerShdw>
                </a:effectLst>
              </a:rPr>
              <a:t>PRIMUN NO NOCERE</a:t>
            </a:r>
          </a:p>
        </p:txBody>
      </p:sp>
      <p:sp>
        <p:nvSpPr>
          <p:cNvPr id="7" name="CuadroTexto 6">
            <a:extLst>
              <a:ext uri="{FF2B5EF4-FFF2-40B4-BE49-F238E27FC236}">
                <a16:creationId xmlns:a16="http://schemas.microsoft.com/office/drawing/2014/main" id="{732A9148-B29F-49FF-A21F-9AD830441C5B}"/>
              </a:ext>
            </a:extLst>
          </p:cNvPr>
          <p:cNvSpPr txBox="1"/>
          <p:nvPr/>
        </p:nvSpPr>
        <p:spPr>
          <a:xfrm>
            <a:off x="3269263" y="925244"/>
            <a:ext cx="8687928" cy="1200329"/>
          </a:xfrm>
          <a:prstGeom prst="rect">
            <a:avLst/>
          </a:prstGeom>
          <a:noFill/>
        </p:spPr>
        <p:txBody>
          <a:bodyPr wrap="square" rtlCol="0">
            <a:spAutoFit/>
          </a:bodyPr>
          <a:lstStyle/>
          <a:p>
            <a:endParaRPr lang="es-ES" sz="2400" dirty="0"/>
          </a:p>
          <a:p>
            <a:r>
              <a:rPr lang="es-ES" sz="2400" dirty="0"/>
              <a:t>NO MALEFICENCIA </a:t>
            </a:r>
          </a:p>
          <a:p>
            <a:r>
              <a:rPr lang="es-ES" sz="2400" dirty="0" err="1"/>
              <a:t>primun</a:t>
            </a:r>
            <a:r>
              <a:rPr lang="es-ES" sz="2400" dirty="0"/>
              <a:t> no </a:t>
            </a:r>
            <a:r>
              <a:rPr lang="es-ES" sz="2400" dirty="0" err="1"/>
              <a:t>nocere</a:t>
            </a:r>
            <a:r>
              <a:rPr lang="es-ES" sz="2400" dirty="0"/>
              <a:t>              errare </a:t>
            </a:r>
            <a:r>
              <a:rPr lang="es-ES" sz="2400" dirty="0" err="1"/>
              <a:t>humanum</a:t>
            </a:r>
            <a:r>
              <a:rPr lang="es-ES" sz="2400" dirty="0"/>
              <a:t> </a:t>
            </a:r>
            <a:r>
              <a:rPr lang="es-ES" sz="2400" dirty="0" err="1"/>
              <a:t>est</a:t>
            </a:r>
            <a:endParaRPr lang="es-ES" sz="2400" dirty="0"/>
          </a:p>
        </p:txBody>
      </p:sp>
      <p:cxnSp>
        <p:nvCxnSpPr>
          <p:cNvPr id="9" name="Conector recto de flecha 8">
            <a:extLst>
              <a:ext uri="{FF2B5EF4-FFF2-40B4-BE49-F238E27FC236}">
                <a16:creationId xmlns:a16="http://schemas.microsoft.com/office/drawing/2014/main" id="{5A5E2D7A-3E60-4BBD-B2A5-33A14687122C}"/>
              </a:ext>
            </a:extLst>
          </p:cNvPr>
          <p:cNvCxnSpPr>
            <a:cxnSpLocks/>
          </p:cNvCxnSpPr>
          <p:nvPr/>
        </p:nvCxnSpPr>
        <p:spPr>
          <a:xfrm flipV="1">
            <a:off x="5759718" y="1951230"/>
            <a:ext cx="816000" cy="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Biografia de Platón">
            <a:extLst>
              <a:ext uri="{FF2B5EF4-FFF2-40B4-BE49-F238E27FC236}">
                <a16:creationId xmlns:a16="http://schemas.microsoft.com/office/drawing/2014/main" id="{5E080F0F-0D0A-428C-80CE-1A6563D4B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3035" y="865572"/>
            <a:ext cx="2005311"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C2CA5FD-EA49-4677-852B-A266EB2CA65D}"/>
              </a:ext>
            </a:extLst>
          </p:cNvPr>
          <p:cNvSpPr txBox="1"/>
          <p:nvPr/>
        </p:nvSpPr>
        <p:spPr>
          <a:xfrm>
            <a:off x="9278988" y="3294566"/>
            <a:ext cx="2569358" cy="923330"/>
          </a:xfrm>
          <a:prstGeom prst="rect">
            <a:avLst/>
          </a:prstGeom>
          <a:noFill/>
        </p:spPr>
        <p:txBody>
          <a:bodyPr wrap="none" rtlCol="0">
            <a:spAutoFit/>
          </a:bodyPr>
          <a:lstStyle/>
          <a:p>
            <a:r>
              <a:rPr lang="es-ES" dirty="0"/>
              <a:t>SÓCRATES (470-399ac)</a:t>
            </a:r>
          </a:p>
          <a:p>
            <a:r>
              <a:rPr lang="es-ES" dirty="0"/>
              <a:t>PLATÓN (427-347ac)</a:t>
            </a:r>
          </a:p>
          <a:p>
            <a:r>
              <a:rPr lang="es-ES" dirty="0"/>
              <a:t>ARISTOTELES (384-322ac)</a:t>
            </a:r>
          </a:p>
        </p:txBody>
      </p:sp>
      <p:pic>
        <p:nvPicPr>
          <p:cNvPr id="8" name="Imagen 7">
            <a:extLst>
              <a:ext uri="{FF2B5EF4-FFF2-40B4-BE49-F238E27FC236}">
                <a16:creationId xmlns:a16="http://schemas.microsoft.com/office/drawing/2014/main" id="{6D007D9F-5C41-411A-B112-94C6F48818DD}"/>
              </a:ext>
            </a:extLst>
          </p:cNvPr>
          <p:cNvPicPr>
            <a:picLocks noChangeAspect="1"/>
          </p:cNvPicPr>
          <p:nvPr/>
        </p:nvPicPr>
        <p:blipFill rotWithShape="1">
          <a:blip r:embed="rId5"/>
          <a:srcRect l="26000" r="25646"/>
          <a:stretch/>
        </p:blipFill>
        <p:spPr>
          <a:xfrm>
            <a:off x="486007" y="3895957"/>
            <a:ext cx="2311672" cy="2988000"/>
          </a:xfrm>
          <a:prstGeom prst="rect">
            <a:avLst/>
          </a:prstGeom>
        </p:spPr>
      </p:pic>
      <p:sp>
        <p:nvSpPr>
          <p:cNvPr id="10" name="CuadroTexto 9">
            <a:extLst>
              <a:ext uri="{FF2B5EF4-FFF2-40B4-BE49-F238E27FC236}">
                <a16:creationId xmlns:a16="http://schemas.microsoft.com/office/drawing/2014/main" id="{5BA43A0F-5FE5-4AAD-A71B-B49074AF44A7}"/>
              </a:ext>
            </a:extLst>
          </p:cNvPr>
          <p:cNvSpPr txBox="1"/>
          <p:nvPr/>
        </p:nvSpPr>
        <p:spPr>
          <a:xfrm>
            <a:off x="3496235" y="2312894"/>
            <a:ext cx="5002306" cy="369332"/>
          </a:xfrm>
          <a:prstGeom prst="rect">
            <a:avLst/>
          </a:prstGeom>
          <a:noFill/>
        </p:spPr>
        <p:txBody>
          <a:bodyPr wrap="square" rtlCol="0">
            <a:spAutoFit/>
          </a:bodyPr>
          <a:lstStyle/>
          <a:p>
            <a:r>
              <a:rPr lang="es-ES" dirty="0"/>
              <a:t>HIPOCRATES (467ac)</a:t>
            </a:r>
          </a:p>
        </p:txBody>
      </p:sp>
      <p:sp>
        <p:nvSpPr>
          <p:cNvPr id="12" name="CuadroTexto 11">
            <a:extLst>
              <a:ext uri="{FF2B5EF4-FFF2-40B4-BE49-F238E27FC236}">
                <a16:creationId xmlns:a16="http://schemas.microsoft.com/office/drawing/2014/main" id="{2A84C9A9-D5B5-419A-A254-E61989FC6AF6}"/>
              </a:ext>
            </a:extLst>
          </p:cNvPr>
          <p:cNvSpPr txBox="1"/>
          <p:nvPr/>
        </p:nvSpPr>
        <p:spPr>
          <a:xfrm>
            <a:off x="290010" y="3571565"/>
            <a:ext cx="2781852" cy="646331"/>
          </a:xfrm>
          <a:prstGeom prst="rect">
            <a:avLst/>
          </a:prstGeom>
          <a:noFill/>
        </p:spPr>
        <p:txBody>
          <a:bodyPr wrap="none" rtlCol="0">
            <a:spAutoFit/>
          </a:bodyPr>
          <a:lstStyle/>
          <a:p>
            <a:r>
              <a:rPr lang="es-ES" dirty="0"/>
              <a:t>SANTO TÓMAS DE AQUINO </a:t>
            </a:r>
          </a:p>
          <a:p>
            <a:r>
              <a:rPr lang="es-ES" dirty="0"/>
              <a:t>              1225-1274</a:t>
            </a:r>
          </a:p>
        </p:txBody>
      </p:sp>
      <p:pic>
        <p:nvPicPr>
          <p:cNvPr id="1028" name="Picture 4" descr="Imagen">
            <a:extLst>
              <a:ext uri="{FF2B5EF4-FFF2-40B4-BE49-F238E27FC236}">
                <a16:creationId xmlns:a16="http://schemas.microsoft.com/office/drawing/2014/main" id="{87FC8840-24CF-4227-9C78-BE569D1ECF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1865" y="2754000"/>
            <a:ext cx="5008270" cy="4104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69BBF64-1675-43CE-9008-D8F691FC889B}"/>
              </a:ext>
            </a:extLst>
          </p:cNvPr>
          <p:cNvPicPr>
            <a:picLocks noChangeAspect="1"/>
          </p:cNvPicPr>
          <p:nvPr/>
        </p:nvPicPr>
        <p:blipFill>
          <a:blip r:embed="rId7"/>
          <a:stretch>
            <a:fillRect/>
          </a:stretch>
        </p:blipFill>
        <p:spPr>
          <a:xfrm>
            <a:off x="8839903" y="4338000"/>
            <a:ext cx="1558763" cy="2520000"/>
          </a:xfrm>
          <a:prstGeom prst="rect">
            <a:avLst/>
          </a:prstGeom>
        </p:spPr>
      </p:pic>
      <p:sp>
        <p:nvSpPr>
          <p:cNvPr id="5" name="CuadroTexto 4">
            <a:extLst>
              <a:ext uri="{FF2B5EF4-FFF2-40B4-BE49-F238E27FC236}">
                <a16:creationId xmlns:a16="http://schemas.microsoft.com/office/drawing/2014/main" id="{1EF40338-AF51-4A51-B9E3-A7A9352DC02E}"/>
              </a:ext>
            </a:extLst>
          </p:cNvPr>
          <p:cNvSpPr txBox="1"/>
          <p:nvPr/>
        </p:nvSpPr>
        <p:spPr>
          <a:xfrm>
            <a:off x="10563667" y="5134708"/>
            <a:ext cx="1284006" cy="923330"/>
          </a:xfrm>
          <a:prstGeom prst="rect">
            <a:avLst/>
          </a:prstGeom>
          <a:noFill/>
        </p:spPr>
        <p:txBody>
          <a:bodyPr wrap="none" rtlCol="0">
            <a:spAutoFit/>
          </a:bodyPr>
          <a:lstStyle/>
          <a:p>
            <a:r>
              <a:rPr lang="es-ES" dirty="0"/>
              <a:t>KANT</a:t>
            </a:r>
          </a:p>
          <a:p>
            <a:r>
              <a:rPr lang="es-ES" dirty="0"/>
              <a:t>Critica de la</a:t>
            </a:r>
          </a:p>
          <a:p>
            <a:r>
              <a:rPr lang="es-ES" dirty="0"/>
              <a:t> Razón Pura</a:t>
            </a:r>
          </a:p>
        </p:txBody>
      </p:sp>
    </p:spTree>
    <p:extLst>
      <p:ext uri="{BB962C8B-B14F-4D97-AF65-F5344CB8AC3E}">
        <p14:creationId xmlns:p14="http://schemas.microsoft.com/office/powerpoint/2010/main" val="21970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s principios de la bioética y la inserción social de la práctica médica |  Revista de Administración Sanitaria Siglo XXI">
            <a:extLst>
              <a:ext uri="{FF2B5EF4-FFF2-40B4-BE49-F238E27FC236}">
                <a16:creationId xmlns:a16="http://schemas.microsoft.com/office/drawing/2014/main" id="{CF5FEE04-3EE6-46F9-A090-350A1068D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012" y="1886239"/>
            <a:ext cx="3960000" cy="372135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529F965-EC2E-4D04-9253-CB5BF0DA492E}"/>
              </a:ext>
            </a:extLst>
          </p:cNvPr>
          <p:cNvSpPr txBox="1"/>
          <p:nvPr/>
        </p:nvSpPr>
        <p:spPr>
          <a:xfrm>
            <a:off x="4885765" y="878541"/>
            <a:ext cx="3687933" cy="523220"/>
          </a:xfrm>
          <a:prstGeom prst="rect">
            <a:avLst/>
          </a:prstGeom>
          <a:noFill/>
        </p:spPr>
        <p:txBody>
          <a:bodyPr wrap="none" rtlCol="0">
            <a:spAutoFit/>
          </a:bodyPr>
          <a:lstStyle/>
          <a:p>
            <a:r>
              <a:rPr lang="es-ES" sz="2800" b="0" i="1" dirty="0">
                <a:solidFill>
                  <a:schemeClr val="bg1"/>
                </a:solidFill>
                <a:effectLst/>
                <a:latin typeface="NexusSansPro"/>
              </a:rPr>
              <a:t>MODELO PRINCIPALISTA</a:t>
            </a:r>
            <a:endParaRPr lang="es-ES" sz="2800" dirty="0">
              <a:solidFill>
                <a:schemeClr val="bg1"/>
              </a:solidFill>
            </a:endParaRPr>
          </a:p>
        </p:txBody>
      </p:sp>
      <p:pic>
        <p:nvPicPr>
          <p:cNvPr id="8" name="Imagen 7">
            <a:extLst>
              <a:ext uri="{FF2B5EF4-FFF2-40B4-BE49-F238E27FC236}">
                <a16:creationId xmlns:a16="http://schemas.microsoft.com/office/drawing/2014/main" id="{6C4BE186-6BFB-4CB5-A27D-0587448BCAF1}"/>
              </a:ext>
            </a:extLst>
          </p:cNvPr>
          <p:cNvPicPr>
            <a:picLocks noChangeAspect="1"/>
          </p:cNvPicPr>
          <p:nvPr/>
        </p:nvPicPr>
        <p:blipFill>
          <a:blip r:embed="rId3"/>
          <a:stretch>
            <a:fillRect/>
          </a:stretch>
        </p:blipFill>
        <p:spPr>
          <a:xfrm>
            <a:off x="6951569" y="1983351"/>
            <a:ext cx="3852000" cy="3527129"/>
          </a:xfrm>
          <a:prstGeom prst="rect">
            <a:avLst/>
          </a:prstGeom>
        </p:spPr>
      </p:pic>
      <p:sp>
        <p:nvSpPr>
          <p:cNvPr id="6" name="CuadroTexto 5">
            <a:extLst>
              <a:ext uri="{FF2B5EF4-FFF2-40B4-BE49-F238E27FC236}">
                <a16:creationId xmlns:a16="http://schemas.microsoft.com/office/drawing/2014/main" id="{51DCADC1-B1EB-4616-9E97-A3B889FD9062}"/>
              </a:ext>
            </a:extLst>
          </p:cNvPr>
          <p:cNvSpPr txBox="1"/>
          <p:nvPr/>
        </p:nvSpPr>
        <p:spPr>
          <a:xfrm>
            <a:off x="1699181" y="5861237"/>
            <a:ext cx="9104387" cy="276999"/>
          </a:xfrm>
          <a:prstGeom prst="rect">
            <a:avLst/>
          </a:prstGeom>
          <a:noFill/>
        </p:spPr>
        <p:txBody>
          <a:bodyPr wrap="square">
            <a:spAutoFit/>
          </a:bodyPr>
          <a:lstStyle/>
          <a:p>
            <a:r>
              <a:rPr lang="es-ES" sz="1200" dirty="0">
                <a:solidFill>
                  <a:schemeClr val="bg1"/>
                </a:solidFill>
              </a:rPr>
              <a:t>García Pérez MA. Los principios de la bioética y la inserción social de la práctica médica </a:t>
            </a:r>
            <a:r>
              <a:rPr lang="es-ES" sz="1200" dirty="0" err="1">
                <a:solidFill>
                  <a:schemeClr val="bg1"/>
                </a:solidFill>
              </a:rPr>
              <a:t>Rev</a:t>
            </a:r>
            <a:r>
              <a:rPr lang="es-ES" sz="1200" dirty="0">
                <a:solidFill>
                  <a:schemeClr val="bg1"/>
                </a:solidFill>
              </a:rPr>
              <a:t> </a:t>
            </a:r>
            <a:r>
              <a:rPr lang="es-ES" sz="1200" dirty="0" err="1">
                <a:solidFill>
                  <a:schemeClr val="bg1"/>
                </a:solidFill>
              </a:rPr>
              <a:t>Adm</a:t>
            </a:r>
            <a:r>
              <a:rPr lang="es-ES" sz="1200" dirty="0">
                <a:solidFill>
                  <a:schemeClr val="bg1"/>
                </a:solidFill>
              </a:rPr>
              <a:t> </a:t>
            </a:r>
            <a:r>
              <a:rPr lang="es-ES" sz="1200" dirty="0" err="1">
                <a:solidFill>
                  <a:schemeClr val="bg1"/>
                </a:solidFill>
              </a:rPr>
              <a:t>Sanit</a:t>
            </a:r>
            <a:r>
              <a:rPr lang="es-ES" sz="1200" dirty="0">
                <a:solidFill>
                  <a:schemeClr val="bg1"/>
                </a:solidFill>
              </a:rPr>
              <a:t>. 2006;4(2):341-56  </a:t>
            </a:r>
          </a:p>
        </p:txBody>
      </p:sp>
    </p:spTree>
    <p:extLst>
      <p:ext uri="{BB962C8B-B14F-4D97-AF65-F5344CB8AC3E}">
        <p14:creationId xmlns:p14="http://schemas.microsoft.com/office/powerpoint/2010/main" val="363716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C2B1191-D8BC-488D-A4EF-E5126D0945DA}"/>
              </a:ext>
            </a:extLst>
          </p:cNvPr>
          <p:cNvSpPr/>
          <p:nvPr/>
        </p:nvSpPr>
        <p:spPr>
          <a:xfrm>
            <a:off x="3516090" y="2044005"/>
            <a:ext cx="4030270" cy="1415772"/>
          </a:xfrm>
          <a:prstGeom prst="rect">
            <a:avLst/>
          </a:prstGeom>
          <a:noFill/>
        </p:spPr>
        <p:txBody>
          <a:bodyPr wrap="none" lIns="91440" tIns="45720" rIns="91440" bIns="45720">
            <a:spAutoFit/>
          </a:bodyPr>
          <a:lstStyle/>
          <a:p>
            <a:pPr algn="ctr"/>
            <a:r>
              <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AUTONOMIA</a:t>
            </a:r>
          </a:p>
          <a:p>
            <a:pPr algn="ctr"/>
            <a:r>
              <a:rPr lang="es-ES"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Ciudadano</a:t>
            </a:r>
          </a:p>
        </p:txBody>
      </p:sp>
      <p:sp>
        <p:nvSpPr>
          <p:cNvPr id="4" name="CuadroTexto 3">
            <a:extLst>
              <a:ext uri="{FF2B5EF4-FFF2-40B4-BE49-F238E27FC236}">
                <a16:creationId xmlns:a16="http://schemas.microsoft.com/office/drawing/2014/main" id="{904FB503-089C-43A3-A0A7-603717C227FE}"/>
              </a:ext>
            </a:extLst>
          </p:cNvPr>
          <p:cNvSpPr txBox="1"/>
          <p:nvPr/>
        </p:nvSpPr>
        <p:spPr>
          <a:xfrm>
            <a:off x="641023" y="4638235"/>
            <a:ext cx="11255604" cy="646331"/>
          </a:xfrm>
          <a:prstGeom prst="rect">
            <a:avLst/>
          </a:prstGeom>
          <a:noFill/>
        </p:spPr>
        <p:txBody>
          <a:bodyPr wrap="square">
            <a:spAutoFit/>
          </a:bodyPr>
          <a:lstStyle/>
          <a:p>
            <a:r>
              <a:rPr lang="es-ES" dirty="0">
                <a:solidFill>
                  <a:schemeClr val="bg1"/>
                </a:solidFill>
              </a:rPr>
              <a:t>Ley 41/2002, de 14 de noviembre, básica reguladora de la autonomía del paciente y de derechos y obligaciones en materia de información y documentación clínica (disponible en https://www.boe.es/eli/es/l/2002/11/14/41)</a:t>
            </a:r>
          </a:p>
        </p:txBody>
      </p:sp>
      <p:sp>
        <p:nvSpPr>
          <p:cNvPr id="2" name="CuadroTexto 1">
            <a:extLst>
              <a:ext uri="{FF2B5EF4-FFF2-40B4-BE49-F238E27FC236}">
                <a16:creationId xmlns:a16="http://schemas.microsoft.com/office/drawing/2014/main" id="{FDAED966-0B31-346C-0A2C-AAA515A148F0}"/>
              </a:ext>
            </a:extLst>
          </p:cNvPr>
          <p:cNvSpPr txBox="1"/>
          <p:nvPr/>
        </p:nvSpPr>
        <p:spPr>
          <a:xfrm>
            <a:off x="3742441" y="3638746"/>
            <a:ext cx="3558795" cy="369332"/>
          </a:xfrm>
          <a:prstGeom prst="rect">
            <a:avLst/>
          </a:prstGeom>
          <a:noFill/>
        </p:spPr>
        <p:txBody>
          <a:bodyPr wrap="none" rtlCol="0">
            <a:spAutoFit/>
          </a:bodyPr>
          <a:lstStyle/>
          <a:p>
            <a:r>
              <a:rPr lang="es-ES" i="1" dirty="0">
                <a:solidFill>
                  <a:schemeClr val="bg1"/>
                </a:solidFill>
              </a:rPr>
              <a:t>Ejemplo: consentimiento informado</a:t>
            </a:r>
          </a:p>
        </p:txBody>
      </p:sp>
    </p:spTree>
    <p:extLst>
      <p:ext uri="{BB962C8B-B14F-4D97-AF65-F5344CB8AC3E}">
        <p14:creationId xmlns:p14="http://schemas.microsoft.com/office/powerpoint/2010/main" val="368728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B27925-C0E0-4EE5-BFD6-352A5E448015}"/>
              </a:ext>
            </a:extLst>
          </p:cNvPr>
          <p:cNvPicPr>
            <a:picLocks noChangeAspect="1"/>
          </p:cNvPicPr>
          <p:nvPr/>
        </p:nvPicPr>
        <p:blipFill>
          <a:blip r:embed="rId2"/>
          <a:stretch>
            <a:fillRect/>
          </a:stretch>
        </p:blipFill>
        <p:spPr>
          <a:xfrm>
            <a:off x="3614771" y="1395784"/>
            <a:ext cx="3445541" cy="4248000"/>
          </a:xfrm>
          <a:prstGeom prst="rect">
            <a:avLst/>
          </a:prstGeom>
        </p:spPr>
      </p:pic>
    </p:spTree>
    <p:extLst>
      <p:ext uri="{BB962C8B-B14F-4D97-AF65-F5344CB8AC3E}">
        <p14:creationId xmlns:p14="http://schemas.microsoft.com/office/powerpoint/2010/main" val="28404661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5D40F4CA0A474AA0D033B0950F7E84" ma:contentTypeVersion="14" ma:contentTypeDescription="Create a new document." ma:contentTypeScope="" ma:versionID="b9eda8c9730477a979164ae70245511d">
  <xsd:schema xmlns:xsd="http://www.w3.org/2001/XMLSchema" xmlns:xs="http://www.w3.org/2001/XMLSchema" xmlns:p="http://schemas.microsoft.com/office/2006/metadata/properties" xmlns:ns3="ccdfaf9d-61d4-4fac-ac9a-78d3478a800a" xmlns:ns4="610c976e-067f-40a8-90de-0b93a4bcd5d8" targetNamespace="http://schemas.microsoft.com/office/2006/metadata/properties" ma:root="true" ma:fieldsID="a790f7163ffd67f7f099d6326ae97ffa" ns3:_="" ns4:_="">
    <xsd:import namespace="ccdfaf9d-61d4-4fac-ac9a-78d3478a800a"/>
    <xsd:import namespace="610c976e-067f-40a8-90de-0b93a4bcd5d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dfaf9d-61d4-4fac-ac9a-78d3478a80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0c976e-067f-40a8-90de-0b93a4bcd5d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E12DD2-9689-4C34-94EE-2B3765D8BCBF}">
  <ds:schemaRefs>
    <ds:schemaRef ds:uri="http://schemas.openxmlformats.org/package/2006/metadata/core-properties"/>
    <ds:schemaRef ds:uri="610c976e-067f-40a8-90de-0b93a4bcd5d8"/>
    <ds:schemaRef ds:uri="http://schemas.microsoft.com/office/2006/documentManagement/types"/>
    <ds:schemaRef ds:uri="ccdfaf9d-61d4-4fac-ac9a-78d3478a800a"/>
    <ds:schemaRef ds:uri="http://purl.org/dc/elements/1.1/"/>
    <ds:schemaRef ds:uri="http://purl.org/dc/terms/"/>
    <ds:schemaRef ds:uri="http://purl.org/dc/dcmitype/"/>
    <ds:schemaRef ds:uri="http://www.w3.org/XML/1998/namespac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E5ACAF-AF1B-4BE3-9315-7BE6558BC25E}">
  <ds:schemaRefs>
    <ds:schemaRef ds:uri="http://schemas.microsoft.com/sharepoint/v3/contenttype/forms"/>
  </ds:schemaRefs>
</ds:datastoreItem>
</file>

<file path=customXml/itemProps3.xml><?xml version="1.0" encoding="utf-8"?>
<ds:datastoreItem xmlns:ds="http://schemas.openxmlformats.org/officeDocument/2006/customXml" ds:itemID="{73613B2F-EBD3-4B19-AF97-2B8C00806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dfaf9d-61d4-4fac-ac9a-78d3478a800a"/>
    <ds:schemaRef ds:uri="610c976e-067f-40a8-90de-0b93a4bcd5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2421</TotalTime>
  <Words>4597</Words>
  <Application>Microsoft Office PowerPoint</Application>
  <PresentationFormat>Panorámica</PresentationFormat>
  <Paragraphs>381</Paragraphs>
  <Slides>55</Slides>
  <Notes>5</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Tema de Office</vt:lpstr>
      <vt:lpstr>Presentación de PowerPoint</vt:lpstr>
      <vt:lpstr>Presentación de PowerPoint</vt:lpstr>
      <vt:lpstr>Cuidados paliativos  y  actualización en bioética</vt:lpstr>
      <vt:lpstr>INDICE: Introducción bioética y a los cuidados paliativos Voluntades anticipadas Ley Eutanasia  Casos Clínicos Sedación paliativa Conclusiones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 a los CUIDADOS PALIATIVOS</vt:lpstr>
      <vt:lpstr>Presentación de PowerPoint</vt:lpstr>
      <vt:lpstr>Presentación de PowerPoint</vt:lpstr>
      <vt:lpstr>Presentación de PowerPoint</vt:lpstr>
      <vt:lpstr>Presentación de PowerPoint</vt:lpstr>
      <vt:lpstr>Presentación de PowerPoint</vt:lpstr>
      <vt:lpstr>Presentación de PowerPoint</vt:lpstr>
      <vt:lpstr>Contenido </vt:lpstr>
      <vt:lpstr>LEY DE EUTANASIA</vt:lpstr>
      <vt:lpstr>Presentación de PowerPoint</vt:lpstr>
      <vt:lpstr>Presentación de PowerPoint</vt:lpstr>
      <vt:lpstr>CASO CLÍNICO 1 paciente con IC refractaria </vt:lpstr>
      <vt:lpstr>Caso clínico 1</vt:lpstr>
      <vt:lpstr>Presentación de PowerPoint</vt:lpstr>
      <vt:lpstr>Preguntas para hacer y hacernos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2 paciente con EPOC </vt:lpstr>
      <vt:lpstr>Presentación de PowerPoint</vt:lpstr>
      <vt:lpstr>Presentación de PowerPoint</vt:lpstr>
      <vt:lpstr>Atención al final de la vida: cuidados paliativos</vt:lpstr>
      <vt:lpstr>Presentación de PowerPoint</vt:lpstr>
      <vt:lpstr>Presentación de PowerPoint</vt:lpstr>
      <vt:lpstr>Perfil del paciente que puede fallecer en los siguientes 6-12 meses</vt:lpstr>
      <vt:lpstr>Presentación de PowerPoint</vt:lpstr>
      <vt:lpstr>SEDACION PALIATIVA </vt:lpstr>
      <vt:lpstr>Requisitos</vt:lpstr>
      <vt:lpstr>Tipos: Continua  Intermitente  Superficial Profunda </vt:lpstr>
      <vt:lpstr>Presentación de PowerPoint</vt:lpstr>
      <vt:lpstr>«El médico tiene el deber de intentar la curación o mejoría del paciente     siempre que sea posible.  Cuando ya no lo sea, permanece la obligación de aplicar las medidas adecuadas    para conseguir su bienestar, aun cuando de ello pudiera derivarse     un acortamiento de la vida»  (Código de deontología médica, 2011)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cuentas</cp:lastModifiedBy>
  <cp:revision>28</cp:revision>
  <dcterms:created xsi:type="dcterms:W3CDTF">2020-01-08T08:56:59Z</dcterms:created>
  <dcterms:modified xsi:type="dcterms:W3CDTF">2022-06-21T16:03:46Z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0x010100895D40F4CA0A474AA0D033B0950F7E84</vt:lpwstr>
  </property>
  <property fmtid="{D5CDD505-2E9C-101B-9397-08002B2CF9AE}" pid="3" name="MSIP_Label_533616b6-00a5-4cd1-b577-93208fa93eb1_Enabled">
    <vt:lpwstr>true</vt:lpwstr>
  </property>
  <property fmtid="{D5CDD505-2E9C-101B-9397-08002B2CF9AE}" pid="4" name="MSIP_Label_533616b6-00a5-4cd1-b577-93208fa93eb1_SetDate">
    <vt:lpwstr>2022-06-21T16:03:45Z</vt:lpwstr>
  </property>
  <property fmtid="{D5CDD505-2E9C-101B-9397-08002B2CF9AE}" pid="5" name="MSIP_Label_533616b6-00a5-4cd1-b577-93208fa93eb1_Method">
    <vt:lpwstr>Standard</vt:lpwstr>
  </property>
  <property fmtid="{D5CDD505-2E9C-101B-9397-08002B2CF9AE}" pid="6" name="MSIP_Label_533616b6-00a5-4cd1-b577-93208fa93eb1_Name">
    <vt:lpwstr>Internal Use</vt:lpwstr>
  </property>
  <property fmtid="{D5CDD505-2E9C-101B-9397-08002B2CF9AE}" pid="7" name="MSIP_Label_533616b6-00a5-4cd1-b577-93208fa93eb1_SiteId">
    <vt:lpwstr>342ace0e-1054-45ce-9b30-900fc0440b9d</vt:lpwstr>
  </property>
  <property fmtid="{D5CDD505-2E9C-101B-9397-08002B2CF9AE}" pid="8" name="MSIP_Label_533616b6-00a5-4cd1-b577-93208fa93eb1_ActionId">
    <vt:lpwstr>963a2c9e-db5c-4083-a14f-31577a9be275</vt:lpwstr>
  </property>
  <property fmtid="{D5CDD505-2E9C-101B-9397-08002B2CF9AE}" pid="9" name="MSIP_Label_533616b6-00a5-4cd1-b577-93208fa93eb1_ContentBits">
    <vt:lpwstr>1</vt:lpwstr>
  </property>
  <property fmtid="{D5CDD505-2E9C-101B-9397-08002B2CF9AE}" pid="10" name="ClassificationContentMarkingHeaderLocations">
    <vt:lpwstr>Tema de Office:5</vt:lpwstr>
  </property>
  <property fmtid="{D5CDD505-2E9C-101B-9397-08002B2CF9AE}" pid="11" name="ClassificationContentMarkingHeaderText">
    <vt:lpwstr>INTERNAL USE</vt:lpwstr>
  </property>
</Properties>
</file>